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597" r:id="rId2"/>
    <p:sldId id="620" r:id="rId3"/>
    <p:sldId id="610" r:id="rId4"/>
    <p:sldId id="611" r:id="rId5"/>
    <p:sldId id="612" r:id="rId6"/>
    <p:sldId id="613" r:id="rId7"/>
    <p:sldId id="614" r:id="rId8"/>
    <p:sldId id="615" r:id="rId9"/>
    <p:sldId id="616" r:id="rId10"/>
    <p:sldId id="617" r:id="rId11"/>
    <p:sldId id="618" r:id="rId12"/>
    <p:sldId id="619" r:id="rId13"/>
    <p:sldId id="603" r:id="rId14"/>
    <p:sldId id="604" r:id="rId15"/>
    <p:sldId id="605" r:id="rId16"/>
    <p:sldId id="606" r:id="rId17"/>
    <p:sldId id="626" r:id="rId18"/>
    <p:sldId id="623" r:id="rId19"/>
    <p:sldId id="624" r:id="rId20"/>
    <p:sldId id="464" r:id="rId21"/>
    <p:sldId id="621" r:id="rId22"/>
    <p:sldId id="622" r:id="rId23"/>
    <p:sldId id="625" r:id="rId24"/>
    <p:sldId id="465" r:id="rId25"/>
    <p:sldId id="466" r:id="rId26"/>
    <p:sldId id="467" r:id="rId27"/>
    <p:sldId id="635" r:id="rId28"/>
    <p:sldId id="636" r:id="rId29"/>
    <p:sldId id="627" r:id="rId30"/>
    <p:sldId id="468" r:id="rId31"/>
    <p:sldId id="469" r:id="rId32"/>
    <p:sldId id="470" r:id="rId33"/>
    <p:sldId id="471" r:id="rId34"/>
    <p:sldId id="472" r:id="rId35"/>
    <p:sldId id="628" r:id="rId36"/>
    <p:sldId id="629" r:id="rId37"/>
    <p:sldId id="630" r:id="rId38"/>
    <p:sldId id="631" r:id="rId39"/>
    <p:sldId id="632" r:id="rId40"/>
    <p:sldId id="633" r:id="rId41"/>
    <p:sldId id="423" r:id="rId42"/>
    <p:sldId id="473" r:id="rId43"/>
    <p:sldId id="474" r:id="rId44"/>
    <p:sldId id="476" r:id="rId45"/>
    <p:sldId id="477" r:id="rId46"/>
    <p:sldId id="478" r:id="rId47"/>
    <p:sldId id="479" r:id="rId48"/>
    <p:sldId id="480" r:id="rId49"/>
    <p:sldId id="481" r:id="rId50"/>
    <p:sldId id="482" r:id="rId51"/>
    <p:sldId id="486" r:id="rId52"/>
    <p:sldId id="637" r:id="rId53"/>
    <p:sldId id="638" r:id="rId54"/>
    <p:sldId id="487" r:id="rId55"/>
    <p:sldId id="488" r:id="rId56"/>
    <p:sldId id="489" r:id="rId57"/>
    <p:sldId id="566" r:id="rId58"/>
    <p:sldId id="567" r:id="rId59"/>
    <p:sldId id="568" r:id="rId60"/>
    <p:sldId id="569" r:id="rId61"/>
    <p:sldId id="571" r:id="rId62"/>
    <p:sldId id="572" r:id="rId63"/>
    <p:sldId id="573" r:id="rId64"/>
    <p:sldId id="574" r:id="rId65"/>
    <p:sldId id="575" r:id="rId66"/>
    <p:sldId id="576" r:id="rId67"/>
    <p:sldId id="577" r:id="rId68"/>
    <p:sldId id="578" r:id="rId69"/>
    <p:sldId id="579" r:id="rId70"/>
    <p:sldId id="580" r:id="rId71"/>
    <p:sldId id="581" r:id="rId72"/>
    <p:sldId id="582" r:id="rId73"/>
    <p:sldId id="583" r:id="rId74"/>
    <p:sldId id="497" r:id="rId75"/>
    <p:sldId id="498" r:id="rId76"/>
    <p:sldId id="499" r:id="rId77"/>
    <p:sldId id="564" r:id="rId78"/>
  </p:sldIdLst>
  <p:sldSz cx="9144000" cy="6858000" type="screen4x3"/>
  <p:notesSz cx="6858000" cy="9144000"/>
  <p:custDataLst>
    <p:tags r:id="rId81"/>
  </p:custDataLst>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A8F6C6"/>
    <a:srgbClr val="FFFFFF"/>
    <a:srgbClr val="800080"/>
    <a:srgbClr val="FF00FF"/>
    <a:srgbClr val="0000FF"/>
    <a:srgbClr val="CC0066"/>
    <a:srgbClr val="66003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2" autoAdjust="0"/>
    <p:restoredTop sz="96491" autoAdjust="0"/>
  </p:normalViewPr>
  <p:slideViewPr>
    <p:cSldViewPr>
      <p:cViewPr varScale="1">
        <p:scale>
          <a:sx n="68" d="100"/>
          <a:sy n="68"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22"/>
    </p:cViewPr>
  </p:sorterViewPr>
  <p:notesViewPr>
    <p:cSldViewPr>
      <p:cViewPr varScale="1">
        <p:scale>
          <a:sx n="43" d="100"/>
          <a:sy n="43" d="100"/>
        </p:scale>
        <p:origin x="-14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a:latin typeface="Times New Roman" panose="02020603050405020304"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a:latin typeface="Times New Roman" panose="02020603050405020304"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a:defRPr/>
            </a:pPr>
            <a:fld id="{4C0C4008-B01A-4308-8F7C-993B9C701776}"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3.48837" units="1/cm"/>
          <inkml:channelProperty channel="Y" name="resolution" value="34.61538" units="1/cm"/>
        </inkml:channelProperties>
      </inkml:inkSource>
      <inkml:timestamp xml:id="ts0" timeString="2020-05-23T08:12:43"/>
    </inkml:context>
    <inkml:brush xml:id="br0">
      <inkml:brushProperty name="width" value="0.05292" units="cm"/>
      <inkml:brushProperty name="height" value="0.05292" units="cm"/>
      <inkml:brushProperty name="color" value="#FF0000"/>
    </inkml:brush>
  </inkml:definitions>
  <inkml:trace contextRef="#ctx0" brushRef="#br0">18013 3217,'-21'64,"0"-1,-43 43,-21 21,22-21,-22 21,22 0,-1-21,1 0,42-43,-22-20,43-22,-21 0,21 0</inkml:trace>
  <inkml:trace contextRef="#ctx0" brushRef="#br0">17060 3471,'22'0,"20"0,0 0,22 22,-1 20,22 0,42 22,-64-22,22 43,-21-43,-1 0,1 22,-1-22,1 1,-22-1,0-21,1 21,-1-42,-42 22,21-22</inkml:trace>
  <inkml:trace contextRef="#ctx0" brushRef="#br0">18309 2561,'21'0,"22"0,-22 0,0 0,0 0,0 0,1 0,-1 0</inkml:trace>
  <inkml:trace contextRef="#ctx0" brushRef="#br0">18436 2307,'0'21,"0"43,0 21,0-22,0 22,0-1,0-20,0 42,0-43,0 1,0-1,0-20,0-1,0-21</inkml:trace>
  <inkml:trace contextRef="#ctx0" brushRef="#br0">18182 5271,'21'0,"22"0,-22 0,21 0,-21 0,1 0,-1 0,21 0,-21 0,0 0,1 0,-22-22,0-20,-22 0,-20-22</inkml:trace>
  <inkml:trace contextRef="#ctx0" brushRef="#br0">16891 1461,'0'21,"-42"21,42 22,-21-22,-22 21,22 1,0-22,0 22,21-43,0 0,0 0,0 0,21-21,-21 22,21-22,0 0</inkml:trace>
  <inkml:trace contextRef="#ctx0" brushRef="#br0">17039 1884,'21'0,"1"21,-1 0,21-21,0 21,-20-21,-1 22,0-22,0 0,-21 21,0 0,0 21,0 1,-21-1,0 0,0-21,-1 64,1-43,21 22,0-22,0-21,-21 22,21-22</inkml:trace>
  <inkml:trace contextRef="#ctx0" brushRef="#br0">17039 2604,'0'0,"0"21,43-21,-43 21,21-21,0 0,0 0,-21 21</inkml:trace>
  <inkml:trace contextRef="#ctx0" brushRef="#br0">17293 2604,'0'21,"0"0,-21 0,21 0,0 0,-21 22,21-22,0 0,0 0,21-21,-21 21,0 1,21-22,0 0,-21-22,0 1,0 0,0 0,0 0,0 0</inkml:trace>
  <inkml:trace contextRef="#ctx0" brushRef="#br0">4318 4276,'0'-21,"-21"21,0 0,-22-22,1 22,-21-21,-1 0,-21 21,22 0,-22 0,1 0,20 0,22 0,-43 0,43 0,-22 0,43 0,-21 0,21 0,-22 0,1 0,0 0,-1 0,22 0,0 0,0 0,0 21,21 0,-22-21,1 22,0 20,0 0,21-21,-21 22,21-22,-21 21,21 1,-22-1,22 0,0 1,0 20,0-21,0-20,-21 41,21-21,0 1,-21 20,21 1,0-1,0 1,0-1,0 1,0-22,0 0,0 1,0-22,21 0,0 0,-21 0,22 1,-1-22,21 42,-21-21,0-21,1 21,20 0,-21 22,0-43,22 21,-22 21,42-21,-42 1,22-22,-22 42,42-21,-41-21,-1 21,42 0,-42 1,22-1,-1 0,-42 0,21-21,0 21,1 0,-1-21,0 22,0-1,21-21,-20 21,20 0,-21-21,-21 21,21-21,0 0,1 0,-1 0,-21 21,21-21,0 0,0 0,0 0,1 0,-1 0,0 22,0-22,0 0,0 0,1 21,-1-21,0 0,21 21,-21-21,1 21,-1-21,0 0</inkml:trace>
  <inkml:trace contextRef="#ctx0" brushRef="#br0">8043 2138,'0'63,"-21"-20,0 20,0-42,-21 85,20-85,-20 22,0 20,21-20,-1-22,1 21,21 0,-21-20,21-1,-21-21,21 21</inkml:trace>
  <inkml:trace contextRef="#ctx0" brushRef="#br0">7662 2350,'22'0,"41"42,-21 0,1 1,41 41,-41-41,63 41,-64-20,0-1,-21-20,22-1,-22 0,-21-21,0 1,21-22</inkml:trace>
  <inkml:trace contextRef="#ctx0" brushRef="#br0">9948 1439,'-21'64,"0"-22,0 1,-21 20,-1 1,1 20,21-20,-22 20,1-20,21-22,21 1,-42-1,42 0,-22-42</inkml:trace>
  <inkml:trace contextRef="#ctx0" brushRef="#br0">9546 1461,'64'84,"-1"1,43 42,-21-64,21 64,-22 0,22-21,-21-21,-64-22,21 1,-21-22,22-21,-43 1</inkml:trace>
  <inkml:trace contextRef="#ctx0" brushRef="#br0">13674 2223,'0'0,"-64"42,1 43,-22-22,43 43,-64-21,42-1,-20 1,41 21,-20-43,21-20,42-22,0 0,-22 0,22-42</inkml:trace>
  <inkml:trace contextRef="#ctx0" brushRef="#br0">13229 2159,'43'0,"-43"21,42-21,-21 21,0 1,43-1,-43 0,0 0,43 21,-64 1,63-1,-21 43,1-64,-1 42,0 1,-42-43,22 21,-1-20,-21-1</inkml:trace>
  <inkml:trace contextRef="#ctx0" brushRef="#br0">15198 1397,'-21'42,"-22"43,1-21,-22-1,22 43,-21-43,63 43,-64-42,43-22,0 22,0-43,21 0,-22 0</inkml:trace>
  <inkml:trace contextRef="#ctx0" brushRef="#br0">14753 1482,'0'0,"21"0,22 21,-22 0,21 21,43 22,-22-1,1 1,21-1,-43-20,0-1,1 0,20 1,-63-22,21-21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a:latin typeface="Times New Roman" panose="02020603050405020304" pitchFamily="18" charset="0"/>
              </a:defRPr>
            </a:lvl1pPr>
          </a:lstStyle>
          <a:p>
            <a:pPr>
              <a:defRPr/>
            </a:pPr>
            <a:endParaRPr lang="en-US" altLang="zh-CN"/>
          </a:p>
        </p:txBody>
      </p:sp>
      <p:sp>
        <p:nvSpPr>
          <p:cNvPr id="424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24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24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a:latin typeface="Times New Roman" panose="02020603050405020304" pitchFamily="18" charset="0"/>
              </a:defRPr>
            </a:lvl1pPr>
          </a:lstStyle>
          <a:p>
            <a:pPr>
              <a:defRPr/>
            </a:pPr>
            <a:endParaRPr lang="en-US" altLang="zh-CN"/>
          </a:p>
        </p:txBody>
      </p:sp>
      <p:sp>
        <p:nvSpPr>
          <p:cNvPr id="424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a:defRPr/>
            </a:pPr>
            <a:fld id="{E81FC1AE-46E0-4691-9375-7949D9D17BCD}"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1"/>
          <p:cNvSpPr>
            <a:spLocks noGrp="1" noChangeArrowheads="1"/>
          </p:cNvSpPr>
          <p:nvPr>
            <p:ph type="dt" sz="half" idx="10"/>
          </p:nvPr>
        </p:nvSpPr>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a:p>
        </p:txBody>
      </p:sp>
      <p:sp>
        <p:nvSpPr>
          <p:cNvPr id="6" name="Rectangle 23"/>
          <p:cNvSpPr>
            <a:spLocks noGrp="1" noChangeArrowheads="1"/>
          </p:cNvSpPr>
          <p:nvPr>
            <p:ph type="sldNum" sz="quarter" idx="12"/>
          </p:nvPr>
        </p:nvSpPr>
        <p:spPr/>
        <p:txBody>
          <a:bodyPr/>
          <a:lstStyle>
            <a:lvl1pPr>
              <a:defRPr/>
            </a:lvl1pPr>
          </a:lstStyle>
          <a:p>
            <a:pPr>
              <a:defRPr/>
            </a:pPr>
            <a:fld id="{CE74D3E2-E0FE-43ED-AD82-43A429158175}"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1"/>
          <p:cNvSpPr>
            <a:spLocks noGrp="1" noChangeArrowheads="1"/>
          </p:cNvSpPr>
          <p:nvPr>
            <p:ph type="dt" sz="half" idx="10"/>
          </p:nvPr>
        </p:nvSpPr>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a:p>
        </p:txBody>
      </p:sp>
      <p:sp>
        <p:nvSpPr>
          <p:cNvPr id="6" name="Rectangle 23"/>
          <p:cNvSpPr>
            <a:spLocks noGrp="1" noChangeArrowheads="1"/>
          </p:cNvSpPr>
          <p:nvPr>
            <p:ph type="sldNum" sz="quarter" idx="12"/>
          </p:nvPr>
        </p:nvSpPr>
        <p:spPr/>
        <p:txBody>
          <a:bodyPr/>
          <a:lstStyle>
            <a:lvl1pPr>
              <a:defRPr/>
            </a:lvl1pPr>
          </a:lstStyle>
          <a:p>
            <a:pPr>
              <a:defRPr/>
            </a:pPr>
            <a:fld id="{43E32656-3C26-4858-943D-2ABE3A13C90C}"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1"/>
          <p:cNvSpPr>
            <a:spLocks noGrp="1" noChangeArrowheads="1"/>
          </p:cNvSpPr>
          <p:nvPr>
            <p:ph type="dt" sz="half" idx="10"/>
          </p:nvPr>
        </p:nvSpPr>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a:p>
        </p:txBody>
      </p:sp>
      <p:sp>
        <p:nvSpPr>
          <p:cNvPr id="6" name="Rectangle 23"/>
          <p:cNvSpPr>
            <a:spLocks noGrp="1" noChangeArrowheads="1"/>
          </p:cNvSpPr>
          <p:nvPr>
            <p:ph type="sldNum" sz="quarter" idx="12"/>
          </p:nvPr>
        </p:nvSpPr>
        <p:spPr/>
        <p:txBody>
          <a:bodyPr/>
          <a:lstStyle>
            <a:lvl1pPr>
              <a:defRPr/>
            </a:lvl1pPr>
          </a:lstStyle>
          <a:p>
            <a:pPr>
              <a:defRPr/>
            </a:pPr>
            <a:fld id="{49EA8DDA-87CE-49CF-BA47-87E0B6CD893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1"/>
          <p:cNvSpPr>
            <a:spLocks noGrp="1" noChangeArrowheads="1"/>
          </p:cNvSpPr>
          <p:nvPr>
            <p:ph type="dt" sz="half" idx="10"/>
          </p:nvPr>
        </p:nvSpPr>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a:p>
        </p:txBody>
      </p:sp>
      <p:sp>
        <p:nvSpPr>
          <p:cNvPr id="6" name="Rectangle 23"/>
          <p:cNvSpPr>
            <a:spLocks noGrp="1" noChangeArrowheads="1"/>
          </p:cNvSpPr>
          <p:nvPr>
            <p:ph type="sldNum" sz="quarter" idx="12"/>
          </p:nvPr>
        </p:nvSpPr>
        <p:spPr/>
        <p:txBody>
          <a:bodyPr/>
          <a:lstStyle>
            <a:lvl1pPr>
              <a:defRPr/>
            </a:lvl1pPr>
          </a:lstStyle>
          <a:p>
            <a:pPr>
              <a:defRPr/>
            </a:pPr>
            <a:fld id="{8D1C702A-9D52-4737-9753-2D7D7F7407B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1"/>
          <p:cNvSpPr>
            <a:spLocks noGrp="1" noChangeArrowheads="1"/>
          </p:cNvSpPr>
          <p:nvPr>
            <p:ph type="dt" sz="half" idx="10"/>
          </p:nvPr>
        </p:nvSpPr>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a:p>
        </p:txBody>
      </p:sp>
      <p:sp>
        <p:nvSpPr>
          <p:cNvPr id="6" name="Rectangle 23"/>
          <p:cNvSpPr>
            <a:spLocks noGrp="1" noChangeArrowheads="1"/>
          </p:cNvSpPr>
          <p:nvPr>
            <p:ph type="sldNum" sz="quarter" idx="12"/>
          </p:nvPr>
        </p:nvSpPr>
        <p:spPr/>
        <p:txBody>
          <a:bodyPr/>
          <a:lstStyle>
            <a:lvl1pPr>
              <a:defRPr/>
            </a:lvl1pPr>
          </a:lstStyle>
          <a:p>
            <a:pPr>
              <a:defRPr/>
            </a:pPr>
            <a:fld id="{DBF8152F-B0AB-4F2B-942D-7970C27D33FE}"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1"/>
          <p:cNvSpPr>
            <a:spLocks noGrp="1" noChangeArrowheads="1"/>
          </p:cNvSpPr>
          <p:nvPr>
            <p:ph type="dt" sz="half" idx="10"/>
          </p:nvPr>
        </p:nvSpPr>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p:txBody>
          <a:bodyPr/>
          <a:lstStyle>
            <a:lvl1pPr>
              <a:defRPr/>
            </a:lvl1pPr>
          </a:lstStyle>
          <a:p>
            <a:pPr>
              <a:defRPr/>
            </a:pPr>
            <a:endParaRPr lang="en-US" altLang="zh-CN"/>
          </a:p>
        </p:txBody>
      </p:sp>
      <p:sp>
        <p:nvSpPr>
          <p:cNvPr id="7" name="Rectangle 23"/>
          <p:cNvSpPr>
            <a:spLocks noGrp="1" noChangeArrowheads="1"/>
          </p:cNvSpPr>
          <p:nvPr>
            <p:ph type="sldNum" sz="quarter" idx="12"/>
          </p:nvPr>
        </p:nvSpPr>
        <p:spPr/>
        <p:txBody>
          <a:bodyPr/>
          <a:lstStyle>
            <a:lvl1pPr>
              <a:defRPr/>
            </a:lvl1pPr>
          </a:lstStyle>
          <a:p>
            <a:pPr>
              <a:defRPr/>
            </a:pPr>
            <a:fld id="{3B86421C-39C2-42B4-9116-4BA022879DDA}"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1"/>
          <p:cNvSpPr>
            <a:spLocks noGrp="1" noChangeArrowheads="1"/>
          </p:cNvSpPr>
          <p:nvPr>
            <p:ph type="dt" sz="half" idx="10"/>
          </p:nvPr>
        </p:nvSpPr>
        <p:spPr/>
        <p:txBody>
          <a:bodyPr/>
          <a:lstStyle>
            <a:lvl1pPr>
              <a:defRPr/>
            </a:lvl1pPr>
          </a:lstStyle>
          <a:p>
            <a:pPr>
              <a:defRPr/>
            </a:pPr>
            <a:endParaRPr lang="en-US" altLang="zh-CN"/>
          </a:p>
        </p:txBody>
      </p:sp>
      <p:sp>
        <p:nvSpPr>
          <p:cNvPr id="8" name="Rectangle 22"/>
          <p:cNvSpPr>
            <a:spLocks noGrp="1" noChangeArrowheads="1"/>
          </p:cNvSpPr>
          <p:nvPr>
            <p:ph type="ftr" sz="quarter" idx="11"/>
          </p:nvPr>
        </p:nvSpPr>
        <p:spPr/>
        <p:txBody>
          <a:bodyPr/>
          <a:lstStyle>
            <a:lvl1pPr>
              <a:defRPr/>
            </a:lvl1pPr>
          </a:lstStyle>
          <a:p>
            <a:pPr>
              <a:defRPr/>
            </a:pPr>
            <a:endParaRPr lang="en-US" altLang="zh-CN"/>
          </a:p>
        </p:txBody>
      </p:sp>
      <p:sp>
        <p:nvSpPr>
          <p:cNvPr id="9" name="Rectangle 23"/>
          <p:cNvSpPr>
            <a:spLocks noGrp="1" noChangeArrowheads="1"/>
          </p:cNvSpPr>
          <p:nvPr>
            <p:ph type="sldNum" sz="quarter" idx="12"/>
          </p:nvPr>
        </p:nvSpPr>
        <p:spPr/>
        <p:txBody>
          <a:bodyPr/>
          <a:lstStyle>
            <a:lvl1pPr>
              <a:defRPr/>
            </a:lvl1pPr>
          </a:lstStyle>
          <a:p>
            <a:pPr>
              <a:defRPr/>
            </a:pPr>
            <a:fld id="{19AA157F-02CB-461D-AB93-6FA0219F412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1"/>
          <p:cNvSpPr>
            <a:spLocks noGrp="1" noChangeArrowheads="1"/>
          </p:cNvSpPr>
          <p:nvPr>
            <p:ph type="dt" sz="half" idx="10"/>
          </p:nvPr>
        </p:nvSpPr>
        <p:spPr/>
        <p:txBody>
          <a:bodyPr/>
          <a:lstStyle>
            <a:lvl1pPr>
              <a:defRPr/>
            </a:lvl1pPr>
          </a:lstStyle>
          <a:p>
            <a:pPr>
              <a:defRPr/>
            </a:pPr>
            <a:endParaRPr lang="en-US" altLang="zh-CN"/>
          </a:p>
        </p:txBody>
      </p:sp>
      <p:sp>
        <p:nvSpPr>
          <p:cNvPr id="4" name="Rectangle 22"/>
          <p:cNvSpPr>
            <a:spLocks noGrp="1" noChangeArrowheads="1"/>
          </p:cNvSpPr>
          <p:nvPr>
            <p:ph type="ftr" sz="quarter" idx="11"/>
          </p:nvPr>
        </p:nvSpPr>
        <p:spPr/>
        <p:txBody>
          <a:bodyPr/>
          <a:lstStyle>
            <a:lvl1pPr>
              <a:defRPr/>
            </a:lvl1pPr>
          </a:lstStyle>
          <a:p>
            <a:pPr>
              <a:defRPr/>
            </a:pPr>
            <a:endParaRPr lang="en-US" altLang="zh-CN"/>
          </a:p>
        </p:txBody>
      </p:sp>
      <p:sp>
        <p:nvSpPr>
          <p:cNvPr id="5" name="Rectangle 23"/>
          <p:cNvSpPr>
            <a:spLocks noGrp="1" noChangeArrowheads="1"/>
          </p:cNvSpPr>
          <p:nvPr>
            <p:ph type="sldNum" sz="quarter" idx="12"/>
          </p:nvPr>
        </p:nvSpPr>
        <p:spPr/>
        <p:txBody>
          <a:bodyPr/>
          <a:lstStyle>
            <a:lvl1pPr>
              <a:defRPr/>
            </a:lvl1pPr>
          </a:lstStyle>
          <a:p>
            <a:pPr>
              <a:defRPr/>
            </a:pPr>
            <a:fld id="{CA00F5E4-57EF-4790-B371-EC9C473DB4D9}"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p:txBody>
          <a:bodyPr/>
          <a:lstStyle>
            <a:lvl1pPr>
              <a:defRPr/>
            </a:lvl1pPr>
          </a:lstStyle>
          <a:p>
            <a:pPr>
              <a:defRPr/>
            </a:pPr>
            <a:endParaRPr lang="en-US" altLang="zh-CN"/>
          </a:p>
        </p:txBody>
      </p:sp>
      <p:sp>
        <p:nvSpPr>
          <p:cNvPr id="3" name="Rectangle 22"/>
          <p:cNvSpPr>
            <a:spLocks noGrp="1" noChangeArrowheads="1"/>
          </p:cNvSpPr>
          <p:nvPr>
            <p:ph type="ftr" sz="quarter" idx="11"/>
          </p:nvPr>
        </p:nvSpPr>
        <p:spPr/>
        <p:txBody>
          <a:bodyPr/>
          <a:lstStyle>
            <a:lvl1pPr>
              <a:defRPr/>
            </a:lvl1pPr>
          </a:lstStyle>
          <a:p>
            <a:pPr>
              <a:defRPr/>
            </a:pPr>
            <a:endParaRPr lang="en-US" altLang="zh-CN"/>
          </a:p>
        </p:txBody>
      </p:sp>
      <p:sp>
        <p:nvSpPr>
          <p:cNvPr id="4" name="Rectangle 23"/>
          <p:cNvSpPr>
            <a:spLocks noGrp="1" noChangeArrowheads="1"/>
          </p:cNvSpPr>
          <p:nvPr>
            <p:ph type="sldNum" sz="quarter" idx="12"/>
          </p:nvPr>
        </p:nvSpPr>
        <p:spPr/>
        <p:txBody>
          <a:bodyPr/>
          <a:lstStyle>
            <a:lvl1pPr>
              <a:defRPr/>
            </a:lvl1pPr>
          </a:lstStyle>
          <a:p>
            <a:pPr>
              <a:defRPr/>
            </a:pPr>
            <a:fld id="{96BB0FCA-3D6F-4E7D-A7E0-42948E0A4CB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1"/>
          <p:cNvSpPr>
            <a:spLocks noGrp="1" noChangeArrowheads="1"/>
          </p:cNvSpPr>
          <p:nvPr>
            <p:ph type="dt" sz="half" idx="10"/>
          </p:nvPr>
        </p:nvSpPr>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p:txBody>
          <a:bodyPr/>
          <a:lstStyle>
            <a:lvl1pPr>
              <a:defRPr/>
            </a:lvl1pPr>
          </a:lstStyle>
          <a:p>
            <a:pPr>
              <a:defRPr/>
            </a:pPr>
            <a:endParaRPr lang="en-US" altLang="zh-CN"/>
          </a:p>
        </p:txBody>
      </p:sp>
      <p:sp>
        <p:nvSpPr>
          <p:cNvPr id="7" name="Rectangle 23"/>
          <p:cNvSpPr>
            <a:spLocks noGrp="1" noChangeArrowheads="1"/>
          </p:cNvSpPr>
          <p:nvPr>
            <p:ph type="sldNum" sz="quarter" idx="12"/>
          </p:nvPr>
        </p:nvSpPr>
        <p:spPr/>
        <p:txBody>
          <a:bodyPr/>
          <a:lstStyle>
            <a:lvl1pPr>
              <a:defRPr/>
            </a:lvl1pPr>
          </a:lstStyle>
          <a:p>
            <a:pPr>
              <a:defRPr/>
            </a:pPr>
            <a:fld id="{98142519-A08D-4002-87C6-6522499E752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1"/>
          <p:cNvSpPr>
            <a:spLocks noGrp="1" noChangeArrowheads="1"/>
          </p:cNvSpPr>
          <p:nvPr>
            <p:ph type="dt" sz="half" idx="10"/>
          </p:nvPr>
        </p:nvSpPr>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p:txBody>
          <a:bodyPr/>
          <a:lstStyle>
            <a:lvl1pPr>
              <a:defRPr/>
            </a:lvl1pPr>
          </a:lstStyle>
          <a:p>
            <a:pPr>
              <a:defRPr/>
            </a:pPr>
            <a:endParaRPr lang="en-US" altLang="zh-CN"/>
          </a:p>
        </p:txBody>
      </p:sp>
      <p:sp>
        <p:nvSpPr>
          <p:cNvPr id="7" name="Rectangle 23"/>
          <p:cNvSpPr>
            <a:spLocks noGrp="1" noChangeArrowheads="1"/>
          </p:cNvSpPr>
          <p:nvPr>
            <p:ph type="sldNum" sz="quarter" idx="12"/>
          </p:nvPr>
        </p:nvSpPr>
        <p:spPr/>
        <p:txBody>
          <a:bodyPr/>
          <a:lstStyle>
            <a:lvl1pPr>
              <a:defRPr/>
            </a:lvl1pPr>
          </a:lstStyle>
          <a:p>
            <a:pPr>
              <a:defRPr/>
            </a:pPr>
            <a:fld id="{972EC526-1004-4D91-80B0-9E991405D62D}"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30005;&#24037;&#30005;&#23376;&#25216;&#26415;&#19978;&#20876;&#30446;&#24405;.ppt"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0613" name="Rectangle 21"/>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400">
                <a:latin typeface="Times New Roman" panose="02020603050405020304" pitchFamily="18" charset="0"/>
              </a:defRPr>
            </a:lvl1pPr>
          </a:lstStyle>
          <a:p>
            <a:pPr>
              <a:defRPr/>
            </a:pPr>
            <a:endParaRPr lang="en-US" altLang="zh-CN"/>
          </a:p>
        </p:txBody>
      </p:sp>
      <p:sp>
        <p:nvSpPr>
          <p:cNvPr id="750614" name="Rectangle 22"/>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400">
                <a:latin typeface="Times New Roman" panose="02020603050405020304" pitchFamily="18" charset="0"/>
              </a:defRPr>
            </a:lvl1pPr>
          </a:lstStyle>
          <a:p>
            <a:pPr>
              <a:defRPr/>
            </a:pPr>
            <a:endParaRPr lang="en-US" altLang="zh-CN"/>
          </a:p>
        </p:txBody>
      </p:sp>
      <p:sp>
        <p:nvSpPr>
          <p:cNvPr id="750615" name="Rectangle 23"/>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400">
                <a:latin typeface="Times New Roman" panose="02020603050405020304" pitchFamily="18" charset="0"/>
              </a:defRPr>
            </a:lvl1pPr>
          </a:lstStyle>
          <a:p>
            <a:pPr>
              <a:defRPr/>
            </a:pPr>
            <a:fld id="{252D30BB-F36C-4AEB-B501-B0E6AD8E9043}" type="slidenum">
              <a:rPr lang="en-US" altLang="zh-CN"/>
              <a:t>‹#›</a:t>
            </a:fld>
            <a:endParaRPr lang="en-US" altLang="zh-CN"/>
          </a:p>
        </p:txBody>
      </p:sp>
      <p:sp>
        <p:nvSpPr>
          <p:cNvPr id="1031" name="Rectangle 35"/>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en-US" altLang="zh-CN" sz="1400">
              <a:latin typeface="Times New Roman" panose="02020603050405020304" pitchFamily="18" charset="0"/>
            </a:endParaRPr>
          </a:p>
        </p:txBody>
      </p:sp>
      <p:sp>
        <p:nvSpPr>
          <p:cNvPr id="1032" name="Rectangle 36"/>
          <p:cNvSpPr>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ltLang="zh-CN" sz="1400">
              <a:latin typeface="Times New Roman" panose="02020603050405020304" pitchFamily="18" charset="0"/>
            </a:endParaRPr>
          </a:p>
        </p:txBody>
      </p:sp>
      <p:sp>
        <p:nvSpPr>
          <p:cNvPr id="1033" name="Rectangle 37"/>
          <p:cNvSpPr>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D549D1-279A-4C1A-8B25-7407018FEB80}" type="slidenum">
              <a:rPr kumimoji="1" lang="en-US" altLang="zh-CN" sz="1400">
                <a:latin typeface="Times New Roman" panose="02020603050405020304" pitchFamily="18" charset="0"/>
              </a:rPr>
              <a:t>‹#›</a:t>
            </a:fld>
            <a:endParaRPr kumimoji="1" lang="en-US" altLang="zh-CN" sz="1400">
              <a:latin typeface="Times New Roman" panose="02020603050405020304" pitchFamily="18" charset="0"/>
            </a:endParaRPr>
          </a:p>
        </p:txBody>
      </p:sp>
      <p:sp>
        <p:nvSpPr>
          <p:cNvPr id="1034" name="Rectangle 38"/>
          <p:cNvSpPr>
            <a:spLocks noChangeArrowheads="1"/>
          </p:cNvSpPr>
          <p:nvPr/>
        </p:nvSpPr>
        <p:spPr bwMode="auto">
          <a:xfrm>
            <a:off x="19050" y="6486525"/>
            <a:ext cx="9134475" cy="360363"/>
          </a:xfrm>
          <a:prstGeom prst="rect">
            <a:avLst/>
          </a:prstGeom>
          <a:solidFill>
            <a:srgbClr val="3399FF"/>
          </a:solidFill>
          <a:ln w="38100">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39">
            <a:hlinkClick r:id="" action="ppaction://hlinkshowjump?jump=endshow" highlightClick="1"/>
          </p:cNvPr>
          <p:cNvSpPr>
            <a:spLocks noChangeArrowheads="1"/>
          </p:cNvSpPr>
          <p:nvPr/>
        </p:nvSpPr>
        <p:spPr bwMode="auto">
          <a:xfrm>
            <a:off x="8763000" y="6477000"/>
            <a:ext cx="381000" cy="381000"/>
          </a:xfrm>
          <a:prstGeom prst="actionButtonEnd">
            <a:avLst/>
          </a:prstGeom>
          <a:solidFill>
            <a:srgbClr val="FFFFFF"/>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AutoShape 40">
            <a:hlinkClick r:id="" action="ppaction://hlinkshowjump?jump=nextslide" highlightClick="1"/>
          </p:cNvPr>
          <p:cNvSpPr>
            <a:spLocks noChangeArrowheads="1"/>
          </p:cNvSpPr>
          <p:nvPr/>
        </p:nvSpPr>
        <p:spPr bwMode="auto">
          <a:xfrm>
            <a:off x="8382000" y="6477000"/>
            <a:ext cx="381000" cy="381000"/>
          </a:xfrm>
          <a:prstGeom prst="actionButtonForwardNext">
            <a:avLst/>
          </a:prstGeom>
          <a:solidFill>
            <a:srgbClr val="FFFFFF"/>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AutoShape 41">
            <a:hlinkClick r:id="" action="ppaction://hlinkshowjump?jump=previousslide" highlightClick="1"/>
          </p:cNvPr>
          <p:cNvSpPr>
            <a:spLocks noChangeArrowheads="1"/>
          </p:cNvSpPr>
          <p:nvPr/>
        </p:nvSpPr>
        <p:spPr bwMode="auto">
          <a:xfrm>
            <a:off x="7981950" y="6477000"/>
            <a:ext cx="381000" cy="381000"/>
          </a:xfrm>
          <a:prstGeom prst="actionButtonBackPrevious">
            <a:avLst/>
          </a:prstGeom>
          <a:solidFill>
            <a:srgbClr val="FFFFFF"/>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AutoShape 42">
            <a:hlinkClick r:id="rId13" action="ppaction://hlinksldjump" highlightClick="1"/>
          </p:cNvPr>
          <p:cNvSpPr>
            <a:spLocks noChangeArrowheads="1"/>
          </p:cNvSpPr>
          <p:nvPr/>
        </p:nvSpPr>
        <p:spPr bwMode="auto">
          <a:xfrm>
            <a:off x="7599363" y="6477000"/>
            <a:ext cx="381000" cy="381000"/>
          </a:xfrm>
          <a:prstGeom prst="actionButtonHome">
            <a:avLst/>
          </a:prstGeom>
          <a:solidFill>
            <a:srgbClr val="FFFFFF"/>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9" name="Group 43"/>
          <p:cNvGrpSpPr/>
          <p:nvPr/>
        </p:nvGrpSpPr>
        <p:grpSpPr bwMode="auto">
          <a:xfrm>
            <a:off x="6981825" y="6477000"/>
            <a:ext cx="596900" cy="381000"/>
            <a:chOff x="4332" y="4080"/>
            <a:chExt cx="376" cy="240"/>
          </a:xfrm>
        </p:grpSpPr>
        <p:sp>
          <p:nvSpPr>
            <p:cNvPr id="1043" name="AutoShape 44">
              <a:hlinkClick r:id="" action="ppaction://noaction" highlightClick="1"/>
            </p:cNvPr>
            <p:cNvSpPr>
              <a:spLocks noChangeArrowheads="1"/>
            </p:cNvSpPr>
            <p:nvPr userDrawn="1"/>
          </p:nvSpPr>
          <p:spPr bwMode="auto">
            <a:xfrm>
              <a:off x="4332" y="4080"/>
              <a:ext cx="376" cy="240"/>
            </a:xfrm>
            <a:prstGeom prst="actionButtonBlank">
              <a:avLst/>
            </a:prstGeom>
            <a:solidFill>
              <a:srgbClr val="FFFFFF"/>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Text Box 45">
              <a:hlinkClick r:id="rId14" action="ppaction://hlinkpres?slideindex=1&amp;slidetitle="/>
            </p:cNvPr>
            <p:cNvSpPr txBox="1">
              <a:spLocks noChangeArrowheads="1"/>
            </p:cNvSpPr>
            <p:nvPr userDrawn="1"/>
          </p:nvSpPr>
          <p:spPr bwMode="auto">
            <a:xfrm>
              <a:off x="4332" y="4122"/>
              <a:ext cx="36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600" b="1">
                  <a:solidFill>
                    <a:srgbClr val="3399FF"/>
                  </a:solidFill>
                  <a:ea typeface="楷体_GB2312" pitchFamily="49" charset="-122"/>
                </a:rPr>
                <a:t>目录</a:t>
              </a:r>
            </a:p>
          </p:txBody>
        </p:sp>
      </p:grpSp>
      <p:sp>
        <p:nvSpPr>
          <p:cNvPr id="1040" name="Rectangle 46"/>
          <p:cNvSpPr>
            <a:spLocks noChangeArrowheads="1"/>
          </p:cNvSpPr>
          <p:nvPr/>
        </p:nvSpPr>
        <p:spPr bwMode="auto">
          <a:xfrm>
            <a:off x="9525" y="0"/>
            <a:ext cx="9134475" cy="360363"/>
          </a:xfrm>
          <a:prstGeom prst="rect">
            <a:avLst/>
          </a:prstGeom>
          <a:solidFill>
            <a:srgbClr val="3399FF"/>
          </a:solidFill>
          <a:ln w="38100">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9" name="Text Box 47"/>
          <p:cNvSpPr txBox="1">
            <a:spLocks noChangeArrowheads="1"/>
          </p:cNvSpPr>
          <p:nvPr/>
        </p:nvSpPr>
        <p:spPr bwMode="auto">
          <a:xfrm>
            <a:off x="6973888" y="-11113"/>
            <a:ext cx="2232025" cy="3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l">
              <a:spcBef>
                <a:spcPct val="50000"/>
              </a:spcBef>
              <a:defRPr/>
            </a:pPr>
            <a:r>
              <a:rPr kumimoji="1" lang="zh-CN" altLang="en-US" sz="2400">
                <a:solidFill>
                  <a:srgbClr val="FFFFFF"/>
                </a:solidFill>
                <a:effectLst>
                  <a:outerShdw blurRad="38100" dist="38100" dir="2700000" algn="tl">
                    <a:srgbClr val="C0C0C0"/>
                  </a:outerShdw>
                </a:effectLst>
                <a:ea typeface="华文行楷" panose="02010800040101010101" pitchFamily="2" charset="-122"/>
              </a:rPr>
              <a:t>电路与电子学</a:t>
            </a:r>
          </a:p>
        </p:txBody>
      </p:sp>
      <p:sp>
        <p:nvSpPr>
          <p:cNvPr id="750640" name="Rectangle 48"/>
          <p:cNvSpPr>
            <a:spLocks noChangeArrowheads="1"/>
          </p:cNvSpPr>
          <p:nvPr/>
        </p:nvSpPr>
        <p:spPr bwMode="auto">
          <a:xfrm>
            <a:off x="498475" y="6481763"/>
            <a:ext cx="1524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p>
            <a:pPr>
              <a:defRPr/>
            </a:pPr>
            <a:r>
              <a:rPr kumimoji="1" lang="zh-CN" altLang="en-US" sz="2400">
                <a:solidFill>
                  <a:srgbClr val="FFFFFF"/>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计算机学院</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slides/_rels/slide19.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39.wmf"/><Relationship Id="rId4"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hyperlink" Target="&#20849;&#23556;&#30005;&#36335;.swf" TargetMode="Externa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hyperlink" Target="&#20849;&#23556;&#30005;&#36335;.swf"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42.png"/><Relationship Id="rId4"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9.emf"/><Relationship Id="rId18" Type="http://schemas.openxmlformats.org/officeDocument/2006/relationships/oleObject" Target="../embeddings/oleObject46.bin"/><Relationship Id="rId3" Type="http://schemas.openxmlformats.org/officeDocument/2006/relationships/image" Target="../media/image44.emf"/><Relationship Id="rId21" Type="http://schemas.openxmlformats.org/officeDocument/2006/relationships/image" Target="../media/image53.emf"/><Relationship Id="rId7" Type="http://schemas.openxmlformats.org/officeDocument/2006/relationships/image" Target="../media/image46.emf"/><Relationship Id="rId12" Type="http://schemas.openxmlformats.org/officeDocument/2006/relationships/oleObject" Target="../embeddings/oleObject43.bin"/><Relationship Id="rId17" Type="http://schemas.openxmlformats.org/officeDocument/2006/relationships/image" Target="../media/image51.emf"/><Relationship Id="rId2" Type="http://schemas.openxmlformats.org/officeDocument/2006/relationships/oleObject" Target="../embeddings/oleObject38.bin"/><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0.bin"/><Relationship Id="rId11" Type="http://schemas.openxmlformats.org/officeDocument/2006/relationships/image" Target="../media/image48.e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oleObject" Target="../embeddings/oleObject42.bin"/><Relationship Id="rId19" Type="http://schemas.openxmlformats.org/officeDocument/2006/relationships/image" Target="../media/image52.emf"/><Relationship Id="rId4" Type="http://schemas.openxmlformats.org/officeDocument/2006/relationships/oleObject" Target="../embeddings/oleObject39.bin"/><Relationship Id="rId9" Type="http://schemas.openxmlformats.org/officeDocument/2006/relationships/image" Target="../media/image47.emf"/><Relationship Id="rId14"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8.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5" Type="http://schemas.openxmlformats.org/officeDocument/2006/relationships/image" Target="../media/image60.wmf"/><Relationship Id="rId4"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7.wmf"/><Relationship Id="rId3" Type="http://schemas.openxmlformats.org/officeDocument/2006/relationships/image" Target="../media/image62.emf"/><Relationship Id="rId7" Type="http://schemas.openxmlformats.org/officeDocument/2006/relationships/image" Target="../media/image64.emf"/><Relationship Id="rId12" Type="http://schemas.openxmlformats.org/officeDocument/2006/relationships/oleObject" Target="../embeddings/oleObject57.bin"/><Relationship Id="rId17" Type="http://schemas.openxmlformats.org/officeDocument/2006/relationships/image" Target="../media/image69.emf"/><Relationship Id="rId2" Type="http://schemas.openxmlformats.org/officeDocument/2006/relationships/oleObject" Target="../embeddings/oleObject52.bin"/><Relationship Id="rId16"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oleObject" Target="../embeddings/oleObject54.bin"/><Relationship Id="rId11" Type="http://schemas.openxmlformats.org/officeDocument/2006/relationships/image" Target="../media/image66.wmf"/><Relationship Id="rId5" Type="http://schemas.openxmlformats.org/officeDocument/2006/relationships/image" Target="../media/image63.emf"/><Relationship Id="rId15" Type="http://schemas.openxmlformats.org/officeDocument/2006/relationships/image" Target="../media/image68.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65.emf"/><Relationship Id="rId14" Type="http://schemas.openxmlformats.org/officeDocument/2006/relationships/oleObject" Target="../embeddings/oleObject58.bin"/></Relationships>
</file>

<file path=ppt/slides/_rels/slide3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71.emf"/><Relationship Id="rId4" Type="http://schemas.openxmlformats.org/officeDocument/2006/relationships/oleObject" Target="../embeddings/oleObject6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72.emf"/><Relationship Id="rId7" Type="http://schemas.openxmlformats.org/officeDocument/2006/relationships/image" Target="../media/image74.emf"/><Relationship Id="rId2" Type="http://schemas.openxmlformats.org/officeDocument/2006/relationships/oleObject" Target="../embeddings/oleObject62.bin"/><Relationship Id="rId1" Type="http://schemas.openxmlformats.org/officeDocument/2006/relationships/slideLayout" Target="../slideLayouts/slideLayout7.xml"/><Relationship Id="rId6" Type="http://schemas.openxmlformats.org/officeDocument/2006/relationships/oleObject" Target="../embeddings/oleObject64.bin"/><Relationship Id="rId11" Type="http://schemas.openxmlformats.org/officeDocument/2006/relationships/image" Target="../media/image76.emf"/><Relationship Id="rId5" Type="http://schemas.openxmlformats.org/officeDocument/2006/relationships/image" Target="../media/image73.e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7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8.GIF"/><Relationship Id="rId7" Type="http://schemas.openxmlformats.org/officeDocument/2006/relationships/oleObject" Target="../embeddings/oleObject68.bin"/><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0.emf"/><Relationship Id="rId5" Type="http://schemas.openxmlformats.org/officeDocument/2006/relationships/oleObject" Target="../embeddings/oleObject67.bin"/><Relationship Id="rId4" Type="http://schemas.openxmlformats.org/officeDocument/2006/relationships/image" Target="../media/image79.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69.bin"/><Relationship Id="rId1" Type="http://schemas.openxmlformats.org/officeDocument/2006/relationships/slideLayout" Target="../slideLayouts/slideLayout7.xml"/><Relationship Id="rId6" Type="http://schemas.openxmlformats.org/officeDocument/2006/relationships/oleObject" Target="../embeddings/oleObject71.bin"/><Relationship Id="rId5" Type="http://schemas.openxmlformats.org/officeDocument/2006/relationships/image" Target="../media/image83.wmf"/><Relationship Id="rId4" Type="http://schemas.openxmlformats.org/officeDocument/2006/relationships/oleObject" Target="../embeddings/oleObject70.bin"/><Relationship Id="rId9" Type="http://schemas.openxmlformats.org/officeDocument/2006/relationships/image" Target="../media/image8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88.e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5" Type="http://schemas.openxmlformats.org/officeDocument/2006/relationships/image" Target="../media/image87.wmf"/><Relationship Id="rId4" Type="http://schemas.openxmlformats.org/officeDocument/2006/relationships/oleObject" Target="../embeddings/oleObject74.bin"/></Relationships>
</file>

<file path=ppt/slides/_rels/slide47.x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1.e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90.wmf"/><Relationship Id="rId4" Type="http://schemas.openxmlformats.org/officeDocument/2006/relationships/oleObject" Target="../embeddings/oleObject77.bin"/></Relationships>
</file>

<file path=ppt/slides/_rels/slide48.xml.rels><?xml version="1.0" encoding="UTF-8" standalone="yes"?>
<Relationships xmlns="http://schemas.openxmlformats.org/package/2006/relationships"><Relationship Id="rId3" Type="http://schemas.openxmlformats.org/officeDocument/2006/relationships/image" Target="../media/image92.emf"/><Relationship Id="rId7" Type="http://schemas.openxmlformats.org/officeDocument/2006/relationships/image" Target="../media/image94.wmf"/><Relationship Id="rId2" Type="http://schemas.openxmlformats.org/officeDocument/2006/relationships/oleObject" Target="../embeddings/oleObject79.bin"/><Relationship Id="rId1" Type="http://schemas.openxmlformats.org/officeDocument/2006/relationships/slideLayout" Target="../slideLayouts/slideLayout7.xml"/><Relationship Id="rId6" Type="http://schemas.openxmlformats.org/officeDocument/2006/relationships/oleObject" Target="../embeddings/oleObject81.bin"/><Relationship Id="rId5" Type="http://schemas.openxmlformats.org/officeDocument/2006/relationships/image" Target="../media/image93.wmf"/><Relationship Id="rId4" Type="http://schemas.openxmlformats.org/officeDocument/2006/relationships/oleObject" Target="../embeddings/oleObject80.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95.wmf"/><Relationship Id="rId7" Type="http://schemas.openxmlformats.org/officeDocument/2006/relationships/image" Target="../media/image97.wmf"/><Relationship Id="rId2" Type="http://schemas.openxmlformats.org/officeDocument/2006/relationships/oleObject" Target="../embeddings/oleObject82.bin"/><Relationship Id="rId1" Type="http://schemas.openxmlformats.org/officeDocument/2006/relationships/slideLayout" Target="../slideLayouts/slideLayout7.xml"/><Relationship Id="rId6" Type="http://schemas.openxmlformats.org/officeDocument/2006/relationships/oleObject" Target="../embeddings/oleObject84.bin"/><Relationship Id="rId5" Type="http://schemas.openxmlformats.org/officeDocument/2006/relationships/image" Target="../media/image96.wmf"/><Relationship Id="rId4" Type="http://schemas.openxmlformats.org/officeDocument/2006/relationships/oleObject" Target="../embeddings/oleObject83.bin"/><Relationship Id="rId9" Type="http://schemas.openxmlformats.org/officeDocument/2006/relationships/image" Target="../media/image98.wmf"/></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104.wmf"/><Relationship Id="rId18" Type="http://schemas.openxmlformats.org/officeDocument/2006/relationships/oleObject" Target="../embeddings/oleObject94.bin"/><Relationship Id="rId3" Type="http://schemas.openxmlformats.org/officeDocument/2006/relationships/image" Target="../media/image99.wmf"/><Relationship Id="rId7" Type="http://schemas.openxmlformats.org/officeDocument/2006/relationships/image" Target="../media/image101.wmf"/><Relationship Id="rId12" Type="http://schemas.openxmlformats.org/officeDocument/2006/relationships/oleObject" Target="../embeddings/oleObject91.bin"/><Relationship Id="rId17" Type="http://schemas.openxmlformats.org/officeDocument/2006/relationships/image" Target="../media/image106.wmf"/><Relationship Id="rId2" Type="http://schemas.openxmlformats.org/officeDocument/2006/relationships/oleObject" Target="../embeddings/oleObject86.bin"/><Relationship Id="rId16" Type="http://schemas.openxmlformats.org/officeDocument/2006/relationships/oleObject" Target="../embeddings/oleObject93.bin"/><Relationship Id="rId1" Type="http://schemas.openxmlformats.org/officeDocument/2006/relationships/slideLayout" Target="../slideLayouts/slideLayout7.xml"/><Relationship Id="rId6" Type="http://schemas.openxmlformats.org/officeDocument/2006/relationships/oleObject" Target="../embeddings/oleObject88.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90.bin"/><Relationship Id="rId19" Type="http://schemas.openxmlformats.org/officeDocument/2006/relationships/image" Target="../media/image107.wmf"/><Relationship Id="rId4" Type="http://schemas.openxmlformats.org/officeDocument/2006/relationships/oleObject" Target="../embeddings/oleObject87.bin"/><Relationship Id="rId9" Type="http://schemas.openxmlformats.org/officeDocument/2006/relationships/image" Target="../media/image102.wmf"/><Relationship Id="rId14" Type="http://schemas.openxmlformats.org/officeDocument/2006/relationships/oleObject" Target="../embeddings/oleObject92.bin"/></Relationships>
</file>

<file path=ppt/slides/_rels/slide51.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oleObject" Target="../embeddings/oleObject95.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1.wmf"/><Relationship Id="rId2"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8.bin"/><Relationship Id="rId5" Type="http://schemas.openxmlformats.org/officeDocument/2006/relationships/image" Target="../media/image110.wmf"/><Relationship Id="rId4"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112.wmf"/><Relationship Id="rId7" Type="http://schemas.openxmlformats.org/officeDocument/2006/relationships/image" Target="../media/image109.png"/><Relationship Id="rId2" Type="http://schemas.openxmlformats.org/officeDocument/2006/relationships/oleObject" Target="../embeddings/oleObject99.bin"/><Relationship Id="rId1" Type="http://schemas.openxmlformats.org/officeDocument/2006/relationships/slideLayout" Target="../slideLayouts/slideLayout7.xml"/><Relationship Id="rId6" Type="http://schemas.openxmlformats.org/officeDocument/2006/relationships/oleObject" Target="../embeddings/oleObject101.bin"/><Relationship Id="rId11" Type="http://schemas.openxmlformats.org/officeDocument/2006/relationships/image" Target="../media/image114.wmf"/><Relationship Id="rId5" Type="http://schemas.openxmlformats.org/officeDocument/2006/relationships/image" Target="../media/image113.png"/><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110.wmf"/></Relationships>
</file>

<file path=ppt/slides/_rels/slide54.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oleObject" Target="../embeddings/oleObject104.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oleObject" Target="../embeddings/oleObject110.bin"/><Relationship Id="rId2"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7.bin"/><Relationship Id="rId11" Type="http://schemas.openxmlformats.org/officeDocument/2006/relationships/image" Target="../media/image120.wmf"/><Relationship Id="rId5" Type="http://schemas.openxmlformats.org/officeDocument/2006/relationships/image" Target="../media/image117.wmf"/><Relationship Id="rId15" Type="http://schemas.openxmlformats.org/officeDocument/2006/relationships/image" Target="../media/image122.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19.wmf"/><Relationship Id="rId14" Type="http://schemas.openxmlformats.org/officeDocument/2006/relationships/oleObject" Target="../embeddings/oleObject111.bin"/></Relationships>
</file>

<file path=ppt/slides/_rels/slide56.x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oleObject" Target="../embeddings/oleObject112.bin"/><Relationship Id="rId1" Type="http://schemas.openxmlformats.org/officeDocument/2006/relationships/slideLayout" Target="../slideLayouts/slideLayout7.xml"/><Relationship Id="rId5" Type="http://schemas.openxmlformats.org/officeDocument/2006/relationships/image" Target="../media/image124.wmf"/><Relationship Id="rId4" Type="http://schemas.openxmlformats.org/officeDocument/2006/relationships/oleObject" Target="../embeddings/oleObject113.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image" Target="../media/image125.emf"/><Relationship Id="rId7" Type="http://schemas.openxmlformats.org/officeDocument/2006/relationships/image" Target="../media/image127.emf"/><Relationship Id="rId2" Type="http://schemas.openxmlformats.org/officeDocument/2006/relationships/oleObject" Target="../embeddings/oleObject114.bin"/><Relationship Id="rId1" Type="http://schemas.openxmlformats.org/officeDocument/2006/relationships/slideLayout" Target="../slideLayouts/slideLayout6.xml"/><Relationship Id="rId6" Type="http://schemas.openxmlformats.org/officeDocument/2006/relationships/oleObject" Target="../embeddings/oleObject116.bin"/><Relationship Id="rId5" Type="http://schemas.openxmlformats.org/officeDocument/2006/relationships/image" Target="../media/image126.emf"/><Relationship Id="rId10" Type="http://schemas.openxmlformats.org/officeDocument/2006/relationships/image" Target="../media/image129.jpeg"/><Relationship Id="rId4" Type="http://schemas.openxmlformats.org/officeDocument/2006/relationships/oleObject" Target="../embeddings/oleObject115.bin"/><Relationship Id="rId9" Type="http://schemas.openxmlformats.org/officeDocument/2006/relationships/image" Target="../media/image128.emf"/></Relationships>
</file>

<file path=ppt/slides/_rels/slide58.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23.bin"/><Relationship Id="rId18" Type="http://schemas.openxmlformats.org/officeDocument/2006/relationships/image" Target="../media/image137.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34.wmf"/><Relationship Id="rId17" Type="http://schemas.openxmlformats.org/officeDocument/2006/relationships/oleObject" Target="../embeddings/oleObject125.bin"/><Relationship Id="rId2" Type="http://schemas.openxmlformats.org/officeDocument/2006/relationships/image" Target="../media/image129.jpeg"/><Relationship Id="rId16" Type="http://schemas.openxmlformats.org/officeDocument/2006/relationships/image" Target="../media/image136.wmf"/><Relationship Id="rId1" Type="http://schemas.openxmlformats.org/officeDocument/2006/relationships/slideLayout" Target="../slideLayouts/slideLayout6.xml"/><Relationship Id="rId6" Type="http://schemas.openxmlformats.org/officeDocument/2006/relationships/image" Target="../media/image131.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1.bin"/><Relationship Id="rId14" Type="http://schemas.openxmlformats.org/officeDocument/2006/relationships/image" Target="../media/image135.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43.emf"/><Relationship Id="rId18" Type="http://schemas.openxmlformats.org/officeDocument/2006/relationships/oleObject" Target="../embeddings/oleObject133.bin"/><Relationship Id="rId3" Type="http://schemas.openxmlformats.org/officeDocument/2006/relationships/oleObject" Target="../embeddings/oleObject126.bin"/><Relationship Id="rId21" Type="http://schemas.openxmlformats.org/officeDocument/2006/relationships/image" Target="../media/image147.emf"/><Relationship Id="rId7" Type="http://schemas.openxmlformats.org/officeDocument/2006/relationships/image" Target="../media/image140.jpeg"/><Relationship Id="rId12" Type="http://schemas.openxmlformats.org/officeDocument/2006/relationships/oleObject" Target="../embeddings/oleObject130.bin"/><Relationship Id="rId17" Type="http://schemas.openxmlformats.org/officeDocument/2006/relationships/image" Target="../media/image145.emf"/><Relationship Id="rId25" Type="http://schemas.openxmlformats.org/officeDocument/2006/relationships/image" Target="../media/image149.emf"/><Relationship Id="rId2" Type="http://schemas.openxmlformats.org/officeDocument/2006/relationships/image" Target="../media/image129.jpeg"/><Relationship Id="rId16" Type="http://schemas.openxmlformats.org/officeDocument/2006/relationships/oleObject" Target="../embeddings/oleObject132.bin"/><Relationship Id="rId20" Type="http://schemas.openxmlformats.org/officeDocument/2006/relationships/oleObject" Target="../embeddings/oleObject134.bin"/><Relationship Id="rId1" Type="http://schemas.openxmlformats.org/officeDocument/2006/relationships/slideLayout" Target="../slideLayouts/slideLayout6.xml"/><Relationship Id="rId6" Type="http://schemas.openxmlformats.org/officeDocument/2006/relationships/image" Target="../media/image139.wmf"/><Relationship Id="rId11" Type="http://schemas.openxmlformats.org/officeDocument/2006/relationships/image" Target="../media/image142.emf"/><Relationship Id="rId24" Type="http://schemas.openxmlformats.org/officeDocument/2006/relationships/oleObject" Target="../embeddings/oleObject136.bin"/><Relationship Id="rId5" Type="http://schemas.openxmlformats.org/officeDocument/2006/relationships/oleObject" Target="../embeddings/oleObject127.bin"/><Relationship Id="rId15" Type="http://schemas.openxmlformats.org/officeDocument/2006/relationships/image" Target="../media/image144.emf"/><Relationship Id="rId23" Type="http://schemas.openxmlformats.org/officeDocument/2006/relationships/image" Target="../media/image148.emf"/><Relationship Id="rId10" Type="http://schemas.openxmlformats.org/officeDocument/2006/relationships/oleObject" Target="../embeddings/oleObject129.bin"/><Relationship Id="rId19" Type="http://schemas.openxmlformats.org/officeDocument/2006/relationships/image" Target="../media/image146.emf"/><Relationship Id="rId4" Type="http://schemas.openxmlformats.org/officeDocument/2006/relationships/image" Target="../media/image138.emf"/><Relationship Id="rId9" Type="http://schemas.openxmlformats.org/officeDocument/2006/relationships/image" Target="../media/image141.emf"/><Relationship Id="rId14" Type="http://schemas.openxmlformats.org/officeDocument/2006/relationships/oleObject" Target="../embeddings/oleObject131.bin"/><Relationship Id="rId22" Type="http://schemas.openxmlformats.org/officeDocument/2006/relationships/oleObject" Target="../embeddings/oleObject13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55.emf"/><Relationship Id="rId3" Type="http://schemas.openxmlformats.org/officeDocument/2006/relationships/image" Target="../media/image150.emf"/><Relationship Id="rId7" Type="http://schemas.openxmlformats.org/officeDocument/2006/relationships/image" Target="../media/image152.emf"/><Relationship Id="rId12" Type="http://schemas.openxmlformats.org/officeDocument/2006/relationships/oleObject" Target="../embeddings/oleObject142.bin"/><Relationship Id="rId2" Type="http://schemas.openxmlformats.org/officeDocument/2006/relationships/oleObject" Target="../embeddings/oleObject137.bin"/><Relationship Id="rId1" Type="http://schemas.openxmlformats.org/officeDocument/2006/relationships/slideLayout" Target="../slideLayouts/slideLayout7.xml"/><Relationship Id="rId6" Type="http://schemas.openxmlformats.org/officeDocument/2006/relationships/oleObject" Target="../embeddings/oleObject139.bin"/><Relationship Id="rId11" Type="http://schemas.openxmlformats.org/officeDocument/2006/relationships/image" Target="../media/image154.emf"/><Relationship Id="rId5" Type="http://schemas.openxmlformats.org/officeDocument/2006/relationships/image" Target="../media/image151.e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53.emf"/></Relationships>
</file>

<file path=ppt/slides/_rels/slide61.x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oleObject" Target="../embeddings/oleObject143.bin"/><Relationship Id="rId1" Type="http://schemas.openxmlformats.org/officeDocument/2006/relationships/slideLayout" Target="../slideLayouts/slideLayout6.xml"/><Relationship Id="rId5" Type="http://schemas.openxmlformats.org/officeDocument/2006/relationships/image" Target="../media/image129.jpeg"/><Relationship Id="rId4" Type="http://schemas.openxmlformats.org/officeDocument/2006/relationships/image" Target="../media/image157.png"/></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image" Target="../media/image158.emf"/><Relationship Id="rId7" Type="http://schemas.openxmlformats.org/officeDocument/2006/relationships/image" Target="../media/image160.emf"/><Relationship Id="rId2" Type="http://schemas.openxmlformats.org/officeDocument/2006/relationships/oleObject" Target="../embeddings/oleObject144.bin"/><Relationship Id="rId1" Type="http://schemas.openxmlformats.org/officeDocument/2006/relationships/slideLayout" Target="../slideLayouts/slideLayout6.xml"/><Relationship Id="rId6" Type="http://schemas.openxmlformats.org/officeDocument/2006/relationships/oleObject" Target="../embeddings/oleObject146.bin"/><Relationship Id="rId5" Type="http://schemas.openxmlformats.org/officeDocument/2006/relationships/image" Target="../media/image159.emf"/><Relationship Id="rId4" Type="http://schemas.openxmlformats.org/officeDocument/2006/relationships/oleObject" Target="../embeddings/oleObject145.bin"/><Relationship Id="rId9" Type="http://schemas.openxmlformats.org/officeDocument/2006/relationships/image" Target="../media/image161.e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67.emf"/><Relationship Id="rId18" Type="http://schemas.openxmlformats.org/officeDocument/2006/relationships/image" Target="../media/image169.emf"/><Relationship Id="rId26" Type="http://schemas.openxmlformats.org/officeDocument/2006/relationships/image" Target="../media/image173.emf"/><Relationship Id="rId3" Type="http://schemas.openxmlformats.org/officeDocument/2006/relationships/image" Target="../media/image162.emf"/><Relationship Id="rId21" Type="http://schemas.openxmlformats.org/officeDocument/2006/relationships/oleObject" Target="../embeddings/oleObject157.bin"/><Relationship Id="rId34" Type="http://schemas.openxmlformats.org/officeDocument/2006/relationships/image" Target="../media/image177.emf"/><Relationship Id="rId7" Type="http://schemas.openxmlformats.org/officeDocument/2006/relationships/image" Target="../media/image164.wmf"/><Relationship Id="rId12" Type="http://schemas.openxmlformats.org/officeDocument/2006/relationships/oleObject" Target="../embeddings/oleObject153.bin"/><Relationship Id="rId17" Type="http://schemas.openxmlformats.org/officeDocument/2006/relationships/oleObject" Target="../embeddings/oleObject155.bin"/><Relationship Id="rId25" Type="http://schemas.openxmlformats.org/officeDocument/2006/relationships/oleObject" Target="../embeddings/oleObject159.bin"/><Relationship Id="rId33" Type="http://schemas.openxmlformats.org/officeDocument/2006/relationships/oleObject" Target="../embeddings/oleObject163.bin"/><Relationship Id="rId2" Type="http://schemas.openxmlformats.org/officeDocument/2006/relationships/oleObject" Target="../embeddings/oleObject148.bin"/><Relationship Id="rId16" Type="http://schemas.openxmlformats.org/officeDocument/2006/relationships/image" Target="../media/image129.jpeg"/><Relationship Id="rId20" Type="http://schemas.openxmlformats.org/officeDocument/2006/relationships/image" Target="../media/image170.emf"/><Relationship Id="rId29" Type="http://schemas.openxmlformats.org/officeDocument/2006/relationships/oleObject" Target="../embeddings/oleObject161.bin"/><Relationship Id="rId1" Type="http://schemas.openxmlformats.org/officeDocument/2006/relationships/slideLayout" Target="../slideLayouts/slideLayout6.xml"/><Relationship Id="rId6" Type="http://schemas.openxmlformats.org/officeDocument/2006/relationships/oleObject" Target="../embeddings/oleObject150.bin"/><Relationship Id="rId11" Type="http://schemas.openxmlformats.org/officeDocument/2006/relationships/image" Target="../media/image166.emf"/><Relationship Id="rId24" Type="http://schemas.openxmlformats.org/officeDocument/2006/relationships/image" Target="../media/image172.emf"/><Relationship Id="rId32" Type="http://schemas.openxmlformats.org/officeDocument/2006/relationships/image" Target="../media/image176.emf"/><Relationship Id="rId5" Type="http://schemas.openxmlformats.org/officeDocument/2006/relationships/image" Target="../media/image163.emf"/><Relationship Id="rId15" Type="http://schemas.openxmlformats.org/officeDocument/2006/relationships/image" Target="../media/image168.emf"/><Relationship Id="rId23" Type="http://schemas.openxmlformats.org/officeDocument/2006/relationships/oleObject" Target="../embeddings/oleObject158.bin"/><Relationship Id="rId28" Type="http://schemas.openxmlformats.org/officeDocument/2006/relationships/image" Target="../media/image174.emf"/><Relationship Id="rId10" Type="http://schemas.openxmlformats.org/officeDocument/2006/relationships/oleObject" Target="../embeddings/oleObject152.bin"/><Relationship Id="rId19" Type="http://schemas.openxmlformats.org/officeDocument/2006/relationships/oleObject" Target="../embeddings/oleObject156.bin"/><Relationship Id="rId31" Type="http://schemas.openxmlformats.org/officeDocument/2006/relationships/oleObject" Target="../embeddings/oleObject162.bin"/><Relationship Id="rId4" Type="http://schemas.openxmlformats.org/officeDocument/2006/relationships/oleObject" Target="../embeddings/oleObject149.bin"/><Relationship Id="rId9" Type="http://schemas.openxmlformats.org/officeDocument/2006/relationships/image" Target="../media/image165.emf"/><Relationship Id="rId14" Type="http://schemas.openxmlformats.org/officeDocument/2006/relationships/oleObject" Target="../embeddings/oleObject154.bin"/><Relationship Id="rId22" Type="http://schemas.openxmlformats.org/officeDocument/2006/relationships/image" Target="../media/image171.emf"/><Relationship Id="rId27" Type="http://schemas.openxmlformats.org/officeDocument/2006/relationships/oleObject" Target="../embeddings/oleObject160.bin"/><Relationship Id="rId30" Type="http://schemas.openxmlformats.org/officeDocument/2006/relationships/image" Target="../media/image175.emf"/></Relationships>
</file>

<file path=ppt/slides/_rels/slide64.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8" Type="http://schemas.openxmlformats.org/officeDocument/2006/relationships/image" Target="../media/image129.jpeg"/><Relationship Id="rId3" Type="http://schemas.openxmlformats.org/officeDocument/2006/relationships/image" Target="../media/image178.emf"/><Relationship Id="rId7" Type="http://schemas.openxmlformats.org/officeDocument/2006/relationships/image" Target="../media/image180.wmf"/><Relationship Id="rId2" Type="http://schemas.openxmlformats.org/officeDocument/2006/relationships/oleObject" Target="../embeddings/oleObject164.bin"/><Relationship Id="rId1" Type="http://schemas.openxmlformats.org/officeDocument/2006/relationships/slideLayout" Target="../slideLayouts/slideLayout7.xml"/><Relationship Id="rId6" Type="http://schemas.openxmlformats.org/officeDocument/2006/relationships/oleObject" Target="../embeddings/oleObject166.bin"/><Relationship Id="rId5" Type="http://schemas.openxmlformats.org/officeDocument/2006/relationships/image" Target="../media/image179.emf"/><Relationship Id="rId4" Type="http://schemas.openxmlformats.org/officeDocument/2006/relationships/oleObject" Target="../embeddings/oleObject165.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86.emf"/><Relationship Id="rId18" Type="http://schemas.openxmlformats.org/officeDocument/2006/relationships/image" Target="../media/image188.emf"/><Relationship Id="rId26" Type="http://schemas.openxmlformats.org/officeDocument/2006/relationships/image" Target="../media/image192.emf"/><Relationship Id="rId3" Type="http://schemas.openxmlformats.org/officeDocument/2006/relationships/image" Target="../media/image181.emf"/><Relationship Id="rId21" Type="http://schemas.openxmlformats.org/officeDocument/2006/relationships/oleObject" Target="../embeddings/oleObject176.bin"/><Relationship Id="rId7" Type="http://schemas.openxmlformats.org/officeDocument/2006/relationships/image" Target="../media/image183.emf"/><Relationship Id="rId12" Type="http://schemas.openxmlformats.org/officeDocument/2006/relationships/oleObject" Target="../embeddings/oleObject172.bin"/><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oleObject" Target="../embeddings/oleObject167.bin"/><Relationship Id="rId16" Type="http://schemas.openxmlformats.org/officeDocument/2006/relationships/image" Target="../media/image129.jpeg"/><Relationship Id="rId20" Type="http://schemas.openxmlformats.org/officeDocument/2006/relationships/image" Target="../media/image189.emf"/><Relationship Id="rId29" Type="http://schemas.openxmlformats.org/officeDocument/2006/relationships/oleObject" Target="../embeddings/oleObject180.bin"/><Relationship Id="rId1" Type="http://schemas.openxmlformats.org/officeDocument/2006/relationships/slideLayout" Target="../slideLayouts/slideLayout7.xml"/><Relationship Id="rId6" Type="http://schemas.openxmlformats.org/officeDocument/2006/relationships/oleObject" Target="../embeddings/oleObject169.bin"/><Relationship Id="rId11" Type="http://schemas.openxmlformats.org/officeDocument/2006/relationships/image" Target="../media/image185.emf"/><Relationship Id="rId24" Type="http://schemas.openxmlformats.org/officeDocument/2006/relationships/image" Target="../media/image191.emf"/><Relationship Id="rId32" Type="http://schemas.openxmlformats.org/officeDocument/2006/relationships/image" Target="../media/image195.emf"/><Relationship Id="rId5" Type="http://schemas.openxmlformats.org/officeDocument/2006/relationships/image" Target="../media/image182.emf"/><Relationship Id="rId15" Type="http://schemas.openxmlformats.org/officeDocument/2006/relationships/image" Target="../media/image187.emf"/><Relationship Id="rId23" Type="http://schemas.openxmlformats.org/officeDocument/2006/relationships/oleObject" Target="../embeddings/oleObject177.bin"/><Relationship Id="rId28" Type="http://schemas.openxmlformats.org/officeDocument/2006/relationships/image" Target="../media/image193.emf"/><Relationship Id="rId10" Type="http://schemas.openxmlformats.org/officeDocument/2006/relationships/oleObject" Target="../embeddings/oleObject171.bin"/><Relationship Id="rId19" Type="http://schemas.openxmlformats.org/officeDocument/2006/relationships/oleObject" Target="../embeddings/oleObject175.bin"/><Relationship Id="rId31" Type="http://schemas.openxmlformats.org/officeDocument/2006/relationships/oleObject" Target="../embeddings/oleObject181.bin"/><Relationship Id="rId4" Type="http://schemas.openxmlformats.org/officeDocument/2006/relationships/oleObject" Target="../embeddings/oleObject168.bin"/><Relationship Id="rId9" Type="http://schemas.openxmlformats.org/officeDocument/2006/relationships/image" Target="../media/image184.emf"/><Relationship Id="rId14" Type="http://schemas.openxmlformats.org/officeDocument/2006/relationships/oleObject" Target="../embeddings/oleObject173.bin"/><Relationship Id="rId22" Type="http://schemas.openxmlformats.org/officeDocument/2006/relationships/image" Target="../media/image190.emf"/><Relationship Id="rId27" Type="http://schemas.openxmlformats.org/officeDocument/2006/relationships/oleObject" Target="../embeddings/oleObject179.bin"/><Relationship Id="rId30" Type="http://schemas.openxmlformats.org/officeDocument/2006/relationships/image" Target="../media/image194.emf"/></Relationships>
</file>

<file path=ppt/slides/_rels/slide67.xml.rels><?xml version="1.0" encoding="UTF-8" standalone="yes"?>
<Relationships xmlns="http://schemas.openxmlformats.org/package/2006/relationships"><Relationship Id="rId8" Type="http://schemas.openxmlformats.org/officeDocument/2006/relationships/image" Target="../media/image198.emf"/><Relationship Id="rId13" Type="http://schemas.openxmlformats.org/officeDocument/2006/relationships/oleObject" Target="../embeddings/oleObject187.bin"/><Relationship Id="rId18" Type="http://schemas.openxmlformats.org/officeDocument/2006/relationships/image" Target="../media/image203.emf"/><Relationship Id="rId26" Type="http://schemas.openxmlformats.org/officeDocument/2006/relationships/image" Target="../media/image207.emf"/><Relationship Id="rId3" Type="http://schemas.openxmlformats.org/officeDocument/2006/relationships/oleObject" Target="../embeddings/oleObject182.bin"/><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200.emf"/><Relationship Id="rId17" Type="http://schemas.openxmlformats.org/officeDocument/2006/relationships/oleObject" Target="../embeddings/oleObject189.bin"/><Relationship Id="rId25" Type="http://schemas.openxmlformats.org/officeDocument/2006/relationships/oleObject" Target="../embeddings/oleObject193.bin"/><Relationship Id="rId2" Type="http://schemas.openxmlformats.org/officeDocument/2006/relationships/image" Target="../media/image129.jpeg"/><Relationship Id="rId16" Type="http://schemas.openxmlformats.org/officeDocument/2006/relationships/image" Target="../media/image202.emf"/><Relationship Id="rId20" Type="http://schemas.openxmlformats.org/officeDocument/2006/relationships/image" Target="../media/image204.emf"/><Relationship Id="rId29" Type="http://schemas.openxmlformats.org/officeDocument/2006/relationships/oleObject" Target="../embeddings/oleObject195.bin"/><Relationship Id="rId1" Type="http://schemas.openxmlformats.org/officeDocument/2006/relationships/slideLayout" Target="../slideLayouts/slideLayout7.xml"/><Relationship Id="rId6" Type="http://schemas.openxmlformats.org/officeDocument/2006/relationships/image" Target="../media/image197.emf"/><Relationship Id="rId11" Type="http://schemas.openxmlformats.org/officeDocument/2006/relationships/oleObject" Target="../embeddings/oleObject186.bin"/><Relationship Id="rId24" Type="http://schemas.openxmlformats.org/officeDocument/2006/relationships/image" Target="../media/image206.e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28" Type="http://schemas.openxmlformats.org/officeDocument/2006/relationships/image" Target="../media/image208.emf"/><Relationship Id="rId10" Type="http://schemas.openxmlformats.org/officeDocument/2006/relationships/image" Target="../media/image199.emf"/><Relationship Id="rId19" Type="http://schemas.openxmlformats.org/officeDocument/2006/relationships/oleObject" Target="../embeddings/oleObject190.bin"/><Relationship Id="rId4" Type="http://schemas.openxmlformats.org/officeDocument/2006/relationships/image" Target="../media/image196.emf"/><Relationship Id="rId9" Type="http://schemas.openxmlformats.org/officeDocument/2006/relationships/oleObject" Target="../embeddings/oleObject185.bin"/><Relationship Id="rId14" Type="http://schemas.openxmlformats.org/officeDocument/2006/relationships/image" Target="../media/image201.emf"/><Relationship Id="rId22" Type="http://schemas.openxmlformats.org/officeDocument/2006/relationships/image" Target="../media/image205.emf"/><Relationship Id="rId27" Type="http://schemas.openxmlformats.org/officeDocument/2006/relationships/oleObject" Target="../embeddings/oleObject194.bin"/><Relationship Id="rId30" Type="http://schemas.openxmlformats.org/officeDocument/2006/relationships/image" Target="../media/image209.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99.bin"/><Relationship Id="rId13" Type="http://schemas.openxmlformats.org/officeDocument/2006/relationships/oleObject" Target="../embeddings/oleObject201.bin"/><Relationship Id="rId18" Type="http://schemas.openxmlformats.org/officeDocument/2006/relationships/image" Target="../media/image217.emf"/><Relationship Id="rId26" Type="http://schemas.openxmlformats.org/officeDocument/2006/relationships/image" Target="../media/image221.emf"/><Relationship Id="rId3" Type="http://schemas.openxmlformats.org/officeDocument/2006/relationships/image" Target="../media/image210.emf"/><Relationship Id="rId21" Type="http://schemas.openxmlformats.org/officeDocument/2006/relationships/oleObject" Target="../embeddings/oleObject205.bin"/><Relationship Id="rId7" Type="http://schemas.openxmlformats.org/officeDocument/2006/relationships/image" Target="../media/image212.emf"/><Relationship Id="rId12" Type="http://schemas.openxmlformats.org/officeDocument/2006/relationships/image" Target="../media/image214.emf"/><Relationship Id="rId17" Type="http://schemas.openxmlformats.org/officeDocument/2006/relationships/oleObject" Target="../embeddings/oleObject203.bin"/><Relationship Id="rId25" Type="http://schemas.openxmlformats.org/officeDocument/2006/relationships/oleObject" Target="../embeddings/oleObject207.bin"/><Relationship Id="rId2" Type="http://schemas.openxmlformats.org/officeDocument/2006/relationships/oleObject" Target="../embeddings/oleObject196.bin"/><Relationship Id="rId16" Type="http://schemas.openxmlformats.org/officeDocument/2006/relationships/image" Target="../media/image216.emf"/><Relationship Id="rId20" Type="http://schemas.openxmlformats.org/officeDocument/2006/relationships/image" Target="../media/image218.emf"/><Relationship Id="rId1" Type="http://schemas.openxmlformats.org/officeDocument/2006/relationships/slideLayout" Target="../slideLayouts/slideLayout7.xml"/><Relationship Id="rId6" Type="http://schemas.openxmlformats.org/officeDocument/2006/relationships/oleObject" Target="../embeddings/oleObject198.bin"/><Relationship Id="rId11" Type="http://schemas.openxmlformats.org/officeDocument/2006/relationships/oleObject" Target="../embeddings/oleObject200.bin"/><Relationship Id="rId24" Type="http://schemas.openxmlformats.org/officeDocument/2006/relationships/image" Target="../media/image220.emf"/><Relationship Id="rId5" Type="http://schemas.openxmlformats.org/officeDocument/2006/relationships/image" Target="../media/image211.emf"/><Relationship Id="rId15" Type="http://schemas.openxmlformats.org/officeDocument/2006/relationships/oleObject" Target="../embeddings/oleObject202.bin"/><Relationship Id="rId23" Type="http://schemas.openxmlformats.org/officeDocument/2006/relationships/oleObject" Target="../embeddings/oleObject206.bin"/><Relationship Id="rId28" Type="http://schemas.openxmlformats.org/officeDocument/2006/relationships/image" Target="../media/image222.emf"/><Relationship Id="rId10" Type="http://schemas.openxmlformats.org/officeDocument/2006/relationships/image" Target="../media/image129.jpeg"/><Relationship Id="rId19" Type="http://schemas.openxmlformats.org/officeDocument/2006/relationships/oleObject" Target="../embeddings/oleObject204.bin"/><Relationship Id="rId4" Type="http://schemas.openxmlformats.org/officeDocument/2006/relationships/oleObject" Target="../embeddings/oleObject197.bin"/><Relationship Id="rId9" Type="http://schemas.openxmlformats.org/officeDocument/2006/relationships/image" Target="../media/image213.emf"/><Relationship Id="rId14" Type="http://schemas.openxmlformats.org/officeDocument/2006/relationships/image" Target="../media/image215.emf"/><Relationship Id="rId22" Type="http://schemas.openxmlformats.org/officeDocument/2006/relationships/image" Target="../media/image219.emf"/><Relationship Id="rId27" Type="http://schemas.openxmlformats.org/officeDocument/2006/relationships/oleObject" Target="../embeddings/oleObject208.bin"/></Relationships>
</file>

<file path=ppt/slides/_rels/slide69.xml.rels><?xml version="1.0" encoding="UTF-8" standalone="yes"?>
<Relationships xmlns="http://schemas.openxmlformats.org/package/2006/relationships"><Relationship Id="rId3" Type="http://schemas.openxmlformats.org/officeDocument/2006/relationships/image" Target="../media/image223.emf"/><Relationship Id="rId7" Type="http://schemas.openxmlformats.org/officeDocument/2006/relationships/image" Target="../media/image225.wmf"/><Relationship Id="rId2" Type="http://schemas.openxmlformats.org/officeDocument/2006/relationships/oleObject" Target="../embeddings/oleObject209.bin"/><Relationship Id="rId1" Type="http://schemas.openxmlformats.org/officeDocument/2006/relationships/slideLayout" Target="../slideLayouts/slideLayout6.xml"/><Relationship Id="rId6" Type="http://schemas.openxmlformats.org/officeDocument/2006/relationships/oleObject" Target="../embeddings/oleObject211.bin"/><Relationship Id="rId5" Type="http://schemas.openxmlformats.org/officeDocument/2006/relationships/image" Target="../media/image224.wmf"/><Relationship Id="rId4" Type="http://schemas.openxmlformats.org/officeDocument/2006/relationships/oleObject" Target="../embeddings/oleObject21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1.wmf"/><Relationship Id="rId18" Type="http://schemas.openxmlformats.org/officeDocument/2006/relationships/oleObject" Target="../embeddings/oleObject15.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image" Target="../media/image13.wmf"/><Relationship Id="rId2" Type="http://schemas.openxmlformats.org/officeDocument/2006/relationships/oleObject" Target="../embeddings/oleObject7.bin"/><Relationship Id="rId16"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9.bin"/><Relationship Id="rId11" Type="http://schemas.openxmlformats.org/officeDocument/2006/relationships/image" Target="../media/image10.wmf"/><Relationship Id="rId5" Type="http://schemas.openxmlformats.org/officeDocument/2006/relationships/image" Target="../media/image6.wmf"/><Relationship Id="rId15" Type="http://schemas.openxmlformats.org/officeDocument/2006/relationships/image" Target="../media/image12.wmf"/><Relationship Id="rId10" Type="http://schemas.openxmlformats.org/officeDocument/2006/relationships/oleObject" Target="../embeddings/oleObject11.bin"/><Relationship Id="rId19"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8.wmf"/><Relationship Id="rId14" Type="http://schemas.openxmlformats.org/officeDocument/2006/relationships/oleObject" Target="../embeddings/oleObject1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26.emf"/><Relationship Id="rId7" Type="http://schemas.openxmlformats.org/officeDocument/2006/relationships/image" Target="../media/image228.emf"/><Relationship Id="rId2" Type="http://schemas.openxmlformats.org/officeDocument/2006/relationships/oleObject" Target="../embeddings/oleObject212.bin"/><Relationship Id="rId1" Type="http://schemas.openxmlformats.org/officeDocument/2006/relationships/slideLayout" Target="../slideLayouts/slideLayout6.xml"/><Relationship Id="rId6" Type="http://schemas.openxmlformats.org/officeDocument/2006/relationships/oleObject" Target="../embeddings/oleObject214.bin"/><Relationship Id="rId5" Type="http://schemas.openxmlformats.org/officeDocument/2006/relationships/image" Target="../media/image227.emf"/><Relationship Id="rId4" Type="http://schemas.openxmlformats.org/officeDocument/2006/relationships/oleObject" Target="../embeddings/oleObject213.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image" Target="../media/image234.emf"/><Relationship Id="rId18" Type="http://schemas.openxmlformats.org/officeDocument/2006/relationships/image" Target="../media/image236.emf"/><Relationship Id="rId26" Type="http://schemas.openxmlformats.org/officeDocument/2006/relationships/image" Target="../media/image240.emf"/><Relationship Id="rId3" Type="http://schemas.openxmlformats.org/officeDocument/2006/relationships/image" Target="../media/image229.emf"/><Relationship Id="rId21" Type="http://schemas.openxmlformats.org/officeDocument/2006/relationships/oleObject" Target="../embeddings/oleObject224.bin"/><Relationship Id="rId7" Type="http://schemas.openxmlformats.org/officeDocument/2006/relationships/image" Target="../media/image231.emf"/><Relationship Id="rId12" Type="http://schemas.openxmlformats.org/officeDocument/2006/relationships/oleObject" Target="../embeddings/oleObject220.bin"/><Relationship Id="rId17" Type="http://schemas.openxmlformats.org/officeDocument/2006/relationships/oleObject" Target="../embeddings/oleObject222.bin"/><Relationship Id="rId25" Type="http://schemas.openxmlformats.org/officeDocument/2006/relationships/oleObject" Target="../embeddings/oleObject226.bin"/><Relationship Id="rId2" Type="http://schemas.openxmlformats.org/officeDocument/2006/relationships/oleObject" Target="../embeddings/oleObject215.bin"/><Relationship Id="rId16" Type="http://schemas.openxmlformats.org/officeDocument/2006/relationships/image" Target="../media/image235.emf"/><Relationship Id="rId20" Type="http://schemas.openxmlformats.org/officeDocument/2006/relationships/image" Target="../media/image237.emf"/><Relationship Id="rId1" Type="http://schemas.openxmlformats.org/officeDocument/2006/relationships/slideLayout" Target="../slideLayouts/slideLayout6.xml"/><Relationship Id="rId6" Type="http://schemas.openxmlformats.org/officeDocument/2006/relationships/oleObject" Target="../embeddings/oleObject217.bin"/><Relationship Id="rId11" Type="http://schemas.openxmlformats.org/officeDocument/2006/relationships/image" Target="../media/image233.emf"/><Relationship Id="rId24" Type="http://schemas.openxmlformats.org/officeDocument/2006/relationships/image" Target="../media/image239.emf"/><Relationship Id="rId5" Type="http://schemas.openxmlformats.org/officeDocument/2006/relationships/image" Target="../media/image230.emf"/><Relationship Id="rId15" Type="http://schemas.openxmlformats.org/officeDocument/2006/relationships/oleObject" Target="../embeddings/oleObject221.bin"/><Relationship Id="rId23" Type="http://schemas.openxmlformats.org/officeDocument/2006/relationships/oleObject" Target="../embeddings/oleObject225.bin"/><Relationship Id="rId28" Type="http://schemas.openxmlformats.org/officeDocument/2006/relationships/image" Target="../media/image241.emf"/><Relationship Id="rId10" Type="http://schemas.openxmlformats.org/officeDocument/2006/relationships/oleObject" Target="../embeddings/oleObject219.bin"/><Relationship Id="rId19" Type="http://schemas.openxmlformats.org/officeDocument/2006/relationships/oleObject" Target="../embeddings/oleObject223.bin"/><Relationship Id="rId4" Type="http://schemas.openxmlformats.org/officeDocument/2006/relationships/oleObject" Target="../embeddings/oleObject216.bin"/><Relationship Id="rId9" Type="http://schemas.openxmlformats.org/officeDocument/2006/relationships/image" Target="../media/image232.emf"/><Relationship Id="rId14" Type="http://schemas.openxmlformats.org/officeDocument/2006/relationships/image" Target="../media/image129.jpeg"/><Relationship Id="rId22" Type="http://schemas.openxmlformats.org/officeDocument/2006/relationships/image" Target="../media/image238.emf"/><Relationship Id="rId27" Type="http://schemas.openxmlformats.org/officeDocument/2006/relationships/oleObject" Target="../embeddings/oleObject227.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247.wmf"/><Relationship Id="rId18" Type="http://schemas.openxmlformats.org/officeDocument/2006/relationships/oleObject" Target="../embeddings/oleObject236.bin"/><Relationship Id="rId3" Type="http://schemas.openxmlformats.org/officeDocument/2006/relationships/image" Target="../media/image242.wmf"/><Relationship Id="rId7" Type="http://schemas.openxmlformats.org/officeDocument/2006/relationships/image" Target="../media/image244.wmf"/><Relationship Id="rId12" Type="http://schemas.openxmlformats.org/officeDocument/2006/relationships/oleObject" Target="../embeddings/oleObject233.bin"/><Relationship Id="rId17" Type="http://schemas.openxmlformats.org/officeDocument/2006/relationships/image" Target="../media/image249.wmf"/><Relationship Id="rId2" Type="http://schemas.openxmlformats.org/officeDocument/2006/relationships/oleObject" Target="../embeddings/oleObject228.bin"/><Relationship Id="rId16" Type="http://schemas.openxmlformats.org/officeDocument/2006/relationships/oleObject" Target="../embeddings/oleObject235.bin"/><Relationship Id="rId1" Type="http://schemas.openxmlformats.org/officeDocument/2006/relationships/slideLayout" Target="../slideLayouts/slideLayout7.xml"/><Relationship Id="rId6" Type="http://schemas.openxmlformats.org/officeDocument/2006/relationships/oleObject" Target="../embeddings/oleObject230.bin"/><Relationship Id="rId11" Type="http://schemas.openxmlformats.org/officeDocument/2006/relationships/image" Target="../media/image246.wmf"/><Relationship Id="rId5" Type="http://schemas.openxmlformats.org/officeDocument/2006/relationships/image" Target="../media/image243.wmf"/><Relationship Id="rId15" Type="http://schemas.openxmlformats.org/officeDocument/2006/relationships/image" Target="../media/image248.wmf"/><Relationship Id="rId10" Type="http://schemas.openxmlformats.org/officeDocument/2006/relationships/oleObject" Target="../embeddings/oleObject232.bin"/><Relationship Id="rId19" Type="http://schemas.openxmlformats.org/officeDocument/2006/relationships/image" Target="../media/image250.wmf"/><Relationship Id="rId4" Type="http://schemas.openxmlformats.org/officeDocument/2006/relationships/oleObject" Target="../embeddings/oleObject229.bin"/><Relationship Id="rId9" Type="http://schemas.openxmlformats.org/officeDocument/2006/relationships/image" Target="../media/image245.wmf"/><Relationship Id="rId14" Type="http://schemas.openxmlformats.org/officeDocument/2006/relationships/oleObject" Target="../embeddings/oleObject234.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image" Target="../media/image256.wmf"/><Relationship Id="rId18" Type="http://schemas.openxmlformats.org/officeDocument/2006/relationships/oleObject" Target="../embeddings/oleObject245.bin"/><Relationship Id="rId26" Type="http://schemas.openxmlformats.org/officeDocument/2006/relationships/oleObject" Target="../embeddings/oleObject249.bin"/><Relationship Id="rId39" Type="http://schemas.openxmlformats.org/officeDocument/2006/relationships/image" Target="../media/image249.wmf"/><Relationship Id="rId3" Type="http://schemas.openxmlformats.org/officeDocument/2006/relationships/image" Target="../media/image251.wmf"/><Relationship Id="rId21" Type="http://schemas.openxmlformats.org/officeDocument/2006/relationships/image" Target="../media/image260.emf"/><Relationship Id="rId34" Type="http://schemas.openxmlformats.org/officeDocument/2006/relationships/oleObject" Target="../embeddings/oleObject253.bin"/><Relationship Id="rId42" Type="http://schemas.openxmlformats.org/officeDocument/2006/relationships/customXml" Target="../ink/ink1.xml"/><Relationship Id="rId7" Type="http://schemas.openxmlformats.org/officeDocument/2006/relationships/image" Target="../media/image253.wmf"/><Relationship Id="rId12" Type="http://schemas.openxmlformats.org/officeDocument/2006/relationships/oleObject" Target="../embeddings/oleObject242.bin"/><Relationship Id="rId17" Type="http://schemas.openxmlformats.org/officeDocument/2006/relationships/image" Target="../media/image258.wmf"/><Relationship Id="rId25" Type="http://schemas.openxmlformats.org/officeDocument/2006/relationships/image" Target="../media/image262.wmf"/><Relationship Id="rId33" Type="http://schemas.openxmlformats.org/officeDocument/2006/relationships/image" Target="../media/image264.wmf"/><Relationship Id="rId38" Type="http://schemas.openxmlformats.org/officeDocument/2006/relationships/oleObject" Target="../embeddings/oleObject255.bin"/><Relationship Id="rId2" Type="http://schemas.openxmlformats.org/officeDocument/2006/relationships/oleObject" Target="../embeddings/oleObject237.bin"/><Relationship Id="rId16" Type="http://schemas.openxmlformats.org/officeDocument/2006/relationships/oleObject" Target="../embeddings/oleObject244.bin"/><Relationship Id="rId20" Type="http://schemas.openxmlformats.org/officeDocument/2006/relationships/oleObject" Target="../embeddings/oleObject246.bin"/><Relationship Id="rId29" Type="http://schemas.openxmlformats.org/officeDocument/2006/relationships/image" Target="../media/image244.wmf"/><Relationship Id="rId41" Type="http://schemas.openxmlformats.org/officeDocument/2006/relationships/image" Target="../media/image267.wmf"/><Relationship Id="rId1" Type="http://schemas.openxmlformats.org/officeDocument/2006/relationships/slideLayout" Target="../slideLayouts/slideLayout6.xml"/><Relationship Id="rId6" Type="http://schemas.openxmlformats.org/officeDocument/2006/relationships/oleObject" Target="../embeddings/oleObject239.bin"/><Relationship Id="rId11" Type="http://schemas.openxmlformats.org/officeDocument/2006/relationships/image" Target="../media/image255.wmf"/><Relationship Id="rId24" Type="http://schemas.openxmlformats.org/officeDocument/2006/relationships/oleObject" Target="../embeddings/oleObject248.bin"/><Relationship Id="rId32" Type="http://schemas.openxmlformats.org/officeDocument/2006/relationships/oleObject" Target="../embeddings/oleObject252.bin"/><Relationship Id="rId37" Type="http://schemas.openxmlformats.org/officeDocument/2006/relationships/image" Target="../media/image266.wmf"/><Relationship Id="rId40" Type="http://schemas.openxmlformats.org/officeDocument/2006/relationships/oleObject" Target="../embeddings/oleObject256.bin"/><Relationship Id="rId5" Type="http://schemas.openxmlformats.org/officeDocument/2006/relationships/image" Target="../media/image252.wmf"/><Relationship Id="rId15" Type="http://schemas.openxmlformats.org/officeDocument/2006/relationships/image" Target="../media/image257.emf"/><Relationship Id="rId23" Type="http://schemas.openxmlformats.org/officeDocument/2006/relationships/image" Target="../media/image261.emf"/><Relationship Id="rId28" Type="http://schemas.openxmlformats.org/officeDocument/2006/relationships/oleObject" Target="../embeddings/oleObject250.bin"/><Relationship Id="rId36" Type="http://schemas.openxmlformats.org/officeDocument/2006/relationships/oleObject" Target="../embeddings/oleObject254.bin"/><Relationship Id="rId10" Type="http://schemas.openxmlformats.org/officeDocument/2006/relationships/oleObject" Target="../embeddings/oleObject241.bin"/><Relationship Id="rId19" Type="http://schemas.openxmlformats.org/officeDocument/2006/relationships/image" Target="../media/image259.emf"/><Relationship Id="rId31" Type="http://schemas.openxmlformats.org/officeDocument/2006/relationships/image" Target="../media/image245.wmf"/><Relationship Id="rId4" Type="http://schemas.openxmlformats.org/officeDocument/2006/relationships/oleObject" Target="../embeddings/oleObject238.bin"/><Relationship Id="rId9" Type="http://schemas.openxmlformats.org/officeDocument/2006/relationships/image" Target="../media/image254.emf"/><Relationship Id="rId14" Type="http://schemas.openxmlformats.org/officeDocument/2006/relationships/oleObject" Target="../embeddings/oleObject243.bin"/><Relationship Id="rId22" Type="http://schemas.openxmlformats.org/officeDocument/2006/relationships/oleObject" Target="../embeddings/oleObject247.bin"/><Relationship Id="rId27" Type="http://schemas.openxmlformats.org/officeDocument/2006/relationships/image" Target="../media/image263.wmf"/><Relationship Id="rId30" Type="http://schemas.openxmlformats.org/officeDocument/2006/relationships/oleObject" Target="../embeddings/oleObject251.bin"/><Relationship Id="rId35" Type="http://schemas.openxmlformats.org/officeDocument/2006/relationships/image" Target="../media/image265.wmf"/><Relationship Id="rId43" Type="http://schemas.openxmlformats.org/officeDocument/2006/relationships/image" Target="../media/image27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9" name="Rectangle 3"/>
          <p:cNvSpPr>
            <a:spLocks noChangeArrowheads="1"/>
          </p:cNvSpPr>
          <p:nvPr/>
        </p:nvSpPr>
        <p:spPr bwMode="auto">
          <a:xfrm>
            <a:off x="468313" y="2060575"/>
            <a:ext cx="7845425"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1" lang="zh-CN" altLang="en-US" sz="6600" b="1" dirty="0">
                <a:solidFill>
                  <a:srgbClr val="FF3300"/>
                </a:solidFill>
                <a:latin typeface="Times New Roman" panose="02020603050405020304" pitchFamily="18" charset="0"/>
                <a:ea typeface="楷体_GB2312" pitchFamily="49" charset="-122"/>
              </a:rPr>
              <a:t>第 </a:t>
            </a:r>
            <a:r>
              <a:rPr kumimoji="1" lang="en-US" altLang="zh-CN" sz="6600" b="1" dirty="0">
                <a:solidFill>
                  <a:srgbClr val="FF3300"/>
                </a:solidFill>
                <a:latin typeface="Times New Roman" panose="02020603050405020304" pitchFamily="18" charset="0"/>
                <a:ea typeface="楷体_GB2312" pitchFamily="49" charset="-122"/>
              </a:rPr>
              <a:t>5 </a:t>
            </a:r>
            <a:r>
              <a:rPr kumimoji="1" lang="zh-CN" altLang="en-US" sz="6600" b="1" dirty="0">
                <a:solidFill>
                  <a:srgbClr val="FF3300"/>
                </a:solidFill>
                <a:latin typeface="Times New Roman" panose="02020603050405020304" pitchFamily="18" charset="0"/>
                <a:ea typeface="楷体_GB2312" pitchFamily="49" charset="-122"/>
              </a:rPr>
              <a:t>章  </a:t>
            </a:r>
          </a:p>
          <a:p>
            <a:pPr eaLnBrk="0" hangingPunct="0"/>
            <a:r>
              <a:rPr kumimoji="1" lang="zh-CN" altLang="en-US" sz="6600" b="1" dirty="0">
                <a:solidFill>
                  <a:srgbClr val="FF3300"/>
                </a:solidFill>
                <a:latin typeface="Times New Roman" panose="02020603050405020304" pitchFamily="18" charset="0"/>
                <a:ea typeface="楷体_GB2312" pitchFamily="49" charset="-122"/>
              </a:rPr>
              <a:t>放大电路基础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92579"/>
                                        </p:tgtEl>
                                        <p:attrNameLst>
                                          <p:attrName>style.visibility</p:attrName>
                                        </p:attrNameLst>
                                      </p:cBhvr>
                                      <p:to>
                                        <p:strVal val="visible"/>
                                      </p:to>
                                    </p:set>
                                    <p:anim calcmode="lin" valueType="num">
                                      <p:cBhvr>
                                        <p:cTn id="7" dur="1000" fill="hold"/>
                                        <p:tgtEl>
                                          <p:spTgt spid="792579"/>
                                        </p:tgtEl>
                                        <p:attrNameLst>
                                          <p:attrName>ppt_w</p:attrName>
                                        </p:attrNameLst>
                                      </p:cBhvr>
                                      <p:tavLst>
                                        <p:tav tm="0">
                                          <p:val>
                                            <p:fltVal val="0"/>
                                          </p:val>
                                        </p:tav>
                                        <p:tav tm="100000">
                                          <p:val>
                                            <p:strVal val="#ppt_w"/>
                                          </p:val>
                                        </p:tav>
                                      </p:tavLst>
                                    </p:anim>
                                    <p:anim calcmode="lin" valueType="num">
                                      <p:cBhvr>
                                        <p:cTn id="8" dur="1000" fill="hold"/>
                                        <p:tgtEl>
                                          <p:spTgt spid="7925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612775" y="3143250"/>
            <a:ext cx="3167063" cy="1798638"/>
          </a:xfrm>
          <a:prstGeom prst="roundRect">
            <a:avLst>
              <a:gd name="adj" fmla="val 16667"/>
            </a:avLst>
          </a:prstGeom>
          <a:solidFill>
            <a:schemeClr val="hlink">
              <a:alpha val="59000"/>
            </a:schemeClr>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 name="Group 3"/>
          <p:cNvGrpSpPr/>
          <p:nvPr/>
        </p:nvGrpSpPr>
        <p:grpSpPr bwMode="auto">
          <a:xfrm>
            <a:off x="604838" y="3286125"/>
            <a:ext cx="3430587" cy="1528763"/>
            <a:chOff x="381" y="1661"/>
            <a:chExt cx="2161" cy="963"/>
          </a:xfrm>
        </p:grpSpPr>
        <p:grpSp>
          <p:nvGrpSpPr>
            <p:cNvPr id="4" name="Group 4"/>
            <p:cNvGrpSpPr/>
            <p:nvPr/>
          </p:nvGrpSpPr>
          <p:grpSpPr bwMode="auto">
            <a:xfrm>
              <a:off x="381" y="1661"/>
              <a:ext cx="2161" cy="963"/>
              <a:chOff x="426" y="1797"/>
              <a:chExt cx="2161" cy="1008"/>
            </a:xfrm>
          </p:grpSpPr>
          <p:sp>
            <p:nvSpPr>
              <p:cNvPr id="6" name="Rectangle 5"/>
              <p:cNvSpPr>
                <a:spLocks noChangeArrowheads="1"/>
              </p:cNvSpPr>
              <p:nvPr/>
            </p:nvSpPr>
            <p:spPr bwMode="auto">
              <a:xfrm>
                <a:off x="1802" y="1797"/>
                <a:ext cx="509" cy="1008"/>
              </a:xfrm>
              <a:prstGeom prst="rect">
                <a:avLst/>
              </a:prstGeom>
              <a:solidFill>
                <a:srgbClr val="66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6"/>
              <p:cNvSpPr txBox="1">
                <a:spLocks noChangeArrowheads="1"/>
              </p:cNvSpPr>
              <p:nvPr/>
            </p:nvSpPr>
            <p:spPr bwMode="auto">
              <a:xfrm>
                <a:off x="1891" y="2088"/>
                <a:ext cx="35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dirty="0">
                    <a:latin typeface="Times New Roman" panose="02020603050405020304" pitchFamily="18" charset="0"/>
                  </a:rPr>
                  <a:t>A</a:t>
                </a:r>
                <a:r>
                  <a:rPr kumimoji="1" lang="en-US" altLang="zh-CN" sz="2800" b="1" i="1" baseline="-25000" dirty="0">
                    <a:latin typeface="Times New Roman" panose="02020603050405020304" pitchFamily="18" charset="0"/>
                  </a:rPr>
                  <a:t>u</a:t>
                </a:r>
                <a:endParaRPr kumimoji="1" lang="en-US" altLang="zh-CN" sz="2800" b="1" i="1" dirty="0">
                  <a:latin typeface="Times New Roman" panose="02020603050405020304" pitchFamily="18" charset="0"/>
                </a:endParaRPr>
              </a:p>
            </p:txBody>
          </p:sp>
          <p:grpSp>
            <p:nvGrpSpPr>
              <p:cNvPr id="8" name="Group 7"/>
              <p:cNvGrpSpPr/>
              <p:nvPr/>
            </p:nvGrpSpPr>
            <p:grpSpPr bwMode="auto">
              <a:xfrm>
                <a:off x="426" y="1938"/>
                <a:ext cx="1093" cy="676"/>
                <a:chOff x="655" y="1315"/>
                <a:chExt cx="1343" cy="676"/>
              </a:xfrm>
            </p:grpSpPr>
            <p:grpSp>
              <p:nvGrpSpPr>
                <p:cNvPr id="22" name="Group 8"/>
                <p:cNvGrpSpPr/>
                <p:nvPr/>
              </p:nvGrpSpPr>
              <p:grpSpPr bwMode="auto">
                <a:xfrm>
                  <a:off x="1125" y="1315"/>
                  <a:ext cx="873" cy="676"/>
                  <a:chOff x="918" y="1315"/>
                  <a:chExt cx="873" cy="676"/>
                </a:xfrm>
              </p:grpSpPr>
              <p:sp>
                <p:nvSpPr>
                  <p:cNvPr id="24" name="Line 9"/>
                  <p:cNvSpPr>
                    <a:spLocks noChangeShapeType="1"/>
                  </p:cNvSpPr>
                  <p:nvPr/>
                </p:nvSpPr>
                <p:spPr bwMode="auto">
                  <a:xfrm>
                    <a:off x="1036" y="1978"/>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 name="Line 10"/>
                  <p:cNvSpPr>
                    <a:spLocks noChangeShapeType="1"/>
                  </p:cNvSpPr>
                  <p:nvPr/>
                </p:nvSpPr>
                <p:spPr bwMode="auto">
                  <a:xfrm>
                    <a:off x="1033" y="1372"/>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 name="Rectangle 11"/>
                  <p:cNvSpPr>
                    <a:spLocks noChangeArrowheads="1"/>
                  </p:cNvSpPr>
                  <p:nvPr/>
                </p:nvSpPr>
                <p:spPr bwMode="auto">
                  <a:xfrm>
                    <a:off x="1282" y="1315"/>
                    <a:ext cx="291" cy="109"/>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7" name="Group 12"/>
                  <p:cNvGrpSpPr/>
                  <p:nvPr/>
                </p:nvGrpSpPr>
                <p:grpSpPr bwMode="auto">
                  <a:xfrm>
                    <a:off x="918" y="1474"/>
                    <a:ext cx="282" cy="342"/>
                    <a:chOff x="1891" y="2538"/>
                    <a:chExt cx="282" cy="342"/>
                  </a:xfrm>
                </p:grpSpPr>
                <p:sp>
                  <p:nvSpPr>
                    <p:cNvPr id="30" name="Oval 13"/>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 name="Text Box 14"/>
                    <p:cNvSpPr txBox="1">
                      <a:spLocks noChangeArrowheads="1"/>
                    </p:cNvSpPr>
                    <p:nvPr/>
                  </p:nvSpPr>
                  <p:spPr bwMode="auto">
                    <a:xfrm>
                      <a:off x="1900" y="2538"/>
                      <a:ext cx="2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28" name="Line 15"/>
                  <p:cNvSpPr>
                    <a:spLocks noChangeShapeType="1"/>
                  </p:cNvSpPr>
                  <p:nvPr/>
                </p:nvSpPr>
                <p:spPr bwMode="auto">
                  <a:xfrm flipH="1">
                    <a:off x="1045" y="1369"/>
                    <a:ext cx="0" cy="1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9" name="Line 16"/>
                  <p:cNvSpPr>
                    <a:spLocks noChangeShapeType="1"/>
                  </p:cNvSpPr>
                  <p:nvPr/>
                </p:nvSpPr>
                <p:spPr bwMode="auto">
                  <a:xfrm>
                    <a:off x="1045" y="1800"/>
                    <a:ext cx="0" cy="1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3" name="Text Box 17"/>
                <p:cNvSpPr txBox="1">
                  <a:spLocks noChangeArrowheads="1"/>
                </p:cNvSpPr>
                <p:nvPr/>
              </p:nvSpPr>
              <p:spPr bwMode="auto">
                <a:xfrm>
                  <a:off x="655" y="1472"/>
                  <a:ext cx="60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rPr>
                    <a:t>u</a:t>
                  </a:r>
                  <a:r>
                    <a:rPr kumimoji="1" lang="en-US" altLang="zh-CN" sz="2800" b="1" i="1" baseline="-25000">
                      <a:latin typeface="Times New Roman" panose="02020603050405020304" pitchFamily="18" charset="0"/>
                    </a:rPr>
                    <a:t>S</a:t>
                  </a:r>
                  <a:endParaRPr kumimoji="1" lang="en-US" altLang="zh-CN" sz="2800" b="1" i="1">
                    <a:latin typeface="Times New Roman" panose="02020603050405020304" pitchFamily="18" charset="0"/>
                  </a:endParaRPr>
                </a:p>
              </p:txBody>
            </p:sp>
          </p:grpSp>
          <p:grpSp>
            <p:nvGrpSpPr>
              <p:cNvPr id="9" name="Group 18"/>
              <p:cNvGrpSpPr/>
              <p:nvPr/>
            </p:nvGrpSpPr>
            <p:grpSpPr bwMode="auto">
              <a:xfrm>
                <a:off x="2290" y="2568"/>
                <a:ext cx="297" cy="73"/>
                <a:chOff x="2311" y="2568"/>
                <a:chExt cx="297" cy="73"/>
              </a:xfrm>
            </p:grpSpPr>
            <p:sp>
              <p:nvSpPr>
                <p:cNvPr id="20" name="Line 19"/>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0"/>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21"/>
              <p:cNvGrpSpPr/>
              <p:nvPr/>
            </p:nvGrpSpPr>
            <p:grpSpPr bwMode="auto">
              <a:xfrm>
                <a:off x="2290" y="1979"/>
                <a:ext cx="297" cy="73"/>
                <a:chOff x="2311" y="2568"/>
                <a:chExt cx="297" cy="73"/>
              </a:xfrm>
            </p:grpSpPr>
            <p:sp>
              <p:nvSpPr>
                <p:cNvPr id="18" name="Line 22"/>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3"/>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24"/>
              <p:cNvGrpSpPr/>
              <p:nvPr/>
            </p:nvGrpSpPr>
            <p:grpSpPr bwMode="auto">
              <a:xfrm flipH="1">
                <a:off x="1494" y="2568"/>
                <a:ext cx="297" cy="73"/>
                <a:chOff x="2311" y="2568"/>
                <a:chExt cx="297" cy="73"/>
              </a:xfrm>
            </p:grpSpPr>
            <p:sp>
              <p:nvSpPr>
                <p:cNvPr id="16" name="Line 25"/>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6"/>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7"/>
              <p:cNvGrpSpPr/>
              <p:nvPr/>
            </p:nvGrpSpPr>
            <p:grpSpPr bwMode="auto">
              <a:xfrm flipH="1">
                <a:off x="1495" y="1979"/>
                <a:ext cx="297" cy="73"/>
                <a:chOff x="2311" y="2568"/>
                <a:chExt cx="297" cy="73"/>
              </a:xfrm>
            </p:grpSpPr>
            <p:sp>
              <p:nvSpPr>
                <p:cNvPr id="14" name="Line 28"/>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9"/>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Rectangle 30"/>
              <p:cNvSpPr>
                <a:spLocks noChangeArrowheads="1"/>
              </p:cNvSpPr>
              <p:nvPr/>
            </p:nvSpPr>
            <p:spPr bwMode="auto">
              <a:xfrm>
                <a:off x="1066" y="1979"/>
                <a:ext cx="35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ea typeface="黑体" panose="02010609060101010101" pitchFamily="49" charset="-122"/>
                  </a:rPr>
                  <a:t>R</a:t>
                </a:r>
                <a:r>
                  <a:rPr kumimoji="1" lang="en-US" altLang="zh-CN" sz="2800" b="1" i="1" baseline="-25000">
                    <a:latin typeface="Times New Roman" panose="02020603050405020304" pitchFamily="18" charset="0"/>
                    <a:ea typeface="黑体" panose="02010609060101010101" pitchFamily="49" charset="-122"/>
                  </a:rPr>
                  <a:t>S</a:t>
                </a:r>
              </a:p>
            </p:txBody>
          </p:sp>
        </p:grpSp>
        <p:sp>
          <p:nvSpPr>
            <p:cNvPr id="5" name="Line 31"/>
            <p:cNvSpPr>
              <a:spLocks noChangeShapeType="1"/>
            </p:cNvSpPr>
            <p:nvPr/>
          </p:nvSpPr>
          <p:spPr bwMode="auto">
            <a:xfrm>
              <a:off x="868" y="1979"/>
              <a:ext cx="0" cy="4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Text Box 32"/>
          <p:cNvSpPr txBox="1">
            <a:spLocks noChangeArrowheads="1"/>
          </p:cNvSpPr>
          <p:nvPr/>
        </p:nvSpPr>
        <p:spPr bwMode="auto">
          <a:xfrm>
            <a:off x="3171855" y="314029"/>
            <a:ext cx="580638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spcBef>
                <a:spcPct val="50000"/>
              </a:spcBef>
            </a:pPr>
            <a:r>
              <a:rPr kumimoji="1" lang="zh-CN" altLang="en-US" sz="2400" b="1" dirty="0">
                <a:solidFill>
                  <a:srgbClr val="FF0000"/>
                </a:solidFill>
                <a:latin typeface="Times New Roman" panose="02020603050405020304" pitchFamily="18" charset="0"/>
                <a:ea typeface="黑体" panose="02010609060101010101" pitchFamily="49" charset="-122"/>
              </a:rPr>
              <a:t>如何通过实验测取电路的输出电阻</a:t>
            </a:r>
            <a:r>
              <a:rPr kumimoji="1" lang="en-US" altLang="zh-CN" sz="2400" b="1" i="1" dirty="0">
                <a:solidFill>
                  <a:srgbClr val="FF0000"/>
                </a:solidFill>
                <a:latin typeface="Times New Roman" panose="02020603050405020304" pitchFamily="18" charset="0"/>
                <a:ea typeface="黑体" panose="02010609060101010101" pitchFamily="49" charset="-122"/>
              </a:rPr>
              <a:t>R</a:t>
            </a:r>
            <a:r>
              <a:rPr kumimoji="1" lang="en-US" altLang="zh-CN" sz="2400" b="1" i="1" baseline="-25000" dirty="0">
                <a:solidFill>
                  <a:srgbClr val="FF0000"/>
                </a:solidFill>
                <a:latin typeface="Times New Roman" panose="02020603050405020304" pitchFamily="18" charset="0"/>
                <a:ea typeface="黑体" panose="02010609060101010101" pitchFamily="49" charset="-122"/>
              </a:rPr>
              <a:t>o</a:t>
            </a:r>
            <a:r>
              <a:rPr kumimoji="1" lang="en-US" altLang="zh-CN" sz="2400" b="1" dirty="0">
                <a:solidFill>
                  <a:srgbClr val="FF0000"/>
                </a:solidFill>
                <a:latin typeface="Times New Roman" panose="02020603050405020304" pitchFamily="18" charset="0"/>
                <a:ea typeface="黑体" panose="02010609060101010101" pitchFamily="49" charset="-122"/>
              </a:rPr>
              <a:t> </a:t>
            </a:r>
            <a:r>
              <a:rPr kumimoji="1" lang="zh-CN" altLang="en-US" sz="2400" b="1" dirty="0">
                <a:solidFill>
                  <a:srgbClr val="FF0000"/>
                </a:solidFill>
                <a:latin typeface="Times New Roman" panose="02020603050405020304" pitchFamily="18" charset="0"/>
                <a:ea typeface="黑体" panose="02010609060101010101" pitchFamily="49" charset="-122"/>
              </a:rPr>
              <a:t>？</a:t>
            </a:r>
          </a:p>
        </p:txBody>
      </p:sp>
      <p:sp>
        <p:nvSpPr>
          <p:cNvPr id="33" name="Text Box 33"/>
          <p:cNvSpPr txBox="1">
            <a:spLocks noChangeArrowheads="1"/>
          </p:cNvSpPr>
          <p:nvPr/>
        </p:nvSpPr>
        <p:spPr bwMode="auto">
          <a:xfrm>
            <a:off x="250826" y="977752"/>
            <a:ext cx="515555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1</a:t>
            </a:r>
            <a:r>
              <a:rPr kumimoji="1" lang="zh-CN" altLang="en-US" sz="2400" b="1" dirty="0">
                <a:latin typeface="黑体" panose="02010609060101010101" pitchFamily="49" charset="-122"/>
                <a:ea typeface="黑体" panose="02010609060101010101" pitchFamily="49" charset="-122"/>
              </a:rPr>
              <a:t>）将信号源置零 </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保留受控源</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a:t>
            </a:r>
          </a:p>
        </p:txBody>
      </p:sp>
      <p:sp>
        <p:nvSpPr>
          <p:cNvPr id="34" name="Text Box 34"/>
          <p:cNvSpPr txBox="1">
            <a:spLocks noChangeArrowheads="1"/>
          </p:cNvSpPr>
          <p:nvPr/>
        </p:nvSpPr>
        <p:spPr bwMode="auto">
          <a:xfrm>
            <a:off x="250825" y="1412875"/>
            <a:ext cx="8893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2</a:t>
            </a:r>
            <a:r>
              <a:rPr kumimoji="1" lang="zh-CN" altLang="en-US" sz="2400" b="1" dirty="0">
                <a:latin typeface="黑体" panose="02010609060101010101" pitchFamily="49" charset="-122"/>
                <a:ea typeface="黑体" panose="02010609060101010101" pitchFamily="49" charset="-122"/>
              </a:rPr>
              <a:t>）将负载开路，在输出端加一个电压</a:t>
            </a:r>
            <a:r>
              <a:rPr kumimoji="1" lang="en-US" altLang="zh-CN" sz="2400" b="1" i="1" dirty="0" err="1">
                <a:solidFill>
                  <a:srgbClr val="FF0000"/>
                </a:solidFill>
                <a:latin typeface="Times New Roman" panose="02020603050405020304" pitchFamily="18" charset="0"/>
                <a:ea typeface="黑体" panose="02010609060101010101" pitchFamily="49" charset="-122"/>
              </a:rPr>
              <a:t>u</a:t>
            </a:r>
            <a:r>
              <a:rPr kumimoji="1" lang="en-US" altLang="zh-CN" sz="2400" b="1" i="1" baseline="-25000" dirty="0" err="1">
                <a:solidFill>
                  <a:srgbClr val="FF0000"/>
                </a:solidFill>
                <a:latin typeface="Times New Roman" panose="02020603050405020304" pitchFamily="18" charset="0"/>
                <a:ea typeface="黑体" panose="02010609060101010101" pitchFamily="49" charset="-122"/>
              </a:rPr>
              <a:t>o</a:t>
            </a:r>
            <a:r>
              <a:rPr kumimoji="1" lang="en-US" altLang="zh-CN" sz="2400" b="1" dirty="0">
                <a:solidFill>
                  <a:srgbClr val="FF0000"/>
                </a:solidFill>
                <a:latin typeface="黑体" panose="02010609060101010101" pitchFamily="49" charset="-122"/>
                <a:ea typeface="黑体" panose="02010609060101010101" pitchFamily="49" charset="-122"/>
              </a:rPr>
              <a:t> </a:t>
            </a:r>
            <a:r>
              <a:rPr kumimoji="1" lang="zh-CN" altLang="en-US" sz="2400" b="1" dirty="0">
                <a:latin typeface="黑体" panose="02010609060101010101" pitchFamily="49" charset="-122"/>
                <a:ea typeface="黑体" panose="02010609060101010101" pitchFamily="49" charset="-122"/>
              </a:rPr>
              <a:t>，测出输出电流</a:t>
            </a:r>
            <a:r>
              <a:rPr kumimoji="1" lang="en-US" altLang="zh-CN" sz="2400" b="1" i="1" dirty="0" err="1">
                <a:solidFill>
                  <a:srgbClr val="FF0000"/>
                </a:solidFill>
                <a:latin typeface="Times New Roman" panose="02020603050405020304" pitchFamily="18" charset="0"/>
              </a:rPr>
              <a:t>i</a:t>
            </a:r>
            <a:r>
              <a:rPr kumimoji="1" lang="en-US" altLang="zh-CN" sz="2400" b="1" i="1" baseline="-25000" dirty="0" err="1">
                <a:solidFill>
                  <a:srgbClr val="FF0000"/>
                </a:solidFill>
                <a:latin typeface="Times New Roman" panose="02020603050405020304" pitchFamily="18" charset="0"/>
              </a:rPr>
              <a:t>o</a:t>
            </a:r>
            <a:r>
              <a:rPr kumimoji="1" lang="en-US" altLang="zh-CN" sz="2400" b="1" dirty="0">
                <a:solidFill>
                  <a:srgbClr val="FF0000"/>
                </a:solidFill>
                <a:latin typeface="Times New Roman" panose="02020603050405020304" pitchFamily="18" charset="0"/>
              </a:rPr>
              <a:t> </a:t>
            </a:r>
            <a:r>
              <a:rPr kumimoji="1" lang="zh-CN" altLang="en-US" sz="2400" b="1" dirty="0">
                <a:latin typeface="黑体" panose="02010609060101010101" pitchFamily="49" charset="-122"/>
                <a:ea typeface="黑体" panose="02010609060101010101" pitchFamily="49" charset="-122"/>
              </a:rPr>
              <a:t>。</a:t>
            </a:r>
          </a:p>
        </p:txBody>
      </p:sp>
      <p:sp>
        <p:nvSpPr>
          <p:cNvPr id="35" name="Text Box 35"/>
          <p:cNvSpPr txBox="1">
            <a:spLocks noChangeArrowheads="1"/>
          </p:cNvSpPr>
          <p:nvPr/>
        </p:nvSpPr>
        <p:spPr bwMode="auto">
          <a:xfrm>
            <a:off x="250825" y="5492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solidFill>
                  <a:srgbClr val="0000FF"/>
                </a:solidFill>
                <a:latin typeface="黑体" panose="02010609060101010101" pitchFamily="49" charset="-122"/>
                <a:ea typeface="黑体" panose="02010609060101010101" pitchFamily="49" charset="-122"/>
              </a:rPr>
              <a:t>方法</a:t>
            </a:r>
            <a:r>
              <a:rPr kumimoji="1" lang="en-US" altLang="zh-CN" sz="2400" b="1">
                <a:solidFill>
                  <a:srgbClr val="0000FF"/>
                </a:solidFill>
                <a:latin typeface="黑体" panose="02010609060101010101" pitchFamily="49" charset="-122"/>
                <a:ea typeface="黑体" panose="02010609060101010101" pitchFamily="49" charset="-122"/>
              </a:rPr>
              <a:t>1</a:t>
            </a:r>
            <a:r>
              <a:rPr kumimoji="1" lang="zh-CN" altLang="en-US" sz="2400" b="1">
                <a:solidFill>
                  <a:srgbClr val="0000FF"/>
                </a:solidFill>
                <a:latin typeface="黑体" panose="02010609060101010101" pitchFamily="49" charset="-122"/>
                <a:ea typeface="黑体" panose="02010609060101010101" pitchFamily="49" charset="-122"/>
              </a:rPr>
              <a:t>：加压求流法</a:t>
            </a:r>
          </a:p>
        </p:txBody>
      </p:sp>
      <p:grpSp>
        <p:nvGrpSpPr>
          <p:cNvPr id="36" name="Group 36"/>
          <p:cNvGrpSpPr/>
          <p:nvPr/>
        </p:nvGrpSpPr>
        <p:grpSpPr bwMode="auto">
          <a:xfrm>
            <a:off x="3779838" y="2852738"/>
            <a:ext cx="647700" cy="595312"/>
            <a:chOff x="2154" y="2659"/>
            <a:chExt cx="408" cy="363"/>
          </a:xfrm>
        </p:grpSpPr>
        <p:sp>
          <p:nvSpPr>
            <p:cNvPr id="37" name="Line 37"/>
            <p:cNvSpPr>
              <a:spLocks noChangeShapeType="1"/>
            </p:cNvSpPr>
            <p:nvPr/>
          </p:nvSpPr>
          <p:spPr bwMode="auto">
            <a:xfrm>
              <a:off x="2154" y="3020"/>
              <a:ext cx="363" cy="2"/>
            </a:xfrm>
            <a:prstGeom prst="line">
              <a:avLst/>
            </a:prstGeom>
            <a:noFill/>
            <a:ln w="38100">
              <a:solidFill>
                <a:srgbClr val="FF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Text Box 38"/>
            <p:cNvSpPr txBox="1">
              <a:spLocks noChangeArrowheads="1"/>
            </p:cNvSpPr>
            <p:nvPr/>
          </p:nvSpPr>
          <p:spPr bwMode="auto">
            <a:xfrm>
              <a:off x="2154" y="2659"/>
              <a:ext cx="40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i="1">
                  <a:solidFill>
                    <a:srgbClr val="FF0000"/>
                  </a:solidFill>
                  <a:latin typeface="Times New Roman" panose="02020603050405020304" pitchFamily="18" charset="0"/>
                </a:rPr>
                <a:t>i</a:t>
              </a:r>
              <a:r>
                <a:rPr kumimoji="1" lang="en-US" altLang="zh-CN" sz="3200" b="1" baseline="-25000">
                  <a:solidFill>
                    <a:srgbClr val="FF0000"/>
                  </a:solidFill>
                  <a:latin typeface="Times New Roman" panose="02020603050405020304" pitchFamily="18" charset="0"/>
                </a:rPr>
                <a:t>O</a:t>
              </a:r>
            </a:p>
          </p:txBody>
        </p:sp>
      </p:grpSp>
      <p:grpSp>
        <p:nvGrpSpPr>
          <p:cNvPr id="39" name="Group 39"/>
          <p:cNvGrpSpPr/>
          <p:nvPr/>
        </p:nvGrpSpPr>
        <p:grpSpPr bwMode="auto">
          <a:xfrm>
            <a:off x="3995738" y="3789363"/>
            <a:ext cx="590550" cy="690562"/>
            <a:chOff x="2502" y="3145"/>
            <a:chExt cx="372" cy="421"/>
          </a:xfrm>
        </p:grpSpPr>
        <p:sp>
          <p:nvSpPr>
            <p:cNvPr id="40" name="Text Box 40"/>
            <p:cNvSpPr txBox="1">
              <a:spLocks noChangeArrowheads="1"/>
            </p:cNvSpPr>
            <p:nvPr/>
          </p:nvSpPr>
          <p:spPr bwMode="auto">
            <a:xfrm>
              <a:off x="2502" y="3145"/>
              <a:ext cx="372"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3600" b="1" i="1">
                  <a:solidFill>
                    <a:srgbClr val="FF0000"/>
                  </a:solidFill>
                  <a:latin typeface="Times New Roman" panose="02020603050405020304" pitchFamily="18" charset="0"/>
                  <a:ea typeface="黑体" panose="02010609060101010101" pitchFamily="49" charset="-122"/>
                </a:rPr>
                <a:t>u</a:t>
              </a:r>
              <a:r>
                <a:rPr kumimoji="1" lang="en-US" altLang="zh-CN" sz="3600" b="1" i="1" baseline="-25000">
                  <a:solidFill>
                    <a:srgbClr val="FF0000"/>
                  </a:solidFill>
                  <a:latin typeface="Times New Roman" panose="02020603050405020304" pitchFamily="18" charset="0"/>
                  <a:ea typeface="黑体" panose="02010609060101010101" pitchFamily="49" charset="-122"/>
                </a:rPr>
                <a:t>o</a:t>
              </a:r>
              <a:endParaRPr kumimoji="1" lang="en-US" altLang="zh-CN" sz="3600" b="1" i="1">
                <a:solidFill>
                  <a:srgbClr val="FF0000"/>
                </a:solidFill>
                <a:latin typeface="Times New Roman" panose="02020603050405020304" pitchFamily="18" charset="0"/>
                <a:ea typeface="黑体" panose="02010609060101010101" pitchFamily="49" charset="-122"/>
              </a:endParaRPr>
            </a:p>
          </p:txBody>
        </p:sp>
        <p:sp>
          <p:nvSpPr>
            <p:cNvPr id="41" name="Line 41"/>
            <p:cNvSpPr>
              <a:spLocks noChangeShapeType="1"/>
            </p:cNvSpPr>
            <p:nvPr/>
          </p:nvSpPr>
          <p:spPr bwMode="auto">
            <a:xfrm>
              <a:off x="2517" y="3203"/>
              <a:ext cx="0" cy="363"/>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Freeform 42"/>
          <p:cNvSpPr/>
          <p:nvPr/>
        </p:nvSpPr>
        <p:spPr bwMode="auto">
          <a:xfrm>
            <a:off x="1331913" y="3644900"/>
            <a:ext cx="417512" cy="865188"/>
          </a:xfrm>
          <a:custGeom>
            <a:avLst/>
            <a:gdLst>
              <a:gd name="T0" fmla="*/ 25 w 218"/>
              <a:gd name="T1" fmla="*/ 0 h 635"/>
              <a:gd name="T2" fmla="*/ 214 w 218"/>
              <a:gd name="T3" fmla="*/ 352 h 635"/>
              <a:gd name="T4" fmla="*/ 0 w 218"/>
              <a:gd name="T5" fmla="*/ 635 h 635"/>
            </a:gdLst>
            <a:ahLst/>
            <a:cxnLst>
              <a:cxn ang="0">
                <a:pos x="T0" y="T1"/>
              </a:cxn>
              <a:cxn ang="0">
                <a:pos x="T2" y="T3"/>
              </a:cxn>
              <a:cxn ang="0">
                <a:pos x="T4" y="T5"/>
              </a:cxn>
            </a:cxnLst>
            <a:rect l="0" t="0" r="r" b="b"/>
            <a:pathLst>
              <a:path w="218" h="635">
                <a:moveTo>
                  <a:pt x="25" y="0"/>
                </a:moveTo>
                <a:cubicBezTo>
                  <a:pt x="57" y="59"/>
                  <a:pt x="218" y="246"/>
                  <a:pt x="214" y="352"/>
                </a:cubicBezTo>
                <a:cubicBezTo>
                  <a:pt x="210" y="458"/>
                  <a:pt x="45" y="576"/>
                  <a:pt x="0" y="635"/>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3"/>
          <p:cNvSpPr txBox="1">
            <a:spLocks noChangeArrowheads="1"/>
          </p:cNvSpPr>
          <p:nvPr/>
        </p:nvSpPr>
        <p:spPr bwMode="auto">
          <a:xfrm>
            <a:off x="95250" y="1844675"/>
            <a:ext cx="3816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3</a:t>
            </a:r>
            <a:r>
              <a:rPr kumimoji="1" lang="zh-CN" altLang="en-US" sz="2400" b="1" dirty="0">
                <a:latin typeface="黑体" panose="02010609060101010101" pitchFamily="49" charset="-122"/>
                <a:ea typeface="黑体" panose="02010609060101010101" pitchFamily="49" charset="-122"/>
              </a:rPr>
              <a:t>）代入定义式计算。</a:t>
            </a:r>
          </a:p>
        </p:txBody>
      </p:sp>
      <p:sp>
        <p:nvSpPr>
          <p:cNvPr id="45" name="Rectangle 45"/>
          <p:cNvSpPr>
            <a:spLocks noChangeArrowheads="1"/>
          </p:cNvSpPr>
          <p:nvPr/>
        </p:nvSpPr>
        <p:spPr bwMode="auto">
          <a:xfrm>
            <a:off x="4932363" y="2900363"/>
            <a:ext cx="14398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FF0000"/>
                </a:solidFill>
                <a:latin typeface="Times New Roman" panose="02020603050405020304" pitchFamily="18" charset="0"/>
                <a:ea typeface="黑体" panose="02010609060101010101" pitchFamily="49" charset="-122"/>
              </a:rPr>
              <a:t>注意：</a:t>
            </a:r>
          </a:p>
        </p:txBody>
      </p:sp>
      <p:sp>
        <p:nvSpPr>
          <p:cNvPr id="46" name="Text Box 46"/>
          <p:cNvSpPr txBox="1">
            <a:spLocks noChangeArrowheads="1"/>
          </p:cNvSpPr>
          <p:nvPr/>
        </p:nvSpPr>
        <p:spPr bwMode="auto">
          <a:xfrm>
            <a:off x="4932363" y="3444875"/>
            <a:ext cx="40671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0000"/>
                </a:solidFill>
                <a:latin typeface="Times New Roman" panose="02020603050405020304" pitchFamily="18" charset="0"/>
                <a:ea typeface="黑体" panose="02010609060101010101" pitchFamily="49" charset="-122"/>
              </a:rPr>
              <a:t>计算输出电阻时必须将独立信号源置零并保留内阻。</a:t>
            </a:r>
          </a:p>
        </p:txBody>
      </p:sp>
      <p:sp>
        <p:nvSpPr>
          <p:cNvPr id="47" name="Text Box 47"/>
          <p:cNvSpPr txBox="1">
            <a:spLocks noChangeArrowheads="1"/>
          </p:cNvSpPr>
          <p:nvPr/>
        </p:nvSpPr>
        <p:spPr bwMode="auto">
          <a:xfrm>
            <a:off x="4932363" y="4195763"/>
            <a:ext cx="3744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0000"/>
                </a:solidFill>
                <a:latin typeface="Times New Roman" panose="02020603050405020304" pitchFamily="18" charset="0"/>
                <a:ea typeface="黑体" panose="02010609060101010101" pitchFamily="49" charset="-122"/>
              </a:rPr>
              <a:t>输出电阻与负载无关。</a:t>
            </a:r>
          </a:p>
        </p:txBody>
      </p:sp>
      <p:sp>
        <p:nvSpPr>
          <p:cNvPr id="48" name="AutoShape 48"/>
          <p:cNvSpPr>
            <a:spLocks noChangeArrowheads="1"/>
          </p:cNvSpPr>
          <p:nvPr/>
        </p:nvSpPr>
        <p:spPr bwMode="auto">
          <a:xfrm>
            <a:off x="1763713" y="2349500"/>
            <a:ext cx="2016125" cy="863600"/>
          </a:xfrm>
          <a:prstGeom prst="wedgeEllipseCallout">
            <a:avLst>
              <a:gd name="adj1" fmla="val -47796"/>
              <a:gd name="adj2" fmla="val 89889"/>
            </a:avLst>
          </a:prstGeom>
          <a:solidFill>
            <a:srgbClr val="00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solidFill>
                  <a:srgbClr val="0000FF"/>
                </a:solidFill>
                <a:latin typeface="Times New Roman" panose="02020603050405020304" pitchFamily="18" charset="0"/>
                <a:ea typeface="华文隶书" panose="02010800040101010101" pitchFamily="2" charset="-122"/>
              </a:rPr>
              <a:t>保留内阻</a:t>
            </a:r>
          </a:p>
        </p:txBody>
      </p:sp>
      <p:grpSp>
        <p:nvGrpSpPr>
          <p:cNvPr id="49" name="Group 49"/>
          <p:cNvGrpSpPr/>
          <p:nvPr/>
        </p:nvGrpSpPr>
        <p:grpSpPr bwMode="auto">
          <a:xfrm>
            <a:off x="746585" y="5157788"/>
            <a:ext cx="6705735" cy="1295400"/>
            <a:chOff x="121" y="2614"/>
            <a:chExt cx="3802" cy="816"/>
          </a:xfrm>
        </p:grpSpPr>
        <p:sp>
          <p:nvSpPr>
            <p:cNvPr id="50" name="Rectangle 50"/>
            <p:cNvSpPr>
              <a:spLocks noChangeArrowheads="1"/>
            </p:cNvSpPr>
            <p:nvPr/>
          </p:nvSpPr>
          <p:spPr bwMode="auto">
            <a:xfrm>
              <a:off x="1973" y="2659"/>
              <a:ext cx="1950" cy="771"/>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51"/>
            <p:cNvGrpSpPr/>
            <p:nvPr/>
          </p:nvGrpSpPr>
          <p:grpSpPr bwMode="auto">
            <a:xfrm>
              <a:off x="2018" y="2614"/>
              <a:ext cx="1715" cy="776"/>
              <a:chOff x="2018" y="2795"/>
              <a:chExt cx="1715" cy="776"/>
            </a:xfrm>
          </p:grpSpPr>
          <p:sp>
            <p:nvSpPr>
              <p:cNvPr id="53" name="Line 52"/>
              <p:cNvSpPr>
                <a:spLocks noChangeShapeType="1"/>
              </p:cNvSpPr>
              <p:nvPr/>
            </p:nvSpPr>
            <p:spPr bwMode="auto">
              <a:xfrm>
                <a:off x="3089" y="2883"/>
                <a:ext cx="0" cy="54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 name="Group 53"/>
              <p:cNvGrpSpPr/>
              <p:nvPr/>
            </p:nvGrpSpPr>
            <p:grpSpPr bwMode="auto">
              <a:xfrm>
                <a:off x="3134" y="3230"/>
                <a:ext cx="599" cy="341"/>
                <a:chOff x="2854" y="3520"/>
                <a:chExt cx="739" cy="415"/>
              </a:xfrm>
            </p:grpSpPr>
            <p:sp>
              <p:nvSpPr>
                <p:cNvPr id="68" name="Rectangle 54"/>
                <p:cNvSpPr>
                  <a:spLocks noChangeArrowheads="1"/>
                </p:cNvSpPr>
                <p:nvPr/>
              </p:nvSpPr>
              <p:spPr bwMode="auto">
                <a:xfrm>
                  <a:off x="3374" y="3520"/>
                  <a:ext cx="21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69" name="Rectangle 55"/>
                <p:cNvSpPr>
                  <a:spLocks noChangeArrowheads="1"/>
                </p:cNvSpPr>
                <p:nvPr/>
              </p:nvSpPr>
              <p:spPr bwMode="auto">
                <a:xfrm>
                  <a:off x="3152" y="3520"/>
                  <a:ext cx="15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70" name="Rectangle 56"/>
                <p:cNvSpPr>
                  <a:spLocks noChangeArrowheads="1"/>
                </p:cNvSpPr>
                <p:nvPr/>
              </p:nvSpPr>
              <p:spPr bwMode="auto">
                <a:xfrm>
                  <a:off x="3043" y="3724"/>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rgbClr val="FF0000"/>
                      </a:solidFill>
                      <a:latin typeface="Times New Roman" panose="02020603050405020304" pitchFamily="18" charset="0"/>
                    </a:rPr>
                    <a:t>L</a:t>
                  </a:r>
                  <a:endParaRPr kumimoji="1" lang="en-US" altLang="zh-CN" sz="2000" b="1">
                    <a:solidFill>
                      <a:srgbClr val="FF0000"/>
                    </a:solidFill>
                    <a:latin typeface="Times New Roman" panose="02020603050405020304" pitchFamily="18" charset="0"/>
                  </a:endParaRPr>
                </a:p>
              </p:txBody>
            </p:sp>
            <p:sp>
              <p:nvSpPr>
                <p:cNvPr id="71" name="Rectangle 57"/>
                <p:cNvSpPr>
                  <a:spLocks noChangeArrowheads="1"/>
                </p:cNvSpPr>
                <p:nvPr/>
              </p:nvSpPr>
              <p:spPr bwMode="auto">
                <a:xfrm>
                  <a:off x="2854" y="3552"/>
                  <a:ext cx="17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700" b="1" i="1">
                      <a:solidFill>
                        <a:srgbClr val="FF0000"/>
                      </a:solidFill>
                      <a:latin typeface="Times New Roman" panose="02020603050405020304" pitchFamily="18" charset="0"/>
                    </a:rPr>
                    <a:t>R</a:t>
                  </a:r>
                  <a:endParaRPr kumimoji="1" lang="en-US" altLang="zh-CN" b="1">
                    <a:solidFill>
                      <a:srgbClr val="FF0000"/>
                    </a:solidFill>
                    <a:latin typeface="Times New Roman" panose="02020603050405020304" pitchFamily="18" charset="0"/>
                  </a:endParaRPr>
                </a:p>
              </p:txBody>
            </p:sp>
          </p:grpSp>
          <p:grpSp>
            <p:nvGrpSpPr>
              <p:cNvPr id="55" name="Group 58"/>
              <p:cNvGrpSpPr/>
              <p:nvPr/>
            </p:nvGrpSpPr>
            <p:grpSpPr bwMode="auto">
              <a:xfrm>
                <a:off x="3134" y="2976"/>
                <a:ext cx="581" cy="363"/>
                <a:chOff x="2015" y="3520"/>
                <a:chExt cx="581" cy="390"/>
              </a:xfrm>
            </p:grpSpPr>
            <p:sp>
              <p:nvSpPr>
                <p:cNvPr id="64" name="Rectangle 59"/>
                <p:cNvSpPr>
                  <a:spLocks noChangeArrowheads="1"/>
                </p:cNvSpPr>
                <p:nvPr/>
              </p:nvSpPr>
              <p:spPr bwMode="auto">
                <a:xfrm>
                  <a:off x="2290" y="3520"/>
                  <a:ext cx="13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65" name="Rectangle 60"/>
                <p:cNvSpPr>
                  <a:spLocks noChangeArrowheads="1"/>
                </p:cNvSpPr>
                <p:nvPr/>
              </p:nvSpPr>
              <p:spPr bwMode="auto">
                <a:xfrm>
                  <a:off x="2176" y="3724"/>
                  <a:ext cx="8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rgbClr val="FF0000"/>
                      </a:solidFill>
                      <a:latin typeface="Times New Roman" panose="02020603050405020304" pitchFamily="18" charset="0"/>
                    </a:rPr>
                    <a:t>S</a:t>
                  </a:r>
                  <a:endParaRPr kumimoji="1" lang="en-US" altLang="zh-CN" sz="2000" b="1">
                    <a:solidFill>
                      <a:srgbClr val="FF0000"/>
                    </a:solidFill>
                    <a:latin typeface="Times New Roman" panose="02020603050405020304" pitchFamily="18" charset="0"/>
                  </a:endParaRPr>
                </a:p>
              </p:txBody>
            </p:sp>
            <p:sp>
              <p:nvSpPr>
                <p:cNvPr id="66" name="Rectangle 61"/>
                <p:cNvSpPr>
                  <a:spLocks noChangeArrowheads="1"/>
                </p:cNvSpPr>
                <p:nvPr/>
              </p:nvSpPr>
              <p:spPr bwMode="auto">
                <a:xfrm>
                  <a:off x="2015" y="3552"/>
                  <a:ext cx="1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i="1">
                      <a:solidFill>
                        <a:srgbClr val="FF0000"/>
                      </a:solidFill>
                      <a:latin typeface="Times New Roman" panose="02020603050405020304" pitchFamily="18" charset="0"/>
                    </a:rPr>
                    <a:t>u</a:t>
                  </a:r>
                  <a:endParaRPr kumimoji="1" lang="en-US" altLang="zh-CN" sz="2000" b="1">
                    <a:solidFill>
                      <a:srgbClr val="FF0000"/>
                    </a:solidFill>
                    <a:latin typeface="Times New Roman" panose="02020603050405020304" pitchFamily="18" charset="0"/>
                  </a:endParaRPr>
                </a:p>
              </p:txBody>
            </p:sp>
            <p:sp>
              <p:nvSpPr>
                <p:cNvPr id="67" name="Rectangle 62"/>
                <p:cNvSpPr>
                  <a:spLocks noChangeArrowheads="1"/>
                </p:cNvSpPr>
                <p:nvPr/>
              </p:nvSpPr>
              <p:spPr bwMode="auto">
                <a:xfrm>
                  <a:off x="2472" y="3552"/>
                  <a:ext cx="12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grpSp>
          <p:sp>
            <p:nvSpPr>
              <p:cNvPr id="56" name="Line 63"/>
              <p:cNvSpPr>
                <a:spLocks noChangeShapeType="1"/>
              </p:cNvSpPr>
              <p:nvPr/>
            </p:nvSpPr>
            <p:spPr bwMode="auto">
              <a:xfrm>
                <a:off x="2660" y="3159"/>
                <a:ext cx="391" cy="1"/>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Rectangle 64"/>
              <p:cNvSpPr>
                <a:spLocks noChangeArrowheads="1"/>
              </p:cNvSpPr>
              <p:nvPr/>
            </p:nvSpPr>
            <p:spPr bwMode="auto">
              <a:xfrm>
                <a:off x="2816" y="330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58" name="Rectangle 65"/>
              <p:cNvSpPr>
                <a:spLocks noChangeArrowheads="1"/>
              </p:cNvSpPr>
              <p:nvPr/>
            </p:nvSpPr>
            <p:spPr bwMode="auto">
              <a:xfrm>
                <a:off x="2856" y="298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59" name="Rectangle 66"/>
              <p:cNvSpPr>
                <a:spLocks noChangeArrowheads="1"/>
              </p:cNvSpPr>
              <p:nvPr/>
            </p:nvSpPr>
            <p:spPr bwMode="auto">
              <a:xfrm>
                <a:off x="2224" y="318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60" name="Rectangle 67"/>
              <p:cNvSpPr>
                <a:spLocks noChangeArrowheads="1"/>
              </p:cNvSpPr>
              <p:nvPr/>
            </p:nvSpPr>
            <p:spPr bwMode="auto">
              <a:xfrm>
                <a:off x="2722" y="3113"/>
                <a:ext cx="8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a:solidFill>
                      <a:srgbClr val="FF0000"/>
                    </a:solidFill>
                    <a:latin typeface="Times New Roman" panose="02020603050405020304" pitchFamily="18" charset="0"/>
                  </a:rPr>
                  <a:t>i</a:t>
                </a:r>
                <a:endParaRPr kumimoji="1" lang="en-US" altLang="zh-CN" sz="2000" b="1">
                  <a:solidFill>
                    <a:srgbClr val="FF0000"/>
                  </a:solidFill>
                  <a:latin typeface="Times New Roman" panose="02020603050405020304" pitchFamily="18" charset="0"/>
                </a:endParaRPr>
              </a:p>
            </p:txBody>
          </p:sp>
          <p:sp>
            <p:nvSpPr>
              <p:cNvPr id="61" name="Rectangle 68"/>
              <p:cNvSpPr>
                <a:spLocks noChangeArrowheads="1"/>
              </p:cNvSpPr>
              <p:nvPr/>
            </p:nvSpPr>
            <p:spPr bwMode="auto">
              <a:xfrm>
                <a:off x="2682" y="2795"/>
                <a:ext cx="1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a:solidFill>
                      <a:srgbClr val="FF0000"/>
                    </a:solidFill>
                    <a:latin typeface="Times New Roman" panose="02020603050405020304" pitchFamily="18" charset="0"/>
                  </a:rPr>
                  <a:t>u</a:t>
                </a:r>
                <a:endParaRPr kumimoji="1" lang="en-US" altLang="zh-CN" sz="2000" b="1">
                  <a:solidFill>
                    <a:srgbClr val="FF0000"/>
                  </a:solidFill>
                  <a:latin typeface="Times New Roman" panose="02020603050405020304" pitchFamily="18" charset="0"/>
                </a:endParaRPr>
              </a:p>
            </p:txBody>
          </p:sp>
          <p:sp>
            <p:nvSpPr>
              <p:cNvPr id="62" name="Rectangle 69"/>
              <p:cNvSpPr>
                <a:spLocks noChangeArrowheads="1"/>
              </p:cNvSpPr>
              <p:nvPr/>
            </p:nvSpPr>
            <p:spPr bwMode="auto">
              <a:xfrm>
                <a:off x="2018" y="2993"/>
                <a:ext cx="19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a:solidFill>
                      <a:srgbClr val="FF0000"/>
                    </a:solidFill>
                    <a:latin typeface="Times New Roman" panose="02020603050405020304" pitchFamily="18" charset="0"/>
                  </a:rPr>
                  <a:t>R</a:t>
                </a:r>
                <a:endParaRPr kumimoji="1" lang="en-US" altLang="zh-CN" sz="2000" b="1">
                  <a:solidFill>
                    <a:srgbClr val="FF0000"/>
                  </a:solidFill>
                  <a:latin typeface="Times New Roman" panose="02020603050405020304" pitchFamily="18" charset="0"/>
                </a:endParaRPr>
              </a:p>
            </p:txBody>
          </p:sp>
          <p:sp>
            <p:nvSpPr>
              <p:cNvPr id="63" name="Rectangle 70"/>
              <p:cNvSpPr>
                <a:spLocks noChangeArrowheads="1"/>
              </p:cNvSpPr>
              <p:nvPr/>
            </p:nvSpPr>
            <p:spPr bwMode="auto">
              <a:xfrm>
                <a:off x="2389" y="2959"/>
                <a:ext cx="16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grpSp>
        <p:sp>
          <p:nvSpPr>
            <p:cNvPr id="52" name="Rectangle 71"/>
            <p:cNvSpPr>
              <a:spLocks noChangeArrowheads="1"/>
            </p:cNvSpPr>
            <p:nvPr/>
          </p:nvSpPr>
          <p:spPr bwMode="auto">
            <a:xfrm>
              <a:off x="121" y="2801"/>
              <a:ext cx="226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solidFill>
                    <a:srgbClr val="3333FF"/>
                  </a:solidFill>
                  <a:latin typeface="Times New Roman" panose="02020603050405020304" pitchFamily="18" charset="0"/>
                  <a:ea typeface="黑体" panose="02010609060101010101" pitchFamily="49" charset="-122"/>
                </a:rPr>
                <a:t>输出电阻的定义式：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amond(in)">
                                      <p:cBhvr>
                                        <p:cTn id="17" dur="20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ntr" presetSubtype="1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0" fill="hold"/>
                                        <p:tgtEl>
                                          <p:spTgt spid="39"/>
                                        </p:tgtEl>
                                        <p:attrNameLst>
                                          <p:attrName>ppt_w</p:attrName>
                                        </p:attrNameLst>
                                      </p:cBhvr>
                                      <p:tavLst>
                                        <p:tav tm="0" fmla="#ppt_w*sin(2.5*pi*$)">
                                          <p:val>
                                            <p:fltVal val="0"/>
                                          </p:val>
                                        </p:tav>
                                        <p:tav tm="100000">
                                          <p:val>
                                            <p:fltVal val="1"/>
                                          </p:val>
                                        </p:tav>
                                      </p:tavLst>
                                    </p:anim>
                                    <p:anim calcmode="lin" valueType="num">
                                      <p:cBhvr>
                                        <p:cTn id="33" dur="50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right)">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left)">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left)">
                                      <p:cBhvr>
                                        <p:cTn id="5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2" grpId="0" animBg="1"/>
      <p:bldP spid="43" grpId="0"/>
      <p:bldP spid="45" grpId="0"/>
      <p:bldP spid="46" grpId="0"/>
      <p:bldP spid="47" grpId="0"/>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86581" y="3241845"/>
            <a:ext cx="3430587" cy="1798637"/>
            <a:chOff x="381" y="1980"/>
            <a:chExt cx="2161" cy="1133"/>
          </a:xfrm>
        </p:grpSpPr>
        <p:sp>
          <p:nvSpPr>
            <p:cNvPr id="3" name="AutoShape 3"/>
            <p:cNvSpPr>
              <a:spLocks noChangeArrowheads="1"/>
            </p:cNvSpPr>
            <p:nvPr/>
          </p:nvSpPr>
          <p:spPr bwMode="auto">
            <a:xfrm>
              <a:off x="386" y="1980"/>
              <a:ext cx="1995" cy="1133"/>
            </a:xfrm>
            <a:prstGeom prst="roundRect">
              <a:avLst>
                <a:gd name="adj" fmla="val 16667"/>
              </a:avLst>
            </a:prstGeom>
            <a:solidFill>
              <a:schemeClr val="hlink">
                <a:alpha val="59000"/>
              </a:schemeClr>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 name="Group 4"/>
            <p:cNvGrpSpPr/>
            <p:nvPr/>
          </p:nvGrpSpPr>
          <p:grpSpPr bwMode="auto">
            <a:xfrm>
              <a:off x="381" y="2070"/>
              <a:ext cx="2161" cy="963"/>
              <a:chOff x="381" y="1661"/>
              <a:chExt cx="2161" cy="963"/>
            </a:xfrm>
          </p:grpSpPr>
          <p:grpSp>
            <p:nvGrpSpPr>
              <p:cNvPr id="5" name="Group 5"/>
              <p:cNvGrpSpPr/>
              <p:nvPr/>
            </p:nvGrpSpPr>
            <p:grpSpPr bwMode="auto">
              <a:xfrm>
                <a:off x="381" y="1661"/>
                <a:ext cx="2161" cy="963"/>
                <a:chOff x="426" y="1797"/>
                <a:chExt cx="2161" cy="1008"/>
              </a:xfrm>
            </p:grpSpPr>
            <p:sp>
              <p:nvSpPr>
                <p:cNvPr id="7" name="Rectangle 6"/>
                <p:cNvSpPr>
                  <a:spLocks noChangeArrowheads="1"/>
                </p:cNvSpPr>
                <p:nvPr/>
              </p:nvSpPr>
              <p:spPr bwMode="auto">
                <a:xfrm>
                  <a:off x="1802" y="1797"/>
                  <a:ext cx="509" cy="1008"/>
                </a:xfrm>
                <a:prstGeom prst="rect">
                  <a:avLst/>
                </a:prstGeom>
                <a:solidFill>
                  <a:srgbClr val="66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1891" y="2088"/>
                  <a:ext cx="35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a:latin typeface="Times New Roman" panose="02020603050405020304" pitchFamily="18" charset="0"/>
                    </a:rPr>
                    <a:t>A</a:t>
                  </a:r>
                  <a:r>
                    <a:rPr kumimoji="1" lang="en-US" altLang="zh-CN" sz="2800" b="1" i="1" baseline="-25000">
                      <a:latin typeface="Times New Roman" panose="02020603050405020304" pitchFamily="18" charset="0"/>
                    </a:rPr>
                    <a:t>u</a:t>
                  </a:r>
                  <a:endParaRPr kumimoji="1" lang="en-US" altLang="zh-CN" sz="2800" b="1" i="1">
                    <a:latin typeface="Times New Roman" panose="02020603050405020304" pitchFamily="18" charset="0"/>
                  </a:endParaRPr>
                </a:p>
              </p:txBody>
            </p:sp>
            <p:grpSp>
              <p:nvGrpSpPr>
                <p:cNvPr id="9" name="Group 8"/>
                <p:cNvGrpSpPr/>
                <p:nvPr/>
              </p:nvGrpSpPr>
              <p:grpSpPr bwMode="auto">
                <a:xfrm>
                  <a:off x="426" y="1938"/>
                  <a:ext cx="1093" cy="676"/>
                  <a:chOff x="655" y="1315"/>
                  <a:chExt cx="1343" cy="676"/>
                </a:xfrm>
              </p:grpSpPr>
              <p:grpSp>
                <p:nvGrpSpPr>
                  <p:cNvPr id="23" name="Group 9"/>
                  <p:cNvGrpSpPr/>
                  <p:nvPr/>
                </p:nvGrpSpPr>
                <p:grpSpPr bwMode="auto">
                  <a:xfrm>
                    <a:off x="1125" y="1315"/>
                    <a:ext cx="873" cy="676"/>
                    <a:chOff x="918" y="1315"/>
                    <a:chExt cx="873" cy="676"/>
                  </a:xfrm>
                </p:grpSpPr>
                <p:sp>
                  <p:nvSpPr>
                    <p:cNvPr id="25" name="Line 10"/>
                    <p:cNvSpPr>
                      <a:spLocks noChangeShapeType="1"/>
                    </p:cNvSpPr>
                    <p:nvPr/>
                  </p:nvSpPr>
                  <p:spPr bwMode="auto">
                    <a:xfrm>
                      <a:off x="1036" y="1978"/>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 name="Line 11"/>
                    <p:cNvSpPr>
                      <a:spLocks noChangeShapeType="1"/>
                    </p:cNvSpPr>
                    <p:nvPr/>
                  </p:nvSpPr>
                  <p:spPr bwMode="auto">
                    <a:xfrm>
                      <a:off x="1033" y="1372"/>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 name="Rectangle 12"/>
                    <p:cNvSpPr>
                      <a:spLocks noChangeArrowheads="1"/>
                    </p:cNvSpPr>
                    <p:nvPr/>
                  </p:nvSpPr>
                  <p:spPr bwMode="auto">
                    <a:xfrm>
                      <a:off x="1282" y="1315"/>
                      <a:ext cx="291" cy="109"/>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8" name="Group 13"/>
                    <p:cNvGrpSpPr/>
                    <p:nvPr/>
                  </p:nvGrpSpPr>
                  <p:grpSpPr bwMode="auto">
                    <a:xfrm>
                      <a:off x="918" y="1474"/>
                      <a:ext cx="282" cy="342"/>
                      <a:chOff x="1891" y="2538"/>
                      <a:chExt cx="282" cy="342"/>
                    </a:xfrm>
                  </p:grpSpPr>
                  <p:sp>
                    <p:nvSpPr>
                      <p:cNvPr id="31" name="Oval 14"/>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 name="Text Box 15"/>
                      <p:cNvSpPr txBox="1">
                        <a:spLocks noChangeArrowheads="1"/>
                      </p:cNvSpPr>
                      <p:nvPr/>
                    </p:nvSpPr>
                    <p:spPr bwMode="auto">
                      <a:xfrm>
                        <a:off x="1900" y="2538"/>
                        <a:ext cx="2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29" name="Line 16"/>
                    <p:cNvSpPr>
                      <a:spLocks noChangeShapeType="1"/>
                    </p:cNvSpPr>
                    <p:nvPr/>
                  </p:nvSpPr>
                  <p:spPr bwMode="auto">
                    <a:xfrm flipH="1">
                      <a:off x="1045" y="1369"/>
                      <a:ext cx="0" cy="1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0" name="Line 17"/>
                    <p:cNvSpPr>
                      <a:spLocks noChangeShapeType="1"/>
                    </p:cNvSpPr>
                    <p:nvPr/>
                  </p:nvSpPr>
                  <p:spPr bwMode="auto">
                    <a:xfrm>
                      <a:off x="1045" y="1800"/>
                      <a:ext cx="0" cy="1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4" name="Text Box 18"/>
                  <p:cNvSpPr txBox="1">
                    <a:spLocks noChangeArrowheads="1"/>
                  </p:cNvSpPr>
                  <p:nvPr/>
                </p:nvSpPr>
                <p:spPr bwMode="auto">
                  <a:xfrm>
                    <a:off x="655" y="1472"/>
                    <a:ext cx="60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rPr>
                      <a:t>u</a:t>
                    </a:r>
                    <a:r>
                      <a:rPr kumimoji="1" lang="en-US" altLang="zh-CN" sz="2800" b="1" i="1" baseline="-25000">
                        <a:latin typeface="Times New Roman" panose="02020603050405020304" pitchFamily="18" charset="0"/>
                      </a:rPr>
                      <a:t>S</a:t>
                    </a:r>
                    <a:endParaRPr kumimoji="1" lang="en-US" altLang="zh-CN" sz="2800" b="1" i="1">
                      <a:latin typeface="Times New Roman" panose="02020603050405020304" pitchFamily="18" charset="0"/>
                    </a:endParaRPr>
                  </a:p>
                </p:txBody>
              </p:sp>
            </p:grpSp>
            <p:grpSp>
              <p:nvGrpSpPr>
                <p:cNvPr id="10" name="Group 19"/>
                <p:cNvGrpSpPr/>
                <p:nvPr/>
              </p:nvGrpSpPr>
              <p:grpSpPr bwMode="auto">
                <a:xfrm>
                  <a:off x="2290" y="2568"/>
                  <a:ext cx="297" cy="73"/>
                  <a:chOff x="2311" y="2568"/>
                  <a:chExt cx="297" cy="73"/>
                </a:xfrm>
              </p:grpSpPr>
              <p:sp>
                <p:nvSpPr>
                  <p:cNvPr id="21" name="Line 20"/>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1"/>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22"/>
                <p:cNvGrpSpPr/>
                <p:nvPr/>
              </p:nvGrpSpPr>
              <p:grpSpPr bwMode="auto">
                <a:xfrm>
                  <a:off x="2290" y="1979"/>
                  <a:ext cx="297" cy="73"/>
                  <a:chOff x="2311" y="2568"/>
                  <a:chExt cx="297" cy="73"/>
                </a:xfrm>
              </p:grpSpPr>
              <p:sp>
                <p:nvSpPr>
                  <p:cNvPr id="19" name="Line 23"/>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5"/>
                <p:cNvGrpSpPr/>
                <p:nvPr/>
              </p:nvGrpSpPr>
              <p:grpSpPr bwMode="auto">
                <a:xfrm flipH="1">
                  <a:off x="1494" y="2568"/>
                  <a:ext cx="297" cy="73"/>
                  <a:chOff x="2311" y="2568"/>
                  <a:chExt cx="297" cy="73"/>
                </a:xfrm>
              </p:grpSpPr>
              <p:sp>
                <p:nvSpPr>
                  <p:cNvPr id="17" name="Line 26"/>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7"/>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28"/>
                <p:cNvGrpSpPr/>
                <p:nvPr/>
              </p:nvGrpSpPr>
              <p:grpSpPr bwMode="auto">
                <a:xfrm flipH="1">
                  <a:off x="1495" y="1979"/>
                  <a:ext cx="297" cy="73"/>
                  <a:chOff x="2311" y="2568"/>
                  <a:chExt cx="297" cy="73"/>
                </a:xfrm>
              </p:grpSpPr>
              <p:sp>
                <p:nvSpPr>
                  <p:cNvPr id="15" name="Line 29"/>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0"/>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Rectangle 31"/>
                <p:cNvSpPr>
                  <a:spLocks noChangeArrowheads="1"/>
                </p:cNvSpPr>
                <p:nvPr/>
              </p:nvSpPr>
              <p:spPr bwMode="auto">
                <a:xfrm>
                  <a:off x="1066" y="1979"/>
                  <a:ext cx="35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ea typeface="黑体" panose="02010609060101010101" pitchFamily="49" charset="-122"/>
                    </a:rPr>
                    <a:t>R</a:t>
                  </a:r>
                  <a:r>
                    <a:rPr kumimoji="1" lang="en-US" altLang="zh-CN" sz="2800" b="1" i="1" baseline="-25000">
                      <a:latin typeface="Times New Roman" panose="02020603050405020304" pitchFamily="18" charset="0"/>
                      <a:ea typeface="黑体" panose="02010609060101010101" pitchFamily="49" charset="-122"/>
                    </a:rPr>
                    <a:t>S</a:t>
                  </a:r>
                </a:p>
              </p:txBody>
            </p:sp>
          </p:grpSp>
          <p:sp>
            <p:nvSpPr>
              <p:cNvPr id="6" name="Line 32"/>
              <p:cNvSpPr>
                <a:spLocks noChangeShapeType="1"/>
              </p:cNvSpPr>
              <p:nvPr/>
            </p:nvSpPr>
            <p:spPr bwMode="auto">
              <a:xfrm>
                <a:off x="868" y="1979"/>
                <a:ext cx="0" cy="4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3" name="Text Box 35"/>
          <p:cNvSpPr txBox="1">
            <a:spLocks noChangeArrowheads="1"/>
          </p:cNvSpPr>
          <p:nvPr/>
        </p:nvSpPr>
        <p:spPr bwMode="auto">
          <a:xfrm>
            <a:off x="250825" y="5492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solidFill>
                  <a:srgbClr val="0000FF"/>
                </a:solidFill>
                <a:latin typeface="黑体" panose="02010609060101010101" pitchFamily="49" charset="-122"/>
                <a:ea typeface="黑体" panose="02010609060101010101" pitchFamily="49" charset="-122"/>
              </a:rPr>
              <a:t>方法</a:t>
            </a:r>
            <a:r>
              <a:rPr kumimoji="1" lang="en-US" altLang="zh-CN" sz="2400" b="1">
                <a:solidFill>
                  <a:srgbClr val="0000FF"/>
                </a:solidFill>
                <a:latin typeface="黑体" panose="02010609060101010101" pitchFamily="49" charset="-122"/>
                <a:ea typeface="黑体" panose="02010609060101010101" pitchFamily="49" charset="-122"/>
              </a:rPr>
              <a:t>2</a:t>
            </a:r>
            <a:r>
              <a:rPr kumimoji="1" lang="zh-CN" altLang="en-US" sz="2400" b="1">
                <a:solidFill>
                  <a:srgbClr val="0000FF"/>
                </a:solidFill>
                <a:latin typeface="黑体" panose="02010609060101010101" pitchFamily="49" charset="-122"/>
                <a:ea typeface="黑体" panose="02010609060101010101" pitchFamily="49" charset="-122"/>
              </a:rPr>
              <a:t>：测量法</a:t>
            </a:r>
          </a:p>
        </p:txBody>
      </p:sp>
      <p:sp>
        <p:nvSpPr>
          <p:cNvPr id="34" name="Text Box 37"/>
          <p:cNvSpPr txBox="1">
            <a:spLocks noChangeArrowheads="1"/>
          </p:cNvSpPr>
          <p:nvPr/>
        </p:nvSpPr>
        <p:spPr bwMode="auto">
          <a:xfrm>
            <a:off x="179388" y="908050"/>
            <a:ext cx="7462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1</a:t>
            </a:r>
            <a:r>
              <a:rPr kumimoji="1" lang="zh-CN" altLang="en-US" sz="2400" b="1">
                <a:latin typeface="Times New Roman" panose="02020603050405020304" pitchFamily="18" charset="0"/>
                <a:ea typeface="黑体" panose="02010609060101010101" pitchFamily="49" charset="-122"/>
              </a:rPr>
              <a:t>） 将负载开路，测量开路（空载）输出电压</a:t>
            </a:r>
            <a:r>
              <a:rPr kumimoji="1" lang="en-US" altLang="zh-CN" sz="2400" b="1" i="1">
                <a:latin typeface="Times New Roman" panose="02020603050405020304" pitchFamily="18" charset="0"/>
                <a:ea typeface="黑体" panose="02010609060101010101" pitchFamily="49" charset="-122"/>
              </a:rPr>
              <a:t>U</a:t>
            </a:r>
            <a:r>
              <a:rPr kumimoji="1" lang="en-US" altLang="zh-CN" sz="2400" b="1" baseline="-25000">
                <a:latin typeface="Times New Roman" panose="02020603050405020304" pitchFamily="18" charset="0"/>
                <a:ea typeface="黑体" panose="02010609060101010101" pitchFamily="49" charset="-122"/>
              </a:rPr>
              <a:t>O1</a:t>
            </a:r>
            <a:r>
              <a:rPr kumimoji="1" lang="zh-CN" altLang="en-US" sz="2400" b="1">
                <a:latin typeface="Times New Roman" panose="02020603050405020304" pitchFamily="18" charset="0"/>
                <a:ea typeface="黑体" panose="02010609060101010101" pitchFamily="49" charset="-122"/>
              </a:rPr>
              <a:t>。</a:t>
            </a:r>
          </a:p>
        </p:txBody>
      </p:sp>
      <p:sp>
        <p:nvSpPr>
          <p:cNvPr id="35" name="Text Box 38"/>
          <p:cNvSpPr txBox="1">
            <a:spLocks noChangeArrowheads="1"/>
          </p:cNvSpPr>
          <p:nvPr/>
        </p:nvSpPr>
        <p:spPr bwMode="auto">
          <a:xfrm>
            <a:off x="179388" y="1268413"/>
            <a:ext cx="7456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2</a:t>
            </a:r>
            <a:r>
              <a:rPr kumimoji="1" lang="zh-CN" altLang="en-US" sz="2400" b="1">
                <a:latin typeface="Times New Roman" panose="02020603050405020304" pitchFamily="18" charset="0"/>
                <a:ea typeface="黑体" panose="02010609060101010101" pitchFamily="49" charset="-122"/>
              </a:rPr>
              <a:t>） 在输出端接入一个已知负载，测输出电压</a:t>
            </a:r>
            <a:r>
              <a:rPr kumimoji="1" lang="en-US" altLang="zh-CN" sz="2400" b="1" i="1">
                <a:latin typeface="Times New Roman" panose="02020603050405020304" pitchFamily="18" charset="0"/>
                <a:ea typeface="黑体" panose="02010609060101010101" pitchFamily="49" charset="-122"/>
              </a:rPr>
              <a:t>U</a:t>
            </a:r>
            <a:r>
              <a:rPr kumimoji="1" lang="en-US" altLang="zh-CN" sz="2400" b="1" baseline="-25000">
                <a:latin typeface="Times New Roman" panose="02020603050405020304" pitchFamily="18" charset="0"/>
                <a:ea typeface="黑体" panose="02010609060101010101" pitchFamily="49" charset="-122"/>
              </a:rPr>
              <a:t>O2</a:t>
            </a:r>
            <a:r>
              <a:rPr kumimoji="1" lang="zh-CN" altLang="en-US" sz="2400" b="1">
                <a:latin typeface="Times New Roman" panose="02020603050405020304" pitchFamily="18" charset="0"/>
                <a:ea typeface="黑体" panose="02010609060101010101" pitchFamily="49" charset="-122"/>
              </a:rPr>
              <a:t>。</a:t>
            </a:r>
          </a:p>
        </p:txBody>
      </p:sp>
      <p:sp>
        <p:nvSpPr>
          <p:cNvPr id="36" name="Text Box 39"/>
          <p:cNvSpPr txBox="1">
            <a:spLocks noChangeArrowheads="1"/>
          </p:cNvSpPr>
          <p:nvPr/>
        </p:nvSpPr>
        <p:spPr bwMode="auto">
          <a:xfrm>
            <a:off x="179388" y="1628775"/>
            <a:ext cx="22653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3</a:t>
            </a:r>
            <a:r>
              <a:rPr kumimoji="1" lang="zh-CN" altLang="en-US" sz="2400" b="1">
                <a:latin typeface="Times New Roman" panose="02020603050405020304" pitchFamily="18" charset="0"/>
                <a:ea typeface="黑体" panose="02010609060101010101" pitchFamily="49" charset="-122"/>
              </a:rPr>
              <a:t>） 计算。</a:t>
            </a:r>
          </a:p>
        </p:txBody>
      </p:sp>
      <p:grpSp>
        <p:nvGrpSpPr>
          <p:cNvPr id="37" name="Group 40"/>
          <p:cNvGrpSpPr/>
          <p:nvPr/>
        </p:nvGrpSpPr>
        <p:grpSpPr bwMode="auto">
          <a:xfrm>
            <a:off x="7886700" y="2493963"/>
            <a:ext cx="819150" cy="723900"/>
            <a:chOff x="3360" y="1860"/>
            <a:chExt cx="516" cy="456"/>
          </a:xfrm>
        </p:grpSpPr>
        <p:sp>
          <p:nvSpPr>
            <p:cNvPr id="38" name="Line 41"/>
            <p:cNvSpPr>
              <a:spLocks noChangeShapeType="1"/>
            </p:cNvSpPr>
            <p:nvPr/>
          </p:nvSpPr>
          <p:spPr bwMode="auto">
            <a:xfrm>
              <a:off x="3360" y="1860"/>
              <a:ext cx="0" cy="45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 name="Text Box 42"/>
            <p:cNvSpPr txBox="1">
              <a:spLocks noChangeArrowheads="1"/>
            </p:cNvSpPr>
            <p:nvPr/>
          </p:nvSpPr>
          <p:spPr bwMode="auto">
            <a:xfrm>
              <a:off x="3372" y="1906"/>
              <a:ext cx="5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i="1">
                  <a:solidFill>
                    <a:srgbClr val="FF0000"/>
                  </a:solidFill>
                  <a:latin typeface="Times New Roman" panose="02020603050405020304" pitchFamily="18" charset="0"/>
                </a:rPr>
                <a:t>U</a:t>
              </a:r>
              <a:r>
                <a:rPr kumimoji="1" lang="en-US" altLang="zh-CN" sz="2800" b="1" i="1" baseline="-25000">
                  <a:solidFill>
                    <a:srgbClr val="FF0000"/>
                  </a:solidFill>
                  <a:latin typeface="Times New Roman" panose="02020603050405020304" pitchFamily="18" charset="0"/>
                </a:rPr>
                <a:t>o1</a:t>
              </a:r>
              <a:endParaRPr kumimoji="1" lang="en-US" altLang="zh-CN" sz="2800" b="1" i="1">
                <a:solidFill>
                  <a:srgbClr val="FF0000"/>
                </a:solidFill>
                <a:latin typeface="Times New Roman" panose="02020603050405020304" pitchFamily="18" charset="0"/>
              </a:endParaRPr>
            </a:p>
          </p:txBody>
        </p:sp>
      </p:grpSp>
      <p:grpSp>
        <p:nvGrpSpPr>
          <p:cNvPr id="40" name="Group 43"/>
          <p:cNvGrpSpPr/>
          <p:nvPr/>
        </p:nvGrpSpPr>
        <p:grpSpPr bwMode="auto">
          <a:xfrm>
            <a:off x="7381875" y="4221163"/>
            <a:ext cx="914400" cy="954087"/>
            <a:chOff x="1382" y="3297"/>
            <a:chExt cx="576" cy="624"/>
          </a:xfrm>
        </p:grpSpPr>
        <p:sp>
          <p:nvSpPr>
            <p:cNvPr id="41" name="Text Box 44"/>
            <p:cNvSpPr txBox="1">
              <a:spLocks noChangeArrowheads="1"/>
            </p:cNvSpPr>
            <p:nvPr/>
          </p:nvSpPr>
          <p:spPr bwMode="auto">
            <a:xfrm>
              <a:off x="1382" y="3384"/>
              <a:ext cx="516"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0000"/>
                  </a:solidFill>
                  <a:latin typeface="Times New Roman" panose="02020603050405020304" pitchFamily="18" charset="0"/>
                  <a:ea typeface="楷体_GB2312" pitchFamily="49" charset="-122"/>
                </a:rPr>
                <a:t>R</a:t>
              </a:r>
              <a:r>
                <a:rPr kumimoji="1" lang="en-US" altLang="zh-CN" sz="3200" b="1" i="1" baseline="-25000">
                  <a:solidFill>
                    <a:srgbClr val="FF0000"/>
                  </a:solidFill>
                  <a:latin typeface="Times New Roman" panose="02020603050405020304" pitchFamily="18" charset="0"/>
                  <a:ea typeface="楷体_GB2312" pitchFamily="49" charset="-122"/>
                </a:rPr>
                <a:t>L</a:t>
              </a:r>
              <a:endParaRPr kumimoji="1" lang="en-US" altLang="zh-CN" sz="3200" b="1" i="1">
                <a:solidFill>
                  <a:srgbClr val="FF0000"/>
                </a:solidFill>
                <a:latin typeface="Times New Roman" panose="02020603050405020304" pitchFamily="18" charset="0"/>
                <a:ea typeface="楷体_GB2312" pitchFamily="49" charset="-122"/>
              </a:endParaRPr>
            </a:p>
          </p:txBody>
        </p:sp>
        <p:sp>
          <p:nvSpPr>
            <p:cNvPr id="42" name="Line 45"/>
            <p:cNvSpPr>
              <a:spLocks noChangeShapeType="1"/>
            </p:cNvSpPr>
            <p:nvPr/>
          </p:nvSpPr>
          <p:spPr bwMode="auto">
            <a:xfrm>
              <a:off x="1646" y="3297"/>
              <a:ext cx="252"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 name="Line 46"/>
            <p:cNvSpPr>
              <a:spLocks noChangeShapeType="1"/>
            </p:cNvSpPr>
            <p:nvPr/>
          </p:nvSpPr>
          <p:spPr bwMode="auto">
            <a:xfrm>
              <a:off x="1634" y="3909"/>
              <a:ext cx="252"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 name="Rectangle 47"/>
            <p:cNvSpPr>
              <a:spLocks noChangeArrowheads="1"/>
            </p:cNvSpPr>
            <p:nvPr/>
          </p:nvSpPr>
          <p:spPr bwMode="auto">
            <a:xfrm>
              <a:off x="1814" y="3477"/>
              <a:ext cx="144" cy="240"/>
            </a:xfrm>
            <a:prstGeom prst="rect">
              <a:avLst/>
            </a:prstGeom>
            <a:noFill/>
            <a:ln w="38100">
              <a:solidFill>
                <a:srgbClr val="FF33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 name="Line 48"/>
            <p:cNvSpPr>
              <a:spLocks noChangeShapeType="1"/>
            </p:cNvSpPr>
            <p:nvPr/>
          </p:nvSpPr>
          <p:spPr bwMode="auto">
            <a:xfrm>
              <a:off x="1886" y="3297"/>
              <a:ext cx="0" cy="19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 name="Line 49"/>
            <p:cNvSpPr>
              <a:spLocks noChangeShapeType="1"/>
            </p:cNvSpPr>
            <p:nvPr/>
          </p:nvSpPr>
          <p:spPr bwMode="auto">
            <a:xfrm>
              <a:off x="1874" y="3705"/>
              <a:ext cx="0" cy="216"/>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47" name="Group 50"/>
          <p:cNvGrpSpPr/>
          <p:nvPr/>
        </p:nvGrpSpPr>
        <p:grpSpPr bwMode="auto">
          <a:xfrm>
            <a:off x="8388350" y="4365625"/>
            <a:ext cx="762000" cy="639763"/>
            <a:chOff x="2061" y="3374"/>
            <a:chExt cx="480" cy="403"/>
          </a:xfrm>
        </p:grpSpPr>
        <p:sp>
          <p:nvSpPr>
            <p:cNvPr id="48" name="Line 51"/>
            <p:cNvSpPr>
              <a:spLocks noChangeShapeType="1"/>
            </p:cNvSpPr>
            <p:nvPr/>
          </p:nvSpPr>
          <p:spPr bwMode="auto">
            <a:xfrm>
              <a:off x="2066" y="3381"/>
              <a:ext cx="0" cy="3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 name="Text Box 52"/>
            <p:cNvSpPr txBox="1">
              <a:spLocks noChangeArrowheads="1"/>
            </p:cNvSpPr>
            <p:nvPr/>
          </p:nvSpPr>
          <p:spPr bwMode="auto">
            <a:xfrm>
              <a:off x="2061" y="3374"/>
              <a:ext cx="4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i="1">
                  <a:solidFill>
                    <a:srgbClr val="FF0000"/>
                  </a:solidFill>
                  <a:latin typeface="Times New Roman" panose="02020603050405020304" pitchFamily="18" charset="0"/>
                </a:rPr>
                <a:t>U</a:t>
              </a:r>
              <a:r>
                <a:rPr kumimoji="1" lang="en-US" altLang="zh-CN" sz="2800" b="1" i="1" baseline="-25000">
                  <a:solidFill>
                    <a:srgbClr val="FF0000"/>
                  </a:solidFill>
                  <a:latin typeface="Times New Roman" panose="02020603050405020304" pitchFamily="18" charset="0"/>
                </a:rPr>
                <a:t>o2</a:t>
              </a:r>
              <a:endParaRPr kumimoji="1" lang="en-US" altLang="zh-CN" sz="3200" b="1">
                <a:solidFill>
                  <a:srgbClr val="FF0000"/>
                </a:solidFill>
                <a:latin typeface="Times New Roman" panose="02020603050405020304" pitchFamily="18" charset="0"/>
                <a:ea typeface="楷体_GB2312" pitchFamily="49" charset="-122"/>
              </a:endParaRPr>
            </a:p>
          </p:txBody>
        </p:sp>
      </p:grpSp>
      <p:grpSp>
        <p:nvGrpSpPr>
          <p:cNvPr id="50" name="Group 53"/>
          <p:cNvGrpSpPr/>
          <p:nvPr/>
        </p:nvGrpSpPr>
        <p:grpSpPr bwMode="auto">
          <a:xfrm>
            <a:off x="5508625" y="1773238"/>
            <a:ext cx="2305050" cy="3617912"/>
            <a:chOff x="3470" y="1117"/>
            <a:chExt cx="1452" cy="2279"/>
          </a:xfrm>
        </p:grpSpPr>
        <p:grpSp>
          <p:nvGrpSpPr>
            <p:cNvPr id="51" name="Group 54"/>
            <p:cNvGrpSpPr/>
            <p:nvPr/>
          </p:nvGrpSpPr>
          <p:grpSpPr bwMode="auto">
            <a:xfrm>
              <a:off x="3470" y="1117"/>
              <a:ext cx="1452" cy="1100"/>
              <a:chOff x="3515" y="1604"/>
              <a:chExt cx="1452" cy="1100"/>
            </a:xfrm>
          </p:grpSpPr>
          <p:grpSp>
            <p:nvGrpSpPr>
              <p:cNvPr id="71" name="Group 55"/>
              <p:cNvGrpSpPr/>
              <p:nvPr/>
            </p:nvGrpSpPr>
            <p:grpSpPr bwMode="auto">
              <a:xfrm>
                <a:off x="3515" y="1604"/>
                <a:ext cx="1452" cy="1100"/>
                <a:chOff x="3424" y="1685"/>
                <a:chExt cx="1552" cy="1183"/>
              </a:xfrm>
            </p:grpSpPr>
            <p:sp>
              <p:nvSpPr>
                <p:cNvPr id="73" name="Rectangle 56"/>
                <p:cNvSpPr>
                  <a:spLocks noChangeArrowheads="1"/>
                </p:cNvSpPr>
                <p:nvPr/>
              </p:nvSpPr>
              <p:spPr bwMode="auto">
                <a:xfrm>
                  <a:off x="3424" y="1752"/>
                  <a:ext cx="1009" cy="1116"/>
                </a:xfrm>
                <a:prstGeom prst="rect">
                  <a:avLst/>
                </a:prstGeom>
                <a:solidFill>
                  <a:srgbClr val="00FFCC"/>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57"/>
                <p:cNvSpPr>
                  <a:spLocks noChangeShapeType="1"/>
                </p:cNvSpPr>
                <p:nvPr/>
              </p:nvSpPr>
              <p:spPr bwMode="auto">
                <a:xfrm flipH="1">
                  <a:off x="4394" y="2081"/>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58"/>
                <p:cNvSpPr>
                  <a:spLocks noChangeArrowheads="1"/>
                </p:cNvSpPr>
                <p:nvPr/>
              </p:nvSpPr>
              <p:spPr bwMode="auto">
                <a:xfrm flipH="1">
                  <a:off x="4880" y="2021"/>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 name="Group 59"/>
                <p:cNvGrpSpPr/>
                <p:nvPr/>
              </p:nvGrpSpPr>
              <p:grpSpPr bwMode="auto">
                <a:xfrm>
                  <a:off x="4394" y="2627"/>
                  <a:ext cx="582" cy="96"/>
                  <a:chOff x="3501" y="3777"/>
                  <a:chExt cx="582" cy="96"/>
                </a:xfrm>
              </p:grpSpPr>
              <p:sp>
                <p:nvSpPr>
                  <p:cNvPr id="87" name="Line 60"/>
                  <p:cNvSpPr>
                    <a:spLocks noChangeShapeType="1"/>
                  </p:cNvSpPr>
                  <p:nvPr/>
                </p:nvSpPr>
                <p:spPr bwMode="auto">
                  <a:xfrm flipH="1">
                    <a:off x="3501" y="3837"/>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61"/>
                  <p:cNvSpPr>
                    <a:spLocks noChangeArrowheads="1"/>
                  </p:cNvSpPr>
                  <p:nvPr/>
                </p:nvSpPr>
                <p:spPr bwMode="auto">
                  <a:xfrm flipH="1">
                    <a:off x="3987" y="3777"/>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62"/>
                <p:cNvGrpSpPr/>
                <p:nvPr/>
              </p:nvGrpSpPr>
              <p:grpSpPr bwMode="auto">
                <a:xfrm>
                  <a:off x="3734" y="2179"/>
                  <a:ext cx="282" cy="351"/>
                  <a:chOff x="1891" y="2533"/>
                  <a:chExt cx="282" cy="351"/>
                </a:xfrm>
              </p:grpSpPr>
              <p:sp>
                <p:nvSpPr>
                  <p:cNvPr id="85" name="Oval 63"/>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6" name="Text Box 64"/>
                  <p:cNvSpPr txBox="1">
                    <a:spLocks noChangeArrowheads="1"/>
                  </p:cNvSpPr>
                  <p:nvPr/>
                </p:nvSpPr>
                <p:spPr bwMode="auto">
                  <a:xfrm>
                    <a:off x="1900" y="2533"/>
                    <a:ext cx="273"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78" name="Line 65"/>
                <p:cNvSpPr>
                  <a:spLocks noChangeShapeType="1"/>
                </p:cNvSpPr>
                <p:nvPr/>
              </p:nvSpPr>
              <p:spPr bwMode="auto">
                <a:xfrm flipH="1">
                  <a:off x="3845" y="2084"/>
                  <a:ext cx="56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9" name="Rectangle 66"/>
                <p:cNvSpPr>
                  <a:spLocks noChangeArrowheads="1"/>
                </p:cNvSpPr>
                <p:nvPr/>
              </p:nvSpPr>
              <p:spPr bwMode="auto">
                <a:xfrm>
                  <a:off x="4001" y="2018"/>
                  <a:ext cx="312" cy="108"/>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0" name="Line 67"/>
                <p:cNvSpPr>
                  <a:spLocks noChangeShapeType="1"/>
                </p:cNvSpPr>
                <p:nvPr/>
              </p:nvSpPr>
              <p:spPr bwMode="auto">
                <a:xfrm>
                  <a:off x="3857" y="2090"/>
                  <a:ext cx="0" cy="1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1" name="Line 68"/>
                <p:cNvSpPr>
                  <a:spLocks noChangeShapeType="1"/>
                </p:cNvSpPr>
                <p:nvPr/>
              </p:nvSpPr>
              <p:spPr bwMode="auto">
                <a:xfrm flipH="1">
                  <a:off x="3854" y="2690"/>
                  <a:ext cx="5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2" name="Line 69"/>
                <p:cNvSpPr>
                  <a:spLocks noChangeShapeType="1"/>
                </p:cNvSpPr>
                <p:nvPr/>
              </p:nvSpPr>
              <p:spPr bwMode="auto">
                <a:xfrm>
                  <a:off x="3857" y="2498"/>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3" name="Text Box 70"/>
                <p:cNvSpPr txBox="1">
                  <a:spLocks noChangeArrowheads="1"/>
                </p:cNvSpPr>
                <p:nvPr/>
              </p:nvSpPr>
              <p:spPr bwMode="auto">
                <a:xfrm>
                  <a:off x="3929" y="1685"/>
                  <a:ext cx="42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3300"/>
                      </a:solidFill>
                      <a:latin typeface="Times New Roman" panose="02020603050405020304" pitchFamily="18" charset="0"/>
                    </a:rPr>
                    <a:t>R</a:t>
                  </a:r>
                  <a:r>
                    <a:rPr kumimoji="1" lang="en-US" altLang="zh-CN" sz="2800" b="1" i="1" baseline="-25000">
                      <a:solidFill>
                        <a:srgbClr val="FF3300"/>
                      </a:solidFill>
                      <a:latin typeface="Times New Roman" panose="02020603050405020304" pitchFamily="18" charset="0"/>
                    </a:rPr>
                    <a:t>o</a:t>
                  </a:r>
                  <a:endParaRPr kumimoji="1" lang="en-US" altLang="zh-CN" sz="2800" b="1" i="1">
                    <a:solidFill>
                      <a:srgbClr val="FF3300"/>
                    </a:solidFill>
                    <a:latin typeface="Times New Roman" panose="02020603050405020304" pitchFamily="18" charset="0"/>
                  </a:endParaRPr>
                </a:p>
              </p:txBody>
            </p:sp>
            <p:sp>
              <p:nvSpPr>
                <p:cNvPr id="84" name="Text Box 71"/>
                <p:cNvSpPr txBox="1">
                  <a:spLocks noChangeArrowheads="1"/>
                </p:cNvSpPr>
                <p:nvPr/>
              </p:nvSpPr>
              <p:spPr bwMode="auto">
                <a:xfrm>
                  <a:off x="3470" y="2423"/>
                  <a:ext cx="49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2400" b="1" i="1">
                      <a:solidFill>
                        <a:srgbClr val="FF3300"/>
                      </a:solidFill>
                      <a:latin typeface="Times New Roman" panose="02020603050405020304" pitchFamily="18" charset="0"/>
                      <a:ea typeface="楷体_GB2312" pitchFamily="49" charset="-122"/>
                    </a:rPr>
                    <a:t>U</a:t>
                  </a:r>
                  <a:r>
                    <a:rPr kumimoji="1" lang="en-US" altLang="zh-CN" sz="2400" b="1" i="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400" b="1" i="1" baseline="-25000">
                      <a:solidFill>
                        <a:srgbClr val="FF3300"/>
                      </a:solidFill>
                      <a:latin typeface="Times New Roman" panose="02020603050405020304" pitchFamily="18" charset="0"/>
                      <a:ea typeface="楷体_GB2312" pitchFamily="49" charset="-122"/>
                    </a:rPr>
                    <a:t>S</a:t>
                  </a:r>
                  <a:endParaRPr kumimoji="1" lang="en-US" altLang="zh-CN" sz="2400" b="1" i="1">
                    <a:solidFill>
                      <a:srgbClr val="FF3300"/>
                    </a:solidFill>
                    <a:latin typeface="Times New Roman" panose="02020603050405020304" pitchFamily="18" charset="0"/>
                    <a:ea typeface="楷体_GB2312" pitchFamily="49" charset="-122"/>
                  </a:endParaRPr>
                </a:p>
              </p:txBody>
            </p:sp>
          </p:grpSp>
          <p:sp>
            <p:nvSpPr>
              <p:cNvPr id="72" name="Line 72"/>
              <p:cNvSpPr>
                <a:spLocks noChangeShapeType="1"/>
              </p:cNvSpPr>
              <p:nvPr/>
            </p:nvSpPr>
            <p:spPr bwMode="auto">
              <a:xfrm>
                <a:off x="3923" y="2115"/>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73"/>
            <p:cNvGrpSpPr/>
            <p:nvPr/>
          </p:nvGrpSpPr>
          <p:grpSpPr bwMode="auto">
            <a:xfrm>
              <a:off x="3470" y="2296"/>
              <a:ext cx="1452" cy="1100"/>
              <a:chOff x="3515" y="1604"/>
              <a:chExt cx="1452" cy="1100"/>
            </a:xfrm>
          </p:grpSpPr>
          <p:grpSp>
            <p:nvGrpSpPr>
              <p:cNvPr id="53" name="Group 74"/>
              <p:cNvGrpSpPr/>
              <p:nvPr/>
            </p:nvGrpSpPr>
            <p:grpSpPr bwMode="auto">
              <a:xfrm>
                <a:off x="3515" y="1604"/>
                <a:ext cx="1452" cy="1100"/>
                <a:chOff x="3424" y="1685"/>
                <a:chExt cx="1552" cy="1183"/>
              </a:xfrm>
            </p:grpSpPr>
            <p:sp>
              <p:nvSpPr>
                <p:cNvPr id="55" name="Rectangle 75"/>
                <p:cNvSpPr>
                  <a:spLocks noChangeArrowheads="1"/>
                </p:cNvSpPr>
                <p:nvPr/>
              </p:nvSpPr>
              <p:spPr bwMode="auto">
                <a:xfrm>
                  <a:off x="3424" y="1752"/>
                  <a:ext cx="1009" cy="1116"/>
                </a:xfrm>
                <a:prstGeom prst="rect">
                  <a:avLst/>
                </a:prstGeom>
                <a:solidFill>
                  <a:srgbClr val="00FFCC"/>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76"/>
                <p:cNvSpPr>
                  <a:spLocks noChangeShapeType="1"/>
                </p:cNvSpPr>
                <p:nvPr/>
              </p:nvSpPr>
              <p:spPr bwMode="auto">
                <a:xfrm flipH="1">
                  <a:off x="4394" y="2081"/>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77"/>
                <p:cNvSpPr>
                  <a:spLocks noChangeArrowheads="1"/>
                </p:cNvSpPr>
                <p:nvPr/>
              </p:nvSpPr>
              <p:spPr bwMode="auto">
                <a:xfrm flipH="1">
                  <a:off x="4880" y="2021"/>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 name="Group 78"/>
                <p:cNvGrpSpPr/>
                <p:nvPr/>
              </p:nvGrpSpPr>
              <p:grpSpPr bwMode="auto">
                <a:xfrm>
                  <a:off x="4394" y="2627"/>
                  <a:ext cx="582" cy="96"/>
                  <a:chOff x="3501" y="3777"/>
                  <a:chExt cx="582" cy="96"/>
                </a:xfrm>
              </p:grpSpPr>
              <p:sp>
                <p:nvSpPr>
                  <p:cNvPr id="69" name="Line 79"/>
                  <p:cNvSpPr>
                    <a:spLocks noChangeShapeType="1"/>
                  </p:cNvSpPr>
                  <p:nvPr/>
                </p:nvSpPr>
                <p:spPr bwMode="auto">
                  <a:xfrm flipH="1">
                    <a:off x="3501" y="3837"/>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80"/>
                  <p:cNvSpPr>
                    <a:spLocks noChangeArrowheads="1"/>
                  </p:cNvSpPr>
                  <p:nvPr/>
                </p:nvSpPr>
                <p:spPr bwMode="auto">
                  <a:xfrm flipH="1">
                    <a:off x="3987" y="3777"/>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 name="Group 81"/>
                <p:cNvGrpSpPr/>
                <p:nvPr/>
              </p:nvGrpSpPr>
              <p:grpSpPr bwMode="auto">
                <a:xfrm>
                  <a:off x="3734" y="2179"/>
                  <a:ext cx="282" cy="351"/>
                  <a:chOff x="1891" y="2533"/>
                  <a:chExt cx="282" cy="351"/>
                </a:xfrm>
              </p:grpSpPr>
              <p:sp>
                <p:nvSpPr>
                  <p:cNvPr id="67" name="Oval 82"/>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 name="Text Box 83"/>
                  <p:cNvSpPr txBox="1">
                    <a:spLocks noChangeArrowheads="1"/>
                  </p:cNvSpPr>
                  <p:nvPr/>
                </p:nvSpPr>
                <p:spPr bwMode="auto">
                  <a:xfrm>
                    <a:off x="1900" y="2533"/>
                    <a:ext cx="273"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60" name="Line 84"/>
                <p:cNvSpPr>
                  <a:spLocks noChangeShapeType="1"/>
                </p:cNvSpPr>
                <p:nvPr/>
              </p:nvSpPr>
              <p:spPr bwMode="auto">
                <a:xfrm flipH="1">
                  <a:off x="3845" y="2084"/>
                  <a:ext cx="56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 name="Rectangle 85"/>
                <p:cNvSpPr>
                  <a:spLocks noChangeArrowheads="1"/>
                </p:cNvSpPr>
                <p:nvPr/>
              </p:nvSpPr>
              <p:spPr bwMode="auto">
                <a:xfrm>
                  <a:off x="4001" y="2018"/>
                  <a:ext cx="312" cy="108"/>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2" name="Line 86"/>
                <p:cNvSpPr>
                  <a:spLocks noChangeShapeType="1"/>
                </p:cNvSpPr>
                <p:nvPr/>
              </p:nvSpPr>
              <p:spPr bwMode="auto">
                <a:xfrm>
                  <a:off x="3857" y="2090"/>
                  <a:ext cx="0" cy="1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 name="Line 87"/>
                <p:cNvSpPr>
                  <a:spLocks noChangeShapeType="1"/>
                </p:cNvSpPr>
                <p:nvPr/>
              </p:nvSpPr>
              <p:spPr bwMode="auto">
                <a:xfrm flipH="1">
                  <a:off x="3854" y="2690"/>
                  <a:ext cx="5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 name="Line 88"/>
                <p:cNvSpPr>
                  <a:spLocks noChangeShapeType="1"/>
                </p:cNvSpPr>
                <p:nvPr/>
              </p:nvSpPr>
              <p:spPr bwMode="auto">
                <a:xfrm>
                  <a:off x="3857" y="2498"/>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 name="Text Box 89"/>
                <p:cNvSpPr txBox="1">
                  <a:spLocks noChangeArrowheads="1"/>
                </p:cNvSpPr>
                <p:nvPr/>
              </p:nvSpPr>
              <p:spPr bwMode="auto">
                <a:xfrm>
                  <a:off x="3929" y="1685"/>
                  <a:ext cx="42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3300"/>
                      </a:solidFill>
                      <a:latin typeface="Times New Roman" panose="02020603050405020304" pitchFamily="18" charset="0"/>
                    </a:rPr>
                    <a:t>R</a:t>
                  </a:r>
                  <a:r>
                    <a:rPr kumimoji="1" lang="en-US" altLang="zh-CN" sz="2800" b="1" i="1" baseline="-25000">
                      <a:solidFill>
                        <a:srgbClr val="FF3300"/>
                      </a:solidFill>
                      <a:latin typeface="Times New Roman" panose="02020603050405020304" pitchFamily="18" charset="0"/>
                    </a:rPr>
                    <a:t>o</a:t>
                  </a:r>
                  <a:endParaRPr kumimoji="1" lang="en-US" altLang="zh-CN" sz="2800" b="1" i="1">
                    <a:solidFill>
                      <a:srgbClr val="FF3300"/>
                    </a:solidFill>
                    <a:latin typeface="Times New Roman" panose="02020603050405020304" pitchFamily="18" charset="0"/>
                  </a:endParaRPr>
                </a:p>
              </p:txBody>
            </p:sp>
            <p:sp>
              <p:nvSpPr>
                <p:cNvPr id="66" name="Text Box 90"/>
                <p:cNvSpPr txBox="1">
                  <a:spLocks noChangeArrowheads="1"/>
                </p:cNvSpPr>
                <p:nvPr/>
              </p:nvSpPr>
              <p:spPr bwMode="auto">
                <a:xfrm>
                  <a:off x="3470" y="2423"/>
                  <a:ext cx="49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2400" b="1" i="1">
                      <a:solidFill>
                        <a:srgbClr val="FF3300"/>
                      </a:solidFill>
                      <a:latin typeface="Times New Roman" panose="02020603050405020304" pitchFamily="18" charset="0"/>
                      <a:ea typeface="楷体_GB2312" pitchFamily="49" charset="-122"/>
                    </a:rPr>
                    <a:t>U</a:t>
                  </a:r>
                  <a:r>
                    <a:rPr kumimoji="1" lang="en-US" altLang="zh-CN" sz="2400" b="1" i="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400" b="1" i="1" baseline="-25000">
                      <a:solidFill>
                        <a:srgbClr val="FF3300"/>
                      </a:solidFill>
                      <a:latin typeface="Times New Roman" panose="02020603050405020304" pitchFamily="18" charset="0"/>
                      <a:ea typeface="楷体_GB2312" pitchFamily="49" charset="-122"/>
                    </a:rPr>
                    <a:t>S</a:t>
                  </a:r>
                  <a:endParaRPr kumimoji="1" lang="en-US" altLang="zh-CN" sz="2400" b="1" i="1">
                    <a:solidFill>
                      <a:srgbClr val="FF3300"/>
                    </a:solidFill>
                    <a:latin typeface="Times New Roman" panose="02020603050405020304" pitchFamily="18" charset="0"/>
                    <a:ea typeface="楷体_GB2312" pitchFamily="49" charset="-122"/>
                  </a:endParaRPr>
                </a:p>
              </p:txBody>
            </p:sp>
          </p:grpSp>
          <p:sp>
            <p:nvSpPr>
              <p:cNvPr id="54" name="Line 91"/>
              <p:cNvSpPr>
                <a:spLocks noChangeShapeType="1"/>
              </p:cNvSpPr>
              <p:nvPr/>
            </p:nvSpPr>
            <p:spPr bwMode="auto">
              <a:xfrm>
                <a:off x="3923" y="2115"/>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89" name="Object 92"/>
          <p:cNvGraphicFramePr>
            <a:graphicFrameLocks noChangeAspect="1"/>
          </p:cNvGraphicFramePr>
          <p:nvPr/>
        </p:nvGraphicFramePr>
        <p:xfrm>
          <a:off x="3132138" y="5229225"/>
          <a:ext cx="3095625" cy="1150938"/>
        </p:xfrm>
        <a:graphic>
          <a:graphicData uri="http://schemas.openxmlformats.org/presentationml/2006/ole">
            <mc:AlternateContent xmlns:mc="http://schemas.openxmlformats.org/markup-compatibility/2006">
              <mc:Choice xmlns:v="urn:schemas-microsoft-com:vml" Requires="v">
                <p:oleObj name="公式" r:id="rId2" imgW="1320165" imgH="444500" progId="Equation.3">
                  <p:embed/>
                </p:oleObj>
              </mc:Choice>
              <mc:Fallback>
                <p:oleObj name="公式" r:id="rId2" imgW="1320165" imgH="444500" progId="Equation.3">
                  <p:embed/>
                  <p:pic>
                    <p:nvPicPr>
                      <p:cNvPr id="0" name="图片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5229225"/>
                        <a:ext cx="309562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93"/>
          <p:cNvGraphicFramePr>
            <a:graphicFrameLocks noChangeAspect="1"/>
          </p:cNvGraphicFramePr>
          <p:nvPr/>
        </p:nvGraphicFramePr>
        <p:xfrm>
          <a:off x="755650" y="4005263"/>
          <a:ext cx="2825750" cy="1101725"/>
        </p:xfrm>
        <a:graphic>
          <a:graphicData uri="http://schemas.openxmlformats.org/presentationml/2006/ole">
            <mc:AlternateContent xmlns:mc="http://schemas.openxmlformats.org/markup-compatibility/2006">
              <mc:Choice xmlns:v="urn:schemas-microsoft-com:vml" Requires="v">
                <p:oleObj name="公式" r:id="rId4" imgW="1231265" imgH="444500" progId="Equation.3">
                  <p:embed/>
                </p:oleObj>
              </mc:Choice>
              <mc:Fallback>
                <p:oleObj name="公式" r:id="rId4" imgW="1231265" imgH="444500" progId="Equation.3">
                  <p:embed/>
                  <p:pic>
                    <p:nvPicPr>
                      <p:cNvPr id="0" name="图片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005263"/>
                        <a:ext cx="28257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94"/>
          <p:cNvGraphicFramePr>
            <a:graphicFrameLocks noChangeAspect="1"/>
          </p:cNvGraphicFramePr>
          <p:nvPr/>
        </p:nvGraphicFramePr>
        <p:xfrm>
          <a:off x="900113" y="3357563"/>
          <a:ext cx="1603375" cy="576262"/>
        </p:xfrm>
        <a:graphic>
          <a:graphicData uri="http://schemas.openxmlformats.org/presentationml/2006/ole">
            <mc:AlternateContent xmlns:mc="http://schemas.openxmlformats.org/markup-compatibility/2006">
              <mc:Choice xmlns:v="urn:schemas-microsoft-com:vml" Requires="v">
                <p:oleObj name="公式" r:id="rId6" imgW="673100" imgH="228600" progId="Equation.3">
                  <p:embed/>
                </p:oleObj>
              </mc:Choice>
              <mc:Fallback>
                <p:oleObj name="公式" r:id="rId6" imgW="673100" imgH="228600" progId="Equation.3">
                  <p:embed/>
                  <p:pic>
                    <p:nvPicPr>
                      <p:cNvPr id="0" name="图片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3357563"/>
                        <a:ext cx="16033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95"/>
          <p:cNvGraphicFramePr>
            <a:graphicFrameLocks noChangeAspect="1"/>
          </p:cNvGraphicFramePr>
          <p:nvPr/>
        </p:nvGraphicFramePr>
        <p:xfrm>
          <a:off x="539750" y="5300663"/>
          <a:ext cx="2520950" cy="1081087"/>
        </p:xfrm>
        <a:graphic>
          <a:graphicData uri="http://schemas.openxmlformats.org/presentationml/2006/ole">
            <mc:AlternateContent xmlns:mc="http://schemas.openxmlformats.org/markup-compatibility/2006">
              <mc:Choice xmlns:v="urn:schemas-microsoft-com:vml" Requires="v">
                <p:oleObj name="公式" r:id="rId8" imgW="1078865" imgH="444500" progId="Equation.3">
                  <p:embed/>
                </p:oleObj>
              </mc:Choice>
              <mc:Fallback>
                <p:oleObj name="公式" r:id="rId8" imgW="1078865" imgH="444500" progId="Equation.3">
                  <p:embed/>
                  <p:pic>
                    <p:nvPicPr>
                      <p:cNvPr id="0" name="图片 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5300663"/>
                        <a:ext cx="2520950"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96"/>
          <p:cNvGraphicFramePr>
            <a:graphicFrameLocks noChangeAspect="1"/>
          </p:cNvGraphicFramePr>
          <p:nvPr/>
        </p:nvGraphicFramePr>
        <p:xfrm>
          <a:off x="1014413" y="2060575"/>
          <a:ext cx="2981325" cy="1152525"/>
        </p:xfrm>
        <a:graphic>
          <a:graphicData uri="http://schemas.openxmlformats.org/presentationml/2006/ole">
            <mc:AlternateContent xmlns:mc="http://schemas.openxmlformats.org/markup-compatibility/2006">
              <mc:Choice xmlns:v="urn:schemas-microsoft-com:vml" Requires="v">
                <p:oleObj name="公式" r:id="rId10" imgW="1143000" imgH="444500" progId="Equation.3">
                  <p:embed/>
                </p:oleObj>
              </mc:Choice>
              <mc:Fallback>
                <p:oleObj name="公式" r:id="rId10" imgW="1143000" imgH="444500" progId="Equation.3">
                  <p:embed/>
                  <p:pic>
                    <p:nvPicPr>
                      <p:cNvPr id="0" name="图片 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3" y="2060575"/>
                        <a:ext cx="2981325" cy="1152525"/>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30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0" fill="hold"/>
                                        <p:tgtEl>
                                          <p:spTgt spid="37"/>
                                        </p:tgtEl>
                                        <p:attrNameLst>
                                          <p:attrName>ppt_w</p:attrName>
                                        </p:attrNameLst>
                                      </p:cBhvr>
                                      <p:tavLst>
                                        <p:tav tm="0" fmla="#ppt_w*sin(2.5*pi*$)">
                                          <p:val>
                                            <p:fltVal val="0"/>
                                          </p:val>
                                        </p:tav>
                                        <p:tav tm="100000">
                                          <p:val>
                                            <p:fltVal val="1"/>
                                          </p:val>
                                        </p:tav>
                                      </p:tavLst>
                                    </p:anim>
                                    <p:anim calcmode="lin" valueType="num">
                                      <p:cBhvr>
                                        <p:cTn id="23" dur="50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0" fill="hold"/>
                                        <p:tgtEl>
                                          <p:spTgt spid="40"/>
                                        </p:tgtEl>
                                        <p:attrNameLst>
                                          <p:attrName>ppt_w</p:attrName>
                                        </p:attrNameLst>
                                      </p:cBhvr>
                                      <p:tavLst>
                                        <p:tav tm="0" fmla="#ppt_w*sin(2.5*pi*$)">
                                          <p:val>
                                            <p:fltVal val="0"/>
                                          </p:val>
                                        </p:tav>
                                        <p:tav tm="100000">
                                          <p:val>
                                            <p:fltVal val="1"/>
                                          </p:val>
                                        </p:tav>
                                      </p:tavLst>
                                    </p:anim>
                                    <p:anim calcmode="lin" valueType="num">
                                      <p:cBhvr>
                                        <p:cTn id="34" dur="50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9" presetClass="entr" presetSubtype="1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0" fill="hold"/>
                                        <p:tgtEl>
                                          <p:spTgt spid="47"/>
                                        </p:tgtEl>
                                        <p:attrNameLst>
                                          <p:attrName>ppt_w</p:attrName>
                                        </p:attrNameLst>
                                      </p:cBhvr>
                                      <p:tavLst>
                                        <p:tav tm="0" fmla="#ppt_w*sin(2.5*pi*$)">
                                          <p:val>
                                            <p:fltVal val="0"/>
                                          </p:val>
                                        </p:tav>
                                        <p:tav tm="100000">
                                          <p:val>
                                            <p:fltVal val="1"/>
                                          </p:val>
                                        </p:tav>
                                      </p:tavLst>
                                    </p:anim>
                                    <p:anim calcmode="lin" valueType="num">
                                      <p:cBhvr>
                                        <p:cTn id="40" dur="50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left)">
                                      <p:cBhvr>
                                        <p:cTn id="50" dur="500"/>
                                        <p:tgtEl>
                                          <p:spTgt spid="9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left)">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wipe(left)">
                                      <p:cBhvr>
                                        <p:cTn id="6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513" y="495501"/>
            <a:ext cx="26638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FF3300"/>
                </a:solidFill>
                <a:latin typeface="Times New Roman" panose="02020603050405020304" pitchFamily="18" charset="0"/>
                <a:ea typeface="黑体" panose="02010609060101010101" pitchFamily="49" charset="-122"/>
              </a:rPr>
              <a:t>2.4   </a:t>
            </a:r>
            <a:r>
              <a:rPr kumimoji="1" lang="zh-CN" altLang="en-US" sz="2400" b="1" dirty="0">
                <a:solidFill>
                  <a:srgbClr val="FF3300"/>
                </a:solidFill>
                <a:latin typeface="Times New Roman" panose="02020603050405020304" pitchFamily="18" charset="0"/>
                <a:ea typeface="黑体" panose="02010609060101010101" pitchFamily="49" charset="-122"/>
              </a:rPr>
              <a:t>通频带</a:t>
            </a:r>
            <a:r>
              <a:rPr kumimoji="1" lang="en-US" altLang="zh-CN" sz="2400" b="1" dirty="0">
                <a:solidFill>
                  <a:srgbClr val="FF3300"/>
                </a:solidFill>
                <a:latin typeface="Times New Roman" panose="02020603050405020304" pitchFamily="18" charset="0"/>
                <a:ea typeface="黑体" panose="02010609060101010101" pitchFamily="49" charset="-122"/>
              </a:rPr>
              <a:t>BW</a:t>
            </a:r>
          </a:p>
        </p:txBody>
      </p:sp>
      <p:sp>
        <p:nvSpPr>
          <p:cNvPr id="3" name="Rectangle 3"/>
          <p:cNvSpPr>
            <a:spLocks noChangeArrowheads="1"/>
          </p:cNvSpPr>
          <p:nvPr/>
        </p:nvSpPr>
        <p:spPr bwMode="auto">
          <a:xfrm>
            <a:off x="2268537" y="495501"/>
            <a:ext cx="68754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a:solidFill>
                  <a:srgbClr val="3333FF"/>
                </a:solidFill>
                <a:latin typeface="Times New Roman" panose="02020603050405020304" pitchFamily="18" charset="0"/>
                <a:ea typeface="黑体" panose="02010609060101010101" pitchFamily="49" charset="-122"/>
              </a:rPr>
              <a:t>——</a:t>
            </a:r>
            <a:r>
              <a:rPr kumimoji="1" lang="zh-CN" altLang="en-US" sz="2400" b="1">
                <a:solidFill>
                  <a:srgbClr val="3333FF"/>
                </a:solidFill>
                <a:latin typeface="Times New Roman" panose="02020603050405020304" pitchFamily="18" charset="0"/>
                <a:ea typeface="黑体" panose="02010609060101010101" pitchFamily="49" charset="-122"/>
              </a:rPr>
              <a:t>描述放大电路对不同频率信号的放大能力。</a:t>
            </a:r>
          </a:p>
        </p:txBody>
      </p:sp>
      <p:grpSp>
        <p:nvGrpSpPr>
          <p:cNvPr id="4" name="Group 4"/>
          <p:cNvGrpSpPr/>
          <p:nvPr/>
        </p:nvGrpSpPr>
        <p:grpSpPr bwMode="auto">
          <a:xfrm>
            <a:off x="1401762" y="1468639"/>
            <a:ext cx="7562850" cy="3359150"/>
            <a:chOff x="708" y="1252"/>
            <a:chExt cx="4764" cy="2271"/>
          </a:xfrm>
        </p:grpSpPr>
        <p:sp>
          <p:nvSpPr>
            <p:cNvPr id="5" name="Line 5"/>
            <p:cNvSpPr>
              <a:spLocks noChangeShapeType="1"/>
            </p:cNvSpPr>
            <p:nvPr/>
          </p:nvSpPr>
          <p:spPr bwMode="auto">
            <a:xfrm>
              <a:off x="1236" y="1476"/>
              <a:ext cx="0" cy="1848"/>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 name="Line 6"/>
            <p:cNvSpPr>
              <a:spLocks noChangeShapeType="1"/>
            </p:cNvSpPr>
            <p:nvPr/>
          </p:nvSpPr>
          <p:spPr bwMode="auto">
            <a:xfrm>
              <a:off x="1164" y="3240"/>
              <a:ext cx="374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 name="Line 7"/>
            <p:cNvSpPr>
              <a:spLocks noChangeShapeType="1"/>
            </p:cNvSpPr>
            <p:nvPr/>
          </p:nvSpPr>
          <p:spPr bwMode="auto">
            <a:xfrm>
              <a:off x="1992" y="2040"/>
              <a:ext cx="1968"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 name="Freeform 8"/>
            <p:cNvSpPr/>
            <p:nvPr/>
          </p:nvSpPr>
          <p:spPr bwMode="auto">
            <a:xfrm>
              <a:off x="1644" y="2034"/>
              <a:ext cx="360" cy="576"/>
            </a:xfrm>
            <a:custGeom>
              <a:avLst/>
              <a:gdLst>
                <a:gd name="T0" fmla="*/ 360 w 360"/>
                <a:gd name="T1" fmla="*/ 0 h 576"/>
                <a:gd name="T2" fmla="*/ 216 w 360"/>
                <a:gd name="T3" fmla="*/ 96 h 576"/>
                <a:gd name="T4" fmla="*/ 126 w 360"/>
                <a:gd name="T5" fmla="*/ 240 h 576"/>
                <a:gd name="T6" fmla="*/ 66 w 360"/>
                <a:gd name="T7" fmla="*/ 396 h 576"/>
                <a:gd name="T8" fmla="*/ 0 w 360"/>
                <a:gd name="T9" fmla="*/ 576 h 576"/>
              </a:gdLst>
              <a:ahLst/>
              <a:cxnLst>
                <a:cxn ang="0">
                  <a:pos x="T0" y="T1"/>
                </a:cxn>
                <a:cxn ang="0">
                  <a:pos x="T2" y="T3"/>
                </a:cxn>
                <a:cxn ang="0">
                  <a:pos x="T4" y="T5"/>
                </a:cxn>
                <a:cxn ang="0">
                  <a:pos x="T6" y="T7"/>
                </a:cxn>
                <a:cxn ang="0">
                  <a:pos x="T8" y="T9"/>
                </a:cxn>
              </a:cxnLst>
              <a:rect l="0" t="0" r="r" b="b"/>
              <a:pathLst>
                <a:path w="360" h="576">
                  <a:moveTo>
                    <a:pt x="360" y="0"/>
                  </a:moveTo>
                  <a:cubicBezTo>
                    <a:pt x="336" y="16"/>
                    <a:pt x="255" y="56"/>
                    <a:pt x="216" y="96"/>
                  </a:cubicBezTo>
                  <a:cubicBezTo>
                    <a:pt x="177" y="136"/>
                    <a:pt x="151" y="190"/>
                    <a:pt x="126" y="240"/>
                  </a:cubicBezTo>
                  <a:cubicBezTo>
                    <a:pt x="101" y="290"/>
                    <a:pt x="87" y="340"/>
                    <a:pt x="66" y="396"/>
                  </a:cubicBezTo>
                  <a:cubicBezTo>
                    <a:pt x="45" y="452"/>
                    <a:pt x="14" y="539"/>
                    <a:pt x="0" y="576"/>
                  </a:cubicBezTo>
                </a:path>
              </a:pathLst>
            </a:custGeom>
            <a:noFill/>
            <a:ln w="38100" cap="flat" cmpd="sng">
              <a:solidFill>
                <a:srgbClr val="0000FF"/>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 name="Freeform 9"/>
            <p:cNvSpPr/>
            <p:nvPr/>
          </p:nvSpPr>
          <p:spPr bwMode="auto">
            <a:xfrm flipH="1">
              <a:off x="3936" y="2040"/>
              <a:ext cx="360" cy="576"/>
            </a:xfrm>
            <a:custGeom>
              <a:avLst/>
              <a:gdLst>
                <a:gd name="T0" fmla="*/ 360 w 360"/>
                <a:gd name="T1" fmla="*/ 0 h 576"/>
                <a:gd name="T2" fmla="*/ 216 w 360"/>
                <a:gd name="T3" fmla="*/ 96 h 576"/>
                <a:gd name="T4" fmla="*/ 126 w 360"/>
                <a:gd name="T5" fmla="*/ 240 h 576"/>
                <a:gd name="T6" fmla="*/ 66 w 360"/>
                <a:gd name="T7" fmla="*/ 396 h 576"/>
                <a:gd name="T8" fmla="*/ 0 w 360"/>
                <a:gd name="T9" fmla="*/ 576 h 576"/>
              </a:gdLst>
              <a:ahLst/>
              <a:cxnLst>
                <a:cxn ang="0">
                  <a:pos x="T0" y="T1"/>
                </a:cxn>
                <a:cxn ang="0">
                  <a:pos x="T2" y="T3"/>
                </a:cxn>
                <a:cxn ang="0">
                  <a:pos x="T4" y="T5"/>
                </a:cxn>
                <a:cxn ang="0">
                  <a:pos x="T6" y="T7"/>
                </a:cxn>
                <a:cxn ang="0">
                  <a:pos x="T8" y="T9"/>
                </a:cxn>
              </a:cxnLst>
              <a:rect l="0" t="0" r="r" b="b"/>
              <a:pathLst>
                <a:path w="360" h="576">
                  <a:moveTo>
                    <a:pt x="360" y="0"/>
                  </a:moveTo>
                  <a:cubicBezTo>
                    <a:pt x="336" y="16"/>
                    <a:pt x="255" y="56"/>
                    <a:pt x="216" y="96"/>
                  </a:cubicBezTo>
                  <a:cubicBezTo>
                    <a:pt x="177" y="136"/>
                    <a:pt x="151" y="190"/>
                    <a:pt x="126" y="240"/>
                  </a:cubicBezTo>
                  <a:cubicBezTo>
                    <a:pt x="101" y="290"/>
                    <a:pt x="87" y="340"/>
                    <a:pt x="66" y="396"/>
                  </a:cubicBezTo>
                  <a:cubicBezTo>
                    <a:pt x="45" y="452"/>
                    <a:pt x="14" y="539"/>
                    <a:pt x="0" y="576"/>
                  </a:cubicBezTo>
                </a:path>
              </a:pathLst>
            </a:custGeom>
            <a:noFill/>
            <a:ln w="38100" cap="flat" cmpd="sng">
              <a:solidFill>
                <a:srgbClr val="0000FF"/>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Text Box 10"/>
            <p:cNvSpPr txBox="1">
              <a:spLocks noChangeArrowheads="1"/>
            </p:cNvSpPr>
            <p:nvPr/>
          </p:nvSpPr>
          <p:spPr bwMode="auto">
            <a:xfrm>
              <a:off x="4872" y="3172"/>
              <a:ext cx="60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i="1">
                  <a:latin typeface="Times New Roman" panose="02020603050405020304" pitchFamily="18" charset="0"/>
                  <a:ea typeface="黑体" panose="02010609060101010101" pitchFamily="49" charset="-122"/>
                </a:rPr>
                <a:t>f</a:t>
              </a:r>
              <a:endParaRPr kumimoji="1" lang="en-US" altLang="zh-CN" sz="2800" b="1">
                <a:latin typeface="Times New Roman" panose="02020603050405020304" pitchFamily="18" charset="0"/>
                <a:ea typeface="黑体" panose="02010609060101010101" pitchFamily="49" charset="-122"/>
              </a:endParaRPr>
            </a:p>
          </p:txBody>
        </p:sp>
        <p:sp>
          <p:nvSpPr>
            <p:cNvPr id="11" name="Text Box 11"/>
            <p:cNvSpPr txBox="1">
              <a:spLocks noChangeArrowheads="1"/>
            </p:cNvSpPr>
            <p:nvPr/>
          </p:nvSpPr>
          <p:spPr bwMode="auto">
            <a:xfrm>
              <a:off x="708" y="1252"/>
              <a:ext cx="552"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ea typeface="黑体" panose="02010609060101010101" pitchFamily="49" charset="-122"/>
                </a:rPr>
                <a:t>A</a:t>
              </a:r>
              <a:r>
                <a:rPr kumimoji="1" lang="en-US" altLang="zh-CN" sz="2800" b="1" i="1" baseline="-25000">
                  <a:latin typeface="Times New Roman" panose="02020603050405020304" pitchFamily="18" charset="0"/>
                  <a:ea typeface="黑体" panose="02010609060101010101" pitchFamily="49" charset="-122"/>
                </a:rPr>
                <a:t>u</a:t>
              </a:r>
              <a:endParaRPr kumimoji="1" lang="en-US" altLang="zh-CN" sz="2800" b="1">
                <a:latin typeface="Times New Roman" panose="02020603050405020304" pitchFamily="18" charset="0"/>
                <a:ea typeface="黑体" panose="02010609060101010101" pitchFamily="49" charset="-122"/>
              </a:endParaRPr>
            </a:p>
          </p:txBody>
        </p:sp>
      </p:grpSp>
      <p:grpSp>
        <p:nvGrpSpPr>
          <p:cNvPr id="12" name="Group 12"/>
          <p:cNvGrpSpPr/>
          <p:nvPr/>
        </p:nvGrpSpPr>
        <p:grpSpPr bwMode="auto">
          <a:xfrm>
            <a:off x="1404937" y="2130626"/>
            <a:ext cx="2225675" cy="519113"/>
            <a:chOff x="552" y="1713"/>
            <a:chExt cx="1548" cy="327"/>
          </a:xfrm>
        </p:grpSpPr>
        <p:sp>
          <p:nvSpPr>
            <p:cNvPr id="13" name="Line 13"/>
            <p:cNvSpPr>
              <a:spLocks noChangeShapeType="1"/>
            </p:cNvSpPr>
            <p:nvPr/>
          </p:nvSpPr>
          <p:spPr bwMode="auto">
            <a:xfrm flipH="1">
              <a:off x="1188" y="2040"/>
              <a:ext cx="912"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 name="Text Box 14"/>
            <p:cNvSpPr txBox="1">
              <a:spLocks noChangeArrowheads="1"/>
            </p:cNvSpPr>
            <p:nvPr/>
          </p:nvSpPr>
          <p:spPr bwMode="auto">
            <a:xfrm>
              <a:off x="552" y="1713"/>
              <a:ext cx="7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ea typeface="黑体" panose="02010609060101010101" pitchFamily="49" charset="-122"/>
                </a:rPr>
                <a:t>A</a:t>
              </a:r>
              <a:r>
                <a:rPr kumimoji="1" lang="en-US" altLang="zh-CN" sz="2800" b="1" i="1" baseline="-25000">
                  <a:latin typeface="Times New Roman" panose="02020603050405020304" pitchFamily="18" charset="0"/>
                  <a:ea typeface="黑体" panose="02010609060101010101" pitchFamily="49" charset="-122"/>
                </a:rPr>
                <a:t>um</a:t>
              </a:r>
              <a:endParaRPr kumimoji="1" lang="en-US" altLang="zh-CN" sz="2800" b="1" i="1">
                <a:latin typeface="Times New Roman" panose="02020603050405020304" pitchFamily="18" charset="0"/>
                <a:ea typeface="黑体" panose="02010609060101010101" pitchFamily="49" charset="-122"/>
              </a:endParaRPr>
            </a:p>
          </p:txBody>
        </p:sp>
      </p:grpSp>
      <p:grpSp>
        <p:nvGrpSpPr>
          <p:cNvPr id="15" name="Group 15"/>
          <p:cNvGrpSpPr/>
          <p:nvPr/>
        </p:nvGrpSpPr>
        <p:grpSpPr bwMode="auto">
          <a:xfrm>
            <a:off x="971550" y="2649739"/>
            <a:ext cx="6259512" cy="519112"/>
            <a:chOff x="336" y="2025"/>
            <a:chExt cx="4044" cy="327"/>
          </a:xfrm>
        </p:grpSpPr>
        <p:sp>
          <p:nvSpPr>
            <p:cNvPr id="16" name="Line 16"/>
            <p:cNvSpPr>
              <a:spLocks noChangeShapeType="1"/>
            </p:cNvSpPr>
            <p:nvPr/>
          </p:nvSpPr>
          <p:spPr bwMode="auto">
            <a:xfrm>
              <a:off x="1188" y="2254"/>
              <a:ext cx="3192"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 name="Text Box 17"/>
            <p:cNvSpPr txBox="1">
              <a:spLocks noChangeArrowheads="1"/>
            </p:cNvSpPr>
            <p:nvPr/>
          </p:nvSpPr>
          <p:spPr bwMode="auto">
            <a:xfrm>
              <a:off x="336" y="2025"/>
              <a:ext cx="8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a:latin typeface="Times New Roman" panose="02020603050405020304" pitchFamily="18" charset="0"/>
                  <a:ea typeface="黑体" panose="02010609060101010101" pitchFamily="49" charset="-122"/>
                </a:rPr>
                <a:t>0.7</a:t>
              </a:r>
              <a:r>
                <a:rPr kumimoji="1" lang="en-US" altLang="zh-CN" sz="2800" b="1" i="1">
                  <a:latin typeface="Times New Roman" panose="02020603050405020304" pitchFamily="18" charset="0"/>
                  <a:ea typeface="黑体" panose="02010609060101010101" pitchFamily="49" charset="-122"/>
                </a:rPr>
                <a:t>A</a:t>
              </a:r>
              <a:r>
                <a:rPr kumimoji="1" lang="en-US" altLang="zh-CN" sz="2800" b="1" i="1" baseline="-25000">
                  <a:latin typeface="Times New Roman" panose="02020603050405020304" pitchFamily="18" charset="0"/>
                  <a:ea typeface="黑体" panose="02010609060101010101" pitchFamily="49" charset="-122"/>
                </a:rPr>
                <a:t>um</a:t>
              </a:r>
              <a:endParaRPr kumimoji="1" lang="en-US" altLang="zh-CN" sz="2800" b="1">
                <a:latin typeface="Times New Roman" panose="02020603050405020304" pitchFamily="18" charset="0"/>
                <a:ea typeface="黑体" panose="02010609060101010101" pitchFamily="49" charset="-122"/>
              </a:endParaRPr>
            </a:p>
          </p:txBody>
        </p:sp>
      </p:grpSp>
      <p:grpSp>
        <p:nvGrpSpPr>
          <p:cNvPr id="18" name="Group 18"/>
          <p:cNvGrpSpPr/>
          <p:nvPr/>
        </p:nvGrpSpPr>
        <p:grpSpPr bwMode="auto">
          <a:xfrm>
            <a:off x="2820987" y="3010101"/>
            <a:ext cx="1943100" cy="2197100"/>
            <a:chOff x="1740" y="1500"/>
            <a:chExt cx="1224" cy="1697"/>
          </a:xfrm>
        </p:grpSpPr>
        <p:sp>
          <p:nvSpPr>
            <p:cNvPr id="19" name="Line 19"/>
            <p:cNvSpPr>
              <a:spLocks noChangeShapeType="1"/>
            </p:cNvSpPr>
            <p:nvPr/>
          </p:nvSpPr>
          <p:spPr bwMode="auto">
            <a:xfrm>
              <a:off x="1932" y="1500"/>
              <a:ext cx="0" cy="1152"/>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 name="Text Box 20"/>
            <p:cNvSpPr txBox="1">
              <a:spLocks noChangeArrowheads="1"/>
            </p:cNvSpPr>
            <p:nvPr/>
          </p:nvSpPr>
          <p:spPr bwMode="auto">
            <a:xfrm>
              <a:off x="1740" y="2559"/>
              <a:ext cx="408"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ea typeface="黑体" panose="02010609060101010101" pitchFamily="49" charset="-122"/>
                </a:rPr>
                <a:t>f</a:t>
              </a:r>
              <a:r>
                <a:rPr kumimoji="1" lang="en-US" altLang="zh-CN" sz="2800" b="1" i="1" baseline="-25000">
                  <a:latin typeface="Times New Roman" panose="02020603050405020304" pitchFamily="18" charset="0"/>
                  <a:ea typeface="黑体" panose="02010609060101010101" pitchFamily="49" charset="-122"/>
                </a:rPr>
                <a:t>L</a:t>
              </a:r>
              <a:endParaRPr kumimoji="1" lang="en-US" altLang="zh-CN" sz="2800" b="1">
                <a:latin typeface="Times New Roman" panose="02020603050405020304" pitchFamily="18" charset="0"/>
                <a:ea typeface="黑体" panose="02010609060101010101" pitchFamily="49" charset="-122"/>
              </a:endParaRPr>
            </a:p>
          </p:txBody>
        </p:sp>
        <p:sp>
          <p:nvSpPr>
            <p:cNvPr id="21" name="Text Box 21"/>
            <p:cNvSpPr txBox="1">
              <a:spLocks noChangeArrowheads="1"/>
            </p:cNvSpPr>
            <p:nvPr/>
          </p:nvSpPr>
          <p:spPr bwMode="auto">
            <a:xfrm>
              <a:off x="2076" y="2562"/>
              <a:ext cx="888" cy="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a:solidFill>
                    <a:srgbClr val="FF3300"/>
                  </a:solidFill>
                  <a:latin typeface="Times New Roman" panose="02020603050405020304" pitchFamily="18" charset="0"/>
                  <a:ea typeface="黑体" panose="02010609060101010101" pitchFamily="49" charset="-122"/>
                </a:rPr>
                <a:t>下限截</a:t>
              </a:r>
              <a:br>
                <a:rPr kumimoji="1" lang="zh-CN" altLang="en-US" sz="2400" b="1">
                  <a:solidFill>
                    <a:srgbClr val="FF3300"/>
                  </a:solidFill>
                  <a:latin typeface="Times New Roman" panose="02020603050405020304" pitchFamily="18" charset="0"/>
                  <a:ea typeface="黑体" panose="02010609060101010101" pitchFamily="49" charset="-122"/>
                </a:rPr>
              </a:br>
              <a:r>
                <a:rPr kumimoji="1" lang="zh-CN" altLang="en-US" sz="2400" b="1">
                  <a:solidFill>
                    <a:srgbClr val="FF3300"/>
                  </a:solidFill>
                  <a:latin typeface="Times New Roman" panose="02020603050405020304" pitchFamily="18" charset="0"/>
                  <a:ea typeface="黑体" panose="02010609060101010101" pitchFamily="49" charset="-122"/>
                </a:rPr>
                <a:t>止频率</a:t>
              </a:r>
            </a:p>
          </p:txBody>
        </p:sp>
      </p:grpSp>
      <p:grpSp>
        <p:nvGrpSpPr>
          <p:cNvPr id="22" name="Group 22"/>
          <p:cNvGrpSpPr/>
          <p:nvPr/>
        </p:nvGrpSpPr>
        <p:grpSpPr bwMode="auto">
          <a:xfrm>
            <a:off x="5413375" y="3081539"/>
            <a:ext cx="1905000" cy="2128837"/>
            <a:chOff x="3348" y="1488"/>
            <a:chExt cx="1200" cy="1710"/>
          </a:xfrm>
        </p:grpSpPr>
        <p:sp>
          <p:nvSpPr>
            <p:cNvPr id="23" name="Line 23"/>
            <p:cNvSpPr>
              <a:spLocks noChangeShapeType="1"/>
            </p:cNvSpPr>
            <p:nvPr/>
          </p:nvSpPr>
          <p:spPr bwMode="auto">
            <a:xfrm>
              <a:off x="4296" y="1488"/>
              <a:ext cx="0" cy="1152"/>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 name="Text Box 24"/>
            <p:cNvSpPr txBox="1">
              <a:spLocks noChangeArrowheads="1"/>
            </p:cNvSpPr>
            <p:nvPr/>
          </p:nvSpPr>
          <p:spPr bwMode="auto">
            <a:xfrm>
              <a:off x="4140" y="2540"/>
              <a:ext cx="40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ea typeface="黑体" panose="02010609060101010101" pitchFamily="49" charset="-122"/>
                </a:rPr>
                <a:t>f</a:t>
              </a:r>
              <a:r>
                <a:rPr kumimoji="1" lang="en-US" altLang="zh-CN" sz="2800" b="1" i="1" baseline="-25000">
                  <a:latin typeface="Times New Roman" panose="02020603050405020304" pitchFamily="18" charset="0"/>
                  <a:ea typeface="黑体" panose="02010609060101010101" pitchFamily="49" charset="-122"/>
                </a:rPr>
                <a:t>H</a:t>
              </a:r>
              <a:endParaRPr kumimoji="1" lang="en-US" altLang="zh-CN" sz="2800" b="1">
                <a:latin typeface="Times New Roman" panose="02020603050405020304" pitchFamily="18" charset="0"/>
                <a:ea typeface="黑体" panose="02010609060101010101" pitchFamily="49" charset="-122"/>
              </a:endParaRPr>
            </a:p>
          </p:txBody>
        </p:sp>
        <p:sp>
          <p:nvSpPr>
            <p:cNvPr id="25" name="Text Box 25"/>
            <p:cNvSpPr txBox="1">
              <a:spLocks noChangeArrowheads="1"/>
            </p:cNvSpPr>
            <p:nvPr/>
          </p:nvSpPr>
          <p:spPr bwMode="auto">
            <a:xfrm>
              <a:off x="3348" y="2538"/>
              <a:ext cx="888"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400" b="1">
                  <a:latin typeface="Times New Roman" panose="02020603050405020304" pitchFamily="18" charset="0"/>
                  <a:ea typeface="黑体" panose="02010609060101010101" pitchFamily="49" charset="-122"/>
                </a:rPr>
                <a:t>  </a:t>
              </a:r>
              <a:r>
                <a:rPr kumimoji="1" lang="zh-CN" altLang="en-US" sz="2400" b="1">
                  <a:solidFill>
                    <a:srgbClr val="FF3300"/>
                  </a:solidFill>
                  <a:latin typeface="Times New Roman" panose="02020603050405020304" pitchFamily="18" charset="0"/>
                  <a:ea typeface="黑体" panose="02010609060101010101" pitchFamily="49" charset="-122"/>
                </a:rPr>
                <a:t>上限截</a:t>
              </a:r>
              <a:br>
                <a:rPr kumimoji="1" lang="zh-CN" altLang="en-US" sz="2400" b="1">
                  <a:solidFill>
                    <a:srgbClr val="FF3300"/>
                  </a:solidFill>
                  <a:latin typeface="Times New Roman" panose="02020603050405020304" pitchFamily="18" charset="0"/>
                  <a:ea typeface="黑体" panose="02010609060101010101" pitchFamily="49" charset="-122"/>
                </a:rPr>
              </a:br>
              <a:r>
                <a:rPr kumimoji="1" lang="zh-CN" altLang="en-US" sz="2400" b="1">
                  <a:solidFill>
                    <a:srgbClr val="FF3300"/>
                  </a:solidFill>
                  <a:latin typeface="Times New Roman" panose="02020603050405020304" pitchFamily="18" charset="0"/>
                  <a:ea typeface="黑体" panose="02010609060101010101" pitchFamily="49" charset="-122"/>
                </a:rPr>
                <a:t>  止频率</a:t>
              </a:r>
            </a:p>
          </p:txBody>
        </p:sp>
      </p:grpSp>
      <p:sp>
        <p:nvSpPr>
          <p:cNvPr id="26" name="Text Box 26"/>
          <p:cNvSpPr txBox="1">
            <a:spLocks noChangeArrowheads="1"/>
          </p:cNvSpPr>
          <p:nvPr/>
        </p:nvSpPr>
        <p:spPr bwMode="auto">
          <a:xfrm>
            <a:off x="731837" y="5442151"/>
            <a:ext cx="2000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通频带：</a:t>
            </a:r>
          </a:p>
        </p:txBody>
      </p:sp>
      <p:sp>
        <p:nvSpPr>
          <p:cNvPr id="27" name="Text Box 27"/>
          <p:cNvSpPr txBox="1">
            <a:spLocks noChangeArrowheads="1"/>
          </p:cNvSpPr>
          <p:nvPr/>
        </p:nvSpPr>
        <p:spPr bwMode="auto">
          <a:xfrm>
            <a:off x="2389187" y="5391351"/>
            <a:ext cx="3981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3200" b="1" i="1">
                <a:latin typeface="Times New Roman" panose="02020603050405020304" pitchFamily="18" charset="0"/>
                <a:ea typeface="黑体" panose="02010609060101010101" pitchFamily="49" charset="-122"/>
              </a:rPr>
              <a:t>BW</a:t>
            </a:r>
            <a:r>
              <a:rPr kumimoji="1" lang="en-US" altLang="zh-CN" sz="3200" b="1">
                <a:latin typeface="Times New Roman" panose="02020603050405020304" pitchFamily="18" charset="0"/>
                <a:ea typeface="黑体" panose="02010609060101010101" pitchFamily="49" charset="-122"/>
              </a:rPr>
              <a:t>=</a:t>
            </a:r>
            <a:r>
              <a:rPr kumimoji="1" lang="en-US" altLang="zh-CN" sz="3200" b="1" i="1">
                <a:latin typeface="Times New Roman" panose="02020603050405020304" pitchFamily="18" charset="0"/>
                <a:ea typeface="黑体" panose="02010609060101010101" pitchFamily="49" charset="-122"/>
              </a:rPr>
              <a:t>f</a:t>
            </a:r>
            <a:r>
              <a:rPr kumimoji="1" lang="en-US" altLang="zh-CN" sz="3200" b="1" i="1" baseline="-25000">
                <a:latin typeface="Times New Roman" panose="02020603050405020304" pitchFamily="18" charset="0"/>
                <a:ea typeface="黑体" panose="02010609060101010101" pitchFamily="49" charset="-122"/>
              </a:rPr>
              <a:t>H </a:t>
            </a:r>
            <a:r>
              <a:rPr kumimoji="1" lang="en-US" altLang="zh-CN" sz="3200" b="1">
                <a:latin typeface="Times New Roman" panose="02020603050405020304" pitchFamily="18" charset="0"/>
                <a:ea typeface="黑体" panose="02010609060101010101" pitchFamily="49" charset="-122"/>
              </a:rPr>
              <a:t>–</a:t>
            </a:r>
            <a:r>
              <a:rPr kumimoji="1" lang="en-US" altLang="zh-CN" sz="3200" b="1" i="1">
                <a:latin typeface="Times New Roman" panose="02020603050405020304" pitchFamily="18" charset="0"/>
                <a:ea typeface="黑体" panose="02010609060101010101" pitchFamily="49" charset="-122"/>
              </a:rPr>
              <a:t>f</a:t>
            </a:r>
            <a:r>
              <a:rPr kumimoji="1" lang="en-US" altLang="zh-CN" sz="3200" b="1" i="1" baseline="-25000">
                <a:latin typeface="Times New Roman" panose="02020603050405020304" pitchFamily="18" charset="0"/>
                <a:ea typeface="黑体" panose="02010609060101010101" pitchFamily="49" charset="-122"/>
              </a:rPr>
              <a:t>L</a:t>
            </a:r>
            <a:endParaRPr kumimoji="1" lang="en-US" altLang="zh-CN" sz="3200" b="1" i="1">
              <a:latin typeface="Times New Roman" panose="02020603050405020304" pitchFamily="18" charset="0"/>
              <a:ea typeface="黑体" panose="02010609060101010101" pitchFamily="49" charset="-122"/>
            </a:endParaRPr>
          </a:p>
        </p:txBody>
      </p:sp>
      <p:sp>
        <p:nvSpPr>
          <p:cNvPr id="28" name="AutoShape 28"/>
          <p:cNvSpPr>
            <a:spLocks noChangeArrowheads="1"/>
          </p:cNvSpPr>
          <p:nvPr/>
        </p:nvSpPr>
        <p:spPr bwMode="auto">
          <a:xfrm>
            <a:off x="3971925" y="1290839"/>
            <a:ext cx="3671887" cy="892175"/>
          </a:xfrm>
          <a:prstGeom prst="wedgeRoundRectCallout">
            <a:avLst>
              <a:gd name="adj1" fmla="val -43255"/>
              <a:gd name="adj2" fmla="val 101421"/>
              <a:gd name="adj3" fmla="val 16667"/>
            </a:avLst>
          </a:prstGeom>
          <a:solidFill>
            <a:schemeClr val="bg1"/>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放大倍数随频率变化的曲线</a:t>
            </a:r>
            <a:r>
              <a:rPr kumimoji="1" lang="en-US" altLang="zh-CN" sz="2400" b="1">
                <a:solidFill>
                  <a:srgbClr val="FF0000"/>
                </a:solidFill>
                <a:latin typeface="Times New Roman" panose="02020603050405020304" pitchFamily="18" charset="0"/>
                <a:ea typeface="黑体" panose="02010609060101010101" pitchFamily="49" charset="-122"/>
              </a:rPr>
              <a:t>——</a:t>
            </a:r>
            <a:r>
              <a:rPr kumimoji="1" lang="zh-CN" altLang="en-US" sz="2400" b="1">
                <a:solidFill>
                  <a:srgbClr val="FF0000"/>
                </a:solidFill>
                <a:latin typeface="Times New Roman" panose="02020603050405020304" pitchFamily="18" charset="0"/>
                <a:ea typeface="黑体" panose="02010609060101010101" pitchFamily="49" charset="-122"/>
              </a:rPr>
              <a:t>幅频特性曲线</a:t>
            </a:r>
          </a:p>
        </p:txBody>
      </p:sp>
      <p:sp>
        <p:nvSpPr>
          <p:cNvPr id="29" name="Rectangle 29"/>
          <p:cNvSpPr>
            <a:spLocks noChangeArrowheads="1"/>
          </p:cNvSpPr>
          <p:nvPr/>
        </p:nvSpPr>
        <p:spPr bwMode="auto">
          <a:xfrm>
            <a:off x="252412" y="2144914"/>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anose="02020603050405020304" pitchFamily="18" charset="0"/>
                <a:ea typeface="黑体" panose="02010609060101010101" pitchFamily="49" charset="-122"/>
              </a:rPr>
              <a:t>中频增益</a:t>
            </a:r>
          </a:p>
        </p:txBody>
      </p:sp>
      <p:sp>
        <p:nvSpPr>
          <p:cNvPr id="30" name="Rectangle 30"/>
          <p:cNvSpPr>
            <a:spLocks noChangeArrowheads="1"/>
          </p:cNvSpPr>
          <p:nvPr/>
        </p:nvSpPr>
        <p:spPr bwMode="auto">
          <a:xfrm>
            <a:off x="4140200" y="3226001"/>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anose="02020603050405020304" pitchFamily="18" charset="0"/>
                <a:ea typeface="黑体" panose="02010609060101010101" pitchFamily="49" charset="-122"/>
              </a:rPr>
              <a:t>中频区</a:t>
            </a:r>
          </a:p>
        </p:txBody>
      </p:sp>
      <p:sp>
        <p:nvSpPr>
          <p:cNvPr id="31" name="Rectangle 31"/>
          <p:cNvSpPr>
            <a:spLocks noChangeArrowheads="1"/>
          </p:cNvSpPr>
          <p:nvPr/>
        </p:nvSpPr>
        <p:spPr bwMode="auto">
          <a:xfrm>
            <a:off x="7164387" y="3081539"/>
            <a:ext cx="649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anose="02020603050405020304" pitchFamily="18" charset="0"/>
                <a:ea typeface="黑体" panose="02010609060101010101" pitchFamily="49" charset="-122"/>
              </a:rPr>
              <a:t>高频区</a:t>
            </a:r>
          </a:p>
        </p:txBody>
      </p:sp>
      <p:sp>
        <p:nvSpPr>
          <p:cNvPr id="32" name="Rectangle 32"/>
          <p:cNvSpPr>
            <a:spLocks noChangeArrowheads="1"/>
          </p:cNvSpPr>
          <p:nvPr/>
        </p:nvSpPr>
        <p:spPr bwMode="auto">
          <a:xfrm>
            <a:off x="2339975" y="3118051"/>
            <a:ext cx="6492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Times New Roman" panose="02020603050405020304" pitchFamily="18" charset="0"/>
                <a:ea typeface="黑体" panose="02010609060101010101" pitchFamily="49" charset="-122"/>
              </a:rPr>
              <a:t>低频区</a:t>
            </a:r>
          </a:p>
        </p:txBody>
      </p:sp>
      <p:grpSp>
        <p:nvGrpSpPr>
          <p:cNvPr id="33" name="Group 33"/>
          <p:cNvGrpSpPr/>
          <p:nvPr/>
        </p:nvGrpSpPr>
        <p:grpSpPr bwMode="auto">
          <a:xfrm>
            <a:off x="5940425" y="2576714"/>
            <a:ext cx="1081087" cy="457200"/>
            <a:chOff x="3787" y="1842"/>
            <a:chExt cx="681" cy="288"/>
          </a:xfrm>
        </p:grpSpPr>
        <p:sp>
          <p:nvSpPr>
            <p:cNvPr id="34" name="Line 34"/>
            <p:cNvSpPr>
              <a:spLocks noChangeShapeType="1"/>
            </p:cNvSpPr>
            <p:nvPr/>
          </p:nvSpPr>
          <p:spPr bwMode="auto">
            <a:xfrm>
              <a:off x="3787" y="1888"/>
              <a:ext cx="0" cy="22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35"/>
            <p:cNvSpPr txBox="1">
              <a:spLocks noChangeArrowheads="1"/>
            </p:cNvSpPr>
            <p:nvPr/>
          </p:nvSpPr>
          <p:spPr bwMode="auto">
            <a:xfrm>
              <a:off x="3788" y="1842"/>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0000"/>
                  </a:solidFill>
                  <a:latin typeface="Times New Roman" panose="02020603050405020304" pitchFamily="18" charset="0"/>
                </a:rPr>
                <a:t>3dB</a:t>
              </a:r>
            </a:p>
          </p:txBody>
        </p:sp>
      </p:grpSp>
      <p:sp>
        <p:nvSpPr>
          <p:cNvPr id="36" name="Text Box 36"/>
          <p:cNvSpPr txBox="1">
            <a:spLocks noChangeArrowheads="1"/>
          </p:cNvSpPr>
          <p:nvPr/>
        </p:nvSpPr>
        <p:spPr bwMode="auto">
          <a:xfrm>
            <a:off x="5617368" y="5424965"/>
            <a:ext cx="28082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dirty="0">
                <a:solidFill>
                  <a:srgbClr val="0000FF"/>
                </a:solidFill>
                <a:latin typeface="Times New Roman" panose="02020603050405020304" pitchFamily="18" charset="0"/>
                <a:ea typeface="黑体" panose="02010609060101010101" pitchFamily="49" charset="-122"/>
              </a:rPr>
              <a:t>——3dB</a:t>
            </a:r>
            <a:r>
              <a:rPr kumimoji="1" lang="zh-CN" altLang="en-US" sz="2800" b="1" dirty="0">
                <a:solidFill>
                  <a:srgbClr val="0000FF"/>
                </a:solidFill>
                <a:latin typeface="Times New Roman" panose="02020603050405020304" pitchFamily="18" charset="0"/>
                <a:ea typeface="黑体" panose="02010609060101010101" pitchFamily="49" charset="-122"/>
              </a:rPr>
              <a:t>带宽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0" fill="hold"/>
                                        <p:tgtEl>
                                          <p:spTgt spid="29"/>
                                        </p:tgtEl>
                                        <p:attrNameLst>
                                          <p:attrName>ppt_w</p:attrName>
                                        </p:attrNameLst>
                                      </p:cBhvr>
                                      <p:tavLst>
                                        <p:tav tm="0" fmla="#ppt_w*sin(2.5*pi*$)">
                                          <p:val>
                                            <p:fltVal val="0"/>
                                          </p:val>
                                        </p:tav>
                                        <p:tav tm="100000">
                                          <p:val>
                                            <p:fltVal val="1"/>
                                          </p:val>
                                        </p:tav>
                                      </p:tavLst>
                                    </p:anim>
                                    <p:anim calcmode="lin" valueType="num">
                                      <p:cBhvr>
                                        <p:cTn id="43" dur="50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9" presetClass="entr" presetSubtype="1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0" fill="hold"/>
                                        <p:tgtEl>
                                          <p:spTgt spid="18"/>
                                        </p:tgtEl>
                                        <p:attrNameLst>
                                          <p:attrName>ppt_w</p:attrName>
                                        </p:attrNameLst>
                                      </p:cBhvr>
                                      <p:tavLst>
                                        <p:tav tm="0" fmla="#ppt_w*sin(2.5*pi*$)">
                                          <p:val>
                                            <p:fltVal val="0"/>
                                          </p:val>
                                        </p:tav>
                                        <p:tav tm="100000">
                                          <p:val>
                                            <p:fltVal val="1"/>
                                          </p:val>
                                        </p:tav>
                                      </p:tavLst>
                                    </p:anim>
                                    <p:anim calcmode="lin" valueType="num">
                                      <p:cBhvr>
                                        <p:cTn id="54" dur="5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ntr" presetSubtype="1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0" fill="hold"/>
                                        <p:tgtEl>
                                          <p:spTgt spid="22"/>
                                        </p:tgtEl>
                                        <p:attrNameLst>
                                          <p:attrName>ppt_w</p:attrName>
                                        </p:attrNameLst>
                                      </p:cBhvr>
                                      <p:tavLst>
                                        <p:tav tm="0" fmla="#ppt_w*sin(2.5*pi*$)">
                                          <p:val>
                                            <p:fltVal val="0"/>
                                          </p:val>
                                        </p:tav>
                                        <p:tav tm="100000">
                                          <p:val>
                                            <p:fltVal val="1"/>
                                          </p:val>
                                        </p:tav>
                                      </p:tavLst>
                                    </p:anim>
                                    <p:anim calcmode="lin" valueType="num">
                                      <p:cBhvr>
                                        <p:cTn id="60" dur="5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
                                            <p:txEl>
                                              <p:pRg st="0" end="0"/>
                                            </p:txEl>
                                          </p:spTgt>
                                        </p:tgtEl>
                                        <p:attrNameLst>
                                          <p:attrName>style.visibility</p:attrName>
                                        </p:attrNameLst>
                                      </p:cBhvr>
                                      <p:to>
                                        <p:strVal val="visible"/>
                                      </p:to>
                                    </p:set>
                                    <p:animEffect transition="in" filter="wipe(left)">
                                      <p:cBhvr>
                                        <p:cTn id="65" dur="500"/>
                                        <p:tgtEl>
                                          <p:spTgt spid="2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7">
                                            <p:txEl>
                                              <p:pRg st="0" end="0"/>
                                            </p:txEl>
                                          </p:spTgt>
                                        </p:tgtEl>
                                        <p:attrNameLst>
                                          <p:attrName>style.visibility</p:attrName>
                                        </p:attrNameLst>
                                      </p:cBhvr>
                                      <p:to>
                                        <p:strVal val="visible"/>
                                      </p:to>
                                    </p:set>
                                    <p:animEffect transition="in" filter="wipe(left)">
                                      <p:cBhvr>
                                        <p:cTn id="70" dur="500"/>
                                        <p:tgtEl>
                                          <p:spTgt spid="2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9" presetClass="entr" presetSubtype="1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5000" fill="hold"/>
                                        <p:tgtEl>
                                          <p:spTgt spid="33"/>
                                        </p:tgtEl>
                                        <p:attrNameLst>
                                          <p:attrName>ppt_w</p:attrName>
                                        </p:attrNameLst>
                                      </p:cBhvr>
                                      <p:tavLst>
                                        <p:tav tm="0" fmla="#ppt_w*sin(2.5*pi*$)">
                                          <p:val>
                                            <p:fltVal val="0"/>
                                          </p:val>
                                        </p:tav>
                                        <p:tav tm="100000">
                                          <p:val>
                                            <p:fltVal val="1"/>
                                          </p:val>
                                        </p:tav>
                                      </p:tavLst>
                                    </p:anim>
                                    <p:anim calcmode="lin" valueType="num">
                                      <p:cBhvr>
                                        <p:cTn id="76" dur="50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6">
                                            <p:txEl>
                                              <p:pRg st="0" end="0"/>
                                            </p:txEl>
                                          </p:spTgt>
                                        </p:tgtEl>
                                        <p:attrNameLst>
                                          <p:attrName>style.visibility</p:attrName>
                                        </p:attrNameLst>
                                      </p:cBhvr>
                                      <p:to>
                                        <p:strVal val="visible"/>
                                      </p:to>
                                    </p:set>
                                    <p:animEffect transition="in" filter="wipe(left)">
                                      <p:cBhvr>
                                        <p:cTn id="81"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build="p" autoUpdateAnimBg="0"/>
      <p:bldP spid="27" grpId="0" build="p" autoUpdateAnimBg="0"/>
      <p:bldP spid="28" grpId="0" animBg="1" autoUpdateAnimBg="0"/>
      <p:bldP spid="29" grpId="0"/>
      <p:bldP spid="30" grpId="0"/>
      <p:bldP spid="31" grpId="0"/>
      <p:bldP spid="32" grpId="0"/>
      <p:bldP spid="3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AutoShape 2"/>
          <p:cNvSpPr>
            <a:spLocks noChangeArrowheads="1"/>
          </p:cNvSpPr>
          <p:nvPr/>
        </p:nvSpPr>
        <p:spPr bwMode="auto">
          <a:xfrm>
            <a:off x="250825" y="4603750"/>
            <a:ext cx="2160588" cy="1411288"/>
          </a:xfrm>
          <a:prstGeom prst="wedgeRectCallout">
            <a:avLst>
              <a:gd name="adj1" fmla="val 99889"/>
              <a:gd name="adj2" fmla="val 15579"/>
            </a:avLst>
          </a:prstGeom>
          <a:solidFill>
            <a:srgbClr val="CCFFCC"/>
          </a:solidFill>
          <a:ln w="38100">
            <a:solidFill>
              <a:srgbClr val="FF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死区电压，硅管</a:t>
            </a:r>
            <a:r>
              <a:rPr kumimoji="1" lang="en-US" altLang="zh-CN" sz="2800" b="1">
                <a:latin typeface="Times New Roman" panose="02020603050405020304" pitchFamily="18" charset="0"/>
                <a:ea typeface="楷体_GB2312" pitchFamily="49" charset="-122"/>
              </a:rPr>
              <a:t>0.5V</a:t>
            </a:r>
            <a:r>
              <a:rPr kumimoji="1" lang="zh-CN" altLang="en-US" sz="2800" b="1">
                <a:latin typeface="Times New Roman" panose="02020603050405020304" pitchFamily="18" charset="0"/>
                <a:ea typeface="楷体_GB2312" pitchFamily="49" charset="-122"/>
              </a:rPr>
              <a:t>，锗管</a:t>
            </a:r>
            <a:r>
              <a:rPr kumimoji="1" lang="en-US" altLang="zh-CN" sz="2800" b="1">
                <a:latin typeface="Times New Roman" panose="02020603050405020304" pitchFamily="18" charset="0"/>
                <a:ea typeface="楷体_GB2312" pitchFamily="49" charset="-122"/>
              </a:rPr>
              <a:t>0.2V</a:t>
            </a:r>
            <a:r>
              <a:rPr kumimoji="1" lang="zh-CN" altLang="en-US" sz="2800" b="1">
                <a:latin typeface="Times New Roman" panose="02020603050405020304" pitchFamily="18" charset="0"/>
                <a:ea typeface="楷体_GB2312" pitchFamily="49" charset="-122"/>
              </a:rPr>
              <a:t>。</a:t>
            </a:r>
          </a:p>
        </p:txBody>
      </p:sp>
      <p:sp>
        <p:nvSpPr>
          <p:cNvPr id="691203" name="AutoShape 3"/>
          <p:cNvSpPr>
            <a:spLocks noChangeArrowheads="1"/>
          </p:cNvSpPr>
          <p:nvPr/>
        </p:nvSpPr>
        <p:spPr bwMode="auto">
          <a:xfrm>
            <a:off x="336550" y="1706563"/>
            <a:ext cx="2027238" cy="1265237"/>
          </a:xfrm>
          <a:prstGeom prst="wedgeRectCallout">
            <a:avLst>
              <a:gd name="adj1" fmla="val 180773"/>
              <a:gd name="adj2" fmla="val 35194"/>
            </a:avLst>
          </a:prstGeom>
          <a:solidFill>
            <a:srgbClr val="CCFFCC"/>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spcBef>
                <a:spcPct val="50000"/>
              </a:spcBef>
            </a:pPr>
            <a:r>
              <a:rPr kumimoji="1" lang="zh-CN" altLang="en-US" sz="2800" b="1">
                <a:latin typeface="Times New Roman" panose="02020603050405020304" pitchFamily="18" charset="0"/>
                <a:ea typeface="长城粗隶书" pitchFamily="49" charset="-122"/>
              </a:rPr>
              <a:t>令</a:t>
            </a:r>
            <a:r>
              <a:rPr kumimoji="1" lang="en-US" altLang="zh-CN" sz="2800" b="1" i="1">
                <a:latin typeface="Times New Roman" panose="02020603050405020304" pitchFamily="18" charset="0"/>
                <a:ea typeface="长城粗隶书" pitchFamily="49" charset="-122"/>
              </a:rPr>
              <a:t>U</a:t>
            </a:r>
            <a:r>
              <a:rPr kumimoji="1" lang="en-US" altLang="zh-CN" sz="2800" b="1" baseline="-25000">
                <a:latin typeface="Times New Roman" panose="02020603050405020304" pitchFamily="18" charset="0"/>
                <a:ea typeface="长城粗隶书" pitchFamily="49" charset="-122"/>
              </a:rPr>
              <a:t>CE</a:t>
            </a:r>
            <a:r>
              <a:rPr kumimoji="1" lang="en-US" altLang="zh-CN" sz="2800" b="1">
                <a:latin typeface="Times New Roman" panose="02020603050405020304" pitchFamily="18" charset="0"/>
                <a:ea typeface="长城粗隶书" pitchFamily="49" charset="-122"/>
              </a:rPr>
              <a:t>=</a:t>
            </a:r>
            <a:r>
              <a:rPr kumimoji="1" lang="zh-CN" altLang="en-US" sz="2800" b="1">
                <a:latin typeface="Times New Roman" panose="02020603050405020304" pitchFamily="18" charset="0"/>
                <a:ea typeface="长城粗隶书" pitchFamily="49" charset="-122"/>
              </a:rPr>
              <a:t>常数</a:t>
            </a:r>
          </a:p>
          <a:p>
            <a:pPr>
              <a:spcBef>
                <a:spcPct val="50000"/>
              </a:spcBef>
            </a:pPr>
            <a:r>
              <a:rPr kumimoji="1" lang="en-US" altLang="zh-CN" sz="2800" b="1" i="1">
                <a:latin typeface="Times New Roman" panose="02020603050405020304" pitchFamily="18" charset="0"/>
                <a:ea typeface="长城粗隶书" pitchFamily="49" charset="-122"/>
              </a:rPr>
              <a:t>I</a:t>
            </a:r>
            <a:r>
              <a:rPr kumimoji="1" lang="en-US" altLang="zh-CN" sz="2800" b="1" baseline="-25000">
                <a:latin typeface="Times New Roman" panose="02020603050405020304" pitchFamily="18" charset="0"/>
                <a:ea typeface="长城粗隶书" pitchFamily="49" charset="-122"/>
              </a:rPr>
              <a:t>B</a:t>
            </a:r>
            <a:r>
              <a:rPr kumimoji="1" lang="en-US" altLang="zh-CN" sz="2800" b="1">
                <a:latin typeface="Times New Roman" panose="02020603050405020304" pitchFamily="18" charset="0"/>
                <a:ea typeface="长城粗隶书" pitchFamily="49" charset="-122"/>
              </a:rPr>
              <a:t>=</a:t>
            </a:r>
            <a:r>
              <a:rPr kumimoji="1" lang="en-US" altLang="zh-CN" sz="2800" b="1" i="1">
                <a:latin typeface="Times New Roman" panose="02020603050405020304" pitchFamily="18" charset="0"/>
                <a:ea typeface="长城粗隶书" pitchFamily="49" charset="-122"/>
              </a:rPr>
              <a:t>f</a:t>
            </a:r>
            <a:r>
              <a:rPr kumimoji="1" lang="zh-CN" altLang="en-US" sz="2800" b="1">
                <a:latin typeface="Times New Roman" panose="02020603050405020304" pitchFamily="18" charset="0"/>
                <a:ea typeface="长城粗隶书" pitchFamily="49" charset="-122"/>
              </a:rPr>
              <a:t>（</a:t>
            </a:r>
            <a:r>
              <a:rPr kumimoji="1" lang="en-US" altLang="zh-CN" sz="2800" b="1" i="1">
                <a:latin typeface="Times New Roman" panose="02020603050405020304" pitchFamily="18" charset="0"/>
                <a:ea typeface="长城粗隶书" pitchFamily="49" charset="-122"/>
              </a:rPr>
              <a:t>U</a:t>
            </a:r>
            <a:r>
              <a:rPr kumimoji="1" lang="en-US" altLang="zh-CN" sz="2800" b="1" baseline="-25000">
                <a:latin typeface="Times New Roman" panose="02020603050405020304" pitchFamily="18" charset="0"/>
                <a:ea typeface="长城粗隶书" pitchFamily="49" charset="-122"/>
              </a:rPr>
              <a:t>BE</a:t>
            </a:r>
            <a:r>
              <a:rPr kumimoji="1" lang="zh-CN" altLang="en-US" sz="2800" b="1">
                <a:latin typeface="Times New Roman" panose="02020603050405020304" pitchFamily="18" charset="0"/>
                <a:ea typeface="长城粗隶书" pitchFamily="49" charset="-122"/>
              </a:rPr>
              <a:t>）</a:t>
            </a:r>
          </a:p>
        </p:txBody>
      </p:sp>
      <p:sp>
        <p:nvSpPr>
          <p:cNvPr id="5124" name="Text Box 4"/>
          <p:cNvSpPr txBox="1">
            <a:spLocks noChangeArrowheads="1"/>
          </p:cNvSpPr>
          <p:nvPr/>
        </p:nvSpPr>
        <p:spPr bwMode="auto">
          <a:xfrm>
            <a:off x="493424" y="1270001"/>
            <a:ext cx="1809750" cy="37306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solidFill>
                  <a:srgbClr val="FF3300"/>
                </a:solidFill>
                <a:latin typeface="Times New Roman" panose="02020603050405020304" pitchFamily="18" charset="0"/>
                <a:ea typeface="楷体_GB2312" pitchFamily="49" charset="-122"/>
              </a:rPr>
              <a:t>三极管输入特性</a:t>
            </a:r>
          </a:p>
        </p:txBody>
      </p:sp>
      <p:sp>
        <p:nvSpPr>
          <p:cNvPr id="5125" name="Line 5"/>
          <p:cNvSpPr>
            <a:spLocks noChangeShapeType="1"/>
          </p:cNvSpPr>
          <p:nvPr/>
        </p:nvSpPr>
        <p:spPr bwMode="auto">
          <a:xfrm rot="5400000">
            <a:off x="1657350" y="6800850"/>
            <a:ext cx="0" cy="11430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1206" name="AutoShape 6"/>
          <p:cNvSpPr>
            <a:spLocks noChangeArrowheads="1"/>
          </p:cNvSpPr>
          <p:nvPr/>
        </p:nvSpPr>
        <p:spPr bwMode="auto">
          <a:xfrm>
            <a:off x="5435600" y="3644900"/>
            <a:ext cx="3440113" cy="1411288"/>
          </a:xfrm>
          <a:prstGeom prst="wedgeRectCallout">
            <a:avLst>
              <a:gd name="adj1" fmla="val -64213"/>
              <a:gd name="adj2" fmla="val -51352"/>
            </a:avLst>
          </a:prstGeom>
          <a:solidFill>
            <a:srgbClr val="CCFFCC"/>
          </a:solidFill>
          <a:ln w="38100">
            <a:solidFill>
              <a:srgbClr val="FF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zh-CN" altLang="zh-CN" sz="2800" b="1">
                <a:latin typeface="Times New Roman" panose="02020603050405020304" pitchFamily="18" charset="0"/>
                <a:ea typeface="楷体_GB2312" pitchFamily="49" charset="-122"/>
              </a:rPr>
              <a:t>工作压降：  </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BE</a:t>
            </a:r>
            <a:r>
              <a:rPr kumimoji="1" lang="en-US" altLang="zh-CN" sz="2800" b="1">
                <a:latin typeface="Times New Roman" panose="02020603050405020304" pitchFamily="18" charset="0"/>
                <a:ea typeface="楷体_GB2312" pitchFamily="49" charset="-122"/>
                <a:sym typeface="Symbol" panose="05050102010706020507" pitchFamily="18" charset="2"/>
              </a:rPr>
              <a:t>0.6~0.7V,</a:t>
            </a:r>
            <a:r>
              <a:rPr kumimoji="1" lang="zh-CN" altLang="zh-CN" sz="2800" b="1">
                <a:latin typeface="Times New Roman" panose="02020603050405020304" pitchFamily="18" charset="0"/>
                <a:ea typeface="楷体_GB2312" pitchFamily="49" charset="-122"/>
              </a:rPr>
              <a:t>硅管</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BE</a:t>
            </a:r>
            <a:r>
              <a:rPr kumimoji="1" lang="en-US" altLang="zh-CN" sz="2800" b="1">
                <a:latin typeface="Times New Roman" panose="02020603050405020304" pitchFamily="18" charset="0"/>
                <a:ea typeface="楷体_GB2312" pitchFamily="49" charset="-122"/>
                <a:sym typeface="Symbol" panose="05050102010706020507" pitchFamily="18" charset="2"/>
              </a:rPr>
              <a:t>0.2~0.3V </a:t>
            </a:r>
            <a:r>
              <a:rPr kumimoji="1" lang="zh-CN" altLang="en-US" sz="2800" b="1">
                <a:latin typeface="Times New Roman" panose="02020603050405020304" pitchFamily="18" charset="0"/>
                <a:ea typeface="楷体_GB2312" pitchFamily="49" charset="-122"/>
                <a:sym typeface="Symbol" panose="05050102010706020507" pitchFamily="18" charset="2"/>
              </a:rPr>
              <a:t>锗管</a:t>
            </a:r>
          </a:p>
        </p:txBody>
      </p:sp>
      <p:grpSp>
        <p:nvGrpSpPr>
          <p:cNvPr id="5127" name="Group 7"/>
          <p:cNvGrpSpPr/>
          <p:nvPr/>
        </p:nvGrpSpPr>
        <p:grpSpPr bwMode="auto">
          <a:xfrm>
            <a:off x="2468563" y="1643063"/>
            <a:ext cx="5226050" cy="4457700"/>
            <a:chOff x="1685" y="1035"/>
            <a:chExt cx="3566" cy="2808"/>
          </a:xfrm>
        </p:grpSpPr>
        <p:sp>
          <p:nvSpPr>
            <p:cNvPr id="5128" name="Line 8"/>
            <p:cNvSpPr>
              <a:spLocks noChangeShapeType="1"/>
            </p:cNvSpPr>
            <p:nvPr/>
          </p:nvSpPr>
          <p:spPr bwMode="auto">
            <a:xfrm flipV="1">
              <a:off x="2132" y="1164"/>
              <a:ext cx="0" cy="2364"/>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9" name="Line 9"/>
            <p:cNvSpPr>
              <a:spLocks noChangeShapeType="1"/>
            </p:cNvSpPr>
            <p:nvPr/>
          </p:nvSpPr>
          <p:spPr bwMode="auto">
            <a:xfrm>
              <a:off x="2132" y="3516"/>
              <a:ext cx="2262"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0" name="Line 10"/>
            <p:cNvSpPr>
              <a:spLocks noChangeShapeType="1"/>
            </p:cNvSpPr>
            <p:nvPr/>
          </p:nvSpPr>
          <p:spPr bwMode="auto">
            <a:xfrm>
              <a:off x="2912" y="3444"/>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1" name="Line 11"/>
            <p:cNvSpPr>
              <a:spLocks noChangeShapeType="1"/>
            </p:cNvSpPr>
            <p:nvPr/>
          </p:nvSpPr>
          <p:spPr bwMode="auto">
            <a:xfrm>
              <a:off x="3731" y="3444"/>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2" name="Line 12"/>
            <p:cNvSpPr>
              <a:spLocks noChangeShapeType="1"/>
            </p:cNvSpPr>
            <p:nvPr/>
          </p:nvSpPr>
          <p:spPr bwMode="auto">
            <a:xfrm rot="5400000">
              <a:off x="2184" y="3081"/>
              <a:ext cx="0" cy="7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3" name="Line 13"/>
            <p:cNvSpPr>
              <a:spLocks noChangeShapeType="1"/>
            </p:cNvSpPr>
            <p:nvPr/>
          </p:nvSpPr>
          <p:spPr bwMode="auto">
            <a:xfrm rot="5400000">
              <a:off x="2171" y="2579"/>
              <a:ext cx="0" cy="7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4" name="Line 14"/>
            <p:cNvSpPr>
              <a:spLocks noChangeShapeType="1"/>
            </p:cNvSpPr>
            <p:nvPr/>
          </p:nvSpPr>
          <p:spPr bwMode="auto">
            <a:xfrm rot="5400000">
              <a:off x="2158" y="2097"/>
              <a:ext cx="0" cy="7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5" name="Line 15"/>
            <p:cNvSpPr>
              <a:spLocks noChangeShapeType="1"/>
            </p:cNvSpPr>
            <p:nvPr/>
          </p:nvSpPr>
          <p:spPr bwMode="auto">
            <a:xfrm rot="5400000">
              <a:off x="2171" y="1617"/>
              <a:ext cx="0" cy="7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36" name="Text Box 16"/>
            <p:cNvSpPr txBox="1">
              <a:spLocks noChangeArrowheads="1"/>
            </p:cNvSpPr>
            <p:nvPr/>
          </p:nvSpPr>
          <p:spPr bwMode="auto">
            <a:xfrm>
              <a:off x="2216" y="1035"/>
              <a:ext cx="938"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ea typeface="楷体_GB2312" pitchFamily="49" charset="-122"/>
                </a:rPr>
                <a:t>I</a:t>
              </a:r>
              <a:r>
                <a:rPr kumimoji="1" lang="en-US" altLang="zh-CN" b="1" baseline="-25000">
                  <a:latin typeface="Times New Roman" panose="02020603050405020304" pitchFamily="18" charset="0"/>
                  <a:ea typeface="楷体_GB2312" pitchFamily="49" charset="-122"/>
                </a:rPr>
                <a:t>B</a:t>
              </a:r>
              <a:r>
                <a:rPr kumimoji="1" lang="en-US" altLang="zh-CN" b="1">
                  <a:latin typeface="Times New Roman" panose="02020603050405020304" pitchFamily="18" charset="0"/>
                  <a:ea typeface="楷体_GB2312" pitchFamily="49" charset="-122"/>
                </a:rPr>
                <a:t>(</a:t>
              </a:r>
              <a:r>
                <a:rPr kumimoji="1" lang="en-US" altLang="zh-CN" b="1">
                  <a:latin typeface="Times New Roman" panose="02020603050405020304" pitchFamily="18" charset="0"/>
                  <a:ea typeface="楷体_GB2312" pitchFamily="49" charset="-122"/>
                  <a:sym typeface="Symbol" panose="05050102010706020507" pitchFamily="18" charset="2"/>
                </a:rPr>
                <a:t></a:t>
              </a:r>
              <a:r>
                <a:rPr kumimoji="1" lang="en-US" altLang="zh-CN" b="1">
                  <a:latin typeface="Times New Roman" panose="02020603050405020304" pitchFamily="18" charset="0"/>
                  <a:ea typeface="楷体_GB2312" pitchFamily="49" charset="-122"/>
                </a:rPr>
                <a:t>A)</a:t>
              </a:r>
            </a:p>
          </p:txBody>
        </p:sp>
        <p:sp>
          <p:nvSpPr>
            <p:cNvPr id="5137" name="Text Box 17"/>
            <p:cNvSpPr txBox="1">
              <a:spLocks noChangeArrowheads="1"/>
            </p:cNvSpPr>
            <p:nvPr/>
          </p:nvSpPr>
          <p:spPr bwMode="auto">
            <a:xfrm>
              <a:off x="4373" y="3298"/>
              <a:ext cx="878"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ea typeface="楷体_GB2312" pitchFamily="49" charset="-122"/>
                </a:rPr>
                <a:t>U</a:t>
              </a:r>
              <a:r>
                <a:rPr kumimoji="1" lang="en-US" altLang="zh-CN" b="1" baseline="-25000">
                  <a:latin typeface="Times New Roman" panose="02020603050405020304" pitchFamily="18" charset="0"/>
                  <a:ea typeface="楷体_GB2312" pitchFamily="49" charset="-122"/>
                </a:rPr>
                <a:t>BE</a:t>
              </a:r>
              <a:r>
                <a:rPr kumimoji="1" lang="en-US" altLang="zh-CN" b="1">
                  <a:latin typeface="Times New Roman" panose="02020603050405020304" pitchFamily="18" charset="0"/>
                  <a:ea typeface="楷体_GB2312" pitchFamily="49" charset="-122"/>
                </a:rPr>
                <a:t>(V)</a:t>
              </a:r>
            </a:p>
          </p:txBody>
        </p:sp>
        <p:sp>
          <p:nvSpPr>
            <p:cNvPr id="5138" name="Text Box 18"/>
            <p:cNvSpPr txBox="1">
              <a:spLocks noChangeArrowheads="1"/>
            </p:cNvSpPr>
            <p:nvPr/>
          </p:nvSpPr>
          <p:spPr bwMode="auto">
            <a:xfrm>
              <a:off x="1685" y="2942"/>
              <a:ext cx="370"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20</a:t>
              </a:r>
            </a:p>
          </p:txBody>
        </p:sp>
        <p:sp>
          <p:nvSpPr>
            <p:cNvPr id="5139" name="Text Box 19"/>
            <p:cNvSpPr txBox="1">
              <a:spLocks noChangeArrowheads="1"/>
            </p:cNvSpPr>
            <p:nvPr/>
          </p:nvSpPr>
          <p:spPr bwMode="auto">
            <a:xfrm>
              <a:off x="1694" y="2426"/>
              <a:ext cx="370"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40</a:t>
              </a:r>
            </a:p>
          </p:txBody>
        </p:sp>
        <p:sp>
          <p:nvSpPr>
            <p:cNvPr id="5140" name="Text Box 20"/>
            <p:cNvSpPr txBox="1">
              <a:spLocks noChangeArrowheads="1"/>
            </p:cNvSpPr>
            <p:nvPr/>
          </p:nvSpPr>
          <p:spPr bwMode="auto">
            <a:xfrm>
              <a:off x="1721" y="1946"/>
              <a:ext cx="370"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60</a:t>
              </a:r>
            </a:p>
          </p:txBody>
        </p:sp>
        <p:sp>
          <p:nvSpPr>
            <p:cNvPr id="5141" name="Text Box 21"/>
            <p:cNvSpPr txBox="1">
              <a:spLocks noChangeArrowheads="1"/>
            </p:cNvSpPr>
            <p:nvPr/>
          </p:nvSpPr>
          <p:spPr bwMode="auto">
            <a:xfrm>
              <a:off x="1722" y="1466"/>
              <a:ext cx="370"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80</a:t>
              </a:r>
            </a:p>
          </p:txBody>
        </p:sp>
        <p:sp>
          <p:nvSpPr>
            <p:cNvPr id="5142" name="Text Box 22"/>
            <p:cNvSpPr txBox="1">
              <a:spLocks noChangeArrowheads="1"/>
            </p:cNvSpPr>
            <p:nvPr/>
          </p:nvSpPr>
          <p:spPr bwMode="auto">
            <a:xfrm>
              <a:off x="2708" y="3478"/>
              <a:ext cx="434"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0.4</a:t>
              </a:r>
            </a:p>
          </p:txBody>
        </p:sp>
        <p:sp>
          <p:nvSpPr>
            <p:cNvPr id="5143" name="Text Box 23"/>
            <p:cNvSpPr txBox="1">
              <a:spLocks noChangeArrowheads="1"/>
            </p:cNvSpPr>
            <p:nvPr/>
          </p:nvSpPr>
          <p:spPr bwMode="auto">
            <a:xfrm>
              <a:off x="3554" y="3478"/>
              <a:ext cx="434"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0.8</a:t>
              </a:r>
            </a:p>
          </p:txBody>
        </p:sp>
        <p:sp>
          <p:nvSpPr>
            <p:cNvPr id="5144" name="Freeform 24"/>
            <p:cNvSpPr/>
            <p:nvPr/>
          </p:nvSpPr>
          <p:spPr bwMode="auto">
            <a:xfrm>
              <a:off x="2132" y="1224"/>
              <a:ext cx="1456" cy="2280"/>
            </a:xfrm>
            <a:custGeom>
              <a:avLst/>
              <a:gdLst>
                <a:gd name="T0" fmla="*/ 0 w 1344"/>
                <a:gd name="T1" fmla="*/ 2280 h 2280"/>
                <a:gd name="T2" fmla="*/ 628 w 1344"/>
                <a:gd name="T3" fmla="*/ 2256 h 2280"/>
                <a:gd name="T4" fmla="*/ 893 w 1344"/>
                <a:gd name="T5" fmla="*/ 2220 h 2280"/>
                <a:gd name="T6" fmla="*/ 1239 w 1344"/>
                <a:gd name="T7" fmla="*/ 1968 h 2280"/>
                <a:gd name="T8" fmla="*/ 1489 w 1344"/>
                <a:gd name="T9" fmla="*/ 1308 h 2280"/>
                <a:gd name="T10" fmla="*/ 1850 w 1344"/>
                <a:gd name="T11" fmla="*/ 0 h 22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50800" cap="flat" cmpd="sng">
              <a:solidFill>
                <a:srgbClr val="0000FF"/>
              </a:solidFill>
              <a:prstDash val="solid"/>
              <a:round/>
              <a:headEnd type="none" w="sm" len="sm"/>
              <a:tailEnd type="none" w="med" len="lg"/>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45" name="Text Box 25"/>
            <p:cNvSpPr txBox="1">
              <a:spLocks noChangeArrowheads="1"/>
            </p:cNvSpPr>
            <p:nvPr/>
          </p:nvSpPr>
          <p:spPr bwMode="auto">
            <a:xfrm>
              <a:off x="3522" y="1185"/>
              <a:ext cx="1068"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ea typeface="楷体_GB2312" pitchFamily="49" charset="-122"/>
                </a:rPr>
                <a:t>U</a:t>
              </a:r>
              <a:r>
                <a:rPr kumimoji="1" lang="en-US" altLang="zh-CN" b="1" baseline="-25000">
                  <a:latin typeface="Times New Roman" panose="02020603050405020304" pitchFamily="18" charset="0"/>
                  <a:ea typeface="楷体_GB2312" pitchFamily="49" charset="-122"/>
                </a:rPr>
                <a:t>CE</a:t>
              </a:r>
              <a:r>
                <a:rPr kumimoji="1" lang="en-US" altLang="zh-CN" b="1">
                  <a:latin typeface="Times New Roman" panose="02020603050405020304" pitchFamily="18" charset="0"/>
                  <a:ea typeface="楷体_GB2312" pitchFamily="49" charset="-122"/>
                  <a:sym typeface="Symbol" panose="05050102010706020507" pitchFamily="18" charset="2"/>
                </a:rPr>
                <a:t>1V</a:t>
              </a:r>
              <a:endParaRPr kumimoji="1" lang="en-US" altLang="zh-CN" b="1">
                <a:latin typeface="Times New Roman" panose="02020603050405020304" pitchFamily="18" charset="0"/>
                <a:ea typeface="楷体_GB2312" pitchFamily="49" charset="-122"/>
              </a:endParaRPr>
            </a:p>
          </p:txBody>
        </p:sp>
        <p:sp>
          <p:nvSpPr>
            <p:cNvPr id="5146" name="Line 26"/>
            <p:cNvSpPr>
              <a:spLocks noChangeShapeType="1"/>
            </p:cNvSpPr>
            <p:nvPr/>
          </p:nvSpPr>
          <p:spPr bwMode="auto">
            <a:xfrm>
              <a:off x="3341" y="1500"/>
              <a:ext cx="0" cy="2016"/>
            </a:xfrm>
            <a:prstGeom prst="line">
              <a:avLst/>
            </a:prstGeom>
            <a:noFill/>
            <a:ln w="28575">
              <a:solidFill>
                <a:srgbClr val="008000"/>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47" name="Text Box 27"/>
            <p:cNvSpPr txBox="1">
              <a:spLocks noChangeArrowheads="1"/>
            </p:cNvSpPr>
            <p:nvPr/>
          </p:nvSpPr>
          <p:spPr bwMode="auto">
            <a:xfrm>
              <a:off x="1952" y="3442"/>
              <a:ext cx="230"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0</a:t>
              </a:r>
            </a:p>
          </p:txBody>
        </p:sp>
      </p:grpSp>
      <p:sp>
        <p:nvSpPr>
          <p:cNvPr id="28" name="Rectangle 2"/>
          <p:cNvSpPr>
            <a:spLocks noChangeArrowheads="1"/>
          </p:cNvSpPr>
          <p:nvPr/>
        </p:nvSpPr>
        <p:spPr bwMode="auto">
          <a:xfrm>
            <a:off x="179387" y="494474"/>
            <a:ext cx="48974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800" b="1" u="sng" dirty="0">
                <a:solidFill>
                  <a:srgbClr val="FF3300"/>
                </a:solidFill>
                <a:latin typeface="隶书" panose="02010509060101010101" pitchFamily="49" charset="-122"/>
                <a:ea typeface="隶书" panose="02010509060101010101" pitchFamily="49" charset="-122"/>
              </a:rPr>
              <a:t> 3.</a:t>
            </a:r>
            <a:r>
              <a:rPr kumimoji="1" lang="zh-CN" altLang="en-US" sz="2800" b="1" u="sng" dirty="0">
                <a:solidFill>
                  <a:srgbClr val="FF3300"/>
                </a:solidFill>
                <a:latin typeface="隶书" panose="02010509060101010101" pitchFamily="49" charset="-122"/>
                <a:ea typeface="隶书" panose="02010509060101010101" pitchFamily="49" charset="-122"/>
              </a:rPr>
              <a:t>晶体管输入输出特性曲线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91203"/>
                                        </p:tgtEl>
                                        <p:attrNameLst>
                                          <p:attrName>style.visibility</p:attrName>
                                        </p:attrNameLst>
                                      </p:cBhvr>
                                      <p:to>
                                        <p:strVal val="visible"/>
                                      </p:to>
                                    </p:set>
                                    <p:animEffect transition="in" filter="wipe(right)">
                                      <p:cBhvr>
                                        <p:cTn id="7" dur="500"/>
                                        <p:tgtEl>
                                          <p:spTgt spid="691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91202"/>
                                        </p:tgtEl>
                                        <p:attrNameLst>
                                          <p:attrName>style.visibility</p:attrName>
                                        </p:attrNameLst>
                                      </p:cBhvr>
                                      <p:to>
                                        <p:strVal val="visible"/>
                                      </p:to>
                                    </p:set>
                                    <p:animEffect transition="in" filter="wipe(right)">
                                      <p:cBhvr>
                                        <p:cTn id="12" dur="500"/>
                                        <p:tgtEl>
                                          <p:spTgt spid="6912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1206"/>
                                        </p:tgtEl>
                                        <p:attrNameLst>
                                          <p:attrName>style.visibility</p:attrName>
                                        </p:attrNameLst>
                                      </p:cBhvr>
                                      <p:to>
                                        <p:strVal val="visible"/>
                                      </p:to>
                                    </p:set>
                                    <p:animEffect transition="in" filter="wipe(left)">
                                      <p:cBhvr>
                                        <p:cTn id="17" dur="500"/>
                                        <p:tgtEl>
                                          <p:spTgt spid="69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autoUpdateAnimBg="0"/>
      <p:bldP spid="691203" grpId="0" animBg="1" autoUpdateAnimBg="0"/>
      <p:bldP spid="69120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Freeform 2" descr="信纸"/>
          <p:cNvSpPr/>
          <p:nvPr/>
        </p:nvSpPr>
        <p:spPr bwMode="auto">
          <a:xfrm>
            <a:off x="2752725" y="1436688"/>
            <a:ext cx="2662238" cy="2876550"/>
          </a:xfrm>
          <a:custGeom>
            <a:avLst/>
            <a:gdLst>
              <a:gd name="T0" fmla="*/ 2147483647 w 2208"/>
              <a:gd name="T1" fmla="*/ 2147483647 h 2328"/>
              <a:gd name="T2" fmla="*/ 2147483647 w 2208"/>
              <a:gd name="T3" fmla="*/ 2147483647 h 2328"/>
              <a:gd name="T4" fmla="*/ 2147483647 w 2208"/>
              <a:gd name="T5" fmla="*/ 2147483647 h 2328"/>
              <a:gd name="T6" fmla="*/ 2147483647 w 2208"/>
              <a:gd name="T7" fmla="*/ 2147483647 h 2328"/>
              <a:gd name="T8" fmla="*/ 0 w 2208"/>
              <a:gd name="T9" fmla="*/ 2147483647 h 2328"/>
              <a:gd name="T10" fmla="*/ 2147483647 w 2208"/>
              <a:gd name="T11" fmla="*/ 2147483647 h 2328"/>
              <a:gd name="T12" fmla="*/ 2147483647 w 2208"/>
              <a:gd name="T13" fmla="*/ 2147483647 h 2328"/>
              <a:gd name="T14" fmla="*/ 2147483647 w 2208"/>
              <a:gd name="T15" fmla="*/ 2147483647 h 2328"/>
              <a:gd name="T16" fmla="*/ 2147483647 w 2208"/>
              <a:gd name="T17" fmla="*/ 2147483647 h 2328"/>
              <a:gd name="T18" fmla="*/ 2147483647 w 2208"/>
              <a:gd name="T19" fmla="*/ 2147483647 h 2328"/>
              <a:gd name="T20" fmla="*/ 2147483647 w 2208"/>
              <a:gd name="T21" fmla="*/ 0 h 2328"/>
              <a:gd name="T22" fmla="*/ 2147483647 w 2208"/>
              <a:gd name="T23" fmla="*/ 2147483647 h 2328"/>
              <a:gd name="T24" fmla="*/ 2147483647 w 2208"/>
              <a:gd name="T25" fmla="*/ 2147483647 h 2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08" h="2328">
                <a:moveTo>
                  <a:pt x="300" y="120"/>
                </a:moveTo>
                <a:lnTo>
                  <a:pt x="132" y="204"/>
                </a:lnTo>
                <a:lnTo>
                  <a:pt x="108" y="684"/>
                </a:lnTo>
                <a:lnTo>
                  <a:pt x="96" y="1380"/>
                </a:lnTo>
                <a:lnTo>
                  <a:pt x="0" y="2328"/>
                </a:lnTo>
                <a:lnTo>
                  <a:pt x="564" y="2304"/>
                </a:lnTo>
                <a:lnTo>
                  <a:pt x="1380" y="2292"/>
                </a:lnTo>
                <a:lnTo>
                  <a:pt x="2052" y="2256"/>
                </a:lnTo>
                <a:lnTo>
                  <a:pt x="2172" y="2256"/>
                </a:lnTo>
                <a:lnTo>
                  <a:pt x="2196" y="888"/>
                </a:lnTo>
                <a:lnTo>
                  <a:pt x="2208" y="0"/>
                </a:lnTo>
                <a:lnTo>
                  <a:pt x="1296" y="12"/>
                </a:lnTo>
                <a:lnTo>
                  <a:pt x="300" y="120"/>
                </a:lnTo>
                <a:close/>
              </a:path>
            </a:pathLst>
          </a:custGeom>
          <a:blipFill dpi="0" rotWithShape="0">
            <a:blip r:embed="rId2"/>
            <a:srcRect/>
            <a:tile tx="0" ty="0" sx="100000" sy="100000" flip="none" algn="tl"/>
          </a:blipFill>
          <a:ln w="38100" cap="flat" cmpd="sng">
            <a:solidFill>
              <a:schemeClr val="tx1"/>
            </a:solidFill>
            <a:prstDash val="solid"/>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7" name="Text Box 4"/>
          <p:cNvSpPr txBox="1">
            <a:spLocks noChangeArrowheads="1"/>
          </p:cNvSpPr>
          <p:nvPr/>
        </p:nvSpPr>
        <p:spPr bwMode="auto">
          <a:xfrm>
            <a:off x="493713" y="508000"/>
            <a:ext cx="1809750" cy="3730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FF3300"/>
                </a:solidFill>
                <a:latin typeface="Times New Roman" panose="02020603050405020304" pitchFamily="18" charset="0"/>
                <a:ea typeface="楷体_GB2312" pitchFamily="49" charset="-122"/>
              </a:rPr>
              <a:t>三极管输出特性</a:t>
            </a:r>
          </a:p>
        </p:txBody>
      </p:sp>
      <p:grpSp>
        <p:nvGrpSpPr>
          <p:cNvPr id="6148" name="Group 5"/>
          <p:cNvGrpSpPr/>
          <p:nvPr/>
        </p:nvGrpSpPr>
        <p:grpSpPr bwMode="auto">
          <a:xfrm>
            <a:off x="1963738" y="1055688"/>
            <a:ext cx="725487" cy="3409950"/>
            <a:chOff x="1427" y="828"/>
            <a:chExt cx="457" cy="2796"/>
          </a:xfrm>
        </p:grpSpPr>
        <p:sp>
          <p:nvSpPr>
            <p:cNvPr id="6182" name="Line 6"/>
            <p:cNvSpPr>
              <a:spLocks noChangeShapeType="1"/>
            </p:cNvSpPr>
            <p:nvPr/>
          </p:nvSpPr>
          <p:spPr bwMode="auto">
            <a:xfrm flipV="1">
              <a:off x="1800" y="828"/>
              <a:ext cx="0" cy="2796"/>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83" name="Line 7"/>
            <p:cNvSpPr>
              <a:spLocks noChangeShapeType="1"/>
            </p:cNvSpPr>
            <p:nvPr/>
          </p:nvSpPr>
          <p:spPr bwMode="auto">
            <a:xfrm rot="5400000">
              <a:off x="1848" y="3048"/>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84" name="Line 8"/>
            <p:cNvSpPr>
              <a:spLocks noChangeShapeType="1"/>
            </p:cNvSpPr>
            <p:nvPr/>
          </p:nvSpPr>
          <p:spPr bwMode="auto">
            <a:xfrm rot="5400000">
              <a:off x="1836" y="2462"/>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85" name="Line 9"/>
            <p:cNvSpPr>
              <a:spLocks noChangeShapeType="1"/>
            </p:cNvSpPr>
            <p:nvPr/>
          </p:nvSpPr>
          <p:spPr bwMode="auto">
            <a:xfrm rot="5400000">
              <a:off x="1824" y="1848"/>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86" name="Line 10"/>
            <p:cNvSpPr>
              <a:spLocks noChangeShapeType="1"/>
            </p:cNvSpPr>
            <p:nvPr/>
          </p:nvSpPr>
          <p:spPr bwMode="auto">
            <a:xfrm rot="5400000">
              <a:off x="1836" y="1272"/>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87" name="Text Box 11"/>
            <p:cNvSpPr txBox="1">
              <a:spLocks noChangeArrowheads="1"/>
            </p:cNvSpPr>
            <p:nvPr/>
          </p:nvSpPr>
          <p:spPr bwMode="auto">
            <a:xfrm>
              <a:off x="1427" y="2816"/>
              <a:ext cx="242" cy="47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1</a:t>
              </a:r>
            </a:p>
          </p:txBody>
        </p:sp>
        <p:sp>
          <p:nvSpPr>
            <p:cNvPr id="6188" name="Text Box 12"/>
            <p:cNvSpPr txBox="1">
              <a:spLocks noChangeArrowheads="1"/>
            </p:cNvSpPr>
            <p:nvPr/>
          </p:nvSpPr>
          <p:spPr bwMode="auto">
            <a:xfrm>
              <a:off x="1427" y="2227"/>
              <a:ext cx="242" cy="47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2</a:t>
              </a:r>
            </a:p>
          </p:txBody>
        </p:sp>
        <p:sp>
          <p:nvSpPr>
            <p:cNvPr id="6189" name="Text Box 13"/>
            <p:cNvSpPr txBox="1">
              <a:spLocks noChangeArrowheads="1"/>
            </p:cNvSpPr>
            <p:nvPr/>
          </p:nvSpPr>
          <p:spPr bwMode="auto">
            <a:xfrm>
              <a:off x="1427" y="1604"/>
              <a:ext cx="242" cy="47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3</a:t>
              </a:r>
            </a:p>
          </p:txBody>
        </p:sp>
        <p:sp>
          <p:nvSpPr>
            <p:cNvPr id="6190" name="Text Box 14"/>
            <p:cNvSpPr txBox="1">
              <a:spLocks noChangeArrowheads="1"/>
            </p:cNvSpPr>
            <p:nvPr/>
          </p:nvSpPr>
          <p:spPr bwMode="auto">
            <a:xfrm>
              <a:off x="1427" y="1052"/>
              <a:ext cx="242" cy="47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4</a:t>
              </a:r>
            </a:p>
          </p:txBody>
        </p:sp>
      </p:grpSp>
      <p:grpSp>
        <p:nvGrpSpPr>
          <p:cNvPr id="6149" name="Group 16"/>
          <p:cNvGrpSpPr/>
          <p:nvPr/>
        </p:nvGrpSpPr>
        <p:grpSpPr bwMode="auto">
          <a:xfrm>
            <a:off x="2300288" y="685800"/>
            <a:ext cx="4962525" cy="4256088"/>
            <a:chOff x="1690" y="585"/>
            <a:chExt cx="3986" cy="3398"/>
          </a:xfrm>
        </p:grpSpPr>
        <p:sp>
          <p:nvSpPr>
            <p:cNvPr id="6156" name="Text Box 17"/>
            <p:cNvSpPr txBox="1">
              <a:spLocks noChangeArrowheads="1"/>
            </p:cNvSpPr>
            <p:nvPr/>
          </p:nvSpPr>
          <p:spPr bwMode="auto">
            <a:xfrm>
              <a:off x="2059" y="585"/>
              <a:ext cx="1252" cy="4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楷体_GB2312" pitchFamily="49" charset="-122"/>
                </a:rPr>
                <a:t>I</a:t>
              </a:r>
              <a:r>
                <a:rPr kumimoji="1" lang="en-US" altLang="zh-CN" b="1" baseline="-25000">
                  <a:latin typeface="Times New Roman" panose="02020603050405020304" pitchFamily="18" charset="0"/>
                  <a:ea typeface="楷体_GB2312" pitchFamily="49" charset="-122"/>
                </a:rPr>
                <a:t>C</a:t>
              </a:r>
              <a:r>
                <a:rPr kumimoji="1" lang="en-US" altLang="zh-CN" b="1">
                  <a:latin typeface="Times New Roman" panose="02020603050405020304" pitchFamily="18" charset="0"/>
                  <a:ea typeface="楷体_GB2312" pitchFamily="49" charset="-122"/>
                </a:rPr>
                <a:t>(</a:t>
              </a:r>
              <a:r>
                <a:rPr kumimoji="1" lang="en-US" altLang="zh-CN" b="1">
                  <a:latin typeface="Times New Roman" panose="02020603050405020304" pitchFamily="18" charset="0"/>
                  <a:ea typeface="楷体_GB2312" pitchFamily="49" charset="-122"/>
                  <a:sym typeface="Symbol" panose="05050102010706020507" pitchFamily="18" charset="2"/>
                </a:rPr>
                <a:t>m</a:t>
              </a:r>
              <a:r>
                <a:rPr kumimoji="1" lang="en-US" altLang="zh-CN" b="1">
                  <a:latin typeface="Times New Roman" panose="02020603050405020304" pitchFamily="18" charset="0"/>
                  <a:ea typeface="楷体_GB2312" pitchFamily="49" charset="-122"/>
                </a:rPr>
                <a:t>A  )</a:t>
              </a:r>
            </a:p>
          </p:txBody>
        </p:sp>
        <p:grpSp>
          <p:nvGrpSpPr>
            <p:cNvPr id="6157" name="Group 18"/>
            <p:cNvGrpSpPr/>
            <p:nvPr/>
          </p:nvGrpSpPr>
          <p:grpSpPr bwMode="auto">
            <a:xfrm>
              <a:off x="1911" y="3501"/>
              <a:ext cx="3765" cy="482"/>
              <a:chOff x="1800" y="3537"/>
              <a:chExt cx="3475" cy="482"/>
            </a:xfrm>
          </p:grpSpPr>
          <p:sp>
            <p:nvSpPr>
              <p:cNvPr id="6172" name="Line 19"/>
              <p:cNvSpPr>
                <a:spLocks noChangeShapeType="1"/>
              </p:cNvSpPr>
              <p:nvPr/>
            </p:nvSpPr>
            <p:spPr bwMode="auto">
              <a:xfrm flipV="1">
                <a:off x="1800" y="3600"/>
                <a:ext cx="2700" cy="12"/>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73" name="Line 20"/>
              <p:cNvSpPr>
                <a:spLocks noChangeShapeType="1"/>
              </p:cNvSpPr>
              <p:nvPr/>
            </p:nvSpPr>
            <p:spPr bwMode="auto">
              <a:xfrm>
                <a:off x="2340" y="3540"/>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74" name="Line 21"/>
              <p:cNvSpPr>
                <a:spLocks noChangeShapeType="1"/>
              </p:cNvSpPr>
              <p:nvPr/>
            </p:nvSpPr>
            <p:spPr bwMode="auto">
              <a:xfrm>
                <a:off x="2928" y="3540"/>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75" name="Text Box 22"/>
              <p:cNvSpPr txBox="1">
                <a:spLocks noChangeArrowheads="1"/>
              </p:cNvSpPr>
              <p:nvPr/>
            </p:nvSpPr>
            <p:spPr bwMode="auto">
              <a:xfrm>
                <a:off x="4231" y="3537"/>
                <a:ext cx="1044" cy="4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ea typeface="楷体_GB2312" pitchFamily="49" charset="-122"/>
                  </a:rPr>
                  <a:t>U</a:t>
                </a:r>
                <a:r>
                  <a:rPr kumimoji="1" lang="en-US" altLang="zh-CN" b="1" baseline="-25000">
                    <a:latin typeface="Times New Roman" panose="02020603050405020304" pitchFamily="18" charset="0"/>
                    <a:ea typeface="楷体_GB2312" pitchFamily="49" charset="-122"/>
                  </a:rPr>
                  <a:t>CE</a:t>
                </a:r>
                <a:r>
                  <a:rPr kumimoji="1" lang="en-US" altLang="zh-CN" b="1">
                    <a:latin typeface="Times New Roman" panose="02020603050405020304" pitchFamily="18" charset="0"/>
                    <a:ea typeface="楷体_GB2312" pitchFamily="49" charset="-122"/>
                  </a:rPr>
                  <a:t>(V)</a:t>
                </a:r>
              </a:p>
            </p:txBody>
          </p:sp>
          <p:sp>
            <p:nvSpPr>
              <p:cNvPr id="6176" name="Text Box 23"/>
              <p:cNvSpPr txBox="1">
                <a:spLocks noChangeArrowheads="1"/>
              </p:cNvSpPr>
              <p:nvPr/>
            </p:nvSpPr>
            <p:spPr bwMode="auto">
              <a:xfrm>
                <a:off x="2149" y="3537"/>
                <a:ext cx="285" cy="4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3</a:t>
                </a:r>
              </a:p>
            </p:txBody>
          </p:sp>
          <p:sp>
            <p:nvSpPr>
              <p:cNvPr id="6177" name="Text Box 24"/>
              <p:cNvSpPr txBox="1">
                <a:spLocks noChangeArrowheads="1"/>
              </p:cNvSpPr>
              <p:nvPr/>
            </p:nvSpPr>
            <p:spPr bwMode="auto">
              <a:xfrm>
                <a:off x="2799" y="3550"/>
                <a:ext cx="285" cy="4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6</a:t>
                </a:r>
              </a:p>
            </p:txBody>
          </p:sp>
          <p:sp>
            <p:nvSpPr>
              <p:cNvPr id="6178" name="Line 25"/>
              <p:cNvSpPr>
                <a:spLocks noChangeShapeType="1"/>
              </p:cNvSpPr>
              <p:nvPr/>
            </p:nvSpPr>
            <p:spPr bwMode="auto">
              <a:xfrm>
                <a:off x="3480" y="3552"/>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79" name="Line 26"/>
              <p:cNvSpPr>
                <a:spLocks noChangeShapeType="1"/>
              </p:cNvSpPr>
              <p:nvPr/>
            </p:nvSpPr>
            <p:spPr bwMode="auto">
              <a:xfrm>
                <a:off x="4032" y="3552"/>
                <a:ext cx="0" cy="7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80" name="Text Box 27"/>
              <p:cNvSpPr txBox="1">
                <a:spLocks noChangeArrowheads="1"/>
              </p:cNvSpPr>
              <p:nvPr/>
            </p:nvSpPr>
            <p:spPr bwMode="auto">
              <a:xfrm>
                <a:off x="3303" y="3556"/>
                <a:ext cx="284"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rgbClr val="00FF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9</a:t>
                </a:r>
              </a:p>
            </p:txBody>
          </p:sp>
          <p:sp>
            <p:nvSpPr>
              <p:cNvPr id="6181" name="Text Box 28"/>
              <p:cNvSpPr txBox="1">
                <a:spLocks noChangeArrowheads="1"/>
              </p:cNvSpPr>
              <p:nvPr/>
            </p:nvSpPr>
            <p:spPr bwMode="auto">
              <a:xfrm>
                <a:off x="3802" y="3537"/>
                <a:ext cx="435"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rgbClr val="00FF00"/>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latin typeface="Times New Roman" panose="02020603050405020304" pitchFamily="18" charset="0"/>
                    <a:ea typeface="楷体_GB2312" pitchFamily="49" charset="-122"/>
                  </a:rPr>
                  <a:t>12</a:t>
                </a:r>
              </a:p>
            </p:txBody>
          </p:sp>
        </p:grpSp>
        <p:sp>
          <p:nvSpPr>
            <p:cNvPr id="6158" name="Freeform 29"/>
            <p:cNvSpPr/>
            <p:nvPr/>
          </p:nvSpPr>
          <p:spPr bwMode="auto">
            <a:xfrm>
              <a:off x="1912" y="3444"/>
              <a:ext cx="2586" cy="131"/>
            </a:xfrm>
            <a:custGeom>
              <a:avLst/>
              <a:gdLst>
                <a:gd name="T0" fmla="*/ 27 w 2387"/>
                <a:gd name="T1" fmla="*/ 131 h 131"/>
                <a:gd name="T2" fmla="*/ 95 w 2387"/>
                <a:gd name="T3" fmla="*/ 95 h 131"/>
                <a:gd name="T4" fmla="*/ 594 w 2387"/>
                <a:gd name="T5" fmla="*/ 24 h 131"/>
                <a:gd name="T6" fmla="*/ 3289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9" name="Freeform 30"/>
            <p:cNvSpPr/>
            <p:nvPr/>
          </p:nvSpPr>
          <p:spPr bwMode="auto">
            <a:xfrm>
              <a:off x="1933" y="3072"/>
              <a:ext cx="2500" cy="504"/>
            </a:xfrm>
            <a:custGeom>
              <a:avLst/>
              <a:gdLst>
                <a:gd name="T0" fmla="*/ 0 w 2308"/>
                <a:gd name="T1" fmla="*/ 504 h 504"/>
                <a:gd name="T2" fmla="*/ 19 w 2308"/>
                <a:gd name="T3" fmla="*/ 314 h 504"/>
                <a:gd name="T4" fmla="*/ 71 w 2308"/>
                <a:gd name="T5" fmla="*/ 276 h 504"/>
                <a:gd name="T6" fmla="*/ 236 w 2308"/>
                <a:gd name="T7" fmla="*/ 156 h 504"/>
                <a:gd name="T8" fmla="*/ 468 w 2308"/>
                <a:gd name="T9" fmla="*/ 72 h 504"/>
                <a:gd name="T10" fmla="*/ 1029 w 2308"/>
                <a:gd name="T11" fmla="*/ 48 h 504"/>
                <a:gd name="T12" fmla="*/ 3177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60" name="Freeform 31"/>
            <p:cNvSpPr/>
            <p:nvPr/>
          </p:nvSpPr>
          <p:spPr bwMode="auto">
            <a:xfrm>
              <a:off x="1929" y="2628"/>
              <a:ext cx="2491" cy="948"/>
            </a:xfrm>
            <a:custGeom>
              <a:avLst/>
              <a:gdLst>
                <a:gd name="T0" fmla="*/ 0 w 2299"/>
                <a:gd name="T1" fmla="*/ 948 h 948"/>
                <a:gd name="T2" fmla="*/ 76 w 2299"/>
                <a:gd name="T3" fmla="*/ 408 h 948"/>
                <a:gd name="T4" fmla="*/ 291 w 2299"/>
                <a:gd name="T5" fmla="*/ 156 h 948"/>
                <a:gd name="T6" fmla="*/ 568 w 2299"/>
                <a:gd name="T7" fmla="*/ 69 h 948"/>
                <a:gd name="T8" fmla="*/ 1663 w 2299"/>
                <a:gd name="T9" fmla="*/ 12 h 948"/>
                <a:gd name="T10" fmla="*/ 3168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61" name="Freeform 32"/>
            <p:cNvSpPr/>
            <p:nvPr/>
          </p:nvSpPr>
          <p:spPr bwMode="auto">
            <a:xfrm>
              <a:off x="1933" y="2160"/>
              <a:ext cx="2448" cy="1380"/>
            </a:xfrm>
            <a:custGeom>
              <a:avLst/>
              <a:gdLst>
                <a:gd name="T0" fmla="*/ 0 w 2260"/>
                <a:gd name="T1" fmla="*/ 1380 h 1380"/>
                <a:gd name="T2" fmla="*/ 101 w 2260"/>
                <a:gd name="T3" fmla="*/ 525 h 1380"/>
                <a:gd name="T4" fmla="*/ 213 w 2260"/>
                <a:gd name="T5" fmla="*/ 157 h 1380"/>
                <a:gd name="T6" fmla="*/ 665 w 2260"/>
                <a:gd name="T7" fmla="*/ 50 h 1380"/>
                <a:gd name="T8" fmla="*/ 3112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62" name="Freeform 33"/>
            <p:cNvSpPr/>
            <p:nvPr/>
          </p:nvSpPr>
          <p:spPr bwMode="auto">
            <a:xfrm>
              <a:off x="1933" y="1752"/>
              <a:ext cx="2409" cy="1788"/>
            </a:xfrm>
            <a:custGeom>
              <a:avLst/>
              <a:gdLst>
                <a:gd name="T0" fmla="*/ 0 w 2224"/>
                <a:gd name="T1" fmla="*/ 1788 h 1788"/>
                <a:gd name="T2" fmla="*/ 122 w 2224"/>
                <a:gd name="T3" fmla="*/ 754 h 1788"/>
                <a:gd name="T4" fmla="*/ 154 w 2224"/>
                <a:gd name="T5" fmla="*/ 312 h 1788"/>
                <a:gd name="T6" fmla="*/ 287 w 2224"/>
                <a:gd name="T7" fmla="*/ 125 h 1788"/>
                <a:gd name="T8" fmla="*/ 881 w 2224"/>
                <a:gd name="T9" fmla="*/ 36 h 1788"/>
                <a:gd name="T10" fmla="*/ 3061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63" name="Freeform 34"/>
            <p:cNvSpPr/>
            <p:nvPr/>
          </p:nvSpPr>
          <p:spPr bwMode="auto">
            <a:xfrm>
              <a:off x="1933" y="1199"/>
              <a:ext cx="2396" cy="2377"/>
            </a:xfrm>
            <a:custGeom>
              <a:avLst/>
              <a:gdLst>
                <a:gd name="T0" fmla="*/ 0 w 2212"/>
                <a:gd name="T1" fmla="*/ 2377 h 2377"/>
                <a:gd name="T2" fmla="*/ 128 w 2212"/>
                <a:gd name="T3" fmla="*/ 1248 h 2377"/>
                <a:gd name="T4" fmla="*/ 256 w 2212"/>
                <a:gd name="T5" fmla="*/ 369 h 2377"/>
                <a:gd name="T6" fmla="*/ 732 w 2212"/>
                <a:gd name="T7" fmla="*/ 61 h 2377"/>
                <a:gd name="T8" fmla="*/ 3045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164" name="Group 35"/>
            <p:cNvGrpSpPr/>
            <p:nvPr/>
          </p:nvGrpSpPr>
          <p:grpSpPr bwMode="auto">
            <a:xfrm>
              <a:off x="4373" y="909"/>
              <a:ext cx="1058" cy="2673"/>
              <a:chOff x="4240" y="1029"/>
              <a:chExt cx="978" cy="2673"/>
            </a:xfrm>
          </p:grpSpPr>
          <p:sp>
            <p:nvSpPr>
              <p:cNvPr id="6166" name="Text Box 36"/>
              <p:cNvSpPr txBox="1">
                <a:spLocks noChangeArrowheads="1"/>
              </p:cNvSpPr>
              <p:nvPr/>
            </p:nvSpPr>
            <p:spPr bwMode="auto">
              <a:xfrm>
                <a:off x="4381" y="3239"/>
                <a:ext cx="707"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solidFill>
                      <a:schemeClr val="accent2"/>
                    </a:solidFill>
                    <a:latin typeface="Times New Roman" panose="02020603050405020304" pitchFamily="18" charset="0"/>
                    <a:ea typeface="楷体_GB2312" pitchFamily="49" charset="-122"/>
                  </a:rPr>
                  <a:t>I</a:t>
                </a:r>
                <a:r>
                  <a:rPr kumimoji="1" lang="en-US" altLang="zh-CN" b="1" baseline="-25000">
                    <a:solidFill>
                      <a:schemeClr val="accent2"/>
                    </a:solidFill>
                    <a:latin typeface="Times New Roman" panose="02020603050405020304" pitchFamily="18" charset="0"/>
                    <a:ea typeface="楷体_GB2312" pitchFamily="49" charset="-122"/>
                  </a:rPr>
                  <a:t>B</a:t>
                </a:r>
                <a:r>
                  <a:rPr kumimoji="1" lang="en-US" altLang="zh-CN" b="1">
                    <a:solidFill>
                      <a:schemeClr val="accent2"/>
                    </a:solidFill>
                    <a:latin typeface="Times New Roman" panose="02020603050405020304" pitchFamily="18" charset="0"/>
                    <a:ea typeface="楷体_GB2312" pitchFamily="49" charset="-122"/>
                  </a:rPr>
                  <a:t>=0</a:t>
                </a:r>
              </a:p>
            </p:txBody>
          </p:sp>
          <p:sp>
            <p:nvSpPr>
              <p:cNvPr id="6167" name="Text Box 37"/>
              <p:cNvSpPr txBox="1">
                <a:spLocks noChangeArrowheads="1"/>
              </p:cNvSpPr>
              <p:nvPr/>
            </p:nvSpPr>
            <p:spPr bwMode="auto">
              <a:xfrm>
                <a:off x="4326" y="2950"/>
                <a:ext cx="828"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20</a:t>
                </a:r>
                <a:r>
                  <a:rPr kumimoji="1" lang="en-US" altLang="zh-CN"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b="1">
                  <a:solidFill>
                    <a:schemeClr val="accent2"/>
                  </a:solidFill>
                  <a:latin typeface="Times New Roman" panose="02020603050405020304" pitchFamily="18" charset="0"/>
                  <a:ea typeface="楷体_GB2312" pitchFamily="49" charset="-122"/>
                </a:endParaRPr>
              </a:p>
            </p:txBody>
          </p:sp>
          <p:sp>
            <p:nvSpPr>
              <p:cNvPr id="6168" name="Text Box 38"/>
              <p:cNvSpPr txBox="1">
                <a:spLocks noChangeArrowheads="1"/>
              </p:cNvSpPr>
              <p:nvPr/>
            </p:nvSpPr>
            <p:spPr bwMode="auto">
              <a:xfrm>
                <a:off x="4289" y="2481"/>
                <a:ext cx="829"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40</a:t>
                </a:r>
                <a:r>
                  <a:rPr kumimoji="1" lang="en-US" altLang="zh-CN"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b="1">
                  <a:solidFill>
                    <a:schemeClr val="accent2"/>
                  </a:solidFill>
                  <a:latin typeface="Times New Roman" panose="02020603050405020304" pitchFamily="18" charset="0"/>
                  <a:ea typeface="楷体_GB2312" pitchFamily="49" charset="-122"/>
                </a:endParaRPr>
              </a:p>
            </p:txBody>
          </p:sp>
          <p:sp>
            <p:nvSpPr>
              <p:cNvPr id="6169" name="Text Box 39"/>
              <p:cNvSpPr txBox="1">
                <a:spLocks noChangeArrowheads="1"/>
              </p:cNvSpPr>
              <p:nvPr/>
            </p:nvSpPr>
            <p:spPr bwMode="auto">
              <a:xfrm>
                <a:off x="4289" y="2049"/>
                <a:ext cx="829"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60</a:t>
                </a:r>
                <a:r>
                  <a:rPr kumimoji="1" lang="en-US" altLang="zh-CN"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b="1">
                  <a:solidFill>
                    <a:schemeClr val="accent2"/>
                  </a:solidFill>
                  <a:latin typeface="Times New Roman" panose="02020603050405020304" pitchFamily="18" charset="0"/>
                  <a:ea typeface="楷体_GB2312" pitchFamily="49" charset="-122"/>
                </a:endParaRPr>
              </a:p>
            </p:txBody>
          </p:sp>
          <p:sp>
            <p:nvSpPr>
              <p:cNvPr id="6170" name="Text Box 40"/>
              <p:cNvSpPr txBox="1">
                <a:spLocks noChangeArrowheads="1"/>
              </p:cNvSpPr>
              <p:nvPr/>
            </p:nvSpPr>
            <p:spPr bwMode="auto">
              <a:xfrm>
                <a:off x="4302" y="1593"/>
                <a:ext cx="829"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80</a:t>
                </a:r>
                <a:r>
                  <a:rPr kumimoji="1" lang="en-US" altLang="zh-CN"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b="1">
                  <a:solidFill>
                    <a:schemeClr val="accent2"/>
                  </a:solidFill>
                  <a:latin typeface="Times New Roman" panose="02020603050405020304" pitchFamily="18" charset="0"/>
                  <a:ea typeface="楷体_GB2312" pitchFamily="49" charset="-122"/>
                </a:endParaRPr>
              </a:p>
            </p:txBody>
          </p:sp>
          <p:sp>
            <p:nvSpPr>
              <p:cNvPr id="6171" name="Text Box 41"/>
              <p:cNvSpPr txBox="1">
                <a:spLocks noChangeArrowheads="1"/>
              </p:cNvSpPr>
              <p:nvPr/>
            </p:nvSpPr>
            <p:spPr bwMode="auto">
              <a:xfrm>
                <a:off x="4240" y="1029"/>
                <a:ext cx="978" cy="4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100</a:t>
                </a:r>
                <a:r>
                  <a:rPr kumimoji="1" lang="en-US" altLang="zh-CN"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b="1">
                  <a:solidFill>
                    <a:schemeClr val="accent2"/>
                  </a:solidFill>
                  <a:latin typeface="Times New Roman" panose="02020603050405020304" pitchFamily="18" charset="0"/>
                  <a:ea typeface="楷体_GB2312" pitchFamily="49" charset="-122"/>
                </a:endParaRPr>
              </a:p>
            </p:txBody>
          </p:sp>
        </p:grpSp>
        <p:sp>
          <p:nvSpPr>
            <p:cNvPr id="6165" name="Rectangle 42"/>
            <p:cNvSpPr>
              <a:spLocks noChangeArrowheads="1"/>
            </p:cNvSpPr>
            <p:nvPr/>
          </p:nvSpPr>
          <p:spPr bwMode="auto">
            <a:xfrm>
              <a:off x="1690" y="3501"/>
              <a:ext cx="311"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b="1">
                  <a:latin typeface="Times New Roman" panose="02020603050405020304" pitchFamily="18" charset="0"/>
                  <a:ea typeface="楷体_GB2312" pitchFamily="49" charset="-122"/>
                </a:rPr>
                <a:t>0</a:t>
              </a:r>
            </a:p>
          </p:txBody>
        </p:sp>
      </p:grpSp>
      <p:sp>
        <p:nvSpPr>
          <p:cNvPr id="692267" name="Text Box 43"/>
          <p:cNvSpPr txBox="1">
            <a:spLocks noChangeArrowheads="1"/>
          </p:cNvSpPr>
          <p:nvPr/>
        </p:nvSpPr>
        <p:spPr bwMode="auto">
          <a:xfrm>
            <a:off x="323850" y="4724400"/>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solidFill>
                  <a:schemeClr val="accent2"/>
                </a:solidFill>
                <a:latin typeface="Times New Roman" panose="02020603050405020304" pitchFamily="18" charset="0"/>
                <a:ea typeface="楷体_GB2312" pitchFamily="49" charset="-122"/>
              </a:rPr>
              <a:t>⑴ </a:t>
            </a:r>
            <a:r>
              <a:rPr kumimoji="1" lang="zh-CN" altLang="en-US" b="1">
                <a:solidFill>
                  <a:schemeClr val="accent2"/>
                </a:solidFill>
                <a:latin typeface="Times New Roman" panose="02020603050405020304" pitchFamily="18" charset="0"/>
                <a:ea typeface="楷体_GB2312" pitchFamily="49" charset="-122"/>
              </a:rPr>
              <a:t>放大区</a:t>
            </a:r>
          </a:p>
        </p:txBody>
      </p:sp>
      <p:graphicFrame>
        <p:nvGraphicFramePr>
          <p:cNvPr id="692268" name="Object 44"/>
          <p:cNvGraphicFramePr>
            <a:graphicFrameLocks noChangeAspect="1"/>
          </p:cNvGraphicFramePr>
          <p:nvPr/>
        </p:nvGraphicFramePr>
        <p:xfrm>
          <a:off x="2339975" y="4724400"/>
          <a:ext cx="2568575" cy="614363"/>
        </p:xfrm>
        <a:graphic>
          <a:graphicData uri="http://schemas.openxmlformats.org/presentationml/2006/ole">
            <mc:AlternateContent xmlns:mc="http://schemas.openxmlformats.org/markup-compatibility/2006">
              <mc:Choice xmlns:v="urn:schemas-microsoft-com:vml" Requires="v">
                <p:oleObj name="公式" r:id="rId3" imgW="1118870" imgH="226060" progId="Equation.3">
                  <p:embed/>
                </p:oleObj>
              </mc:Choice>
              <mc:Fallback>
                <p:oleObj name="公式" r:id="rId3" imgW="1118870" imgH="22606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24400"/>
                        <a:ext cx="2568575"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69" name="Object 45"/>
          <p:cNvGraphicFramePr>
            <a:graphicFrameLocks noChangeAspect="1"/>
          </p:cNvGraphicFramePr>
          <p:nvPr/>
        </p:nvGraphicFramePr>
        <p:xfrm>
          <a:off x="2339975" y="5300663"/>
          <a:ext cx="5761038" cy="539750"/>
        </p:xfrm>
        <a:graphic>
          <a:graphicData uri="http://schemas.openxmlformats.org/presentationml/2006/ole">
            <mc:AlternateContent xmlns:mc="http://schemas.openxmlformats.org/markup-compatibility/2006">
              <mc:Choice xmlns:v="urn:schemas-microsoft-com:vml" Requires="v">
                <p:oleObj name="公式" r:id="rId5" imgW="2453005" imgH="204470" progId="Equation.3">
                  <p:embed/>
                </p:oleObj>
              </mc:Choice>
              <mc:Fallback>
                <p:oleObj name="公式" r:id="rId5" imgW="2453005" imgH="20447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300663"/>
                        <a:ext cx="576103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70" name="Object 46"/>
          <p:cNvGraphicFramePr>
            <a:graphicFrameLocks noChangeAspect="1"/>
          </p:cNvGraphicFramePr>
          <p:nvPr/>
        </p:nvGraphicFramePr>
        <p:xfrm>
          <a:off x="3492500" y="5805488"/>
          <a:ext cx="2232025" cy="569912"/>
        </p:xfrm>
        <a:graphic>
          <a:graphicData uri="http://schemas.openxmlformats.org/presentationml/2006/ole">
            <mc:AlternateContent xmlns:mc="http://schemas.openxmlformats.org/markup-compatibility/2006">
              <mc:Choice xmlns:v="urn:schemas-microsoft-com:vml" Requires="v">
                <p:oleObj name="公式" r:id="rId7" imgW="989965" imgH="215265" progId="Equation.3">
                  <p:embed/>
                </p:oleObj>
              </mc:Choice>
              <mc:Fallback>
                <p:oleObj name="公式" r:id="rId7" imgW="989965" imgH="215265"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5805488"/>
                        <a:ext cx="22320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9" name="AutoShape 15"/>
          <p:cNvSpPr>
            <a:spLocks noChangeArrowheads="1"/>
          </p:cNvSpPr>
          <p:nvPr/>
        </p:nvSpPr>
        <p:spPr bwMode="auto">
          <a:xfrm>
            <a:off x="6300788" y="723900"/>
            <a:ext cx="2519362" cy="1955800"/>
          </a:xfrm>
          <a:prstGeom prst="wedgeRoundRectCallout">
            <a:avLst>
              <a:gd name="adj1" fmla="val -179176"/>
              <a:gd name="adj2" fmla="val 52921"/>
              <a:gd name="adj3" fmla="val 16667"/>
            </a:avLst>
          </a:prstGeom>
          <a:solidFill>
            <a:srgbClr val="CCFFCC"/>
          </a:solidFill>
          <a:ln w="19050">
            <a:solidFill>
              <a:srgbClr val="FF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zh-CN" altLang="en-US" sz="2800" b="1">
                <a:latin typeface="Times New Roman" panose="02020603050405020304" pitchFamily="18" charset="0"/>
                <a:ea typeface="楷体_GB2312" pitchFamily="49" charset="-122"/>
              </a:rPr>
              <a:t>当</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CE</a:t>
            </a:r>
            <a:r>
              <a:rPr kumimoji="1" lang="zh-CN" altLang="en-US" sz="2800" b="1">
                <a:latin typeface="Times New Roman" panose="02020603050405020304" pitchFamily="18" charset="0"/>
                <a:ea typeface="楷体_GB2312" pitchFamily="49" charset="-122"/>
              </a:rPr>
              <a:t>大于一定的数值时，</a:t>
            </a: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r>
              <a:rPr kumimoji="1" lang="zh-CN" altLang="zh-CN" sz="2800" b="1">
                <a:latin typeface="Times New Roman" panose="02020603050405020304" pitchFamily="18" charset="0"/>
                <a:ea typeface="楷体_GB2312" pitchFamily="49" charset="-122"/>
              </a:rPr>
              <a:t>只与</a:t>
            </a: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B</a:t>
            </a:r>
            <a:r>
              <a:rPr kumimoji="1" lang="zh-CN" altLang="zh-CN" sz="2800" b="1">
                <a:latin typeface="Times New Roman" panose="02020603050405020304" pitchFamily="18" charset="0"/>
                <a:ea typeface="楷体_GB2312" pitchFamily="49" charset="-122"/>
              </a:rPr>
              <a:t>有关，</a:t>
            </a: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r>
              <a:rPr kumimoji="1" lang="en-US" altLang="zh-CN"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sym typeface="Symbol" panose="05050102010706020507" pitchFamily="18" charset="2"/>
              </a:rPr>
              <a:t></a:t>
            </a:r>
            <a:r>
              <a:rPr kumimoji="1" lang="en-US" altLang="zh-CN" sz="2800" b="1" i="1">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latin typeface="Times New Roman" panose="02020603050405020304" pitchFamily="18" charset="0"/>
                <a:ea typeface="楷体_GB2312" pitchFamily="49" charset="-122"/>
                <a:sym typeface="Symbol" panose="05050102010706020507" pitchFamily="18" charset="2"/>
              </a:rPr>
              <a:t>B</a:t>
            </a:r>
            <a:r>
              <a:rPr kumimoji="1" lang="zh-CN" altLang="en-US" sz="2800" b="1">
                <a:latin typeface="Times New Roman" panose="02020603050405020304" pitchFamily="18" charset="0"/>
                <a:ea typeface="楷体_GB2312" pitchFamily="49" charset="-122"/>
                <a:sym typeface="Symbol" panose="05050102010706020507" pitchFamily="18" charset="2"/>
              </a:rPr>
              <a:t>。</a:t>
            </a:r>
            <a:endParaRPr kumimoji="1" lang="zh-CN" altLang="en-US" sz="2800" b="1">
              <a:latin typeface="Times New Roman" panose="02020603050405020304" pitchFamily="18" charset="0"/>
              <a:ea typeface="楷体_GB2312" pitchFamily="49" charset="-122"/>
            </a:endParaRPr>
          </a:p>
        </p:txBody>
      </p:sp>
      <p:sp>
        <p:nvSpPr>
          <p:cNvPr id="692227" name="AutoShape 3"/>
          <p:cNvSpPr>
            <a:spLocks noChangeArrowheads="1"/>
          </p:cNvSpPr>
          <p:nvPr/>
        </p:nvSpPr>
        <p:spPr bwMode="auto">
          <a:xfrm>
            <a:off x="122238" y="1804988"/>
            <a:ext cx="2217737" cy="1955800"/>
          </a:xfrm>
          <a:prstGeom prst="wedgeRoundRectCallout">
            <a:avLst>
              <a:gd name="adj1" fmla="val 127380"/>
              <a:gd name="adj2" fmla="val 15745"/>
              <a:gd name="adj3" fmla="val 16667"/>
            </a:avLst>
          </a:prstGeom>
          <a:solidFill>
            <a:srgbClr val="CCFFCC"/>
          </a:solidFill>
          <a:ln w="19050">
            <a:solidFill>
              <a:srgbClr val="FF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zh-CN" altLang="en-US" sz="2800" b="1">
                <a:latin typeface="Times New Roman" panose="02020603050405020304" pitchFamily="18" charset="0"/>
                <a:ea typeface="楷体_GB2312" pitchFamily="49" charset="-122"/>
              </a:rPr>
              <a:t>此区域满足</a:t>
            </a: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r>
              <a:rPr kumimoji="1" lang="en-US" altLang="zh-CN"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sym typeface="Symbol" panose="05050102010706020507" pitchFamily="18" charset="2"/>
              </a:rPr>
              <a:t></a:t>
            </a:r>
            <a:r>
              <a:rPr kumimoji="1" lang="en-US" altLang="zh-CN" sz="2800" b="1" i="1">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latin typeface="Times New Roman" panose="02020603050405020304" pitchFamily="18" charset="0"/>
                <a:ea typeface="楷体_GB2312" pitchFamily="49" charset="-122"/>
                <a:sym typeface="Symbol" panose="05050102010706020507" pitchFamily="18" charset="2"/>
              </a:rPr>
              <a:t>B</a:t>
            </a:r>
            <a:r>
              <a:rPr kumimoji="1" lang="zh-CN" altLang="en-US" sz="2800" b="1">
                <a:latin typeface="Times New Roman" panose="02020603050405020304" pitchFamily="18" charset="0"/>
                <a:ea typeface="楷体_GB2312" pitchFamily="49" charset="-122"/>
                <a:sym typeface="Symbol" panose="05050102010706020507" pitchFamily="18" charset="2"/>
              </a:rPr>
              <a:t>称为线性区（放大区）。</a:t>
            </a:r>
            <a:endParaRPr kumimoji="1" lang="zh-CN" altLang="en-US" sz="2800" b="1">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2239"/>
                                        </p:tgtEl>
                                        <p:attrNameLst>
                                          <p:attrName>style.visibility</p:attrName>
                                        </p:attrNameLst>
                                      </p:cBhvr>
                                      <p:to>
                                        <p:strVal val="visible"/>
                                      </p:to>
                                    </p:set>
                                    <p:animEffect transition="in" filter="wipe(left)">
                                      <p:cBhvr>
                                        <p:cTn id="7" dur="500"/>
                                        <p:tgtEl>
                                          <p:spTgt spid="692239"/>
                                        </p:tgtEl>
                                      </p:cBhvr>
                                    </p:animEffect>
                                  </p:childTnLst>
                                  <p:subTnLst>
                                    <p:set>
                                      <p:cBhvr override="childStyle">
                                        <p:cTn dur="1" fill="hold" display="0" masterRel="nextClick" afterEffect="1"/>
                                        <p:tgtEl>
                                          <p:spTgt spid="69223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92226"/>
                                        </p:tgtEl>
                                        <p:attrNameLst>
                                          <p:attrName>style.visibility</p:attrName>
                                        </p:attrNameLst>
                                      </p:cBhvr>
                                      <p:to>
                                        <p:strVal val="visible"/>
                                      </p:to>
                                    </p:set>
                                    <p:animEffect transition="in" filter="barn(inHorizontal)">
                                      <p:cBhvr>
                                        <p:cTn id="12" dur="500"/>
                                        <p:tgtEl>
                                          <p:spTgt spid="6922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92227"/>
                                        </p:tgtEl>
                                        <p:attrNameLst>
                                          <p:attrName>style.visibility</p:attrName>
                                        </p:attrNameLst>
                                      </p:cBhvr>
                                      <p:to>
                                        <p:strVal val="visible"/>
                                      </p:to>
                                    </p:set>
                                    <p:animEffect transition="in" filter="wipe(right)">
                                      <p:cBhvr>
                                        <p:cTn id="17" dur="500"/>
                                        <p:tgtEl>
                                          <p:spTgt spid="692227"/>
                                        </p:tgtEl>
                                      </p:cBhvr>
                                    </p:animEffect>
                                  </p:childTnLst>
                                  <p:subTnLst>
                                    <p:set>
                                      <p:cBhvr override="childStyle">
                                        <p:cTn dur="1" fill="hold" display="0" masterRel="nextClick" afterEffect="1"/>
                                        <p:tgtEl>
                                          <p:spTgt spid="69222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2267"/>
                                        </p:tgtEl>
                                        <p:attrNameLst>
                                          <p:attrName>style.visibility</p:attrName>
                                        </p:attrNameLst>
                                      </p:cBhvr>
                                      <p:to>
                                        <p:strVal val="visible"/>
                                      </p:to>
                                    </p:set>
                                    <p:animEffect transition="in" filter="wipe(left)">
                                      <p:cBhvr>
                                        <p:cTn id="22" dur="500"/>
                                        <p:tgtEl>
                                          <p:spTgt spid="692267"/>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69226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499"/>
                                          </p:stCondLst>
                                        </p:cTn>
                                        <p:tgtEl>
                                          <p:spTgt spid="692269"/>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499"/>
                                          </p:stCondLst>
                                        </p:cTn>
                                        <p:tgtEl>
                                          <p:spTgt spid="692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animBg="1"/>
      <p:bldP spid="692267" grpId="0" autoUpdateAnimBg="0"/>
      <p:bldP spid="692239" grpId="0" animBg="1" autoUpdateAnimBg="0"/>
      <p:bldP spid="69222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3"/>
          <p:cNvGrpSpPr/>
          <p:nvPr/>
        </p:nvGrpSpPr>
        <p:grpSpPr bwMode="auto">
          <a:xfrm>
            <a:off x="261938" y="2365375"/>
            <a:ext cx="3302000" cy="2667000"/>
            <a:chOff x="4064" y="1437"/>
            <a:chExt cx="1871" cy="1358"/>
          </a:xfrm>
        </p:grpSpPr>
        <p:sp useBgFill="1">
          <p:nvSpPr>
            <p:cNvPr id="7221" name="Text Box 24"/>
            <p:cNvSpPr txBox="1">
              <a:spLocks noChangeArrowheads="1"/>
            </p:cNvSpPr>
            <p:nvPr/>
          </p:nvSpPr>
          <p:spPr bwMode="auto">
            <a:xfrm>
              <a:off x="5372" y="1437"/>
              <a:ext cx="563" cy="852"/>
            </a:xfrm>
            <a:prstGeom prst="rect">
              <a:avLst/>
            </a:prstGeom>
            <a:ln>
              <a:noFill/>
            </a:ln>
            <a:extLst>
              <a:ext uri="{91240B29-F687-4F45-9708-019B960494DF}">
                <a14:hiddenLine xmlns:a14="http://schemas.microsoft.com/office/drawing/2010/main" w="31750">
                  <a:solidFill>
                    <a:srgbClr val="FFFFCC"/>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solidFill>
                    <a:schemeClr val="accent2"/>
                  </a:solidFill>
                  <a:latin typeface="Times New Roman" panose="02020603050405020304" pitchFamily="18" charset="0"/>
                </a:rPr>
                <a:t>+10V </a:t>
              </a:r>
            </a:p>
            <a:p>
              <a:pPr algn="just"/>
              <a:r>
                <a:rPr lang="en-US" altLang="zh-CN" sz="2400" b="1">
                  <a:solidFill>
                    <a:schemeClr val="accent2"/>
                  </a:solidFill>
                  <a:latin typeface="Times New Roman" panose="02020603050405020304" pitchFamily="18" charset="0"/>
                </a:rPr>
                <a:t>1kΩ </a:t>
              </a:r>
              <a:r>
                <a:rPr lang="en-US" altLang="zh-CN" sz="2400" b="1" i="1">
                  <a:solidFill>
                    <a:schemeClr val="accent2"/>
                  </a:solidFill>
                  <a:latin typeface="Times New Roman" panose="02020603050405020304" pitchFamily="18" charset="0"/>
                </a:rPr>
                <a:t>I</a:t>
              </a:r>
              <a:r>
                <a:rPr lang="en-US" altLang="zh-CN" sz="2400" b="1" baseline="-25000">
                  <a:solidFill>
                    <a:schemeClr val="accent2"/>
                  </a:solidFill>
                  <a:latin typeface="Times New Roman" panose="02020603050405020304" pitchFamily="18" charset="0"/>
                </a:rPr>
                <a:t>C</a:t>
              </a:r>
            </a:p>
          </p:txBody>
        </p:sp>
        <p:sp useBgFill="1">
          <p:nvSpPr>
            <p:cNvPr id="7222" name="Text Box 25"/>
            <p:cNvSpPr txBox="1">
              <a:spLocks noChangeArrowheads="1"/>
            </p:cNvSpPr>
            <p:nvPr/>
          </p:nvSpPr>
          <p:spPr bwMode="auto">
            <a:xfrm>
              <a:off x="4064" y="2077"/>
              <a:ext cx="1044" cy="276"/>
            </a:xfrm>
            <a:prstGeom prst="rect">
              <a:avLst/>
            </a:prstGeom>
            <a:ln>
              <a:noFill/>
            </a:ln>
            <a:extLst>
              <a:ext uri="{91240B29-F687-4F45-9708-019B960494DF}">
                <a14:hiddenLine xmlns:a14="http://schemas.microsoft.com/office/drawing/2010/main" w="31750">
                  <a:solidFill>
                    <a:srgbClr val="FFFFCC"/>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solidFill>
                    <a:schemeClr val="accent2"/>
                  </a:solidFill>
                  <a:latin typeface="Times New Roman" panose="02020603050405020304" pitchFamily="18" charset="0"/>
                </a:rPr>
                <a:t>Ui 5kΩ</a:t>
              </a:r>
              <a:endParaRPr lang="en-US" altLang="zh-CN" sz="2400" b="1" baseline="-25000">
                <a:solidFill>
                  <a:schemeClr val="accent2"/>
                </a:solidFill>
                <a:latin typeface="Times New Roman" panose="02020603050405020304" pitchFamily="18" charset="0"/>
              </a:endParaRPr>
            </a:p>
          </p:txBody>
        </p:sp>
        <p:sp useBgFill="1">
          <p:nvSpPr>
            <p:cNvPr id="7223" name="Rectangle 26"/>
            <p:cNvSpPr>
              <a:spLocks noChangeArrowheads="1"/>
            </p:cNvSpPr>
            <p:nvPr/>
          </p:nvSpPr>
          <p:spPr bwMode="auto">
            <a:xfrm>
              <a:off x="5275" y="1723"/>
              <a:ext cx="90" cy="272"/>
            </a:xfrm>
            <a:prstGeom prst="rect">
              <a:avLst/>
            </a:prstGeom>
            <a:ln w="31750">
              <a:solidFill>
                <a:srgbClr val="000000"/>
              </a:solidFill>
              <a:miter lim="800000"/>
            </a:ln>
          </p:spPr>
          <p:txBody>
            <a:bodyPr/>
            <a:lstStyle/>
            <a:p>
              <a:endParaRPr lang="zh-CN" altLang="en-US"/>
            </a:p>
          </p:txBody>
        </p:sp>
        <p:sp>
          <p:nvSpPr>
            <p:cNvPr id="7224" name="Line 27"/>
            <p:cNvSpPr>
              <a:spLocks noChangeShapeType="1"/>
            </p:cNvSpPr>
            <p:nvPr/>
          </p:nvSpPr>
          <p:spPr bwMode="auto">
            <a:xfrm flipV="1">
              <a:off x="5319" y="1543"/>
              <a:ext cx="0" cy="173"/>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useBgFill="1">
          <p:nvSpPr>
            <p:cNvPr id="7225" name="Rectangle 28"/>
            <p:cNvSpPr>
              <a:spLocks noChangeArrowheads="1"/>
            </p:cNvSpPr>
            <p:nvPr/>
          </p:nvSpPr>
          <p:spPr bwMode="auto">
            <a:xfrm rot="-5400000">
              <a:off x="4645" y="2245"/>
              <a:ext cx="91" cy="272"/>
            </a:xfrm>
            <a:prstGeom prst="rect">
              <a:avLst/>
            </a:prstGeom>
            <a:ln w="31750">
              <a:solidFill>
                <a:srgbClr val="000000"/>
              </a:solidFill>
              <a:miter lim="800000"/>
            </a:ln>
          </p:spPr>
          <p:txBody>
            <a:bodyPr/>
            <a:lstStyle/>
            <a:p>
              <a:endParaRPr lang="zh-CN" altLang="en-US"/>
            </a:p>
          </p:txBody>
        </p:sp>
        <p:sp>
          <p:nvSpPr>
            <p:cNvPr id="7226" name="Line 29"/>
            <p:cNvSpPr>
              <a:spLocks noChangeShapeType="1"/>
            </p:cNvSpPr>
            <p:nvPr/>
          </p:nvSpPr>
          <p:spPr bwMode="auto">
            <a:xfrm rot="16200000" flipH="1">
              <a:off x="4906" y="2304"/>
              <a:ext cx="3" cy="156"/>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27" name="Line 30"/>
            <p:cNvSpPr>
              <a:spLocks noChangeShapeType="1"/>
            </p:cNvSpPr>
            <p:nvPr/>
          </p:nvSpPr>
          <p:spPr bwMode="auto">
            <a:xfrm rot="16200000" flipV="1">
              <a:off x="4494" y="2318"/>
              <a:ext cx="0" cy="12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28" name="Line 31"/>
            <p:cNvSpPr>
              <a:spLocks noChangeShapeType="1"/>
            </p:cNvSpPr>
            <p:nvPr/>
          </p:nvSpPr>
          <p:spPr bwMode="auto">
            <a:xfrm flipV="1">
              <a:off x="5243" y="2795"/>
              <a:ext cx="168" cy="0"/>
            </a:xfrm>
            <a:prstGeom prst="line">
              <a:avLst/>
            </a:prstGeom>
            <a:noFill/>
            <a:ln w="508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29" name="Line 32"/>
            <p:cNvSpPr>
              <a:spLocks noChangeShapeType="1"/>
            </p:cNvSpPr>
            <p:nvPr/>
          </p:nvSpPr>
          <p:spPr bwMode="auto">
            <a:xfrm flipV="1">
              <a:off x="5168" y="2222"/>
              <a:ext cx="150" cy="96"/>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30" name="Line 33"/>
            <p:cNvSpPr>
              <a:spLocks noChangeShapeType="1"/>
            </p:cNvSpPr>
            <p:nvPr/>
          </p:nvSpPr>
          <p:spPr bwMode="auto">
            <a:xfrm>
              <a:off x="5157" y="2418"/>
              <a:ext cx="192" cy="92"/>
            </a:xfrm>
            <a:prstGeom prst="line">
              <a:avLst/>
            </a:prstGeom>
            <a:noFill/>
            <a:ln w="317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31" name="Line 34"/>
            <p:cNvSpPr>
              <a:spLocks noChangeShapeType="1"/>
            </p:cNvSpPr>
            <p:nvPr/>
          </p:nvSpPr>
          <p:spPr bwMode="auto">
            <a:xfrm flipH="1">
              <a:off x="4941" y="2383"/>
              <a:ext cx="216"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32" name="Line 35"/>
            <p:cNvSpPr>
              <a:spLocks noChangeShapeType="1"/>
            </p:cNvSpPr>
            <p:nvPr/>
          </p:nvSpPr>
          <p:spPr bwMode="auto">
            <a:xfrm flipV="1">
              <a:off x="5323" y="1994"/>
              <a:ext cx="0" cy="228"/>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33" name="Line 36"/>
            <p:cNvSpPr>
              <a:spLocks noChangeShapeType="1"/>
            </p:cNvSpPr>
            <p:nvPr/>
          </p:nvSpPr>
          <p:spPr bwMode="auto">
            <a:xfrm>
              <a:off x="5334" y="2505"/>
              <a:ext cx="0" cy="286"/>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34" name="Line 37"/>
            <p:cNvSpPr>
              <a:spLocks noChangeShapeType="1"/>
            </p:cNvSpPr>
            <p:nvPr/>
          </p:nvSpPr>
          <p:spPr bwMode="auto">
            <a:xfrm flipH="1">
              <a:off x="5164" y="2215"/>
              <a:ext cx="0" cy="28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35" name="Oval 38"/>
            <p:cNvSpPr>
              <a:spLocks noChangeArrowheads="1"/>
            </p:cNvSpPr>
            <p:nvPr/>
          </p:nvSpPr>
          <p:spPr bwMode="auto">
            <a:xfrm>
              <a:off x="5290" y="1491"/>
              <a:ext cx="55" cy="55"/>
            </a:xfrm>
            <a:prstGeom prst="ellipse">
              <a:avLst/>
            </a:prstGeom>
            <a:solidFill>
              <a:srgbClr val="FFFFFF"/>
            </a:solidFill>
            <a:ln w="31750">
              <a:solidFill>
                <a:srgbClr val="000000"/>
              </a:solidFill>
              <a:round/>
            </a:ln>
          </p:spPr>
          <p:txBody>
            <a:bodyPr/>
            <a:lstStyle/>
            <a:p>
              <a:endParaRPr lang="zh-CN" altLang="en-US"/>
            </a:p>
          </p:txBody>
        </p:sp>
        <p:sp>
          <p:nvSpPr>
            <p:cNvPr id="7236" name="Line 39"/>
            <p:cNvSpPr>
              <a:spLocks noChangeShapeType="1"/>
            </p:cNvSpPr>
            <p:nvPr/>
          </p:nvSpPr>
          <p:spPr bwMode="auto">
            <a:xfrm>
              <a:off x="4909" y="2394"/>
              <a:ext cx="227" cy="0"/>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37" name="Line 40"/>
            <p:cNvSpPr>
              <a:spLocks noChangeShapeType="1"/>
            </p:cNvSpPr>
            <p:nvPr/>
          </p:nvSpPr>
          <p:spPr bwMode="auto">
            <a:xfrm>
              <a:off x="5334" y="2016"/>
              <a:ext cx="0" cy="181"/>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38" name="Rectangle 41"/>
            <p:cNvSpPr>
              <a:spLocks noChangeArrowheads="1"/>
            </p:cNvSpPr>
            <p:nvPr/>
          </p:nvSpPr>
          <p:spPr bwMode="auto">
            <a:xfrm>
              <a:off x="4866" y="2460"/>
              <a:ext cx="2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i="1">
                  <a:solidFill>
                    <a:schemeClr val="accent2"/>
                  </a:solidFill>
                  <a:latin typeface="Times New Roman" panose="02020603050405020304" pitchFamily="18" charset="0"/>
                </a:rPr>
                <a:t>I</a:t>
              </a:r>
              <a:r>
                <a:rPr lang="en-US" altLang="zh-CN" sz="2400" b="1" baseline="-25000">
                  <a:solidFill>
                    <a:schemeClr val="accent2"/>
                  </a:solidFill>
                  <a:latin typeface="Times New Roman" panose="02020603050405020304" pitchFamily="18" charset="0"/>
                </a:rPr>
                <a:t>B</a:t>
              </a:r>
            </a:p>
          </p:txBody>
        </p:sp>
        <p:sp>
          <p:nvSpPr>
            <p:cNvPr id="7239" name="Oval 42"/>
            <p:cNvSpPr>
              <a:spLocks noChangeArrowheads="1"/>
            </p:cNvSpPr>
            <p:nvPr/>
          </p:nvSpPr>
          <p:spPr bwMode="auto">
            <a:xfrm>
              <a:off x="4411" y="2346"/>
              <a:ext cx="55" cy="55"/>
            </a:xfrm>
            <a:prstGeom prst="ellipse">
              <a:avLst/>
            </a:prstGeom>
            <a:solidFill>
              <a:srgbClr val="FFFFFF"/>
            </a:solidFill>
            <a:ln w="31750">
              <a:solidFill>
                <a:srgbClr val="000000"/>
              </a:solidFill>
              <a:round/>
            </a:ln>
          </p:spPr>
          <p:txBody>
            <a:bodyPr/>
            <a:lstStyle/>
            <a:p>
              <a:endParaRPr lang="zh-CN" altLang="en-US"/>
            </a:p>
          </p:txBody>
        </p:sp>
      </p:grpSp>
      <p:grpSp>
        <p:nvGrpSpPr>
          <p:cNvPr id="79" name="组合 78"/>
          <p:cNvGrpSpPr/>
          <p:nvPr/>
        </p:nvGrpSpPr>
        <p:grpSpPr bwMode="auto">
          <a:xfrm>
            <a:off x="4359275" y="320675"/>
            <a:ext cx="4535488" cy="1763713"/>
            <a:chOff x="4359275" y="319911"/>
            <a:chExt cx="4535158" cy="1764746"/>
          </a:xfrm>
        </p:grpSpPr>
        <p:grpSp>
          <p:nvGrpSpPr>
            <p:cNvPr id="7204" name="Group 15"/>
            <p:cNvGrpSpPr/>
            <p:nvPr/>
          </p:nvGrpSpPr>
          <p:grpSpPr bwMode="auto">
            <a:xfrm>
              <a:off x="5725783" y="960707"/>
              <a:ext cx="2520950" cy="841375"/>
              <a:chOff x="3512" y="764"/>
              <a:chExt cx="1721" cy="530"/>
            </a:xfrm>
          </p:grpSpPr>
          <p:grpSp>
            <p:nvGrpSpPr>
              <p:cNvPr id="7215" name="Group 16"/>
              <p:cNvGrpSpPr/>
              <p:nvPr/>
            </p:nvGrpSpPr>
            <p:grpSpPr bwMode="auto">
              <a:xfrm>
                <a:off x="3512" y="764"/>
                <a:ext cx="857" cy="518"/>
                <a:chOff x="1392" y="2218"/>
                <a:chExt cx="1824" cy="794"/>
              </a:xfrm>
            </p:grpSpPr>
            <p:sp>
              <p:nvSpPr>
                <p:cNvPr id="7219" name="Freeform 17"/>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220" name="Freeform 18"/>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7216" name="Group 19"/>
              <p:cNvGrpSpPr/>
              <p:nvPr/>
            </p:nvGrpSpPr>
            <p:grpSpPr bwMode="auto">
              <a:xfrm>
                <a:off x="4376" y="776"/>
                <a:ext cx="857" cy="518"/>
                <a:chOff x="1392" y="2218"/>
                <a:chExt cx="1824" cy="794"/>
              </a:xfrm>
            </p:grpSpPr>
            <p:sp>
              <p:nvSpPr>
                <p:cNvPr id="7217" name="Freeform 20"/>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218" name="Freeform 21"/>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7205" name="Group 22"/>
            <p:cNvGrpSpPr/>
            <p:nvPr/>
          </p:nvGrpSpPr>
          <p:grpSpPr bwMode="auto">
            <a:xfrm>
              <a:off x="5449558" y="427307"/>
              <a:ext cx="3444875" cy="1657350"/>
              <a:chOff x="3324" y="1462"/>
              <a:chExt cx="2351" cy="1044"/>
            </a:xfrm>
          </p:grpSpPr>
          <p:sp>
            <p:nvSpPr>
              <p:cNvPr id="7211" name="Line 23"/>
              <p:cNvSpPr>
                <a:spLocks noChangeShapeType="1"/>
              </p:cNvSpPr>
              <p:nvPr/>
            </p:nvSpPr>
            <p:spPr bwMode="auto">
              <a:xfrm>
                <a:off x="3500" y="206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212" name="Line 24"/>
              <p:cNvSpPr>
                <a:spLocks noChangeShapeType="1"/>
              </p:cNvSpPr>
              <p:nvPr/>
            </p:nvSpPr>
            <p:spPr bwMode="auto">
              <a:xfrm flipH="1">
                <a:off x="3506" y="1462"/>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213" name="Text Box 25"/>
              <p:cNvSpPr txBox="1">
                <a:spLocks noChangeArrowheads="1"/>
              </p:cNvSpPr>
              <p:nvPr/>
            </p:nvSpPr>
            <p:spPr bwMode="auto">
              <a:xfrm>
                <a:off x="5494" y="1913"/>
                <a:ext cx="1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3300"/>
                    </a:solidFill>
                    <a:latin typeface="Times New Roman" panose="02020603050405020304" pitchFamily="18" charset="0"/>
                    <a:ea typeface="楷体_GB2312" pitchFamily="49" charset="-122"/>
                  </a:rPr>
                  <a:t>t</a:t>
                </a:r>
              </a:p>
            </p:txBody>
          </p:sp>
          <p:sp>
            <p:nvSpPr>
              <p:cNvPr id="7214" name="Rectangle 26"/>
              <p:cNvSpPr>
                <a:spLocks noChangeArrowheads="1"/>
              </p:cNvSpPr>
              <p:nvPr/>
            </p:nvSpPr>
            <p:spPr bwMode="auto">
              <a:xfrm>
                <a:off x="3324" y="192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3300"/>
                    </a:solidFill>
                    <a:latin typeface="Times New Roman" panose="02020603050405020304" pitchFamily="18" charset="0"/>
                    <a:ea typeface="楷体_GB2312" pitchFamily="49" charset="-122"/>
                  </a:rPr>
                  <a:t>o</a:t>
                </a:r>
              </a:p>
            </p:txBody>
          </p:sp>
        </p:grpSp>
        <p:sp>
          <p:nvSpPr>
            <p:cNvPr id="7206" name="Text Box 27"/>
            <p:cNvSpPr txBox="1">
              <a:spLocks noChangeArrowheads="1"/>
            </p:cNvSpPr>
            <p:nvPr/>
          </p:nvSpPr>
          <p:spPr bwMode="auto">
            <a:xfrm>
              <a:off x="5072917" y="319911"/>
              <a:ext cx="568325"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FF3300"/>
                  </a:solidFill>
                  <a:latin typeface="Times New Roman" panose="02020603050405020304" pitchFamily="18" charset="0"/>
                  <a:ea typeface="楷体_GB2312" pitchFamily="49" charset="-122"/>
                </a:rPr>
                <a:t>ui</a:t>
              </a:r>
              <a:endParaRPr kumimoji="1" lang="en-US" altLang="zh-CN" sz="2800" b="1">
                <a:solidFill>
                  <a:srgbClr val="FF3300"/>
                </a:solidFill>
                <a:latin typeface="Times New Roman" panose="02020603050405020304" pitchFamily="18" charset="0"/>
                <a:ea typeface="楷体_GB2312" pitchFamily="49" charset="-122"/>
              </a:endParaRPr>
            </a:p>
          </p:txBody>
        </p:sp>
        <p:graphicFrame>
          <p:nvGraphicFramePr>
            <p:cNvPr id="7207" name="Object 44"/>
            <p:cNvGraphicFramePr>
              <a:graphicFrameLocks noChangeAspect="1"/>
            </p:cNvGraphicFramePr>
            <p:nvPr/>
          </p:nvGraphicFramePr>
          <p:xfrm>
            <a:off x="4683125" y="757238"/>
            <a:ext cx="1047750" cy="414337"/>
          </p:xfrm>
          <a:graphic>
            <a:graphicData uri="http://schemas.openxmlformats.org/presentationml/2006/ole">
              <mc:AlternateContent xmlns:mc="http://schemas.openxmlformats.org/markup-compatibility/2006">
                <mc:Choice xmlns:v="urn:schemas-microsoft-com:vml" Requires="v">
                  <p:oleObj name="公式" r:id="rId2" imgW="365760" imgH="150495" progId="Equation.3">
                    <p:embed/>
                  </p:oleObj>
                </mc:Choice>
                <mc:Fallback>
                  <p:oleObj name="公式" r:id="rId2" imgW="365760" imgH="150495" progId="Equation.3">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25" y="757238"/>
                          <a:ext cx="104775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8" name="Object 45"/>
            <p:cNvGraphicFramePr>
              <a:graphicFrameLocks noChangeAspect="1"/>
            </p:cNvGraphicFramePr>
            <p:nvPr/>
          </p:nvGraphicFramePr>
          <p:xfrm>
            <a:off x="4359275" y="1482725"/>
            <a:ext cx="1446213" cy="431800"/>
          </p:xfrm>
          <a:graphic>
            <a:graphicData uri="http://schemas.openxmlformats.org/presentationml/2006/ole">
              <mc:AlternateContent xmlns:mc="http://schemas.openxmlformats.org/markup-compatibility/2006">
                <mc:Choice xmlns:v="urn:schemas-microsoft-com:vml" Requires="v">
                  <p:oleObj name="公式" r:id="rId4" imgW="527050" imgH="150495" progId="Equation.3">
                    <p:embed/>
                  </p:oleObj>
                </mc:Choice>
                <mc:Fallback>
                  <p:oleObj name="公式" r:id="rId4" imgW="527050" imgH="150495"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275" y="1482725"/>
                          <a:ext cx="14462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 name="Line 46"/>
            <p:cNvSpPr>
              <a:spLocks noChangeShapeType="1"/>
            </p:cNvSpPr>
            <p:nvPr/>
          </p:nvSpPr>
          <p:spPr bwMode="auto">
            <a:xfrm>
              <a:off x="5690858" y="944832"/>
              <a:ext cx="2776538"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210" name="Line 47"/>
            <p:cNvSpPr>
              <a:spLocks noChangeShapeType="1"/>
            </p:cNvSpPr>
            <p:nvPr/>
          </p:nvSpPr>
          <p:spPr bwMode="auto">
            <a:xfrm>
              <a:off x="5673396" y="1783032"/>
              <a:ext cx="2776537"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4" name="组合 3"/>
          <p:cNvGrpSpPr/>
          <p:nvPr/>
        </p:nvGrpSpPr>
        <p:grpSpPr bwMode="auto">
          <a:xfrm>
            <a:off x="4456113" y="3971925"/>
            <a:ext cx="4275137" cy="2197100"/>
            <a:chOff x="4456113" y="3971925"/>
            <a:chExt cx="4275137" cy="2197100"/>
          </a:xfrm>
        </p:grpSpPr>
        <p:sp>
          <p:nvSpPr>
            <p:cNvPr id="7184" name="Text Box 42"/>
            <p:cNvSpPr txBox="1">
              <a:spLocks noChangeArrowheads="1"/>
            </p:cNvSpPr>
            <p:nvPr/>
          </p:nvSpPr>
          <p:spPr bwMode="auto">
            <a:xfrm>
              <a:off x="5635625" y="3971925"/>
              <a:ext cx="5334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baseline="-25000">
                  <a:solidFill>
                    <a:srgbClr val="FF3300"/>
                  </a:solidFill>
                  <a:latin typeface="Times New Roman" panose="02020603050405020304" pitchFamily="18" charset="0"/>
                  <a:ea typeface="楷体_GB2312" pitchFamily="49" charset="-122"/>
                </a:rPr>
                <a:t>uB</a:t>
              </a:r>
              <a:endParaRPr kumimoji="1" lang="en-US" altLang="zh-CN" sz="2800" b="1">
                <a:solidFill>
                  <a:srgbClr val="FF3300"/>
                </a:solidFill>
                <a:latin typeface="Times New Roman" panose="02020603050405020304" pitchFamily="18" charset="0"/>
                <a:ea typeface="楷体_GB2312" pitchFamily="49" charset="-122"/>
              </a:endParaRPr>
            </a:p>
          </p:txBody>
        </p:sp>
        <p:grpSp>
          <p:nvGrpSpPr>
            <p:cNvPr id="7185" name="组合 1"/>
            <p:cNvGrpSpPr/>
            <p:nvPr/>
          </p:nvGrpSpPr>
          <p:grpSpPr bwMode="auto">
            <a:xfrm>
              <a:off x="4456113" y="4241800"/>
              <a:ext cx="4275137" cy="1927225"/>
              <a:chOff x="4456113" y="4241800"/>
              <a:chExt cx="4275137" cy="1927225"/>
            </a:xfrm>
          </p:grpSpPr>
          <p:graphicFrame>
            <p:nvGraphicFramePr>
              <p:cNvPr id="7186" name="Object 48"/>
              <p:cNvGraphicFramePr>
                <a:graphicFrameLocks noChangeAspect="1"/>
              </p:cNvGraphicFramePr>
              <p:nvPr/>
            </p:nvGraphicFramePr>
            <p:xfrm>
              <a:off x="4456113" y="5238750"/>
              <a:ext cx="1231900" cy="414338"/>
            </p:xfrm>
            <a:graphic>
              <a:graphicData uri="http://schemas.openxmlformats.org/presentationml/2006/ole">
                <mc:AlternateContent xmlns:mc="http://schemas.openxmlformats.org/markup-compatibility/2006">
                  <mc:Choice xmlns:v="urn:schemas-microsoft-com:vml" Requires="v">
                    <p:oleObj name="公式" r:id="rId6" imgW="441325" imgH="150495" progId="Equation.3">
                      <p:embed/>
                    </p:oleObj>
                  </mc:Choice>
                  <mc:Fallback>
                    <p:oleObj name="公式" r:id="rId6" imgW="441325" imgH="150495" progId="Equation.3">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6113" y="5238750"/>
                            <a:ext cx="12319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7" name="组合 77"/>
              <p:cNvGrpSpPr/>
              <p:nvPr/>
            </p:nvGrpSpPr>
            <p:grpSpPr bwMode="auto">
              <a:xfrm>
                <a:off x="4773613" y="4241800"/>
                <a:ext cx="3957637" cy="1927225"/>
                <a:chOff x="4773613" y="4241799"/>
                <a:chExt cx="3957026" cy="1927225"/>
              </a:xfrm>
            </p:grpSpPr>
            <p:sp>
              <p:nvSpPr>
                <p:cNvPr id="7188" name="Line 7"/>
                <p:cNvSpPr>
                  <a:spLocks noChangeShapeType="1"/>
                </p:cNvSpPr>
                <p:nvPr/>
              </p:nvSpPr>
              <p:spPr bwMode="auto">
                <a:xfrm>
                  <a:off x="5555639" y="4606924"/>
                  <a:ext cx="2776538"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7189" name="Group 28"/>
                <p:cNvGrpSpPr/>
                <p:nvPr/>
              </p:nvGrpSpPr>
              <p:grpSpPr bwMode="auto">
                <a:xfrm>
                  <a:off x="5314339" y="4241799"/>
                  <a:ext cx="3416300" cy="1927225"/>
                  <a:chOff x="2904" y="1750"/>
                  <a:chExt cx="2331" cy="1214"/>
                </a:xfrm>
              </p:grpSpPr>
              <p:sp>
                <p:nvSpPr>
                  <p:cNvPr id="7200" name="Line 29"/>
                  <p:cNvSpPr>
                    <a:spLocks noChangeShapeType="1"/>
                  </p:cNvSpPr>
                  <p:nvPr/>
                </p:nvSpPr>
                <p:spPr bwMode="auto">
                  <a:xfrm>
                    <a:off x="3068" y="278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201" name="Line 30"/>
                  <p:cNvSpPr>
                    <a:spLocks noChangeShapeType="1"/>
                  </p:cNvSpPr>
                  <p:nvPr/>
                </p:nvSpPr>
                <p:spPr bwMode="auto">
                  <a:xfrm flipH="1">
                    <a:off x="3074" y="1750"/>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202" name="Text Box 31"/>
                  <p:cNvSpPr txBox="1">
                    <a:spLocks noChangeArrowheads="1"/>
                  </p:cNvSpPr>
                  <p:nvPr/>
                </p:nvSpPr>
                <p:spPr bwMode="auto">
                  <a:xfrm>
                    <a:off x="5068" y="2657"/>
                    <a:ext cx="1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solidFill>
                          <a:srgbClr val="FF3300"/>
                        </a:solidFill>
                        <a:latin typeface="Times New Roman" panose="02020603050405020304" pitchFamily="18" charset="0"/>
                        <a:ea typeface="楷体_GB2312" pitchFamily="49" charset="-122"/>
                      </a:rPr>
                      <a:t>t</a:t>
                    </a:r>
                  </a:p>
                </p:txBody>
              </p:sp>
              <p:sp>
                <p:nvSpPr>
                  <p:cNvPr id="7203" name="Rectangle 32"/>
                  <p:cNvSpPr>
                    <a:spLocks noChangeArrowheads="1"/>
                  </p:cNvSpPr>
                  <p:nvPr/>
                </p:nvSpPr>
                <p:spPr bwMode="auto">
                  <a:xfrm>
                    <a:off x="2904" y="26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i="1">
                        <a:solidFill>
                          <a:srgbClr val="FF3300"/>
                        </a:solidFill>
                        <a:latin typeface="Times New Roman" panose="02020603050405020304" pitchFamily="18" charset="0"/>
                        <a:ea typeface="楷体_GB2312" pitchFamily="49" charset="-122"/>
                      </a:rPr>
                      <a:t>o</a:t>
                    </a:r>
                  </a:p>
                </p:txBody>
              </p:sp>
            </p:grpSp>
            <p:sp>
              <p:nvSpPr>
                <p:cNvPr id="7190" name="Line 33"/>
                <p:cNvSpPr>
                  <a:spLocks noChangeShapeType="1"/>
                </p:cNvSpPr>
                <p:nvPr/>
              </p:nvSpPr>
              <p:spPr bwMode="auto">
                <a:xfrm>
                  <a:off x="5573102" y="5045074"/>
                  <a:ext cx="2711450" cy="19050"/>
                </a:xfrm>
                <a:prstGeom prst="line">
                  <a:avLst/>
                </a:prstGeom>
                <a:noFill/>
                <a:ln w="38100">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7191" name="Group 34"/>
                <p:cNvGrpSpPr/>
                <p:nvPr/>
              </p:nvGrpSpPr>
              <p:grpSpPr bwMode="auto">
                <a:xfrm>
                  <a:off x="5573102" y="4622799"/>
                  <a:ext cx="2520950" cy="841375"/>
                  <a:chOff x="3512" y="764"/>
                  <a:chExt cx="1721" cy="530"/>
                </a:xfrm>
              </p:grpSpPr>
              <p:grpSp>
                <p:nvGrpSpPr>
                  <p:cNvPr id="7194" name="Group 35"/>
                  <p:cNvGrpSpPr/>
                  <p:nvPr/>
                </p:nvGrpSpPr>
                <p:grpSpPr bwMode="auto">
                  <a:xfrm>
                    <a:off x="3512" y="764"/>
                    <a:ext cx="857" cy="518"/>
                    <a:chOff x="1392" y="2218"/>
                    <a:chExt cx="1824" cy="794"/>
                  </a:xfrm>
                </p:grpSpPr>
                <p:sp>
                  <p:nvSpPr>
                    <p:cNvPr id="7198" name="Freeform 36"/>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99" name="Freeform 37"/>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7195" name="Group 38"/>
                  <p:cNvGrpSpPr/>
                  <p:nvPr/>
                </p:nvGrpSpPr>
                <p:grpSpPr bwMode="auto">
                  <a:xfrm>
                    <a:off x="4376" y="776"/>
                    <a:ext cx="857" cy="518"/>
                    <a:chOff x="1392" y="2218"/>
                    <a:chExt cx="1824" cy="794"/>
                  </a:xfrm>
                </p:grpSpPr>
                <p:sp>
                  <p:nvSpPr>
                    <p:cNvPr id="7196" name="Freeform 39"/>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97" name="Freeform 40"/>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7192" name="Line 41"/>
                <p:cNvSpPr>
                  <a:spLocks noChangeShapeType="1"/>
                </p:cNvSpPr>
                <p:nvPr/>
              </p:nvSpPr>
              <p:spPr bwMode="auto">
                <a:xfrm>
                  <a:off x="5538177" y="5464174"/>
                  <a:ext cx="2776537"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7193" name="Object 49"/>
                <p:cNvGraphicFramePr>
                  <a:graphicFrameLocks noChangeAspect="1"/>
                </p:cNvGraphicFramePr>
                <p:nvPr/>
              </p:nvGraphicFramePr>
              <p:xfrm>
                <a:off x="4773613" y="4802188"/>
                <a:ext cx="596900" cy="412750"/>
              </p:xfrm>
              <a:graphic>
                <a:graphicData uri="http://schemas.openxmlformats.org/presentationml/2006/ole">
                  <mc:AlternateContent xmlns:mc="http://schemas.openxmlformats.org/markup-compatibility/2006">
                    <mc:Choice xmlns:v="urn:schemas-microsoft-com:vml" Requires="v">
                      <p:oleObj name="公式" r:id="rId8" imgW="193675" imgH="150495" progId="Equation.3">
                        <p:embed/>
                      </p:oleObj>
                    </mc:Choice>
                    <mc:Fallback>
                      <p:oleObj name="公式" r:id="rId8" imgW="193675" imgH="150495"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3613" y="4802188"/>
                              <a:ext cx="5969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7" name="组合 6"/>
          <p:cNvGrpSpPr/>
          <p:nvPr/>
        </p:nvGrpSpPr>
        <p:grpSpPr bwMode="auto">
          <a:xfrm>
            <a:off x="4924425" y="2049463"/>
            <a:ext cx="3970338" cy="2081212"/>
            <a:chOff x="4924425" y="2049463"/>
            <a:chExt cx="3970338" cy="2081212"/>
          </a:xfrm>
        </p:grpSpPr>
        <p:sp>
          <p:nvSpPr>
            <p:cNvPr id="7175" name="Text Box 8"/>
            <p:cNvSpPr txBox="1">
              <a:spLocks noChangeArrowheads="1"/>
            </p:cNvSpPr>
            <p:nvPr/>
          </p:nvSpPr>
          <p:spPr bwMode="auto">
            <a:xfrm>
              <a:off x="5600700" y="2049463"/>
              <a:ext cx="73025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FF3300"/>
                  </a:solidFill>
                  <a:latin typeface="Times New Roman" panose="02020603050405020304" pitchFamily="18" charset="0"/>
                  <a:ea typeface="楷体_GB2312" pitchFamily="49" charset="-122"/>
                </a:rPr>
                <a:t>Ui</a:t>
              </a:r>
              <a:endParaRPr kumimoji="1" lang="en-US" altLang="zh-CN" sz="2800" b="1">
                <a:solidFill>
                  <a:srgbClr val="FF3300"/>
                </a:solidFill>
                <a:latin typeface="Times New Roman" panose="02020603050405020304" pitchFamily="18" charset="0"/>
                <a:ea typeface="楷体_GB2312" pitchFamily="49" charset="-122"/>
              </a:endParaRPr>
            </a:p>
          </p:txBody>
        </p:sp>
        <p:grpSp>
          <p:nvGrpSpPr>
            <p:cNvPr id="7176" name="组合 76"/>
            <p:cNvGrpSpPr/>
            <p:nvPr/>
          </p:nvGrpSpPr>
          <p:grpSpPr bwMode="auto">
            <a:xfrm>
              <a:off x="4924425" y="2203450"/>
              <a:ext cx="3970338" cy="1927225"/>
              <a:chOff x="4924425" y="2203450"/>
              <a:chExt cx="3970008" cy="1927225"/>
            </a:xfrm>
          </p:grpSpPr>
          <p:sp>
            <p:nvSpPr>
              <p:cNvPr id="7177" name="Line 9"/>
              <p:cNvSpPr>
                <a:spLocks noChangeShapeType="1"/>
              </p:cNvSpPr>
              <p:nvPr/>
            </p:nvSpPr>
            <p:spPr bwMode="auto">
              <a:xfrm>
                <a:off x="5690858" y="3006725"/>
                <a:ext cx="271145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7178" name="Group 10"/>
              <p:cNvGrpSpPr/>
              <p:nvPr/>
            </p:nvGrpSpPr>
            <p:grpSpPr bwMode="auto">
              <a:xfrm>
                <a:off x="5467020" y="2203450"/>
                <a:ext cx="3427413" cy="1927225"/>
                <a:chOff x="2904" y="1750"/>
                <a:chExt cx="2339" cy="1214"/>
              </a:xfrm>
            </p:grpSpPr>
            <p:sp>
              <p:nvSpPr>
                <p:cNvPr id="7180" name="Line 11"/>
                <p:cNvSpPr>
                  <a:spLocks noChangeShapeType="1"/>
                </p:cNvSpPr>
                <p:nvPr/>
              </p:nvSpPr>
              <p:spPr bwMode="auto">
                <a:xfrm>
                  <a:off x="3068" y="278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81" name="Line 12"/>
                <p:cNvSpPr>
                  <a:spLocks noChangeShapeType="1"/>
                </p:cNvSpPr>
                <p:nvPr/>
              </p:nvSpPr>
              <p:spPr bwMode="auto">
                <a:xfrm flipH="1">
                  <a:off x="3074" y="1750"/>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82" name="Text Box 13"/>
                <p:cNvSpPr txBox="1">
                  <a:spLocks noChangeArrowheads="1"/>
                </p:cNvSpPr>
                <p:nvPr/>
              </p:nvSpPr>
              <p:spPr bwMode="auto">
                <a:xfrm>
                  <a:off x="5062" y="2657"/>
                  <a:ext cx="1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3300"/>
                      </a:solidFill>
                      <a:latin typeface="Times New Roman" panose="02020603050405020304" pitchFamily="18" charset="0"/>
                      <a:ea typeface="楷体_GB2312" pitchFamily="49" charset="-122"/>
                    </a:rPr>
                    <a:t>t</a:t>
                  </a:r>
                </a:p>
              </p:txBody>
            </p:sp>
            <p:sp>
              <p:nvSpPr>
                <p:cNvPr id="7183" name="Rectangle 14"/>
                <p:cNvSpPr>
                  <a:spLocks noChangeArrowheads="1"/>
                </p:cNvSpPr>
                <p:nvPr/>
              </p:nvSpPr>
              <p:spPr bwMode="auto">
                <a:xfrm>
                  <a:off x="2904" y="267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3300"/>
                      </a:solidFill>
                      <a:latin typeface="Times New Roman" panose="02020603050405020304" pitchFamily="18" charset="0"/>
                      <a:ea typeface="楷体_GB2312" pitchFamily="49" charset="-122"/>
                    </a:rPr>
                    <a:t>o</a:t>
                  </a:r>
                </a:p>
              </p:txBody>
            </p:sp>
          </p:grpSp>
          <p:graphicFrame>
            <p:nvGraphicFramePr>
              <p:cNvPr id="7179" name="Object 43"/>
              <p:cNvGraphicFramePr>
                <a:graphicFrameLocks noChangeAspect="1"/>
              </p:cNvGraphicFramePr>
              <p:nvPr/>
            </p:nvGraphicFramePr>
            <p:xfrm>
              <a:off x="4924425" y="2782888"/>
              <a:ext cx="596900" cy="412750"/>
            </p:xfrm>
            <a:graphic>
              <a:graphicData uri="http://schemas.openxmlformats.org/presentationml/2006/ole">
                <mc:AlternateContent xmlns:mc="http://schemas.openxmlformats.org/markup-compatibility/2006">
                  <mc:Choice xmlns:v="urn:schemas-microsoft-com:vml" Requires="v">
                    <p:oleObj name="公式" r:id="rId10" imgW="193675" imgH="150495" progId="Equation.3">
                      <p:embed/>
                    </p:oleObj>
                  </mc:Choice>
                  <mc:Fallback>
                    <p:oleObj name="公式" r:id="rId10" imgW="193675" imgH="150495" progId="Equation.3">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4425" y="2782888"/>
                            <a:ext cx="5969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174" name="矩形 75"/>
          <p:cNvSpPr>
            <a:spLocks noChangeArrowheads="1"/>
          </p:cNvSpPr>
          <p:nvPr/>
        </p:nvSpPr>
        <p:spPr bwMode="auto">
          <a:xfrm>
            <a:off x="107950" y="1046163"/>
            <a:ext cx="39100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200" b="1">
                <a:solidFill>
                  <a:srgbClr val="0000FF"/>
                </a:solidFill>
                <a:latin typeface="楷体_GB2312" pitchFamily="49" charset="-122"/>
                <a:ea typeface="楷体_GB2312" pitchFamily="49" charset="-122"/>
              </a:rPr>
              <a:t>晶体管为硅管</a:t>
            </a:r>
            <a:r>
              <a:rPr kumimoji="1" lang="en-US" altLang="zh-CN" sz="3200" b="1">
                <a:solidFill>
                  <a:srgbClr val="0000FF"/>
                </a:solidFill>
                <a:latin typeface="楷体_GB2312" pitchFamily="49" charset="-122"/>
                <a:ea typeface="楷体_GB2312" pitchFamily="49" charset="-122"/>
              </a:rPr>
              <a:t>,</a:t>
            </a:r>
            <a:r>
              <a:rPr kumimoji="1" lang="en-US" altLang="zh-CN" sz="3200" b="1" i="1">
                <a:solidFill>
                  <a:srgbClr val="0000FF"/>
                </a:solidFill>
                <a:latin typeface="楷体_GB2312" pitchFamily="49" charset="-122"/>
                <a:ea typeface="楷体_GB2312" pitchFamily="49" charset="-122"/>
              </a:rPr>
              <a:t>β</a:t>
            </a:r>
            <a:r>
              <a:rPr kumimoji="1" lang="en-US" altLang="zh-CN" sz="3200" b="1">
                <a:solidFill>
                  <a:srgbClr val="0000FF"/>
                </a:solidFill>
                <a:latin typeface="楷体_GB2312" pitchFamily="49" charset="-122"/>
                <a:ea typeface="楷体_GB2312" pitchFamily="49" charset="-122"/>
              </a:rPr>
              <a:t>=30</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circle(in)">
                                      <p:cBhvr>
                                        <p:cTn id="7" dur="2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193675" y="620713"/>
            <a:ext cx="85693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Char char="Ø"/>
            </a:pPr>
            <a:r>
              <a:rPr lang="zh-CN" altLang="en-US" sz="4000" b="1"/>
              <a:t>交流信号是无法直接通过三极管电路的；</a:t>
            </a:r>
            <a:endParaRPr lang="en-US" altLang="zh-CN" sz="4000" b="1"/>
          </a:p>
          <a:p>
            <a:pPr algn="just" eaLnBrk="1" hangingPunct="1">
              <a:buFont typeface="Wingdings" panose="05000000000000000000" pitchFamily="2" charset="2"/>
              <a:buChar char="Ø"/>
            </a:pPr>
            <a:r>
              <a:rPr lang="zh-CN" altLang="en-US" sz="4000" b="1"/>
              <a:t>可以通过叠加直流偏置，让交流信号变成交变直流信号的方式让交流信号在三极管电路中发生作用；</a:t>
            </a:r>
            <a:endParaRPr lang="en-US" altLang="zh-CN" b="1"/>
          </a:p>
          <a:p>
            <a:pPr algn="just" eaLnBrk="1" hangingPunct="1">
              <a:buFont typeface="Wingdings" panose="05000000000000000000" pitchFamily="2" charset="2"/>
              <a:buChar char="Ø"/>
            </a:pPr>
            <a:r>
              <a:rPr lang="zh-CN" altLang="en-US" sz="4000" b="1"/>
              <a:t>直流偏置的大小决定了交流信号的中心工作点；</a:t>
            </a:r>
            <a:endParaRPr lang="en-US" altLang="zh-CN" sz="4000" b="1"/>
          </a:p>
          <a:p>
            <a:pPr algn="just" eaLnBrk="1" hangingPunct="1">
              <a:buFont typeface="Wingdings" panose="05000000000000000000" pitchFamily="2" charset="2"/>
              <a:buChar char="Ø"/>
            </a:pPr>
            <a:r>
              <a:rPr lang="zh-CN" altLang="en-US" sz="4000" b="1"/>
              <a:t>相当于直流信号为交流信号的通过铺了条路。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16013" y="411163"/>
            <a:ext cx="6970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a:solidFill>
                  <a:srgbClr val="FF3300"/>
                </a:solidFill>
                <a:latin typeface="Times New Roman" panose="02020603050405020304" pitchFamily="18" charset="0"/>
                <a:ea typeface="楷体_GB2312" pitchFamily="49" charset="-122"/>
              </a:rPr>
              <a:t>5.1  </a:t>
            </a:r>
            <a:r>
              <a:rPr kumimoji="1" lang="zh-CN" altLang="en-US" sz="3600" b="1" dirty="0">
                <a:solidFill>
                  <a:srgbClr val="FF3300"/>
                </a:solidFill>
                <a:latin typeface="Times New Roman" panose="02020603050405020304" pitchFamily="18" charset="0"/>
                <a:ea typeface="楷体_GB2312" pitchFamily="49" charset="-122"/>
              </a:rPr>
              <a:t>放大电路的组成及工作原理</a:t>
            </a:r>
          </a:p>
        </p:txBody>
      </p:sp>
      <p:sp>
        <p:nvSpPr>
          <p:cNvPr id="3" name="Rectangle 3"/>
          <p:cNvSpPr txBox="1">
            <a:spLocks noChangeArrowheads="1"/>
          </p:cNvSpPr>
          <p:nvPr/>
        </p:nvSpPr>
        <p:spPr>
          <a:xfrm>
            <a:off x="1086198" y="1628800"/>
            <a:ext cx="5862065" cy="2133600"/>
          </a:xfrm>
          <a:prstGeom prst="rect">
            <a:avLst/>
          </a:prstGeo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a:lnSpc>
                <a:spcPct val="120000"/>
              </a:lnSpc>
              <a:buFontTx/>
              <a:buNone/>
            </a:pPr>
            <a:r>
              <a:rPr lang="zh-CN" altLang="en-US" sz="2800" b="1" dirty="0">
                <a:solidFill>
                  <a:srgbClr val="800000"/>
                </a:solidFill>
                <a:latin typeface="黑体" panose="02010609060101010101" pitchFamily="49" charset="-122"/>
                <a:ea typeface="黑体" panose="02010609060101010101" pitchFamily="49" charset="-122"/>
              </a:rPr>
              <a:t>三极管的放大原理</a:t>
            </a:r>
          </a:p>
          <a:p>
            <a:pPr marL="457200" indent="-457200">
              <a:lnSpc>
                <a:spcPct val="120000"/>
              </a:lnSpc>
              <a:spcBef>
                <a:spcPct val="5000"/>
              </a:spcBef>
              <a:buFontTx/>
              <a:buNone/>
            </a:pPr>
            <a:r>
              <a:rPr lang="zh-CN" altLang="en-US" sz="2400" b="1" dirty="0">
                <a:solidFill>
                  <a:srgbClr val="A50021"/>
                </a:solidFill>
                <a:latin typeface="宋体" panose="02010600030101010101" pitchFamily="2" charset="-122"/>
              </a:rPr>
              <a:t>三极管工作在放大区：</a:t>
            </a:r>
          </a:p>
          <a:p>
            <a:pPr marL="457200" indent="-457200">
              <a:lnSpc>
                <a:spcPct val="120000"/>
              </a:lnSpc>
              <a:spcBef>
                <a:spcPct val="5000"/>
              </a:spcBef>
              <a:buFontTx/>
              <a:buNone/>
            </a:pPr>
            <a:r>
              <a:rPr lang="zh-CN" altLang="en-US" sz="2400" b="1" dirty="0">
                <a:solidFill>
                  <a:srgbClr val="FF0000"/>
                </a:solidFill>
                <a:latin typeface="宋体" panose="02010600030101010101" pitchFamily="2" charset="-122"/>
              </a:rPr>
              <a:t>发射结正偏，</a:t>
            </a:r>
          </a:p>
          <a:p>
            <a:pPr marL="457200" indent="-457200">
              <a:lnSpc>
                <a:spcPct val="120000"/>
              </a:lnSpc>
              <a:spcBef>
                <a:spcPct val="5000"/>
              </a:spcBef>
              <a:buFontTx/>
              <a:buNone/>
            </a:pPr>
            <a:r>
              <a:rPr lang="zh-CN" altLang="en-US" sz="2400" b="1" dirty="0">
                <a:solidFill>
                  <a:srgbClr val="FF0000"/>
                </a:solidFill>
                <a:latin typeface="宋体" panose="02010600030101010101" pitchFamily="2" charset="-122"/>
              </a:rPr>
              <a:t>集电结反偏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05845" y="5077038"/>
            <a:ext cx="3276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400" b="1">
                <a:solidFill>
                  <a:srgbClr val="FF0000"/>
                </a:solidFill>
                <a:latin typeface="宋体" panose="02010600030101010101" pitchFamily="2" charset="-122"/>
              </a:rPr>
              <a:t>→△</a:t>
            </a:r>
            <a:r>
              <a:rPr kumimoji="1" lang="en-US" altLang="zh-CN" sz="2400" b="1" i="1">
                <a:solidFill>
                  <a:srgbClr val="FF0000"/>
                </a:solidFill>
                <a:latin typeface="Times New Roman" panose="02020603050405020304" pitchFamily="18" charset="0"/>
              </a:rPr>
              <a:t>U</a:t>
            </a:r>
            <a:r>
              <a:rPr kumimoji="1" lang="en-US" altLang="zh-CN" sz="2400" b="1" baseline="-25000">
                <a:solidFill>
                  <a:srgbClr val="FF0000"/>
                </a:solidFill>
                <a:latin typeface="Times New Roman" panose="02020603050405020304" pitchFamily="18" charset="0"/>
              </a:rPr>
              <a:t>CE</a:t>
            </a:r>
            <a:endParaRPr kumimoji="1" lang="en-US" altLang="zh-CN" sz="2400" b="1">
              <a:solidFill>
                <a:srgbClr val="FF0000"/>
              </a:solidFill>
              <a:latin typeface="幼圆" panose="02010509060101010101" pitchFamily="49" charset="-122"/>
              <a:ea typeface="幼圆" panose="02010509060101010101" pitchFamily="49" charset="-122"/>
            </a:endParaRPr>
          </a:p>
        </p:txBody>
      </p:sp>
      <p:sp>
        <p:nvSpPr>
          <p:cNvPr id="4" name="Rectangle 5"/>
          <p:cNvSpPr>
            <a:spLocks noChangeArrowheads="1"/>
          </p:cNvSpPr>
          <p:nvPr/>
        </p:nvSpPr>
        <p:spPr bwMode="auto">
          <a:xfrm>
            <a:off x="324845" y="3019638"/>
            <a:ext cx="228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zh-CN" altLang="en-US" sz="2800" b="1">
                <a:solidFill>
                  <a:srgbClr val="0000FF"/>
                </a:solidFill>
                <a:latin typeface="宋体" panose="02010600030101010101" pitchFamily="2" charset="-122"/>
              </a:rPr>
              <a:t>放大原理：</a:t>
            </a:r>
          </a:p>
        </p:txBody>
      </p:sp>
      <p:sp>
        <p:nvSpPr>
          <p:cNvPr id="5" name="Rectangle 6"/>
          <p:cNvSpPr>
            <a:spLocks noChangeArrowheads="1"/>
          </p:cNvSpPr>
          <p:nvPr/>
        </p:nvSpPr>
        <p:spPr bwMode="auto">
          <a:xfrm>
            <a:off x="629645" y="3857838"/>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400" b="1">
                <a:solidFill>
                  <a:srgbClr val="FF0000"/>
                </a:solidFill>
                <a:latin typeface="宋体" panose="02010600030101010101" pitchFamily="2" charset="-122"/>
              </a:rPr>
              <a:t>→△</a:t>
            </a:r>
            <a:r>
              <a:rPr kumimoji="1" lang="en-US" altLang="zh-CN" sz="2400" b="1" i="1">
                <a:solidFill>
                  <a:srgbClr val="FF0000"/>
                </a:solidFill>
                <a:latin typeface="Times New Roman" panose="02020603050405020304" pitchFamily="18" charset="0"/>
              </a:rPr>
              <a:t>U</a:t>
            </a:r>
            <a:r>
              <a:rPr kumimoji="1" lang="en-US" altLang="zh-CN" sz="2400" b="1" baseline="-25000">
                <a:solidFill>
                  <a:srgbClr val="FF0000"/>
                </a:solidFill>
                <a:latin typeface="Times New Roman" panose="02020603050405020304" pitchFamily="18" charset="0"/>
              </a:rPr>
              <a:t>BE</a:t>
            </a:r>
            <a:endParaRPr kumimoji="1" lang="en-US" altLang="zh-CN" sz="2400" b="1">
              <a:solidFill>
                <a:srgbClr val="FF0000"/>
              </a:solidFill>
              <a:latin typeface="幼圆" panose="02010509060101010101" pitchFamily="49" charset="-122"/>
              <a:ea typeface="幼圆" panose="02010509060101010101" pitchFamily="49" charset="-122"/>
            </a:endParaRPr>
          </a:p>
        </p:txBody>
      </p:sp>
      <p:sp>
        <p:nvSpPr>
          <p:cNvPr id="6" name="Rectangle 7"/>
          <p:cNvSpPr>
            <a:spLocks noChangeArrowheads="1"/>
          </p:cNvSpPr>
          <p:nvPr/>
        </p:nvSpPr>
        <p:spPr bwMode="auto">
          <a:xfrm>
            <a:off x="1696445" y="38578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400" b="1">
                <a:solidFill>
                  <a:srgbClr val="FF0066"/>
                </a:solidFill>
                <a:latin typeface="宋体" panose="02010600030101010101" pitchFamily="2" charset="-122"/>
              </a:rPr>
              <a:t>→△</a:t>
            </a:r>
            <a:r>
              <a:rPr kumimoji="1" lang="en-US" altLang="zh-CN" sz="2400" b="1" i="1">
                <a:solidFill>
                  <a:srgbClr val="FF0066"/>
                </a:solidFill>
                <a:latin typeface="Times New Roman" panose="02020603050405020304" pitchFamily="18" charset="0"/>
              </a:rPr>
              <a:t>I</a:t>
            </a:r>
            <a:r>
              <a:rPr kumimoji="1" lang="en-US" altLang="zh-CN" sz="2400" b="1" baseline="-25000">
                <a:solidFill>
                  <a:srgbClr val="FF0066"/>
                </a:solidFill>
                <a:latin typeface="Times New Roman" panose="02020603050405020304" pitchFamily="18" charset="0"/>
              </a:rPr>
              <a:t>B</a:t>
            </a:r>
            <a:endParaRPr kumimoji="1" lang="en-US" altLang="zh-CN" sz="2400" b="1">
              <a:solidFill>
                <a:srgbClr val="FF0066"/>
              </a:solidFill>
              <a:latin typeface="幼圆" panose="02010509060101010101" pitchFamily="49" charset="-122"/>
              <a:ea typeface="幼圆" panose="02010509060101010101" pitchFamily="49" charset="-122"/>
            </a:endParaRPr>
          </a:p>
        </p:txBody>
      </p:sp>
      <p:sp>
        <p:nvSpPr>
          <p:cNvPr id="7" name="Rectangle 8"/>
          <p:cNvSpPr>
            <a:spLocks noChangeArrowheads="1"/>
          </p:cNvSpPr>
          <p:nvPr/>
        </p:nvSpPr>
        <p:spPr bwMode="auto">
          <a:xfrm>
            <a:off x="705845" y="4391238"/>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400" b="1">
                <a:solidFill>
                  <a:srgbClr val="FF0000"/>
                </a:solidFill>
                <a:latin typeface="宋体" panose="02010600030101010101" pitchFamily="2" charset="-122"/>
              </a:rPr>
              <a:t>→△</a:t>
            </a:r>
            <a:r>
              <a:rPr kumimoji="1" lang="en-US" altLang="zh-CN" sz="2400" b="1" i="1">
                <a:solidFill>
                  <a:srgbClr val="FF0000"/>
                </a:solidFill>
                <a:latin typeface="Times New Roman" panose="02020603050405020304" pitchFamily="18" charset="0"/>
              </a:rPr>
              <a:t>I</a:t>
            </a:r>
            <a:r>
              <a:rPr kumimoji="1" lang="en-US" altLang="zh-CN" sz="2400" b="1" baseline="-25000">
                <a:solidFill>
                  <a:srgbClr val="FF0000"/>
                </a:solidFill>
                <a:latin typeface="Times New Roman" panose="02020603050405020304" pitchFamily="18" charset="0"/>
              </a:rPr>
              <a:t>C</a:t>
            </a:r>
            <a:r>
              <a:rPr kumimoji="1" lang="zh-CN" altLang="en-US" sz="2400" b="1">
                <a:solidFill>
                  <a:srgbClr val="FF0000"/>
                </a:solidFill>
                <a:latin typeface="Times New Roman" panose="02020603050405020304" pitchFamily="18" charset="0"/>
              </a:rPr>
              <a:t>（</a:t>
            </a:r>
            <a:r>
              <a:rPr kumimoji="1" lang="en-US" altLang="zh-CN" sz="2400" b="1" i="1">
                <a:solidFill>
                  <a:srgbClr val="FF0000"/>
                </a:solidFill>
                <a:latin typeface="Symbol" panose="05050102010706020507" pitchFamily="18" charset="2"/>
              </a:rPr>
              <a:t>b</a:t>
            </a:r>
            <a:r>
              <a:rPr kumimoji="1" lang="en-US" altLang="zh-CN" sz="2400" b="1">
                <a:solidFill>
                  <a:srgbClr val="FF0000"/>
                </a:solidFill>
                <a:latin typeface="宋体" panose="02010600030101010101" pitchFamily="2" charset="-122"/>
              </a:rPr>
              <a:t>△</a:t>
            </a:r>
            <a:r>
              <a:rPr kumimoji="1" lang="en-US" altLang="zh-CN" sz="2400" b="1" i="1">
                <a:solidFill>
                  <a:srgbClr val="FF0000"/>
                </a:solidFill>
                <a:latin typeface="Times New Roman" panose="02020603050405020304" pitchFamily="18" charset="0"/>
              </a:rPr>
              <a:t>I</a:t>
            </a:r>
            <a:r>
              <a:rPr kumimoji="1" lang="en-US" altLang="zh-CN" sz="2400" b="1" baseline="-25000">
                <a:solidFill>
                  <a:srgbClr val="FF0000"/>
                </a:solidFill>
                <a:latin typeface="Times New Roman" panose="02020603050405020304" pitchFamily="18" charset="0"/>
              </a:rPr>
              <a:t>B</a:t>
            </a:r>
            <a:r>
              <a:rPr kumimoji="1" lang="zh-CN" altLang="en-US" sz="2400" b="1">
                <a:solidFill>
                  <a:srgbClr val="FF0000"/>
                </a:solidFill>
                <a:latin typeface="Times New Roman" panose="02020603050405020304" pitchFamily="18" charset="0"/>
              </a:rPr>
              <a:t>）</a:t>
            </a:r>
            <a:endParaRPr kumimoji="1" lang="zh-CN" altLang="en-US" sz="2400" b="1">
              <a:solidFill>
                <a:srgbClr val="FF0000"/>
              </a:solidFill>
              <a:latin typeface="黑体" panose="02010609060101010101" pitchFamily="49" charset="-122"/>
              <a:ea typeface="黑体" panose="02010609060101010101" pitchFamily="49" charset="-122"/>
            </a:endParaRPr>
          </a:p>
        </p:txBody>
      </p:sp>
      <p:sp>
        <p:nvSpPr>
          <p:cNvPr id="8" name="Rectangle 9"/>
          <p:cNvSpPr>
            <a:spLocks noChangeArrowheads="1"/>
          </p:cNvSpPr>
          <p:nvPr/>
        </p:nvSpPr>
        <p:spPr bwMode="auto">
          <a:xfrm>
            <a:off x="4058645" y="5534238"/>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zh-CN" altLang="en-US" sz="2400" b="1">
                <a:latin typeface="黑体" panose="02010609060101010101" pitchFamily="49" charset="-122"/>
                <a:ea typeface="黑体" panose="02010609060101010101" pitchFamily="49" charset="-122"/>
              </a:rPr>
              <a:t>电压放大倍数：</a:t>
            </a:r>
            <a:endParaRPr kumimoji="1" lang="zh-CN" altLang="en-US" sz="2400" b="1">
              <a:solidFill>
                <a:srgbClr val="FF0066"/>
              </a:solidFill>
              <a:latin typeface="幼圆" panose="02010509060101010101" pitchFamily="49" charset="-122"/>
              <a:ea typeface="幼圆" panose="02010509060101010101" pitchFamily="49" charset="-122"/>
            </a:endParaRPr>
          </a:p>
        </p:txBody>
      </p:sp>
      <p:sp>
        <p:nvSpPr>
          <p:cNvPr id="9" name="Rectangle 10"/>
          <p:cNvSpPr>
            <a:spLocks noChangeArrowheads="1"/>
          </p:cNvSpPr>
          <p:nvPr/>
        </p:nvSpPr>
        <p:spPr bwMode="auto">
          <a:xfrm>
            <a:off x="782045" y="568663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800" b="1">
                <a:solidFill>
                  <a:srgbClr val="FF0000"/>
                </a:solidFill>
                <a:latin typeface="宋体" panose="02010600030101010101" pitchFamily="2" charset="-122"/>
              </a:rPr>
              <a:t>→ </a:t>
            </a:r>
            <a:r>
              <a:rPr kumimoji="1" lang="en-US" altLang="zh-CN" sz="2800" b="1" i="1">
                <a:solidFill>
                  <a:srgbClr val="FF0000"/>
                </a:solidFill>
                <a:latin typeface="宋体" panose="02010600030101010101" pitchFamily="2" charset="-122"/>
              </a:rPr>
              <a:t>u</a:t>
            </a:r>
            <a:r>
              <a:rPr kumimoji="1" lang="en-US" altLang="zh-CN" sz="2800" b="1" baseline="-25000">
                <a:solidFill>
                  <a:srgbClr val="FF0000"/>
                </a:solidFill>
                <a:latin typeface="宋体" panose="02010600030101010101" pitchFamily="2" charset="-122"/>
              </a:rPr>
              <a:t>o</a:t>
            </a:r>
            <a:r>
              <a:rPr kumimoji="1" lang="en-US" altLang="zh-CN" sz="2800">
                <a:latin typeface="Times New Roman" panose="02020603050405020304" pitchFamily="18" charset="0"/>
              </a:rPr>
              <a:t> </a:t>
            </a:r>
          </a:p>
        </p:txBody>
      </p:sp>
      <p:graphicFrame>
        <p:nvGraphicFramePr>
          <p:cNvPr id="10" name="Object 11"/>
          <p:cNvGraphicFramePr>
            <a:graphicFrameLocks noChangeAspect="1"/>
          </p:cNvGraphicFramePr>
          <p:nvPr/>
        </p:nvGraphicFramePr>
        <p:xfrm>
          <a:off x="6344645" y="5229438"/>
          <a:ext cx="1143000" cy="1042988"/>
        </p:xfrm>
        <a:graphic>
          <a:graphicData uri="http://schemas.openxmlformats.org/presentationml/2006/ole">
            <mc:AlternateContent xmlns:mc="http://schemas.openxmlformats.org/markup-compatibility/2006">
              <mc:Choice xmlns:v="urn:schemas-microsoft-com:vml" Requires="v">
                <p:oleObj name="Equation" r:id="rId2" imgW="546100" imgH="495300" progId="Equation.3">
                  <p:embed/>
                </p:oleObj>
              </mc:Choice>
              <mc:Fallback>
                <p:oleObj name="Equation" r:id="rId2" imgW="546100" imgH="495300" progId="Equation.3">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645" y="5229438"/>
                        <a:ext cx="1143000"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983" y="1290851"/>
            <a:ext cx="5867400"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8533" y="4010238"/>
            <a:ext cx="10271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5445" y="3476838"/>
            <a:ext cx="11287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7245" y="1876638"/>
            <a:ext cx="8382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645" y="1419438"/>
            <a:ext cx="8001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5645" y="2943438"/>
            <a:ext cx="10668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4570" y="2029038"/>
            <a:ext cx="5746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9"/>
          <p:cNvSpPr>
            <a:spLocks noChangeArrowheads="1"/>
          </p:cNvSpPr>
          <p:nvPr/>
        </p:nvSpPr>
        <p:spPr bwMode="auto">
          <a:xfrm>
            <a:off x="248645" y="3781638"/>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kumimoji="1" lang="en-US" altLang="zh-CN" sz="2800" b="1" i="1">
                <a:solidFill>
                  <a:srgbClr val="FF0000"/>
                </a:solidFill>
                <a:latin typeface="宋体" panose="02010600030101010101" pitchFamily="2" charset="-122"/>
              </a:rPr>
              <a:t>u</a:t>
            </a:r>
            <a:r>
              <a:rPr kumimoji="1" lang="en-US" altLang="zh-CN" sz="2800" b="1" baseline="-25000">
                <a:solidFill>
                  <a:srgbClr val="FF0000"/>
                </a:solidFill>
                <a:latin typeface="宋体" panose="02010600030101010101" pitchFamily="2" charset="-122"/>
              </a:rPr>
              <a:t>i</a:t>
            </a:r>
            <a:endParaRPr kumimoji="1" lang="en-US" altLang="zh-CN" sz="2800" b="1" baseline="-25000">
              <a:solidFill>
                <a:srgbClr val="FF0000"/>
              </a:solidFill>
              <a:latin typeface="幼圆" panose="02010509060101010101" pitchFamily="49" charset="-122"/>
              <a:ea typeface="幼圆" panose="02010509060101010101" pitchFamily="49" charset="-122"/>
            </a:endParaRPr>
          </a:p>
        </p:txBody>
      </p:sp>
      <p:sp>
        <p:nvSpPr>
          <p:cNvPr id="19" name="TextBox 18"/>
          <p:cNvSpPr txBox="1"/>
          <p:nvPr/>
        </p:nvSpPr>
        <p:spPr>
          <a:xfrm>
            <a:off x="175269" y="675079"/>
            <a:ext cx="7350475" cy="584775"/>
          </a:xfrm>
          <a:prstGeom prst="rect">
            <a:avLst/>
          </a:prstGeom>
          <a:noFill/>
        </p:spPr>
        <p:txBody>
          <a:bodyPr wrap="square" rtlCol="0">
            <a:spAutoFit/>
          </a:bodyPr>
          <a:lstStyle/>
          <a:p>
            <a:r>
              <a:rPr lang="zh-CN" altLang="en-US" sz="3200" dirty="0">
                <a:solidFill>
                  <a:srgbClr val="FF0000"/>
                </a:solidFill>
              </a:rPr>
              <a:t>放大电路形式之一：</a:t>
            </a:r>
            <a:r>
              <a:rPr lang="zh-CN" altLang="en-US" sz="3200" b="1" dirty="0">
                <a:solidFill>
                  <a:srgbClr val="FF0000"/>
                </a:solidFill>
              </a:rPr>
              <a:t>直接耦合形式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dissolve">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dissolv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217408" y="2466380"/>
            <a:ext cx="5903913" cy="4248150"/>
            <a:chOff x="839" y="1525"/>
            <a:chExt cx="3719" cy="2676"/>
          </a:xfrm>
        </p:grpSpPr>
        <p:sp>
          <p:nvSpPr>
            <p:cNvPr id="3" name="Rectangle 7"/>
            <p:cNvSpPr>
              <a:spLocks noChangeArrowheads="1"/>
            </p:cNvSpPr>
            <p:nvPr/>
          </p:nvSpPr>
          <p:spPr bwMode="auto">
            <a:xfrm>
              <a:off x="839" y="1525"/>
              <a:ext cx="3719" cy="2676"/>
            </a:xfrm>
            <a:prstGeom prst="rect">
              <a:avLst/>
            </a:prstGeom>
            <a:solidFill>
              <a:srgbClr val="FFFFCC"/>
            </a:solidFill>
            <a:ln w="9525">
              <a:solidFill>
                <a:srgbClr val="CC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 name="Group 8"/>
            <p:cNvGrpSpPr/>
            <p:nvPr/>
          </p:nvGrpSpPr>
          <p:grpSpPr bwMode="auto">
            <a:xfrm>
              <a:off x="1588" y="2007"/>
              <a:ext cx="2409" cy="1569"/>
              <a:chOff x="-434" y="2477"/>
              <a:chExt cx="2409" cy="1569"/>
            </a:xfrm>
          </p:grpSpPr>
          <p:sp>
            <p:nvSpPr>
              <p:cNvPr id="5" name="Line 9"/>
              <p:cNvSpPr>
                <a:spLocks noChangeShapeType="1"/>
              </p:cNvSpPr>
              <p:nvPr/>
            </p:nvSpPr>
            <p:spPr bwMode="auto">
              <a:xfrm>
                <a:off x="158" y="3112"/>
                <a:ext cx="0" cy="4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0"/>
              <p:cNvSpPr>
                <a:spLocks noChangeShapeType="1"/>
              </p:cNvSpPr>
              <p:nvPr/>
            </p:nvSpPr>
            <p:spPr bwMode="auto">
              <a:xfrm>
                <a:off x="-23" y="3120"/>
                <a:ext cx="4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1"/>
              <p:cNvSpPr>
                <a:spLocks noChangeShapeType="1"/>
              </p:cNvSpPr>
              <p:nvPr/>
            </p:nvSpPr>
            <p:spPr bwMode="auto">
              <a:xfrm flipH="1">
                <a:off x="-275" y="3120"/>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2"/>
              <p:cNvSpPr>
                <a:spLocks noChangeShapeType="1"/>
              </p:cNvSpPr>
              <p:nvPr/>
            </p:nvSpPr>
            <p:spPr bwMode="auto">
              <a:xfrm>
                <a:off x="-295" y="3847"/>
                <a:ext cx="18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3"/>
              <p:cNvSpPr>
                <a:spLocks noChangeShapeType="1"/>
              </p:cNvSpPr>
              <p:nvPr/>
            </p:nvSpPr>
            <p:spPr bwMode="auto">
              <a:xfrm flipH="1">
                <a:off x="1352" y="2800"/>
                <a:ext cx="2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4"/>
              <p:cNvSpPr>
                <a:spLocks noChangeShapeType="1"/>
              </p:cNvSpPr>
              <p:nvPr/>
            </p:nvSpPr>
            <p:spPr bwMode="auto">
              <a:xfrm flipH="1" flipV="1">
                <a:off x="542" y="2800"/>
                <a:ext cx="70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5"/>
              <p:cNvSpPr>
                <a:spLocks noChangeShapeType="1"/>
              </p:cNvSpPr>
              <p:nvPr/>
            </p:nvSpPr>
            <p:spPr bwMode="auto">
              <a:xfrm>
                <a:off x="554" y="2795"/>
                <a:ext cx="0" cy="1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6"/>
              <p:cNvSpPr>
                <a:spLocks noChangeShapeType="1"/>
              </p:cNvSpPr>
              <p:nvPr/>
            </p:nvSpPr>
            <p:spPr bwMode="auto">
              <a:xfrm>
                <a:off x="446" y="3011"/>
                <a:ext cx="0" cy="2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7"/>
              <p:cNvSpPr>
                <a:spLocks noChangeShapeType="1"/>
              </p:cNvSpPr>
              <p:nvPr/>
            </p:nvSpPr>
            <p:spPr bwMode="auto">
              <a:xfrm flipH="1">
                <a:off x="446" y="2976"/>
                <a:ext cx="121"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8"/>
              <p:cNvSpPr>
                <a:spLocks noChangeShapeType="1"/>
              </p:cNvSpPr>
              <p:nvPr/>
            </p:nvSpPr>
            <p:spPr bwMode="auto">
              <a:xfrm>
                <a:off x="446" y="3120"/>
                <a:ext cx="152" cy="8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9"/>
              <p:cNvSpPr>
                <a:spLocks noChangeShapeType="1"/>
              </p:cNvSpPr>
              <p:nvPr/>
            </p:nvSpPr>
            <p:spPr bwMode="auto">
              <a:xfrm>
                <a:off x="598" y="3200"/>
                <a:ext cx="0" cy="84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0"/>
              <p:cNvSpPr>
                <a:spLocks noChangeShapeType="1"/>
              </p:cNvSpPr>
              <p:nvPr/>
            </p:nvSpPr>
            <p:spPr bwMode="auto">
              <a:xfrm>
                <a:off x="-131" y="302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1"/>
              <p:cNvSpPr>
                <a:spLocks noChangeShapeType="1"/>
              </p:cNvSpPr>
              <p:nvPr/>
            </p:nvSpPr>
            <p:spPr bwMode="auto">
              <a:xfrm>
                <a:off x="-35" y="302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2"/>
              <p:cNvSpPr>
                <a:spLocks noChangeShapeType="1"/>
              </p:cNvSpPr>
              <p:nvPr/>
            </p:nvSpPr>
            <p:spPr bwMode="auto">
              <a:xfrm>
                <a:off x="1248" y="270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3"/>
              <p:cNvSpPr>
                <a:spLocks noChangeShapeType="1"/>
              </p:cNvSpPr>
              <p:nvPr/>
            </p:nvSpPr>
            <p:spPr bwMode="auto">
              <a:xfrm>
                <a:off x="1336" y="2704"/>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4"/>
              <p:cNvSpPr>
                <a:spLocks noChangeShapeType="1"/>
              </p:cNvSpPr>
              <p:nvPr/>
            </p:nvSpPr>
            <p:spPr bwMode="auto">
              <a:xfrm>
                <a:off x="486" y="4031"/>
                <a:ext cx="24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25"/>
              <p:cNvSpPr>
                <a:spLocks noChangeArrowheads="1"/>
              </p:cNvSpPr>
              <p:nvPr/>
            </p:nvSpPr>
            <p:spPr bwMode="auto">
              <a:xfrm>
                <a:off x="117" y="3232"/>
                <a:ext cx="79" cy="243"/>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6"/>
              <p:cNvSpPr>
                <a:spLocks noChangeArrowheads="1"/>
              </p:cNvSpPr>
              <p:nvPr/>
            </p:nvSpPr>
            <p:spPr bwMode="auto">
              <a:xfrm>
                <a:off x="133" y="3815"/>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7"/>
              <p:cNvSpPr>
                <a:spLocks noChangeArrowheads="1"/>
              </p:cNvSpPr>
              <p:nvPr/>
            </p:nvSpPr>
            <p:spPr bwMode="auto">
              <a:xfrm>
                <a:off x="574" y="3815"/>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8"/>
              <p:cNvSpPr>
                <a:spLocks noChangeArrowheads="1"/>
              </p:cNvSpPr>
              <p:nvPr/>
            </p:nvSpPr>
            <p:spPr bwMode="auto">
              <a:xfrm>
                <a:off x="133" y="3088"/>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9"/>
              <p:cNvSpPr txBox="1">
                <a:spLocks noChangeArrowheads="1"/>
              </p:cNvSpPr>
              <p:nvPr/>
            </p:nvSpPr>
            <p:spPr bwMode="auto">
              <a:xfrm>
                <a:off x="-275" y="2784"/>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000" b="1">
                    <a:latin typeface="Times New Roman" panose="02020603050405020304" pitchFamily="18" charset="0"/>
                  </a:rPr>
                  <a:t>C1</a:t>
                </a:r>
              </a:p>
            </p:txBody>
          </p:sp>
          <p:sp>
            <p:nvSpPr>
              <p:cNvPr id="26" name="Text Box 30"/>
              <p:cNvSpPr txBox="1">
                <a:spLocks noChangeArrowheads="1"/>
              </p:cNvSpPr>
              <p:nvPr/>
            </p:nvSpPr>
            <p:spPr bwMode="auto">
              <a:xfrm>
                <a:off x="1111" y="2477"/>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000" b="1">
                    <a:latin typeface="Times New Roman" panose="02020603050405020304" pitchFamily="18" charset="0"/>
                  </a:rPr>
                  <a:t>  C2</a:t>
                </a:r>
              </a:p>
            </p:txBody>
          </p:sp>
          <p:sp>
            <p:nvSpPr>
              <p:cNvPr id="27" name="Text Box 31"/>
              <p:cNvSpPr txBox="1">
                <a:spLocks noChangeArrowheads="1"/>
              </p:cNvSpPr>
              <p:nvPr/>
            </p:nvSpPr>
            <p:spPr bwMode="auto">
              <a:xfrm>
                <a:off x="1157" y="3475"/>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rPr>
                  <a:t>E</a:t>
                </a:r>
                <a:r>
                  <a:rPr kumimoji="1" lang="en-US" altLang="zh-CN" sz="2000" b="1" baseline="-25000">
                    <a:latin typeface="Times New Roman" panose="02020603050405020304" pitchFamily="18" charset="0"/>
                  </a:rPr>
                  <a:t>C</a:t>
                </a:r>
              </a:p>
            </p:txBody>
          </p:sp>
          <p:sp>
            <p:nvSpPr>
              <p:cNvPr id="28" name="Text Box 32"/>
              <p:cNvSpPr txBox="1">
                <a:spLocks noChangeArrowheads="1"/>
              </p:cNvSpPr>
              <p:nvPr/>
            </p:nvSpPr>
            <p:spPr bwMode="auto">
              <a:xfrm>
                <a:off x="-159" y="3203"/>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rPr>
                  <a:t>R</a:t>
                </a:r>
                <a:r>
                  <a:rPr kumimoji="1" lang="en-US" altLang="zh-CN" sz="2000" b="1" baseline="-25000">
                    <a:latin typeface="Times New Roman" panose="02020603050405020304" pitchFamily="18" charset="0"/>
                  </a:rPr>
                  <a:t>b</a:t>
                </a:r>
              </a:p>
            </p:txBody>
          </p:sp>
          <p:sp>
            <p:nvSpPr>
              <p:cNvPr id="29" name="Text Box 33"/>
              <p:cNvSpPr txBox="1">
                <a:spLocks noChangeArrowheads="1"/>
              </p:cNvSpPr>
              <p:nvPr/>
            </p:nvSpPr>
            <p:spPr bwMode="auto">
              <a:xfrm>
                <a:off x="-434" y="333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0000FF"/>
                    </a:solidFill>
                    <a:latin typeface="Times New Roman" panose="02020603050405020304" pitchFamily="18" charset="0"/>
                  </a:rPr>
                  <a:t>u</a:t>
                </a:r>
                <a:r>
                  <a:rPr kumimoji="1" lang="en-US" altLang="zh-CN" sz="2400" b="1" baseline="-25000">
                    <a:solidFill>
                      <a:srgbClr val="0000FF"/>
                    </a:solidFill>
                    <a:latin typeface="Times New Roman" panose="02020603050405020304" pitchFamily="18" charset="0"/>
                  </a:rPr>
                  <a:t>i</a:t>
                </a:r>
              </a:p>
            </p:txBody>
          </p:sp>
          <p:sp>
            <p:nvSpPr>
              <p:cNvPr id="30" name="Text Box 34"/>
              <p:cNvSpPr txBox="1">
                <a:spLocks noChangeArrowheads="1"/>
              </p:cNvSpPr>
              <p:nvPr/>
            </p:nvSpPr>
            <p:spPr bwMode="auto">
              <a:xfrm>
                <a:off x="-432" y="3058"/>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Times New Roman" panose="02020603050405020304" pitchFamily="18" charset="0"/>
                  </a:rPr>
                  <a:t>+</a:t>
                </a:r>
                <a:endParaRPr kumimoji="1" lang="en-US" altLang="zh-CN" sz="2400" b="1" baseline="-25000">
                  <a:solidFill>
                    <a:srgbClr val="FF3300"/>
                  </a:solidFill>
                  <a:latin typeface="Times New Roman" panose="02020603050405020304" pitchFamily="18" charset="0"/>
                </a:endParaRPr>
              </a:p>
            </p:txBody>
          </p:sp>
          <p:sp>
            <p:nvSpPr>
              <p:cNvPr id="31" name="Line 35"/>
              <p:cNvSpPr>
                <a:spLocks noChangeShapeType="1"/>
              </p:cNvSpPr>
              <p:nvPr/>
            </p:nvSpPr>
            <p:spPr bwMode="auto">
              <a:xfrm>
                <a:off x="206" y="3072"/>
                <a:ext cx="19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36"/>
              <p:cNvSpPr>
                <a:spLocks noChangeArrowheads="1"/>
              </p:cNvSpPr>
              <p:nvPr/>
            </p:nvSpPr>
            <p:spPr bwMode="auto">
              <a:xfrm>
                <a:off x="158" y="2768"/>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00FF"/>
                    </a:solidFill>
                    <a:latin typeface="Times New Roman" panose="02020603050405020304" pitchFamily="18" charset="0"/>
                    <a:ea typeface="黑体" panose="02010609060101010101" pitchFamily="49" charset="-122"/>
                  </a:rPr>
                  <a:t>i</a:t>
                </a:r>
                <a:r>
                  <a:rPr kumimoji="1" lang="en-US" altLang="zh-CN" sz="2400" b="1" i="1" baseline="-25000">
                    <a:solidFill>
                      <a:srgbClr val="0000FF"/>
                    </a:solidFill>
                    <a:latin typeface="Times New Roman" panose="02020603050405020304" pitchFamily="18" charset="0"/>
                    <a:ea typeface="黑体" panose="02010609060101010101" pitchFamily="49" charset="-122"/>
                  </a:rPr>
                  <a:t>B</a:t>
                </a:r>
              </a:p>
            </p:txBody>
          </p:sp>
          <p:sp>
            <p:nvSpPr>
              <p:cNvPr id="33" name="Rectangle 37"/>
              <p:cNvSpPr>
                <a:spLocks noChangeArrowheads="1"/>
              </p:cNvSpPr>
              <p:nvPr/>
            </p:nvSpPr>
            <p:spPr bwMode="auto">
              <a:xfrm>
                <a:off x="605" y="2817"/>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00FF"/>
                    </a:solidFill>
                    <a:latin typeface="Times New Roman" panose="02020603050405020304" pitchFamily="18" charset="0"/>
                    <a:ea typeface="黑体" panose="02010609060101010101" pitchFamily="49" charset="-122"/>
                  </a:rPr>
                  <a:t>i</a:t>
                </a:r>
                <a:r>
                  <a:rPr kumimoji="1" lang="en-US" altLang="zh-CN" sz="2400" b="1" i="1" baseline="-25000">
                    <a:solidFill>
                      <a:srgbClr val="0000FF"/>
                    </a:solidFill>
                    <a:latin typeface="Times New Roman" panose="02020603050405020304" pitchFamily="18" charset="0"/>
                    <a:ea typeface="黑体" panose="02010609060101010101" pitchFamily="49" charset="-122"/>
                  </a:rPr>
                  <a:t>C</a:t>
                </a:r>
              </a:p>
            </p:txBody>
          </p:sp>
          <p:sp>
            <p:nvSpPr>
              <p:cNvPr id="34" name="Line 38"/>
              <p:cNvSpPr>
                <a:spLocks noChangeShapeType="1"/>
              </p:cNvSpPr>
              <p:nvPr/>
            </p:nvSpPr>
            <p:spPr bwMode="auto">
              <a:xfrm rot="5400000" flipH="1">
                <a:off x="682" y="2724"/>
                <a:ext cx="0" cy="232"/>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39"/>
              <p:cNvSpPr>
                <a:spLocks noChangeArrowheads="1"/>
              </p:cNvSpPr>
              <p:nvPr/>
            </p:nvSpPr>
            <p:spPr bwMode="auto">
              <a:xfrm>
                <a:off x="-333" y="3083"/>
                <a:ext cx="57" cy="5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latin typeface="Times New Roman" panose="02020603050405020304" pitchFamily="18" charset="0"/>
                </a:endParaRPr>
              </a:p>
            </p:txBody>
          </p:sp>
          <p:sp>
            <p:nvSpPr>
              <p:cNvPr id="36" name="Oval 40"/>
              <p:cNvSpPr>
                <a:spLocks noChangeArrowheads="1"/>
              </p:cNvSpPr>
              <p:nvPr/>
            </p:nvSpPr>
            <p:spPr bwMode="auto">
              <a:xfrm>
                <a:off x="-341" y="3818"/>
                <a:ext cx="57" cy="5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41"/>
              <p:cNvSpPr>
                <a:spLocks noChangeShapeType="1"/>
              </p:cNvSpPr>
              <p:nvPr/>
            </p:nvSpPr>
            <p:spPr bwMode="auto">
              <a:xfrm>
                <a:off x="1090" y="2769"/>
                <a:ext cx="0" cy="6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42"/>
              <p:cNvSpPr>
                <a:spLocks noChangeArrowheads="1"/>
              </p:cNvSpPr>
              <p:nvPr/>
            </p:nvSpPr>
            <p:spPr bwMode="auto">
              <a:xfrm>
                <a:off x="1050" y="3009"/>
                <a:ext cx="79" cy="243"/>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3"/>
              <p:cNvSpPr txBox="1">
                <a:spLocks noChangeArrowheads="1"/>
              </p:cNvSpPr>
              <p:nvPr/>
            </p:nvSpPr>
            <p:spPr bwMode="auto">
              <a:xfrm>
                <a:off x="1111" y="2976"/>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rPr>
                  <a:t>R</a:t>
                </a:r>
                <a:r>
                  <a:rPr kumimoji="1" lang="en-US" altLang="zh-CN" sz="2000" b="1" baseline="-25000">
                    <a:latin typeface="Times New Roman" panose="02020603050405020304" pitchFamily="18" charset="0"/>
                  </a:rPr>
                  <a:t>C</a:t>
                </a:r>
              </a:p>
            </p:txBody>
          </p:sp>
          <p:sp>
            <p:nvSpPr>
              <p:cNvPr id="40" name="Line 44"/>
              <p:cNvSpPr>
                <a:spLocks noChangeShapeType="1"/>
              </p:cNvSpPr>
              <p:nvPr/>
            </p:nvSpPr>
            <p:spPr bwMode="auto">
              <a:xfrm>
                <a:off x="975" y="3407"/>
                <a:ext cx="2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5"/>
              <p:cNvSpPr>
                <a:spLocks noChangeShapeType="1"/>
              </p:cNvSpPr>
              <p:nvPr/>
            </p:nvSpPr>
            <p:spPr bwMode="auto">
              <a:xfrm>
                <a:off x="1015" y="3452"/>
                <a:ext cx="13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6"/>
              <p:cNvSpPr>
                <a:spLocks noChangeShapeType="1"/>
              </p:cNvSpPr>
              <p:nvPr/>
            </p:nvSpPr>
            <p:spPr bwMode="auto">
              <a:xfrm>
                <a:off x="981" y="3498"/>
                <a:ext cx="2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7"/>
              <p:cNvSpPr>
                <a:spLocks noChangeShapeType="1"/>
              </p:cNvSpPr>
              <p:nvPr/>
            </p:nvSpPr>
            <p:spPr bwMode="auto">
              <a:xfrm>
                <a:off x="1021" y="3543"/>
                <a:ext cx="13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8"/>
              <p:cNvSpPr>
                <a:spLocks noChangeShapeType="1"/>
              </p:cNvSpPr>
              <p:nvPr/>
            </p:nvSpPr>
            <p:spPr bwMode="auto">
              <a:xfrm>
                <a:off x="1095" y="3564"/>
                <a:ext cx="0" cy="2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49"/>
              <p:cNvSpPr>
                <a:spLocks noChangeArrowheads="1"/>
              </p:cNvSpPr>
              <p:nvPr/>
            </p:nvSpPr>
            <p:spPr bwMode="auto">
              <a:xfrm>
                <a:off x="1074" y="3822"/>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50"/>
              <p:cNvSpPr>
                <a:spLocks noChangeArrowheads="1"/>
              </p:cNvSpPr>
              <p:nvPr/>
            </p:nvSpPr>
            <p:spPr bwMode="auto">
              <a:xfrm>
                <a:off x="1520" y="3808"/>
                <a:ext cx="57" cy="57"/>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51"/>
              <p:cNvSpPr>
                <a:spLocks noChangeArrowheads="1"/>
              </p:cNvSpPr>
              <p:nvPr/>
            </p:nvSpPr>
            <p:spPr bwMode="auto">
              <a:xfrm>
                <a:off x="1536" y="2776"/>
                <a:ext cx="57" cy="57"/>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52"/>
              <p:cNvSpPr>
                <a:spLocks noChangeArrowheads="1"/>
              </p:cNvSpPr>
              <p:nvPr/>
            </p:nvSpPr>
            <p:spPr bwMode="auto">
              <a:xfrm>
                <a:off x="1066" y="2776"/>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3"/>
              <p:cNvSpPr>
                <a:spLocks noChangeShapeType="1"/>
              </p:cNvSpPr>
              <p:nvPr/>
            </p:nvSpPr>
            <p:spPr bwMode="auto">
              <a:xfrm>
                <a:off x="57" y="3604"/>
                <a:ext cx="2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4"/>
              <p:cNvSpPr>
                <a:spLocks noChangeShapeType="1"/>
              </p:cNvSpPr>
              <p:nvPr/>
            </p:nvSpPr>
            <p:spPr bwMode="auto">
              <a:xfrm>
                <a:off x="97" y="3649"/>
                <a:ext cx="13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5"/>
              <p:cNvSpPr>
                <a:spLocks noChangeShapeType="1"/>
              </p:cNvSpPr>
              <p:nvPr/>
            </p:nvSpPr>
            <p:spPr bwMode="auto">
              <a:xfrm>
                <a:off x="158" y="3657"/>
                <a:ext cx="0" cy="1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56"/>
              <p:cNvSpPr txBox="1">
                <a:spLocks noChangeArrowheads="1"/>
              </p:cNvSpPr>
              <p:nvPr/>
            </p:nvSpPr>
            <p:spPr bwMode="auto">
              <a:xfrm>
                <a:off x="-432" y="361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黑体" panose="02010609060101010101" pitchFamily="49" charset="-122"/>
                    <a:ea typeface="黑体" panose="02010609060101010101" pitchFamily="49" charset="-122"/>
                  </a:rPr>
                  <a:t>-</a:t>
                </a:r>
                <a:endParaRPr kumimoji="1" lang="en-US" altLang="zh-CN" sz="2400" b="1" baseline="-25000">
                  <a:solidFill>
                    <a:srgbClr val="FF3300"/>
                  </a:solidFill>
                  <a:latin typeface="黑体" panose="02010609060101010101" pitchFamily="49" charset="-122"/>
                  <a:ea typeface="黑体" panose="02010609060101010101" pitchFamily="49" charset="-122"/>
                </a:endParaRPr>
              </a:p>
            </p:txBody>
          </p:sp>
          <p:sp>
            <p:nvSpPr>
              <p:cNvPr id="53" name="Text Box 57"/>
              <p:cNvSpPr txBox="1">
                <a:spLocks noChangeArrowheads="1"/>
              </p:cNvSpPr>
              <p:nvPr/>
            </p:nvSpPr>
            <p:spPr bwMode="auto">
              <a:xfrm>
                <a:off x="-159" y="3521"/>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rPr>
                  <a:t>E</a:t>
                </a:r>
                <a:r>
                  <a:rPr kumimoji="1" lang="en-US" altLang="zh-CN" sz="2000" b="1" baseline="-25000">
                    <a:latin typeface="Times New Roman" panose="02020603050405020304" pitchFamily="18" charset="0"/>
                  </a:rPr>
                  <a:t>B</a:t>
                </a:r>
              </a:p>
            </p:txBody>
          </p:sp>
          <p:sp>
            <p:nvSpPr>
              <p:cNvPr id="54" name="Text Box 58"/>
              <p:cNvSpPr txBox="1">
                <a:spLocks noChangeArrowheads="1"/>
              </p:cNvSpPr>
              <p:nvPr/>
            </p:nvSpPr>
            <p:spPr bwMode="auto">
              <a:xfrm>
                <a:off x="1474" y="3112"/>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0000FF"/>
                    </a:solidFill>
                    <a:latin typeface="Times New Roman" panose="02020603050405020304" pitchFamily="18" charset="0"/>
                  </a:rPr>
                  <a:t>u</a:t>
                </a:r>
                <a:r>
                  <a:rPr kumimoji="1" lang="en-US" altLang="zh-CN" sz="2400" b="1" baseline="-25000">
                    <a:solidFill>
                      <a:srgbClr val="0000FF"/>
                    </a:solidFill>
                    <a:latin typeface="Times New Roman" panose="02020603050405020304" pitchFamily="18" charset="0"/>
                  </a:rPr>
                  <a:t>o</a:t>
                </a:r>
              </a:p>
            </p:txBody>
          </p:sp>
          <p:sp>
            <p:nvSpPr>
              <p:cNvPr id="55" name="Text Box 59"/>
              <p:cNvSpPr txBox="1">
                <a:spLocks noChangeArrowheads="1"/>
              </p:cNvSpPr>
              <p:nvPr/>
            </p:nvSpPr>
            <p:spPr bwMode="auto">
              <a:xfrm>
                <a:off x="1474" y="2749"/>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Times New Roman" panose="02020603050405020304" pitchFamily="18" charset="0"/>
                  </a:rPr>
                  <a:t>+</a:t>
                </a:r>
                <a:endParaRPr kumimoji="1" lang="en-US" altLang="zh-CN" sz="2400" b="1" baseline="-25000">
                  <a:solidFill>
                    <a:srgbClr val="FF3300"/>
                  </a:solidFill>
                  <a:latin typeface="Times New Roman" panose="02020603050405020304" pitchFamily="18" charset="0"/>
                </a:endParaRPr>
              </a:p>
            </p:txBody>
          </p:sp>
          <p:sp>
            <p:nvSpPr>
              <p:cNvPr id="56" name="Text Box 60"/>
              <p:cNvSpPr txBox="1">
                <a:spLocks noChangeArrowheads="1"/>
              </p:cNvSpPr>
              <p:nvPr/>
            </p:nvSpPr>
            <p:spPr bwMode="auto">
              <a:xfrm>
                <a:off x="1474" y="3566"/>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3300"/>
                    </a:solidFill>
                    <a:latin typeface="黑体" panose="02010609060101010101" pitchFamily="49" charset="-122"/>
                    <a:ea typeface="黑体" panose="02010609060101010101" pitchFamily="49" charset="-122"/>
                  </a:rPr>
                  <a:t>-</a:t>
                </a:r>
                <a:endParaRPr kumimoji="1" lang="en-US" altLang="zh-CN" sz="2400" b="1" baseline="-25000">
                  <a:solidFill>
                    <a:srgbClr val="FF3300"/>
                  </a:solidFill>
                  <a:latin typeface="黑体" panose="02010609060101010101" pitchFamily="49" charset="-122"/>
                  <a:ea typeface="黑体" panose="02010609060101010101" pitchFamily="49" charset="-122"/>
                </a:endParaRPr>
              </a:p>
            </p:txBody>
          </p:sp>
        </p:grpSp>
      </p:grpSp>
      <p:sp>
        <p:nvSpPr>
          <p:cNvPr id="57" name="Text Box 61"/>
          <p:cNvSpPr txBox="1">
            <a:spLocks noChangeArrowheads="1"/>
          </p:cNvSpPr>
          <p:nvPr/>
        </p:nvSpPr>
        <p:spPr bwMode="auto">
          <a:xfrm>
            <a:off x="468233" y="548680"/>
            <a:ext cx="187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当</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i</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ea typeface="黑体" panose="02010609060101010101" pitchFamily="49" charset="-122"/>
              </a:rPr>
              <a:t>时，</a:t>
            </a:r>
          </a:p>
        </p:txBody>
      </p:sp>
      <p:graphicFrame>
        <p:nvGraphicFramePr>
          <p:cNvPr id="58" name="Object 62"/>
          <p:cNvGraphicFramePr>
            <a:graphicFrameLocks noChangeAspect="1"/>
          </p:cNvGraphicFramePr>
          <p:nvPr/>
        </p:nvGraphicFramePr>
        <p:xfrm>
          <a:off x="2197021" y="548680"/>
          <a:ext cx="2447925" cy="531813"/>
        </p:xfrm>
        <a:graphic>
          <a:graphicData uri="http://schemas.openxmlformats.org/presentationml/2006/ole">
            <mc:AlternateContent xmlns:mc="http://schemas.openxmlformats.org/markup-compatibility/2006">
              <mc:Choice xmlns:v="urn:schemas-microsoft-com:vml" Requires="v">
                <p:oleObj name="公式" r:id="rId2" imgW="1231265" imgH="215900" progId="Equation.3">
                  <p:embed/>
                </p:oleObj>
              </mc:Choice>
              <mc:Fallback>
                <p:oleObj name="公式" r:id="rId2" imgW="1231265" imgH="215900" progId="Equation.3">
                  <p:embed/>
                  <p:pic>
                    <p:nvPicPr>
                      <p:cNvPr id="0" name="图片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021" y="548680"/>
                        <a:ext cx="244792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3"/>
          <p:cNvGraphicFramePr>
            <a:graphicFrameLocks noChangeAspect="1"/>
          </p:cNvGraphicFramePr>
          <p:nvPr/>
        </p:nvGraphicFramePr>
        <p:xfrm>
          <a:off x="4860846" y="548680"/>
          <a:ext cx="2592387" cy="552450"/>
        </p:xfrm>
        <a:graphic>
          <a:graphicData uri="http://schemas.openxmlformats.org/presentationml/2006/ole">
            <mc:AlternateContent xmlns:mc="http://schemas.openxmlformats.org/markup-compatibility/2006">
              <mc:Choice xmlns:v="urn:schemas-microsoft-com:vml" Requires="v">
                <p:oleObj name="公式" r:id="rId4" imgW="1219200" imgH="228600" progId="Equation.3">
                  <p:embed/>
                </p:oleObj>
              </mc:Choice>
              <mc:Fallback>
                <p:oleObj name="公式" r:id="rId4" imgW="1219200" imgH="228600" progId="Equation.3">
                  <p:embed/>
                  <p:pic>
                    <p:nvPicPr>
                      <p:cNvPr id="0" name="图片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846" y="548680"/>
                        <a:ext cx="25923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 name="Group 64"/>
          <p:cNvGrpSpPr/>
          <p:nvPr/>
        </p:nvGrpSpPr>
        <p:grpSpPr bwMode="auto">
          <a:xfrm>
            <a:off x="603171" y="4698405"/>
            <a:ext cx="598487" cy="280988"/>
            <a:chOff x="583" y="1254"/>
            <a:chExt cx="1309" cy="778"/>
          </a:xfrm>
        </p:grpSpPr>
        <p:sp>
          <p:nvSpPr>
            <p:cNvPr id="63" name="Freeform 65"/>
            <p:cNvSpPr/>
            <p:nvPr/>
          </p:nvSpPr>
          <p:spPr bwMode="auto">
            <a:xfrm>
              <a:off x="583" y="1254"/>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Freeform 66"/>
            <p:cNvSpPr/>
            <p:nvPr/>
          </p:nvSpPr>
          <p:spPr bwMode="auto">
            <a:xfrm rot="10800000">
              <a:off x="1231" y="1626"/>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 name="Group 67"/>
          <p:cNvGrpSpPr/>
          <p:nvPr/>
        </p:nvGrpSpPr>
        <p:grpSpPr bwMode="auto">
          <a:xfrm>
            <a:off x="1873171" y="2987080"/>
            <a:ext cx="600075" cy="215900"/>
            <a:chOff x="583" y="1254"/>
            <a:chExt cx="1309" cy="778"/>
          </a:xfrm>
        </p:grpSpPr>
        <p:sp>
          <p:nvSpPr>
            <p:cNvPr id="66" name="Freeform 68"/>
            <p:cNvSpPr/>
            <p:nvPr/>
          </p:nvSpPr>
          <p:spPr bwMode="auto">
            <a:xfrm>
              <a:off x="583" y="1254"/>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69"/>
            <p:cNvSpPr/>
            <p:nvPr/>
          </p:nvSpPr>
          <p:spPr bwMode="auto">
            <a:xfrm rot="10800000">
              <a:off x="1231" y="1626"/>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 name="Group 70"/>
          <p:cNvGrpSpPr/>
          <p:nvPr/>
        </p:nvGrpSpPr>
        <p:grpSpPr bwMode="auto">
          <a:xfrm flipV="1">
            <a:off x="4590971" y="2671168"/>
            <a:ext cx="600075" cy="739775"/>
            <a:chOff x="583" y="1254"/>
            <a:chExt cx="1309" cy="778"/>
          </a:xfrm>
        </p:grpSpPr>
        <p:sp>
          <p:nvSpPr>
            <p:cNvPr id="69" name="Freeform 71"/>
            <p:cNvSpPr/>
            <p:nvPr/>
          </p:nvSpPr>
          <p:spPr bwMode="auto">
            <a:xfrm>
              <a:off x="583" y="1254"/>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Freeform 72"/>
            <p:cNvSpPr/>
            <p:nvPr/>
          </p:nvSpPr>
          <p:spPr bwMode="auto">
            <a:xfrm rot="10800000">
              <a:off x="1231" y="1626"/>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 name="Group 73"/>
          <p:cNvGrpSpPr/>
          <p:nvPr/>
        </p:nvGrpSpPr>
        <p:grpSpPr bwMode="auto">
          <a:xfrm flipV="1">
            <a:off x="5111671" y="4153893"/>
            <a:ext cx="600075" cy="739775"/>
            <a:chOff x="583" y="1254"/>
            <a:chExt cx="1309" cy="778"/>
          </a:xfrm>
        </p:grpSpPr>
        <p:sp>
          <p:nvSpPr>
            <p:cNvPr id="72" name="Freeform 74"/>
            <p:cNvSpPr/>
            <p:nvPr/>
          </p:nvSpPr>
          <p:spPr bwMode="auto">
            <a:xfrm>
              <a:off x="583" y="1254"/>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Freeform 75"/>
            <p:cNvSpPr/>
            <p:nvPr/>
          </p:nvSpPr>
          <p:spPr bwMode="auto">
            <a:xfrm rot="10800000">
              <a:off x="1231" y="1626"/>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 name="Group 76"/>
          <p:cNvGrpSpPr/>
          <p:nvPr/>
        </p:nvGrpSpPr>
        <p:grpSpPr bwMode="auto">
          <a:xfrm>
            <a:off x="360283" y="4106268"/>
            <a:ext cx="1152525" cy="1044575"/>
            <a:chOff x="839" y="2795"/>
            <a:chExt cx="726" cy="658"/>
          </a:xfrm>
        </p:grpSpPr>
        <p:sp>
          <p:nvSpPr>
            <p:cNvPr id="75" name="Line 77"/>
            <p:cNvSpPr>
              <a:spLocks noChangeShapeType="1"/>
            </p:cNvSpPr>
            <p:nvPr/>
          </p:nvSpPr>
          <p:spPr bwMode="auto">
            <a:xfrm rot="-5400000">
              <a:off x="1235" y="3019"/>
              <a:ext cx="0" cy="467"/>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6" name="Line 78"/>
            <p:cNvSpPr>
              <a:spLocks noChangeShapeType="1"/>
            </p:cNvSpPr>
            <p:nvPr/>
          </p:nvSpPr>
          <p:spPr bwMode="auto">
            <a:xfrm rot="-5400000">
              <a:off x="839" y="3151"/>
              <a:ext cx="30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7" name="Text Box 79"/>
            <p:cNvSpPr txBox="1">
              <a:spLocks noChangeArrowheads="1"/>
            </p:cNvSpPr>
            <p:nvPr/>
          </p:nvSpPr>
          <p:spPr bwMode="auto">
            <a:xfrm>
              <a:off x="1338" y="320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ea typeface="黑体" panose="02010609060101010101" pitchFamily="49" charset="-122"/>
                </a:rPr>
                <a:t>t</a:t>
              </a:r>
            </a:p>
          </p:txBody>
        </p:sp>
        <p:sp>
          <p:nvSpPr>
            <p:cNvPr id="78" name="Text Box 80"/>
            <p:cNvSpPr txBox="1">
              <a:spLocks noChangeArrowheads="1"/>
            </p:cNvSpPr>
            <p:nvPr/>
          </p:nvSpPr>
          <p:spPr bwMode="auto">
            <a:xfrm>
              <a:off x="839" y="318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Times New Roman" panose="02020603050405020304" pitchFamily="18" charset="0"/>
                  <a:ea typeface="黑体" panose="02010609060101010101" pitchFamily="49" charset="-122"/>
                </a:rPr>
                <a:t>0</a:t>
              </a:r>
            </a:p>
          </p:txBody>
        </p:sp>
        <p:sp>
          <p:nvSpPr>
            <p:cNvPr id="79" name="Rectangle 81"/>
            <p:cNvSpPr>
              <a:spLocks noChangeArrowheads="1"/>
            </p:cNvSpPr>
            <p:nvPr/>
          </p:nvSpPr>
          <p:spPr bwMode="auto">
            <a:xfrm>
              <a:off x="884" y="2795"/>
              <a:ext cx="2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i="1">
                  <a:solidFill>
                    <a:srgbClr val="000000"/>
                  </a:solidFill>
                  <a:latin typeface="Times New Roman" panose="02020603050405020304" pitchFamily="18" charset="0"/>
                  <a:ea typeface="楷体_GB2312" pitchFamily="49" charset="-122"/>
                </a:rPr>
                <a:t>u</a:t>
              </a:r>
              <a:r>
                <a:rPr kumimoji="1" lang="en-US" altLang="zh-CN" sz="2000" b="1" i="1" baseline="-25000">
                  <a:solidFill>
                    <a:srgbClr val="000000"/>
                  </a:solidFill>
                  <a:latin typeface="Times New Roman" panose="02020603050405020304" pitchFamily="18" charset="0"/>
                  <a:ea typeface="楷体_GB2312" pitchFamily="49" charset="-122"/>
                </a:rPr>
                <a:t>i</a:t>
              </a:r>
            </a:p>
          </p:txBody>
        </p:sp>
      </p:grpSp>
      <p:grpSp>
        <p:nvGrpSpPr>
          <p:cNvPr id="80" name="Group 82"/>
          <p:cNvGrpSpPr/>
          <p:nvPr/>
        </p:nvGrpSpPr>
        <p:grpSpPr bwMode="auto">
          <a:xfrm>
            <a:off x="2952671" y="2858493"/>
            <a:ext cx="600075" cy="492125"/>
            <a:chOff x="583" y="1254"/>
            <a:chExt cx="1309" cy="778"/>
          </a:xfrm>
        </p:grpSpPr>
        <p:sp>
          <p:nvSpPr>
            <p:cNvPr id="81" name="Freeform 83"/>
            <p:cNvSpPr/>
            <p:nvPr/>
          </p:nvSpPr>
          <p:spPr bwMode="auto">
            <a:xfrm>
              <a:off x="583" y="1254"/>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84"/>
            <p:cNvSpPr/>
            <p:nvPr/>
          </p:nvSpPr>
          <p:spPr bwMode="auto">
            <a:xfrm rot="10800000">
              <a:off x="1231" y="1626"/>
              <a:ext cx="66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28575"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3" name="Group 85"/>
          <p:cNvGrpSpPr/>
          <p:nvPr/>
        </p:nvGrpSpPr>
        <p:grpSpPr bwMode="auto">
          <a:xfrm>
            <a:off x="1657271" y="2448918"/>
            <a:ext cx="1071562" cy="1189037"/>
            <a:chOff x="551" y="1752"/>
            <a:chExt cx="675" cy="749"/>
          </a:xfrm>
        </p:grpSpPr>
        <p:sp>
          <p:nvSpPr>
            <p:cNvPr id="84" name="Line 86"/>
            <p:cNvSpPr>
              <a:spLocks noChangeShapeType="1"/>
            </p:cNvSpPr>
            <p:nvPr/>
          </p:nvSpPr>
          <p:spPr bwMode="auto">
            <a:xfrm flipV="1">
              <a:off x="686" y="1907"/>
              <a:ext cx="0" cy="56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5" name="Line 87"/>
            <p:cNvSpPr>
              <a:spLocks noChangeShapeType="1"/>
            </p:cNvSpPr>
            <p:nvPr/>
          </p:nvSpPr>
          <p:spPr bwMode="auto">
            <a:xfrm flipV="1">
              <a:off x="686" y="2387"/>
              <a:ext cx="425"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6" name="Text Box 88"/>
            <p:cNvSpPr txBox="1">
              <a:spLocks noChangeArrowheads="1"/>
            </p:cNvSpPr>
            <p:nvPr/>
          </p:nvSpPr>
          <p:spPr bwMode="auto">
            <a:xfrm>
              <a:off x="657" y="1752"/>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2000" b="1" i="1">
                  <a:solidFill>
                    <a:srgbClr val="000000"/>
                  </a:solidFill>
                  <a:latin typeface="Times New Roman" panose="02020603050405020304" pitchFamily="18" charset="0"/>
                  <a:ea typeface="楷体_GB2312" pitchFamily="49" charset="-122"/>
                </a:rPr>
                <a:t>i</a:t>
              </a:r>
              <a:r>
                <a:rPr kumimoji="1" lang="en-US" altLang="zh-CN" sz="2000" b="1" i="1" baseline="-25000">
                  <a:solidFill>
                    <a:srgbClr val="000000"/>
                  </a:solidFill>
                  <a:latin typeface="Times New Roman" panose="02020603050405020304" pitchFamily="18" charset="0"/>
                  <a:ea typeface="楷体_GB2312" pitchFamily="49" charset="-122"/>
                </a:rPr>
                <a:t>B</a:t>
              </a:r>
              <a:endParaRPr kumimoji="1" lang="en-US" altLang="zh-CN" sz="2000" b="1" i="1">
                <a:solidFill>
                  <a:srgbClr val="000000"/>
                </a:solidFill>
                <a:latin typeface="Times New Roman" panose="02020603050405020304" pitchFamily="18" charset="0"/>
                <a:ea typeface="楷体_GB2312" pitchFamily="49" charset="-122"/>
              </a:endParaRPr>
            </a:p>
          </p:txBody>
        </p:sp>
        <p:sp>
          <p:nvSpPr>
            <p:cNvPr id="87" name="Rectangle 89"/>
            <p:cNvSpPr>
              <a:spLocks noChangeArrowheads="1"/>
            </p:cNvSpPr>
            <p:nvPr/>
          </p:nvSpPr>
          <p:spPr bwMode="auto">
            <a:xfrm>
              <a:off x="1066" y="225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kumimoji="1" lang="en-US" altLang="zh-CN" sz="2000" b="1" i="1">
                  <a:solidFill>
                    <a:srgbClr val="000000"/>
                  </a:solidFill>
                  <a:latin typeface="Times New Roman" panose="02020603050405020304" pitchFamily="18" charset="0"/>
                </a:rPr>
                <a:t>t</a:t>
              </a:r>
            </a:p>
          </p:txBody>
        </p:sp>
        <p:sp>
          <p:nvSpPr>
            <p:cNvPr id="88" name="Text Box 90"/>
            <p:cNvSpPr txBox="1">
              <a:spLocks noChangeArrowheads="1"/>
            </p:cNvSpPr>
            <p:nvPr/>
          </p:nvSpPr>
          <p:spPr bwMode="auto">
            <a:xfrm>
              <a:off x="551" y="226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Times New Roman" panose="02020603050405020304" pitchFamily="18" charset="0"/>
                  <a:ea typeface="黑体" panose="02010609060101010101" pitchFamily="49" charset="-122"/>
                </a:rPr>
                <a:t>0</a:t>
              </a:r>
            </a:p>
          </p:txBody>
        </p:sp>
      </p:grpSp>
      <p:grpSp>
        <p:nvGrpSpPr>
          <p:cNvPr id="89" name="Group 91"/>
          <p:cNvGrpSpPr/>
          <p:nvPr/>
        </p:nvGrpSpPr>
        <p:grpSpPr bwMode="auto">
          <a:xfrm>
            <a:off x="4535408" y="2342555"/>
            <a:ext cx="974725" cy="1447800"/>
            <a:chOff x="1519" y="1298"/>
            <a:chExt cx="614" cy="912"/>
          </a:xfrm>
        </p:grpSpPr>
        <p:sp>
          <p:nvSpPr>
            <p:cNvPr id="90" name="Line 92"/>
            <p:cNvSpPr>
              <a:spLocks noChangeShapeType="1"/>
            </p:cNvSpPr>
            <p:nvPr/>
          </p:nvSpPr>
          <p:spPr bwMode="auto">
            <a:xfrm flipV="1">
              <a:off x="1554" y="1462"/>
              <a:ext cx="0" cy="67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1" name="Line 93"/>
            <p:cNvSpPr>
              <a:spLocks noChangeShapeType="1"/>
            </p:cNvSpPr>
            <p:nvPr/>
          </p:nvSpPr>
          <p:spPr bwMode="auto">
            <a:xfrm flipV="1">
              <a:off x="1558" y="2040"/>
              <a:ext cx="551"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 name="Text Box 94"/>
            <p:cNvSpPr txBox="1">
              <a:spLocks noChangeArrowheads="1"/>
            </p:cNvSpPr>
            <p:nvPr/>
          </p:nvSpPr>
          <p:spPr bwMode="auto">
            <a:xfrm>
              <a:off x="1541" y="1298"/>
              <a:ext cx="34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2000" b="1" i="1">
                  <a:solidFill>
                    <a:srgbClr val="000000"/>
                  </a:solidFill>
                  <a:latin typeface="Times New Roman" panose="02020603050405020304" pitchFamily="18" charset="0"/>
                  <a:ea typeface="楷体_GB2312" pitchFamily="49" charset="-122"/>
                </a:rPr>
                <a:t>u</a:t>
              </a:r>
              <a:r>
                <a:rPr kumimoji="1" lang="en-US" altLang="zh-CN" sz="2000" b="1" i="1" baseline="-25000">
                  <a:solidFill>
                    <a:srgbClr val="000000"/>
                  </a:solidFill>
                  <a:latin typeface="Times New Roman" panose="02020603050405020304" pitchFamily="18" charset="0"/>
                  <a:ea typeface="楷体_GB2312" pitchFamily="49" charset="-122"/>
                </a:rPr>
                <a:t>CE</a:t>
              </a:r>
              <a:endParaRPr kumimoji="1" lang="en-US" altLang="zh-CN" sz="2000" b="1" i="1">
                <a:solidFill>
                  <a:srgbClr val="000000"/>
                </a:solidFill>
                <a:latin typeface="Times New Roman" panose="02020603050405020304" pitchFamily="18" charset="0"/>
                <a:ea typeface="楷体_GB2312" pitchFamily="49" charset="-122"/>
              </a:endParaRPr>
            </a:p>
          </p:txBody>
        </p:sp>
        <p:sp>
          <p:nvSpPr>
            <p:cNvPr id="93" name="Rectangle 95"/>
            <p:cNvSpPr>
              <a:spLocks noChangeArrowheads="1"/>
            </p:cNvSpPr>
            <p:nvPr/>
          </p:nvSpPr>
          <p:spPr bwMode="auto">
            <a:xfrm>
              <a:off x="1973" y="1842"/>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kumimoji="1" lang="en-US" altLang="zh-CN" sz="2000" b="1" i="1">
                  <a:solidFill>
                    <a:srgbClr val="000000"/>
                  </a:solidFill>
                  <a:latin typeface="Times New Roman" panose="02020603050405020304" pitchFamily="18" charset="0"/>
                </a:rPr>
                <a:t>t</a:t>
              </a:r>
            </a:p>
          </p:txBody>
        </p:sp>
        <p:sp>
          <p:nvSpPr>
            <p:cNvPr id="94" name="Text Box 96"/>
            <p:cNvSpPr txBox="1">
              <a:spLocks noChangeArrowheads="1"/>
            </p:cNvSpPr>
            <p:nvPr/>
          </p:nvSpPr>
          <p:spPr bwMode="auto">
            <a:xfrm>
              <a:off x="1519" y="197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Times New Roman" panose="02020603050405020304" pitchFamily="18" charset="0"/>
                  <a:ea typeface="黑体" panose="02010609060101010101" pitchFamily="49" charset="-122"/>
                </a:rPr>
                <a:t>0</a:t>
              </a:r>
            </a:p>
          </p:txBody>
        </p:sp>
      </p:grpSp>
      <p:grpSp>
        <p:nvGrpSpPr>
          <p:cNvPr id="95" name="Group 97"/>
          <p:cNvGrpSpPr/>
          <p:nvPr/>
        </p:nvGrpSpPr>
        <p:grpSpPr bwMode="auto">
          <a:xfrm>
            <a:off x="2747883" y="2479080"/>
            <a:ext cx="1262063" cy="1230313"/>
            <a:chOff x="2835" y="1162"/>
            <a:chExt cx="795" cy="775"/>
          </a:xfrm>
        </p:grpSpPr>
        <p:sp>
          <p:nvSpPr>
            <p:cNvPr id="96" name="Line 98"/>
            <p:cNvSpPr>
              <a:spLocks noChangeShapeType="1"/>
            </p:cNvSpPr>
            <p:nvPr/>
          </p:nvSpPr>
          <p:spPr bwMode="auto">
            <a:xfrm flipV="1">
              <a:off x="2964" y="1791"/>
              <a:ext cx="55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7" name="Text Box 99"/>
            <p:cNvSpPr txBox="1">
              <a:spLocks noChangeArrowheads="1"/>
            </p:cNvSpPr>
            <p:nvPr/>
          </p:nvSpPr>
          <p:spPr bwMode="auto">
            <a:xfrm>
              <a:off x="2971" y="1162"/>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2000" b="1" i="1">
                  <a:solidFill>
                    <a:srgbClr val="000000"/>
                  </a:solidFill>
                  <a:latin typeface="Times New Roman" panose="02020603050405020304" pitchFamily="18" charset="0"/>
                  <a:ea typeface="楷体_GB2312" pitchFamily="49" charset="-122"/>
                </a:rPr>
                <a:t>i</a:t>
              </a:r>
              <a:r>
                <a:rPr kumimoji="1" lang="en-US" altLang="zh-CN" sz="2000" b="1" i="1" baseline="-25000">
                  <a:solidFill>
                    <a:srgbClr val="000000"/>
                  </a:solidFill>
                  <a:latin typeface="Times New Roman" panose="02020603050405020304" pitchFamily="18" charset="0"/>
                  <a:ea typeface="楷体_GB2312" pitchFamily="49" charset="-122"/>
                </a:rPr>
                <a:t>C</a:t>
              </a:r>
            </a:p>
          </p:txBody>
        </p:sp>
        <p:sp>
          <p:nvSpPr>
            <p:cNvPr id="98" name="Rectangle 100"/>
            <p:cNvSpPr>
              <a:spLocks noChangeArrowheads="1"/>
            </p:cNvSpPr>
            <p:nvPr/>
          </p:nvSpPr>
          <p:spPr bwMode="auto">
            <a:xfrm>
              <a:off x="3470" y="166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kumimoji="1" lang="en-US" altLang="zh-CN" sz="2000" b="1" i="1">
                  <a:solidFill>
                    <a:srgbClr val="000000"/>
                  </a:solidFill>
                  <a:latin typeface="Times New Roman" panose="02020603050405020304" pitchFamily="18" charset="0"/>
                </a:rPr>
                <a:t>t</a:t>
              </a:r>
            </a:p>
          </p:txBody>
        </p:sp>
        <p:sp>
          <p:nvSpPr>
            <p:cNvPr id="99" name="Line 101"/>
            <p:cNvSpPr>
              <a:spLocks noChangeShapeType="1"/>
            </p:cNvSpPr>
            <p:nvPr/>
          </p:nvSpPr>
          <p:spPr bwMode="auto">
            <a:xfrm flipV="1">
              <a:off x="2964" y="1298"/>
              <a:ext cx="0" cy="5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0" name="Text Box 102"/>
            <p:cNvSpPr txBox="1">
              <a:spLocks noChangeArrowheads="1"/>
            </p:cNvSpPr>
            <p:nvPr/>
          </p:nvSpPr>
          <p:spPr bwMode="auto">
            <a:xfrm>
              <a:off x="2835" y="170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Times New Roman" panose="02020603050405020304" pitchFamily="18" charset="0"/>
                  <a:ea typeface="黑体" panose="02010609060101010101" pitchFamily="49" charset="-122"/>
                </a:rPr>
                <a:t>0</a:t>
              </a:r>
            </a:p>
          </p:txBody>
        </p:sp>
      </p:grpSp>
      <p:grpSp>
        <p:nvGrpSpPr>
          <p:cNvPr id="101" name="Group 103"/>
          <p:cNvGrpSpPr/>
          <p:nvPr/>
        </p:nvGrpSpPr>
        <p:grpSpPr bwMode="auto">
          <a:xfrm>
            <a:off x="4859258" y="3825280"/>
            <a:ext cx="1119188" cy="1325563"/>
            <a:chOff x="3923" y="1117"/>
            <a:chExt cx="705" cy="835"/>
          </a:xfrm>
        </p:grpSpPr>
        <p:sp>
          <p:nvSpPr>
            <p:cNvPr id="102" name="Line 104"/>
            <p:cNvSpPr>
              <a:spLocks noChangeShapeType="1"/>
            </p:cNvSpPr>
            <p:nvPr/>
          </p:nvSpPr>
          <p:spPr bwMode="auto">
            <a:xfrm flipV="1">
              <a:off x="4082" y="1281"/>
              <a:ext cx="0" cy="67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3" name="Line 105"/>
            <p:cNvSpPr>
              <a:spLocks noChangeShapeType="1"/>
            </p:cNvSpPr>
            <p:nvPr/>
          </p:nvSpPr>
          <p:spPr bwMode="auto">
            <a:xfrm flipV="1">
              <a:off x="4038" y="1547"/>
              <a:ext cx="551"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4" name="Text Box 106"/>
            <p:cNvSpPr txBox="1">
              <a:spLocks noChangeArrowheads="1"/>
            </p:cNvSpPr>
            <p:nvPr/>
          </p:nvSpPr>
          <p:spPr bwMode="auto">
            <a:xfrm>
              <a:off x="4059" y="1117"/>
              <a:ext cx="25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2000" b="1" i="1">
                  <a:solidFill>
                    <a:srgbClr val="000000"/>
                  </a:solidFill>
                  <a:latin typeface="Times New Roman" panose="02020603050405020304" pitchFamily="18" charset="0"/>
                  <a:ea typeface="楷体_GB2312" pitchFamily="49" charset="-122"/>
                </a:rPr>
                <a:t>u</a:t>
              </a:r>
              <a:r>
                <a:rPr kumimoji="1" lang="en-US" altLang="zh-CN" sz="2000" b="1" i="1" baseline="-25000">
                  <a:solidFill>
                    <a:srgbClr val="000000"/>
                  </a:solidFill>
                  <a:latin typeface="Times New Roman" panose="02020603050405020304" pitchFamily="18" charset="0"/>
                  <a:ea typeface="楷体_GB2312" pitchFamily="49" charset="-122"/>
                </a:rPr>
                <a:t>o</a:t>
              </a:r>
              <a:endParaRPr kumimoji="1" lang="en-US" altLang="zh-CN" sz="2000" b="1" i="1">
                <a:solidFill>
                  <a:srgbClr val="000000"/>
                </a:solidFill>
                <a:latin typeface="Times New Roman" panose="02020603050405020304" pitchFamily="18" charset="0"/>
                <a:ea typeface="楷体_GB2312" pitchFamily="49" charset="-122"/>
              </a:endParaRPr>
            </a:p>
          </p:txBody>
        </p:sp>
        <p:sp>
          <p:nvSpPr>
            <p:cNvPr id="105" name="Rectangle 107"/>
            <p:cNvSpPr>
              <a:spLocks noChangeArrowheads="1"/>
            </p:cNvSpPr>
            <p:nvPr/>
          </p:nvSpPr>
          <p:spPr bwMode="auto">
            <a:xfrm>
              <a:off x="4468" y="1480"/>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kumimoji="1" lang="en-US" altLang="zh-CN" sz="2000" b="1" i="1">
                  <a:solidFill>
                    <a:srgbClr val="000000"/>
                  </a:solidFill>
                  <a:latin typeface="Times New Roman" panose="02020603050405020304" pitchFamily="18" charset="0"/>
                </a:rPr>
                <a:t>t</a:t>
              </a:r>
            </a:p>
          </p:txBody>
        </p:sp>
        <p:sp>
          <p:nvSpPr>
            <p:cNvPr id="106" name="Text Box 108"/>
            <p:cNvSpPr txBox="1">
              <a:spLocks noChangeArrowheads="1"/>
            </p:cNvSpPr>
            <p:nvPr/>
          </p:nvSpPr>
          <p:spPr bwMode="auto">
            <a:xfrm>
              <a:off x="3923" y="143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Times New Roman" panose="02020603050405020304" pitchFamily="18" charset="0"/>
                  <a:ea typeface="黑体" panose="02010609060101010101" pitchFamily="49" charset="-122"/>
                </a:rPr>
                <a:t>0</a:t>
              </a:r>
            </a:p>
          </p:txBody>
        </p:sp>
      </p:grpSp>
      <p:sp>
        <p:nvSpPr>
          <p:cNvPr id="107" name="Text Box 109"/>
          <p:cNvSpPr txBox="1">
            <a:spLocks noChangeArrowheads="1"/>
          </p:cNvSpPr>
          <p:nvPr/>
        </p:nvSpPr>
        <p:spPr bwMode="auto">
          <a:xfrm>
            <a:off x="468233" y="1069380"/>
            <a:ext cx="187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ea typeface="黑体" panose="02010609060101010101" pitchFamily="49" charset="-122"/>
              </a:rPr>
              <a:t>当</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i</a:t>
            </a:r>
            <a:r>
              <a:rPr kumimoji="1" lang="en-US" altLang="zh-CN"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ea typeface="黑体" panose="02010609060101010101" pitchFamily="49" charset="-122"/>
              </a:rPr>
              <a:t>时，</a:t>
            </a:r>
          </a:p>
        </p:txBody>
      </p:sp>
      <p:sp>
        <p:nvSpPr>
          <p:cNvPr id="108" name="Text Box 110"/>
          <p:cNvSpPr txBox="1">
            <a:spLocks noChangeArrowheads="1"/>
          </p:cNvSpPr>
          <p:nvPr/>
        </p:nvSpPr>
        <p:spPr bwMode="auto">
          <a:xfrm>
            <a:off x="1909683" y="105350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i</a:t>
            </a:r>
            <a:endParaRPr kumimoji="1" lang="en-US" altLang="en-US" sz="2400" b="1">
              <a:latin typeface="Times New Roman" panose="02020603050405020304" pitchFamily="18" charset="0"/>
              <a:ea typeface="黑体" panose="02010609060101010101" pitchFamily="49" charset="-122"/>
              <a:sym typeface="Symbol" panose="05050102010706020507" pitchFamily="18" charset="2"/>
            </a:endParaRPr>
          </a:p>
        </p:txBody>
      </p:sp>
      <p:sp>
        <p:nvSpPr>
          <p:cNvPr id="109" name="Text Box 111"/>
          <p:cNvSpPr txBox="1">
            <a:spLocks noChangeArrowheads="1"/>
          </p:cNvSpPr>
          <p:nvPr/>
        </p:nvSpPr>
        <p:spPr bwMode="auto">
          <a:xfrm>
            <a:off x="2197021" y="1053505"/>
            <a:ext cx="2160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BE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be</a:t>
            </a:r>
            <a:endParaRPr kumimoji="1" lang="en-US" altLang="en-US" sz="2800" b="1" baseline="-25000">
              <a:latin typeface="Times New Roman" panose="02020603050405020304" pitchFamily="18" charset="0"/>
            </a:endParaRPr>
          </a:p>
        </p:txBody>
      </p:sp>
      <p:sp>
        <p:nvSpPr>
          <p:cNvPr id="110" name="Text Box 112"/>
          <p:cNvSpPr txBox="1">
            <a:spLocks noChangeArrowheads="1"/>
          </p:cNvSpPr>
          <p:nvPr/>
        </p:nvSpPr>
        <p:spPr bwMode="auto">
          <a:xfrm>
            <a:off x="3781346" y="1053505"/>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B</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b</a:t>
            </a:r>
            <a:endParaRPr kumimoji="1" lang="en-US" altLang="en-US" sz="2800" b="1" baseline="-25000">
              <a:latin typeface="Times New Roman" panose="02020603050405020304" pitchFamily="18" charset="0"/>
            </a:endParaRPr>
          </a:p>
        </p:txBody>
      </p:sp>
      <p:sp>
        <p:nvSpPr>
          <p:cNvPr id="111" name="Text Box 113"/>
          <p:cNvSpPr txBox="1">
            <a:spLocks noChangeArrowheads="1"/>
          </p:cNvSpPr>
          <p:nvPr/>
        </p:nvSpPr>
        <p:spPr bwMode="auto">
          <a:xfrm>
            <a:off x="4933871" y="1053505"/>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endParaRPr kumimoji="1" lang="en-US" altLang="en-US" sz="2800" b="1" baseline="-25000">
              <a:latin typeface="Times New Roman" panose="02020603050405020304" pitchFamily="18" charset="0"/>
            </a:endParaRPr>
          </a:p>
        </p:txBody>
      </p:sp>
      <p:sp>
        <p:nvSpPr>
          <p:cNvPr id="112" name="Text Box 114"/>
          <p:cNvSpPr txBox="1">
            <a:spLocks noChangeArrowheads="1"/>
          </p:cNvSpPr>
          <p:nvPr/>
        </p:nvSpPr>
        <p:spPr bwMode="auto">
          <a:xfrm>
            <a:off x="468233" y="1629768"/>
            <a:ext cx="2376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CE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E</a:t>
            </a:r>
            <a:r>
              <a:rPr kumimoji="1" lang="en-US" altLang="zh-CN" sz="2800" b="1" baseline="-25000">
                <a:latin typeface="Times New Roman" panose="02020603050405020304" pitchFamily="18" charset="0"/>
              </a:rPr>
              <a:t>C</a:t>
            </a:r>
            <a:r>
              <a:rPr kumimoji="1" lang="en-US" altLang="zh-CN" sz="2800" b="1">
                <a:latin typeface="黑体" panose="02010609060101010101" pitchFamily="49" charset="-122"/>
                <a:ea typeface="黑体" panose="02010609060101010101" pitchFamily="49" charset="-12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C</a:t>
            </a:r>
            <a:endParaRPr kumimoji="1" lang="en-US" altLang="en-US" sz="2800" b="1" baseline="-25000">
              <a:latin typeface="Times New Roman" panose="02020603050405020304" pitchFamily="18" charset="0"/>
            </a:endParaRPr>
          </a:p>
        </p:txBody>
      </p:sp>
      <p:sp>
        <p:nvSpPr>
          <p:cNvPr id="113" name="Text Box 115"/>
          <p:cNvSpPr txBox="1">
            <a:spLocks noChangeArrowheads="1"/>
          </p:cNvSpPr>
          <p:nvPr/>
        </p:nvSpPr>
        <p:spPr bwMode="auto">
          <a:xfrm>
            <a:off x="6084808" y="1053505"/>
            <a:ext cx="194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CE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ce</a:t>
            </a:r>
            <a:endParaRPr kumimoji="1" lang="en-US" altLang="en-US" sz="2800" b="1" baseline="-25000">
              <a:latin typeface="Times New Roman" panose="02020603050405020304" pitchFamily="18" charset="0"/>
            </a:endParaRPr>
          </a:p>
        </p:txBody>
      </p:sp>
      <p:sp>
        <p:nvSpPr>
          <p:cNvPr id="114" name="Text Box 116"/>
          <p:cNvSpPr txBox="1">
            <a:spLocks noChangeArrowheads="1"/>
          </p:cNvSpPr>
          <p:nvPr/>
        </p:nvSpPr>
        <p:spPr bwMode="auto">
          <a:xfrm>
            <a:off x="7669133" y="1053505"/>
            <a:ext cx="1223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o</a:t>
            </a:r>
            <a:endParaRPr kumimoji="1" lang="en-US" altLang="en-US" sz="2800" b="1" baseline="-25000">
              <a:latin typeface="Times New Roman" panose="02020603050405020304" pitchFamily="18" charset="0"/>
            </a:endParaRPr>
          </a:p>
        </p:txBody>
      </p:sp>
      <p:sp>
        <p:nvSpPr>
          <p:cNvPr id="115" name="Text Box 117"/>
          <p:cNvSpPr txBox="1">
            <a:spLocks noChangeArrowheads="1"/>
          </p:cNvSpPr>
          <p:nvPr/>
        </p:nvSpPr>
        <p:spPr bwMode="auto">
          <a:xfrm>
            <a:off x="2628821" y="1629768"/>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E</a:t>
            </a:r>
            <a:r>
              <a:rPr kumimoji="1" lang="en-US" altLang="zh-CN" sz="2800" b="1" baseline="-25000">
                <a:latin typeface="Times New Roman" panose="02020603050405020304" pitchFamily="18" charset="0"/>
              </a:rPr>
              <a:t>C</a:t>
            </a:r>
            <a:r>
              <a:rPr kumimoji="1" lang="en-US" altLang="zh-CN" sz="2800" b="1">
                <a:latin typeface="黑体" panose="02010609060101010101" pitchFamily="49" charset="-122"/>
                <a:ea typeface="黑体" panose="02010609060101010101" pitchFamily="49" charset="-12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C</a:t>
            </a:r>
            <a:r>
              <a:rPr kumimoji="1" lang="en-US" altLang="zh-CN" sz="2800" b="1">
                <a:latin typeface="黑体" panose="02010609060101010101" pitchFamily="49" charset="-122"/>
                <a:ea typeface="黑体" panose="02010609060101010101" pitchFamily="49" charset="-12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C</a:t>
            </a:r>
            <a:endParaRPr kumimoji="1" lang="en-US" altLang="en-US" sz="2800" b="1" baseline="-25000">
              <a:latin typeface="Times New Roman" panose="02020603050405020304" pitchFamily="18" charset="0"/>
            </a:endParaRPr>
          </a:p>
        </p:txBody>
      </p:sp>
      <p:sp>
        <p:nvSpPr>
          <p:cNvPr id="116" name="Text Box 118"/>
          <p:cNvSpPr txBox="1">
            <a:spLocks noChangeArrowheads="1"/>
          </p:cNvSpPr>
          <p:nvPr/>
        </p:nvSpPr>
        <p:spPr bwMode="auto">
          <a:xfrm>
            <a:off x="5005308" y="1629768"/>
            <a:ext cx="1944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CE</a:t>
            </a:r>
            <a:r>
              <a:rPr kumimoji="1" lang="en-US" altLang="zh-CN" sz="2800" b="1">
                <a:latin typeface="黑体" panose="02010609060101010101" pitchFamily="49" charset="-122"/>
                <a:ea typeface="黑体" panose="02010609060101010101" pitchFamily="49" charset="-122"/>
              </a:rPr>
              <a:t>-</a:t>
            </a:r>
            <a:r>
              <a:rPr kumimoji="1" lang="en-US" altLang="zh-CN" sz="2800" b="1" i="1">
                <a:latin typeface="Times New Roman" panose="02020603050405020304" pitchFamily="18" charset="0"/>
              </a:rPr>
              <a:t>i</a:t>
            </a:r>
            <a:r>
              <a:rPr kumimoji="1" lang="en-US" altLang="zh-CN" sz="2800" b="1" baseline="-25000">
                <a:latin typeface="Times New Roman" panose="02020603050405020304" pitchFamily="18" charset="0"/>
              </a:rPr>
              <a:t>c</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C</a:t>
            </a:r>
            <a:endParaRPr kumimoji="1" lang="en-US" altLang="en-US" sz="2800" b="1" baseline="-25000">
              <a:latin typeface="Times New Roman" panose="02020603050405020304" pitchFamily="18" charset="0"/>
            </a:endParaRPr>
          </a:p>
        </p:txBody>
      </p:sp>
      <p:grpSp>
        <p:nvGrpSpPr>
          <p:cNvPr id="117" name="Group 119"/>
          <p:cNvGrpSpPr/>
          <p:nvPr/>
        </p:nvGrpSpPr>
        <p:grpSpPr bwMode="auto">
          <a:xfrm>
            <a:off x="1506458" y="2774355"/>
            <a:ext cx="1063625" cy="457200"/>
            <a:chOff x="1651" y="1752"/>
            <a:chExt cx="670" cy="288"/>
          </a:xfrm>
        </p:grpSpPr>
        <p:sp>
          <p:nvSpPr>
            <p:cNvPr id="118" name="Line 120"/>
            <p:cNvSpPr>
              <a:spLocks noChangeShapeType="1"/>
            </p:cNvSpPr>
            <p:nvPr/>
          </p:nvSpPr>
          <p:spPr bwMode="auto">
            <a:xfrm>
              <a:off x="1890" y="1963"/>
              <a:ext cx="431"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Rectangle 121"/>
            <p:cNvSpPr>
              <a:spLocks noChangeArrowheads="1"/>
            </p:cNvSpPr>
            <p:nvPr/>
          </p:nvSpPr>
          <p:spPr bwMode="auto">
            <a:xfrm>
              <a:off x="1651" y="175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3300"/>
                  </a:solidFill>
                  <a:latin typeface="Times New Roman" panose="02020603050405020304" pitchFamily="18" charset="0"/>
                </a:rPr>
                <a:t>I</a:t>
              </a:r>
              <a:r>
                <a:rPr kumimoji="1" lang="en-US" altLang="zh-CN" sz="2400" b="1" baseline="-25000">
                  <a:solidFill>
                    <a:srgbClr val="FF3300"/>
                  </a:solidFill>
                  <a:latin typeface="Times New Roman" panose="02020603050405020304" pitchFamily="18" charset="0"/>
                </a:rPr>
                <a:t>B</a:t>
              </a:r>
            </a:p>
          </p:txBody>
        </p:sp>
      </p:grpSp>
      <p:grpSp>
        <p:nvGrpSpPr>
          <p:cNvPr id="120" name="Group 122"/>
          <p:cNvGrpSpPr/>
          <p:nvPr/>
        </p:nvGrpSpPr>
        <p:grpSpPr bwMode="auto">
          <a:xfrm>
            <a:off x="2576433" y="2774355"/>
            <a:ext cx="1071563" cy="457200"/>
            <a:chOff x="2325" y="1752"/>
            <a:chExt cx="675" cy="288"/>
          </a:xfrm>
        </p:grpSpPr>
        <p:sp>
          <p:nvSpPr>
            <p:cNvPr id="121" name="Line 123"/>
            <p:cNvSpPr>
              <a:spLocks noChangeShapeType="1"/>
            </p:cNvSpPr>
            <p:nvPr/>
          </p:nvSpPr>
          <p:spPr bwMode="auto">
            <a:xfrm>
              <a:off x="2569" y="1956"/>
              <a:ext cx="431"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Rectangle 124"/>
            <p:cNvSpPr>
              <a:spLocks noChangeArrowheads="1"/>
            </p:cNvSpPr>
            <p:nvPr/>
          </p:nvSpPr>
          <p:spPr bwMode="auto">
            <a:xfrm>
              <a:off x="2325" y="1752"/>
              <a:ext cx="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3300"/>
                  </a:solidFill>
                  <a:latin typeface="Times New Roman" panose="02020603050405020304" pitchFamily="18" charset="0"/>
                </a:rPr>
                <a:t>I</a:t>
              </a:r>
              <a:r>
                <a:rPr kumimoji="1" lang="en-US" altLang="zh-CN" sz="2400" b="1" baseline="-25000">
                  <a:solidFill>
                    <a:srgbClr val="FF3300"/>
                  </a:solidFill>
                  <a:latin typeface="Times New Roman" panose="02020603050405020304" pitchFamily="18" charset="0"/>
                </a:rPr>
                <a:t>C</a:t>
              </a:r>
            </a:p>
          </p:txBody>
        </p:sp>
      </p:grpSp>
      <p:grpSp>
        <p:nvGrpSpPr>
          <p:cNvPr id="123" name="Group 125"/>
          <p:cNvGrpSpPr/>
          <p:nvPr/>
        </p:nvGrpSpPr>
        <p:grpSpPr bwMode="auto">
          <a:xfrm>
            <a:off x="3998833" y="2802930"/>
            <a:ext cx="1293813" cy="457200"/>
            <a:chOff x="2517" y="3612"/>
            <a:chExt cx="815" cy="288"/>
          </a:xfrm>
        </p:grpSpPr>
        <p:sp>
          <p:nvSpPr>
            <p:cNvPr id="124" name="Line 126"/>
            <p:cNvSpPr>
              <a:spLocks noChangeShapeType="1"/>
            </p:cNvSpPr>
            <p:nvPr/>
          </p:nvSpPr>
          <p:spPr bwMode="auto">
            <a:xfrm>
              <a:off x="2901" y="3776"/>
              <a:ext cx="431"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Rectangle 127"/>
            <p:cNvSpPr>
              <a:spLocks noChangeArrowheads="1"/>
            </p:cNvSpPr>
            <p:nvPr/>
          </p:nvSpPr>
          <p:spPr bwMode="auto">
            <a:xfrm>
              <a:off x="2517" y="36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3300"/>
                  </a:solidFill>
                  <a:latin typeface="Times New Roman" panose="02020603050405020304" pitchFamily="18" charset="0"/>
                </a:rPr>
                <a:t>U</a:t>
              </a:r>
              <a:r>
                <a:rPr kumimoji="1" lang="en-US" altLang="zh-CN" sz="2400" b="1" baseline="-25000">
                  <a:solidFill>
                    <a:srgbClr val="FF3300"/>
                  </a:solidFill>
                  <a:latin typeface="Times New Roman" panose="02020603050405020304" pitchFamily="18" charset="0"/>
                </a:rPr>
                <a:t>CE</a:t>
              </a:r>
            </a:p>
          </p:txBody>
        </p:sp>
      </p:grpSp>
      <p:graphicFrame>
        <p:nvGraphicFramePr>
          <p:cNvPr id="126" name="Object 128"/>
          <p:cNvGraphicFramePr>
            <a:graphicFrameLocks noChangeAspect="1"/>
          </p:cNvGraphicFramePr>
          <p:nvPr/>
        </p:nvGraphicFramePr>
        <p:xfrm>
          <a:off x="7597696" y="548680"/>
          <a:ext cx="890587" cy="552450"/>
        </p:xfrm>
        <a:graphic>
          <a:graphicData uri="http://schemas.openxmlformats.org/presentationml/2006/ole">
            <mc:AlternateContent xmlns:mc="http://schemas.openxmlformats.org/markup-compatibility/2006">
              <mc:Choice xmlns:v="urn:schemas-microsoft-com:vml" Requires="v">
                <p:oleObj name="公式" r:id="rId6" imgW="419100" imgH="228600" progId="Equation.3">
                  <p:embed/>
                </p:oleObj>
              </mc:Choice>
              <mc:Fallback>
                <p:oleObj name="公式" r:id="rId6" imgW="419100" imgH="228600" progId="Equation.3">
                  <p:embed/>
                  <p:pic>
                    <p:nvPicPr>
                      <p:cNvPr id="0" name="图片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7696" y="548680"/>
                        <a:ext cx="8905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 name="Text Box 130">
            <a:hlinkClick r:id="rId8" action="ppaction://hlinksldjump"/>
          </p:cNvPr>
          <p:cNvSpPr txBox="1">
            <a:spLocks noChangeArrowheads="1"/>
          </p:cNvSpPr>
          <p:nvPr/>
        </p:nvSpPr>
        <p:spPr bwMode="auto">
          <a:xfrm>
            <a:off x="6157833" y="2348905"/>
            <a:ext cx="28082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FF"/>
                </a:solidFill>
                <a:latin typeface="Times New Roman" panose="02020603050405020304" pitchFamily="18" charset="0"/>
                <a:ea typeface="黑体" panose="02010609060101010101" pitchFamily="49" charset="-122"/>
              </a:rPr>
              <a:t>    </a:t>
            </a:r>
            <a:r>
              <a:rPr kumimoji="1" lang="zh-CN" altLang="en-US" sz="2400" b="1" dirty="0">
                <a:solidFill>
                  <a:srgbClr val="0000FF"/>
                </a:solidFill>
                <a:latin typeface="Times New Roman" panose="02020603050405020304" pitchFamily="18" charset="0"/>
                <a:ea typeface="黑体" panose="02010609060101010101" pitchFamily="49" charset="-122"/>
              </a:rPr>
              <a:t>在输入端加入一个正弦电压后，各极电压和电流</a:t>
            </a:r>
            <a:r>
              <a:rPr kumimoji="1" lang="zh-CN" altLang="en-US" sz="2400" b="1" dirty="0">
                <a:solidFill>
                  <a:srgbClr val="FF0000"/>
                </a:solidFill>
                <a:latin typeface="Times New Roman" panose="02020603050405020304" pitchFamily="18" charset="0"/>
                <a:ea typeface="黑体" panose="02010609060101010101" pitchFamily="49" charset="-122"/>
              </a:rPr>
              <a:t>围绕各自的静态值按正弦规律变化</a:t>
            </a:r>
            <a:r>
              <a:rPr kumimoji="1" lang="zh-CN" altLang="en-US" sz="2400" b="1" dirty="0">
                <a:solidFill>
                  <a:srgbClr val="0000FF"/>
                </a:solidFill>
                <a:latin typeface="Times New Roman" panose="02020603050405020304" pitchFamily="18" charset="0"/>
                <a:ea typeface="黑体" panose="02010609060101010101" pitchFamily="49" charset="-122"/>
              </a:rPr>
              <a:t>。</a:t>
            </a:r>
          </a:p>
        </p:txBody>
      </p:sp>
      <p:sp>
        <p:nvSpPr>
          <p:cNvPr id="129" name="TextBox 125"/>
          <p:cNvSpPr txBox="1"/>
          <p:nvPr/>
        </p:nvSpPr>
        <p:spPr>
          <a:xfrm>
            <a:off x="0" y="0"/>
            <a:ext cx="7350475" cy="584775"/>
          </a:xfrm>
          <a:prstGeom prst="rect">
            <a:avLst/>
          </a:prstGeom>
          <a:noFill/>
        </p:spPr>
        <p:txBody>
          <a:bodyPr wrap="square" rtlCol="0">
            <a:spAutoFit/>
          </a:bodyPr>
          <a:lstStyle/>
          <a:p>
            <a:r>
              <a:rPr lang="zh-CN" altLang="en-US" sz="3200" dirty="0">
                <a:solidFill>
                  <a:srgbClr val="FF0000"/>
                </a:solidFill>
              </a:rPr>
              <a:t>放大电路形式之二：</a:t>
            </a:r>
            <a:r>
              <a:rPr lang="zh-CN" altLang="en-US" sz="3200" b="1" dirty="0">
                <a:solidFill>
                  <a:srgbClr val="FF0000"/>
                </a:solidFill>
              </a:rPr>
              <a:t>阻容耦合形式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 calcmode="lin" valueType="num">
                                      <p:cBhvr>
                                        <p:cTn id="22" dur="5000" fill="hold"/>
                                        <p:tgtEl>
                                          <p:spTgt spid="115"/>
                                        </p:tgtEl>
                                        <p:attrNameLst>
                                          <p:attrName>ppt_w</p:attrName>
                                        </p:attrNameLst>
                                      </p:cBhvr>
                                      <p:tavLst>
                                        <p:tav tm="0" fmla="#ppt_w*sin(2.5*pi*$)">
                                          <p:val>
                                            <p:fltVal val="0"/>
                                          </p:val>
                                        </p:tav>
                                        <p:tav tm="100000">
                                          <p:val>
                                            <p:fltVal val="1"/>
                                          </p:val>
                                        </p:tav>
                                      </p:tavLst>
                                    </p:anim>
                                    <p:anim calcmode="lin" valueType="num">
                                      <p:cBhvr>
                                        <p:cTn id="23" dur="5000" fill="hold"/>
                                        <p:tgtEl>
                                          <p:spTgt spid="11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wipe(left)">
                                      <p:cBhvr>
                                        <p:cTn id="45" dur="500"/>
                                        <p:tgtEl>
                                          <p:spTgt spid="1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left)">
                                      <p:cBhvr>
                                        <p:cTn id="50" dur="500"/>
                                        <p:tgtEl>
                                          <p:spTgt spid="10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wipe(left)">
                                      <p:cBhvr>
                                        <p:cTn id="55" dur="500"/>
                                        <p:tgtEl>
                                          <p:spTgt spid="10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0"/>
                                        </p:tgtEl>
                                        <p:attrNameLst>
                                          <p:attrName>style.visibility</p:attrName>
                                        </p:attrNameLst>
                                      </p:cBhvr>
                                      <p:to>
                                        <p:strVal val="visible"/>
                                      </p:to>
                                    </p:set>
                                    <p:animEffect transition="in" filter="wipe(left)">
                                      <p:cBhvr>
                                        <p:cTn id="60" dur="500"/>
                                        <p:tgtEl>
                                          <p:spTgt spid="1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left)">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wipe(left)">
                                      <p:cBhvr>
                                        <p:cTn id="70" dur="500"/>
                                        <p:tgtEl>
                                          <p:spTgt spid="1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1"/>
                                        </p:tgtEl>
                                        <p:attrNameLst>
                                          <p:attrName>style.visibility</p:attrName>
                                        </p:attrNameLst>
                                      </p:cBhvr>
                                      <p:to>
                                        <p:strVal val="visible"/>
                                      </p:to>
                                    </p:set>
                                    <p:animEffect transition="in" filter="wipe(left)">
                                      <p:cBhvr>
                                        <p:cTn id="75" dur="500"/>
                                        <p:tgtEl>
                                          <p:spTgt spid="1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wipe(left)">
                                      <p:cBhvr>
                                        <p:cTn id="8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07" grpId="0"/>
      <p:bldP spid="108" grpId="0"/>
      <p:bldP spid="109" grpId="0"/>
      <p:bldP spid="110" grpId="0"/>
      <p:bldP spid="111" grpId="0"/>
      <p:bldP spid="112" grpId="0"/>
      <p:bldP spid="113" grpId="0"/>
      <p:bldP spid="1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77478"/>
            <a:ext cx="7272808" cy="646331"/>
          </a:xfrm>
          <a:prstGeom prst="rect">
            <a:avLst/>
          </a:prstGeom>
          <a:noFill/>
        </p:spPr>
        <p:txBody>
          <a:bodyPr wrap="square" rtlCol="0">
            <a:spAutoFit/>
          </a:bodyPr>
          <a:lstStyle/>
          <a:p>
            <a:r>
              <a:rPr lang="en-US" altLang="zh-CN" sz="3600" b="1" dirty="0">
                <a:solidFill>
                  <a:srgbClr val="FF0000"/>
                </a:solidFill>
              </a:rPr>
              <a:t>5.0 </a:t>
            </a:r>
            <a:r>
              <a:rPr lang="zh-CN" altLang="en-US" sz="3600" b="1" dirty="0">
                <a:solidFill>
                  <a:srgbClr val="FF0000"/>
                </a:solidFill>
              </a:rPr>
              <a:t>放大电路概述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50340"/>
            <a:ext cx="7344816" cy="453574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450339"/>
            <a:ext cx="6744866" cy="4535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80"/>
          <p:cNvGrpSpPr/>
          <p:nvPr/>
        </p:nvGrpSpPr>
        <p:grpSpPr bwMode="auto">
          <a:xfrm>
            <a:off x="4763942" y="1748294"/>
            <a:ext cx="4067640" cy="2533266"/>
            <a:chOff x="1216" y="1250"/>
            <a:chExt cx="3223" cy="1811"/>
          </a:xfrm>
        </p:grpSpPr>
        <p:sp>
          <p:nvSpPr>
            <p:cNvPr id="141" name="Line 81"/>
            <p:cNvSpPr>
              <a:spLocks noChangeShapeType="1"/>
            </p:cNvSpPr>
            <p:nvPr/>
          </p:nvSpPr>
          <p:spPr bwMode="auto">
            <a:xfrm flipV="1">
              <a:off x="2624" y="1250"/>
              <a:ext cx="1" cy="26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2" name="Line 82"/>
            <p:cNvSpPr>
              <a:spLocks noChangeShapeType="1"/>
            </p:cNvSpPr>
            <p:nvPr/>
          </p:nvSpPr>
          <p:spPr bwMode="auto">
            <a:xfrm flipV="1">
              <a:off x="2630" y="1620"/>
              <a:ext cx="0" cy="23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 name="Line 83"/>
            <p:cNvSpPr>
              <a:spLocks noChangeShapeType="1"/>
            </p:cNvSpPr>
            <p:nvPr/>
          </p:nvSpPr>
          <p:spPr bwMode="auto">
            <a:xfrm>
              <a:off x="2034" y="2260"/>
              <a:ext cx="45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4" name="Line 84"/>
            <p:cNvSpPr>
              <a:spLocks noChangeShapeType="1"/>
            </p:cNvSpPr>
            <p:nvPr/>
          </p:nvSpPr>
          <p:spPr bwMode="auto">
            <a:xfrm>
              <a:off x="2470" y="2073"/>
              <a:ext cx="0" cy="359"/>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5" name="Line 85"/>
            <p:cNvSpPr>
              <a:spLocks noChangeShapeType="1"/>
            </p:cNvSpPr>
            <p:nvPr/>
          </p:nvSpPr>
          <p:spPr bwMode="auto">
            <a:xfrm>
              <a:off x="2479" y="2316"/>
              <a:ext cx="160" cy="164"/>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6" name="Line 86"/>
            <p:cNvSpPr>
              <a:spLocks noChangeShapeType="1"/>
            </p:cNvSpPr>
            <p:nvPr/>
          </p:nvSpPr>
          <p:spPr bwMode="auto">
            <a:xfrm flipV="1">
              <a:off x="2479" y="2078"/>
              <a:ext cx="160" cy="14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7" name="Line 87"/>
            <p:cNvSpPr>
              <a:spLocks noChangeShapeType="1"/>
            </p:cNvSpPr>
            <p:nvPr/>
          </p:nvSpPr>
          <p:spPr bwMode="auto">
            <a:xfrm>
              <a:off x="2629" y="1576"/>
              <a:ext cx="0" cy="51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8" name="Line 88"/>
            <p:cNvSpPr>
              <a:spLocks noChangeShapeType="1"/>
            </p:cNvSpPr>
            <p:nvPr/>
          </p:nvSpPr>
          <p:spPr bwMode="auto">
            <a:xfrm>
              <a:off x="2629" y="2480"/>
              <a:ext cx="0" cy="58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9" name="Line 89"/>
            <p:cNvSpPr>
              <a:spLocks noChangeShapeType="1"/>
            </p:cNvSpPr>
            <p:nvPr/>
          </p:nvSpPr>
          <p:spPr bwMode="auto">
            <a:xfrm>
              <a:off x="1882" y="2260"/>
              <a:ext cx="514"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0" name="Line 90"/>
            <p:cNvSpPr>
              <a:spLocks noChangeShapeType="1"/>
            </p:cNvSpPr>
            <p:nvPr/>
          </p:nvSpPr>
          <p:spPr bwMode="auto">
            <a:xfrm>
              <a:off x="1494" y="2914"/>
              <a:ext cx="45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1" name="Line 91"/>
            <p:cNvSpPr>
              <a:spLocks noChangeShapeType="1"/>
            </p:cNvSpPr>
            <p:nvPr/>
          </p:nvSpPr>
          <p:spPr bwMode="auto">
            <a:xfrm>
              <a:off x="1721" y="2914"/>
              <a:ext cx="1474"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2" name="Line 92"/>
            <p:cNvSpPr>
              <a:spLocks noChangeShapeType="1"/>
            </p:cNvSpPr>
            <p:nvPr/>
          </p:nvSpPr>
          <p:spPr bwMode="auto">
            <a:xfrm>
              <a:off x="2631" y="2477"/>
              <a:ext cx="0" cy="56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3" name="Line 93"/>
            <p:cNvSpPr>
              <a:spLocks noChangeShapeType="1"/>
            </p:cNvSpPr>
            <p:nvPr/>
          </p:nvSpPr>
          <p:spPr bwMode="auto">
            <a:xfrm>
              <a:off x="2189" y="2914"/>
              <a:ext cx="116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4" name="Text Box 94">
              <a:hlinkClick r:id="rId2" action="ppaction://hlinkfile"/>
            </p:cNvPr>
            <p:cNvSpPr txBox="1">
              <a:spLocks noChangeArrowheads="1"/>
            </p:cNvSpPr>
            <p:nvPr/>
          </p:nvSpPr>
          <p:spPr bwMode="auto">
            <a:xfrm>
              <a:off x="4105" y="1979"/>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E</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useBgFill="1">
          <p:nvSpPr>
            <p:cNvPr id="155" name="Rectangle 95"/>
            <p:cNvSpPr>
              <a:spLocks noChangeArrowheads="1"/>
            </p:cNvSpPr>
            <p:nvPr/>
          </p:nvSpPr>
          <p:spPr bwMode="auto">
            <a:xfrm>
              <a:off x="2585" y="1533"/>
              <a:ext cx="79" cy="285"/>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6" name="Oval 96"/>
            <p:cNvSpPr>
              <a:spLocks noChangeArrowheads="1"/>
            </p:cNvSpPr>
            <p:nvPr/>
          </p:nvSpPr>
          <p:spPr bwMode="auto">
            <a:xfrm>
              <a:off x="3322" y="2883"/>
              <a:ext cx="50"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7" name="Oval 97"/>
            <p:cNvSpPr>
              <a:spLocks noChangeArrowheads="1"/>
            </p:cNvSpPr>
            <p:nvPr/>
          </p:nvSpPr>
          <p:spPr bwMode="auto">
            <a:xfrm>
              <a:off x="1470" y="2236"/>
              <a:ext cx="50"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8" name="Oval 98"/>
            <p:cNvSpPr>
              <a:spLocks noChangeArrowheads="1"/>
            </p:cNvSpPr>
            <p:nvPr/>
          </p:nvSpPr>
          <p:spPr bwMode="auto">
            <a:xfrm>
              <a:off x="1448" y="2880"/>
              <a:ext cx="51"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59" name="Group 99"/>
            <p:cNvGrpSpPr/>
            <p:nvPr/>
          </p:nvGrpSpPr>
          <p:grpSpPr bwMode="auto">
            <a:xfrm>
              <a:off x="1790" y="2126"/>
              <a:ext cx="78" cy="289"/>
              <a:chOff x="3454" y="2018"/>
              <a:chExt cx="96" cy="328"/>
            </a:xfrm>
          </p:grpSpPr>
          <p:sp>
            <p:nvSpPr>
              <p:cNvPr id="199" name="Line 100"/>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0" name="Line 101"/>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60" name="Line 102"/>
            <p:cNvSpPr>
              <a:spLocks noChangeShapeType="1"/>
            </p:cNvSpPr>
            <p:nvPr/>
          </p:nvSpPr>
          <p:spPr bwMode="auto">
            <a:xfrm>
              <a:off x="1519" y="2265"/>
              <a:ext cx="2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61" name="Group 103"/>
            <p:cNvGrpSpPr/>
            <p:nvPr/>
          </p:nvGrpSpPr>
          <p:grpSpPr bwMode="auto">
            <a:xfrm flipH="1">
              <a:off x="2958" y="1852"/>
              <a:ext cx="77" cy="288"/>
              <a:chOff x="3454" y="2018"/>
              <a:chExt cx="96" cy="328"/>
            </a:xfrm>
          </p:grpSpPr>
          <p:sp>
            <p:nvSpPr>
              <p:cNvPr id="197" name="Line 104"/>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8" name="Line 105"/>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62" name="Line 106"/>
            <p:cNvSpPr>
              <a:spLocks noChangeShapeType="1"/>
            </p:cNvSpPr>
            <p:nvPr/>
          </p:nvSpPr>
          <p:spPr bwMode="auto">
            <a:xfrm flipH="1">
              <a:off x="3041" y="2000"/>
              <a:ext cx="30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3" name="Line 107"/>
            <p:cNvSpPr>
              <a:spLocks noChangeShapeType="1"/>
            </p:cNvSpPr>
            <p:nvPr/>
          </p:nvSpPr>
          <p:spPr bwMode="auto">
            <a:xfrm flipV="1">
              <a:off x="2625" y="1998"/>
              <a:ext cx="33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 name="Text Box 108"/>
            <p:cNvSpPr txBox="1">
              <a:spLocks noChangeArrowheads="1"/>
            </p:cNvSpPr>
            <p:nvPr/>
          </p:nvSpPr>
          <p:spPr bwMode="auto">
            <a:xfrm>
              <a:off x="2250" y="1395"/>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65" name="Text Box 109"/>
            <p:cNvSpPr txBox="1">
              <a:spLocks noChangeArrowheads="1"/>
            </p:cNvSpPr>
            <p:nvPr/>
          </p:nvSpPr>
          <p:spPr bwMode="auto">
            <a:xfrm>
              <a:off x="1554" y="1801"/>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166" name="Text Box 110"/>
            <p:cNvSpPr txBox="1">
              <a:spLocks noChangeArrowheads="1"/>
            </p:cNvSpPr>
            <p:nvPr/>
          </p:nvSpPr>
          <p:spPr bwMode="auto">
            <a:xfrm>
              <a:off x="2947" y="1596"/>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2</a:t>
              </a:r>
              <a:endParaRPr kumimoji="1" lang="en-US" altLang="zh-CN" sz="2400" b="1">
                <a:latin typeface="Times New Roman" panose="02020603050405020304" pitchFamily="18" charset="0"/>
                <a:ea typeface="楷体_GB2312" pitchFamily="49" charset="-122"/>
              </a:endParaRPr>
            </a:p>
          </p:txBody>
        </p:sp>
        <p:sp>
          <p:nvSpPr>
            <p:cNvPr id="167" name="Text Box 111"/>
            <p:cNvSpPr txBox="1">
              <a:spLocks noChangeArrowheads="1"/>
            </p:cNvSpPr>
            <p:nvPr/>
          </p:nvSpPr>
          <p:spPr bwMode="auto">
            <a:xfrm>
              <a:off x="2667" y="2212"/>
              <a:ext cx="2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ea typeface="楷体_GB2312" pitchFamily="49" charset="-122"/>
                </a:rPr>
                <a:t>T</a:t>
              </a:r>
            </a:p>
          </p:txBody>
        </p:sp>
        <p:sp>
          <p:nvSpPr>
            <p:cNvPr id="168" name="Line 112"/>
            <p:cNvSpPr>
              <a:spLocks noChangeShapeType="1"/>
            </p:cNvSpPr>
            <p:nvPr/>
          </p:nvSpPr>
          <p:spPr bwMode="auto">
            <a:xfrm flipV="1">
              <a:off x="2629" y="1265"/>
              <a:ext cx="13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9" name="Line 113"/>
            <p:cNvSpPr>
              <a:spLocks noChangeShapeType="1"/>
            </p:cNvSpPr>
            <p:nvPr/>
          </p:nvSpPr>
          <p:spPr bwMode="auto">
            <a:xfrm>
              <a:off x="2547" y="3050"/>
              <a:ext cx="164"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0" name="Oval 114"/>
            <p:cNvSpPr>
              <a:spLocks noChangeArrowheads="1"/>
            </p:cNvSpPr>
            <p:nvPr/>
          </p:nvSpPr>
          <p:spPr bwMode="auto">
            <a:xfrm>
              <a:off x="2610" y="2891"/>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1" name="Line 115"/>
            <p:cNvSpPr>
              <a:spLocks noChangeShapeType="1"/>
            </p:cNvSpPr>
            <p:nvPr/>
          </p:nvSpPr>
          <p:spPr bwMode="auto">
            <a:xfrm flipV="1">
              <a:off x="3923" y="1253"/>
              <a:ext cx="1" cy="8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2" name="Line 116"/>
            <p:cNvSpPr>
              <a:spLocks noChangeShapeType="1"/>
            </p:cNvSpPr>
            <p:nvPr/>
          </p:nvSpPr>
          <p:spPr bwMode="auto">
            <a:xfrm flipV="1">
              <a:off x="2154" y="2795"/>
              <a:ext cx="0" cy="1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3" name="Line 117"/>
            <p:cNvSpPr>
              <a:spLocks noChangeShapeType="1"/>
            </p:cNvSpPr>
            <p:nvPr/>
          </p:nvSpPr>
          <p:spPr bwMode="auto">
            <a:xfrm>
              <a:off x="2154" y="2251"/>
              <a:ext cx="0" cy="45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74" name="Rectangle 118"/>
            <p:cNvSpPr>
              <a:spLocks noChangeArrowheads="1"/>
            </p:cNvSpPr>
            <p:nvPr/>
          </p:nvSpPr>
          <p:spPr bwMode="auto">
            <a:xfrm>
              <a:off x="2109" y="2341"/>
              <a:ext cx="91" cy="227"/>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5" name="Oval 119"/>
            <p:cNvSpPr>
              <a:spLocks noChangeArrowheads="1"/>
            </p:cNvSpPr>
            <p:nvPr/>
          </p:nvSpPr>
          <p:spPr bwMode="auto">
            <a:xfrm>
              <a:off x="2610" y="1961"/>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6" name="Text Box 120"/>
            <p:cNvSpPr txBox="1">
              <a:spLocks noChangeArrowheads="1"/>
            </p:cNvSpPr>
            <p:nvPr/>
          </p:nvSpPr>
          <p:spPr bwMode="auto">
            <a:xfrm>
              <a:off x="1791" y="2341"/>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77" name="Text Box 121"/>
            <p:cNvSpPr txBox="1">
              <a:spLocks noChangeArrowheads="1"/>
            </p:cNvSpPr>
            <p:nvPr/>
          </p:nvSpPr>
          <p:spPr bwMode="auto">
            <a:xfrm>
              <a:off x="2747" y="1749"/>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dirty="0">
                  <a:solidFill>
                    <a:srgbClr val="FF5050"/>
                  </a:solidFill>
                  <a:latin typeface="Times New Roman" panose="02020603050405020304" pitchFamily="18" charset="0"/>
                  <a:ea typeface="楷体_GB2312" pitchFamily="49" charset="-122"/>
                </a:rPr>
                <a:t>+</a:t>
              </a:r>
              <a:endParaRPr kumimoji="1" lang="en-US" altLang="zh-CN" sz="2400" b="1" dirty="0">
                <a:solidFill>
                  <a:srgbClr val="FF5050"/>
                </a:solidFill>
                <a:latin typeface="Times New Roman" panose="02020603050405020304" pitchFamily="18" charset="0"/>
                <a:ea typeface="楷体_GB2312" pitchFamily="49" charset="-122"/>
              </a:endParaRPr>
            </a:p>
          </p:txBody>
        </p:sp>
        <p:sp>
          <p:nvSpPr>
            <p:cNvPr id="178" name="Text Box 122"/>
            <p:cNvSpPr txBox="1">
              <a:spLocks noChangeArrowheads="1"/>
            </p:cNvSpPr>
            <p:nvPr/>
          </p:nvSpPr>
          <p:spPr bwMode="auto">
            <a:xfrm>
              <a:off x="1836" y="2023"/>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179" name="Line 123"/>
            <p:cNvSpPr>
              <a:spLocks noChangeShapeType="1"/>
            </p:cNvSpPr>
            <p:nvPr/>
          </p:nvSpPr>
          <p:spPr bwMode="auto">
            <a:xfrm flipV="1">
              <a:off x="3347" y="2000"/>
              <a:ext cx="1" cy="4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0" name="Line 124"/>
            <p:cNvSpPr>
              <a:spLocks noChangeShapeType="1"/>
            </p:cNvSpPr>
            <p:nvPr/>
          </p:nvSpPr>
          <p:spPr bwMode="auto">
            <a:xfrm flipV="1">
              <a:off x="3353" y="2476"/>
              <a:ext cx="0" cy="23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1" name="Line 125"/>
            <p:cNvSpPr>
              <a:spLocks noChangeShapeType="1"/>
            </p:cNvSpPr>
            <p:nvPr/>
          </p:nvSpPr>
          <p:spPr bwMode="auto">
            <a:xfrm>
              <a:off x="3352" y="2400"/>
              <a:ext cx="0" cy="51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82" name="Rectangle 126"/>
            <p:cNvSpPr>
              <a:spLocks noChangeArrowheads="1"/>
            </p:cNvSpPr>
            <p:nvPr/>
          </p:nvSpPr>
          <p:spPr bwMode="auto">
            <a:xfrm>
              <a:off x="3308" y="2262"/>
              <a:ext cx="79" cy="285"/>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3" name="Oval 127"/>
            <p:cNvSpPr>
              <a:spLocks noChangeArrowheads="1"/>
            </p:cNvSpPr>
            <p:nvPr/>
          </p:nvSpPr>
          <p:spPr bwMode="auto">
            <a:xfrm>
              <a:off x="2122" y="2236"/>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 name="Text Box 128"/>
            <p:cNvSpPr txBox="1">
              <a:spLocks noChangeArrowheads="1"/>
            </p:cNvSpPr>
            <p:nvPr/>
          </p:nvSpPr>
          <p:spPr bwMode="auto">
            <a:xfrm>
              <a:off x="3022" y="2228"/>
              <a:ext cx="308"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R</a:t>
              </a:r>
              <a:r>
                <a:rPr kumimoji="1" lang="en-US" altLang="zh-CN" sz="2000" b="1" baseline="-25000">
                  <a:latin typeface="Times New Roman" panose="02020603050405020304" pitchFamily="18" charset="0"/>
                  <a:ea typeface="楷体_GB2312" pitchFamily="49" charset="-122"/>
                </a:rPr>
                <a:t>L</a:t>
              </a:r>
              <a:endParaRPr kumimoji="1" lang="en-US" altLang="zh-CN" sz="2000" b="1">
                <a:latin typeface="Times New Roman" panose="02020603050405020304" pitchFamily="18" charset="0"/>
                <a:ea typeface="楷体_GB2312" pitchFamily="49" charset="-122"/>
              </a:endParaRPr>
            </a:p>
          </p:txBody>
        </p:sp>
        <p:sp>
          <p:nvSpPr>
            <p:cNvPr id="185" name="Line 129"/>
            <p:cNvSpPr>
              <a:spLocks noChangeShapeType="1"/>
            </p:cNvSpPr>
            <p:nvPr/>
          </p:nvSpPr>
          <p:spPr bwMode="auto">
            <a:xfrm>
              <a:off x="1514" y="2352"/>
              <a:ext cx="0" cy="433"/>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6" name="Line 130"/>
            <p:cNvSpPr>
              <a:spLocks noChangeShapeType="1"/>
            </p:cNvSpPr>
            <p:nvPr/>
          </p:nvSpPr>
          <p:spPr bwMode="auto">
            <a:xfrm>
              <a:off x="3469" y="2204"/>
              <a:ext cx="0" cy="433"/>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7" name="Text Box 131"/>
            <p:cNvSpPr txBox="1">
              <a:spLocks noChangeArrowheads="1"/>
            </p:cNvSpPr>
            <p:nvPr/>
          </p:nvSpPr>
          <p:spPr bwMode="auto">
            <a:xfrm>
              <a:off x="1216" y="2389"/>
              <a:ext cx="25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188" name="Text Box 132"/>
            <p:cNvSpPr txBox="1">
              <a:spLocks noChangeArrowheads="1"/>
            </p:cNvSpPr>
            <p:nvPr/>
          </p:nvSpPr>
          <p:spPr bwMode="auto">
            <a:xfrm>
              <a:off x="3503" y="2239"/>
              <a:ext cx="270"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u</a:t>
              </a:r>
              <a:r>
                <a:rPr kumimoji="1" lang="en-US" altLang="zh-CN" sz="2000" b="1" i="1" baseline="-25000">
                  <a:latin typeface="Times New Roman" panose="02020603050405020304" pitchFamily="18" charset="0"/>
                  <a:ea typeface="楷体_GB2312" pitchFamily="49" charset="-122"/>
                </a:rPr>
                <a:t>o</a:t>
              </a:r>
              <a:endParaRPr kumimoji="1" lang="en-US" altLang="zh-CN" sz="2000" b="1" i="1">
                <a:latin typeface="Times New Roman" panose="02020603050405020304" pitchFamily="18" charset="0"/>
                <a:ea typeface="楷体_GB2312" pitchFamily="49" charset="-122"/>
              </a:endParaRPr>
            </a:p>
          </p:txBody>
        </p:sp>
        <p:grpSp>
          <p:nvGrpSpPr>
            <p:cNvPr id="189" name="Group 133"/>
            <p:cNvGrpSpPr/>
            <p:nvPr/>
          </p:nvGrpSpPr>
          <p:grpSpPr bwMode="auto">
            <a:xfrm>
              <a:off x="2054" y="2692"/>
              <a:ext cx="227" cy="79"/>
              <a:chOff x="2054" y="2692"/>
              <a:chExt cx="227" cy="79"/>
            </a:xfrm>
          </p:grpSpPr>
          <p:sp>
            <p:nvSpPr>
              <p:cNvPr id="195" name="Line 134"/>
              <p:cNvSpPr>
                <a:spLocks noChangeShapeType="1"/>
              </p:cNvSpPr>
              <p:nvPr/>
            </p:nvSpPr>
            <p:spPr bwMode="auto">
              <a:xfrm rot="-5400000">
                <a:off x="2168" y="2578"/>
                <a:ext cx="0" cy="227"/>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6" name="Line 135"/>
              <p:cNvSpPr>
                <a:spLocks noChangeShapeType="1"/>
              </p:cNvSpPr>
              <p:nvPr/>
            </p:nvSpPr>
            <p:spPr bwMode="auto">
              <a:xfrm rot="5400000">
                <a:off x="2149" y="2707"/>
                <a:ext cx="0" cy="127"/>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90" name="Text Box 136">
              <a:hlinkClick r:id="rId2" action="ppaction://hlinkfile"/>
            </p:cNvPr>
            <p:cNvSpPr txBox="1">
              <a:spLocks noChangeArrowheads="1"/>
            </p:cNvSpPr>
            <p:nvPr/>
          </p:nvSpPr>
          <p:spPr bwMode="auto">
            <a:xfrm>
              <a:off x="1610" y="2568"/>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E</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91" name="Line 137"/>
            <p:cNvSpPr>
              <a:spLocks noChangeShapeType="1"/>
            </p:cNvSpPr>
            <p:nvPr/>
          </p:nvSpPr>
          <p:spPr bwMode="auto">
            <a:xfrm rot="5400000">
              <a:off x="3590" y="2579"/>
              <a:ext cx="0" cy="68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2" name="Line 138"/>
            <p:cNvSpPr>
              <a:spLocks noChangeShapeType="1"/>
            </p:cNvSpPr>
            <p:nvPr/>
          </p:nvSpPr>
          <p:spPr bwMode="auto">
            <a:xfrm flipV="1">
              <a:off x="3923" y="2160"/>
              <a:ext cx="0" cy="77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3" name="Line 139"/>
            <p:cNvSpPr>
              <a:spLocks noChangeShapeType="1"/>
            </p:cNvSpPr>
            <p:nvPr/>
          </p:nvSpPr>
          <p:spPr bwMode="auto">
            <a:xfrm rot="-5400000">
              <a:off x="3932" y="1898"/>
              <a:ext cx="0" cy="341"/>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4" name="Line 140"/>
            <p:cNvSpPr>
              <a:spLocks noChangeShapeType="1"/>
            </p:cNvSpPr>
            <p:nvPr/>
          </p:nvSpPr>
          <p:spPr bwMode="auto">
            <a:xfrm rot="5400000">
              <a:off x="3927" y="2065"/>
              <a:ext cx="0" cy="190"/>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aphicFrame>
        <p:nvGraphicFramePr>
          <p:cNvPr id="2" name="对象 1"/>
          <p:cNvGraphicFramePr>
            <a:graphicFrameLocks noChangeAspect="1"/>
          </p:cNvGraphicFramePr>
          <p:nvPr/>
        </p:nvGraphicFramePr>
        <p:xfrm>
          <a:off x="179512" y="1831159"/>
          <a:ext cx="3960440" cy="2710247"/>
        </p:xfrm>
        <a:graphic>
          <a:graphicData uri="http://schemas.openxmlformats.org/presentationml/2006/ole">
            <mc:AlternateContent xmlns:mc="http://schemas.openxmlformats.org/markup-compatibility/2006">
              <mc:Choice xmlns:v="urn:schemas-microsoft-com:vml" Requires="v">
                <p:oleObj r:id="rId3" imgW="12068175" imgH="8258175" progId="MSPhotoEd.3">
                  <p:embed/>
                </p:oleObj>
              </mc:Choice>
              <mc:Fallback>
                <p:oleObj r:id="rId3" imgW="12068175" imgH="8258175"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831159"/>
                        <a:ext cx="3960440" cy="2710247"/>
                      </a:xfrm>
                      <a:prstGeom prst="rect">
                        <a:avLst/>
                      </a:prstGeom>
                      <a:noFill/>
                      <a:ln>
                        <a:noFill/>
                      </a:ln>
                      <a:effectLst/>
                    </p:spPr>
                  </p:pic>
                </p:oleObj>
              </mc:Fallback>
            </mc:AlternateContent>
          </a:graphicData>
        </a:graphic>
      </p:graphicFrame>
      <p:sp>
        <p:nvSpPr>
          <p:cNvPr id="4" name="TextBox 2"/>
          <p:cNvSpPr txBox="1"/>
          <p:nvPr/>
        </p:nvSpPr>
        <p:spPr>
          <a:xfrm>
            <a:off x="899592" y="4941168"/>
            <a:ext cx="2592288" cy="584775"/>
          </a:xfrm>
          <a:prstGeom prst="rect">
            <a:avLst/>
          </a:prstGeom>
          <a:noFill/>
        </p:spPr>
        <p:txBody>
          <a:bodyPr wrap="square" rtlCol="0">
            <a:spAutoFit/>
          </a:bodyPr>
          <a:lstStyle/>
          <a:p>
            <a:r>
              <a:rPr lang="zh-CN" altLang="en-US" sz="3200" dirty="0"/>
              <a:t>直接耦合</a:t>
            </a:r>
          </a:p>
        </p:txBody>
      </p:sp>
      <p:sp>
        <p:nvSpPr>
          <p:cNvPr id="285" name="TextBox 284"/>
          <p:cNvSpPr txBox="1"/>
          <p:nvPr/>
        </p:nvSpPr>
        <p:spPr>
          <a:xfrm>
            <a:off x="5283561" y="4951292"/>
            <a:ext cx="2592288" cy="523220"/>
          </a:xfrm>
          <a:prstGeom prst="rect">
            <a:avLst/>
          </a:prstGeom>
          <a:noFill/>
        </p:spPr>
        <p:txBody>
          <a:bodyPr wrap="square" rtlCol="0">
            <a:spAutoFit/>
          </a:bodyPr>
          <a:lstStyle/>
          <a:p>
            <a:r>
              <a:rPr lang="zh-CN" altLang="en-US" sz="2800" dirty="0"/>
              <a:t>阻容耦合</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9764" name="Group 4"/>
          <p:cNvGrpSpPr/>
          <p:nvPr/>
        </p:nvGrpSpPr>
        <p:grpSpPr bwMode="auto">
          <a:xfrm>
            <a:off x="247455" y="1532401"/>
            <a:ext cx="3742062" cy="2952698"/>
            <a:chOff x="1351" y="813"/>
            <a:chExt cx="3606" cy="2428"/>
          </a:xfrm>
        </p:grpSpPr>
        <p:sp>
          <p:nvSpPr>
            <p:cNvPr id="9302" name="Line 5"/>
            <p:cNvSpPr>
              <a:spLocks noChangeShapeType="1"/>
            </p:cNvSpPr>
            <p:nvPr/>
          </p:nvSpPr>
          <p:spPr bwMode="auto">
            <a:xfrm flipV="1">
              <a:off x="3244" y="1185"/>
              <a:ext cx="1" cy="30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3" name="Line 6"/>
            <p:cNvSpPr>
              <a:spLocks noChangeShapeType="1"/>
            </p:cNvSpPr>
            <p:nvPr/>
          </p:nvSpPr>
          <p:spPr bwMode="auto">
            <a:xfrm flipV="1">
              <a:off x="3252" y="1605"/>
              <a:ext cx="0" cy="26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4" name="Line 7"/>
            <p:cNvSpPr>
              <a:spLocks noChangeShapeType="1"/>
            </p:cNvSpPr>
            <p:nvPr/>
          </p:nvSpPr>
          <p:spPr bwMode="auto">
            <a:xfrm>
              <a:off x="2451" y="2332"/>
              <a:ext cx="611" cy="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5" name="Line 8"/>
            <p:cNvSpPr>
              <a:spLocks noChangeShapeType="1"/>
            </p:cNvSpPr>
            <p:nvPr/>
          </p:nvSpPr>
          <p:spPr bwMode="auto">
            <a:xfrm>
              <a:off x="3037" y="2119"/>
              <a:ext cx="0" cy="408"/>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6" name="Line 9"/>
            <p:cNvSpPr>
              <a:spLocks noChangeShapeType="1"/>
            </p:cNvSpPr>
            <p:nvPr/>
          </p:nvSpPr>
          <p:spPr bwMode="auto">
            <a:xfrm>
              <a:off x="3049" y="2395"/>
              <a:ext cx="215" cy="186"/>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7" name="Line 10"/>
            <p:cNvSpPr>
              <a:spLocks noChangeShapeType="1"/>
            </p:cNvSpPr>
            <p:nvPr/>
          </p:nvSpPr>
          <p:spPr bwMode="auto">
            <a:xfrm flipV="1">
              <a:off x="3049" y="2125"/>
              <a:ext cx="215" cy="16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8" name="Line 11"/>
            <p:cNvSpPr>
              <a:spLocks noChangeShapeType="1"/>
            </p:cNvSpPr>
            <p:nvPr/>
          </p:nvSpPr>
          <p:spPr bwMode="auto">
            <a:xfrm>
              <a:off x="3251" y="1555"/>
              <a:ext cx="0" cy="58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09" name="Line 12"/>
            <p:cNvSpPr>
              <a:spLocks noChangeShapeType="1"/>
            </p:cNvSpPr>
            <p:nvPr/>
          </p:nvSpPr>
          <p:spPr bwMode="auto">
            <a:xfrm>
              <a:off x="3251" y="2581"/>
              <a:ext cx="0" cy="66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10" name="Line 13"/>
            <p:cNvSpPr>
              <a:spLocks noChangeShapeType="1"/>
            </p:cNvSpPr>
            <p:nvPr/>
          </p:nvSpPr>
          <p:spPr bwMode="auto">
            <a:xfrm>
              <a:off x="2242" y="2342"/>
              <a:ext cx="691" cy="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11" name="Line 14"/>
            <p:cNvSpPr>
              <a:spLocks noChangeShapeType="1"/>
            </p:cNvSpPr>
            <p:nvPr/>
          </p:nvSpPr>
          <p:spPr bwMode="auto">
            <a:xfrm>
              <a:off x="1725" y="3074"/>
              <a:ext cx="60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12" name="Line 15"/>
            <p:cNvSpPr>
              <a:spLocks noChangeShapeType="1"/>
            </p:cNvSpPr>
            <p:nvPr/>
          </p:nvSpPr>
          <p:spPr bwMode="auto">
            <a:xfrm>
              <a:off x="2030" y="3074"/>
              <a:ext cx="198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13" name="Line 16"/>
            <p:cNvSpPr>
              <a:spLocks noChangeShapeType="1"/>
            </p:cNvSpPr>
            <p:nvPr/>
          </p:nvSpPr>
          <p:spPr bwMode="auto">
            <a:xfrm>
              <a:off x="3253" y="2578"/>
              <a:ext cx="0" cy="64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14" name="Line 17"/>
            <p:cNvSpPr>
              <a:spLocks noChangeShapeType="1"/>
            </p:cNvSpPr>
            <p:nvPr/>
          </p:nvSpPr>
          <p:spPr bwMode="auto">
            <a:xfrm>
              <a:off x="2659" y="3074"/>
              <a:ext cx="156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15" name="Text Box 18">
              <a:hlinkClick r:id="rId2" action="ppaction://hlinkfile"/>
            </p:cNvPr>
            <p:cNvSpPr txBox="1">
              <a:spLocks noChangeArrowheads="1"/>
            </p:cNvSpPr>
            <p:nvPr/>
          </p:nvSpPr>
          <p:spPr bwMode="auto">
            <a:xfrm>
              <a:off x="4115" y="813"/>
              <a:ext cx="842" cy="381"/>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dirty="0">
                  <a:latin typeface="Times New Roman" panose="02020603050405020304" pitchFamily="18" charset="0"/>
                  <a:ea typeface="楷体_GB2312" pitchFamily="49" charset="-122"/>
                </a:rPr>
                <a:t>+V</a:t>
              </a:r>
              <a:r>
                <a:rPr kumimoji="1" lang="en-US" altLang="zh-CN" sz="2400" b="1" baseline="-25000" dirty="0">
                  <a:latin typeface="Times New Roman" panose="02020603050405020304" pitchFamily="18" charset="0"/>
                  <a:ea typeface="楷体_GB2312" pitchFamily="49" charset="-122"/>
                </a:rPr>
                <a:t>CC</a:t>
              </a:r>
              <a:endParaRPr kumimoji="1" lang="en-US" altLang="zh-CN" sz="2400" b="1" dirty="0">
                <a:latin typeface="Times New Roman" panose="02020603050405020304" pitchFamily="18" charset="0"/>
                <a:ea typeface="楷体_GB2312" pitchFamily="49" charset="-122"/>
              </a:endParaRPr>
            </a:p>
          </p:txBody>
        </p:sp>
        <p:sp useBgFill="1">
          <p:nvSpPr>
            <p:cNvPr id="9316" name="Rectangle 19"/>
            <p:cNvSpPr>
              <a:spLocks noChangeArrowheads="1"/>
            </p:cNvSpPr>
            <p:nvPr/>
          </p:nvSpPr>
          <p:spPr bwMode="auto">
            <a:xfrm>
              <a:off x="3191" y="1506"/>
              <a:ext cx="107" cy="324"/>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17" name="Oval 20"/>
            <p:cNvSpPr>
              <a:spLocks noChangeArrowheads="1"/>
            </p:cNvSpPr>
            <p:nvPr/>
          </p:nvSpPr>
          <p:spPr bwMode="auto">
            <a:xfrm>
              <a:off x="4299" y="1152"/>
              <a:ext cx="68"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18" name="Oval 21"/>
            <p:cNvSpPr>
              <a:spLocks noChangeArrowheads="1"/>
            </p:cNvSpPr>
            <p:nvPr/>
          </p:nvSpPr>
          <p:spPr bwMode="auto">
            <a:xfrm>
              <a:off x="1692" y="2304"/>
              <a:ext cx="68"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19" name="Oval 22"/>
            <p:cNvSpPr>
              <a:spLocks noChangeArrowheads="1"/>
            </p:cNvSpPr>
            <p:nvPr/>
          </p:nvSpPr>
          <p:spPr bwMode="auto">
            <a:xfrm>
              <a:off x="1663" y="3036"/>
              <a:ext cx="68"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9320" name="Group 23"/>
            <p:cNvGrpSpPr/>
            <p:nvPr/>
          </p:nvGrpSpPr>
          <p:grpSpPr bwMode="auto">
            <a:xfrm>
              <a:off x="2123" y="2180"/>
              <a:ext cx="104" cy="328"/>
              <a:chOff x="3454" y="2018"/>
              <a:chExt cx="96" cy="328"/>
            </a:xfrm>
          </p:grpSpPr>
          <p:sp>
            <p:nvSpPr>
              <p:cNvPr id="9353" name="Line 24"/>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54" name="Line 25"/>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321" name="Line 26"/>
            <p:cNvSpPr>
              <a:spLocks noChangeShapeType="1"/>
            </p:cNvSpPr>
            <p:nvPr/>
          </p:nvSpPr>
          <p:spPr bwMode="auto">
            <a:xfrm>
              <a:off x="1758" y="2337"/>
              <a:ext cx="34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9322" name="Group 27"/>
            <p:cNvGrpSpPr/>
            <p:nvPr/>
          </p:nvGrpSpPr>
          <p:grpSpPr bwMode="auto">
            <a:xfrm flipH="1">
              <a:off x="3693" y="1868"/>
              <a:ext cx="104" cy="328"/>
              <a:chOff x="3454" y="2018"/>
              <a:chExt cx="96" cy="328"/>
            </a:xfrm>
          </p:grpSpPr>
          <p:sp>
            <p:nvSpPr>
              <p:cNvPr id="9351" name="Line 28"/>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52" name="Line 29"/>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323" name="Line 30"/>
            <p:cNvSpPr>
              <a:spLocks noChangeShapeType="1"/>
            </p:cNvSpPr>
            <p:nvPr/>
          </p:nvSpPr>
          <p:spPr bwMode="auto">
            <a:xfrm flipH="1">
              <a:off x="3804" y="2037"/>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24" name="Line 31"/>
            <p:cNvSpPr>
              <a:spLocks noChangeShapeType="1"/>
            </p:cNvSpPr>
            <p:nvPr/>
          </p:nvSpPr>
          <p:spPr bwMode="auto">
            <a:xfrm flipV="1">
              <a:off x="3245" y="2034"/>
              <a:ext cx="44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25" name="Text Box 32"/>
            <p:cNvSpPr txBox="1">
              <a:spLocks noChangeArrowheads="1"/>
            </p:cNvSpPr>
            <p:nvPr/>
          </p:nvSpPr>
          <p:spPr bwMode="auto">
            <a:xfrm>
              <a:off x="2741" y="1350"/>
              <a:ext cx="44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9326" name="Text Box 33"/>
            <p:cNvSpPr txBox="1">
              <a:spLocks noChangeArrowheads="1"/>
            </p:cNvSpPr>
            <p:nvPr/>
          </p:nvSpPr>
          <p:spPr bwMode="auto">
            <a:xfrm>
              <a:off x="1805" y="1811"/>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9327" name="Text Box 34"/>
            <p:cNvSpPr txBox="1">
              <a:spLocks noChangeArrowheads="1"/>
            </p:cNvSpPr>
            <p:nvPr/>
          </p:nvSpPr>
          <p:spPr bwMode="auto">
            <a:xfrm>
              <a:off x="3678" y="1578"/>
              <a:ext cx="411"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2</a:t>
              </a:r>
              <a:endParaRPr kumimoji="1" lang="en-US" altLang="zh-CN" sz="2400" b="1">
                <a:latin typeface="Times New Roman" panose="02020603050405020304" pitchFamily="18" charset="0"/>
                <a:ea typeface="楷体_GB2312" pitchFamily="49" charset="-122"/>
              </a:endParaRPr>
            </a:p>
          </p:txBody>
        </p:sp>
        <p:sp>
          <p:nvSpPr>
            <p:cNvPr id="9328" name="Text Box 35"/>
            <p:cNvSpPr txBox="1">
              <a:spLocks noChangeArrowheads="1"/>
            </p:cNvSpPr>
            <p:nvPr/>
          </p:nvSpPr>
          <p:spPr bwMode="auto">
            <a:xfrm>
              <a:off x="3301" y="2277"/>
              <a:ext cx="3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9329" name="Line 36"/>
            <p:cNvSpPr>
              <a:spLocks noChangeShapeType="1"/>
            </p:cNvSpPr>
            <p:nvPr/>
          </p:nvSpPr>
          <p:spPr bwMode="auto">
            <a:xfrm flipV="1">
              <a:off x="2554" y="1180"/>
              <a:ext cx="1749"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30" name="Line 37"/>
            <p:cNvSpPr>
              <a:spLocks noChangeShapeType="1"/>
            </p:cNvSpPr>
            <p:nvPr/>
          </p:nvSpPr>
          <p:spPr bwMode="auto">
            <a:xfrm>
              <a:off x="3140" y="3228"/>
              <a:ext cx="221" cy="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31" name="Oval 38"/>
            <p:cNvSpPr>
              <a:spLocks noChangeArrowheads="1"/>
            </p:cNvSpPr>
            <p:nvPr/>
          </p:nvSpPr>
          <p:spPr bwMode="auto">
            <a:xfrm>
              <a:off x="3225" y="3048"/>
              <a:ext cx="50"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32" name="Line 39"/>
            <p:cNvSpPr>
              <a:spLocks noChangeShapeType="1"/>
            </p:cNvSpPr>
            <p:nvPr/>
          </p:nvSpPr>
          <p:spPr bwMode="auto">
            <a:xfrm flipV="1">
              <a:off x="2572" y="1197"/>
              <a:ext cx="1" cy="48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33" name="Line 40"/>
            <p:cNvSpPr>
              <a:spLocks noChangeShapeType="1"/>
            </p:cNvSpPr>
            <p:nvPr/>
          </p:nvSpPr>
          <p:spPr bwMode="auto">
            <a:xfrm flipV="1">
              <a:off x="2580" y="1797"/>
              <a:ext cx="0" cy="26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34" name="Line 41"/>
            <p:cNvSpPr>
              <a:spLocks noChangeShapeType="1"/>
            </p:cNvSpPr>
            <p:nvPr/>
          </p:nvSpPr>
          <p:spPr bwMode="auto">
            <a:xfrm>
              <a:off x="2579" y="1747"/>
              <a:ext cx="0" cy="58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9335" name="Rectangle 42"/>
            <p:cNvSpPr>
              <a:spLocks noChangeArrowheads="1"/>
            </p:cNvSpPr>
            <p:nvPr/>
          </p:nvSpPr>
          <p:spPr bwMode="auto">
            <a:xfrm>
              <a:off x="2519" y="1554"/>
              <a:ext cx="107" cy="324"/>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36" name="Oval 43"/>
            <p:cNvSpPr>
              <a:spLocks noChangeArrowheads="1"/>
            </p:cNvSpPr>
            <p:nvPr/>
          </p:nvSpPr>
          <p:spPr bwMode="auto">
            <a:xfrm>
              <a:off x="3225" y="1164"/>
              <a:ext cx="50"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37" name="Oval 44"/>
            <p:cNvSpPr>
              <a:spLocks noChangeArrowheads="1"/>
            </p:cNvSpPr>
            <p:nvPr/>
          </p:nvSpPr>
          <p:spPr bwMode="auto">
            <a:xfrm>
              <a:off x="3225" y="1992"/>
              <a:ext cx="50"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38" name="Text Box 45"/>
            <p:cNvSpPr txBox="1">
              <a:spLocks noChangeArrowheads="1"/>
            </p:cNvSpPr>
            <p:nvPr/>
          </p:nvSpPr>
          <p:spPr bwMode="auto">
            <a:xfrm>
              <a:off x="2062" y="1458"/>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9339" name="Text Box 46"/>
            <p:cNvSpPr txBox="1">
              <a:spLocks noChangeArrowheads="1"/>
            </p:cNvSpPr>
            <p:nvPr/>
          </p:nvSpPr>
          <p:spPr bwMode="auto">
            <a:xfrm>
              <a:off x="3409" y="1752"/>
              <a:ext cx="30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9340" name="Text Box 47"/>
            <p:cNvSpPr txBox="1">
              <a:spLocks noChangeArrowheads="1"/>
            </p:cNvSpPr>
            <p:nvPr/>
          </p:nvSpPr>
          <p:spPr bwMode="auto">
            <a:xfrm>
              <a:off x="2184" y="2063"/>
              <a:ext cx="30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9341" name="Line 48"/>
            <p:cNvSpPr>
              <a:spLocks noChangeShapeType="1"/>
            </p:cNvSpPr>
            <p:nvPr/>
          </p:nvSpPr>
          <p:spPr bwMode="auto">
            <a:xfrm flipV="1">
              <a:off x="4216" y="2037"/>
              <a:ext cx="1" cy="48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42" name="Line 49"/>
            <p:cNvSpPr>
              <a:spLocks noChangeShapeType="1"/>
            </p:cNvSpPr>
            <p:nvPr/>
          </p:nvSpPr>
          <p:spPr bwMode="auto">
            <a:xfrm flipV="1">
              <a:off x="4224" y="2577"/>
              <a:ext cx="0" cy="26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43" name="Line 50"/>
            <p:cNvSpPr>
              <a:spLocks noChangeShapeType="1"/>
            </p:cNvSpPr>
            <p:nvPr/>
          </p:nvSpPr>
          <p:spPr bwMode="auto">
            <a:xfrm>
              <a:off x="4223" y="2491"/>
              <a:ext cx="0" cy="58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9344" name="Rectangle 51"/>
            <p:cNvSpPr>
              <a:spLocks noChangeArrowheads="1"/>
            </p:cNvSpPr>
            <p:nvPr/>
          </p:nvSpPr>
          <p:spPr bwMode="auto">
            <a:xfrm>
              <a:off x="4163" y="2334"/>
              <a:ext cx="107" cy="324"/>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45" name="Oval 52"/>
            <p:cNvSpPr>
              <a:spLocks noChangeArrowheads="1"/>
            </p:cNvSpPr>
            <p:nvPr/>
          </p:nvSpPr>
          <p:spPr bwMode="auto">
            <a:xfrm>
              <a:off x="2553" y="2304"/>
              <a:ext cx="50"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346" name="Text Box 53"/>
            <p:cNvSpPr txBox="1">
              <a:spLocks noChangeArrowheads="1"/>
            </p:cNvSpPr>
            <p:nvPr/>
          </p:nvSpPr>
          <p:spPr bwMode="auto">
            <a:xfrm>
              <a:off x="3627" y="2278"/>
              <a:ext cx="566" cy="331"/>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dirty="0">
                  <a:latin typeface="Times New Roman" panose="02020603050405020304" pitchFamily="18" charset="0"/>
                  <a:ea typeface="楷体_GB2312" pitchFamily="49" charset="-122"/>
                </a:rPr>
                <a:t>R</a:t>
              </a:r>
              <a:r>
                <a:rPr kumimoji="1" lang="en-US" altLang="zh-CN" sz="2000" b="1" baseline="-25000" dirty="0">
                  <a:latin typeface="Times New Roman" panose="02020603050405020304" pitchFamily="18" charset="0"/>
                  <a:ea typeface="楷体_GB2312" pitchFamily="49" charset="-122"/>
                </a:rPr>
                <a:t>L</a:t>
              </a:r>
              <a:endParaRPr kumimoji="1" lang="en-US" altLang="zh-CN" sz="2000" b="1" dirty="0">
                <a:latin typeface="Times New Roman" panose="02020603050405020304" pitchFamily="18" charset="0"/>
                <a:ea typeface="楷体_GB2312" pitchFamily="49" charset="-122"/>
              </a:endParaRPr>
            </a:p>
          </p:txBody>
        </p:sp>
        <p:sp>
          <p:nvSpPr>
            <p:cNvPr id="9347" name="Line 54"/>
            <p:cNvSpPr>
              <a:spLocks noChangeShapeType="1"/>
            </p:cNvSpPr>
            <p:nvPr/>
          </p:nvSpPr>
          <p:spPr bwMode="auto">
            <a:xfrm>
              <a:off x="1752" y="2436"/>
              <a:ext cx="0" cy="492"/>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48" name="Line 55"/>
            <p:cNvSpPr>
              <a:spLocks noChangeShapeType="1"/>
            </p:cNvSpPr>
            <p:nvPr/>
          </p:nvSpPr>
          <p:spPr bwMode="auto">
            <a:xfrm>
              <a:off x="4380" y="2268"/>
              <a:ext cx="0" cy="492"/>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49" name="Text Box 56"/>
            <p:cNvSpPr txBox="1">
              <a:spLocks noChangeArrowheads="1"/>
            </p:cNvSpPr>
            <p:nvPr/>
          </p:nvSpPr>
          <p:spPr bwMode="auto">
            <a:xfrm>
              <a:off x="1351" y="2478"/>
              <a:ext cx="345"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9350" name="Text Box 57"/>
            <p:cNvSpPr txBox="1">
              <a:spLocks noChangeArrowheads="1"/>
            </p:cNvSpPr>
            <p:nvPr/>
          </p:nvSpPr>
          <p:spPr bwMode="auto">
            <a:xfrm>
              <a:off x="4425" y="2280"/>
              <a:ext cx="507" cy="331"/>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dirty="0" err="1">
                  <a:latin typeface="Times New Roman" panose="02020603050405020304" pitchFamily="18" charset="0"/>
                  <a:ea typeface="楷体_GB2312" pitchFamily="49" charset="-122"/>
                </a:rPr>
                <a:t>u</a:t>
              </a:r>
              <a:r>
                <a:rPr kumimoji="1" lang="en-US" altLang="zh-CN" sz="2000" b="1" i="1" baseline="-25000" dirty="0" err="1">
                  <a:latin typeface="Times New Roman" panose="02020603050405020304" pitchFamily="18" charset="0"/>
                  <a:ea typeface="楷体_GB2312" pitchFamily="49" charset="-122"/>
                </a:rPr>
                <a:t>o</a:t>
              </a:r>
              <a:endParaRPr kumimoji="1" lang="en-US" altLang="zh-CN" sz="2000" b="1" i="1" dirty="0">
                <a:latin typeface="Times New Roman" panose="02020603050405020304" pitchFamily="18" charset="0"/>
                <a:ea typeface="楷体_GB2312" pitchFamily="49" charset="-122"/>
              </a:endParaRPr>
            </a:p>
          </p:txBody>
        </p:sp>
      </p:grpSp>
      <p:grpSp>
        <p:nvGrpSpPr>
          <p:cNvPr id="629839" name="Group 79"/>
          <p:cNvGrpSpPr/>
          <p:nvPr/>
        </p:nvGrpSpPr>
        <p:grpSpPr bwMode="auto">
          <a:xfrm>
            <a:off x="3224546" y="1976179"/>
            <a:ext cx="1305791" cy="2312420"/>
            <a:chOff x="4105" y="1253"/>
            <a:chExt cx="936" cy="1675"/>
          </a:xfrm>
        </p:grpSpPr>
        <p:sp>
          <p:nvSpPr>
            <p:cNvPr id="9286" name="Line 69"/>
            <p:cNvSpPr>
              <a:spLocks noChangeShapeType="1"/>
            </p:cNvSpPr>
            <p:nvPr/>
          </p:nvSpPr>
          <p:spPr bwMode="auto">
            <a:xfrm flipV="1">
              <a:off x="4552" y="1253"/>
              <a:ext cx="1" cy="498"/>
            </a:xfrm>
            <a:prstGeom prst="line">
              <a:avLst/>
            </a:prstGeom>
            <a:noFill/>
            <a:ln w="38100">
              <a:solidFill>
                <a:srgbClr val="8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87" name="Line 70"/>
            <p:cNvSpPr>
              <a:spLocks noChangeShapeType="1"/>
            </p:cNvSpPr>
            <p:nvPr/>
          </p:nvSpPr>
          <p:spPr bwMode="auto">
            <a:xfrm>
              <a:off x="4555" y="1830"/>
              <a:ext cx="0" cy="1098"/>
            </a:xfrm>
            <a:prstGeom prst="line">
              <a:avLst/>
            </a:prstGeom>
            <a:noFill/>
            <a:ln w="38100">
              <a:solidFill>
                <a:srgbClr val="8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88" name="Line 71"/>
            <p:cNvSpPr>
              <a:spLocks noChangeShapeType="1"/>
            </p:cNvSpPr>
            <p:nvPr/>
          </p:nvSpPr>
          <p:spPr bwMode="auto">
            <a:xfrm flipV="1">
              <a:off x="4105" y="2912"/>
              <a:ext cx="443" cy="12"/>
            </a:xfrm>
            <a:prstGeom prst="line">
              <a:avLst/>
            </a:prstGeom>
            <a:noFill/>
            <a:ln w="3175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89" name="Line 72"/>
            <p:cNvSpPr>
              <a:spLocks noChangeShapeType="1"/>
            </p:cNvSpPr>
            <p:nvPr/>
          </p:nvSpPr>
          <p:spPr bwMode="auto">
            <a:xfrm>
              <a:off x="4194" y="1256"/>
              <a:ext cx="354" cy="0"/>
            </a:xfrm>
            <a:prstGeom prst="line">
              <a:avLst/>
            </a:prstGeom>
            <a:noFill/>
            <a:ln w="3175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90" name="Line 73"/>
            <p:cNvSpPr>
              <a:spLocks noChangeShapeType="1"/>
            </p:cNvSpPr>
            <p:nvPr/>
          </p:nvSpPr>
          <p:spPr bwMode="auto">
            <a:xfrm>
              <a:off x="4410" y="1752"/>
              <a:ext cx="272" cy="0"/>
            </a:xfrm>
            <a:prstGeom prst="line">
              <a:avLst/>
            </a:prstGeom>
            <a:noFill/>
            <a:ln w="381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91" name="Line 74"/>
            <p:cNvSpPr>
              <a:spLocks noChangeShapeType="1"/>
            </p:cNvSpPr>
            <p:nvPr/>
          </p:nvSpPr>
          <p:spPr bwMode="auto">
            <a:xfrm>
              <a:off x="4480" y="1842"/>
              <a:ext cx="145" cy="1"/>
            </a:xfrm>
            <a:prstGeom prst="line">
              <a:avLst/>
            </a:prstGeom>
            <a:noFill/>
            <a:ln w="381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92" name="Rectangle 75"/>
            <p:cNvSpPr>
              <a:spLocks noChangeArrowheads="1"/>
            </p:cNvSpPr>
            <p:nvPr/>
          </p:nvSpPr>
          <p:spPr bwMode="auto">
            <a:xfrm>
              <a:off x="4705" y="16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E</a:t>
              </a:r>
              <a:r>
                <a:rPr kumimoji="1" lang="en-US" altLang="zh-CN" sz="2400" b="1" baseline="-25000">
                  <a:latin typeface="Times New Roman" panose="02020603050405020304" pitchFamily="18" charset="0"/>
                  <a:ea typeface="楷体_GB2312" pitchFamily="49" charset="-122"/>
                </a:rPr>
                <a:t>C</a:t>
              </a:r>
            </a:p>
          </p:txBody>
        </p:sp>
      </p:grpSp>
      <p:grpSp>
        <p:nvGrpSpPr>
          <p:cNvPr id="629840" name="Group 80"/>
          <p:cNvGrpSpPr/>
          <p:nvPr/>
        </p:nvGrpSpPr>
        <p:grpSpPr bwMode="auto">
          <a:xfrm>
            <a:off x="4573412" y="1579501"/>
            <a:ext cx="4478531" cy="2723363"/>
            <a:chOff x="1216" y="1250"/>
            <a:chExt cx="3223" cy="1811"/>
          </a:xfrm>
        </p:grpSpPr>
        <p:sp>
          <p:nvSpPr>
            <p:cNvPr id="9226" name="Line 81"/>
            <p:cNvSpPr>
              <a:spLocks noChangeShapeType="1"/>
            </p:cNvSpPr>
            <p:nvPr/>
          </p:nvSpPr>
          <p:spPr bwMode="auto">
            <a:xfrm flipV="1">
              <a:off x="2624" y="1250"/>
              <a:ext cx="1" cy="26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27" name="Line 82"/>
            <p:cNvSpPr>
              <a:spLocks noChangeShapeType="1"/>
            </p:cNvSpPr>
            <p:nvPr/>
          </p:nvSpPr>
          <p:spPr bwMode="auto">
            <a:xfrm flipV="1">
              <a:off x="2630" y="1620"/>
              <a:ext cx="0" cy="23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28" name="Line 83"/>
            <p:cNvSpPr>
              <a:spLocks noChangeShapeType="1"/>
            </p:cNvSpPr>
            <p:nvPr/>
          </p:nvSpPr>
          <p:spPr bwMode="auto">
            <a:xfrm>
              <a:off x="2034" y="2260"/>
              <a:ext cx="45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29" name="Line 84"/>
            <p:cNvSpPr>
              <a:spLocks noChangeShapeType="1"/>
            </p:cNvSpPr>
            <p:nvPr/>
          </p:nvSpPr>
          <p:spPr bwMode="auto">
            <a:xfrm>
              <a:off x="2470" y="2073"/>
              <a:ext cx="0" cy="359"/>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0" name="Line 85"/>
            <p:cNvSpPr>
              <a:spLocks noChangeShapeType="1"/>
            </p:cNvSpPr>
            <p:nvPr/>
          </p:nvSpPr>
          <p:spPr bwMode="auto">
            <a:xfrm>
              <a:off x="2479" y="2316"/>
              <a:ext cx="160" cy="164"/>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1" name="Line 86"/>
            <p:cNvSpPr>
              <a:spLocks noChangeShapeType="1"/>
            </p:cNvSpPr>
            <p:nvPr/>
          </p:nvSpPr>
          <p:spPr bwMode="auto">
            <a:xfrm flipV="1">
              <a:off x="2479" y="2078"/>
              <a:ext cx="160" cy="14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2" name="Line 87"/>
            <p:cNvSpPr>
              <a:spLocks noChangeShapeType="1"/>
            </p:cNvSpPr>
            <p:nvPr/>
          </p:nvSpPr>
          <p:spPr bwMode="auto">
            <a:xfrm>
              <a:off x="2629" y="1576"/>
              <a:ext cx="0" cy="51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3" name="Line 88"/>
            <p:cNvSpPr>
              <a:spLocks noChangeShapeType="1"/>
            </p:cNvSpPr>
            <p:nvPr/>
          </p:nvSpPr>
          <p:spPr bwMode="auto">
            <a:xfrm>
              <a:off x="2629" y="2480"/>
              <a:ext cx="0" cy="58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4" name="Line 89"/>
            <p:cNvSpPr>
              <a:spLocks noChangeShapeType="1"/>
            </p:cNvSpPr>
            <p:nvPr/>
          </p:nvSpPr>
          <p:spPr bwMode="auto">
            <a:xfrm>
              <a:off x="1882" y="2260"/>
              <a:ext cx="514"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5" name="Line 90"/>
            <p:cNvSpPr>
              <a:spLocks noChangeShapeType="1"/>
            </p:cNvSpPr>
            <p:nvPr/>
          </p:nvSpPr>
          <p:spPr bwMode="auto">
            <a:xfrm>
              <a:off x="1494" y="2914"/>
              <a:ext cx="45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6" name="Line 91"/>
            <p:cNvSpPr>
              <a:spLocks noChangeShapeType="1"/>
            </p:cNvSpPr>
            <p:nvPr/>
          </p:nvSpPr>
          <p:spPr bwMode="auto">
            <a:xfrm>
              <a:off x="1721" y="2914"/>
              <a:ext cx="1474"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37" name="Line 92"/>
            <p:cNvSpPr>
              <a:spLocks noChangeShapeType="1"/>
            </p:cNvSpPr>
            <p:nvPr/>
          </p:nvSpPr>
          <p:spPr bwMode="auto">
            <a:xfrm>
              <a:off x="2631" y="2477"/>
              <a:ext cx="0" cy="56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8" name="Line 93"/>
            <p:cNvSpPr>
              <a:spLocks noChangeShapeType="1"/>
            </p:cNvSpPr>
            <p:nvPr/>
          </p:nvSpPr>
          <p:spPr bwMode="auto">
            <a:xfrm>
              <a:off x="2189" y="2914"/>
              <a:ext cx="116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39" name="Text Box 94">
              <a:hlinkClick r:id="rId2" action="ppaction://hlinkfile"/>
            </p:cNvPr>
            <p:cNvSpPr txBox="1">
              <a:spLocks noChangeArrowheads="1"/>
            </p:cNvSpPr>
            <p:nvPr/>
          </p:nvSpPr>
          <p:spPr bwMode="auto">
            <a:xfrm>
              <a:off x="4105" y="1979"/>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dirty="0">
                  <a:latin typeface="Times New Roman" panose="02020603050405020304" pitchFamily="18" charset="0"/>
                  <a:ea typeface="楷体_GB2312" pitchFamily="49" charset="-122"/>
                </a:rPr>
                <a:t>E</a:t>
              </a:r>
              <a:r>
                <a:rPr kumimoji="1" lang="en-US" altLang="zh-CN" sz="2400" b="1" baseline="-25000" dirty="0">
                  <a:latin typeface="Times New Roman" panose="02020603050405020304" pitchFamily="18" charset="0"/>
                  <a:ea typeface="楷体_GB2312" pitchFamily="49" charset="-122"/>
                </a:rPr>
                <a:t>C</a:t>
              </a:r>
              <a:endParaRPr kumimoji="1" lang="en-US" altLang="zh-CN" sz="2400" b="1" dirty="0">
                <a:latin typeface="Times New Roman" panose="02020603050405020304" pitchFamily="18" charset="0"/>
                <a:ea typeface="楷体_GB2312" pitchFamily="49" charset="-122"/>
              </a:endParaRPr>
            </a:p>
          </p:txBody>
        </p:sp>
        <p:sp useBgFill="1">
          <p:nvSpPr>
            <p:cNvPr id="9240" name="Rectangle 95"/>
            <p:cNvSpPr>
              <a:spLocks noChangeArrowheads="1"/>
            </p:cNvSpPr>
            <p:nvPr/>
          </p:nvSpPr>
          <p:spPr bwMode="auto">
            <a:xfrm>
              <a:off x="2585" y="1533"/>
              <a:ext cx="79" cy="285"/>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41" name="Oval 96"/>
            <p:cNvSpPr>
              <a:spLocks noChangeArrowheads="1"/>
            </p:cNvSpPr>
            <p:nvPr/>
          </p:nvSpPr>
          <p:spPr bwMode="auto">
            <a:xfrm>
              <a:off x="3322" y="2883"/>
              <a:ext cx="50"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42" name="Oval 97"/>
            <p:cNvSpPr>
              <a:spLocks noChangeArrowheads="1"/>
            </p:cNvSpPr>
            <p:nvPr/>
          </p:nvSpPr>
          <p:spPr bwMode="auto">
            <a:xfrm>
              <a:off x="1470" y="2236"/>
              <a:ext cx="50"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43" name="Oval 98"/>
            <p:cNvSpPr>
              <a:spLocks noChangeArrowheads="1"/>
            </p:cNvSpPr>
            <p:nvPr/>
          </p:nvSpPr>
          <p:spPr bwMode="auto">
            <a:xfrm>
              <a:off x="1448" y="2880"/>
              <a:ext cx="51"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9244" name="Group 99"/>
            <p:cNvGrpSpPr/>
            <p:nvPr/>
          </p:nvGrpSpPr>
          <p:grpSpPr bwMode="auto">
            <a:xfrm>
              <a:off x="1790" y="2126"/>
              <a:ext cx="78" cy="289"/>
              <a:chOff x="3454" y="2018"/>
              <a:chExt cx="96" cy="328"/>
            </a:xfrm>
          </p:grpSpPr>
          <p:sp>
            <p:nvSpPr>
              <p:cNvPr id="9284" name="Line 100"/>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85" name="Line 101"/>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245" name="Line 102"/>
            <p:cNvSpPr>
              <a:spLocks noChangeShapeType="1"/>
            </p:cNvSpPr>
            <p:nvPr/>
          </p:nvSpPr>
          <p:spPr bwMode="auto">
            <a:xfrm>
              <a:off x="1519" y="2265"/>
              <a:ext cx="2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9246" name="Group 103"/>
            <p:cNvGrpSpPr/>
            <p:nvPr/>
          </p:nvGrpSpPr>
          <p:grpSpPr bwMode="auto">
            <a:xfrm flipH="1">
              <a:off x="2958" y="1852"/>
              <a:ext cx="77" cy="288"/>
              <a:chOff x="3454" y="2018"/>
              <a:chExt cx="96" cy="328"/>
            </a:xfrm>
          </p:grpSpPr>
          <p:sp>
            <p:nvSpPr>
              <p:cNvPr id="9282" name="Line 104"/>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83" name="Line 105"/>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247" name="Line 106"/>
            <p:cNvSpPr>
              <a:spLocks noChangeShapeType="1"/>
            </p:cNvSpPr>
            <p:nvPr/>
          </p:nvSpPr>
          <p:spPr bwMode="auto">
            <a:xfrm flipH="1">
              <a:off x="3041" y="2000"/>
              <a:ext cx="30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48" name="Line 107"/>
            <p:cNvSpPr>
              <a:spLocks noChangeShapeType="1"/>
            </p:cNvSpPr>
            <p:nvPr/>
          </p:nvSpPr>
          <p:spPr bwMode="auto">
            <a:xfrm flipV="1">
              <a:off x="2625" y="1998"/>
              <a:ext cx="33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49" name="Text Box 108"/>
            <p:cNvSpPr txBox="1">
              <a:spLocks noChangeArrowheads="1"/>
            </p:cNvSpPr>
            <p:nvPr/>
          </p:nvSpPr>
          <p:spPr bwMode="auto">
            <a:xfrm>
              <a:off x="2250" y="1395"/>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9250" name="Text Box 109"/>
            <p:cNvSpPr txBox="1">
              <a:spLocks noChangeArrowheads="1"/>
            </p:cNvSpPr>
            <p:nvPr/>
          </p:nvSpPr>
          <p:spPr bwMode="auto">
            <a:xfrm>
              <a:off x="1554" y="1801"/>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9251" name="Text Box 110"/>
            <p:cNvSpPr txBox="1">
              <a:spLocks noChangeArrowheads="1"/>
            </p:cNvSpPr>
            <p:nvPr/>
          </p:nvSpPr>
          <p:spPr bwMode="auto">
            <a:xfrm>
              <a:off x="2947" y="1596"/>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2</a:t>
              </a:r>
              <a:endParaRPr kumimoji="1" lang="en-US" altLang="zh-CN" sz="2400" b="1">
                <a:latin typeface="Times New Roman" panose="02020603050405020304" pitchFamily="18" charset="0"/>
                <a:ea typeface="楷体_GB2312" pitchFamily="49" charset="-122"/>
              </a:endParaRPr>
            </a:p>
          </p:txBody>
        </p:sp>
        <p:sp>
          <p:nvSpPr>
            <p:cNvPr id="9252" name="Text Box 111"/>
            <p:cNvSpPr txBox="1">
              <a:spLocks noChangeArrowheads="1"/>
            </p:cNvSpPr>
            <p:nvPr/>
          </p:nvSpPr>
          <p:spPr bwMode="auto">
            <a:xfrm>
              <a:off x="2667" y="2212"/>
              <a:ext cx="2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9253" name="Line 112"/>
            <p:cNvSpPr>
              <a:spLocks noChangeShapeType="1"/>
            </p:cNvSpPr>
            <p:nvPr/>
          </p:nvSpPr>
          <p:spPr bwMode="auto">
            <a:xfrm flipV="1">
              <a:off x="2629" y="1265"/>
              <a:ext cx="13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54" name="Line 113"/>
            <p:cNvSpPr>
              <a:spLocks noChangeShapeType="1"/>
            </p:cNvSpPr>
            <p:nvPr/>
          </p:nvSpPr>
          <p:spPr bwMode="auto">
            <a:xfrm>
              <a:off x="2547" y="3050"/>
              <a:ext cx="164"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55" name="Oval 114"/>
            <p:cNvSpPr>
              <a:spLocks noChangeArrowheads="1"/>
            </p:cNvSpPr>
            <p:nvPr/>
          </p:nvSpPr>
          <p:spPr bwMode="auto">
            <a:xfrm>
              <a:off x="2610" y="2891"/>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56" name="Line 115"/>
            <p:cNvSpPr>
              <a:spLocks noChangeShapeType="1"/>
            </p:cNvSpPr>
            <p:nvPr/>
          </p:nvSpPr>
          <p:spPr bwMode="auto">
            <a:xfrm flipV="1">
              <a:off x="3923" y="1253"/>
              <a:ext cx="1" cy="8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57" name="Line 116"/>
            <p:cNvSpPr>
              <a:spLocks noChangeShapeType="1"/>
            </p:cNvSpPr>
            <p:nvPr/>
          </p:nvSpPr>
          <p:spPr bwMode="auto">
            <a:xfrm flipV="1">
              <a:off x="2154" y="2795"/>
              <a:ext cx="0" cy="1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58" name="Line 117"/>
            <p:cNvSpPr>
              <a:spLocks noChangeShapeType="1"/>
            </p:cNvSpPr>
            <p:nvPr/>
          </p:nvSpPr>
          <p:spPr bwMode="auto">
            <a:xfrm>
              <a:off x="2154" y="2251"/>
              <a:ext cx="0" cy="45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9259" name="Rectangle 118"/>
            <p:cNvSpPr>
              <a:spLocks noChangeArrowheads="1"/>
            </p:cNvSpPr>
            <p:nvPr/>
          </p:nvSpPr>
          <p:spPr bwMode="auto">
            <a:xfrm>
              <a:off x="2109" y="2341"/>
              <a:ext cx="91" cy="227"/>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60" name="Oval 119"/>
            <p:cNvSpPr>
              <a:spLocks noChangeArrowheads="1"/>
            </p:cNvSpPr>
            <p:nvPr/>
          </p:nvSpPr>
          <p:spPr bwMode="auto">
            <a:xfrm>
              <a:off x="2610" y="1961"/>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61" name="Text Box 120"/>
            <p:cNvSpPr txBox="1">
              <a:spLocks noChangeArrowheads="1"/>
            </p:cNvSpPr>
            <p:nvPr/>
          </p:nvSpPr>
          <p:spPr bwMode="auto">
            <a:xfrm>
              <a:off x="1791" y="2341"/>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9262" name="Text Box 121"/>
            <p:cNvSpPr txBox="1">
              <a:spLocks noChangeArrowheads="1"/>
            </p:cNvSpPr>
            <p:nvPr/>
          </p:nvSpPr>
          <p:spPr bwMode="auto">
            <a:xfrm>
              <a:off x="2747" y="1749"/>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dirty="0">
                  <a:solidFill>
                    <a:srgbClr val="FF5050"/>
                  </a:solidFill>
                  <a:latin typeface="Times New Roman" panose="02020603050405020304" pitchFamily="18" charset="0"/>
                  <a:ea typeface="楷体_GB2312" pitchFamily="49" charset="-122"/>
                </a:rPr>
                <a:t>+</a:t>
              </a:r>
              <a:endParaRPr kumimoji="1" lang="en-US" altLang="zh-CN" sz="2400" b="1" dirty="0">
                <a:solidFill>
                  <a:srgbClr val="FF5050"/>
                </a:solidFill>
                <a:latin typeface="Times New Roman" panose="02020603050405020304" pitchFamily="18" charset="0"/>
                <a:ea typeface="楷体_GB2312" pitchFamily="49" charset="-122"/>
              </a:endParaRPr>
            </a:p>
          </p:txBody>
        </p:sp>
        <p:sp>
          <p:nvSpPr>
            <p:cNvPr id="9263" name="Text Box 122"/>
            <p:cNvSpPr txBox="1">
              <a:spLocks noChangeArrowheads="1"/>
            </p:cNvSpPr>
            <p:nvPr/>
          </p:nvSpPr>
          <p:spPr bwMode="auto">
            <a:xfrm>
              <a:off x="1836" y="2023"/>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9264" name="Line 123"/>
            <p:cNvSpPr>
              <a:spLocks noChangeShapeType="1"/>
            </p:cNvSpPr>
            <p:nvPr/>
          </p:nvSpPr>
          <p:spPr bwMode="auto">
            <a:xfrm flipV="1">
              <a:off x="3347" y="2000"/>
              <a:ext cx="1" cy="4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65" name="Line 124"/>
            <p:cNvSpPr>
              <a:spLocks noChangeShapeType="1"/>
            </p:cNvSpPr>
            <p:nvPr/>
          </p:nvSpPr>
          <p:spPr bwMode="auto">
            <a:xfrm flipV="1">
              <a:off x="3353" y="2476"/>
              <a:ext cx="0" cy="23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66" name="Line 125"/>
            <p:cNvSpPr>
              <a:spLocks noChangeShapeType="1"/>
            </p:cNvSpPr>
            <p:nvPr/>
          </p:nvSpPr>
          <p:spPr bwMode="auto">
            <a:xfrm>
              <a:off x="3352" y="2400"/>
              <a:ext cx="0" cy="51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9267" name="Rectangle 126"/>
            <p:cNvSpPr>
              <a:spLocks noChangeArrowheads="1"/>
            </p:cNvSpPr>
            <p:nvPr/>
          </p:nvSpPr>
          <p:spPr bwMode="auto">
            <a:xfrm>
              <a:off x="3308" y="2262"/>
              <a:ext cx="79" cy="285"/>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68" name="Oval 127"/>
            <p:cNvSpPr>
              <a:spLocks noChangeArrowheads="1"/>
            </p:cNvSpPr>
            <p:nvPr/>
          </p:nvSpPr>
          <p:spPr bwMode="auto">
            <a:xfrm>
              <a:off x="2122" y="2236"/>
              <a:ext cx="37"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69" name="Text Box 128"/>
            <p:cNvSpPr txBox="1">
              <a:spLocks noChangeArrowheads="1"/>
            </p:cNvSpPr>
            <p:nvPr/>
          </p:nvSpPr>
          <p:spPr bwMode="auto">
            <a:xfrm>
              <a:off x="3022" y="2228"/>
              <a:ext cx="308"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R</a:t>
              </a:r>
              <a:r>
                <a:rPr kumimoji="1" lang="en-US" altLang="zh-CN" sz="2000" b="1" baseline="-25000">
                  <a:latin typeface="Times New Roman" panose="02020603050405020304" pitchFamily="18" charset="0"/>
                  <a:ea typeface="楷体_GB2312" pitchFamily="49" charset="-122"/>
                </a:rPr>
                <a:t>L</a:t>
              </a:r>
              <a:endParaRPr kumimoji="1" lang="en-US" altLang="zh-CN" sz="2000" b="1">
                <a:latin typeface="Times New Roman" panose="02020603050405020304" pitchFamily="18" charset="0"/>
                <a:ea typeface="楷体_GB2312" pitchFamily="49" charset="-122"/>
              </a:endParaRPr>
            </a:p>
          </p:txBody>
        </p:sp>
        <p:sp>
          <p:nvSpPr>
            <p:cNvPr id="9270" name="Line 129"/>
            <p:cNvSpPr>
              <a:spLocks noChangeShapeType="1"/>
            </p:cNvSpPr>
            <p:nvPr/>
          </p:nvSpPr>
          <p:spPr bwMode="auto">
            <a:xfrm>
              <a:off x="1514" y="2352"/>
              <a:ext cx="0" cy="433"/>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71" name="Line 130"/>
            <p:cNvSpPr>
              <a:spLocks noChangeShapeType="1"/>
            </p:cNvSpPr>
            <p:nvPr/>
          </p:nvSpPr>
          <p:spPr bwMode="auto">
            <a:xfrm>
              <a:off x="3469" y="2204"/>
              <a:ext cx="0" cy="433"/>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72" name="Text Box 131"/>
            <p:cNvSpPr txBox="1">
              <a:spLocks noChangeArrowheads="1"/>
            </p:cNvSpPr>
            <p:nvPr/>
          </p:nvSpPr>
          <p:spPr bwMode="auto">
            <a:xfrm>
              <a:off x="1216" y="2389"/>
              <a:ext cx="25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9273" name="Text Box 132"/>
            <p:cNvSpPr txBox="1">
              <a:spLocks noChangeArrowheads="1"/>
            </p:cNvSpPr>
            <p:nvPr/>
          </p:nvSpPr>
          <p:spPr bwMode="auto">
            <a:xfrm>
              <a:off x="3503" y="2239"/>
              <a:ext cx="270"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u</a:t>
              </a:r>
              <a:r>
                <a:rPr kumimoji="1" lang="en-US" altLang="zh-CN" sz="2000" b="1" i="1" baseline="-25000">
                  <a:latin typeface="Times New Roman" panose="02020603050405020304" pitchFamily="18" charset="0"/>
                  <a:ea typeface="楷体_GB2312" pitchFamily="49" charset="-122"/>
                </a:rPr>
                <a:t>o</a:t>
              </a:r>
              <a:endParaRPr kumimoji="1" lang="en-US" altLang="zh-CN" sz="2000" b="1" i="1">
                <a:latin typeface="Times New Roman" panose="02020603050405020304" pitchFamily="18" charset="0"/>
                <a:ea typeface="楷体_GB2312" pitchFamily="49" charset="-122"/>
              </a:endParaRPr>
            </a:p>
          </p:txBody>
        </p:sp>
        <p:grpSp>
          <p:nvGrpSpPr>
            <p:cNvPr id="9274" name="Group 133"/>
            <p:cNvGrpSpPr/>
            <p:nvPr/>
          </p:nvGrpSpPr>
          <p:grpSpPr bwMode="auto">
            <a:xfrm>
              <a:off x="2054" y="2692"/>
              <a:ext cx="227" cy="79"/>
              <a:chOff x="2054" y="2692"/>
              <a:chExt cx="227" cy="79"/>
            </a:xfrm>
          </p:grpSpPr>
          <p:sp>
            <p:nvSpPr>
              <p:cNvPr id="9280" name="Line 134"/>
              <p:cNvSpPr>
                <a:spLocks noChangeShapeType="1"/>
              </p:cNvSpPr>
              <p:nvPr/>
            </p:nvSpPr>
            <p:spPr bwMode="auto">
              <a:xfrm rot="-5400000">
                <a:off x="2168" y="2578"/>
                <a:ext cx="0" cy="227"/>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81" name="Line 135"/>
              <p:cNvSpPr>
                <a:spLocks noChangeShapeType="1"/>
              </p:cNvSpPr>
              <p:nvPr/>
            </p:nvSpPr>
            <p:spPr bwMode="auto">
              <a:xfrm rot="5400000">
                <a:off x="2149" y="2707"/>
                <a:ext cx="0" cy="127"/>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9275" name="Text Box 136">
              <a:hlinkClick r:id="rId2" action="ppaction://hlinkfile"/>
            </p:cNvPr>
            <p:cNvSpPr txBox="1">
              <a:spLocks noChangeArrowheads="1"/>
            </p:cNvSpPr>
            <p:nvPr/>
          </p:nvSpPr>
          <p:spPr bwMode="auto">
            <a:xfrm>
              <a:off x="1610" y="2568"/>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E</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9276" name="Line 137"/>
            <p:cNvSpPr>
              <a:spLocks noChangeShapeType="1"/>
            </p:cNvSpPr>
            <p:nvPr/>
          </p:nvSpPr>
          <p:spPr bwMode="auto">
            <a:xfrm rot="5400000">
              <a:off x="3590" y="2579"/>
              <a:ext cx="0" cy="68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77" name="Line 138"/>
            <p:cNvSpPr>
              <a:spLocks noChangeShapeType="1"/>
            </p:cNvSpPr>
            <p:nvPr/>
          </p:nvSpPr>
          <p:spPr bwMode="auto">
            <a:xfrm flipV="1">
              <a:off x="3923" y="2160"/>
              <a:ext cx="0" cy="77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78" name="Line 139"/>
            <p:cNvSpPr>
              <a:spLocks noChangeShapeType="1"/>
            </p:cNvSpPr>
            <p:nvPr/>
          </p:nvSpPr>
          <p:spPr bwMode="auto">
            <a:xfrm rot="-5400000">
              <a:off x="3932" y="1898"/>
              <a:ext cx="0" cy="341"/>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79" name="Line 140"/>
            <p:cNvSpPr>
              <a:spLocks noChangeShapeType="1"/>
            </p:cNvSpPr>
            <p:nvPr/>
          </p:nvSpPr>
          <p:spPr bwMode="auto">
            <a:xfrm rot="5400000">
              <a:off x="3927" y="2065"/>
              <a:ext cx="0" cy="190"/>
            </a:xfrm>
            <a:prstGeom prst="line">
              <a:avLst/>
            </a:prstGeom>
            <a:noFill/>
            <a:ln w="444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cxnSp>
        <p:nvCxnSpPr>
          <p:cNvPr id="3" name="直接连接符 2"/>
          <p:cNvCxnSpPr/>
          <p:nvPr/>
        </p:nvCxnSpPr>
        <p:spPr bwMode="auto">
          <a:xfrm>
            <a:off x="4573412" y="404664"/>
            <a:ext cx="0" cy="6048672"/>
          </a:xfrm>
          <a:prstGeom prst="line">
            <a:avLst/>
          </a:prstGeom>
          <a:solidFill>
            <a:schemeClr val="accent1"/>
          </a:solidFill>
          <a:ln w="63500" cap="flat" cmpd="tri"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Text Box 2"/>
          <p:cNvSpPr txBox="1">
            <a:spLocks noChangeArrowheads="1"/>
          </p:cNvSpPr>
          <p:nvPr/>
        </p:nvSpPr>
        <p:spPr bwMode="auto">
          <a:xfrm>
            <a:off x="71009" y="448406"/>
            <a:ext cx="445932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a:spcBef>
                <a:spcPct val="50000"/>
              </a:spcBef>
            </a:pPr>
            <a:r>
              <a:rPr kumimoji="1" lang="zh-CN" altLang="en-US" sz="3200" b="1" dirty="0">
                <a:solidFill>
                  <a:srgbClr val="800000"/>
                </a:solidFill>
                <a:latin typeface="Times New Roman" panose="02020603050405020304" pitchFamily="18" charset="0"/>
                <a:ea typeface="楷体_GB2312" pitchFamily="49" charset="-122"/>
              </a:rPr>
              <a:t>放大电路的习惯画法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8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297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839"/>
                                        </p:tgtEl>
                                        <p:attrNameLst>
                                          <p:attrName>style.visibility</p:attrName>
                                        </p:attrNameLst>
                                      </p:cBhvr>
                                      <p:to>
                                        <p:strVal val="visible"/>
                                      </p:to>
                                    </p:set>
                                  </p:childTnLst>
                                  <p:subTnLst>
                                    <p:set>
                                      <p:cBhvr override="childStyle">
                                        <p:cTn dur="1" fill="hold" display="0" masterRel="nextClick" afterEffect="1"/>
                                        <p:tgtEl>
                                          <p:spTgt spid="6298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1832" y="476673"/>
            <a:ext cx="7772400" cy="57606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lnSpc>
                <a:spcPct val="110000"/>
              </a:lnSpc>
            </a:pPr>
            <a:r>
              <a:rPr lang="zh-CN" altLang="en-US" sz="2800" dirty="0">
                <a:solidFill>
                  <a:schemeClr val="tx1"/>
                </a:solidFill>
              </a:rPr>
              <a:t>放大电路的演化</a:t>
            </a:r>
          </a:p>
        </p:txBody>
      </p:sp>
      <p:sp>
        <p:nvSpPr>
          <p:cNvPr id="3" name="Text Box 3"/>
          <p:cNvSpPr txBox="1">
            <a:spLocks noChangeArrowheads="1"/>
          </p:cNvSpPr>
          <p:nvPr/>
        </p:nvSpPr>
        <p:spPr bwMode="auto">
          <a:xfrm>
            <a:off x="685800" y="3895725"/>
            <a:ext cx="46482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sz="2400" dirty="0">
                <a:latin typeface="Times New Roman" panose="02020603050405020304" pitchFamily="18" charset="0"/>
              </a:rPr>
              <a:t>问题：</a:t>
            </a:r>
          </a:p>
          <a:p>
            <a:pPr algn="l">
              <a:lnSpc>
                <a:spcPct val="110000"/>
              </a:lnSpc>
            </a:pPr>
            <a:r>
              <a:rPr lang="zh-CN" altLang="zh-CN" sz="2400" dirty="0">
                <a:latin typeface="Times New Roman" panose="02020603050405020304" pitchFamily="18" charset="0"/>
              </a:rPr>
              <a:t>1. </a:t>
            </a:r>
            <a:r>
              <a:rPr lang="zh-CN" sz="2400" dirty="0">
                <a:latin typeface="Times New Roman" panose="02020603050405020304" pitchFamily="18" charset="0"/>
              </a:rPr>
              <a:t>两种电源</a:t>
            </a:r>
          </a:p>
          <a:p>
            <a:pPr algn="l">
              <a:lnSpc>
                <a:spcPct val="110000"/>
              </a:lnSpc>
            </a:pPr>
            <a:r>
              <a:rPr lang="zh-CN" altLang="zh-CN" sz="2400" dirty="0">
                <a:latin typeface="Times New Roman" panose="02020603050405020304" pitchFamily="18" charset="0"/>
              </a:rPr>
              <a:t>2. </a:t>
            </a:r>
            <a:r>
              <a:rPr lang="zh-CN" sz="2400" dirty="0">
                <a:latin typeface="Times New Roman" panose="02020603050405020304" pitchFamily="18" charset="0"/>
              </a:rPr>
              <a:t>信号源与放大电路不“共地”</a:t>
            </a:r>
            <a:endParaRPr lang="en-US" altLang="zh-CN" sz="2400" dirty="0">
              <a:latin typeface="Times New Roman" panose="02020603050405020304" pitchFamily="18" charset="0"/>
            </a:endParaRPr>
          </a:p>
          <a:p>
            <a:pPr algn="l">
              <a:lnSpc>
                <a:spcPct val="110000"/>
              </a:lnSpc>
            </a:pPr>
            <a:r>
              <a:rPr lang="en-US" altLang="zh-CN" sz="2400" dirty="0">
                <a:latin typeface="Times New Roman" panose="02020603050405020304" pitchFamily="18" charset="0"/>
              </a:rPr>
              <a:t>3.</a:t>
            </a:r>
            <a:r>
              <a:rPr lang="zh-CN" altLang="en-US" sz="2400" dirty="0">
                <a:latin typeface="Times New Roman" panose="02020603050405020304" pitchFamily="18" charset="0"/>
              </a:rPr>
              <a:t>负载上有直流分量</a:t>
            </a:r>
            <a:endParaRPr lang="zh-CN" sz="2400" dirty="0">
              <a:latin typeface="Times New Roman" panose="02020603050405020304" pitchFamily="18" charset="0"/>
            </a:endParaRPr>
          </a:p>
        </p:txBody>
      </p:sp>
      <p:graphicFrame>
        <p:nvGraphicFramePr>
          <p:cNvPr id="12" name="Object 12"/>
          <p:cNvGraphicFramePr>
            <a:graphicFrameLocks noChangeAspect="1"/>
          </p:cNvGraphicFramePr>
          <p:nvPr/>
        </p:nvGraphicFramePr>
        <p:xfrm>
          <a:off x="-26987" y="1537292"/>
          <a:ext cx="3276600" cy="2241550"/>
        </p:xfrm>
        <a:graphic>
          <a:graphicData uri="http://schemas.openxmlformats.org/presentationml/2006/ole">
            <mc:AlternateContent xmlns:mc="http://schemas.openxmlformats.org/markup-compatibility/2006">
              <mc:Choice xmlns:v="urn:schemas-microsoft-com:vml" Requires="v">
                <p:oleObj r:id="rId2" imgW="12068175" imgH="8258175" progId="MSPhotoEd.3">
                  <p:embed/>
                </p:oleObj>
              </mc:Choice>
              <mc:Fallback>
                <p:oleObj r:id="rId2" imgW="12068175" imgH="8258175" progId="MSPhotoEd.3">
                  <p:embed/>
                  <p:pic>
                    <p:nvPicPr>
                      <p:cNvPr id="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 y="1537292"/>
                        <a:ext cx="3276600"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13"/>
          <p:cNvSpPr/>
          <p:nvPr/>
        </p:nvSpPr>
        <p:spPr bwMode="auto">
          <a:xfrm>
            <a:off x="2411413" y="3860800"/>
            <a:ext cx="1676400" cy="685800"/>
          </a:xfrm>
          <a:prstGeom prst="borderCallout1">
            <a:avLst>
              <a:gd name="adj1" fmla="val 16667"/>
              <a:gd name="adj2" fmla="val -4546"/>
              <a:gd name="adj3" fmla="val 83796"/>
              <a:gd name="adj4" fmla="val -47347"/>
            </a:avLst>
          </a:prstGeom>
          <a:solidFill>
            <a:srgbClr val="66FFFF"/>
          </a:solidFill>
          <a:ln w="19050" cmpd="sng">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atin typeface="Times New Roman" panose="02020603050405020304" pitchFamily="18" charset="0"/>
              </a:rPr>
              <a:t>将两个电源合二为一</a:t>
            </a:r>
          </a:p>
        </p:txBody>
      </p:sp>
      <p:grpSp>
        <p:nvGrpSpPr>
          <p:cNvPr id="35" name="组合 34"/>
          <p:cNvGrpSpPr/>
          <p:nvPr/>
        </p:nvGrpSpPr>
        <p:grpSpPr>
          <a:xfrm>
            <a:off x="6078943" y="1412777"/>
            <a:ext cx="3065055" cy="1872208"/>
            <a:chOff x="5909350" y="1355780"/>
            <a:chExt cx="3234649" cy="1921925"/>
          </a:xfrm>
        </p:grpSpPr>
        <p:graphicFrame>
          <p:nvGraphicFramePr>
            <p:cNvPr id="33" name="对象 32"/>
            <p:cNvGraphicFramePr>
              <a:graphicFrameLocks noChangeAspect="1"/>
            </p:cNvGraphicFramePr>
            <p:nvPr/>
          </p:nvGraphicFramePr>
          <p:xfrm>
            <a:off x="6538955" y="1355780"/>
            <a:ext cx="2605044" cy="1921925"/>
          </p:xfrm>
          <a:graphic>
            <a:graphicData uri="http://schemas.openxmlformats.org/presentationml/2006/ole">
              <mc:AlternateContent xmlns:mc="http://schemas.openxmlformats.org/markup-compatibility/2006">
                <mc:Choice xmlns:v="urn:schemas-microsoft-com:vml" Requires="v">
                  <p:oleObj r:id="rId4" imgW="11363325" imgH="8543925" progId="MSPhotoEd.3">
                    <p:embed/>
                  </p:oleObj>
                </mc:Choice>
                <mc:Fallback>
                  <p:oleObj r:id="rId4" imgW="11363325" imgH="8543925" progId="MSPhotoEd.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8955" y="1355780"/>
                          <a:ext cx="2605044" cy="1921925"/>
                        </a:xfrm>
                        <a:prstGeom prst="rect">
                          <a:avLst/>
                        </a:prstGeom>
                        <a:noFill/>
                        <a:ln>
                          <a:noFill/>
                        </a:ln>
                        <a:effectLst/>
                      </p:spPr>
                    </p:pic>
                  </p:oleObj>
                </mc:Fallback>
              </mc:AlternateContent>
            </a:graphicData>
          </a:graphic>
        </p:graphicFrame>
        <p:sp>
          <p:nvSpPr>
            <p:cNvPr id="34" name="AutoShape 22"/>
            <p:cNvSpPr>
              <a:spLocks noChangeArrowheads="1"/>
            </p:cNvSpPr>
            <p:nvPr/>
          </p:nvSpPr>
          <p:spPr bwMode="auto">
            <a:xfrm rot="10800000">
              <a:off x="5909350" y="2244121"/>
              <a:ext cx="457200" cy="228599"/>
            </a:xfrm>
            <a:prstGeom prst="leftArrow">
              <a:avLst>
                <a:gd name="adj1" fmla="val 50000"/>
                <a:gd name="adj2" fmla="val 50000"/>
              </a:avLst>
            </a:prstGeom>
            <a:solidFill>
              <a:srgbClr val="66FFFF"/>
            </a:solidFill>
            <a:ln w="28575" cmpd="sng">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latin typeface="Times New Roman" panose="02020603050405020304" pitchFamily="18" charset="0"/>
              </a:endParaRPr>
            </a:p>
          </p:txBody>
        </p:sp>
      </p:grpSp>
      <p:grpSp>
        <p:nvGrpSpPr>
          <p:cNvPr id="36" name="Group 14"/>
          <p:cNvGrpSpPr/>
          <p:nvPr/>
        </p:nvGrpSpPr>
        <p:grpSpPr bwMode="auto">
          <a:xfrm>
            <a:off x="3347763" y="1629519"/>
            <a:ext cx="2731180" cy="1655465"/>
            <a:chOff x="-1395" y="-132"/>
            <a:chExt cx="1932" cy="1298"/>
          </a:xfrm>
        </p:grpSpPr>
        <p:sp>
          <p:nvSpPr>
            <p:cNvPr id="37" name="AutoShape 15"/>
            <p:cNvSpPr>
              <a:spLocks noChangeArrowheads="1"/>
            </p:cNvSpPr>
            <p:nvPr/>
          </p:nvSpPr>
          <p:spPr bwMode="auto">
            <a:xfrm>
              <a:off x="-1395" y="335"/>
              <a:ext cx="272" cy="136"/>
            </a:xfrm>
            <a:prstGeom prst="notchedRightArrow">
              <a:avLst>
                <a:gd name="adj1" fmla="val 50000"/>
                <a:gd name="adj2" fmla="val 50000"/>
              </a:avLst>
            </a:prstGeom>
            <a:solidFill>
              <a:srgbClr val="66FFFF"/>
            </a:solidFill>
            <a:ln w="28575" cmpd="sng">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16"/>
            <p:cNvGraphicFramePr>
              <a:graphicFrameLocks noChangeAspect="1"/>
            </p:cNvGraphicFramePr>
            <p:nvPr/>
          </p:nvGraphicFramePr>
          <p:xfrm>
            <a:off x="-1100" y="-132"/>
            <a:ext cx="1637" cy="1298"/>
          </p:xfrm>
          <a:graphic>
            <a:graphicData uri="http://schemas.openxmlformats.org/presentationml/2006/ole">
              <mc:AlternateContent xmlns:mc="http://schemas.openxmlformats.org/markup-compatibility/2006">
                <mc:Choice xmlns:v="urn:schemas-microsoft-com:vml" Requires="v">
                  <p:oleObj r:id="rId6" imgW="10591800" imgH="8401050" progId="MSPhotoEd.3">
                    <p:embed/>
                  </p:oleObj>
                </mc:Choice>
                <mc:Fallback>
                  <p:oleObj r:id="rId6" imgW="10591800" imgH="8401050" progId="MSPhotoEd.3">
                    <p:embed/>
                    <p:pic>
                      <p:nvPicPr>
                        <p:cNvPr id="0" name="图片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 y="-132"/>
                          <a:ext cx="1637" cy="1298"/>
                        </a:xfrm>
                        <a:prstGeom prst="rect">
                          <a:avLst/>
                        </a:prstGeom>
                        <a:noFill/>
                        <a:ln>
                          <a:noFill/>
                        </a:ln>
                        <a:effectLst/>
                      </p:spPr>
                    </p:pic>
                  </p:oleObj>
                </mc:Fallback>
              </mc:AlternateContent>
            </a:graphicData>
          </a:graphic>
        </p:graphicFrame>
      </p:grpSp>
      <p:sp>
        <p:nvSpPr>
          <p:cNvPr id="17" name="AutoShape 17"/>
          <p:cNvSpPr/>
          <p:nvPr/>
        </p:nvSpPr>
        <p:spPr bwMode="auto">
          <a:xfrm>
            <a:off x="5436096" y="3967162"/>
            <a:ext cx="1508125" cy="473075"/>
          </a:xfrm>
          <a:prstGeom prst="borderCallout1">
            <a:avLst>
              <a:gd name="adj1" fmla="val -5323"/>
              <a:gd name="adj2" fmla="val 61889"/>
              <a:gd name="adj3" fmla="val -280304"/>
              <a:gd name="adj4" fmla="val 28284"/>
            </a:avLst>
          </a:prstGeom>
          <a:solidFill>
            <a:srgbClr val="00FFFF"/>
          </a:solidFill>
          <a:ln w="19050" cmpd="sng">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dirty="0">
                <a:latin typeface="Times New Roman" panose="02020603050405020304" pitchFamily="18" charset="0"/>
              </a:rPr>
              <a:t>有直流分量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3" grpId="0" bldLvl="0" animBg="1" autoUpdateAnimBg="0"/>
      <p:bldP spid="17"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42461" y="2298700"/>
            <a:ext cx="601663"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3200" b="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B</a:t>
            </a:r>
            <a:endParaRPr kumimoji="1" lang="en-US" altLang="zh-CN" sz="3200" b="1">
              <a:latin typeface="Times New Roman" panose="02020603050405020304" pitchFamily="18" charset="0"/>
              <a:ea typeface="楷体_GB2312" pitchFamily="49" charset="-122"/>
            </a:endParaRPr>
          </a:p>
        </p:txBody>
      </p:sp>
      <p:sp>
        <p:nvSpPr>
          <p:cNvPr id="3" name="Text Box 3"/>
          <p:cNvSpPr txBox="1">
            <a:spLocks noChangeArrowheads="1"/>
          </p:cNvSpPr>
          <p:nvPr/>
        </p:nvSpPr>
        <p:spPr bwMode="auto">
          <a:xfrm>
            <a:off x="155575" y="275821"/>
            <a:ext cx="5334000" cy="586957"/>
          </a:xfrm>
          <a:prstGeom prst="rect">
            <a:avLst/>
          </a:prstGeom>
          <a:noFill/>
          <a:ln w="38100">
            <a:solidFill>
              <a:srgbClr val="FF33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zh-CN" altLang="en-US" sz="3200" b="1" dirty="0">
                <a:latin typeface="Times New Roman" panose="02020603050405020304" pitchFamily="18" charset="0"/>
                <a:ea typeface="楷体_GB2312" pitchFamily="49" charset="-122"/>
              </a:rPr>
              <a:t>基本放大器组成</a:t>
            </a:r>
          </a:p>
        </p:txBody>
      </p:sp>
      <p:grpSp>
        <p:nvGrpSpPr>
          <p:cNvPr id="4" name="Group 4"/>
          <p:cNvGrpSpPr/>
          <p:nvPr/>
        </p:nvGrpSpPr>
        <p:grpSpPr bwMode="auto">
          <a:xfrm>
            <a:off x="3220311" y="1935162"/>
            <a:ext cx="1476375" cy="1951038"/>
            <a:chOff x="2058" y="1114"/>
            <a:chExt cx="930" cy="1229"/>
          </a:xfrm>
        </p:grpSpPr>
        <p:sp>
          <p:nvSpPr>
            <p:cNvPr id="5" name="Line 5"/>
            <p:cNvSpPr>
              <a:spLocks noChangeShapeType="1"/>
            </p:cNvSpPr>
            <p:nvPr/>
          </p:nvSpPr>
          <p:spPr bwMode="auto">
            <a:xfrm>
              <a:off x="2119" y="1827"/>
              <a:ext cx="0" cy="51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 name="Line 6"/>
            <p:cNvSpPr>
              <a:spLocks noChangeShapeType="1"/>
            </p:cNvSpPr>
            <p:nvPr/>
          </p:nvSpPr>
          <p:spPr bwMode="auto">
            <a:xfrm flipH="1" flipV="1">
              <a:off x="2125" y="1114"/>
              <a:ext cx="0" cy="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 name="Rectangle 7"/>
            <p:cNvSpPr>
              <a:spLocks noChangeArrowheads="1"/>
            </p:cNvSpPr>
            <p:nvPr/>
          </p:nvSpPr>
          <p:spPr bwMode="auto">
            <a:xfrm>
              <a:off x="2058" y="1422"/>
              <a:ext cx="132" cy="408"/>
            </a:xfrm>
            <a:prstGeom prst="rect">
              <a:avLst/>
            </a:prstGeom>
            <a:solidFill>
              <a:schemeClr val="bg1"/>
            </a:solidFill>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 name="Line 8"/>
            <p:cNvSpPr>
              <a:spLocks noChangeShapeType="1"/>
            </p:cNvSpPr>
            <p:nvPr/>
          </p:nvSpPr>
          <p:spPr bwMode="auto">
            <a:xfrm>
              <a:off x="2124" y="1126"/>
              <a:ext cx="86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9" name="Group 9"/>
          <p:cNvGrpSpPr/>
          <p:nvPr/>
        </p:nvGrpSpPr>
        <p:grpSpPr bwMode="auto">
          <a:xfrm>
            <a:off x="1858236" y="1419225"/>
            <a:ext cx="5143500" cy="4929187"/>
            <a:chOff x="1218" y="783"/>
            <a:chExt cx="3239" cy="3105"/>
          </a:xfrm>
        </p:grpSpPr>
        <p:grpSp>
          <p:nvGrpSpPr>
            <p:cNvPr id="10" name="Group 10"/>
            <p:cNvGrpSpPr/>
            <p:nvPr/>
          </p:nvGrpSpPr>
          <p:grpSpPr bwMode="auto">
            <a:xfrm>
              <a:off x="1218" y="783"/>
              <a:ext cx="3239" cy="2937"/>
              <a:chOff x="1218" y="783"/>
              <a:chExt cx="3239" cy="2937"/>
            </a:xfrm>
          </p:grpSpPr>
          <p:grpSp>
            <p:nvGrpSpPr>
              <p:cNvPr id="16" name="Group 11"/>
              <p:cNvGrpSpPr/>
              <p:nvPr/>
            </p:nvGrpSpPr>
            <p:grpSpPr bwMode="auto">
              <a:xfrm>
                <a:off x="1218" y="783"/>
                <a:ext cx="3239" cy="2937"/>
                <a:chOff x="1218" y="783"/>
                <a:chExt cx="3239" cy="2937"/>
              </a:xfrm>
            </p:grpSpPr>
            <p:sp>
              <p:nvSpPr>
                <p:cNvPr id="18" name="Line 12"/>
                <p:cNvSpPr>
                  <a:spLocks noChangeShapeType="1"/>
                </p:cNvSpPr>
                <p:nvPr/>
              </p:nvSpPr>
              <p:spPr bwMode="auto">
                <a:xfrm flipV="1">
                  <a:off x="2994" y="1113"/>
                  <a:ext cx="1" cy="30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 name="Line 13"/>
                <p:cNvSpPr>
                  <a:spLocks noChangeShapeType="1"/>
                </p:cNvSpPr>
                <p:nvPr/>
              </p:nvSpPr>
              <p:spPr bwMode="auto">
                <a:xfrm flipV="1">
                  <a:off x="3001" y="1605"/>
                  <a:ext cx="0" cy="26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0" name="Group 14"/>
                <p:cNvGrpSpPr/>
                <p:nvPr/>
              </p:nvGrpSpPr>
              <p:grpSpPr bwMode="auto">
                <a:xfrm>
                  <a:off x="2262" y="1603"/>
                  <a:ext cx="750" cy="1578"/>
                  <a:chOff x="2369" y="1132"/>
                  <a:chExt cx="750" cy="1578"/>
                </a:xfrm>
              </p:grpSpPr>
              <p:sp>
                <p:nvSpPr>
                  <p:cNvPr id="46" name="Line 15"/>
                  <p:cNvSpPr>
                    <a:spLocks noChangeShapeType="1"/>
                  </p:cNvSpPr>
                  <p:nvPr/>
                </p:nvSpPr>
                <p:spPr bwMode="auto">
                  <a:xfrm>
                    <a:off x="2369" y="1873"/>
                    <a:ext cx="564" cy="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 name="Line 16"/>
                  <p:cNvSpPr>
                    <a:spLocks noChangeShapeType="1"/>
                  </p:cNvSpPr>
                  <p:nvPr/>
                </p:nvSpPr>
                <p:spPr bwMode="auto">
                  <a:xfrm>
                    <a:off x="2921" y="1696"/>
                    <a:ext cx="0" cy="36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 name="Line 17"/>
                  <p:cNvSpPr>
                    <a:spLocks noChangeShapeType="1"/>
                  </p:cNvSpPr>
                  <p:nvPr/>
                </p:nvSpPr>
                <p:spPr bwMode="auto">
                  <a:xfrm>
                    <a:off x="2921" y="1876"/>
                    <a:ext cx="198" cy="186"/>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 name="Line 18"/>
                  <p:cNvSpPr>
                    <a:spLocks noChangeShapeType="1"/>
                  </p:cNvSpPr>
                  <p:nvPr/>
                </p:nvSpPr>
                <p:spPr bwMode="auto">
                  <a:xfrm flipV="1">
                    <a:off x="2921" y="1702"/>
                    <a:ext cx="198" cy="16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 name="Line 19"/>
                  <p:cNvSpPr>
                    <a:spLocks noChangeShapeType="1"/>
                  </p:cNvSpPr>
                  <p:nvPr/>
                </p:nvSpPr>
                <p:spPr bwMode="auto">
                  <a:xfrm>
                    <a:off x="3107" y="1132"/>
                    <a:ext cx="0" cy="58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 name="Line 20"/>
                  <p:cNvSpPr>
                    <a:spLocks noChangeShapeType="1"/>
                  </p:cNvSpPr>
                  <p:nvPr/>
                </p:nvSpPr>
                <p:spPr bwMode="auto">
                  <a:xfrm>
                    <a:off x="3107" y="2050"/>
                    <a:ext cx="0" cy="66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21" name="Line 21"/>
                <p:cNvSpPr>
                  <a:spLocks noChangeShapeType="1"/>
                </p:cNvSpPr>
                <p:nvPr/>
              </p:nvSpPr>
              <p:spPr bwMode="auto">
                <a:xfrm>
                  <a:off x="1737" y="2342"/>
                  <a:ext cx="638" cy="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 name="Line 22"/>
                <p:cNvSpPr>
                  <a:spLocks noChangeShapeType="1"/>
                </p:cNvSpPr>
                <p:nvPr/>
              </p:nvSpPr>
              <p:spPr bwMode="auto">
                <a:xfrm>
                  <a:off x="1326" y="3674"/>
                  <a:ext cx="559"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 name="Line 23"/>
                <p:cNvSpPr>
                  <a:spLocks noChangeShapeType="1"/>
                </p:cNvSpPr>
                <p:nvPr/>
              </p:nvSpPr>
              <p:spPr bwMode="auto">
                <a:xfrm>
                  <a:off x="1873" y="3674"/>
                  <a:ext cx="1830"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 name="Line 24"/>
                <p:cNvSpPr>
                  <a:spLocks noChangeShapeType="1"/>
                </p:cNvSpPr>
                <p:nvPr/>
              </p:nvSpPr>
              <p:spPr bwMode="auto">
                <a:xfrm>
                  <a:off x="3002" y="3046"/>
                  <a:ext cx="0" cy="64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 name="Line 25"/>
                <p:cNvSpPr>
                  <a:spLocks noChangeShapeType="1"/>
                </p:cNvSpPr>
                <p:nvPr/>
              </p:nvSpPr>
              <p:spPr bwMode="auto">
                <a:xfrm>
                  <a:off x="2897" y="3674"/>
                  <a:ext cx="144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 name="Text Box 26"/>
                <p:cNvSpPr txBox="1">
                  <a:spLocks noChangeArrowheads="1"/>
                </p:cNvSpPr>
                <p:nvPr/>
              </p:nvSpPr>
              <p:spPr bwMode="auto">
                <a:xfrm>
                  <a:off x="3417" y="783"/>
                  <a:ext cx="697" cy="37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3200" b="1" dirty="0">
                      <a:latin typeface="Times New Roman" panose="02020603050405020304" pitchFamily="18" charset="0"/>
                      <a:ea typeface="楷体_GB2312" pitchFamily="49" charset="-122"/>
                    </a:rPr>
                    <a:t>+V</a:t>
                  </a:r>
                  <a:r>
                    <a:rPr kumimoji="1" lang="en-US" altLang="zh-CN" sz="3200" b="1" baseline="-25000" dirty="0">
                      <a:latin typeface="Times New Roman" panose="02020603050405020304" pitchFamily="18" charset="0"/>
                      <a:ea typeface="楷体_GB2312" pitchFamily="49" charset="-122"/>
                    </a:rPr>
                    <a:t>CC</a:t>
                  </a:r>
                  <a:endParaRPr kumimoji="1" lang="en-US" altLang="zh-CN" sz="3200" b="1" dirty="0">
                    <a:latin typeface="Times New Roman" panose="02020603050405020304" pitchFamily="18" charset="0"/>
                    <a:ea typeface="楷体_GB2312" pitchFamily="49" charset="-122"/>
                  </a:endParaRPr>
                </a:p>
              </p:txBody>
            </p:sp>
            <p:sp>
              <p:nvSpPr>
                <p:cNvPr id="27" name="Rectangle 27"/>
                <p:cNvSpPr>
                  <a:spLocks noChangeArrowheads="1"/>
                </p:cNvSpPr>
                <p:nvPr/>
              </p:nvSpPr>
              <p:spPr bwMode="auto">
                <a:xfrm>
                  <a:off x="2934" y="1422"/>
                  <a:ext cx="132" cy="408"/>
                </a:xfrm>
                <a:prstGeom prst="rect">
                  <a:avLst/>
                </a:prstGeom>
                <a:solidFill>
                  <a:schemeClr val="bg1"/>
                </a:solidFill>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8" name="Oval 28"/>
                <p:cNvSpPr>
                  <a:spLocks noChangeArrowheads="1"/>
                </p:cNvSpPr>
                <p:nvPr/>
              </p:nvSpPr>
              <p:spPr bwMode="auto">
                <a:xfrm>
                  <a:off x="3325" y="1068"/>
                  <a:ext cx="96" cy="9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9" name="Oval 29"/>
                <p:cNvSpPr>
                  <a:spLocks noChangeArrowheads="1"/>
                </p:cNvSpPr>
                <p:nvPr/>
              </p:nvSpPr>
              <p:spPr bwMode="auto">
                <a:xfrm>
                  <a:off x="1218" y="2292"/>
                  <a:ext cx="96" cy="9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0" name="Oval 30"/>
                <p:cNvSpPr>
                  <a:spLocks noChangeArrowheads="1"/>
                </p:cNvSpPr>
                <p:nvPr/>
              </p:nvSpPr>
              <p:spPr bwMode="auto">
                <a:xfrm>
                  <a:off x="1224" y="3624"/>
                  <a:ext cx="96" cy="9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1" name="Group 31"/>
                <p:cNvGrpSpPr/>
                <p:nvPr/>
              </p:nvGrpSpPr>
              <p:grpSpPr bwMode="auto">
                <a:xfrm>
                  <a:off x="1649" y="2180"/>
                  <a:ext cx="96" cy="328"/>
                  <a:chOff x="3454" y="2018"/>
                  <a:chExt cx="96" cy="328"/>
                </a:xfrm>
              </p:grpSpPr>
              <p:sp>
                <p:nvSpPr>
                  <p:cNvPr id="44" name="Line 3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 name="Line 3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2" name="Line 34"/>
                <p:cNvSpPr>
                  <a:spLocks noChangeShapeType="1"/>
                </p:cNvSpPr>
                <p:nvPr/>
              </p:nvSpPr>
              <p:spPr bwMode="auto">
                <a:xfrm>
                  <a:off x="1323" y="2337"/>
                  <a:ext cx="3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 name="Oval 35"/>
                <p:cNvSpPr>
                  <a:spLocks noChangeArrowheads="1"/>
                </p:cNvSpPr>
                <p:nvPr/>
              </p:nvSpPr>
              <p:spPr bwMode="auto">
                <a:xfrm flipH="1">
                  <a:off x="4361" y="1980"/>
                  <a:ext cx="96" cy="9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4" name="Group 36"/>
                <p:cNvGrpSpPr/>
                <p:nvPr/>
              </p:nvGrpSpPr>
              <p:grpSpPr bwMode="auto">
                <a:xfrm flipH="1">
                  <a:off x="3630" y="1880"/>
                  <a:ext cx="96" cy="328"/>
                  <a:chOff x="3454" y="2018"/>
                  <a:chExt cx="96" cy="328"/>
                </a:xfrm>
              </p:grpSpPr>
              <p:sp>
                <p:nvSpPr>
                  <p:cNvPr id="42" name="Line 37"/>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 name="Line 38"/>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5" name="Line 39"/>
                <p:cNvSpPr>
                  <a:spLocks noChangeShapeType="1"/>
                </p:cNvSpPr>
                <p:nvPr/>
              </p:nvSpPr>
              <p:spPr bwMode="auto">
                <a:xfrm flipH="1">
                  <a:off x="3721" y="2037"/>
                  <a:ext cx="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 name="Line 40"/>
                <p:cNvSpPr>
                  <a:spLocks noChangeShapeType="1"/>
                </p:cNvSpPr>
                <p:nvPr/>
              </p:nvSpPr>
              <p:spPr bwMode="auto">
                <a:xfrm>
                  <a:off x="2995" y="2034"/>
                  <a:ext cx="6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 name="Oval 41"/>
                <p:cNvSpPr>
                  <a:spLocks noChangeArrowheads="1"/>
                </p:cNvSpPr>
                <p:nvPr/>
              </p:nvSpPr>
              <p:spPr bwMode="auto">
                <a:xfrm flipH="1">
                  <a:off x="4338" y="3624"/>
                  <a:ext cx="96" cy="9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 name="Text Box 42"/>
                <p:cNvSpPr txBox="1">
                  <a:spLocks noChangeArrowheads="1"/>
                </p:cNvSpPr>
                <p:nvPr/>
              </p:nvSpPr>
              <p:spPr bwMode="auto">
                <a:xfrm>
                  <a:off x="2526" y="1331"/>
                  <a:ext cx="419"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3200" b="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C</a:t>
                  </a:r>
                  <a:endParaRPr kumimoji="1" lang="en-US" altLang="zh-CN" sz="3200" b="1">
                    <a:latin typeface="Times New Roman" panose="02020603050405020304" pitchFamily="18" charset="0"/>
                    <a:ea typeface="楷体_GB2312" pitchFamily="49" charset="-122"/>
                  </a:endParaRPr>
                </a:p>
              </p:txBody>
            </p:sp>
            <p:sp>
              <p:nvSpPr>
                <p:cNvPr id="39" name="Text Box 43"/>
                <p:cNvSpPr txBox="1">
                  <a:spLocks noChangeArrowheads="1"/>
                </p:cNvSpPr>
                <p:nvPr/>
              </p:nvSpPr>
              <p:spPr bwMode="auto">
                <a:xfrm>
                  <a:off x="1488" y="1720"/>
                  <a:ext cx="383"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3200" b="1">
                      <a:latin typeface="Times New Roman" panose="02020603050405020304" pitchFamily="18" charset="0"/>
                      <a:ea typeface="楷体_GB2312" pitchFamily="49" charset="-122"/>
                    </a:rPr>
                    <a:t>C</a:t>
                  </a:r>
                  <a:r>
                    <a:rPr kumimoji="1" lang="en-US" altLang="zh-CN" sz="3200" b="1" baseline="-25000">
                      <a:latin typeface="Times New Roman" panose="02020603050405020304" pitchFamily="18" charset="0"/>
                      <a:ea typeface="楷体_GB2312" pitchFamily="49" charset="-122"/>
                    </a:rPr>
                    <a:t>1</a:t>
                  </a:r>
                  <a:endParaRPr kumimoji="1" lang="en-US" altLang="zh-CN" sz="3200" b="1">
                    <a:latin typeface="Times New Roman" panose="02020603050405020304" pitchFamily="18" charset="0"/>
                    <a:ea typeface="楷体_GB2312" pitchFamily="49" charset="-122"/>
                  </a:endParaRPr>
                </a:p>
              </p:txBody>
            </p:sp>
            <p:sp>
              <p:nvSpPr>
                <p:cNvPr id="40" name="Text Box 44"/>
                <p:cNvSpPr txBox="1">
                  <a:spLocks noChangeArrowheads="1"/>
                </p:cNvSpPr>
                <p:nvPr/>
              </p:nvSpPr>
              <p:spPr bwMode="auto">
                <a:xfrm>
                  <a:off x="3504" y="1487"/>
                  <a:ext cx="383"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3200" b="1">
                      <a:latin typeface="Times New Roman" panose="02020603050405020304" pitchFamily="18" charset="0"/>
                      <a:ea typeface="楷体_GB2312" pitchFamily="49" charset="-122"/>
                    </a:rPr>
                    <a:t>C</a:t>
                  </a:r>
                  <a:r>
                    <a:rPr kumimoji="1" lang="en-US" altLang="zh-CN" sz="3200" b="1" baseline="-25000">
                      <a:latin typeface="Times New Roman" panose="02020603050405020304" pitchFamily="18" charset="0"/>
                      <a:ea typeface="楷体_GB2312" pitchFamily="49" charset="-122"/>
                    </a:rPr>
                    <a:t>2</a:t>
                  </a:r>
                  <a:endParaRPr kumimoji="1" lang="en-US" altLang="zh-CN" sz="3200" b="1">
                    <a:latin typeface="Times New Roman" panose="02020603050405020304" pitchFamily="18" charset="0"/>
                    <a:ea typeface="楷体_GB2312" pitchFamily="49" charset="-122"/>
                  </a:endParaRPr>
                </a:p>
              </p:txBody>
            </p:sp>
            <p:sp>
              <p:nvSpPr>
                <p:cNvPr id="41" name="Text Box 45"/>
                <p:cNvSpPr txBox="1">
                  <a:spLocks noChangeArrowheads="1"/>
                </p:cNvSpPr>
                <p:nvPr/>
              </p:nvSpPr>
              <p:spPr bwMode="auto">
                <a:xfrm>
                  <a:off x="3087" y="2187"/>
                  <a:ext cx="28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kumimoji="1" lang="en-US" altLang="zh-CN" sz="3200" b="1">
                      <a:latin typeface="Times New Roman" panose="02020603050405020304" pitchFamily="18" charset="0"/>
                      <a:ea typeface="楷体_GB2312" pitchFamily="49" charset="-122"/>
                    </a:rPr>
                    <a:t>T</a:t>
                  </a:r>
                </a:p>
              </p:txBody>
            </p:sp>
          </p:grpSp>
          <p:sp>
            <p:nvSpPr>
              <p:cNvPr id="17" name="Line 46"/>
              <p:cNvSpPr>
                <a:spLocks noChangeShapeType="1"/>
              </p:cNvSpPr>
              <p:nvPr/>
            </p:nvSpPr>
            <p:spPr bwMode="auto">
              <a:xfrm>
                <a:off x="2988" y="1120"/>
                <a:ext cx="3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1" name="Group 47"/>
            <p:cNvGrpSpPr/>
            <p:nvPr/>
          </p:nvGrpSpPr>
          <p:grpSpPr bwMode="auto">
            <a:xfrm>
              <a:off x="2898" y="3648"/>
              <a:ext cx="204" cy="240"/>
              <a:chOff x="2898" y="3648"/>
              <a:chExt cx="204" cy="240"/>
            </a:xfrm>
          </p:grpSpPr>
          <p:grpSp>
            <p:nvGrpSpPr>
              <p:cNvPr id="12" name="Group 48"/>
              <p:cNvGrpSpPr/>
              <p:nvPr/>
            </p:nvGrpSpPr>
            <p:grpSpPr bwMode="auto">
              <a:xfrm>
                <a:off x="2898" y="3684"/>
                <a:ext cx="204" cy="204"/>
                <a:chOff x="2898" y="3684"/>
                <a:chExt cx="204" cy="204"/>
              </a:xfrm>
            </p:grpSpPr>
            <p:sp>
              <p:nvSpPr>
                <p:cNvPr id="14" name="Line 49"/>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 name="Line 50"/>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3" name="Oval 51"/>
              <p:cNvSpPr>
                <a:spLocks noChangeArrowheads="1"/>
              </p:cNvSpPr>
              <p:nvPr/>
            </p:nvSpPr>
            <p:spPr bwMode="auto">
              <a:xfrm>
                <a:off x="2976" y="3648"/>
                <a:ext cx="47"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52" name="Group 52"/>
          <p:cNvGrpSpPr/>
          <p:nvPr/>
        </p:nvGrpSpPr>
        <p:grpSpPr bwMode="auto">
          <a:xfrm>
            <a:off x="5509486" y="3433762"/>
            <a:ext cx="931863" cy="2571750"/>
            <a:chOff x="3792" y="2052"/>
            <a:chExt cx="636" cy="1620"/>
          </a:xfrm>
        </p:grpSpPr>
        <p:sp>
          <p:nvSpPr>
            <p:cNvPr id="53" name="Line 53"/>
            <p:cNvSpPr>
              <a:spLocks noChangeShapeType="1"/>
            </p:cNvSpPr>
            <p:nvPr/>
          </p:nvSpPr>
          <p:spPr bwMode="auto">
            <a:xfrm>
              <a:off x="4344" y="2052"/>
              <a:ext cx="0" cy="162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Rectangle 54"/>
            <p:cNvSpPr>
              <a:spLocks noChangeArrowheads="1"/>
            </p:cNvSpPr>
            <p:nvPr/>
          </p:nvSpPr>
          <p:spPr bwMode="auto">
            <a:xfrm>
              <a:off x="4248" y="2592"/>
              <a:ext cx="180" cy="468"/>
            </a:xfrm>
            <a:prstGeom prst="rect">
              <a:avLst/>
            </a:prstGeom>
            <a:solidFill>
              <a:srgbClr val="FFFFFF"/>
            </a:solidFill>
            <a:ln w="3810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Text Box 55"/>
            <p:cNvSpPr txBox="1">
              <a:spLocks noChangeArrowheads="1"/>
            </p:cNvSpPr>
            <p:nvPr/>
          </p:nvSpPr>
          <p:spPr bwMode="auto">
            <a:xfrm>
              <a:off x="3792" y="2616"/>
              <a:ext cx="5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3200" b="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L</a:t>
              </a:r>
              <a:endParaRPr kumimoji="1" lang="en-US" altLang="zh-CN" sz="3200" b="1">
                <a:latin typeface="Times New Roman" panose="02020603050405020304" pitchFamily="18" charset="0"/>
                <a:ea typeface="楷体_GB2312" pitchFamily="49" charset="-122"/>
              </a:endParaRPr>
            </a:p>
          </p:txBody>
        </p:sp>
      </p:grpSp>
      <p:grpSp>
        <p:nvGrpSpPr>
          <p:cNvPr id="56" name="Group 56"/>
          <p:cNvGrpSpPr/>
          <p:nvPr/>
        </p:nvGrpSpPr>
        <p:grpSpPr bwMode="auto">
          <a:xfrm>
            <a:off x="1113699" y="3605212"/>
            <a:ext cx="966787" cy="2674938"/>
            <a:chOff x="792" y="2160"/>
            <a:chExt cx="660" cy="1685"/>
          </a:xfrm>
        </p:grpSpPr>
        <p:sp>
          <p:nvSpPr>
            <p:cNvPr id="57" name="Text Box 57"/>
            <p:cNvSpPr txBox="1">
              <a:spLocks noChangeArrowheads="1"/>
            </p:cNvSpPr>
            <p:nvPr/>
          </p:nvSpPr>
          <p:spPr bwMode="auto">
            <a:xfrm>
              <a:off x="996" y="2160"/>
              <a:ext cx="4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a:latin typeface="Times New Roman" panose="02020603050405020304" pitchFamily="18" charset="0"/>
                  <a:ea typeface="楷体_GB2312" pitchFamily="49" charset="-122"/>
                </a:rPr>
                <a:t>+</a:t>
              </a:r>
            </a:p>
          </p:txBody>
        </p:sp>
        <p:sp>
          <p:nvSpPr>
            <p:cNvPr id="58" name="Text Box 58"/>
            <p:cNvSpPr txBox="1">
              <a:spLocks noChangeArrowheads="1"/>
            </p:cNvSpPr>
            <p:nvPr/>
          </p:nvSpPr>
          <p:spPr bwMode="auto">
            <a:xfrm>
              <a:off x="1020" y="3480"/>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a:latin typeface="Times New Roman" panose="02020603050405020304" pitchFamily="18" charset="0"/>
                  <a:ea typeface="楷体_GB2312" pitchFamily="49" charset="-122"/>
                </a:rPr>
                <a:t>-</a:t>
              </a:r>
            </a:p>
          </p:txBody>
        </p:sp>
        <p:sp>
          <p:nvSpPr>
            <p:cNvPr id="59" name="Text Box 59"/>
            <p:cNvSpPr txBox="1">
              <a:spLocks noChangeArrowheads="1"/>
            </p:cNvSpPr>
            <p:nvPr/>
          </p:nvSpPr>
          <p:spPr bwMode="auto">
            <a:xfrm>
              <a:off x="792" y="2772"/>
              <a:ext cx="5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600" b="1">
                  <a:latin typeface="Times New Roman" panose="02020603050405020304" pitchFamily="18" charset="0"/>
                  <a:ea typeface="楷体_GB2312" pitchFamily="49" charset="-122"/>
                </a:rPr>
                <a:t>u</a:t>
              </a:r>
              <a:r>
                <a:rPr kumimoji="1" lang="en-US" altLang="zh-CN" sz="3600" b="1" baseline="-25000">
                  <a:latin typeface="Times New Roman" panose="02020603050405020304" pitchFamily="18" charset="0"/>
                  <a:ea typeface="楷体_GB2312" pitchFamily="49" charset="-122"/>
                </a:rPr>
                <a:t>i</a:t>
              </a:r>
              <a:endParaRPr kumimoji="1" lang="en-US" altLang="zh-CN" sz="3600" b="1">
                <a:latin typeface="Times New Roman" panose="02020603050405020304" pitchFamily="18" charset="0"/>
                <a:ea typeface="楷体_GB2312" pitchFamily="49" charset="-122"/>
              </a:endParaRPr>
            </a:p>
          </p:txBody>
        </p:sp>
      </p:grpSp>
      <p:grpSp>
        <p:nvGrpSpPr>
          <p:cNvPr id="60" name="Group 60"/>
          <p:cNvGrpSpPr/>
          <p:nvPr/>
        </p:nvGrpSpPr>
        <p:grpSpPr bwMode="auto">
          <a:xfrm>
            <a:off x="6776311" y="3148012"/>
            <a:ext cx="966788" cy="2674938"/>
            <a:chOff x="792" y="2160"/>
            <a:chExt cx="660" cy="1685"/>
          </a:xfrm>
        </p:grpSpPr>
        <p:sp>
          <p:nvSpPr>
            <p:cNvPr id="61" name="Text Box 61"/>
            <p:cNvSpPr txBox="1">
              <a:spLocks noChangeArrowheads="1"/>
            </p:cNvSpPr>
            <p:nvPr/>
          </p:nvSpPr>
          <p:spPr bwMode="auto">
            <a:xfrm>
              <a:off x="996" y="2160"/>
              <a:ext cx="4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a:latin typeface="Times New Roman" panose="02020603050405020304" pitchFamily="18" charset="0"/>
                  <a:ea typeface="楷体_GB2312" pitchFamily="49" charset="-122"/>
                </a:rPr>
                <a:t>+</a:t>
              </a:r>
            </a:p>
          </p:txBody>
        </p:sp>
        <p:sp>
          <p:nvSpPr>
            <p:cNvPr id="62" name="Text Box 62"/>
            <p:cNvSpPr txBox="1">
              <a:spLocks noChangeArrowheads="1"/>
            </p:cNvSpPr>
            <p:nvPr/>
          </p:nvSpPr>
          <p:spPr bwMode="auto">
            <a:xfrm>
              <a:off x="1020" y="3480"/>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a:latin typeface="Times New Roman" panose="02020603050405020304" pitchFamily="18" charset="0"/>
                  <a:ea typeface="楷体_GB2312" pitchFamily="49" charset="-122"/>
                </a:rPr>
                <a:t>-</a:t>
              </a:r>
            </a:p>
          </p:txBody>
        </p:sp>
        <p:sp>
          <p:nvSpPr>
            <p:cNvPr id="63" name="Text Box 63"/>
            <p:cNvSpPr txBox="1">
              <a:spLocks noChangeArrowheads="1"/>
            </p:cNvSpPr>
            <p:nvPr/>
          </p:nvSpPr>
          <p:spPr bwMode="auto">
            <a:xfrm>
              <a:off x="792" y="2772"/>
              <a:ext cx="5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600" b="1">
                  <a:latin typeface="Times New Roman" panose="02020603050405020304" pitchFamily="18" charset="0"/>
                  <a:ea typeface="楷体_GB2312" pitchFamily="49" charset="-122"/>
                </a:rPr>
                <a:t>u</a:t>
              </a:r>
              <a:r>
                <a:rPr kumimoji="1" lang="en-US" altLang="zh-CN" sz="3600" b="1" baseline="-25000">
                  <a:latin typeface="Times New Roman" panose="02020603050405020304" pitchFamily="18" charset="0"/>
                  <a:ea typeface="楷体_GB2312" pitchFamily="49" charset="-122"/>
                </a:rPr>
                <a:t>o</a:t>
              </a:r>
              <a:endParaRPr kumimoji="1" lang="en-US" altLang="zh-CN" sz="3600" b="1">
                <a:latin typeface="Times New Roman" panose="02020603050405020304" pitchFamily="18" charset="0"/>
                <a:ea typeface="楷体_GB2312" pitchFamily="49" charset="-122"/>
              </a:endParaRPr>
            </a:p>
          </p:txBody>
        </p:sp>
      </p:grpSp>
      <p:sp>
        <p:nvSpPr>
          <p:cNvPr id="64" name="Text Box 64"/>
          <p:cNvSpPr txBox="1">
            <a:spLocks noChangeArrowheads="1"/>
          </p:cNvSpPr>
          <p:nvPr/>
        </p:nvSpPr>
        <p:spPr bwMode="auto">
          <a:xfrm>
            <a:off x="6354036" y="1395412"/>
            <a:ext cx="1735138" cy="579438"/>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b="1">
                <a:latin typeface="Times New Roman" panose="02020603050405020304" pitchFamily="18" charset="0"/>
                <a:ea typeface="楷体_GB2312" pitchFamily="49" charset="-122"/>
              </a:rPr>
              <a:t>正电源</a:t>
            </a:r>
          </a:p>
        </p:txBody>
      </p:sp>
      <p:sp>
        <p:nvSpPr>
          <p:cNvPr id="65" name="Text Box 65"/>
          <p:cNvSpPr txBox="1">
            <a:spLocks noChangeArrowheads="1"/>
          </p:cNvSpPr>
          <p:nvPr/>
        </p:nvSpPr>
        <p:spPr bwMode="auto">
          <a:xfrm>
            <a:off x="1782036" y="1966912"/>
            <a:ext cx="879475"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基极电阻</a:t>
            </a:r>
          </a:p>
        </p:txBody>
      </p:sp>
      <p:sp>
        <p:nvSpPr>
          <p:cNvPr id="66" name="Text Box 66"/>
          <p:cNvSpPr txBox="1">
            <a:spLocks noChangeArrowheads="1"/>
          </p:cNvSpPr>
          <p:nvPr/>
        </p:nvSpPr>
        <p:spPr bwMode="auto">
          <a:xfrm>
            <a:off x="3752124" y="1071562"/>
            <a:ext cx="1212850"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集电极电阻</a:t>
            </a:r>
          </a:p>
        </p:txBody>
      </p:sp>
      <p:sp>
        <p:nvSpPr>
          <p:cNvPr id="67" name="Text Box 67"/>
          <p:cNvSpPr txBox="1">
            <a:spLocks noChangeArrowheads="1"/>
          </p:cNvSpPr>
          <p:nvPr/>
        </p:nvSpPr>
        <p:spPr bwMode="auto">
          <a:xfrm>
            <a:off x="2169386" y="4005262"/>
            <a:ext cx="1212850"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输入耦合电容</a:t>
            </a:r>
          </a:p>
        </p:txBody>
      </p:sp>
      <p:sp>
        <p:nvSpPr>
          <p:cNvPr id="68" name="Text Box 68"/>
          <p:cNvSpPr txBox="1">
            <a:spLocks noChangeArrowheads="1"/>
          </p:cNvSpPr>
          <p:nvPr/>
        </p:nvSpPr>
        <p:spPr bwMode="auto">
          <a:xfrm>
            <a:off x="6055586" y="2366962"/>
            <a:ext cx="1212850"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输出耦合电容</a:t>
            </a:r>
          </a:p>
        </p:txBody>
      </p:sp>
      <p:sp>
        <p:nvSpPr>
          <p:cNvPr id="69" name="Text Box 69"/>
          <p:cNvSpPr txBox="1">
            <a:spLocks noChangeArrowheads="1"/>
          </p:cNvSpPr>
          <p:nvPr/>
        </p:nvSpPr>
        <p:spPr bwMode="auto">
          <a:xfrm>
            <a:off x="234224" y="4519612"/>
            <a:ext cx="879475"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输入电压</a:t>
            </a:r>
          </a:p>
        </p:txBody>
      </p:sp>
      <p:sp>
        <p:nvSpPr>
          <p:cNvPr id="70" name="Text Box 70"/>
          <p:cNvSpPr txBox="1">
            <a:spLocks noChangeArrowheads="1"/>
          </p:cNvSpPr>
          <p:nvPr/>
        </p:nvSpPr>
        <p:spPr bwMode="auto">
          <a:xfrm>
            <a:off x="7233511" y="4119562"/>
            <a:ext cx="879475"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输出电压</a:t>
            </a:r>
          </a:p>
        </p:txBody>
      </p:sp>
      <p:sp>
        <p:nvSpPr>
          <p:cNvPr id="71" name="Text Box 71"/>
          <p:cNvSpPr txBox="1">
            <a:spLocks noChangeArrowheads="1"/>
          </p:cNvSpPr>
          <p:nvPr/>
        </p:nvSpPr>
        <p:spPr bwMode="auto">
          <a:xfrm>
            <a:off x="5352324" y="4957762"/>
            <a:ext cx="877887" cy="8223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anose="02020603050405020304" pitchFamily="18" charset="0"/>
                <a:ea typeface="楷体_GB2312" pitchFamily="49" charset="-122"/>
              </a:rPr>
              <a:t>负载电阻</a:t>
            </a:r>
          </a:p>
        </p:txBody>
      </p:sp>
      <p:sp>
        <p:nvSpPr>
          <p:cNvPr id="72" name="Text Box 72"/>
          <p:cNvSpPr txBox="1">
            <a:spLocks noChangeArrowheads="1"/>
          </p:cNvSpPr>
          <p:nvPr/>
        </p:nvSpPr>
        <p:spPr bwMode="auto">
          <a:xfrm>
            <a:off x="4753836" y="3681412"/>
            <a:ext cx="1447800" cy="579438"/>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b="1">
                <a:latin typeface="Times New Roman" panose="02020603050405020304" pitchFamily="18" charset="0"/>
                <a:ea typeface="楷体_GB2312" pitchFamily="49" charset="-122"/>
              </a:rPr>
              <a:t>三极管</a:t>
            </a:r>
          </a:p>
        </p:txBody>
      </p:sp>
      <p:sp>
        <p:nvSpPr>
          <p:cNvPr id="73" name="Text Box 73"/>
          <p:cNvSpPr txBox="1">
            <a:spLocks noChangeArrowheads="1"/>
          </p:cNvSpPr>
          <p:nvPr/>
        </p:nvSpPr>
        <p:spPr bwMode="auto">
          <a:xfrm>
            <a:off x="5228499" y="2949575"/>
            <a:ext cx="668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a:latin typeface="Times New Roman" panose="02020603050405020304" pitchFamily="18" charset="0"/>
                <a:ea typeface="楷体_GB2312" pitchFamily="49" charset="-122"/>
              </a:rPr>
              <a:t>+</a:t>
            </a:r>
          </a:p>
        </p:txBody>
      </p:sp>
      <p:sp>
        <p:nvSpPr>
          <p:cNvPr id="74" name="Text Box 74"/>
          <p:cNvSpPr txBox="1">
            <a:spLocks noChangeArrowheads="1"/>
          </p:cNvSpPr>
          <p:nvPr/>
        </p:nvSpPr>
        <p:spPr bwMode="auto">
          <a:xfrm>
            <a:off x="2620236" y="3482975"/>
            <a:ext cx="668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ox(ou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ox(ou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ox(ou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ox(ou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ox(ou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ox(out)">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ox(out)">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box(out)">
                                      <p:cBhvr>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box(out)">
                                      <p:cBhvr>
                                        <p:cTn id="4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utoUpdateAnimBg="0"/>
      <p:bldP spid="65" grpId="0" animBg="1" autoUpdateAnimBg="0"/>
      <p:bldP spid="66" grpId="0" animBg="1" autoUpdateAnimBg="0"/>
      <p:bldP spid="67" grpId="0" animBg="1" autoUpdateAnimBg="0"/>
      <p:bldP spid="68" grpId="0" animBg="1" autoUpdateAnimBg="0"/>
      <p:bldP spid="69" grpId="0" animBg="1" autoUpdateAnimBg="0"/>
      <p:bldP spid="70" grpId="0" animBg="1" autoUpdateAnimBg="0"/>
      <p:bldP spid="71" grpId="0" animBg="1" autoUpdateAnimBg="0"/>
      <p:bldP spid="7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840" name="Text Box 56"/>
          <p:cNvSpPr txBox="1">
            <a:spLocks noChangeArrowheads="1"/>
          </p:cNvSpPr>
          <p:nvPr/>
        </p:nvSpPr>
        <p:spPr bwMode="auto">
          <a:xfrm>
            <a:off x="4356100" y="388938"/>
            <a:ext cx="369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chemeClr val="accent2"/>
                </a:solidFill>
                <a:latin typeface="Times New Roman" panose="02020603050405020304" pitchFamily="18" charset="0"/>
                <a:ea typeface="楷体_GB2312" pitchFamily="49" charset="-122"/>
              </a:rPr>
              <a:t>1.   </a:t>
            </a:r>
            <a:r>
              <a:rPr kumimoji="1" lang="zh-CN" altLang="en-US" sz="2800" b="1">
                <a:solidFill>
                  <a:schemeClr val="accent2"/>
                </a:solidFill>
                <a:latin typeface="Times New Roman" panose="02020603050405020304" pitchFamily="18" charset="0"/>
                <a:ea typeface="楷体_GB2312" pitchFamily="49" charset="-122"/>
              </a:rPr>
              <a:t>元件作用</a:t>
            </a:r>
          </a:p>
        </p:txBody>
      </p:sp>
      <p:sp>
        <p:nvSpPr>
          <p:cNvPr id="630841" name="Text Box 57"/>
          <p:cNvSpPr txBox="1">
            <a:spLocks noChangeArrowheads="1"/>
          </p:cNvSpPr>
          <p:nvPr/>
        </p:nvSpPr>
        <p:spPr bwMode="auto">
          <a:xfrm>
            <a:off x="4378325" y="749300"/>
            <a:ext cx="3722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5050"/>
                </a:solidFill>
                <a:latin typeface="Times New Roman" panose="02020603050405020304" pitchFamily="18" charset="0"/>
                <a:ea typeface="楷体_GB2312" pitchFamily="49" charset="-122"/>
              </a:rPr>
              <a:t>①</a:t>
            </a:r>
            <a:r>
              <a:rPr kumimoji="1" lang="en-US" altLang="zh-CN" sz="2800" b="1">
                <a:solidFill>
                  <a:srgbClr val="FF5050"/>
                </a:solidFill>
                <a:latin typeface="Times New Roman" panose="02020603050405020304" pitchFamily="18" charset="0"/>
              </a:rPr>
              <a:t> </a:t>
            </a:r>
            <a:r>
              <a:rPr kumimoji="1" lang="zh-CN" altLang="en-US" sz="2800" b="1">
                <a:solidFill>
                  <a:srgbClr val="FF5050"/>
                </a:solidFill>
                <a:latin typeface="Times New Roman" panose="02020603050405020304" pitchFamily="18" charset="0"/>
                <a:ea typeface="楷体_GB2312" pitchFamily="49" charset="-122"/>
              </a:rPr>
              <a:t>集电极电源</a:t>
            </a:r>
            <a:r>
              <a:rPr kumimoji="1" lang="en-US" altLang="zh-CN" sz="2800" b="1" i="1">
                <a:solidFill>
                  <a:srgbClr val="FF5050"/>
                </a:solidFill>
                <a:latin typeface="Times New Roman" panose="02020603050405020304" pitchFamily="18" charset="0"/>
              </a:rPr>
              <a:t>U</a:t>
            </a:r>
            <a:r>
              <a:rPr kumimoji="1" lang="en-US" altLang="zh-CN" sz="2800" b="1" baseline="-30000">
                <a:solidFill>
                  <a:srgbClr val="FF5050"/>
                </a:solidFill>
                <a:latin typeface="Times New Roman" panose="02020603050405020304" pitchFamily="18" charset="0"/>
              </a:rPr>
              <a:t>CC</a:t>
            </a:r>
            <a:r>
              <a:rPr kumimoji="1" lang="en-US" altLang="zh-CN" sz="2800" b="1">
                <a:solidFill>
                  <a:srgbClr val="FF5050"/>
                </a:solidFill>
                <a:latin typeface="Times New Roman" panose="02020603050405020304" pitchFamily="18" charset="0"/>
                <a:ea typeface="楷体_GB2312" pitchFamily="49" charset="-122"/>
              </a:rPr>
              <a:t> </a:t>
            </a:r>
          </a:p>
        </p:txBody>
      </p:sp>
      <p:sp>
        <p:nvSpPr>
          <p:cNvPr id="630842" name="Text Box 58"/>
          <p:cNvSpPr txBox="1">
            <a:spLocks noChangeArrowheads="1"/>
          </p:cNvSpPr>
          <p:nvPr/>
        </p:nvSpPr>
        <p:spPr bwMode="auto">
          <a:xfrm>
            <a:off x="3708400" y="1181100"/>
            <a:ext cx="522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电路的能源、给晶体管加偏置 </a:t>
            </a:r>
          </a:p>
        </p:txBody>
      </p:sp>
      <p:sp>
        <p:nvSpPr>
          <p:cNvPr id="630843" name="Rectangle 59"/>
          <p:cNvSpPr>
            <a:spLocks noChangeArrowheads="1"/>
          </p:cNvSpPr>
          <p:nvPr/>
        </p:nvSpPr>
        <p:spPr bwMode="auto">
          <a:xfrm>
            <a:off x="3924300" y="2209800"/>
            <a:ext cx="49736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b="1">
                <a:latin typeface="Times New Roman" panose="02020603050405020304" pitchFamily="18" charset="0"/>
                <a:ea typeface="楷体_GB2312" pitchFamily="49" charset="-122"/>
              </a:rPr>
              <a:t>电路的核心元件。工作在放大区，利用其电流放大作用，将微弱的电信号进行放大。</a:t>
            </a:r>
          </a:p>
        </p:txBody>
      </p:sp>
      <p:sp>
        <p:nvSpPr>
          <p:cNvPr id="630844" name="Rectangle 60"/>
          <p:cNvSpPr>
            <a:spLocks noChangeArrowheads="1"/>
          </p:cNvSpPr>
          <p:nvPr/>
        </p:nvSpPr>
        <p:spPr bwMode="auto">
          <a:xfrm>
            <a:off x="4419600" y="1760538"/>
            <a:ext cx="303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a:solidFill>
                  <a:srgbClr val="FF5050"/>
                </a:solidFill>
                <a:latin typeface="Times New Roman" panose="02020603050405020304" pitchFamily="18" charset="0"/>
                <a:ea typeface="楷体_GB2312" pitchFamily="49" charset="-122"/>
              </a:rPr>
              <a:t>② </a:t>
            </a:r>
            <a:r>
              <a:rPr kumimoji="1" lang="zh-CN" altLang="en-US" sz="2800" b="1">
                <a:solidFill>
                  <a:srgbClr val="FF5050"/>
                </a:solidFill>
                <a:latin typeface="Times New Roman" panose="02020603050405020304" pitchFamily="18" charset="0"/>
                <a:ea typeface="楷体_GB2312" pitchFamily="49" charset="-122"/>
              </a:rPr>
              <a:t>晶体管</a:t>
            </a:r>
            <a:r>
              <a:rPr kumimoji="1" lang="en-US" altLang="zh-CN" sz="2800" b="1">
                <a:solidFill>
                  <a:srgbClr val="FF5050"/>
                </a:solidFill>
                <a:latin typeface="Times New Roman" panose="02020603050405020304" pitchFamily="18" charset="0"/>
                <a:ea typeface="楷体_GB2312" pitchFamily="49" charset="-122"/>
              </a:rPr>
              <a:t>T</a:t>
            </a:r>
          </a:p>
        </p:txBody>
      </p:sp>
      <p:sp>
        <p:nvSpPr>
          <p:cNvPr id="630845" name="Rectangle 61"/>
          <p:cNvSpPr>
            <a:spLocks noChangeArrowheads="1"/>
          </p:cNvSpPr>
          <p:nvPr/>
        </p:nvSpPr>
        <p:spPr bwMode="auto">
          <a:xfrm>
            <a:off x="509588" y="3763963"/>
            <a:ext cx="2814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rgbClr val="FF5050"/>
                </a:solidFill>
                <a:latin typeface="Times New Roman" panose="02020603050405020304" pitchFamily="18" charset="0"/>
                <a:ea typeface="楷体_GB2312" pitchFamily="49" charset="-122"/>
              </a:rPr>
              <a:t>③</a:t>
            </a:r>
            <a:r>
              <a:rPr kumimoji="1" lang="zh-CN" altLang="en-US" sz="2800" b="1">
                <a:solidFill>
                  <a:srgbClr val="FF5050"/>
                </a:solidFill>
                <a:latin typeface="Times New Roman" panose="02020603050405020304" pitchFamily="18" charset="0"/>
                <a:ea typeface="楷体_GB2312" pitchFamily="49" charset="-122"/>
              </a:rPr>
              <a:t>基极电阻</a:t>
            </a:r>
            <a:r>
              <a:rPr kumimoji="1" lang="en-US" altLang="zh-CN" sz="2800" b="1" i="1">
                <a:solidFill>
                  <a:srgbClr val="FF5050"/>
                </a:solidFill>
                <a:latin typeface="Times New Roman" panose="02020603050405020304" pitchFamily="18" charset="0"/>
                <a:ea typeface="楷体_GB2312" pitchFamily="49" charset="-122"/>
              </a:rPr>
              <a:t>R</a:t>
            </a:r>
            <a:r>
              <a:rPr kumimoji="1" lang="en-US" altLang="zh-CN" sz="2800" b="1" baseline="-25000">
                <a:solidFill>
                  <a:srgbClr val="FF5050"/>
                </a:solidFill>
                <a:latin typeface="Times New Roman" panose="02020603050405020304" pitchFamily="18" charset="0"/>
                <a:ea typeface="楷体_GB2312" pitchFamily="49" charset="-122"/>
              </a:rPr>
              <a:t>B</a:t>
            </a:r>
            <a:r>
              <a:rPr kumimoji="1" lang="en-US" altLang="zh-CN" sz="2800" b="1">
                <a:solidFill>
                  <a:srgbClr val="FF5050"/>
                </a:solidFill>
                <a:latin typeface="Times New Roman" panose="02020603050405020304" pitchFamily="18" charset="0"/>
                <a:ea typeface="楷体_GB2312" pitchFamily="49" charset="-122"/>
              </a:rPr>
              <a:t> </a:t>
            </a:r>
          </a:p>
        </p:txBody>
      </p:sp>
      <p:sp>
        <p:nvSpPr>
          <p:cNvPr id="630846" name="Line 62"/>
          <p:cNvSpPr>
            <a:spLocks noChangeShapeType="1"/>
          </p:cNvSpPr>
          <p:nvPr/>
        </p:nvSpPr>
        <p:spPr bwMode="auto">
          <a:xfrm flipV="1">
            <a:off x="387350" y="3697288"/>
            <a:ext cx="8545513" cy="19050"/>
          </a:xfrm>
          <a:prstGeom prst="line">
            <a:avLst/>
          </a:prstGeom>
          <a:noFill/>
          <a:ln w="9525">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0847" name="Text Box 63"/>
          <p:cNvSpPr txBox="1">
            <a:spLocks noChangeArrowheads="1"/>
          </p:cNvSpPr>
          <p:nvPr/>
        </p:nvSpPr>
        <p:spPr bwMode="auto">
          <a:xfrm>
            <a:off x="2884488" y="3790950"/>
            <a:ext cx="435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确定的静态工作点</a:t>
            </a:r>
            <a:r>
              <a:rPr kumimoji="1" lang="en-US" altLang="zh-CN" sz="2800" b="1">
                <a:solidFill>
                  <a:schemeClr val="accent2"/>
                </a:solidFill>
                <a:latin typeface="Times New Roman" panose="02020603050405020304" pitchFamily="18" charset="0"/>
                <a:ea typeface="楷体_GB2312" pitchFamily="49" charset="-122"/>
              </a:rPr>
              <a:t>Q </a:t>
            </a:r>
          </a:p>
        </p:txBody>
      </p:sp>
      <p:sp>
        <p:nvSpPr>
          <p:cNvPr id="630848" name="Rectangle 64"/>
          <p:cNvSpPr>
            <a:spLocks noChangeArrowheads="1"/>
          </p:cNvSpPr>
          <p:nvPr/>
        </p:nvSpPr>
        <p:spPr bwMode="auto">
          <a:xfrm>
            <a:off x="527050" y="4297363"/>
            <a:ext cx="3025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rgbClr val="FF5050"/>
                </a:solidFill>
                <a:latin typeface="Times New Roman" panose="02020603050405020304" pitchFamily="18" charset="0"/>
                <a:ea typeface="楷体_GB2312" pitchFamily="49" charset="-122"/>
              </a:rPr>
              <a:t>④</a:t>
            </a:r>
            <a:r>
              <a:rPr kumimoji="1" lang="zh-CN" altLang="en-US" sz="2800" b="1">
                <a:solidFill>
                  <a:srgbClr val="FF5050"/>
                </a:solidFill>
                <a:latin typeface="Times New Roman" panose="02020603050405020304" pitchFamily="18" charset="0"/>
                <a:ea typeface="楷体_GB2312" pitchFamily="49" charset="-122"/>
              </a:rPr>
              <a:t>集电极电阻</a:t>
            </a:r>
            <a:r>
              <a:rPr kumimoji="1" lang="en-US" altLang="zh-CN" sz="2800" b="1" i="1">
                <a:solidFill>
                  <a:srgbClr val="FF5050"/>
                </a:solidFill>
                <a:latin typeface="Times New Roman" panose="02020603050405020304" pitchFamily="18" charset="0"/>
                <a:ea typeface="楷体_GB2312" pitchFamily="49" charset="-122"/>
              </a:rPr>
              <a:t>R</a:t>
            </a:r>
            <a:r>
              <a:rPr kumimoji="1" lang="en-US" altLang="zh-CN" sz="2800" b="1" baseline="-30000">
                <a:solidFill>
                  <a:srgbClr val="FF5050"/>
                </a:solidFill>
                <a:latin typeface="Times New Roman" panose="02020603050405020304" pitchFamily="18" charset="0"/>
                <a:ea typeface="楷体_GB2312" pitchFamily="49" charset="-122"/>
              </a:rPr>
              <a:t>C</a:t>
            </a:r>
            <a:r>
              <a:rPr kumimoji="1" lang="en-US" altLang="zh-CN" sz="2800" b="1">
                <a:solidFill>
                  <a:srgbClr val="FF5050"/>
                </a:solidFill>
                <a:latin typeface="Times New Roman" panose="02020603050405020304" pitchFamily="18" charset="0"/>
                <a:ea typeface="楷体_GB2312" pitchFamily="49" charset="-122"/>
              </a:rPr>
              <a:t> </a:t>
            </a:r>
          </a:p>
        </p:txBody>
      </p:sp>
      <p:sp>
        <p:nvSpPr>
          <p:cNvPr id="630849" name="Text Box 65"/>
          <p:cNvSpPr txBox="1">
            <a:spLocks noChangeArrowheads="1"/>
          </p:cNvSpPr>
          <p:nvPr/>
        </p:nvSpPr>
        <p:spPr bwMode="auto">
          <a:xfrm>
            <a:off x="3095625" y="428625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实现电路的电压放大</a:t>
            </a:r>
          </a:p>
        </p:txBody>
      </p:sp>
      <p:sp>
        <p:nvSpPr>
          <p:cNvPr id="630856" name="Text Box 72"/>
          <p:cNvSpPr txBox="1">
            <a:spLocks noChangeArrowheads="1"/>
          </p:cNvSpPr>
          <p:nvPr/>
        </p:nvSpPr>
        <p:spPr bwMode="auto">
          <a:xfrm>
            <a:off x="827088" y="4724400"/>
            <a:ext cx="6945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a:t>
            </a:r>
            <a:r>
              <a:rPr kumimoji="1" lang="en-US" altLang="zh-CN" sz="2800" b="1">
                <a:latin typeface="楷体_GB2312" pitchFamily="49" charset="-122"/>
                <a:ea typeface="楷体_GB2312" pitchFamily="49" charset="-122"/>
              </a:rPr>
              <a:t>↑→ </a:t>
            </a: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i="1" baseline="-25000">
                <a:solidFill>
                  <a:schemeClr val="accent2"/>
                </a:solidFill>
                <a:latin typeface="Times New Roman" panose="02020603050405020304" pitchFamily="18" charset="0"/>
                <a:ea typeface="楷体_GB2312" pitchFamily="49" charset="-122"/>
              </a:rPr>
              <a:t>B </a:t>
            </a:r>
            <a:r>
              <a:rPr kumimoji="1" lang="en-US" altLang="zh-CN" sz="2800" b="1">
                <a:latin typeface="Times New Roman" panose="02020603050405020304" pitchFamily="18" charset="0"/>
                <a:ea typeface="楷体_GB2312" pitchFamily="49" charset="-122"/>
              </a:rPr>
              <a:t>↑→</a:t>
            </a: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i="1" baseline="-25000">
                <a:solidFill>
                  <a:schemeClr val="accent2"/>
                </a:solidFill>
                <a:latin typeface="Times New Roman" panose="02020603050405020304" pitchFamily="18" charset="0"/>
                <a:ea typeface="楷体_GB2312" pitchFamily="49" charset="-122"/>
              </a:rPr>
              <a:t>C</a:t>
            </a:r>
            <a:r>
              <a:rPr kumimoji="1" lang="en-US" altLang="zh-CN" sz="2800" b="1">
                <a:latin typeface="楷体_GB2312" pitchFamily="49" charset="-122"/>
                <a:ea typeface="楷体_GB2312" pitchFamily="49" charset="-122"/>
              </a:rPr>
              <a:t>↑→</a:t>
            </a:r>
            <a:r>
              <a:rPr kumimoji="1" lang="en-US" altLang="zh-CN" sz="2800" b="1" i="1">
                <a:solidFill>
                  <a:schemeClr val="accent2"/>
                </a:solidFill>
                <a:latin typeface="Times New Roman" panose="02020603050405020304" pitchFamily="18" charset="0"/>
                <a:ea typeface="楷体_GB2312" pitchFamily="49" charset="-122"/>
              </a:rPr>
              <a:t>u</a:t>
            </a:r>
            <a:r>
              <a:rPr kumimoji="1" lang="en-US" altLang="zh-CN" sz="2800" b="1" i="1" baseline="-25000">
                <a:solidFill>
                  <a:schemeClr val="accent2"/>
                </a:solidFill>
                <a:latin typeface="Times New Roman" panose="02020603050405020304" pitchFamily="18" charset="0"/>
                <a:ea typeface="楷体_GB2312" pitchFamily="49" charset="-122"/>
              </a:rPr>
              <a:t>CE</a:t>
            </a:r>
            <a:r>
              <a:rPr kumimoji="1" lang="en-US" altLang="zh-CN" sz="2800" b="1">
                <a:latin typeface="楷体_GB2312" pitchFamily="49" charset="-122"/>
                <a:ea typeface="楷体_GB2312" pitchFamily="49" charset="-122"/>
              </a:rPr>
              <a:t>↓→</a:t>
            </a: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o</a:t>
            </a:r>
            <a:r>
              <a:rPr kumimoji="1" lang="en-US" altLang="zh-CN" sz="2800" b="1">
                <a:latin typeface="楷体_GB2312" pitchFamily="49" charset="-122"/>
                <a:ea typeface="楷体_GB2312" pitchFamily="49" charset="-122"/>
              </a:rPr>
              <a:t>↓</a:t>
            </a:r>
            <a:endParaRPr kumimoji="1" lang="en-US" altLang="zh-CN" sz="2400" b="1" i="1" baseline="-25000">
              <a:solidFill>
                <a:schemeClr val="accent2"/>
              </a:solidFill>
              <a:latin typeface="Times New Roman" panose="02020603050405020304" pitchFamily="18" charset="0"/>
              <a:ea typeface="楷体_GB2312" pitchFamily="49" charset="-122"/>
            </a:endParaRPr>
          </a:p>
        </p:txBody>
      </p:sp>
      <p:sp>
        <p:nvSpPr>
          <p:cNvPr id="630857" name="Text Box 73"/>
          <p:cNvSpPr txBox="1">
            <a:spLocks noChangeArrowheads="1"/>
          </p:cNvSpPr>
          <p:nvPr/>
        </p:nvSpPr>
        <p:spPr bwMode="auto">
          <a:xfrm>
            <a:off x="827088" y="5229225"/>
            <a:ext cx="6945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a:t>
            </a:r>
            <a:r>
              <a:rPr kumimoji="1" lang="en-US" altLang="zh-CN" sz="2800" b="1">
                <a:latin typeface="楷体_GB2312" pitchFamily="49" charset="-122"/>
                <a:ea typeface="楷体_GB2312" pitchFamily="49" charset="-122"/>
              </a:rPr>
              <a:t>↓→ </a:t>
            </a: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i="1" baseline="-25000">
                <a:solidFill>
                  <a:schemeClr val="accent2"/>
                </a:solidFill>
                <a:latin typeface="Times New Roman" panose="02020603050405020304" pitchFamily="18" charset="0"/>
                <a:ea typeface="楷体_GB2312" pitchFamily="49" charset="-122"/>
              </a:rPr>
              <a:t>B </a:t>
            </a:r>
            <a:r>
              <a:rPr kumimoji="1" lang="en-US" altLang="zh-CN" sz="2800" b="1">
                <a:latin typeface="Times New Roman" panose="02020603050405020304" pitchFamily="18" charset="0"/>
                <a:ea typeface="楷体_GB2312" pitchFamily="49" charset="-122"/>
              </a:rPr>
              <a:t>↓→</a:t>
            </a: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i="1" baseline="-25000">
                <a:solidFill>
                  <a:schemeClr val="accent2"/>
                </a:solidFill>
                <a:latin typeface="Times New Roman" panose="02020603050405020304" pitchFamily="18" charset="0"/>
                <a:ea typeface="楷体_GB2312" pitchFamily="49" charset="-122"/>
              </a:rPr>
              <a:t>C</a:t>
            </a:r>
            <a:r>
              <a:rPr kumimoji="1" lang="en-US" altLang="zh-CN" sz="2800" b="1">
                <a:latin typeface="楷体_GB2312" pitchFamily="49" charset="-122"/>
                <a:ea typeface="楷体_GB2312" pitchFamily="49" charset="-122"/>
              </a:rPr>
              <a:t>↓→</a:t>
            </a:r>
            <a:r>
              <a:rPr kumimoji="1" lang="en-US" altLang="zh-CN" sz="2800" b="1" i="1">
                <a:solidFill>
                  <a:schemeClr val="accent2"/>
                </a:solidFill>
                <a:latin typeface="Times New Roman" panose="02020603050405020304" pitchFamily="18" charset="0"/>
                <a:ea typeface="楷体_GB2312" pitchFamily="49" charset="-122"/>
              </a:rPr>
              <a:t>u</a:t>
            </a:r>
            <a:r>
              <a:rPr kumimoji="1" lang="en-US" altLang="zh-CN" sz="2800" b="1" i="1" baseline="-25000">
                <a:solidFill>
                  <a:schemeClr val="accent2"/>
                </a:solidFill>
                <a:latin typeface="Times New Roman" panose="02020603050405020304" pitchFamily="18" charset="0"/>
                <a:ea typeface="楷体_GB2312" pitchFamily="49" charset="-122"/>
              </a:rPr>
              <a:t>CE</a:t>
            </a:r>
            <a:r>
              <a:rPr kumimoji="1" lang="en-US" altLang="zh-CN" sz="2800" b="1">
                <a:latin typeface="楷体_GB2312" pitchFamily="49" charset="-122"/>
                <a:ea typeface="楷体_GB2312" pitchFamily="49" charset="-122"/>
              </a:rPr>
              <a:t>↑→</a:t>
            </a: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o</a:t>
            </a:r>
            <a:r>
              <a:rPr kumimoji="1" lang="en-US" altLang="zh-CN" sz="2800" b="1">
                <a:latin typeface="楷体_GB2312" pitchFamily="49" charset="-122"/>
                <a:ea typeface="楷体_GB2312" pitchFamily="49" charset="-122"/>
              </a:rPr>
              <a:t>↑</a:t>
            </a:r>
            <a:endParaRPr kumimoji="1" lang="en-US" altLang="zh-CN" sz="2400" b="1" i="1" baseline="-25000">
              <a:solidFill>
                <a:schemeClr val="accent2"/>
              </a:solidFill>
              <a:latin typeface="Times New Roman" panose="02020603050405020304" pitchFamily="18" charset="0"/>
              <a:ea typeface="楷体_GB2312" pitchFamily="49" charset="-122"/>
            </a:endParaRPr>
          </a:p>
        </p:txBody>
      </p:sp>
      <p:sp>
        <p:nvSpPr>
          <p:cNvPr id="630858" name="Rectangle 74"/>
          <p:cNvSpPr>
            <a:spLocks noChangeArrowheads="1"/>
          </p:cNvSpPr>
          <p:nvPr/>
        </p:nvSpPr>
        <p:spPr bwMode="auto">
          <a:xfrm>
            <a:off x="485775" y="5734050"/>
            <a:ext cx="322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rgbClr val="FF5050"/>
                </a:solidFill>
                <a:latin typeface="Times New Roman" panose="02020603050405020304" pitchFamily="18" charset="0"/>
                <a:ea typeface="楷体_GB2312" pitchFamily="49" charset="-122"/>
              </a:rPr>
              <a:t>⑤</a:t>
            </a:r>
            <a:r>
              <a:rPr kumimoji="1" lang="zh-CN" altLang="en-US" sz="2800" b="1">
                <a:solidFill>
                  <a:srgbClr val="FF5050"/>
                </a:solidFill>
                <a:latin typeface="Times New Roman" panose="02020603050405020304" pitchFamily="18" charset="0"/>
                <a:ea typeface="楷体_GB2312" pitchFamily="49" charset="-122"/>
              </a:rPr>
              <a:t>耦合电容</a:t>
            </a:r>
            <a:r>
              <a:rPr kumimoji="1" lang="en-US" altLang="zh-CN" sz="2800" b="1" i="1">
                <a:solidFill>
                  <a:srgbClr val="FF5050"/>
                </a:solidFill>
                <a:latin typeface="Times New Roman" panose="02020603050405020304" pitchFamily="18" charset="0"/>
              </a:rPr>
              <a:t>C</a:t>
            </a:r>
            <a:r>
              <a:rPr kumimoji="1" lang="en-US" altLang="zh-CN" sz="2800" b="1" baseline="-30000">
                <a:solidFill>
                  <a:srgbClr val="FF5050"/>
                </a:solidFill>
                <a:latin typeface="Times New Roman" panose="02020603050405020304" pitchFamily="18" charset="0"/>
              </a:rPr>
              <a:t>1</a:t>
            </a:r>
            <a:r>
              <a:rPr kumimoji="1" lang="zh-CN" altLang="en-US" sz="2800" b="1">
                <a:solidFill>
                  <a:srgbClr val="FF5050"/>
                </a:solidFill>
                <a:latin typeface="Times New Roman" panose="02020603050405020304" pitchFamily="18" charset="0"/>
              </a:rPr>
              <a:t>、</a:t>
            </a:r>
            <a:r>
              <a:rPr kumimoji="1" lang="en-US" altLang="zh-CN" sz="2800" b="1" i="1">
                <a:solidFill>
                  <a:srgbClr val="FF5050"/>
                </a:solidFill>
                <a:latin typeface="Times New Roman" panose="02020603050405020304" pitchFamily="18" charset="0"/>
              </a:rPr>
              <a:t>C</a:t>
            </a:r>
            <a:r>
              <a:rPr kumimoji="1" lang="en-US" altLang="zh-CN" sz="2800" b="1" baseline="-30000">
                <a:solidFill>
                  <a:srgbClr val="FF5050"/>
                </a:solidFill>
                <a:latin typeface="Times New Roman" panose="02020603050405020304" pitchFamily="18" charset="0"/>
              </a:rPr>
              <a:t>2</a:t>
            </a:r>
            <a:r>
              <a:rPr kumimoji="1" lang="en-US" altLang="zh-CN" sz="2800" b="1">
                <a:solidFill>
                  <a:srgbClr val="FF5050"/>
                </a:solidFill>
                <a:latin typeface="Times New Roman" panose="02020603050405020304" pitchFamily="18" charset="0"/>
                <a:ea typeface="楷体_GB2312" pitchFamily="49" charset="-122"/>
              </a:rPr>
              <a:t> </a:t>
            </a:r>
          </a:p>
        </p:txBody>
      </p:sp>
      <p:grpSp>
        <p:nvGrpSpPr>
          <p:cNvPr id="630859" name="Group 75"/>
          <p:cNvGrpSpPr/>
          <p:nvPr/>
        </p:nvGrpSpPr>
        <p:grpSpPr bwMode="auto">
          <a:xfrm>
            <a:off x="3411538" y="5400675"/>
            <a:ext cx="5553075" cy="1052513"/>
            <a:chOff x="2328" y="3480"/>
            <a:chExt cx="3708" cy="663"/>
          </a:xfrm>
        </p:grpSpPr>
        <p:sp>
          <p:nvSpPr>
            <p:cNvPr id="10316" name="Text Box 76"/>
            <p:cNvSpPr txBox="1">
              <a:spLocks noChangeArrowheads="1"/>
            </p:cNvSpPr>
            <p:nvPr/>
          </p:nvSpPr>
          <p:spPr bwMode="auto">
            <a:xfrm>
              <a:off x="2328" y="3672"/>
              <a:ext cx="1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隔直流通交流</a:t>
              </a:r>
            </a:p>
          </p:txBody>
        </p:sp>
        <p:sp>
          <p:nvSpPr>
            <p:cNvPr id="10317" name="Text Box 77"/>
            <p:cNvSpPr txBox="1">
              <a:spLocks noChangeArrowheads="1"/>
            </p:cNvSpPr>
            <p:nvPr/>
          </p:nvSpPr>
          <p:spPr bwMode="auto">
            <a:xfrm>
              <a:off x="3960" y="3480"/>
              <a:ext cx="2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rgbClr val="FF0000"/>
                  </a:solidFill>
                  <a:latin typeface="楷体_GB2312" pitchFamily="49" charset="-122"/>
                  <a:ea typeface="楷体_GB2312" pitchFamily="49" charset="-122"/>
                </a:rPr>
                <a:t>对直流视为开路</a:t>
              </a:r>
              <a:r>
                <a:rPr kumimoji="1" lang="zh-CN" altLang="en-US" sz="2800" b="1">
                  <a:solidFill>
                    <a:schemeClr val="accent2"/>
                  </a:solidFill>
                  <a:latin typeface="楷体_GB2312" pitchFamily="49" charset="-122"/>
                  <a:ea typeface="楷体_GB2312" pitchFamily="49" charset="-122"/>
                </a:rPr>
                <a:t> </a:t>
              </a:r>
            </a:p>
          </p:txBody>
        </p:sp>
        <p:sp>
          <p:nvSpPr>
            <p:cNvPr id="10318" name="Text Box 78"/>
            <p:cNvSpPr txBox="1">
              <a:spLocks noChangeArrowheads="1"/>
            </p:cNvSpPr>
            <p:nvPr/>
          </p:nvSpPr>
          <p:spPr bwMode="auto">
            <a:xfrm>
              <a:off x="3960" y="3816"/>
              <a:ext cx="2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rgbClr val="FF0000"/>
                  </a:solidFill>
                  <a:latin typeface="楷体_GB2312" pitchFamily="49" charset="-122"/>
                  <a:ea typeface="楷体_GB2312" pitchFamily="49" charset="-122"/>
                </a:rPr>
                <a:t>对交流视为短路 </a:t>
              </a:r>
            </a:p>
          </p:txBody>
        </p:sp>
        <p:sp>
          <p:nvSpPr>
            <p:cNvPr id="10319" name="AutoShape 79"/>
            <p:cNvSpPr/>
            <p:nvPr/>
          </p:nvSpPr>
          <p:spPr bwMode="auto">
            <a:xfrm>
              <a:off x="3804" y="3660"/>
              <a:ext cx="180" cy="432"/>
            </a:xfrm>
            <a:prstGeom prst="leftBrace">
              <a:avLst>
                <a:gd name="adj1" fmla="val 20000"/>
                <a:gd name="adj2" fmla="val 50000"/>
              </a:avLst>
            </a:prstGeom>
            <a:noFill/>
            <a:ln w="3175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0256" name="Group 83"/>
          <p:cNvGrpSpPr/>
          <p:nvPr/>
        </p:nvGrpSpPr>
        <p:grpSpPr bwMode="auto">
          <a:xfrm>
            <a:off x="203200" y="668338"/>
            <a:ext cx="3863975" cy="2905125"/>
            <a:chOff x="83" y="346"/>
            <a:chExt cx="2434" cy="1830"/>
          </a:xfrm>
        </p:grpSpPr>
        <p:sp>
          <p:nvSpPr>
            <p:cNvPr id="10257" name="Line 3"/>
            <p:cNvSpPr>
              <a:spLocks noChangeShapeType="1"/>
            </p:cNvSpPr>
            <p:nvPr/>
          </p:nvSpPr>
          <p:spPr bwMode="auto">
            <a:xfrm flipV="1">
              <a:off x="1404" y="375"/>
              <a:ext cx="1" cy="26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58" name="Line 4"/>
            <p:cNvSpPr>
              <a:spLocks noChangeShapeType="1"/>
            </p:cNvSpPr>
            <p:nvPr/>
          </p:nvSpPr>
          <p:spPr bwMode="auto">
            <a:xfrm flipV="1">
              <a:off x="1410" y="743"/>
              <a:ext cx="0" cy="23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59" name="Line 5"/>
            <p:cNvSpPr>
              <a:spLocks noChangeShapeType="1"/>
            </p:cNvSpPr>
            <p:nvPr/>
          </p:nvSpPr>
          <p:spPr bwMode="auto">
            <a:xfrm>
              <a:off x="826" y="1380"/>
              <a:ext cx="445"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0" name="Line 6"/>
            <p:cNvSpPr>
              <a:spLocks noChangeShapeType="1"/>
            </p:cNvSpPr>
            <p:nvPr/>
          </p:nvSpPr>
          <p:spPr bwMode="auto">
            <a:xfrm>
              <a:off x="1253" y="1193"/>
              <a:ext cx="0" cy="358"/>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1" name="Line 7"/>
            <p:cNvSpPr>
              <a:spLocks noChangeShapeType="1"/>
            </p:cNvSpPr>
            <p:nvPr/>
          </p:nvSpPr>
          <p:spPr bwMode="auto">
            <a:xfrm>
              <a:off x="1262" y="1435"/>
              <a:ext cx="156" cy="163"/>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2" name="Line 8"/>
            <p:cNvSpPr>
              <a:spLocks noChangeShapeType="1"/>
            </p:cNvSpPr>
            <p:nvPr/>
          </p:nvSpPr>
          <p:spPr bwMode="auto">
            <a:xfrm flipV="1">
              <a:off x="1262" y="1198"/>
              <a:ext cx="156" cy="14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3" name="Line 9"/>
            <p:cNvSpPr>
              <a:spLocks noChangeShapeType="1"/>
            </p:cNvSpPr>
            <p:nvPr/>
          </p:nvSpPr>
          <p:spPr bwMode="auto">
            <a:xfrm>
              <a:off x="1409" y="699"/>
              <a:ext cx="0" cy="5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4" name="Line 10"/>
            <p:cNvSpPr>
              <a:spLocks noChangeShapeType="1"/>
            </p:cNvSpPr>
            <p:nvPr/>
          </p:nvSpPr>
          <p:spPr bwMode="auto">
            <a:xfrm>
              <a:off x="1409" y="1598"/>
              <a:ext cx="0" cy="57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5" name="Line 11"/>
            <p:cNvSpPr>
              <a:spLocks noChangeShapeType="1"/>
            </p:cNvSpPr>
            <p:nvPr/>
          </p:nvSpPr>
          <p:spPr bwMode="auto">
            <a:xfrm>
              <a:off x="674" y="1389"/>
              <a:ext cx="50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6" name="Line 12"/>
            <p:cNvSpPr>
              <a:spLocks noChangeShapeType="1"/>
            </p:cNvSpPr>
            <p:nvPr/>
          </p:nvSpPr>
          <p:spPr bwMode="auto">
            <a:xfrm>
              <a:off x="298" y="2030"/>
              <a:ext cx="44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7" name="Line 13"/>
            <p:cNvSpPr>
              <a:spLocks noChangeShapeType="1"/>
            </p:cNvSpPr>
            <p:nvPr/>
          </p:nvSpPr>
          <p:spPr bwMode="auto">
            <a:xfrm>
              <a:off x="520" y="2030"/>
              <a:ext cx="144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68" name="Line 14"/>
            <p:cNvSpPr>
              <a:spLocks noChangeShapeType="1"/>
            </p:cNvSpPr>
            <p:nvPr/>
          </p:nvSpPr>
          <p:spPr bwMode="auto">
            <a:xfrm>
              <a:off x="1410" y="1595"/>
              <a:ext cx="0" cy="56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69" name="Line 15"/>
            <p:cNvSpPr>
              <a:spLocks noChangeShapeType="1"/>
            </p:cNvSpPr>
            <p:nvPr/>
          </p:nvSpPr>
          <p:spPr bwMode="auto">
            <a:xfrm>
              <a:off x="978" y="2030"/>
              <a:ext cx="1140"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70" name="Text Box 16"/>
            <p:cNvSpPr txBox="1">
              <a:spLocks noChangeArrowheads="1"/>
            </p:cNvSpPr>
            <p:nvPr/>
          </p:nvSpPr>
          <p:spPr bwMode="auto">
            <a:xfrm>
              <a:off x="1925" y="391"/>
              <a:ext cx="54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10271" name="Rectangle 17"/>
            <p:cNvSpPr>
              <a:spLocks noChangeArrowheads="1"/>
            </p:cNvSpPr>
            <p:nvPr/>
          </p:nvSpPr>
          <p:spPr bwMode="auto">
            <a:xfrm>
              <a:off x="1365" y="656"/>
              <a:ext cx="78" cy="284"/>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72" name="Oval 18"/>
            <p:cNvSpPr>
              <a:spLocks noChangeArrowheads="1"/>
            </p:cNvSpPr>
            <p:nvPr/>
          </p:nvSpPr>
          <p:spPr bwMode="auto">
            <a:xfrm>
              <a:off x="2172" y="346"/>
              <a:ext cx="4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73" name="Oval 19"/>
            <p:cNvSpPr>
              <a:spLocks noChangeArrowheads="1"/>
            </p:cNvSpPr>
            <p:nvPr/>
          </p:nvSpPr>
          <p:spPr bwMode="auto">
            <a:xfrm>
              <a:off x="274" y="1355"/>
              <a:ext cx="4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74" name="Oval 20"/>
            <p:cNvSpPr>
              <a:spLocks noChangeArrowheads="1"/>
            </p:cNvSpPr>
            <p:nvPr/>
          </p:nvSpPr>
          <p:spPr bwMode="auto">
            <a:xfrm>
              <a:off x="253" y="1996"/>
              <a:ext cx="4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0275" name="Group 21"/>
            <p:cNvGrpSpPr/>
            <p:nvPr/>
          </p:nvGrpSpPr>
          <p:grpSpPr bwMode="auto">
            <a:xfrm>
              <a:off x="588" y="1247"/>
              <a:ext cx="75" cy="287"/>
              <a:chOff x="3454" y="2018"/>
              <a:chExt cx="96" cy="328"/>
            </a:xfrm>
          </p:grpSpPr>
          <p:sp>
            <p:nvSpPr>
              <p:cNvPr id="10314" name="Line 2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315" name="Line 2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0276" name="Line 24"/>
            <p:cNvSpPr>
              <a:spLocks noChangeShapeType="1"/>
            </p:cNvSpPr>
            <p:nvPr/>
          </p:nvSpPr>
          <p:spPr bwMode="auto">
            <a:xfrm>
              <a:off x="322" y="1384"/>
              <a:ext cx="25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0277" name="Group 25"/>
            <p:cNvGrpSpPr/>
            <p:nvPr/>
          </p:nvGrpSpPr>
          <p:grpSpPr bwMode="auto">
            <a:xfrm flipH="1">
              <a:off x="1731" y="973"/>
              <a:ext cx="75" cy="288"/>
              <a:chOff x="3454" y="2018"/>
              <a:chExt cx="96" cy="328"/>
            </a:xfrm>
          </p:grpSpPr>
          <p:sp>
            <p:nvSpPr>
              <p:cNvPr id="10312" name="Line 26"/>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313" name="Line 27"/>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0278" name="Line 28"/>
            <p:cNvSpPr>
              <a:spLocks noChangeShapeType="1"/>
            </p:cNvSpPr>
            <p:nvPr/>
          </p:nvSpPr>
          <p:spPr bwMode="auto">
            <a:xfrm flipH="1">
              <a:off x="1812" y="1121"/>
              <a:ext cx="29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79" name="Line 29"/>
            <p:cNvSpPr>
              <a:spLocks noChangeShapeType="1"/>
            </p:cNvSpPr>
            <p:nvPr/>
          </p:nvSpPr>
          <p:spPr bwMode="auto">
            <a:xfrm flipV="1">
              <a:off x="1405" y="1119"/>
              <a:ext cx="3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80" name="Text Box 30"/>
            <p:cNvSpPr txBox="1">
              <a:spLocks noChangeArrowheads="1"/>
            </p:cNvSpPr>
            <p:nvPr/>
          </p:nvSpPr>
          <p:spPr bwMode="auto">
            <a:xfrm>
              <a:off x="1034" y="519"/>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0281" name="Text Box 31"/>
            <p:cNvSpPr txBox="1">
              <a:spLocks noChangeArrowheads="1"/>
            </p:cNvSpPr>
            <p:nvPr/>
          </p:nvSpPr>
          <p:spPr bwMode="auto">
            <a:xfrm>
              <a:off x="353" y="923"/>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10282" name="Text Box 32"/>
            <p:cNvSpPr txBox="1">
              <a:spLocks noChangeArrowheads="1"/>
            </p:cNvSpPr>
            <p:nvPr/>
          </p:nvSpPr>
          <p:spPr bwMode="auto">
            <a:xfrm>
              <a:off x="1716" y="719"/>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2</a:t>
              </a:r>
              <a:endParaRPr kumimoji="1" lang="en-US" altLang="zh-CN" sz="2400" b="1">
                <a:latin typeface="Times New Roman" panose="02020603050405020304" pitchFamily="18" charset="0"/>
                <a:ea typeface="楷体_GB2312" pitchFamily="49" charset="-122"/>
              </a:endParaRPr>
            </a:p>
          </p:txBody>
        </p:sp>
        <p:sp>
          <p:nvSpPr>
            <p:cNvPr id="10283" name="Text Box 33"/>
            <p:cNvSpPr txBox="1">
              <a:spLocks noChangeArrowheads="1"/>
            </p:cNvSpPr>
            <p:nvPr/>
          </p:nvSpPr>
          <p:spPr bwMode="auto">
            <a:xfrm>
              <a:off x="1444" y="1331"/>
              <a:ext cx="2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0284" name="Line 34"/>
            <p:cNvSpPr>
              <a:spLocks noChangeShapeType="1"/>
            </p:cNvSpPr>
            <p:nvPr/>
          </p:nvSpPr>
          <p:spPr bwMode="auto">
            <a:xfrm flipV="1">
              <a:off x="901" y="371"/>
              <a:ext cx="1274" cy="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85" name="Line 35"/>
            <p:cNvSpPr>
              <a:spLocks noChangeShapeType="1"/>
            </p:cNvSpPr>
            <p:nvPr/>
          </p:nvSpPr>
          <p:spPr bwMode="auto">
            <a:xfrm>
              <a:off x="1328" y="2165"/>
              <a:ext cx="161"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86" name="Oval 36"/>
            <p:cNvSpPr>
              <a:spLocks noChangeArrowheads="1"/>
            </p:cNvSpPr>
            <p:nvPr/>
          </p:nvSpPr>
          <p:spPr bwMode="auto">
            <a:xfrm>
              <a:off x="1390" y="2007"/>
              <a:ext cx="36"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87" name="Line 37"/>
            <p:cNvSpPr>
              <a:spLocks noChangeShapeType="1"/>
            </p:cNvSpPr>
            <p:nvPr/>
          </p:nvSpPr>
          <p:spPr bwMode="auto">
            <a:xfrm flipV="1">
              <a:off x="915" y="386"/>
              <a:ext cx="0" cy="4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88" name="Line 38"/>
            <p:cNvSpPr>
              <a:spLocks noChangeShapeType="1"/>
            </p:cNvSpPr>
            <p:nvPr/>
          </p:nvSpPr>
          <p:spPr bwMode="auto">
            <a:xfrm flipV="1">
              <a:off x="920" y="911"/>
              <a:ext cx="0" cy="23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89" name="Line 39"/>
            <p:cNvSpPr>
              <a:spLocks noChangeShapeType="1"/>
            </p:cNvSpPr>
            <p:nvPr/>
          </p:nvSpPr>
          <p:spPr bwMode="auto">
            <a:xfrm>
              <a:off x="920" y="867"/>
              <a:ext cx="0" cy="5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0290" name="Rectangle 40"/>
            <p:cNvSpPr>
              <a:spLocks noChangeArrowheads="1"/>
            </p:cNvSpPr>
            <p:nvPr/>
          </p:nvSpPr>
          <p:spPr bwMode="auto">
            <a:xfrm>
              <a:off x="876" y="698"/>
              <a:ext cx="78" cy="284"/>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91" name="Oval 41"/>
            <p:cNvSpPr>
              <a:spLocks noChangeArrowheads="1"/>
            </p:cNvSpPr>
            <p:nvPr/>
          </p:nvSpPr>
          <p:spPr bwMode="auto">
            <a:xfrm>
              <a:off x="1390" y="357"/>
              <a:ext cx="36"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92" name="Oval 42"/>
            <p:cNvSpPr>
              <a:spLocks noChangeArrowheads="1"/>
            </p:cNvSpPr>
            <p:nvPr/>
          </p:nvSpPr>
          <p:spPr bwMode="auto">
            <a:xfrm>
              <a:off x="1390" y="1082"/>
              <a:ext cx="36"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93" name="Text Box 43"/>
            <p:cNvSpPr txBox="1">
              <a:spLocks noChangeArrowheads="1"/>
            </p:cNvSpPr>
            <p:nvPr/>
          </p:nvSpPr>
          <p:spPr bwMode="auto">
            <a:xfrm>
              <a:off x="540" y="614"/>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0294" name="Text Box 44"/>
            <p:cNvSpPr txBox="1">
              <a:spLocks noChangeArrowheads="1"/>
            </p:cNvSpPr>
            <p:nvPr/>
          </p:nvSpPr>
          <p:spPr bwMode="auto">
            <a:xfrm>
              <a:off x="1522" y="871"/>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10295" name="Text Box 45"/>
            <p:cNvSpPr txBox="1">
              <a:spLocks noChangeArrowheads="1"/>
            </p:cNvSpPr>
            <p:nvPr/>
          </p:nvSpPr>
          <p:spPr bwMode="auto">
            <a:xfrm>
              <a:off x="631" y="1144"/>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10296" name="Line 46"/>
            <p:cNvSpPr>
              <a:spLocks noChangeShapeType="1"/>
            </p:cNvSpPr>
            <p:nvPr/>
          </p:nvSpPr>
          <p:spPr bwMode="auto">
            <a:xfrm flipV="1">
              <a:off x="2111" y="1121"/>
              <a:ext cx="1" cy="42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97" name="Line 47"/>
            <p:cNvSpPr>
              <a:spLocks noChangeShapeType="1"/>
            </p:cNvSpPr>
            <p:nvPr/>
          </p:nvSpPr>
          <p:spPr bwMode="auto">
            <a:xfrm flipV="1">
              <a:off x="2117" y="1594"/>
              <a:ext cx="0" cy="23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98" name="Line 48"/>
            <p:cNvSpPr>
              <a:spLocks noChangeShapeType="1"/>
            </p:cNvSpPr>
            <p:nvPr/>
          </p:nvSpPr>
          <p:spPr bwMode="auto">
            <a:xfrm>
              <a:off x="2117" y="1519"/>
              <a:ext cx="0" cy="5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0299" name="Rectangle 49"/>
            <p:cNvSpPr>
              <a:spLocks noChangeArrowheads="1"/>
            </p:cNvSpPr>
            <p:nvPr/>
          </p:nvSpPr>
          <p:spPr bwMode="auto">
            <a:xfrm>
              <a:off x="2073" y="1382"/>
              <a:ext cx="78" cy="28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300" name="Oval 50"/>
            <p:cNvSpPr>
              <a:spLocks noChangeArrowheads="1"/>
            </p:cNvSpPr>
            <p:nvPr/>
          </p:nvSpPr>
          <p:spPr bwMode="auto">
            <a:xfrm>
              <a:off x="901" y="1355"/>
              <a:ext cx="36" cy="42"/>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301" name="Text Box 51"/>
            <p:cNvSpPr txBox="1">
              <a:spLocks noChangeArrowheads="1"/>
            </p:cNvSpPr>
            <p:nvPr/>
          </p:nvSpPr>
          <p:spPr bwMode="auto">
            <a:xfrm>
              <a:off x="1780" y="1328"/>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10302" name="Line 52"/>
            <p:cNvSpPr>
              <a:spLocks noChangeShapeType="1"/>
            </p:cNvSpPr>
            <p:nvPr/>
          </p:nvSpPr>
          <p:spPr bwMode="auto">
            <a:xfrm>
              <a:off x="318" y="1471"/>
              <a:ext cx="0" cy="431"/>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03" name="Line 53"/>
            <p:cNvSpPr>
              <a:spLocks noChangeShapeType="1"/>
            </p:cNvSpPr>
            <p:nvPr/>
          </p:nvSpPr>
          <p:spPr bwMode="auto">
            <a:xfrm>
              <a:off x="2200" y="1314"/>
              <a:ext cx="0" cy="431"/>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04" name="Text Box 54"/>
            <p:cNvSpPr txBox="1">
              <a:spLocks noChangeArrowheads="1"/>
            </p:cNvSpPr>
            <p:nvPr/>
          </p:nvSpPr>
          <p:spPr bwMode="auto">
            <a:xfrm>
              <a:off x="83" y="1507"/>
              <a:ext cx="25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10305" name="Text Box 55"/>
            <p:cNvSpPr txBox="1">
              <a:spLocks noChangeArrowheads="1"/>
            </p:cNvSpPr>
            <p:nvPr/>
          </p:nvSpPr>
          <p:spPr bwMode="auto">
            <a:xfrm>
              <a:off x="2174" y="1339"/>
              <a:ext cx="34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10306" name="Line 66"/>
            <p:cNvSpPr>
              <a:spLocks noChangeShapeType="1"/>
            </p:cNvSpPr>
            <p:nvPr/>
          </p:nvSpPr>
          <p:spPr bwMode="auto">
            <a:xfrm>
              <a:off x="1519" y="497"/>
              <a:ext cx="0" cy="38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07" name="Rectangle 67"/>
            <p:cNvSpPr>
              <a:spLocks noChangeArrowheads="1"/>
            </p:cNvSpPr>
            <p:nvPr/>
          </p:nvSpPr>
          <p:spPr bwMode="auto">
            <a:xfrm>
              <a:off x="1519" y="572"/>
              <a:ext cx="2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i="1" baseline="-25000">
                  <a:solidFill>
                    <a:schemeClr val="accent2"/>
                  </a:solidFill>
                  <a:latin typeface="Times New Roman" panose="02020603050405020304" pitchFamily="18" charset="0"/>
                  <a:ea typeface="楷体_GB2312" pitchFamily="49" charset="-122"/>
                </a:rPr>
                <a:t>C</a:t>
              </a:r>
            </a:p>
          </p:txBody>
        </p:sp>
        <p:sp>
          <p:nvSpPr>
            <p:cNvPr id="10308" name="Rectangle 68"/>
            <p:cNvSpPr>
              <a:spLocks noChangeArrowheads="1"/>
            </p:cNvSpPr>
            <p:nvPr/>
          </p:nvSpPr>
          <p:spPr bwMode="auto">
            <a:xfrm>
              <a:off x="929" y="1026"/>
              <a:ext cx="2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i="1" baseline="-25000">
                  <a:solidFill>
                    <a:schemeClr val="accent2"/>
                  </a:solidFill>
                  <a:latin typeface="Times New Roman" panose="02020603050405020304" pitchFamily="18" charset="0"/>
                  <a:ea typeface="楷体_GB2312" pitchFamily="49" charset="-122"/>
                </a:rPr>
                <a:t>B</a:t>
              </a:r>
            </a:p>
          </p:txBody>
        </p:sp>
        <p:sp>
          <p:nvSpPr>
            <p:cNvPr id="10309" name="Line 70"/>
            <p:cNvSpPr>
              <a:spLocks noChangeShapeType="1"/>
            </p:cNvSpPr>
            <p:nvPr/>
          </p:nvSpPr>
          <p:spPr bwMode="auto">
            <a:xfrm>
              <a:off x="1464" y="1214"/>
              <a:ext cx="0" cy="38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10" name="Rectangle 71"/>
            <p:cNvSpPr>
              <a:spLocks noChangeArrowheads="1"/>
            </p:cNvSpPr>
            <p:nvPr/>
          </p:nvSpPr>
          <p:spPr bwMode="auto">
            <a:xfrm>
              <a:off x="1428" y="113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i="1" baseline="-25000">
                  <a:solidFill>
                    <a:schemeClr val="accent2"/>
                  </a:solidFill>
                  <a:latin typeface="Times New Roman" panose="02020603050405020304" pitchFamily="18" charset="0"/>
                  <a:ea typeface="楷体_GB2312" pitchFamily="49" charset="-122"/>
                </a:rPr>
                <a:t>CE</a:t>
              </a:r>
            </a:p>
          </p:txBody>
        </p:sp>
        <p:sp>
          <p:nvSpPr>
            <p:cNvPr id="10311" name="Line 82"/>
            <p:cNvSpPr>
              <a:spLocks noChangeShapeType="1"/>
            </p:cNvSpPr>
            <p:nvPr/>
          </p:nvSpPr>
          <p:spPr bwMode="auto">
            <a:xfrm>
              <a:off x="966" y="1326"/>
              <a:ext cx="227" cy="0"/>
            </a:xfrm>
            <a:prstGeom prst="line">
              <a:avLst/>
            </a:prstGeom>
            <a:noFill/>
            <a:ln w="317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0840"/>
                                        </p:tgtEl>
                                        <p:attrNameLst>
                                          <p:attrName>style.visibility</p:attrName>
                                        </p:attrNameLst>
                                      </p:cBhvr>
                                      <p:to>
                                        <p:strVal val="visible"/>
                                      </p:to>
                                    </p:set>
                                    <p:animEffect transition="in" filter="wipe(up)">
                                      <p:cBhvr>
                                        <p:cTn id="7" dur="500"/>
                                        <p:tgtEl>
                                          <p:spTgt spid="6308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0841"/>
                                        </p:tgtEl>
                                        <p:attrNameLst>
                                          <p:attrName>style.visibility</p:attrName>
                                        </p:attrNameLst>
                                      </p:cBhvr>
                                      <p:to>
                                        <p:strVal val="visible"/>
                                      </p:to>
                                    </p:set>
                                    <p:animEffect transition="in" filter="wipe(up)">
                                      <p:cBhvr>
                                        <p:cTn id="12" dur="500"/>
                                        <p:tgtEl>
                                          <p:spTgt spid="6308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842"/>
                                        </p:tgtEl>
                                        <p:attrNameLst>
                                          <p:attrName>style.visibility</p:attrName>
                                        </p:attrNameLst>
                                      </p:cBhvr>
                                      <p:to>
                                        <p:strVal val="visible"/>
                                      </p:to>
                                    </p:set>
                                    <p:animEffect transition="in" filter="wipe(left)">
                                      <p:cBhvr>
                                        <p:cTn id="17" dur="500"/>
                                        <p:tgtEl>
                                          <p:spTgt spid="6308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0844"/>
                                        </p:tgtEl>
                                        <p:attrNameLst>
                                          <p:attrName>style.visibility</p:attrName>
                                        </p:attrNameLst>
                                      </p:cBhvr>
                                      <p:to>
                                        <p:strVal val="visible"/>
                                      </p:to>
                                    </p:set>
                                    <p:animEffect transition="in" filter="wipe(up)">
                                      <p:cBhvr>
                                        <p:cTn id="22" dur="500"/>
                                        <p:tgtEl>
                                          <p:spTgt spid="6308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0843"/>
                                        </p:tgtEl>
                                        <p:attrNameLst>
                                          <p:attrName>style.visibility</p:attrName>
                                        </p:attrNameLst>
                                      </p:cBhvr>
                                      <p:to>
                                        <p:strVal val="visible"/>
                                      </p:to>
                                    </p:set>
                                    <p:animEffect transition="in" filter="wipe(up)">
                                      <p:cBhvr>
                                        <p:cTn id="27" dur="500"/>
                                        <p:tgtEl>
                                          <p:spTgt spid="63084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30846"/>
                                        </p:tgtEl>
                                        <p:attrNameLst>
                                          <p:attrName>style.visibility</p:attrName>
                                        </p:attrNameLst>
                                      </p:cBhvr>
                                      <p:to>
                                        <p:strVal val="visible"/>
                                      </p:to>
                                    </p:set>
                                    <p:animEffect transition="in" filter="wipe(left)">
                                      <p:cBhvr>
                                        <p:cTn id="31" dur="500"/>
                                        <p:tgtEl>
                                          <p:spTgt spid="6308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0845"/>
                                        </p:tgtEl>
                                        <p:attrNameLst>
                                          <p:attrName>style.visibility</p:attrName>
                                        </p:attrNameLst>
                                      </p:cBhvr>
                                      <p:to>
                                        <p:strVal val="visible"/>
                                      </p:to>
                                    </p:set>
                                    <p:animEffect transition="in" filter="wipe(left)">
                                      <p:cBhvr>
                                        <p:cTn id="36" dur="500"/>
                                        <p:tgtEl>
                                          <p:spTgt spid="6308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30847"/>
                                        </p:tgtEl>
                                        <p:attrNameLst>
                                          <p:attrName>style.visibility</p:attrName>
                                        </p:attrNameLst>
                                      </p:cBhvr>
                                      <p:to>
                                        <p:strVal val="visible"/>
                                      </p:to>
                                    </p:set>
                                    <p:animEffect transition="in" filter="wipe(left)">
                                      <p:cBhvr>
                                        <p:cTn id="41" dur="500"/>
                                        <p:tgtEl>
                                          <p:spTgt spid="6308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30848"/>
                                        </p:tgtEl>
                                        <p:attrNameLst>
                                          <p:attrName>style.visibility</p:attrName>
                                        </p:attrNameLst>
                                      </p:cBhvr>
                                      <p:to>
                                        <p:strVal val="visible"/>
                                      </p:to>
                                    </p:set>
                                    <p:animEffect transition="in" filter="wipe(left)">
                                      <p:cBhvr>
                                        <p:cTn id="46" dur="500"/>
                                        <p:tgtEl>
                                          <p:spTgt spid="6308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30849"/>
                                        </p:tgtEl>
                                        <p:attrNameLst>
                                          <p:attrName>style.visibility</p:attrName>
                                        </p:attrNameLst>
                                      </p:cBhvr>
                                      <p:to>
                                        <p:strVal val="visible"/>
                                      </p:to>
                                    </p:set>
                                    <p:animEffect transition="in" filter="wipe(left)">
                                      <p:cBhvr>
                                        <p:cTn id="51" dur="500"/>
                                        <p:tgtEl>
                                          <p:spTgt spid="6308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wd">
                                    <p:tmPct val="100000"/>
                                  </p:iterate>
                                  <p:childTnLst>
                                    <p:set>
                                      <p:cBhvr>
                                        <p:cTn id="55" dur="1" fill="hold">
                                          <p:stCondLst>
                                            <p:cond delay="0"/>
                                          </p:stCondLst>
                                        </p:cTn>
                                        <p:tgtEl>
                                          <p:spTgt spid="630856">
                                            <p:txEl>
                                              <p:pRg st="0" end="0"/>
                                            </p:txEl>
                                          </p:spTgt>
                                        </p:tgtEl>
                                        <p:attrNameLst>
                                          <p:attrName>style.visibility</p:attrName>
                                        </p:attrNameLst>
                                      </p:cBhvr>
                                      <p:to>
                                        <p:strVal val="visible"/>
                                      </p:to>
                                    </p:set>
                                    <p:animEffect transition="in" filter="wipe(left)">
                                      <p:cBhvr>
                                        <p:cTn id="56" dur="300"/>
                                        <p:tgtEl>
                                          <p:spTgt spid="63085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iterate type="wd">
                                    <p:tmPct val="100000"/>
                                  </p:iterate>
                                  <p:childTnLst>
                                    <p:set>
                                      <p:cBhvr>
                                        <p:cTn id="60" dur="1" fill="hold">
                                          <p:stCondLst>
                                            <p:cond delay="0"/>
                                          </p:stCondLst>
                                        </p:cTn>
                                        <p:tgtEl>
                                          <p:spTgt spid="630857">
                                            <p:txEl>
                                              <p:pRg st="0" end="0"/>
                                            </p:txEl>
                                          </p:spTgt>
                                        </p:tgtEl>
                                        <p:attrNameLst>
                                          <p:attrName>style.visibility</p:attrName>
                                        </p:attrNameLst>
                                      </p:cBhvr>
                                      <p:to>
                                        <p:strVal val="visible"/>
                                      </p:to>
                                    </p:set>
                                    <p:animEffect transition="in" filter="wipe(up)">
                                      <p:cBhvr>
                                        <p:cTn id="61" dur="300"/>
                                        <p:tgtEl>
                                          <p:spTgt spid="63085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30858"/>
                                        </p:tgtEl>
                                        <p:attrNameLst>
                                          <p:attrName>style.visibility</p:attrName>
                                        </p:attrNameLst>
                                      </p:cBhvr>
                                      <p:to>
                                        <p:strVal val="visible"/>
                                      </p:to>
                                    </p:set>
                                    <p:animEffect transition="in" filter="wipe(left)">
                                      <p:cBhvr>
                                        <p:cTn id="66" dur="500"/>
                                        <p:tgtEl>
                                          <p:spTgt spid="63085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30859"/>
                                        </p:tgtEl>
                                        <p:attrNameLst>
                                          <p:attrName>style.visibility</p:attrName>
                                        </p:attrNameLst>
                                      </p:cBhvr>
                                      <p:to>
                                        <p:strVal val="visible"/>
                                      </p:to>
                                    </p:set>
                                    <p:animEffect transition="in" filter="wipe(left)">
                                      <p:cBhvr>
                                        <p:cTn id="71" dur="500"/>
                                        <p:tgtEl>
                                          <p:spTgt spid="630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40" grpId="0" autoUpdateAnimBg="0"/>
      <p:bldP spid="630841" grpId="0" autoUpdateAnimBg="0"/>
      <p:bldP spid="630842" grpId="0" autoUpdateAnimBg="0"/>
      <p:bldP spid="630843" grpId="0" autoUpdateAnimBg="0"/>
      <p:bldP spid="630844" grpId="0" autoUpdateAnimBg="0"/>
      <p:bldP spid="630845" grpId="0" autoUpdateAnimBg="0"/>
      <p:bldP spid="630846" grpId="0" animBg="1"/>
      <p:bldP spid="630847" grpId="0" autoUpdateAnimBg="0"/>
      <p:bldP spid="630848" grpId="0" autoUpdateAnimBg="0"/>
      <p:bldP spid="630849" grpId="0" autoUpdateAnimBg="0"/>
      <p:bldP spid="630856" grpId="0" build="p" autoUpdateAnimBg="0"/>
      <p:bldP spid="630857" grpId="0" build="p" autoUpdateAnimBg="0"/>
      <p:bldP spid="6308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246063" y="328613"/>
            <a:ext cx="4079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楷体_GB2312" pitchFamily="49" charset="-122"/>
              </a:rPr>
              <a:t>2. </a:t>
            </a:r>
            <a:r>
              <a:rPr kumimoji="1" lang="zh-CN" altLang="en-US" sz="2800" b="1">
                <a:latin typeface="Times New Roman" panose="02020603050405020304" pitchFamily="18" charset="0"/>
                <a:ea typeface="楷体_GB2312" pitchFamily="49" charset="-122"/>
              </a:rPr>
              <a:t>直流通路和交流通路</a:t>
            </a:r>
            <a:r>
              <a:rPr kumimoji="1" lang="zh-CN" altLang="en-US" sz="3200" b="1">
                <a:latin typeface="楷体_GB2312" pitchFamily="49" charset="-122"/>
                <a:ea typeface="楷体_GB2312" pitchFamily="49" charset="-122"/>
              </a:rPr>
              <a:t> </a:t>
            </a:r>
          </a:p>
        </p:txBody>
      </p:sp>
      <p:grpSp>
        <p:nvGrpSpPr>
          <p:cNvPr id="631811" name="Group 3"/>
          <p:cNvGrpSpPr/>
          <p:nvPr/>
        </p:nvGrpSpPr>
        <p:grpSpPr bwMode="auto">
          <a:xfrm>
            <a:off x="3330575" y="765175"/>
            <a:ext cx="2681288" cy="2857500"/>
            <a:chOff x="2449" y="469"/>
            <a:chExt cx="1641" cy="1800"/>
          </a:xfrm>
        </p:grpSpPr>
        <p:grpSp>
          <p:nvGrpSpPr>
            <p:cNvPr id="11427" name="Group 4"/>
            <p:cNvGrpSpPr/>
            <p:nvPr/>
          </p:nvGrpSpPr>
          <p:grpSpPr bwMode="auto">
            <a:xfrm>
              <a:off x="2449" y="469"/>
              <a:ext cx="1641" cy="1800"/>
              <a:chOff x="2953" y="421"/>
              <a:chExt cx="1641" cy="1800"/>
            </a:xfrm>
          </p:grpSpPr>
          <p:sp>
            <p:nvSpPr>
              <p:cNvPr id="11430" name="Line 5"/>
              <p:cNvSpPr>
                <a:spLocks noChangeShapeType="1"/>
              </p:cNvSpPr>
              <p:nvPr/>
            </p:nvSpPr>
            <p:spPr bwMode="auto">
              <a:xfrm flipV="1">
                <a:off x="3823" y="678"/>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1" name="Line 6"/>
              <p:cNvSpPr>
                <a:spLocks noChangeShapeType="1"/>
              </p:cNvSpPr>
              <p:nvPr/>
            </p:nvSpPr>
            <p:spPr bwMode="auto">
              <a:xfrm flipV="1">
                <a:off x="3829" y="993"/>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2" name="Line 7"/>
              <p:cNvSpPr>
                <a:spLocks noChangeShapeType="1"/>
              </p:cNvSpPr>
              <p:nvPr/>
            </p:nvSpPr>
            <p:spPr bwMode="auto">
              <a:xfrm>
                <a:off x="3339" y="1539"/>
                <a:ext cx="33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3" name="Line 8"/>
              <p:cNvSpPr>
                <a:spLocks noChangeShapeType="1"/>
              </p:cNvSpPr>
              <p:nvPr/>
            </p:nvSpPr>
            <p:spPr bwMode="auto">
              <a:xfrm>
                <a:off x="3678" y="1379"/>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4" name="Line 9"/>
              <p:cNvSpPr>
                <a:spLocks noChangeShapeType="1"/>
              </p:cNvSpPr>
              <p:nvPr/>
            </p:nvSpPr>
            <p:spPr bwMode="auto">
              <a:xfrm>
                <a:off x="3687" y="1586"/>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5" name="Line 10"/>
              <p:cNvSpPr>
                <a:spLocks noChangeShapeType="1"/>
              </p:cNvSpPr>
              <p:nvPr/>
            </p:nvSpPr>
            <p:spPr bwMode="auto">
              <a:xfrm flipV="1">
                <a:off x="3687" y="1383"/>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6" name="Line 11"/>
              <p:cNvSpPr>
                <a:spLocks noChangeShapeType="1"/>
              </p:cNvSpPr>
              <p:nvPr/>
            </p:nvSpPr>
            <p:spPr bwMode="auto">
              <a:xfrm>
                <a:off x="3828" y="95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7" name="Line 12"/>
              <p:cNvSpPr>
                <a:spLocks noChangeShapeType="1"/>
              </p:cNvSpPr>
              <p:nvPr/>
            </p:nvSpPr>
            <p:spPr bwMode="auto">
              <a:xfrm>
                <a:off x="3828" y="1726"/>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8" name="Line 13"/>
              <p:cNvSpPr>
                <a:spLocks noChangeShapeType="1"/>
              </p:cNvSpPr>
              <p:nvPr/>
            </p:nvSpPr>
            <p:spPr bwMode="auto">
              <a:xfrm>
                <a:off x="3830" y="1711"/>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39" name="Text Box 14"/>
              <p:cNvSpPr txBox="1">
                <a:spLocks noChangeArrowheads="1"/>
              </p:cNvSpPr>
              <p:nvPr/>
            </p:nvSpPr>
            <p:spPr bwMode="auto">
              <a:xfrm>
                <a:off x="4063" y="421"/>
                <a:ext cx="53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11440" name="Rectangle 15"/>
              <p:cNvSpPr>
                <a:spLocks noChangeArrowheads="1"/>
              </p:cNvSpPr>
              <p:nvPr/>
            </p:nvSpPr>
            <p:spPr bwMode="auto">
              <a:xfrm>
                <a:off x="3786" y="91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41" name="Oval 16"/>
              <p:cNvSpPr>
                <a:spLocks noChangeArrowheads="1"/>
              </p:cNvSpPr>
              <p:nvPr/>
            </p:nvSpPr>
            <p:spPr bwMode="auto">
              <a:xfrm>
                <a:off x="4192" y="653"/>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42" name="Text Box 17"/>
              <p:cNvSpPr txBox="1">
                <a:spLocks noChangeArrowheads="1"/>
              </p:cNvSpPr>
              <p:nvPr/>
            </p:nvSpPr>
            <p:spPr bwMode="auto">
              <a:xfrm>
                <a:off x="3452" y="781"/>
                <a:ext cx="3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1443" name="Text Box 18"/>
              <p:cNvSpPr txBox="1">
                <a:spLocks noChangeArrowheads="1"/>
              </p:cNvSpPr>
              <p:nvPr/>
            </p:nvSpPr>
            <p:spPr bwMode="auto">
              <a:xfrm>
                <a:off x="3907" y="1560"/>
                <a:ext cx="2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1444" name="Line 19"/>
              <p:cNvSpPr>
                <a:spLocks noChangeShapeType="1"/>
              </p:cNvSpPr>
              <p:nvPr/>
            </p:nvSpPr>
            <p:spPr bwMode="auto">
              <a:xfrm flipV="1">
                <a:off x="3339" y="674"/>
                <a:ext cx="86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45" name="Line 20"/>
              <p:cNvSpPr>
                <a:spLocks noChangeShapeType="1"/>
              </p:cNvSpPr>
              <p:nvPr/>
            </p:nvSpPr>
            <p:spPr bwMode="auto">
              <a:xfrm>
                <a:off x="3750" y="2211"/>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46" name="Line 21"/>
              <p:cNvSpPr>
                <a:spLocks noChangeShapeType="1"/>
              </p:cNvSpPr>
              <p:nvPr/>
            </p:nvSpPr>
            <p:spPr bwMode="auto">
              <a:xfrm flipV="1">
                <a:off x="3352" y="687"/>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47" name="Line 22"/>
              <p:cNvSpPr>
                <a:spLocks noChangeShapeType="1"/>
              </p:cNvSpPr>
              <p:nvPr/>
            </p:nvSpPr>
            <p:spPr bwMode="auto">
              <a:xfrm flipV="1">
                <a:off x="3357" y="113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48" name="Line 23"/>
              <p:cNvSpPr>
                <a:spLocks noChangeShapeType="1"/>
              </p:cNvSpPr>
              <p:nvPr/>
            </p:nvSpPr>
            <p:spPr bwMode="auto">
              <a:xfrm>
                <a:off x="3357" y="1100"/>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449" name="Rectangle 24"/>
              <p:cNvSpPr>
                <a:spLocks noChangeArrowheads="1"/>
              </p:cNvSpPr>
              <p:nvPr/>
            </p:nvSpPr>
            <p:spPr bwMode="auto">
              <a:xfrm>
                <a:off x="3315" y="95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50" name="Oval 25"/>
              <p:cNvSpPr>
                <a:spLocks noChangeArrowheads="1"/>
              </p:cNvSpPr>
              <p:nvPr/>
            </p:nvSpPr>
            <p:spPr bwMode="auto">
              <a:xfrm>
                <a:off x="3810" y="662"/>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51" name="Text Box 26"/>
              <p:cNvSpPr txBox="1">
                <a:spLocks noChangeArrowheads="1"/>
              </p:cNvSpPr>
              <p:nvPr/>
            </p:nvSpPr>
            <p:spPr bwMode="auto">
              <a:xfrm>
                <a:off x="2953" y="862"/>
                <a:ext cx="31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1452" name="Line 27"/>
              <p:cNvSpPr>
                <a:spLocks noChangeShapeType="1"/>
              </p:cNvSpPr>
              <p:nvPr/>
            </p:nvSpPr>
            <p:spPr bwMode="auto">
              <a:xfrm>
                <a:off x="3950" y="73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53" name="Rectangle 28"/>
              <p:cNvSpPr>
                <a:spLocks noChangeArrowheads="1"/>
              </p:cNvSpPr>
              <p:nvPr/>
            </p:nvSpPr>
            <p:spPr bwMode="auto">
              <a:xfrm>
                <a:off x="4003" y="747"/>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1454" name="Rectangle 29"/>
              <p:cNvSpPr>
                <a:spLocks noChangeArrowheads="1"/>
              </p:cNvSpPr>
              <p:nvPr/>
            </p:nvSpPr>
            <p:spPr bwMode="auto">
              <a:xfrm>
                <a:off x="3362" y="1173"/>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1455" name="Line 30"/>
              <p:cNvSpPr>
                <a:spLocks noChangeShapeType="1"/>
              </p:cNvSpPr>
              <p:nvPr/>
            </p:nvSpPr>
            <p:spPr bwMode="auto">
              <a:xfrm rot="-5400000">
                <a:off x="3522" y="1367"/>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56" name="Line 31"/>
              <p:cNvSpPr>
                <a:spLocks noChangeShapeType="1"/>
              </p:cNvSpPr>
              <p:nvPr/>
            </p:nvSpPr>
            <p:spPr bwMode="auto">
              <a:xfrm>
                <a:off x="3885" y="1402"/>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57" name="Rectangle 32"/>
              <p:cNvSpPr>
                <a:spLocks noChangeArrowheads="1"/>
              </p:cNvSpPr>
              <p:nvPr/>
            </p:nvSpPr>
            <p:spPr bwMode="auto">
              <a:xfrm>
                <a:off x="3907" y="1329"/>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grpSp>
        <p:sp>
          <p:nvSpPr>
            <p:cNvPr id="11428" name="Line 33"/>
            <p:cNvSpPr>
              <a:spLocks noChangeShapeType="1"/>
            </p:cNvSpPr>
            <p:nvPr/>
          </p:nvSpPr>
          <p:spPr bwMode="auto">
            <a:xfrm>
              <a:off x="3012" y="1656"/>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29" name="Rectangle 34"/>
            <p:cNvSpPr>
              <a:spLocks noChangeArrowheads="1"/>
            </p:cNvSpPr>
            <p:nvPr/>
          </p:nvSpPr>
          <p:spPr bwMode="auto">
            <a:xfrm>
              <a:off x="2732" y="1668"/>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grpSp>
      <p:grpSp>
        <p:nvGrpSpPr>
          <p:cNvPr id="631843" name="Group 35"/>
          <p:cNvGrpSpPr/>
          <p:nvPr/>
        </p:nvGrpSpPr>
        <p:grpSpPr bwMode="auto">
          <a:xfrm>
            <a:off x="5807075" y="1184275"/>
            <a:ext cx="3054350" cy="2455863"/>
            <a:chOff x="3975" y="734"/>
            <a:chExt cx="2084" cy="1547"/>
          </a:xfrm>
        </p:grpSpPr>
        <p:sp>
          <p:nvSpPr>
            <p:cNvPr id="11381" name="Line 36"/>
            <p:cNvSpPr>
              <a:spLocks noChangeShapeType="1"/>
            </p:cNvSpPr>
            <p:nvPr/>
          </p:nvSpPr>
          <p:spPr bwMode="auto">
            <a:xfrm flipV="1">
              <a:off x="5035" y="738"/>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2" name="Line 37"/>
            <p:cNvSpPr>
              <a:spLocks noChangeShapeType="1"/>
            </p:cNvSpPr>
            <p:nvPr/>
          </p:nvSpPr>
          <p:spPr bwMode="auto">
            <a:xfrm flipV="1">
              <a:off x="5041" y="1053"/>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3" name="Line 38"/>
            <p:cNvSpPr>
              <a:spLocks noChangeShapeType="1"/>
            </p:cNvSpPr>
            <p:nvPr/>
          </p:nvSpPr>
          <p:spPr bwMode="auto">
            <a:xfrm>
              <a:off x="4215" y="1599"/>
              <a:ext cx="69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4" name="Line 39"/>
            <p:cNvSpPr>
              <a:spLocks noChangeShapeType="1"/>
            </p:cNvSpPr>
            <p:nvPr/>
          </p:nvSpPr>
          <p:spPr bwMode="auto">
            <a:xfrm>
              <a:off x="4890" y="1439"/>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5" name="Line 40"/>
            <p:cNvSpPr>
              <a:spLocks noChangeShapeType="1"/>
            </p:cNvSpPr>
            <p:nvPr/>
          </p:nvSpPr>
          <p:spPr bwMode="auto">
            <a:xfrm>
              <a:off x="4899" y="1646"/>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6" name="Line 41"/>
            <p:cNvSpPr>
              <a:spLocks noChangeShapeType="1"/>
            </p:cNvSpPr>
            <p:nvPr/>
          </p:nvSpPr>
          <p:spPr bwMode="auto">
            <a:xfrm flipV="1">
              <a:off x="4899" y="1443"/>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7" name="Line 42"/>
            <p:cNvSpPr>
              <a:spLocks noChangeShapeType="1"/>
            </p:cNvSpPr>
            <p:nvPr/>
          </p:nvSpPr>
          <p:spPr bwMode="auto">
            <a:xfrm>
              <a:off x="5040" y="101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8" name="Line 43"/>
            <p:cNvSpPr>
              <a:spLocks noChangeShapeType="1"/>
            </p:cNvSpPr>
            <p:nvPr/>
          </p:nvSpPr>
          <p:spPr bwMode="auto">
            <a:xfrm>
              <a:off x="5040" y="1786"/>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89" name="Line 44"/>
            <p:cNvSpPr>
              <a:spLocks noChangeShapeType="1"/>
            </p:cNvSpPr>
            <p:nvPr/>
          </p:nvSpPr>
          <p:spPr bwMode="auto">
            <a:xfrm>
              <a:off x="4233" y="2156"/>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90" name="Line 45"/>
            <p:cNvSpPr>
              <a:spLocks noChangeShapeType="1"/>
            </p:cNvSpPr>
            <p:nvPr/>
          </p:nvSpPr>
          <p:spPr bwMode="auto">
            <a:xfrm flipV="1">
              <a:off x="4207" y="2144"/>
              <a:ext cx="1800" cy="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91" name="Line 46"/>
            <p:cNvSpPr>
              <a:spLocks noChangeShapeType="1"/>
            </p:cNvSpPr>
            <p:nvPr/>
          </p:nvSpPr>
          <p:spPr bwMode="auto">
            <a:xfrm>
              <a:off x="5042" y="1771"/>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392" name="Rectangle 47"/>
            <p:cNvSpPr>
              <a:spLocks noChangeArrowheads="1"/>
            </p:cNvSpPr>
            <p:nvPr/>
          </p:nvSpPr>
          <p:spPr bwMode="auto">
            <a:xfrm>
              <a:off x="4998" y="97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93" name="Oval 48"/>
            <p:cNvSpPr>
              <a:spLocks noChangeArrowheads="1"/>
            </p:cNvSpPr>
            <p:nvPr/>
          </p:nvSpPr>
          <p:spPr bwMode="auto">
            <a:xfrm>
              <a:off x="4150" y="1566"/>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94" name="Oval 49"/>
            <p:cNvSpPr>
              <a:spLocks noChangeArrowheads="1"/>
            </p:cNvSpPr>
            <p:nvPr/>
          </p:nvSpPr>
          <p:spPr bwMode="auto">
            <a:xfrm>
              <a:off x="4166" y="2127"/>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95" name="Line 50"/>
            <p:cNvSpPr>
              <a:spLocks noChangeShapeType="1"/>
            </p:cNvSpPr>
            <p:nvPr/>
          </p:nvSpPr>
          <p:spPr bwMode="auto">
            <a:xfrm flipV="1">
              <a:off x="5048" y="1363"/>
              <a:ext cx="543"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96" name="Text Box 51"/>
            <p:cNvSpPr txBox="1">
              <a:spLocks noChangeArrowheads="1"/>
            </p:cNvSpPr>
            <p:nvPr/>
          </p:nvSpPr>
          <p:spPr bwMode="auto">
            <a:xfrm>
              <a:off x="4661" y="841"/>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1397" name="Text Box 52"/>
            <p:cNvSpPr txBox="1">
              <a:spLocks noChangeArrowheads="1"/>
            </p:cNvSpPr>
            <p:nvPr/>
          </p:nvSpPr>
          <p:spPr bwMode="auto">
            <a:xfrm>
              <a:off x="5117" y="1620"/>
              <a:ext cx="2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1398" name="Line 53"/>
            <p:cNvSpPr>
              <a:spLocks noChangeShapeType="1"/>
            </p:cNvSpPr>
            <p:nvPr/>
          </p:nvSpPr>
          <p:spPr bwMode="auto">
            <a:xfrm>
              <a:off x="4551" y="743"/>
              <a:ext cx="1468"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99" name="Line 54"/>
            <p:cNvSpPr>
              <a:spLocks noChangeShapeType="1"/>
            </p:cNvSpPr>
            <p:nvPr/>
          </p:nvSpPr>
          <p:spPr bwMode="auto">
            <a:xfrm>
              <a:off x="4962" y="2271"/>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00" name="Oval 55"/>
            <p:cNvSpPr>
              <a:spLocks noChangeArrowheads="1"/>
            </p:cNvSpPr>
            <p:nvPr/>
          </p:nvSpPr>
          <p:spPr bwMode="auto">
            <a:xfrm>
              <a:off x="5022" y="2136"/>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01" name="Line 56"/>
            <p:cNvSpPr>
              <a:spLocks noChangeShapeType="1"/>
            </p:cNvSpPr>
            <p:nvPr/>
          </p:nvSpPr>
          <p:spPr bwMode="auto">
            <a:xfrm flipV="1">
              <a:off x="4564" y="747"/>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02" name="Line 57"/>
            <p:cNvSpPr>
              <a:spLocks noChangeShapeType="1"/>
            </p:cNvSpPr>
            <p:nvPr/>
          </p:nvSpPr>
          <p:spPr bwMode="auto">
            <a:xfrm flipV="1">
              <a:off x="4569" y="119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03" name="Line 58"/>
            <p:cNvSpPr>
              <a:spLocks noChangeShapeType="1"/>
            </p:cNvSpPr>
            <p:nvPr/>
          </p:nvSpPr>
          <p:spPr bwMode="auto">
            <a:xfrm>
              <a:off x="4569" y="1136"/>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404" name="Rectangle 59"/>
            <p:cNvSpPr>
              <a:spLocks noChangeArrowheads="1"/>
            </p:cNvSpPr>
            <p:nvPr/>
          </p:nvSpPr>
          <p:spPr bwMode="auto">
            <a:xfrm>
              <a:off x="4527" y="101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05" name="Oval 60"/>
            <p:cNvSpPr>
              <a:spLocks noChangeArrowheads="1"/>
            </p:cNvSpPr>
            <p:nvPr/>
          </p:nvSpPr>
          <p:spPr bwMode="auto">
            <a:xfrm>
              <a:off x="5022" y="734"/>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06" name="Oval 61"/>
            <p:cNvSpPr>
              <a:spLocks noChangeArrowheads="1"/>
            </p:cNvSpPr>
            <p:nvPr/>
          </p:nvSpPr>
          <p:spPr bwMode="auto">
            <a:xfrm>
              <a:off x="5022" y="1343"/>
              <a:ext cx="35" cy="37"/>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07" name="Text Box 62"/>
            <p:cNvSpPr txBox="1">
              <a:spLocks noChangeArrowheads="1"/>
            </p:cNvSpPr>
            <p:nvPr/>
          </p:nvSpPr>
          <p:spPr bwMode="auto">
            <a:xfrm>
              <a:off x="4161" y="922"/>
              <a:ext cx="327" cy="28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1408" name="Line 63"/>
            <p:cNvSpPr>
              <a:spLocks noChangeShapeType="1"/>
            </p:cNvSpPr>
            <p:nvPr/>
          </p:nvSpPr>
          <p:spPr bwMode="auto">
            <a:xfrm flipV="1">
              <a:off x="5598" y="1377"/>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09" name="Line 64"/>
            <p:cNvSpPr>
              <a:spLocks noChangeShapeType="1"/>
            </p:cNvSpPr>
            <p:nvPr/>
          </p:nvSpPr>
          <p:spPr bwMode="auto">
            <a:xfrm>
              <a:off x="5603" y="1718"/>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410" name="Rectangle 65"/>
            <p:cNvSpPr>
              <a:spLocks noChangeArrowheads="1"/>
            </p:cNvSpPr>
            <p:nvPr/>
          </p:nvSpPr>
          <p:spPr bwMode="auto">
            <a:xfrm>
              <a:off x="5561" y="1600"/>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411" name="Oval 66"/>
            <p:cNvSpPr>
              <a:spLocks noChangeArrowheads="1"/>
            </p:cNvSpPr>
            <p:nvPr/>
          </p:nvSpPr>
          <p:spPr bwMode="auto">
            <a:xfrm>
              <a:off x="4550" y="1566"/>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12" name="Text Box 67"/>
            <p:cNvSpPr txBox="1">
              <a:spLocks noChangeArrowheads="1"/>
            </p:cNvSpPr>
            <p:nvPr/>
          </p:nvSpPr>
          <p:spPr bwMode="auto">
            <a:xfrm>
              <a:off x="5260" y="1738"/>
              <a:ext cx="32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11413" name="Line 68"/>
            <p:cNvSpPr>
              <a:spLocks noChangeShapeType="1"/>
            </p:cNvSpPr>
            <p:nvPr/>
          </p:nvSpPr>
          <p:spPr bwMode="auto">
            <a:xfrm>
              <a:off x="4240" y="1677"/>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14" name="Line 69"/>
            <p:cNvSpPr>
              <a:spLocks noChangeShapeType="1"/>
            </p:cNvSpPr>
            <p:nvPr/>
          </p:nvSpPr>
          <p:spPr bwMode="auto">
            <a:xfrm>
              <a:off x="5725" y="1551"/>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15" name="Text Box 70"/>
            <p:cNvSpPr txBox="1">
              <a:spLocks noChangeArrowheads="1"/>
            </p:cNvSpPr>
            <p:nvPr/>
          </p:nvSpPr>
          <p:spPr bwMode="auto">
            <a:xfrm>
              <a:off x="3975" y="1664"/>
              <a:ext cx="25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11416" name="Text Box 71"/>
            <p:cNvSpPr txBox="1">
              <a:spLocks noChangeArrowheads="1"/>
            </p:cNvSpPr>
            <p:nvPr/>
          </p:nvSpPr>
          <p:spPr bwMode="auto">
            <a:xfrm>
              <a:off x="5708" y="1544"/>
              <a:ext cx="35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11417" name="Line 72"/>
            <p:cNvSpPr>
              <a:spLocks noChangeShapeType="1"/>
            </p:cNvSpPr>
            <p:nvPr/>
          </p:nvSpPr>
          <p:spPr bwMode="auto">
            <a:xfrm>
              <a:off x="5162" y="79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18" name="Rectangle 73"/>
            <p:cNvSpPr>
              <a:spLocks noChangeArrowheads="1"/>
            </p:cNvSpPr>
            <p:nvPr/>
          </p:nvSpPr>
          <p:spPr bwMode="auto">
            <a:xfrm>
              <a:off x="5215" y="807"/>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1419" name="Rectangle 74"/>
            <p:cNvSpPr>
              <a:spLocks noChangeArrowheads="1"/>
            </p:cNvSpPr>
            <p:nvPr/>
          </p:nvSpPr>
          <p:spPr bwMode="auto">
            <a:xfrm>
              <a:off x="4574" y="1233"/>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1420" name="Line 75"/>
            <p:cNvSpPr>
              <a:spLocks noChangeShapeType="1"/>
            </p:cNvSpPr>
            <p:nvPr/>
          </p:nvSpPr>
          <p:spPr bwMode="auto">
            <a:xfrm rot="-5400000">
              <a:off x="4722" y="1415"/>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21" name="Line 76"/>
            <p:cNvSpPr>
              <a:spLocks noChangeShapeType="1"/>
            </p:cNvSpPr>
            <p:nvPr/>
          </p:nvSpPr>
          <p:spPr bwMode="auto">
            <a:xfrm>
              <a:off x="5097" y="1462"/>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22" name="Rectangle 77"/>
            <p:cNvSpPr>
              <a:spLocks noChangeArrowheads="1"/>
            </p:cNvSpPr>
            <p:nvPr/>
          </p:nvSpPr>
          <p:spPr bwMode="auto">
            <a:xfrm>
              <a:off x="5119" y="1389"/>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11423" name="Line 78"/>
            <p:cNvSpPr>
              <a:spLocks noChangeShapeType="1"/>
            </p:cNvSpPr>
            <p:nvPr/>
          </p:nvSpPr>
          <p:spPr bwMode="auto">
            <a:xfrm>
              <a:off x="6024" y="744"/>
              <a:ext cx="0" cy="1440"/>
            </a:xfrm>
            <a:prstGeom prst="line">
              <a:avLst/>
            </a:prstGeom>
            <a:noFill/>
            <a:ln w="3175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24" name="Oval 79"/>
            <p:cNvSpPr>
              <a:spLocks noChangeArrowheads="1"/>
            </p:cNvSpPr>
            <p:nvPr/>
          </p:nvSpPr>
          <p:spPr bwMode="auto">
            <a:xfrm>
              <a:off x="5582" y="2130"/>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425" name="Line 80"/>
            <p:cNvSpPr>
              <a:spLocks noChangeShapeType="1"/>
            </p:cNvSpPr>
            <p:nvPr/>
          </p:nvSpPr>
          <p:spPr bwMode="auto">
            <a:xfrm>
              <a:off x="4740" y="1692"/>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26" name="Rectangle 81"/>
            <p:cNvSpPr>
              <a:spLocks noChangeArrowheads="1"/>
            </p:cNvSpPr>
            <p:nvPr/>
          </p:nvSpPr>
          <p:spPr bwMode="auto">
            <a:xfrm>
              <a:off x="4484" y="16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grpSp>
      <p:grpSp>
        <p:nvGrpSpPr>
          <p:cNvPr id="631890" name="Group 82"/>
          <p:cNvGrpSpPr/>
          <p:nvPr/>
        </p:nvGrpSpPr>
        <p:grpSpPr bwMode="auto">
          <a:xfrm>
            <a:off x="182563" y="668338"/>
            <a:ext cx="3541712" cy="3546475"/>
            <a:chOff x="113" y="421"/>
            <a:chExt cx="2366" cy="2234"/>
          </a:xfrm>
        </p:grpSpPr>
        <p:sp>
          <p:nvSpPr>
            <p:cNvPr id="11320" name="Line 83"/>
            <p:cNvSpPr>
              <a:spLocks noChangeShapeType="1"/>
            </p:cNvSpPr>
            <p:nvPr/>
          </p:nvSpPr>
          <p:spPr bwMode="auto">
            <a:xfrm flipV="1">
              <a:off x="1288" y="702"/>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1" name="Line 84"/>
            <p:cNvSpPr>
              <a:spLocks noChangeShapeType="1"/>
            </p:cNvSpPr>
            <p:nvPr/>
          </p:nvSpPr>
          <p:spPr bwMode="auto">
            <a:xfrm flipV="1">
              <a:off x="1294" y="101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2" name="Line 85"/>
            <p:cNvSpPr>
              <a:spLocks noChangeShapeType="1"/>
            </p:cNvSpPr>
            <p:nvPr/>
          </p:nvSpPr>
          <p:spPr bwMode="auto">
            <a:xfrm flipV="1">
              <a:off x="576" y="1565"/>
              <a:ext cx="585" cy="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3" name="Line 86"/>
            <p:cNvSpPr>
              <a:spLocks noChangeShapeType="1"/>
            </p:cNvSpPr>
            <p:nvPr/>
          </p:nvSpPr>
          <p:spPr bwMode="auto">
            <a:xfrm>
              <a:off x="1143" y="1403"/>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4" name="Line 87"/>
            <p:cNvSpPr>
              <a:spLocks noChangeShapeType="1"/>
            </p:cNvSpPr>
            <p:nvPr/>
          </p:nvSpPr>
          <p:spPr bwMode="auto">
            <a:xfrm>
              <a:off x="1152" y="1610"/>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5" name="Line 88"/>
            <p:cNvSpPr>
              <a:spLocks noChangeShapeType="1"/>
            </p:cNvSpPr>
            <p:nvPr/>
          </p:nvSpPr>
          <p:spPr bwMode="auto">
            <a:xfrm flipV="1">
              <a:off x="1152" y="1407"/>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6" name="Line 89"/>
            <p:cNvSpPr>
              <a:spLocks noChangeShapeType="1"/>
            </p:cNvSpPr>
            <p:nvPr/>
          </p:nvSpPr>
          <p:spPr bwMode="auto">
            <a:xfrm>
              <a:off x="1293" y="979"/>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7" name="Line 90"/>
            <p:cNvSpPr>
              <a:spLocks noChangeShapeType="1"/>
            </p:cNvSpPr>
            <p:nvPr/>
          </p:nvSpPr>
          <p:spPr bwMode="auto">
            <a:xfrm>
              <a:off x="1293" y="1750"/>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8" name="Line 91"/>
            <p:cNvSpPr>
              <a:spLocks noChangeShapeType="1"/>
            </p:cNvSpPr>
            <p:nvPr/>
          </p:nvSpPr>
          <p:spPr bwMode="auto">
            <a:xfrm>
              <a:off x="222" y="2120"/>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29" name="Line 92"/>
            <p:cNvSpPr>
              <a:spLocks noChangeShapeType="1"/>
            </p:cNvSpPr>
            <p:nvPr/>
          </p:nvSpPr>
          <p:spPr bwMode="auto">
            <a:xfrm>
              <a:off x="436" y="2120"/>
              <a:ext cx="139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30" name="Line 93"/>
            <p:cNvSpPr>
              <a:spLocks noChangeShapeType="1"/>
            </p:cNvSpPr>
            <p:nvPr/>
          </p:nvSpPr>
          <p:spPr bwMode="auto">
            <a:xfrm>
              <a:off x="1295" y="1735"/>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31" name="Line 94"/>
            <p:cNvSpPr>
              <a:spLocks noChangeShapeType="1"/>
            </p:cNvSpPr>
            <p:nvPr/>
          </p:nvSpPr>
          <p:spPr bwMode="auto">
            <a:xfrm>
              <a:off x="878" y="2120"/>
              <a:ext cx="1099"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32" name="Text Box 95"/>
            <p:cNvSpPr txBox="1">
              <a:spLocks noChangeArrowheads="1"/>
            </p:cNvSpPr>
            <p:nvPr/>
          </p:nvSpPr>
          <p:spPr bwMode="auto">
            <a:xfrm>
              <a:off x="1900" y="421"/>
              <a:ext cx="579"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11333" name="Rectangle 96"/>
            <p:cNvSpPr>
              <a:spLocks noChangeArrowheads="1"/>
            </p:cNvSpPr>
            <p:nvPr/>
          </p:nvSpPr>
          <p:spPr bwMode="auto">
            <a:xfrm>
              <a:off x="1251" y="943"/>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34" name="Oval 97"/>
            <p:cNvSpPr>
              <a:spLocks noChangeArrowheads="1"/>
            </p:cNvSpPr>
            <p:nvPr/>
          </p:nvSpPr>
          <p:spPr bwMode="auto">
            <a:xfrm>
              <a:off x="2029" y="677"/>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35" name="Oval 98"/>
            <p:cNvSpPr>
              <a:spLocks noChangeArrowheads="1"/>
            </p:cNvSpPr>
            <p:nvPr/>
          </p:nvSpPr>
          <p:spPr bwMode="auto">
            <a:xfrm>
              <a:off x="199" y="1542"/>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36" name="Oval 99"/>
            <p:cNvSpPr>
              <a:spLocks noChangeArrowheads="1"/>
            </p:cNvSpPr>
            <p:nvPr/>
          </p:nvSpPr>
          <p:spPr bwMode="auto">
            <a:xfrm>
              <a:off x="179" y="2091"/>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1337" name="Group 100"/>
            <p:cNvGrpSpPr/>
            <p:nvPr/>
          </p:nvGrpSpPr>
          <p:grpSpPr bwMode="auto">
            <a:xfrm>
              <a:off x="502" y="1449"/>
              <a:ext cx="73" cy="246"/>
              <a:chOff x="3454" y="2018"/>
              <a:chExt cx="96" cy="328"/>
            </a:xfrm>
          </p:grpSpPr>
          <p:sp>
            <p:nvSpPr>
              <p:cNvPr id="11379" name="Line 101"/>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80" name="Line 102"/>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1338" name="Line 103"/>
            <p:cNvSpPr>
              <a:spLocks noChangeShapeType="1"/>
            </p:cNvSpPr>
            <p:nvPr/>
          </p:nvSpPr>
          <p:spPr bwMode="auto">
            <a:xfrm>
              <a:off x="245" y="1566"/>
              <a:ext cx="2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1339" name="Group 104"/>
            <p:cNvGrpSpPr/>
            <p:nvPr/>
          </p:nvGrpSpPr>
          <p:grpSpPr bwMode="auto">
            <a:xfrm flipH="1">
              <a:off x="1604" y="1214"/>
              <a:ext cx="73" cy="247"/>
              <a:chOff x="3454" y="2018"/>
              <a:chExt cx="96" cy="328"/>
            </a:xfrm>
          </p:grpSpPr>
          <p:sp>
            <p:nvSpPr>
              <p:cNvPr id="11377" name="Line 105"/>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78" name="Line 106"/>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1340" name="Line 107"/>
            <p:cNvSpPr>
              <a:spLocks noChangeShapeType="1"/>
            </p:cNvSpPr>
            <p:nvPr/>
          </p:nvSpPr>
          <p:spPr bwMode="auto">
            <a:xfrm flipH="1">
              <a:off x="1682" y="1341"/>
              <a:ext cx="2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41" name="Line 108"/>
            <p:cNvSpPr>
              <a:spLocks noChangeShapeType="1"/>
            </p:cNvSpPr>
            <p:nvPr/>
          </p:nvSpPr>
          <p:spPr bwMode="auto">
            <a:xfrm flipV="1">
              <a:off x="1289" y="1339"/>
              <a:ext cx="31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42" name="Text Box 109"/>
            <p:cNvSpPr txBox="1">
              <a:spLocks noChangeArrowheads="1"/>
            </p:cNvSpPr>
            <p:nvPr/>
          </p:nvSpPr>
          <p:spPr bwMode="auto">
            <a:xfrm>
              <a:off x="904" y="805"/>
              <a:ext cx="35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1343" name="Text Box 110"/>
            <p:cNvSpPr txBox="1">
              <a:spLocks noChangeArrowheads="1"/>
            </p:cNvSpPr>
            <p:nvPr/>
          </p:nvSpPr>
          <p:spPr bwMode="auto">
            <a:xfrm>
              <a:off x="254" y="1170"/>
              <a:ext cx="289"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C</a:t>
              </a:r>
              <a:r>
                <a:rPr kumimoji="1" lang="en-US" altLang="zh-CN" sz="2000" b="1" baseline="-25000">
                  <a:latin typeface="Times New Roman" panose="02020603050405020304" pitchFamily="18" charset="0"/>
                  <a:ea typeface="楷体_GB2312" pitchFamily="49" charset="-122"/>
                </a:rPr>
                <a:t>1</a:t>
              </a:r>
              <a:endParaRPr kumimoji="1" lang="en-US" altLang="zh-CN" sz="2000" b="1">
                <a:latin typeface="Times New Roman" panose="02020603050405020304" pitchFamily="18" charset="0"/>
                <a:ea typeface="楷体_GB2312" pitchFamily="49" charset="-122"/>
              </a:endParaRPr>
            </a:p>
          </p:txBody>
        </p:sp>
        <p:sp>
          <p:nvSpPr>
            <p:cNvPr id="11344" name="Text Box 111"/>
            <p:cNvSpPr txBox="1">
              <a:spLocks noChangeArrowheads="1"/>
            </p:cNvSpPr>
            <p:nvPr/>
          </p:nvSpPr>
          <p:spPr bwMode="auto">
            <a:xfrm>
              <a:off x="1629" y="995"/>
              <a:ext cx="290"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C</a:t>
              </a:r>
              <a:r>
                <a:rPr kumimoji="1" lang="en-US" altLang="zh-CN" sz="2000" b="1" baseline="-25000">
                  <a:latin typeface="Times New Roman" panose="02020603050405020304" pitchFamily="18" charset="0"/>
                  <a:ea typeface="楷体_GB2312" pitchFamily="49" charset="-122"/>
                </a:rPr>
                <a:t>2</a:t>
              </a:r>
              <a:endParaRPr kumimoji="1" lang="en-US" altLang="zh-CN" sz="2000" b="1">
                <a:latin typeface="Times New Roman" panose="02020603050405020304" pitchFamily="18" charset="0"/>
                <a:ea typeface="楷体_GB2312" pitchFamily="49" charset="-122"/>
              </a:endParaRPr>
            </a:p>
          </p:txBody>
        </p:sp>
        <p:sp>
          <p:nvSpPr>
            <p:cNvPr id="11345" name="Text Box 112"/>
            <p:cNvSpPr txBox="1">
              <a:spLocks noChangeArrowheads="1"/>
            </p:cNvSpPr>
            <p:nvPr/>
          </p:nvSpPr>
          <p:spPr bwMode="auto">
            <a:xfrm>
              <a:off x="1363" y="1584"/>
              <a:ext cx="25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1346" name="Line 113"/>
            <p:cNvSpPr>
              <a:spLocks noChangeShapeType="1"/>
            </p:cNvSpPr>
            <p:nvPr/>
          </p:nvSpPr>
          <p:spPr bwMode="auto">
            <a:xfrm flipV="1">
              <a:off x="816" y="686"/>
              <a:ext cx="1240"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47" name="Line 114"/>
            <p:cNvSpPr>
              <a:spLocks noChangeShapeType="1"/>
            </p:cNvSpPr>
            <p:nvPr/>
          </p:nvSpPr>
          <p:spPr bwMode="auto">
            <a:xfrm>
              <a:off x="1215" y="2235"/>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48" name="Oval 115"/>
            <p:cNvSpPr>
              <a:spLocks noChangeArrowheads="1"/>
            </p:cNvSpPr>
            <p:nvPr/>
          </p:nvSpPr>
          <p:spPr bwMode="auto">
            <a:xfrm>
              <a:off x="1275" y="2100"/>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49" name="Line 116"/>
            <p:cNvSpPr>
              <a:spLocks noChangeShapeType="1"/>
            </p:cNvSpPr>
            <p:nvPr/>
          </p:nvSpPr>
          <p:spPr bwMode="auto">
            <a:xfrm flipV="1">
              <a:off x="817" y="699"/>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50" name="Line 117"/>
            <p:cNvSpPr>
              <a:spLocks noChangeShapeType="1"/>
            </p:cNvSpPr>
            <p:nvPr/>
          </p:nvSpPr>
          <p:spPr bwMode="auto">
            <a:xfrm flipV="1">
              <a:off x="822" y="1161"/>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51" name="Line 118"/>
            <p:cNvSpPr>
              <a:spLocks noChangeShapeType="1"/>
            </p:cNvSpPr>
            <p:nvPr/>
          </p:nvSpPr>
          <p:spPr bwMode="auto">
            <a:xfrm>
              <a:off x="822" y="1100"/>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352" name="Rectangle 119"/>
            <p:cNvSpPr>
              <a:spLocks noChangeArrowheads="1"/>
            </p:cNvSpPr>
            <p:nvPr/>
          </p:nvSpPr>
          <p:spPr bwMode="auto">
            <a:xfrm>
              <a:off x="780" y="97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53" name="Oval 120"/>
            <p:cNvSpPr>
              <a:spLocks noChangeArrowheads="1"/>
            </p:cNvSpPr>
            <p:nvPr/>
          </p:nvSpPr>
          <p:spPr bwMode="auto">
            <a:xfrm>
              <a:off x="1275" y="686"/>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54" name="Oval 121"/>
            <p:cNvSpPr>
              <a:spLocks noChangeArrowheads="1"/>
            </p:cNvSpPr>
            <p:nvPr/>
          </p:nvSpPr>
          <p:spPr bwMode="auto">
            <a:xfrm>
              <a:off x="1275" y="1307"/>
              <a:ext cx="35" cy="37"/>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55" name="Text Box 122"/>
            <p:cNvSpPr txBox="1">
              <a:spLocks noChangeArrowheads="1"/>
            </p:cNvSpPr>
            <p:nvPr/>
          </p:nvSpPr>
          <p:spPr bwMode="auto">
            <a:xfrm>
              <a:off x="405" y="886"/>
              <a:ext cx="34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1356" name="Text Box 123"/>
            <p:cNvSpPr txBox="1">
              <a:spLocks noChangeArrowheads="1"/>
            </p:cNvSpPr>
            <p:nvPr/>
          </p:nvSpPr>
          <p:spPr bwMode="auto">
            <a:xfrm>
              <a:off x="1392" y="1106"/>
              <a:ext cx="23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11357" name="Text Box 124"/>
            <p:cNvSpPr txBox="1">
              <a:spLocks noChangeArrowheads="1"/>
            </p:cNvSpPr>
            <p:nvPr/>
          </p:nvSpPr>
          <p:spPr bwMode="auto">
            <a:xfrm>
              <a:off x="534" y="1339"/>
              <a:ext cx="23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11358" name="Line 125"/>
            <p:cNvSpPr>
              <a:spLocks noChangeShapeType="1"/>
            </p:cNvSpPr>
            <p:nvPr/>
          </p:nvSpPr>
          <p:spPr bwMode="auto">
            <a:xfrm flipV="1">
              <a:off x="1971" y="1341"/>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59" name="Line 126"/>
            <p:cNvSpPr>
              <a:spLocks noChangeShapeType="1"/>
            </p:cNvSpPr>
            <p:nvPr/>
          </p:nvSpPr>
          <p:spPr bwMode="auto">
            <a:xfrm flipV="1">
              <a:off x="1976" y="174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60" name="Line 127"/>
            <p:cNvSpPr>
              <a:spLocks noChangeShapeType="1"/>
            </p:cNvSpPr>
            <p:nvPr/>
          </p:nvSpPr>
          <p:spPr bwMode="auto">
            <a:xfrm>
              <a:off x="1976" y="1682"/>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361" name="Rectangle 128"/>
            <p:cNvSpPr>
              <a:spLocks noChangeArrowheads="1"/>
            </p:cNvSpPr>
            <p:nvPr/>
          </p:nvSpPr>
          <p:spPr bwMode="auto">
            <a:xfrm>
              <a:off x="1934" y="1564"/>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62" name="Oval 129"/>
            <p:cNvSpPr>
              <a:spLocks noChangeArrowheads="1"/>
            </p:cNvSpPr>
            <p:nvPr/>
          </p:nvSpPr>
          <p:spPr bwMode="auto">
            <a:xfrm>
              <a:off x="803" y="15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63" name="Text Box 130"/>
            <p:cNvSpPr txBox="1">
              <a:spLocks noChangeArrowheads="1"/>
            </p:cNvSpPr>
            <p:nvPr/>
          </p:nvSpPr>
          <p:spPr bwMode="auto">
            <a:xfrm>
              <a:off x="1587" y="1630"/>
              <a:ext cx="34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11364" name="Line 131"/>
            <p:cNvSpPr>
              <a:spLocks noChangeShapeType="1"/>
            </p:cNvSpPr>
            <p:nvPr/>
          </p:nvSpPr>
          <p:spPr bwMode="auto">
            <a:xfrm>
              <a:off x="361" y="1641"/>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5" name="Line 132"/>
            <p:cNvSpPr>
              <a:spLocks noChangeShapeType="1"/>
            </p:cNvSpPr>
            <p:nvPr/>
          </p:nvSpPr>
          <p:spPr bwMode="auto">
            <a:xfrm>
              <a:off x="2086" y="1515"/>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6" name="Text Box 133"/>
            <p:cNvSpPr txBox="1">
              <a:spLocks noChangeArrowheads="1"/>
            </p:cNvSpPr>
            <p:nvPr/>
          </p:nvSpPr>
          <p:spPr bwMode="auto">
            <a:xfrm>
              <a:off x="113" y="1628"/>
              <a:ext cx="27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11367" name="Text Box 134"/>
            <p:cNvSpPr txBox="1">
              <a:spLocks noChangeArrowheads="1"/>
            </p:cNvSpPr>
            <p:nvPr/>
          </p:nvSpPr>
          <p:spPr bwMode="auto">
            <a:xfrm>
              <a:off x="2117" y="1508"/>
              <a:ext cx="35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11368" name="Line 135"/>
            <p:cNvSpPr>
              <a:spLocks noChangeShapeType="1"/>
            </p:cNvSpPr>
            <p:nvPr/>
          </p:nvSpPr>
          <p:spPr bwMode="auto">
            <a:xfrm>
              <a:off x="1415" y="761"/>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9" name="Rectangle 136"/>
            <p:cNvSpPr>
              <a:spLocks noChangeArrowheads="1"/>
            </p:cNvSpPr>
            <p:nvPr/>
          </p:nvSpPr>
          <p:spPr bwMode="auto">
            <a:xfrm>
              <a:off x="1468" y="771"/>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1370" name="Rectangle 137"/>
            <p:cNvSpPr>
              <a:spLocks noChangeArrowheads="1"/>
            </p:cNvSpPr>
            <p:nvPr/>
          </p:nvSpPr>
          <p:spPr bwMode="auto">
            <a:xfrm>
              <a:off x="827" y="1197"/>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1371" name="Line 138"/>
            <p:cNvSpPr>
              <a:spLocks noChangeShapeType="1"/>
            </p:cNvSpPr>
            <p:nvPr/>
          </p:nvSpPr>
          <p:spPr bwMode="auto">
            <a:xfrm rot="-5400000">
              <a:off x="987" y="1391"/>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72" name="Line 139"/>
            <p:cNvSpPr>
              <a:spLocks noChangeShapeType="1"/>
            </p:cNvSpPr>
            <p:nvPr/>
          </p:nvSpPr>
          <p:spPr bwMode="auto">
            <a:xfrm>
              <a:off x="1350" y="1426"/>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73" name="Rectangle 140"/>
            <p:cNvSpPr>
              <a:spLocks noChangeArrowheads="1"/>
            </p:cNvSpPr>
            <p:nvPr/>
          </p:nvSpPr>
          <p:spPr bwMode="auto">
            <a:xfrm>
              <a:off x="1372" y="1353"/>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11374" name="Line 141"/>
            <p:cNvSpPr>
              <a:spLocks noChangeShapeType="1"/>
            </p:cNvSpPr>
            <p:nvPr/>
          </p:nvSpPr>
          <p:spPr bwMode="auto">
            <a:xfrm>
              <a:off x="984" y="1620"/>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75" name="Rectangle 142"/>
            <p:cNvSpPr>
              <a:spLocks noChangeArrowheads="1"/>
            </p:cNvSpPr>
            <p:nvPr/>
          </p:nvSpPr>
          <p:spPr bwMode="auto">
            <a:xfrm>
              <a:off x="728" y="1620"/>
              <a:ext cx="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sp>
          <p:nvSpPr>
            <p:cNvPr id="11376" name="Text Box 143"/>
            <p:cNvSpPr txBox="1">
              <a:spLocks noChangeArrowheads="1"/>
            </p:cNvSpPr>
            <p:nvPr/>
          </p:nvSpPr>
          <p:spPr bwMode="auto">
            <a:xfrm>
              <a:off x="684" y="2328"/>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chemeClr val="accent2"/>
                  </a:solidFill>
                  <a:latin typeface="Times New Roman" panose="02020603050405020304" pitchFamily="18" charset="0"/>
                  <a:ea typeface="楷体_GB2312" pitchFamily="49" charset="-122"/>
                </a:rPr>
                <a:t>原电路</a:t>
              </a:r>
            </a:p>
          </p:txBody>
        </p:sp>
      </p:grpSp>
      <p:sp>
        <p:nvSpPr>
          <p:cNvPr id="631952" name="Text Box 144"/>
          <p:cNvSpPr txBox="1">
            <a:spLocks noChangeArrowheads="1"/>
          </p:cNvSpPr>
          <p:nvPr/>
        </p:nvSpPr>
        <p:spPr bwMode="auto">
          <a:xfrm>
            <a:off x="3956050" y="36957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chemeClr val="accent2"/>
                </a:solidFill>
                <a:latin typeface="Times New Roman" panose="02020603050405020304" pitchFamily="18" charset="0"/>
                <a:ea typeface="楷体_GB2312" pitchFamily="49" charset="-122"/>
              </a:rPr>
              <a:t>直流通路</a:t>
            </a:r>
          </a:p>
        </p:txBody>
      </p:sp>
      <p:sp>
        <p:nvSpPr>
          <p:cNvPr id="631953" name="Text Box 145"/>
          <p:cNvSpPr txBox="1">
            <a:spLocks noChangeArrowheads="1"/>
          </p:cNvSpPr>
          <p:nvPr/>
        </p:nvSpPr>
        <p:spPr bwMode="auto">
          <a:xfrm>
            <a:off x="6594475" y="375285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chemeClr val="accent2"/>
                </a:solidFill>
                <a:latin typeface="Times New Roman" panose="02020603050405020304" pitchFamily="18" charset="0"/>
                <a:ea typeface="楷体_GB2312" pitchFamily="49" charset="-122"/>
              </a:rPr>
              <a:t>交流通路</a:t>
            </a:r>
          </a:p>
        </p:txBody>
      </p:sp>
      <p:grpSp>
        <p:nvGrpSpPr>
          <p:cNvPr id="631954" name="Group 146"/>
          <p:cNvGrpSpPr/>
          <p:nvPr/>
        </p:nvGrpSpPr>
        <p:grpSpPr bwMode="auto">
          <a:xfrm>
            <a:off x="5670550" y="1268413"/>
            <a:ext cx="3473450" cy="2016125"/>
            <a:chOff x="1025" y="2823"/>
            <a:chExt cx="2371" cy="1270"/>
          </a:xfrm>
        </p:grpSpPr>
        <p:sp>
          <p:nvSpPr>
            <p:cNvPr id="11277" name="Line 147"/>
            <p:cNvSpPr>
              <a:spLocks noChangeShapeType="1"/>
            </p:cNvSpPr>
            <p:nvPr/>
          </p:nvSpPr>
          <p:spPr bwMode="auto">
            <a:xfrm flipV="1">
              <a:off x="2162" y="3177"/>
              <a:ext cx="0" cy="1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78" name="Line 148"/>
            <p:cNvSpPr>
              <a:spLocks noChangeShapeType="1"/>
            </p:cNvSpPr>
            <p:nvPr/>
          </p:nvSpPr>
          <p:spPr bwMode="auto">
            <a:xfrm>
              <a:off x="1300" y="3411"/>
              <a:ext cx="717"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79" name="Line 149"/>
            <p:cNvSpPr>
              <a:spLocks noChangeShapeType="1"/>
            </p:cNvSpPr>
            <p:nvPr/>
          </p:nvSpPr>
          <p:spPr bwMode="auto">
            <a:xfrm>
              <a:off x="1999" y="3251"/>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0" name="Line 150"/>
            <p:cNvSpPr>
              <a:spLocks noChangeShapeType="1"/>
            </p:cNvSpPr>
            <p:nvPr/>
          </p:nvSpPr>
          <p:spPr bwMode="auto">
            <a:xfrm>
              <a:off x="2008" y="3458"/>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1" name="Line 151"/>
            <p:cNvSpPr>
              <a:spLocks noChangeShapeType="1"/>
            </p:cNvSpPr>
            <p:nvPr/>
          </p:nvSpPr>
          <p:spPr bwMode="auto">
            <a:xfrm flipV="1">
              <a:off x="2008" y="3267"/>
              <a:ext cx="151" cy="1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2" name="Line 152"/>
            <p:cNvSpPr>
              <a:spLocks noChangeShapeType="1"/>
            </p:cNvSpPr>
            <p:nvPr/>
          </p:nvSpPr>
          <p:spPr bwMode="auto">
            <a:xfrm>
              <a:off x="2149" y="3598"/>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3" name="Line 153"/>
            <p:cNvSpPr>
              <a:spLocks noChangeShapeType="1"/>
            </p:cNvSpPr>
            <p:nvPr/>
          </p:nvSpPr>
          <p:spPr bwMode="auto">
            <a:xfrm>
              <a:off x="1318" y="3968"/>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4" name="Line 154"/>
            <p:cNvSpPr>
              <a:spLocks noChangeShapeType="1"/>
            </p:cNvSpPr>
            <p:nvPr/>
          </p:nvSpPr>
          <p:spPr bwMode="auto">
            <a:xfrm flipV="1">
              <a:off x="1292" y="3956"/>
              <a:ext cx="1680" cy="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5" name="Line 155"/>
            <p:cNvSpPr>
              <a:spLocks noChangeShapeType="1"/>
            </p:cNvSpPr>
            <p:nvPr/>
          </p:nvSpPr>
          <p:spPr bwMode="auto">
            <a:xfrm>
              <a:off x="2151" y="3583"/>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6" name="Oval 156"/>
            <p:cNvSpPr>
              <a:spLocks noChangeArrowheads="1"/>
            </p:cNvSpPr>
            <p:nvPr/>
          </p:nvSpPr>
          <p:spPr bwMode="auto">
            <a:xfrm>
              <a:off x="1235" y="3378"/>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87" name="Oval 157"/>
            <p:cNvSpPr>
              <a:spLocks noChangeArrowheads="1"/>
            </p:cNvSpPr>
            <p:nvPr/>
          </p:nvSpPr>
          <p:spPr bwMode="auto">
            <a:xfrm>
              <a:off x="1251" y="3939"/>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88" name="Line 158"/>
            <p:cNvSpPr>
              <a:spLocks noChangeShapeType="1"/>
            </p:cNvSpPr>
            <p:nvPr/>
          </p:nvSpPr>
          <p:spPr bwMode="auto">
            <a:xfrm flipV="1">
              <a:off x="2145" y="3175"/>
              <a:ext cx="843"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89" name="Text Box 159"/>
            <p:cNvSpPr txBox="1">
              <a:spLocks noChangeArrowheads="1"/>
            </p:cNvSpPr>
            <p:nvPr/>
          </p:nvSpPr>
          <p:spPr bwMode="auto">
            <a:xfrm>
              <a:off x="2320" y="3577"/>
              <a:ext cx="36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1290" name="Text Box 160"/>
            <p:cNvSpPr txBox="1">
              <a:spLocks noChangeArrowheads="1"/>
            </p:cNvSpPr>
            <p:nvPr/>
          </p:nvSpPr>
          <p:spPr bwMode="auto">
            <a:xfrm>
              <a:off x="2216" y="3432"/>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1291" name="Line 161"/>
            <p:cNvSpPr>
              <a:spLocks noChangeShapeType="1"/>
            </p:cNvSpPr>
            <p:nvPr/>
          </p:nvSpPr>
          <p:spPr bwMode="auto">
            <a:xfrm>
              <a:off x="2071" y="4083"/>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92" name="Oval 162"/>
            <p:cNvSpPr>
              <a:spLocks noChangeArrowheads="1"/>
            </p:cNvSpPr>
            <p:nvPr/>
          </p:nvSpPr>
          <p:spPr bwMode="auto">
            <a:xfrm>
              <a:off x="2131" y="3948"/>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93" name="Text Box 163"/>
            <p:cNvSpPr txBox="1">
              <a:spLocks noChangeArrowheads="1"/>
            </p:cNvSpPr>
            <p:nvPr/>
          </p:nvSpPr>
          <p:spPr bwMode="auto">
            <a:xfrm>
              <a:off x="1269" y="3514"/>
              <a:ext cx="35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1294" name="Line 164"/>
            <p:cNvSpPr>
              <a:spLocks noChangeShapeType="1"/>
            </p:cNvSpPr>
            <p:nvPr/>
          </p:nvSpPr>
          <p:spPr bwMode="auto">
            <a:xfrm flipV="1">
              <a:off x="2635" y="3189"/>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95" name="Line 165"/>
            <p:cNvSpPr>
              <a:spLocks noChangeShapeType="1"/>
            </p:cNvSpPr>
            <p:nvPr/>
          </p:nvSpPr>
          <p:spPr bwMode="auto">
            <a:xfrm>
              <a:off x="2640" y="3530"/>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296" name="Rectangle 166"/>
            <p:cNvSpPr>
              <a:spLocks noChangeArrowheads="1"/>
            </p:cNvSpPr>
            <p:nvPr/>
          </p:nvSpPr>
          <p:spPr bwMode="auto">
            <a:xfrm>
              <a:off x="2598" y="3412"/>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297" name="Oval 167"/>
            <p:cNvSpPr>
              <a:spLocks noChangeArrowheads="1"/>
            </p:cNvSpPr>
            <p:nvPr/>
          </p:nvSpPr>
          <p:spPr bwMode="auto">
            <a:xfrm>
              <a:off x="1635" y="3378"/>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98" name="Text Box 168"/>
            <p:cNvSpPr txBox="1">
              <a:spLocks noChangeArrowheads="1"/>
            </p:cNvSpPr>
            <p:nvPr/>
          </p:nvSpPr>
          <p:spPr bwMode="auto">
            <a:xfrm>
              <a:off x="2667" y="3574"/>
              <a:ext cx="35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11299" name="Line 169"/>
            <p:cNvSpPr>
              <a:spLocks noChangeShapeType="1"/>
            </p:cNvSpPr>
            <p:nvPr/>
          </p:nvSpPr>
          <p:spPr bwMode="auto">
            <a:xfrm>
              <a:off x="1301" y="3489"/>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0" name="Line 170"/>
            <p:cNvSpPr>
              <a:spLocks noChangeShapeType="1"/>
            </p:cNvSpPr>
            <p:nvPr/>
          </p:nvSpPr>
          <p:spPr bwMode="auto">
            <a:xfrm>
              <a:off x="3074" y="3363"/>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1" name="Text Box 171"/>
            <p:cNvSpPr txBox="1">
              <a:spLocks noChangeArrowheads="1"/>
            </p:cNvSpPr>
            <p:nvPr/>
          </p:nvSpPr>
          <p:spPr bwMode="auto">
            <a:xfrm>
              <a:off x="1025" y="3476"/>
              <a:ext cx="279"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11302" name="Text Box 172"/>
            <p:cNvSpPr txBox="1">
              <a:spLocks noChangeArrowheads="1"/>
            </p:cNvSpPr>
            <p:nvPr/>
          </p:nvSpPr>
          <p:spPr bwMode="auto">
            <a:xfrm>
              <a:off x="3045" y="3368"/>
              <a:ext cx="35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11303" name="Line 173"/>
            <p:cNvSpPr>
              <a:spLocks noChangeShapeType="1"/>
            </p:cNvSpPr>
            <p:nvPr/>
          </p:nvSpPr>
          <p:spPr bwMode="auto">
            <a:xfrm rot="5400000">
              <a:off x="2391" y="295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4" name="Rectangle 174"/>
            <p:cNvSpPr>
              <a:spLocks noChangeArrowheads="1"/>
            </p:cNvSpPr>
            <p:nvPr/>
          </p:nvSpPr>
          <p:spPr bwMode="auto">
            <a:xfrm>
              <a:off x="2324" y="2823"/>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1305" name="Rectangle 175"/>
            <p:cNvSpPr>
              <a:spLocks noChangeArrowheads="1"/>
            </p:cNvSpPr>
            <p:nvPr/>
          </p:nvSpPr>
          <p:spPr bwMode="auto">
            <a:xfrm>
              <a:off x="1683" y="3069"/>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1306" name="Line 176"/>
            <p:cNvSpPr>
              <a:spLocks noChangeShapeType="1"/>
            </p:cNvSpPr>
            <p:nvPr/>
          </p:nvSpPr>
          <p:spPr bwMode="auto">
            <a:xfrm rot="-5400000">
              <a:off x="1843" y="3239"/>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177"/>
            <p:cNvSpPr>
              <a:spLocks noChangeShapeType="1"/>
            </p:cNvSpPr>
            <p:nvPr/>
          </p:nvSpPr>
          <p:spPr bwMode="auto">
            <a:xfrm>
              <a:off x="2206" y="3274"/>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Rectangle 178"/>
            <p:cNvSpPr>
              <a:spLocks noChangeArrowheads="1"/>
            </p:cNvSpPr>
            <p:nvPr/>
          </p:nvSpPr>
          <p:spPr bwMode="auto">
            <a:xfrm>
              <a:off x="2228" y="3201"/>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11309" name="Oval 179"/>
            <p:cNvSpPr>
              <a:spLocks noChangeArrowheads="1"/>
            </p:cNvSpPr>
            <p:nvPr/>
          </p:nvSpPr>
          <p:spPr bwMode="auto">
            <a:xfrm>
              <a:off x="2619"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10" name="Line 180"/>
            <p:cNvSpPr>
              <a:spLocks noChangeShapeType="1"/>
            </p:cNvSpPr>
            <p:nvPr/>
          </p:nvSpPr>
          <p:spPr bwMode="auto">
            <a:xfrm flipV="1">
              <a:off x="1661" y="3411"/>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11" name="Line 181"/>
            <p:cNvSpPr>
              <a:spLocks noChangeShapeType="1"/>
            </p:cNvSpPr>
            <p:nvPr/>
          </p:nvSpPr>
          <p:spPr bwMode="auto">
            <a:xfrm>
              <a:off x="1666" y="3524"/>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312" name="Rectangle 182"/>
            <p:cNvSpPr>
              <a:spLocks noChangeArrowheads="1"/>
            </p:cNvSpPr>
            <p:nvPr/>
          </p:nvSpPr>
          <p:spPr bwMode="auto">
            <a:xfrm>
              <a:off x="1624" y="353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13" name="Oval 183"/>
            <p:cNvSpPr>
              <a:spLocks noChangeArrowheads="1"/>
            </p:cNvSpPr>
            <p:nvPr/>
          </p:nvSpPr>
          <p:spPr bwMode="auto">
            <a:xfrm>
              <a:off x="1647"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314" name="Line 184"/>
            <p:cNvSpPr>
              <a:spLocks noChangeShapeType="1"/>
            </p:cNvSpPr>
            <p:nvPr/>
          </p:nvSpPr>
          <p:spPr bwMode="auto">
            <a:xfrm flipV="1">
              <a:off x="2972" y="3198"/>
              <a:ext cx="1" cy="28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15" name="Line 185"/>
            <p:cNvSpPr>
              <a:spLocks noChangeShapeType="1"/>
            </p:cNvSpPr>
            <p:nvPr/>
          </p:nvSpPr>
          <p:spPr bwMode="auto">
            <a:xfrm>
              <a:off x="2977" y="353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1316" name="Rectangle 186"/>
            <p:cNvSpPr>
              <a:spLocks noChangeArrowheads="1"/>
            </p:cNvSpPr>
            <p:nvPr/>
          </p:nvSpPr>
          <p:spPr bwMode="auto">
            <a:xfrm>
              <a:off x="2935" y="341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317" name="Line 187"/>
            <p:cNvSpPr>
              <a:spLocks noChangeShapeType="1"/>
            </p:cNvSpPr>
            <p:nvPr/>
          </p:nvSpPr>
          <p:spPr bwMode="auto">
            <a:xfrm>
              <a:off x="1837" y="3468"/>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Rectangle 188"/>
            <p:cNvSpPr>
              <a:spLocks noChangeArrowheads="1"/>
            </p:cNvSpPr>
            <p:nvPr/>
          </p:nvSpPr>
          <p:spPr bwMode="auto">
            <a:xfrm>
              <a:off x="1689" y="3516"/>
              <a:ext cx="3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sp>
          <p:nvSpPr>
            <p:cNvPr id="11319" name="Oval 189"/>
            <p:cNvSpPr>
              <a:spLocks noChangeArrowheads="1"/>
            </p:cNvSpPr>
            <p:nvPr/>
          </p:nvSpPr>
          <p:spPr bwMode="auto">
            <a:xfrm>
              <a:off x="2631" y="316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31998" name="Text Box 190"/>
          <p:cNvSpPr txBox="1">
            <a:spLocks noChangeArrowheads="1"/>
          </p:cNvSpPr>
          <p:nvPr/>
        </p:nvSpPr>
        <p:spPr bwMode="auto">
          <a:xfrm>
            <a:off x="450850" y="4187825"/>
            <a:ext cx="78660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直流分量（静态值）：大写大注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631999" name="Text Box 191"/>
          <p:cNvSpPr txBox="1">
            <a:spLocks noChangeArrowheads="1"/>
          </p:cNvSpPr>
          <p:nvPr/>
        </p:nvSpPr>
        <p:spPr bwMode="auto">
          <a:xfrm>
            <a:off x="730250" y="5778500"/>
            <a:ext cx="7658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总电量（瞬时值）： 小写大注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r>
              <a:rPr kumimoji="1" lang="en-US" altLang="zh-CN" sz="2800" b="1">
                <a:latin typeface="Times New Roman" panose="02020603050405020304" pitchFamily="18" charset="0"/>
                <a:ea typeface="楷体_GB2312" pitchFamily="49" charset="-122"/>
              </a:rPr>
              <a:t> </a:t>
            </a:r>
          </a:p>
        </p:txBody>
      </p:sp>
      <p:sp>
        <p:nvSpPr>
          <p:cNvPr id="632000" name="Text Box 192"/>
          <p:cNvSpPr txBox="1">
            <a:spLocks noChangeArrowheads="1"/>
          </p:cNvSpPr>
          <p:nvPr/>
        </p:nvSpPr>
        <p:spPr bwMode="auto">
          <a:xfrm>
            <a:off x="447675" y="4683125"/>
            <a:ext cx="8156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交流分量（瞬时值）：小写小注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r>
              <a:rPr kumimoji="1" lang="en-US" altLang="zh-CN" sz="2800" b="1">
                <a:latin typeface="Times New Roman" panose="02020603050405020304" pitchFamily="18" charset="0"/>
                <a:ea typeface="楷体_GB2312" pitchFamily="49" charset="-122"/>
              </a:rPr>
              <a:t> </a:t>
            </a:r>
          </a:p>
        </p:txBody>
      </p:sp>
      <p:sp>
        <p:nvSpPr>
          <p:cNvPr id="632001" name="Text Box 193"/>
          <p:cNvSpPr txBox="1">
            <a:spLocks noChangeArrowheads="1"/>
          </p:cNvSpPr>
          <p:nvPr/>
        </p:nvSpPr>
        <p:spPr bwMode="auto">
          <a:xfrm>
            <a:off x="430213" y="5235575"/>
            <a:ext cx="81740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交流分量（有效值）：大写小注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   </a:t>
            </a: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   </a:t>
            </a: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r>
              <a:rPr kumimoji="1" lang="en-US" altLang="zh-CN" sz="2800" b="1">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wipe(left)">
                                      <p:cBhvr>
                                        <p:cTn id="7" dur="500"/>
                                        <p:tgtEl>
                                          <p:spTgt spid="6318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318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31811"/>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631952"/>
                                        </p:tgtEl>
                                        <p:attrNameLst>
                                          <p:attrName>style.visibility</p:attrName>
                                        </p:attrNameLst>
                                      </p:cBhvr>
                                      <p:to>
                                        <p:strVal val="visible"/>
                                      </p:to>
                                    </p:set>
                                    <p:animEffect transition="in" filter="wipe(left)">
                                      <p:cBhvr>
                                        <p:cTn id="19" dur="500"/>
                                        <p:tgtEl>
                                          <p:spTgt spid="63195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631843"/>
                                        </p:tgtEl>
                                        <p:attrNameLst>
                                          <p:attrName>style.visibility</p:attrName>
                                        </p:attrNameLst>
                                      </p:cBhvr>
                                      <p:to>
                                        <p:strVal val="visible"/>
                                      </p:to>
                                    </p:set>
                                  </p:childTnLst>
                                  <p:subTnLst>
                                    <p:set>
                                      <p:cBhvr override="childStyle">
                                        <p:cTn dur="1" fill="hold" display="0" masterRel="nextClick" afterEffect="1"/>
                                        <p:tgtEl>
                                          <p:spTgt spid="631843"/>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63195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1953"/>
                                        </p:tgtEl>
                                        <p:attrNameLst>
                                          <p:attrName>style.visibility</p:attrName>
                                        </p:attrNameLst>
                                      </p:cBhvr>
                                      <p:to>
                                        <p:strVal val="visible"/>
                                      </p:to>
                                    </p:set>
                                    <p:animEffect transition="in" filter="wipe(left)">
                                      <p:cBhvr>
                                        <p:cTn id="32" dur="500"/>
                                        <p:tgtEl>
                                          <p:spTgt spid="6319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1998"/>
                                        </p:tgtEl>
                                        <p:attrNameLst>
                                          <p:attrName>style.visibility</p:attrName>
                                        </p:attrNameLst>
                                      </p:cBhvr>
                                      <p:to>
                                        <p:strVal val="visible"/>
                                      </p:to>
                                    </p:set>
                                    <p:animEffect transition="in" filter="wipe(left)">
                                      <p:cBhvr>
                                        <p:cTn id="37" dur="500"/>
                                        <p:tgtEl>
                                          <p:spTgt spid="6319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2000"/>
                                        </p:tgtEl>
                                        <p:attrNameLst>
                                          <p:attrName>style.visibility</p:attrName>
                                        </p:attrNameLst>
                                      </p:cBhvr>
                                      <p:to>
                                        <p:strVal val="visible"/>
                                      </p:to>
                                    </p:set>
                                    <p:animEffect transition="in" filter="wipe(left)">
                                      <p:cBhvr>
                                        <p:cTn id="42" dur="500"/>
                                        <p:tgtEl>
                                          <p:spTgt spid="6320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2001"/>
                                        </p:tgtEl>
                                        <p:attrNameLst>
                                          <p:attrName>style.visibility</p:attrName>
                                        </p:attrNameLst>
                                      </p:cBhvr>
                                      <p:to>
                                        <p:strVal val="visible"/>
                                      </p:to>
                                    </p:set>
                                    <p:animEffect transition="in" filter="wipe(left)">
                                      <p:cBhvr>
                                        <p:cTn id="47" dur="500"/>
                                        <p:tgtEl>
                                          <p:spTgt spid="63200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1999"/>
                                        </p:tgtEl>
                                        <p:attrNameLst>
                                          <p:attrName>style.visibility</p:attrName>
                                        </p:attrNameLst>
                                      </p:cBhvr>
                                      <p:to>
                                        <p:strVal val="visible"/>
                                      </p:to>
                                    </p:set>
                                    <p:animEffect transition="in" filter="wipe(left)">
                                      <p:cBhvr>
                                        <p:cTn id="52" dur="500"/>
                                        <p:tgtEl>
                                          <p:spTgt spid="631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autoUpdateAnimBg="0"/>
      <p:bldP spid="631952" grpId="0" autoUpdateAnimBg="0"/>
      <p:bldP spid="631953" grpId="0" autoUpdateAnimBg="0"/>
      <p:bldP spid="631998" grpId="0" autoUpdateAnimBg="0"/>
      <p:bldP spid="631999" grpId="0" autoUpdateAnimBg="0"/>
      <p:bldP spid="632000" grpId="0" autoUpdateAnimBg="0"/>
      <p:bldP spid="63200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ChangeArrowheads="1"/>
          </p:cNvSpPr>
          <p:nvPr/>
        </p:nvSpPr>
        <p:spPr bwMode="auto">
          <a:xfrm>
            <a:off x="179388" y="450850"/>
            <a:ext cx="4824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latin typeface="Times New Roman" panose="02020603050405020304" pitchFamily="18" charset="0"/>
                <a:ea typeface="楷体_GB2312" pitchFamily="49" charset="-122"/>
              </a:rPr>
              <a:t>总电量</a:t>
            </a:r>
            <a:r>
              <a:rPr kumimoji="1" lang="zh-CN" altLang="en-US" sz="2400" b="1">
                <a:solidFill>
                  <a:srgbClr val="FF5050"/>
                </a:solidFill>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直流分量</a:t>
            </a:r>
            <a:r>
              <a:rPr kumimoji="1" lang="zh-CN" altLang="en-US" sz="2400" b="1">
                <a:solidFill>
                  <a:srgbClr val="FF5050"/>
                </a:solidFill>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a:t>
            </a:r>
            <a:r>
              <a:rPr kumimoji="1" lang="en-US" altLang="zh-CN" sz="2800" b="1">
                <a:solidFill>
                  <a:srgbClr val="FF5050"/>
                </a:solidFill>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交流分量</a:t>
            </a:r>
          </a:p>
        </p:txBody>
      </p:sp>
      <p:graphicFrame>
        <p:nvGraphicFramePr>
          <p:cNvPr id="632835" name="Object 3"/>
          <p:cNvGraphicFramePr>
            <a:graphicFrameLocks noChangeAspect="1"/>
          </p:cNvGraphicFramePr>
          <p:nvPr/>
        </p:nvGraphicFramePr>
        <p:xfrm>
          <a:off x="601663" y="1042988"/>
          <a:ext cx="2060575" cy="657225"/>
        </p:xfrm>
        <a:graphic>
          <a:graphicData uri="http://schemas.openxmlformats.org/presentationml/2006/ole">
            <mc:AlternateContent xmlns:mc="http://schemas.openxmlformats.org/markup-compatibility/2006">
              <mc:Choice xmlns:v="urn:schemas-microsoft-com:vml" Requires="v">
                <p:oleObj name="公式" r:id="rId2" imgW="763905" imgH="204470" progId="Equation.3">
                  <p:embed/>
                </p:oleObj>
              </mc:Choice>
              <mc:Fallback>
                <p:oleObj name="公式" r:id="rId2" imgW="763905" imgH="20447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3" y="1042988"/>
                        <a:ext cx="206057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36" name="Object 4"/>
          <p:cNvGraphicFramePr>
            <a:graphicFrameLocks noChangeAspect="1"/>
          </p:cNvGraphicFramePr>
          <p:nvPr/>
        </p:nvGraphicFramePr>
        <p:xfrm>
          <a:off x="636588" y="1766888"/>
          <a:ext cx="2024062" cy="654050"/>
        </p:xfrm>
        <a:graphic>
          <a:graphicData uri="http://schemas.openxmlformats.org/presentationml/2006/ole">
            <mc:AlternateContent xmlns:mc="http://schemas.openxmlformats.org/markup-compatibility/2006">
              <mc:Choice xmlns:v="urn:schemas-microsoft-com:vml" Requires="v">
                <p:oleObj name="公式" r:id="rId4" imgW="753110" imgH="204470" progId="Equation.3">
                  <p:embed/>
                </p:oleObj>
              </mc:Choice>
              <mc:Fallback>
                <p:oleObj name="公式" r:id="rId4" imgW="753110" imgH="20447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8" y="1766888"/>
                        <a:ext cx="2024062"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37" name="Object 5"/>
          <p:cNvGraphicFramePr>
            <a:graphicFrameLocks noChangeAspect="1"/>
          </p:cNvGraphicFramePr>
          <p:nvPr/>
        </p:nvGraphicFramePr>
        <p:xfrm>
          <a:off x="344488" y="2449513"/>
          <a:ext cx="2819400" cy="619125"/>
        </p:xfrm>
        <a:graphic>
          <a:graphicData uri="http://schemas.openxmlformats.org/presentationml/2006/ole">
            <mc:AlternateContent xmlns:mc="http://schemas.openxmlformats.org/markup-compatibility/2006">
              <mc:Choice xmlns:v="urn:schemas-microsoft-com:vml" Requires="v">
                <p:oleObj name="公式" r:id="rId6" imgW="1064895" imgH="204470" progId="Equation.3">
                  <p:embed/>
                </p:oleObj>
              </mc:Choice>
              <mc:Fallback>
                <p:oleObj name="公式" r:id="rId6" imgW="1064895" imgH="20447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488" y="2449513"/>
                        <a:ext cx="28194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38" name="Object 6"/>
          <p:cNvGraphicFramePr>
            <a:graphicFrameLocks noChangeAspect="1"/>
          </p:cNvGraphicFramePr>
          <p:nvPr/>
        </p:nvGraphicFramePr>
        <p:xfrm>
          <a:off x="341313" y="3154363"/>
          <a:ext cx="2784475" cy="635000"/>
        </p:xfrm>
        <a:graphic>
          <a:graphicData uri="http://schemas.openxmlformats.org/presentationml/2006/ole">
            <mc:AlternateContent xmlns:mc="http://schemas.openxmlformats.org/markup-compatibility/2006">
              <mc:Choice xmlns:v="urn:schemas-microsoft-com:vml" Requires="v">
                <p:oleObj name="公式" r:id="rId8" imgW="1054100" imgH="204470" progId="Equation.3">
                  <p:embed/>
                </p:oleObj>
              </mc:Choice>
              <mc:Fallback>
                <p:oleObj name="公式" r:id="rId8" imgW="1054100" imgH="2044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313" y="3154363"/>
                        <a:ext cx="278447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2839" name="Line 7"/>
          <p:cNvSpPr>
            <a:spLocks noChangeShapeType="1"/>
          </p:cNvSpPr>
          <p:nvPr/>
        </p:nvSpPr>
        <p:spPr bwMode="auto">
          <a:xfrm>
            <a:off x="5111750" y="4648200"/>
            <a:ext cx="2776538"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2840" name="Text Box 8"/>
          <p:cNvSpPr txBox="1">
            <a:spLocks noChangeArrowheads="1"/>
          </p:cNvSpPr>
          <p:nvPr/>
        </p:nvSpPr>
        <p:spPr bwMode="auto">
          <a:xfrm>
            <a:off x="5003800" y="414338"/>
            <a:ext cx="730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FF3300"/>
                </a:solidFill>
                <a:latin typeface="Times New Roman" panose="02020603050405020304" pitchFamily="18" charset="0"/>
                <a:ea typeface="楷体_GB2312" pitchFamily="49" charset="-122"/>
              </a:rPr>
              <a:t>I</a:t>
            </a:r>
            <a:r>
              <a:rPr kumimoji="1" lang="en-US" altLang="zh-CN" sz="2800" b="1" baseline="-25000">
                <a:solidFill>
                  <a:srgbClr val="FF3300"/>
                </a:solidFill>
                <a:latin typeface="Times New Roman" panose="02020603050405020304" pitchFamily="18" charset="0"/>
                <a:ea typeface="楷体_GB2312" pitchFamily="49" charset="-122"/>
              </a:rPr>
              <a:t>B</a:t>
            </a:r>
            <a:endParaRPr kumimoji="1" lang="en-US" altLang="zh-CN" sz="2800" b="1">
              <a:solidFill>
                <a:srgbClr val="FF3300"/>
              </a:solidFill>
              <a:latin typeface="Times New Roman" panose="02020603050405020304" pitchFamily="18" charset="0"/>
              <a:ea typeface="楷体_GB2312" pitchFamily="49" charset="-122"/>
            </a:endParaRPr>
          </a:p>
        </p:txBody>
      </p:sp>
      <p:sp>
        <p:nvSpPr>
          <p:cNvPr id="632841" name="Line 9"/>
          <p:cNvSpPr>
            <a:spLocks noChangeShapeType="1"/>
          </p:cNvSpPr>
          <p:nvPr/>
        </p:nvSpPr>
        <p:spPr bwMode="auto">
          <a:xfrm>
            <a:off x="5094288" y="1368425"/>
            <a:ext cx="271145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32842" name="Group 10"/>
          <p:cNvGrpSpPr/>
          <p:nvPr/>
        </p:nvGrpSpPr>
        <p:grpSpPr bwMode="auto">
          <a:xfrm>
            <a:off x="4870450" y="565150"/>
            <a:ext cx="3427413" cy="1927225"/>
            <a:chOff x="2904" y="1750"/>
            <a:chExt cx="2339" cy="1214"/>
          </a:xfrm>
        </p:grpSpPr>
        <p:sp>
          <p:nvSpPr>
            <p:cNvPr id="12338" name="Line 11"/>
            <p:cNvSpPr>
              <a:spLocks noChangeShapeType="1"/>
            </p:cNvSpPr>
            <p:nvPr/>
          </p:nvSpPr>
          <p:spPr bwMode="auto">
            <a:xfrm>
              <a:off x="3068" y="278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39" name="Line 12"/>
            <p:cNvSpPr>
              <a:spLocks noChangeShapeType="1"/>
            </p:cNvSpPr>
            <p:nvPr/>
          </p:nvSpPr>
          <p:spPr bwMode="auto">
            <a:xfrm flipH="1">
              <a:off x="3074" y="1750"/>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40" name="Text Box 13"/>
            <p:cNvSpPr txBox="1">
              <a:spLocks noChangeArrowheads="1"/>
            </p:cNvSpPr>
            <p:nvPr/>
          </p:nvSpPr>
          <p:spPr bwMode="auto">
            <a:xfrm>
              <a:off x="5062" y="2657"/>
              <a:ext cx="1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3300"/>
                  </a:solidFill>
                  <a:latin typeface="Times New Roman" panose="02020603050405020304" pitchFamily="18" charset="0"/>
                  <a:ea typeface="楷体_GB2312" pitchFamily="49" charset="-122"/>
                </a:rPr>
                <a:t>t</a:t>
              </a:r>
            </a:p>
          </p:txBody>
        </p:sp>
        <p:sp>
          <p:nvSpPr>
            <p:cNvPr id="12341" name="Rectangle 14"/>
            <p:cNvSpPr>
              <a:spLocks noChangeArrowheads="1"/>
            </p:cNvSpPr>
            <p:nvPr/>
          </p:nvSpPr>
          <p:spPr bwMode="auto">
            <a:xfrm>
              <a:off x="2904" y="267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3300"/>
                  </a:solidFill>
                  <a:latin typeface="Times New Roman" panose="02020603050405020304" pitchFamily="18" charset="0"/>
                  <a:ea typeface="楷体_GB2312" pitchFamily="49" charset="-122"/>
                </a:rPr>
                <a:t>o</a:t>
              </a:r>
            </a:p>
          </p:txBody>
        </p:sp>
      </p:grpSp>
      <p:grpSp>
        <p:nvGrpSpPr>
          <p:cNvPr id="632847" name="Group 15"/>
          <p:cNvGrpSpPr/>
          <p:nvPr/>
        </p:nvGrpSpPr>
        <p:grpSpPr bwMode="auto">
          <a:xfrm>
            <a:off x="5146675" y="3025775"/>
            <a:ext cx="2520950" cy="841375"/>
            <a:chOff x="3512" y="764"/>
            <a:chExt cx="1721" cy="530"/>
          </a:xfrm>
        </p:grpSpPr>
        <p:grpSp>
          <p:nvGrpSpPr>
            <p:cNvPr id="12332" name="Group 16"/>
            <p:cNvGrpSpPr/>
            <p:nvPr/>
          </p:nvGrpSpPr>
          <p:grpSpPr bwMode="auto">
            <a:xfrm>
              <a:off x="3512" y="764"/>
              <a:ext cx="857" cy="518"/>
              <a:chOff x="1392" y="2218"/>
              <a:chExt cx="1824" cy="794"/>
            </a:xfrm>
          </p:grpSpPr>
          <p:sp>
            <p:nvSpPr>
              <p:cNvPr id="12336" name="Freeform 17"/>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337" name="Freeform 18"/>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2333" name="Group 19"/>
            <p:cNvGrpSpPr/>
            <p:nvPr/>
          </p:nvGrpSpPr>
          <p:grpSpPr bwMode="auto">
            <a:xfrm>
              <a:off x="4376" y="776"/>
              <a:ext cx="857" cy="518"/>
              <a:chOff x="1392" y="2218"/>
              <a:chExt cx="1824" cy="794"/>
            </a:xfrm>
          </p:grpSpPr>
          <p:sp>
            <p:nvSpPr>
              <p:cNvPr id="12334" name="Freeform 20"/>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335" name="Freeform 21"/>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632854" name="Group 22"/>
          <p:cNvGrpSpPr/>
          <p:nvPr/>
        </p:nvGrpSpPr>
        <p:grpSpPr bwMode="auto">
          <a:xfrm>
            <a:off x="4870450" y="2492375"/>
            <a:ext cx="3444875" cy="1657350"/>
            <a:chOff x="3324" y="1462"/>
            <a:chExt cx="2351" cy="1044"/>
          </a:xfrm>
        </p:grpSpPr>
        <p:sp>
          <p:nvSpPr>
            <p:cNvPr id="12328" name="Line 23"/>
            <p:cNvSpPr>
              <a:spLocks noChangeShapeType="1"/>
            </p:cNvSpPr>
            <p:nvPr/>
          </p:nvSpPr>
          <p:spPr bwMode="auto">
            <a:xfrm>
              <a:off x="3500" y="206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29" name="Line 24"/>
            <p:cNvSpPr>
              <a:spLocks noChangeShapeType="1"/>
            </p:cNvSpPr>
            <p:nvPr/>
          </p:nvSpPr>
          <p:spPr bwMode="auto">
            <a:xfrm flipH="1">
              <a:off x="3506" y="1462"/>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30" name="Text Box 25"/>
            <p:cNvSpPr txBox="1">
              <a:spLocks noChangeArrowheads="1"/>
            </p:cNvSpPr>
            <p:nvPr/>
          </p:nvSpPr>
          <p:spPr bwMode="auto">
            <a:xfrm>
              <a:off x="5494" y="1913"/>
              <a:ext cx="1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3300"/>
                  </a:solidFill>
                  <a:latin typeface="Times New Roman" panose="02020603050405020304" pitchFamily="18" charset="0"/>
                  <a:ea typeface="楷体_GB2312" pitchFamily="49" charset="-122"/>
                </a:rPr>
                <a:t>t</a:t>
              </a:r>
            </a:p>
          </p:txBody>
        </p:sp>
        <p:sp>
          <p:nvSpPr>
            <p:cNvPr id="12331" name="Rectangle 26"/>
            <p:cNvSpPr>
              <a:spLocks noChangeArrowheads="1"/>
            </p:cNvSpPr>
            <p:nvPr/>
          </p:nvSpPr>
          <p:spPr bwMode="auto">
            <a:xfrm>
              <a:off x="3324" y="192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3300"/>
                  </a:solidFill>
                  <a:latin typeface="Times New Roman" panose="02020603050405020304" pitchFamily="18" charset="0"/>
                  <a:ea typeface="楷体_GB2312" pitchFamily="49" charset="-122"/>
                </a:rPr>
                <a:t>o</a:t>
              </a:r>
            </a:p>
          </p:txBody>
        </p:sp>
      </p:grpSp>
      <p:sp>
        <p:nvSpPr>
          <p:cNvPr id="632859" name="Text Box 27"/>
          <p:cNvSpPr txBox="1">
            <a:spLocks noChangeArrowheads="1"/>
          </p:cNvSpPr>
          <p:nvPr/>
        </p:nvSpPr>
        <p:spPr bwMode="auto">
          <a:xfrm>
            <a:off x="5156200" y="2301875"/>
            <a:ext cx="568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FF3300"/>
                </a:solidFill>
                <a:latin typeface="Times New Roman" panose="02020603050405020304" pitchFamily="18" charset="0"/>
                <a:ea typeface="楷体_GB2312" pitchFamily="49" charset="-122"/>
              </a:rPr>
              <a:t>i</a:t>
            </a:r>
            <a:r>
              <a:rPr kumimoji="1" lang="en-US" altLang="zh-CN" sz="2800" b="1" baseline="-25000">
                <a:solidFill>
                  <a:srgbClr val="FF3300"/>
                </a:solidFill>
                <a:latin typeface="Times New Roman" panose="02020603050405020304" pitchFamily="18" charset="0"/>
                <a:ea typeface="楷体_GB2312" pitchFamily="49" charset="-122"/>
              </a:rPr>
              <a:t>b</a:t>
            </a:r>
            <a:endParaRPr kumimoji="1" lang="en-US" altLang="zh-CN" sz="2800" b="1">
              <a:solidFill>
                <a:srgbClr val="FF3300"/>
              </a:solidFill>
              <a:latin typeface="Times New Roman" panose="02020603050405020304" pitchFamily="18" charset="0"/>
              <a:ea typeface="楷体_GB2312" pitchFamily="49" charset="-122"/>
            </a:endParaRPr>
          </a:p>
        </p:txBody>
      </p:sp>
      <p:grpSp>
        <p:nvGrpSpPr>
          <p:cNvPr id="632860" name="Group 28"/>
          <p:cNvGrpSpPr/>
          <p:nvPr/>
        </p:nvGrpSpPr>
        <p:grpSpPr bwMode="auto">
          <a:xfrm>
            <a:off x="4870450" y="4283075"/>
            <a:ext cx="3416300" cy="1927225"/>
            <a:chOff x="2904" y="1750"/>
            <a:chExt cx="2331" cy="1214"/>
          </a:xfrm>
        </p:grpSpPr>
        <p:sp>
          <p:nvSpPr>
            <p:cNvPr id="12324" name="Line 29"/>
            <p:cNvSpPr>
              <a:spLocks noChangeShapeType="1"/>
            </p:cNvSpPr>
            <p:nvPr/>
          </p:nvSpPr>
          <p:spPr bwMode="auto">
            <a:xfrm>
              <a:off x="3068" y="2782"/>
              <a:ext cx="196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25" name="Line 30"/>
            <p:cNvSpPr>
              <a:spLocks noChangeShapeType="1"/>
            </p:cNvSpPr>
            <p:nvPr/>
          </p:nvSpPr>
          <p:spPr bwMode="auto">
            <a:xfrm flipH="1">
              <a:off x="3074" y="1750"/>
              <a:ext cx="0" cy="1044"/>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326" name="Text Box 31"/>
            <p:cNvSpPr txBox="1">
              <a:spLocks noChangeArrowheads="1"/>
            </p:cNvSpPr>
            <p:nvPr/>
          </p:nvSpPr>
          <p:spPr bwMode="auto">
            <a:xfrm>
              <a:off x="5068" y="2657"/>
              <a:ext cx="1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solidFill>
                    <a:srgbClr val="FF3300"/>
                  </a:solidFill>
                  <a:latin typeface="Times New Roman" panose="02020603050405020304" pitchFamily="18" charset="0"/>
                  <a:ea typeface="楷体_GB2312" pitchFamily="49" charset="-122"/>
                </a:rPr>
                <a:t>t</a:t>
              </a:r>
            </a:p>
          </p:txBody>
        </p:sp>
        <p:sp>
          <p:nvSpPr>
            <p:cNvPr id="12327" name="Rectangle 32"/>
            <p:cNvSpPr>
              <a:spLocks noChangeArrowheads="1"/>
            </p:cNvSpPr>
            <p:nvPr/>
          </p:nvSpPr>
          <p:spPr bwMode="auto">
            <a:xfrm>
              <a:off x="2904" y="26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i="1">
                  <a:solidFill>
                    <a:srgbClr val="FF3300"/>
                  </a:solidFill>
                  <a:latin typeface="Times New Roman" panose="02020603050405020304" pitchFamily="18" charset="0"/>
                  <a:ea typeface="楷体_GB2312" pitchFamily="49" charset="-122"/>
                </a:rPr>
                <a:t>o</a:t>
              </a:r>
            </a:p>
          </p:txBody>
        </p:sp>
      </p:grpSp>
      <p:sp>
        <p:nvSpPr>
          <p:cNvPr id="632865" name="Line 33"/>
          <p:cNvSpPr>
            <a:spLocks noChangeShapeType="1"/>
          </p:cNvSpPr>
          <p:nvPr/>
        </p:nvSpPr>
        <p:spPr bwMode="auto">
          <a:xfrm>
            <a:off x="5129213" y="5086350"/>
            <a:ext cx="2711450" cy="19050"/>
          </a:xfrm>
          <a:prstGeom prst="line">
            <a:avLst/>
          </a:prstGeom>
          <a:noFill/>
          <a:ln w="38100">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32866" name="Group 34"/>
          <p:cNvGrpSpPr/>
          <p:nvPr/>
        </p:nvGrpSpPr>
        <p:grpSpPr bwMode="auto">
          <a:xfrm>
            <a:off x="5129213" y="4664075"/>
            <a:ext cx="2520950" cy="841375"/>
            <a:chOff x="3512" y="764"/>
            <a:chExt cx="1721" cy="530"/>
          </a:xfrm>
        </p:grpSpPr>
        <p:grpSp>
          <p:nvGrpSpPr>
            <p:cNvPr id="12318" name="Group 35"/>
            <p:cNvGrpSpPr/>
            <p:nvPr/>
          </p:nvGrpSpPr>
          <p:grpSpPr bwMode="auto">
            <a:xfrm>
              <a:off x="3512" y="764"/>
              <a:ext cx="857" cy="518"/>
              <a:chOff x="1392" y="2218"/>
              <a:chExt cx="1824" cy="794"/>
            </a:xfrm>
          </p:grpSpPr>
          <p:sp>
            <p:nvSpPr>
              <p:cNvPr id="12322" name="Freeform 36"/>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323" name="Freeform 37"/>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2319" name="Group 38"/>
            <p:cNvGrpSpPr/>
            <p:nvPr/>
          </p:nvGrpSpPr>
          <p:grpSpPr bwMode="auto">
            <a:xfrm>
              <a:off x="4376" y="776"/>
              <a:ext cx="857" cy="518"/>
              <a:chOff x="1392" y="2218"/>
              <a:chExt cx="1824" cy="794"/>
            </a:xfrm>
          </p:grpSpPr>
          <p:sp>
            <p:nvSpPr>
              <p:cNvPr id="12320" name="Freeform 39"/>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321" name="Freeform 40"/>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632873" name="Line 41"/>
          <p:cNvSpPr>
            <a:spLocks noChangeShapeType="1"/>
          </p:cNvSpPr>
          <p:nvPr/>
        </p:nvSpPr>
        <p:spPr bwMode="auto">
          <a:xfrm>
            <a:off x="5094288" y="5505450"/>
            <a:ext cx="2776537"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2874" name="Text Box 42"/>
          <p:cNvSpPr txBox="1">
            <a:spLocks noChangeArrowheads="1"/>
          </p:cNvSpPr>
          <p:nvPr/>
        </p:nvSpPr>
        <p:spPr bwMode="auto">
          <a:xfrm>
            <a:off x="5191125" y="4016375"/>
            <a:ext cx="533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FF3300"/>
                </a:solidFill>
                <a:latin typeface="Times New Roman" panose="02020603050405020304" pitchFamily="18" charset="0"/>
                <a:ea typeface="楷体_GB2312" pitchFamily="49" charset="-122"/>
              </a:rPr>
              <a:t>i</a:t>
            </a:r>
            <a:r>
              <a:rPr kumimoji="1" lang="en-US" altLang="zh-CN" sz="2800" b="1" baseline="-25000">
                <a:solidFill>
                  <a:srgbClr val="FF3300"/>
                </a:solidFill>
                <a:latin typeface="Times New Roman" panose="02020603050405020304" pitchFamily="18" charset="0"/>
                <a:ea typeface="楷体_GB2312" pitchFamily="49" charset="-122"/>
              </a:rPr>
              <a:t>B</a:t>
            </a:r>
            <a:endParaRPr kumimoji="1" lang="en-US" altLang="zh-CN" sz="2800" b="1">
              <a:solidFill>
                <a:srgbClr val="FF3300"/>
              </a:solidFill>
              <a:latin typeface="Times New Roman" panose="02020603050405020304" pitchFamily="18" charset="0"/>
              <a:ea typeface="楷体_GB2312" pitchFamily="49" charset="-122"/>
            </a:endParaRPr>
          </a:p>
        </p:txBody>
      </p:sp>
      <p:graphicFrame>
        <p:nvGraphicFramePr>
          <p:cNvPr id="632875" name="Object 43"/>
          <p:cNvGraphicFramePr>
            <a:graphicFrameLocks noChangeAspect="1"/>
          </p:cNvGraphicFramePr>
          <p:nvPr/>
        </p:nvGraphicFramePr>
        <p:xfrm>
          <a:off x="4067175" y="1112838"/>
          <a:ext cx="1119188" cy="476250"/>
        </p:xfrm>
        <a:graphic>
          <a:graphicData uri="http://schemas.openxmlformats.org/presentationml/2006/ole">
            <mc:AlternateContent xmlns:mc="http://schemas.openxmlformats.org/markup-compatibility/2006">
              <mc:Choice xmlns:v="urn:schemas-microsoft-com:vml" Requires="v">
                <p:oleObj name="公式" r:id="rId10" imgW="387350" imgH="172085" progId="Equation.3">
                  <p:embed/>
                </p:oleObj>
              </mc:Choice>
              <mc:Fallback>
                <p:oleObj name="公式" r:id="rId10" imgW="387350" imgH="172085" progId="Equation.3">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175" y="1112838"/>
                        <a:ext cx="111918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76" name="Object 44"/>
          <p:cNvGraphicFramePr>
            <a:graphicFrameLocks noChangeAspect="1"/>
          </p:cNvGraphicFramePr>
          <p:nvPr/>
        </p:nvGraphicFramePr>
        <p:xfrm>
          <a:off x="4067175" y="2790825"/>
          <a:ext cx="1122363" cy="477838"/>
        </p:xfrm>
        <a:graphic>
          <a:graphicData uri="http://schemas.openxmlformats.org/presentationml/2006/ole">
            <mc:AlternateContent xmlns:mc="http://schemas.openxmlformats.org/markup-compatibility/2006">
              <mc:Choice xmlns:v="urn:schemas-microsoft-com:vml" Requires="v">
                <p:oleObj name="公式" r:id="rId12" imgW="387350" imgH="172085" progId="Equation.3">
                  <p:embed/>
                </p:oleObj>
              </mc:Choice>
              <mc:Fallback>
                <p:oleObj name="公式" r:id="rId12" imgW="387350" imgH="172085" progId="Equation.3">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175" y="2790825"/>
                        <a:ext cx="112236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77" name="Object 45"/>
          <p:cNvGraphicFramePr>
            <a:graphicFrameLocks noChangeAspect="1"/>
          </p:cNvGraphicFramePr>
          <p:nvPr/>
        </p:nvGraphicFramePr>
        <p:xfrm>
          <a:off x="3779838" y="3514725"/>
          <a:ext cx="1446212" cy="498475"/>
        </p:xfrm>
        <a:graphic>
          <a:graphicData uri="http://schemas.openxmlformats.org/presentationml/2006/ole">
            <mc:AlternateContent xmlns:mc="http://schemas.openxmlformats.org/markup-compatibility/2006">
              <mc:Choice xmlns:v="urn:schemas-microsoft-com:vml" Requires="v">
                <p:oleObj name="公式" r:id="rId14" imgW="516255" imgH="172085" progId="Equation.3">
                  <p:embed/>
                </p:oleObj>
              </mc:Choice>
              <mc:Fallback>
                <p:oleObj name="公式" r:id="rId14" imgW="516255" imgH="172085" progId="Equation.3">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9838" y="3514725"/>
                        <a:ext cx="144621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2878" name="Line 46"/>
          <p:cNvSpPr>
            <a:spLocks noChangeShapeType="1"/>
          </p:cNvSpPr>
          <p:nvPr/>
        </p:nvSpPr>
        <p:spPr bwMode="auto">
          <a:xfrm>
            <a:off x="5111750" y="3009900"/>
            <a:ext cx="2776538"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2879" name="Line 47"/>
          <p:cNvSpPr>
            <a:spLocks noChangeShapeType="1"/>
          </p:cNvSpPr>
          <p:nvPr/>
        </p:nvSpPr>
        <p:spPr bwMode="auto">
          <a:xfrm>
            <a:off x="5094288" y="3848100"/>
            <a:ext cx="2776537" cy="0"/>
          </a:xfrm>
          <a:prstGeom prst="line">
            <a:avLst/>
          </a:prstGeom>
          <a:noFill/>
          <a:ln w="1905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632880" name="Object 48"/>
          <p:cNvGraphicFramePr>
            <a:graphicFrameLocks noChangeAspect="1"/>
          </p:cNvGraphicFramePr>
          <p:nvPr/>
        </p:nvGraphicFramePr>
        <p:xfrm>
          <a:off x="4067175" y="5248275"/>
          <a:ext cx="1119188" cy="477838"/>
        </p:xfrm>
        <a:graphic>
          <a:graphicData uri="http://schemas.openxmlformats.org/presentationml/2006/ole">
            <mc:AlternateContent xmlns:mc="http://schemas.openxmlformats.org/markup-compatibility/2006">
              <mc:Choice xmlns:v="urn:schemas-microsoft-com:vml" Requires="v">
                <p:oleObj name="公式" r:id="rId16" imgW="387350" imgH="172085" progId="Equation.3">
                  <p:embed/>
                </p:oleObj>
              </mc:Choice>
              <mc:Fallback>
                <p:oleObj name="公式" r:id="rId16" imgW="387350" imgH="172085" progId="Equation.3">
                  <p:embed/>
                  <p:pic>
                    <p:nvPicPr>
                      <p:cNvPr id="0"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7175" y="5248275"/>
                        <a:ext cx="11191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81" name="Object 49"/>
          <p:cNvGraphicFramePr>
            <a:graphicFrameLocks noChangeAspect="1"/>
          </p:cNvGraphicFramePr>
          <p:nvPr/>
        </p:nvGraphicFramePr>
        <p:xfrm>
          <a:off x="4067175" y="4811713"/>
          <a:ext cx="1120775" cy="476250"/>
        </p:xfrm>
        <a:graphic>
          <a:graphicData uri="http://schemas.openxmlformats.org/presentationml/2006/ole">
            <mc:AlternateContent xmlns:mc="http://schemas.openxmlformats.org/markup-compatibility/2006">
              <mc:Choice xmlns:v="urn:schemas-microsoft-com:vml" Requires="v">
                <p:oleObj name="公式" r:id="rId18" imgW="387350" imgH="172085" progId="Equation.3">
                  <p:embed/>
                </p:oleObj>
              </mc:Choice>
              <mc:Fallback>
                <p:oleObj name="公式" r:id="rId18" imgW="387350" imgH="172085" progId="Equation.3">
                  <p:embed/>
                  <p:pic>
                    <p:nvPicPr>
                      <p:cNvPr id="0"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67175" y="4811713"/>
                        <a:ext cx="11207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2882" name="Object 50"/>
          <p:cNvGraphicFramePr>
            <a:graphicFrameLocks noChangeAspect="1"/>
          </p:cNvGraphicFramePr>
          <p:nvPr/>
        </p:nvGraphicFramePr>
        <p:xfrm>
          <a:off x="4067175" y="4411663"/>
          <a:ext cx="1119188" cy="476250"/>
        </p:xfrm>
        <a:graphic>
          <a:graphicData uri="http://schemas.openxmlformats.org/presentationml/2006/ole">
            <mc:AlternateContent xmlns:mc="http://schemas.openxmlformats.org/markup-compatibility/2006">
              <mc:Choice xmlns:v="urn:schemas-microsoft-com:vml" Requires="v">
                <p:oleObj name="公式" r:id="rId20" imgW="387350" imgH="172085" progId="Equation.3">
                  <p:embed/>
                </p:oleObj>
              </mc:Choice>
              <mc:Fallback>
                <p:oleObj name="公式" r:id="rId20" imgW="387350" imgH="172085" progId="Equation.3">
                  <p:embed/>
                  <p:pic>
                    <p:nvPicPr>
                      <p:cNvPr id="0" name="Object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67175" y="4411663"/>
                        <a:ext cx="111918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2883" name="Group 51"/>
          <p:cNvGrpSpPr/>
          <p:nvPr/>
        </p:nvGrpSpPr>
        <p:grpSpPr bwMode="auto">
          <a:xfrm>
            <a:off x="430213" y="3903663"/>
            <a:ext cx="3636962" cy="1133475"/>
            <a:chOff x="294" y="2255"/>
            <a:chExt cx="2396" cy="714"/>
          </a:xfrm>
        </p:grpSpPr>
        <p:sp>
          <p:nvSpPr>
            <p:cNvPr id="12316" name="Text Box 52"/>
            <p:cNvSpPr txBox="1">
              <a:spLocks noChangeArrowheads="1"/>
            </p:cNvSpPr>
            <p:nvPr/>
          </p:nvSpPr>
          <p:spPr bwMode="auto">
            <a:xfrm>
              <a:off x="294" y="2255"/>
              <a:ext cx="2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latin typeface="Times New Roman" panose="02020603050405020304" pitchFamily="18" charset="0"/>
                  <a:ea typeface="楷体_GB2312" pitchFamily="49" charset="-122"/>
                </a:rPr>
                <a:t>以基极电流</a:t>
              </a: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B</a:t>
              </a:r>
              <a:r>
                <a:rPr kumimoji="1" lang="zh-CN" altLang="en-US" sz="3200" b="1">
                  <a:latin typeface="Times New Roman" panose="02020603050405020304" pitchFamily="18" charset="0"/>
                  <a:ea typeface="楷体_GB2312" pitchFamily="49" charset="-122"/>
                </a:rPr>
                <a:t>为例</a:t>
              </a:r>
            </a:p>
          </p:txBody>
        </p:sp>
        <p:sp>
          <p:nvSpPr>
            <p:cNvPr id="12317" name="Text Box 53"/>
            <p:cNvSpPr txBox="1">
              <a:spLocks noChangeArrowheads="1"/>
            </p:cNvSpPr>
            <p:nvPr/>
          </p:nvSpPr>
          <p:spPr bwMode="auto">
            <a:xfrm>
              <a:off x="336" y="2604"/>
              <a:ext cx="20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楷体_GB2312" pitchFamily="49" charset="-122"/>
                </a:rPr>
                <a:t>   </a:t>
              </a:r>
              <a:r>
                <a:rPr kumimoji="1" lang="zh-CN" altLang="en-US" sz="3200" b="1">
                  <a:latin typeface="Times New Roman" panose="02020603050405020304" pitchFamily="18" charset="0"/>
                  <a:ea typeface="楷体_GB2312" pitchFamily="49" charset="-122"/>
                </a:rPr>
                <a:t>波形如图所示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2834"/>
                                        </p:tgtEl>
                                        <p:attrNameLst>
                                          <p:attrName>style.visibility</p:attrName>
                                        </p:attrNameLst>
                                      </p:cBhvr>
                                      <p:to>
                                        <p:strVal val="visible"/>
                                      </p:to>
                                    </p:set>
                                    <p:animEffect transition="in" filter="wipe(left)">
                                      <p:cBhvr>
                                        <p:cTn id="7" dur="500"/>
                                        <p:tgtEl>
                                          <p:spTgt spid="6328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2835"/>
                                        </p:tgtEl>
                                        <p:attrNameLst>
                                          <p:attrName>style.visibility</p:attrName>
                                        </p:attrNameLst>
                                      </p:cBhvr>
                                      <p:to>
                                        <p:strVal val="visible"/>
                                      </p:to>
                                    </p:set>
                                    <p:animEffect transition="in" filter="wipe(left)">
                                      <p:cBhvr>
                                        <p:cTn id="11" dur="500"/>
                                        <p:tgtEl>
                                          <p:spTgt spid="6328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2836"/>
                                        </p:tgtEl>
                                        <p:attrNameLst>
                                          <p:attrName>style.visibility</p:attrName>
                                        </p:attrNameLst>
                                      </p:cBhvr>
                                      <p:to>
                                        <p:strVal val="visible"/>
                                      </p:to>
                                    </p:set>
                                    <p:animEffect transition="in" filter="wipe(left)">
                                      <p:cBhvr>
                                        <p:cTn id="15" dur="500"/>
                                        <p:tgtEl>
                                          <p:spTgt spid="6328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32837"/>
                                        </p:tgtEl>
                                        <p:attrNameLst>
                                          <p:attrName>style.visibility</p:attrName>
                                        </p:attrNameLst>
                                      </p:cBhvr>
                                      <p:to>
                                        <p:strVal val="visible"/>
                                      </p:to>
                                    </p:set>
                                    <p:animEffect transition="in" filter="wipe(left)">
                                      <p:cBhvr>
                                        <p:cTn id="19" dur="500"/>
                                        <p:tgtEl>
                                          <p:spTgt spid="63283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32838"/>
                                        </p:tgtEl>
                                        <p:attrNameLst>
                                          <p:attrName>style.visibility</p:attrName>
                                        </p:attrNameLst>
                                      </p:cBhvr>
                                      <p:to>
                                        <p:strVal val="visible"/>
                                      </p:to>
                                    </p:set>
                                    <p:animEffect transition="in" filter="wipe(left)">
                                      <p:cBhvr>
                                        <p:cTn id="23" dur="500"/>
                                        <p:tgtEl>
                                          <p:spTgt spid="63283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63288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632842"/>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632841"/>
                                        </p:tgtEl>
                                        <p:attrNameLst>
                                          <p:attrName>style.visibility</p:attrName>
                                        </p:attrNameLst>
                                      </p:cBhvr>
                                      <p:to>
                                        <p:strVal val="visible"/>
                                      </p:to>
                                    </p:set>
                                    <p:animEffect transition="in" filter="wipe(left)">
                                      <p:cBhvr>
                                        <p:cTn id="35" dur="500"/>
                                        <p:tgtEl>
                                          <p:spTgt spid="63284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632840"/>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499"/>
                                          </p:stCondLst>
                                        </p:cTn>
                                        <p:tgtEl>
                                          <p:spTgt spid="63287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32854"/>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32847"/>
                                        </p:tgtEl>
                                        <p:attrNameLst>
                                          <p:attrName>style.visibility</p:attrName>
                                        </p:attrNameLst>
                                      </p:cBhvr>
                                      <p:to>
                                        <p:strVal val="visible"/>
                                      </p:to>
                                    </p:set>
                                    <p:animEffect transition="in" filter="wipe(left)">
                                      <p:cBhvr>
                                        <p:cTn id="49" dur="500"/>
                                        <p:tgtEl>
                                          <p:spTgt spid="632847"/>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632859"/>
                                        </p:tgtEl>
                                        <p:attrNameLst>
                                          <p:attrName>style.visibility</p:attrName>
                                        </p:attrNameLst>
                                      </p:cBhvr>
                                      <p:to>
                                        <p:strVal val="visible"/>
                                      </p:to>
                                    </p:se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632878"/>
                                        </p:tgtEl>
                                        <p:attrNameLst>
                                          <p:attrName>style.visibility</p:attrName>
                                        </p:attrNameLst>
                                      </p:cBhvr>
                                      <p:to>
                                        <p:strVal val="visible"/>
                                      </p:to>
                                    </p:set>
                                    <p:animEffect transition="in" filter="wipe(left)">
                                      <p:cBhvr>
                                        <p:cTn id="56" dur="500"/>
                                        <p:tgtEl>
                                          <p:spTgt spid="632878"/>
                                        </p:tgtEl>
                                      </p:cBhvr>
                                    </p:animEffect>
                                  </p:childTnLst>
                                </p:cTn>
                              </p:par>
                            </p:childTnLst>
                          </p:cTn>
                        </p:par>
                        <p:par>
                          <p:cTn id="57" fill="hold">
                            <p:stCondLst>
                              <p:cond delay="2000"/>
                            </p:stCondLst>
                            <p:childTnLst>
                              <p:par>
                                <p:cTn id="58" presetID="1" presetClass="entr" presetSubtype="0" fill="hold" nodeType="afterEffect">
                                  <p:stCondLst>
                                    <p:cond delay="0"/>
                                  </p:stCondLst>
                                  <p:childTnLst>
                                    <p:set>
                                      <p:cBhvr>
                                        <p:cTn id="59" dur="1" fill="hold">
                                          <p:stCondLst>
                                            <p:cond delay="499"/>
                                          </p:stCondLst>
                                        </p:cTn>
                                        <p:tgtEl>
                                          <p:spTgt spid="632876"/>
                                        </p:tgtEl>
                                        <p:attrNameLst>
                                          <p:attrName>style.visibility</p:attrName>
                                        </p:attrNameLst>
                                      </p:cBhvr>
                                      <p:to>
                                        <p:strVal val="visible"/>
                                      </p:to>
                                    </p:set>
                                  </p:childTnLst>
                                </p:cTn>
                              </p:par>
                            </p:childTnLst>
                          </p:cTn>
                        </p:par>
                        <p:par>
                          <p:cTn id="60" fill="hold">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632879"/>
                                        </p:tgtEl>
                                        <p:attrNameLst>
                                          <p:attrName>style.visibility</p:attrName>
                                        </p:attrNameLst>
                                      </p:cBhvr>
                                      <p:to>
                                        <p:strVal val="visible"/>
                                      </p:to>
                                    </p:set>
                                    <p:animEffect transition="in" filter="wipe(left)">
                                      <p:cBhvr>
                                        <p:cTn id="63" dur="500"/>
                                        <p:tgtEl>
                                          <p:spTgt spid="632879"/>
                                        </p:tgtEl>
                                      </p:cBhvr>
                                    </p:animEffect>
                                  </p:childTnLst>
                                </p:cTn>
                              </p:par>
                            </p:childTnLst>
                          </p:cTn>
                        </p:par>
                        <p:par>
                          <p:cTn id="64" fill="hold">
                            <p:stCondLst>
                              <p:cond delay="3000"/>
                            </p:stCondLst>
                            <p:childTnLst>
                              <p:par>
                                <p:cTn id="65" presetID="1" presetClass="entr" presetSubtype="0" fill="hold" nodeType="afterEffect">
                                  <p:stCondLst>
                                    <p:cond delay="0"/>
                                  </p:stCondLst>
                                  <p:childTnLst>
                                    <p:set>
                                      <p:cBhvr>
                                        <p:cTn id="66" dur="1" fill="hold">
                                          <p:stCondLst>
                                            <p:cond delay="499"/>
                                          </p:stCondLst>
                                        </p:cTn>
                                        <p:tgtEl>
                                          <p:spTgt spid="63287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63286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32865"/>
                                        </p:tgtEl>
                                        <p:attrNameLst>
                                          <p:attrName>style.visibility</p:attrName>
                                        </p:attrNameLst>
                                      </p:cBhvr>
                                      <p:to>
                                        <p:strVal val="visible"/>
                                      </p:to>
                                    </p:set>
                                    <p:animEffect transition="in" filter="wipe(left)">
                                      <p:cBhvr>
                                        <p:cTn id="75" dur="500"/>
                                        <p:tgtEl>
                                          <p:spTgt spid="632865"/>
                                        </p:tgtEl>
                                      </p:cBhvr>
                                    </p:animEffec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499"/>
                                          </p:stCondLst>
                                        </p:cTn>
                                        <p:tgtEl>
                                          <p:spTgt spid="63288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32839"/>
                                        </p:tgtEl>
                                        <p:attrNameLst>
                                          <p:attrName>style.visibility</p:attrName>
                                        </p:attrNameLst>
                                      </p:cBhvr>
                                      <p:to>
                                        <p:strVal val="visible"/>
                                      </p:to>
                                    </p:set>
                                    <p:animEffect transition="in" filter="wipe(left)">
                                      <p:cBhvr>
                                        <p:cTn id="83" dur="500"/>
                                        <p:tgtEl>
                                          <p:spTgt spid="632839"/>
                                        </p:tgtEl>
                                      </p:cBhvr>
                                    </p:animEffec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499"/>
                                          </p:stCondLst>
                                        </p:cTn>
                                        <p:tgtEl>
                                          <p:spTgt spid="6328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32873"/>
                                        </p:tgtEl>
                                        <p:attrNameLst>
                                          <p:attrName>style.visibility</p:attrName>
                                        </p:attrNameLst>
                                      </p:cBhvr>
                                      <p:to>
                                        <p:strVal val="visible"/>
                                      </p:to>
                                    </p:set>
                                    <p:animEffect transition="in" filter="wipe(left)">
                                      <p:cBhvr>
                                        <p:cTn id="91" dur="500"/>
                                        <p:tgtEl>
                                          <p:spTgt spid="632873"/>
                                        </p:tgtEl>
                                      </p:cBhvr>
                                    </p:animEffec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499"/>
                                          </p:stCondLst>
                                        </p:cTn>
                                        <p:tgtEl>
                                          <p:spTgt spid="63288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632866"/>
                                        </p:tgtEl>
                                        <p:attrNameLst>
                                          <p:attrName>style.visibility</p:attrName>
                                        </p:attrNameLst>
                                      </p:cBhvr>
                                      <p:to>
                                        <p:strVal val="visible"/>
                                      </p:to>
                                    </p:set>
                                    <p:animEffect transition="in" filter="wipe(left)">
                                      <p:cBhvr>
                                        <p:cTn id="99" dur="500"/>
                                        <p:tgtEl>
                                          <p:spTgt spid="632866"/>
                                        </p:tgtEl>
                                      </p:cBhvr>
                                    </p:animEffec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632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autoUpdateAnimBg="0"/>
      <p:bldP spid="632839" grpId="0" animBg="1"/>
      <p:bldP spid="632840" grpId="0" autoUpdateAnimBg="0"/>
      <p:bldP spid="632841" grpId="0" animBg="1"/>
      <p:bldP spid="632859" grpId="0" autoUpdateAnimBg="0"/>
      <p:bldP spid="632865" grpId="0" animBg="1"/>
      <p:bldP spid="632873" grpId="0" animBg="1"/>
      <p:bldP spid="632874" grpId="0" autoUpdateAnimBg="0"/>
      <p:bldP spid="632878" grpId="0" animBg="1"/>
      <p:bldP spid="6328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z020301"/>
          <p:cNvPicPr>
            <a:picLocks noChangeAspect="1" noChangeArrowheads="1"/>
          </p:cNvPicPr>
          <p:nvPr/>
        </p:nvPicPr>
        <p:blipFill>
          <a:blip r:embed="rId2" cstate="print">
            <a:extLst>
              <a:ext uri="{28A0092B-C50C-407E-A947-70E740481C1C}">
                <a14:useLocalDpi xmlns:a14="http://schemas.microsoft.com/office/drawing/2010/main" val="0"/>
              </a:ext>
            </a:extLst>
          </a:blip>
          <a:srcRect r="73077" b="8035"/>
          <a:stretch>
            <a:fillRect/>
          </a:stretch>
        </p:blipFill>
        <p:spPr bwMode="auto">
          <a:xfrm>
            <a:off x="6019105" y="3284984"/>
            <a:ext cx="20907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z020201"/>
          <p:cNvPicPr>
            <a:picLocks noChangeAspect="1" noChangeArrowheads="1"/>
          </p:cNvPicPr>
          <p:nvPr/>
        </p:nvPicPr>
        <p:blipFill>
          <a:blip r:embed="rId3" cstate="print">
            <a:clrChange>
              <a:clrFrom>
                <a:srgbClr val="FFFFFF"/>
              </a:clrFrom>
              <a:clrTo>
                <a:srgbClr val="FFFFFF">
                  <a:alpha val="0"/>
                </a:srgbClr>
              </a:clrTo>
            </a:clrChange>
            <a:biLevel thresh="50000"/>
            <a:grayscl/>
            <a:lum bright="30000" contrast="78000"/>
            <a:extLst>
              <a:ext uri="{28A0092B-C50C-407E-A947-70E740481C1C}">
                <a14:useLocalDpi xmlns:a14="http://schemas.microsoft.com/office/drawing/2010/main" val="0"/>
              </a:ext>
            </a:extLst>
          </a:blip>
          <a:srcRect/>
          <a:stretch>
            <a:fillRect/>
          </a:stretch>
        </p:blipFill>
        <p:spPr bwMode="auto">
          <a:xfrm>
            <a:off x="5273774" y="594691"/>
            <a:ext cx="3581400" cy="2401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169318" y="476672"/>
            <a:ext cx="4104456" cy="1754326"/>
          </a:xfrm>
          <a:prstGeom prst="rect">
            <a:avLst/>
          </a:prstGeom>
          <a:noFill/>
        </p:spPr>
        <p:txBody>
          <a:bodyPr wrap="square" rtlCol="0">
            <a:spAutoFit/>
          </a:bodyPr>
          <a:lstStyle/>
          <a:p>
            <a:r>
              <a:rPr lang="zh-CN" altLang="en-US" sz="3600" dirty="0"/>
              <a:t>画出图示直接耦合放大电路的直流通路和交流通路</a:t>
            </a:r>
          </a:p>
        </p:txBody>
      </p:sp>
      <p:sp>
        <p:nvSpPr>
          <p:cNvPr id="11" name="椭圆 10"/>
          <p:cNvSpPr/>
          <p:nvPr/>
        </p:nvSpPr>
        <p:spPr bwMode="auto">
          <a:xfrm>
            <a:off x="0" y="594691"/>
            <a:ext cx="1115616" cy="674069"/>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例</a:t>
            </a:r>
          </a:p>
        </p:txBody>
      </p:sp>
      <p:sp>
        <p:nvSpPr>
          <p:cNvPr id="12" name="TextBox 11"/>
          <p:cNvSpPr txBox="1"/>
          <p:nvPr/>
        </p:nvSpPr>
        <p:spPr>
          <a:xfrm>
            <a:off x="6084168" y="5723384"/>
            <a:ext cx="2664296" cy="584775"/>
          </a:xfrm>
          <a:prstGeom prst="rect">
            <a:avLst/>
          </a:prstGeom>
          <a:noFill/>
        </p:spPr>
        <p:txBody>
          <a:bodyPr wrap="square" rtlCol="0">
            <a:spAutoFit/>
          </a:bodyPr>
          <a:lstStyle/>
          <a:p>
            <a:r>
              <a:rPr lang="zh-CN" altLang="en-US" sz="3200" b="1" dirty="0"/>
              <a:t>直流通路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z020201"/>
          <p:cNvPicPr>
            <a:picLocks noChangeAspect="1" noChangeArrowheads="1"/>
          </p:cNvPicPr>
          <p:nvPr/>
        </p:nvPicPr>
        <p:blipFill>
          <a:blip r:embed="rId2" cstate="print">
            <a:clrChange>
              <a:clrFrom>
                <a:srgbClr val="FFFFFF"/>
              </a:clrFrom>
              <a:clrTo>
                <a:srgbClr val="FFFFFF">
                  <a:alpha val="0"/>
                </a:srgbClr>
              </a:clrTo>
            </a:clrChange>
            <a:biLevel thresh="50000"/>
            <a:grayscl/>
            <a:lum bright="30000" contrast="78000"/>
            <a:extLst>
              <a:ext uri="{28A0092B-C50C-407E-A947-70E740481C1C}">
                <a14:useLocalDpi xmlns:a14="http://schemas.microsoft.com/office/drawing/2010/main" val="0"/>
              </a:ext>
            </a:extLst>
          </a:blip>
          <a:srcRect/>
          <a:stretch>
            <a:fillRect/>
          </a:stretch>
        </p:blipFill>
        <p:spPr bwMode="auto">
          <a:xfrm>
            <a:off x="5273774" y="594691"/>
            <a:ext cx="3581400" cy="2401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355652"/>
            <a:ext cx="2191891" cy="221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183112"/>
            <a:ext cx="2482974" cy="219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69318" y="476672"/>
            <a:ext cx="4104456" cy="1754326"/>
          </a:xfrm>
          <a:prstGeom prst="rect">
            <a:avLst/>
          </a:prstGeom>
          <a:noFill/>
        </p:spPr>
        <p:txBody>
          <a:bodyPr wrap="square" rtlCol="0">
            <a:spAutoFit/>
          </a:bodyPr>
          <a:lstStyle/>
          <a:p>
            <a:r>
              <a:rPr lang="zh-CN" altLang="en-US" sz="3600" dirty="0"/>
              <a:t>画</a:t>
            </a:r>
            <a:r>
              <a:rPr lang="zh-CN" altLang="en-US" sz="3600"/>
              <a:t>出图示直接耦合</a:t>
            </a:r>
            <a:r>
              <a:rPr lang="zh-CN" altLang="en-US" sz="3600" dirty="0"/>
              <a:t>放大电路的直流通路和交流通路</a:t>
            </a:r>
          </a:p>
        </p:txBody>
      </p:sp>
      <p:sp>
        <p:nvSpPr>
          <p:cNvPr id="11" name="椭圆 10"/>
          <p:cNvSpPr/>
          <p:nvPr/>
        </p:nvSpPr>
        <p:spPr bwMode="auto">
          <a:xfrm>
            <a:off x="0" y="594691"/>
            <a:ext cx="1115616" cy="674069"/>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例</a:t>
            </a:r>
          </a:p>
        </p:txBody>
      </p:sp>
      <p:sp>
        <p:nvSpPr>
          <p:cNvPr id="8" name="TextBox 7"/>
          <p:cNvSpPr txBox="1"/>
          <p:nvPr/>
        </p:nvSpPr>
        <p:spPr>
          <a:xfrm>
            <a:off x="6084168" y="5723384"/>
            <a:ext cx="2664296" cy="584775"/>
          </a:xfrm>
          <a:prstGeom prst="rect">
            <a:avLst/>
          </a:prstGeom>
          <a:noFill/>
        </p:spPr>
        <p:txBody>
          <a:bodyPr wrap="square" rtlCol="0">
            <a:spAutoFit/>
          </a:bodyPr>
          <a:lstStyle/>
          <a:p>
            <a:r>
              <a:rPr lang="zh-CN" altLang="en-US" sz="3200" b="1" dirty="0"/>
              <a:t>交流通路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wipe(left)">
                                      <p:cBhvr>
                                        <p:cTn id="12" dur="500"/>
                                        <p:tgtEl>
                                          <p:spTgt spid="942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38213" y="3668713"/>
            <a:ext cx="1152525" cy="1373187"/>
          </a:xfrm>
          <a:prstGeom prst="rect">
            <a:avLst/>
          </a:prstGeom>
          <a:noFill/>
          <a:ln w="38100">
            <a:noFill/>
            <a:miter lim="800000"/>
          </a:ln>
          <a:effectLst/>
        </p:spPr>
        <p:txBody>
          <a:bodyPr lIns="90000" tIns="46800" rIns="90000" bIns="46800" anchor="ctr">
            <a:spAutoFit/>
          </a:bodyPr>
          <a:lstStyle/>
          <a:p>
            <a:pPr algn="l" eaLnBrk="1" hangingPunct="1">
              <a:defRPr/>
            </a:pPr>
            <a:r>
              <a:rPr lang="zh-CN" altLang="en-US" sz="2800" dirty="0">
                <a:solidFill>
                  <a:srgbClr val="FF3300"/>
                </a:solidFill>
                <a:effectLst>
                  <a:outerShdw blurRad="38100" dist="38100" dir="2700000" algn="tl">
                    <a:srgbClr val="C0C0C0"/>
                  </a:outerShdw>
                </a:effectLst>
                <a:ea typeface="宋体" panose="02010600030101010101" pitchFamily="2" charset="-122"/>
              </a:rPr>
              <a:t>放大电路分析</a:t>
            </a:r>
          </a:p>
        </p:txBody>
      </p:sp>
      <p:sp>
        <p:nvSpPr>
          <p:cNvPr id="3" name="AutoShape 4"/>
          <p:cNvSpPr/>
          <p:nvPr/>
        </p:nvSpPr>
        <p:spPr bwMode="auto">
          <a:xfrm>
            <a:off x="2476500" y="2270125"/>
            <a:ext cx="438150" cy="3802063"/>
          </a:xfrm>
          <a:prstGeom prst="leftBrace">
            <a:avLst>
              <a:gd name="adj1" fmla="val 72313"/>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4" name="Text Box 5"/>
          <p:cNvSpPr txBox="1">
            <a:spLocks noChangeArrowheads="1"/>
          </p:cNvSpPr>
          <p:nvPr/>
        </p:nvSpPr>
        <p:spPr bwMode="auto">
          <a:xfrm>
            <a:off x="3157538" y="2143125"/>
            <a:ext cx="1825625" cy="557213"/>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a:ea typeface="宋体" panose="02010600030101010101" pitchFamily="2" charset="-122"/>
              </a:rPr>
              <a:t>静态分析</a:t>
            </a:r>
          </a:p>
        </p:txBody>
      </p:sp>
      <p:sp>
        <p:nvSpPr>
          <p:cNvPr id="5" name="Text Box 6"/>
          <p:cNvSpPr txBox="1">
            <a:spLocks noChangeArrowheads="1"/>
          </p:cNvSpPr>
          <p:nvPr/>
        </p:nvSpPr>
        <p:spPr bwMode="auto">
          <a:xfrm>
            <a:off x="3130550" y="4700588"/>
            <a:ext cx="1817688" cy="557212"/>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l" eaLnBrk="1" hangingPunct="1"/>
            <a:r>
              <a:rPr lang="zh-CN" altLang="en-US" sz="2800">
                <a:ea typeface="宋体" panose="02010600030101010101" pitchFamily="2" charset="-122"/>
              </a:rPr>
              <a:t>动态分析</a:t>
            </a:r>
          </a:p>
        </p:txBody>
      </p:sp>
      <p:sp>
        <p:nvSpPr>
          <p:cNvPr id="6" name="AutoShape 7"/>
          <p:cNvSpPr/>
          <p:nvPr/>
        </p:nvSpPr>
        <p:spPr bwMode="auto">
          <a:xfrm>
            <a:off x="5162550" y="1374775"/>
            <a:ext cx="266700" cy="1885950"/>
          </a:xfrm>
          <a:prstGeom prst="leftBrace">
            <a:avLst>
              <a:gd name="adj1" fmla="val 58929"/>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7" name="Text Box 8"/>
          <p:cNvSpPr txBox="1">
            <a:spLocks noChangeArrowheads="1"/>
          </p:cNvSpPr>
          <p:nvPr/>
        </p:nvSpPr>
        <p:spPr bwMode="auto">
          <a:xfrm>
            <a:off x="5524500" y="1141444"/>
            <a:ext cx="17430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dirty="0">
                <a:ea typeface="宋体" panose="02010600030101010101" pitchFamily="2" charset="-122"/>
              </a:rPr>
              <a:t>计算法</a:t>
            </a:r>
          </a:p>
        </p:txBody>
      </p:sp>
      <p:sp>
        <p:nvSpPr>
          <p:cNvPr id="8" name="Text Box 9"/>
          <p:cNvSpPr txBox="1">
            <a:spLocks noChangeArrowheads="1"/>
          </p:cNvSpPr>
          <p:nvPr/>
        </p:nvSpPr>
        <p:spPr bwMode="auto">
          <a:xfrm>
            <a:off x="5505450" y="2840038"/>
            <a:ext cx="174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a:ea typeface="宋体" panose="02010600030101010101" pitchFamily="2" charset="-122"/>
              </a:rPr>
              <a:t>图解法</a:t>
            </a:r>
          </a:p>
        </p:txBody>
      </p:sp>
      <p:sp>
        <p:nvSpPr>
          <p:cNvPr id="9" name="AutoShape 10"/>
          <p:cNvSpPr/>
          <p:nvPr/>
        </p:nvSpPr>
        <p:spPr bwMode="auto">
          <a:xfrm>
            <a:off x="5200650" y="4060825"/>
            <a:ext cx="266700" cy="1885950"/>
          </a:xfrm>
          <a:prstGeom prst="leftBrace">
            <a:avLst>
              <a:gd name="adj1" fmla="val 58929"/>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0" name="Text Box 11"/>
          <p:cNvSpPr txBox="1">
            <a:spLocks noChangeArrowheads="1"/>
          </p:cNvSpPr>
          <p:nvPr/>
        </p:nvSpPr>
        <p:spPr bwMode="auto">
          <a:xfrm>
            <a:off x="5715000" y="398303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l" eaLnBrk="1" hangingPunct="1"/>
            <a:r>
              <a:rPr lang="zh-CN" altLang="en-US" sz="2800">
                <a:ea typeface="宋体" panose="02010600030101010101" pitchFamily="2" charset="-122"/>
              </a:rPr>
              <a:t>微变等效电路法</a:t>
            </a:r>
          </a:p>
        </p:txBody>
      </p:sp>
      <p:sp>
        <p:nvSpPr>
          <p:cNvPr id="11" name="Text Box 12"/>
          <p:cNvSpPr txBox="1">
            <a:spLocks noChangeArrowheads="1"/>
          </p:cNvSpPr>
          <p:nvPr/>
        </p:nvSpPr>
        <p:spPr bwMode="auto">
          <a:xfrm>
            <a:off x="5753100" y="5541963"/>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r" eaLnBrk="0" fontAlgn="base" hangingPunct="0">
              <a:spcBef>
                <a:spcPct val="50000"/>
              </a:spcBef>
              <a:spcAft>
                <a:spcPct val="0"/>
              </a:spcAft>
              <a:defRPr kumimoji="1" sz="2400" b="1">
                <a:solidFill>
                  <a:schemeClr val="tx1"/>
                </a:solidFill>
                <a:latin typeface="Times New Roman" panose="02020603050405020304" pitchFamily="18" charset="0"/>
                <a:ea typeface="楷体_GB2312" pitchFamily="49" charset="-122"/>
              </a:defRPr>
            </a:lvl9pPr>
          </a:lstStyle>
          <a:p>
            <a:pPr algn="l" eaLnBrk="1" hangingPunct="1"/>
            <a:r>
              <a:rPr lang="zh-CN" altLang="en-US" sz="2800">
                <a:ea typeface="宋体" panose="02010600030101010101" pitchFamily="2" charset="-122"/>
              </a:rPr>
              <a:t>图解法</a:t>
            </a:r>
          </a:p>
        </p:txBody>
      </p:sp>
      <p:sp>
        <p:nvSpPr>
          <p:cNvPr id="12" name="TextBox 11"/>
          <p:cNvSpPr txBox="1"/>
          <p:nvPr/>
        </p:nvSpPr>
        <p:spPr>
          <a:xfrm>
            <a:off x="1139999" y="332656"/>
            <a:ext cx="6912768" cy="584775"/>
          </a:xfrm>
          <a:prstGeom prst="rect">
            <a:avLst/>
          </a:prstGeom>
          <a:noFill/>
        </p:spPr>
        <p:txBody>
          <a:bodyPr wrap="square" rtlCol="0">
            <a:spAutoFit/>
          </a:bodyPr>
          <a:lstStyle/>
          <a:p>
            <a:r>
              <a:rPr lang="en-US" altLang="zh-CN" sz="3200" b="1" dirty="0">
                <a:latin typeface="楷体_GB2312" pitchFamily="49" charset="-122"/>
                <a:ea typeface="楷体_GB2312" pitchFamily="49" charset="-122"/>
              </a:rPr>
              <a:t>5.2 </a:t>
            </a:r>
            <a:r>
              <a:rPr lang="zh-CN" altLang="en-US" sz="3200" b="1" dirty="0">
                <a:latin typeface="楷体_GB2312" pitchFamily="49" charset="-122"/>
                <a:ea typeface="楷体_GB2312" pitchFamily="49" charset="-122"/>
              </a:rPr>
              <a:t>放大电路的分析方法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wipe(left)">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left)">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left)">
                                      <p:cBhvr>
                                        <p:cTn id="5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autoUpdateAnimBg="0"/>
      <p:bldP spid="5" grpId="0" animBg="1" autoUpdateAnimBg="0"/>
      <p:bldP spid="6" grpId="0" animBg="1"/>
      <p:bldP spid="7" grpId="0" build="p" autoUpdateAnimBg="0"/>
      <p:bldP spid="8" grpId="0" build="p" autoUpdateAnimBg="0"/>
      <p:bldP spid="9" grpId="0" animBg="1"/>
      <p:bldP spid="10" grpId="0" build="p" autoUpdateAnimBg="0"/>
      <p:bldP spid="1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23850" y="4149725"/>
            <a:ext cx="21764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b="1" u="sng">
                <a:solidFill>
                  <a:srgbClr val="FF0000"/>
                </a:solidFill>
                <a:latin typeface="黑体" panose="02010609060101010101" pitchFamily="49" charset="-122"/>
                <a:ea typeface="黑体" panose="02010609060101010101" pitchFamily="49" charset="-122"/>
              </a:rPr>
              <a:t>例：</a:t>
            </a:r>
            <a:r>
              <a:rPr kumimoji="1" lang="zh-CN" altLang="en-US" sz="2400" b="1">
                <a:latin typeface="黑体" panose="02010609060101010101" pitchFamily="49" charset="-122"/>
                <a:ea typeface="黑体" panose="02010609060101010101" pitchFamily="49" charset="-122"/>
              </a:rPr>
              <a:t> 扩音系统</a:t>
            </a:r>
          </a:p>
        </p:txBody>
      </p:sp>
      <p:sp>
        <p:nvSpPr>
          <p:cNvPr id="4" name="Line 4"/>
          <p:cNvSpPr>
            <a:spLocks noChangeShapeType="1"/>
          </p:cNvSpPr>
          <p:nvPr/>
        </p:nvSpPr>
        <p:spPr bwMode="auto">
          <a:xfrm>
            <a:off x="7537450" y="6491288"/>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5"/>
          <p:cNvGrpSpPr/>
          <p:nvPr/>
        </p:nvGrpSpPr>
        <p:grpSpPr bwMode="auto">
          <a:xfrm>
            <a:off x="107950" y="4606925"/>
            <a:ext cx="7704138" cy="1728788"/>
            <a:chOff x="295" y="2931"/>
            <a:chExt cx="4989" cy="1088"/>
          </a:xfrm>
        </p:grpSpPr>
        <p:grpSp>
          <p:nvGrpSpPr>
            <p:cNvPr id="6" name="Group 6"/>
            <p:cNvGrpSpPr/>
            <p:nvPr/>
          </p:nvGrpSpPr>
          <p:grpSpPr bwMode="auto">
            <a:xfrm>
              <a:off x="295" y="2931"/>
              <a:ext cx="726" cy="1088"/>
              <a:chOff x="816" y="2736"/>
              <a:chExt cx="666" cy="1344"/>
            </a:xfrm>
          </p:grpSpPr>
          <p:graphicFrame>
            <p:nvGraphicFramePr>
              <p:cNvPr id="28" name="Object 7"/>
              <p:cNvGraphicFramePr>
                <a:graphicFrameLocks noChangeAspect="1"/>
              </p:cNvGraphicFramePr>
              <p:nvPr/>
            </p:nvGraphicFramePr>
            <p:xfrm>
              <a:off x="816" y="2976"/>
              <a:ext cx="666" cy="1104"/>
            </p:xfrm>
            <a:graphic>
              <a:graphicData uri="http://schemas.openxmlformats.org/presentationml/2006/ole">
                <mc:AlternateContent xmlns:mc="http://schemas.openxmlformats.org/markup-compatibility/2006">
                  <mc:Choice xmlns:v="urn:schemas-microsoft-com:vml" Requires="v">
                    <p:oleObj name="剪辑" r:id="rId2" imgW="21596985" imgH="3615690" progId="MS_ClipArt_Gallery.2">
                      <p:embed/>
                    </p:oleObj>
                  </mc:Choice>
                  <mc:Fallback>
                    <p:oleObj name="剪辑" r:id="rId2" imgW="21596985" imgH="3615690" progId="MS_ClipArt_Gallery.2">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2976"/>
                            <a:ext cx="666"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8"/>
              <p:cNvGraphicFramePr>
                <a:graphicFrameLocks noChangeAspect="1"/>
              </p:cNvGraphicFramePr>
              <p:nvPr/>
            </p:nvGraphicFramePr>
            <p:xfrm>
              <a:off x="1028" y="2736"/>
              <a:ext cx="432" cy="254"/>
            </p:xfrm>
            <a:graphic>
              <a:graphicData uri="http://schemas.openxmlformats.org/presentationml/2006/ole">
                <mc:AlternateContent xmlns:mc="http://schemas.openxmlformats.org/markup-compatibility/2006">
                  <mc:Choice xmlns:v="urn:schemas-microsoft-com:vml" Requires="v">
                    <p:oleObj name="剪辑" r:id="rId4" imgW="9077325" imgH="5324475" progId="MS_ClipArt_Gallery.2">
                      <p:embed/>
                    </p:oleObj>
                  </mc:Choice>
                  <mc:Fallback>
                    <p:oleObj name="剪辑" r:id="rId4" imgW="9077325" imgH="5324475" progId="MS_ClipArt_Gallery.2">
                      <p:embed/>
                      <p:pic>
                        <p:nvPicPr>
                          <p:cNvPr id="0"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 y="2736"/>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Line 9"/>
            <p:cNvSpPr>
              <a:spLocks noChangeShapeType="1"/>
            </p:cNvSpPr>
            <p:nvPr/>
          </p:nvSpPr>
          <p:spPr bwMode="auto">
            <a:xfrm>
              <a:off x="5266" y="3035"/>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10"/>
            <p:cNvGrpSpPr/>
            <p:nvPr/>
          </p:nvGrpSpPr>
          <p:grpSpPr bwMode="auto">
            <a:xfrm>
              <a:off x="4960" y="3108"/>
              <a:ext cx="324" cy="776"/>
              <a:chOff x="4628" y="2928"/>
              <a:chExt cx="432" cy="1200"/>
            </a:xfrm>
          </p:grpSpPr>
          <p:sp>
            <p:nvSpPr>
              <p:cNvPr id="25" name="Line 11"/>
              <p:cNvSpPr>
                <a:spLocks noChangeShapeType="1"/>
              </p:cNvSpPr>
              <p:nvPr/>
            </p:nvSpPr>
            <p:spPr bwMode="auto">
              <a:xfrm flipV="1">
                <a:off x="4628" y="2928"/>
                <a:ext cx="336" cy="288"/>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2"/>
              <p:cNvSpPr>
                <a:spLocks noChangeShapeType="1"/>
              </p:cNvSpPr>
              <p:nvPr/>
            </p:nvSpPr>
            <p:spPr bwMode="auto">
              <a:xfrm>
                <a:off x="4676" y="3504"/>
                <a:ext cx="384"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3"/>
              <p:cNvSpPr>
                <a:spLocks noChangeShapeType="1"/>
              </p:cNvSpPr>
              <p:nvPr/>
            </p:nvSpPr>
            <p:spPr bwMode="auto">
              <a:xfrm>
                <a:off x="4628" y="3792"/>
                <a:ext cx="336" cy="336"/>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 name="Line 14"/>
            <p:cNvSpPr>
              <a:spLocks noChangeShapeType="1"/>
            </p:cNvSpPr>
            <p:nvPr/>
          </p:nvSpPr>
          <p:spPr bwMode="auto">
            <a:xfrm>
              <a:off x="4298" y="3220"/>
              <a:ext cx="33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AutoShape 15"/>
            <p:cNvSpPr>
              <a:spLocks noChangeArrowheads="1"/>
            </p:cNvSpPr>
            <p:nvPr/>
          </p:nvSpPr>
          <p:spPr bwMode="auto">
            <a:xfrm rot="5400000">
              <a:off x="4511" y="3365"/>
              <a:ext cx="594" cy="23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folHlink"/>
            </a:solidFill>
            <a:ln w="38100">
              <a:solidFill>
                <a:schemeClr val="tx1"/>
              </a:solidFill>
              <a:miter lim="800000"/>
            </a:ln>
          </p:spPr>
          <p:txBody>
            <a:bodyPr wrap="none" anchor="ctr"/>
            <a:lstStyle/>
            <a:p>
              <a:endParaRPr lang="zh-CN" altLang="en-US"/>
            </a:p>
          </p:txBody>
        </p:sp>
        <p:sp>
          <p:nvSpPr>
            <p:cNvPr id="12" name="Rectangle 16"/>
            <p:cNvSpPr>
              <a:spLocks noChangeArrowheads="1"/>
            </p:cNvSpPr>
            <p:nvPr/>
          </p:nvSpPr>
          <p:spPr bwMode="auto">
            <a:xfrm flipH="1">
              <a:off x="4579" y="3290"/>
              <a:ext cx="112" cy="386"/>
            </a:xfrm>
            <a:prstGeom prst="rect">
              <a:avLst/>
            </a:prstGeom>
            <a:solidFill>
              <a:schemeClr val="folHlink"/>
            </a:solidFill>
            <a:ln w="38100">
              <a:solidFill>
                <a:schemeClr val="tx1"/>
              </a:solidFill>
              <a:miter lim="800000"/>
            </a:ln>
          </p:spPr>
          <p:txBody>
            <a:bodyPr wrap="none" anchor="ctr"/>
            <a:lstStyle/>
            <a:p>
              <a:endParaRPr lang="zh-CN" altLang="en-US"/>
            </a:p>
          </p:txBody>
        </p:sp>
        <p:sp>
          <p:nvSpPr>
            <p:cNvPr id="13" name="Line 17"/>
            <p:cNvSpPr>
              <a:spLocks noChangeShapeType="1"/>
            </p:cNvSpPr>
            <p:nvPr/>
          </p:nvSpPr>
          <p:spPr bwMode="auto">
            <a:xfrm>
              <a:off x="4298" y="3747"/>
              <a:ext cx="33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8"/>
            <p:cNvSpPr>
              <a:spLocks noChangeArrowheads="1"/>
            </p:cNvSpPr>
            <p:nvPr/>
          </p:nvSpPr>
          <p:spPr bwMode="auto">
            <a:xfrm>
              <a:off x="1402" y="3009"/>
              <a:ext cx="435" cy="984"/>
            </a:xfrm>
            <a:prstGeom prst="rect">
              <a:avLst/>
            </a:prstGeom>
            <a:solidFill>
              <a:schemeClr val="hlink"/>
            </a:solidFill>
            <a:ln w="38100">
              <a:solidFill>
                <a:schemeClr val="tx1"/>
              </a:solidFill>
              <a:miter lim="800000"/>
            </a:ln>
          </p:spPr>
          <p:txBody>
            <a:bodyPr wrap="none" anchor="ctr"/>
            <a:lstStyle/>
            <a:p>
              <a:endParaRPr lang="zh-CN" altLang="en-US"/>
            </a:p>
          </p:txBody>
        </p:sp>
        <p:sp>
          <p:nvSpPr>
            <p:cNvPr id="15" name="Rectangle 19"/>
            <p:cNvSpPr>
              <a:spLocks noChangeArrowheads="1"/>
            </p:cNvSpPr>
            <p:nvPr/>
          </p:nvSpPr>
          <p:spPr bwMode="auto">
            <a:xfrm>
              <a:off x="2653" y="3022"/>
              <a:ext cx="423" cy="984"/>
            </a:xfrm>
            <a:prstGeom prst="rect">
              <a:avLst/>
            </a:prstGeom>
            <a:solidFill>
              <a:schemeClr val="hlink"/>
            </a:solidFill>
            <a:ln w="38100">
              <a:solidFill>
                <a:schemeClr val="tx1"/>
              </a:solidFill>
              <a:miter lim="800000"/>
            </a:ln>
          </p:spPr>
          <p:txBody>
            <a:bodyPr wrap="none" anchor="ctr"/>
            <a:lstStyle/>
            <a:p>
              <a:endParaRPr lang="zh-CN" altLang="en-US"/>
            </a:p>
          </p:txBody>
        </p:sp>
        <p:sp>
          <p:nvSpPr>
            <p:cNvPr id="16" name="Rectangle 20"/>
            <p:cNvSpPr>
              <a:spLocks noChangeArrowheads="1"/>
            </p:cNvSpPr>
            <p:nvPr/>
          </p:nvSpPr>
          <p:spPr bwMode="auto">
            <a:xfrm>
              <a:off x="3833" y="3009"/>
              <a:ext cx="465" cy="984"/>
            </a:xfrm>
            <a:prstGeom prst="rect">
              <a:avLst/>
            </a:prstGeom>
            <a:solidFill>
              <a:schemeClr val="hlink"/>
            </a:solidFill>
            <a:ln w="57150">
              <a:solidFill>
                <a:srgbClr val="FF0000"/>
              </a:solidFill>
              <a:miter lim="800000"/>
            </a:ln>
          </p:spPr>
          <p:txBody>
            <a:bodyPr wrap="none" anchor="ctr"/>
            <a:lstStyle/>
            <a:p>
              <a:endParaRPr lang="zh-CN" altLang="en-US"/>
            </a:p>
          </p:txBody>
        </p:sp>
        <p:sp>
          <p:nvSpPr>
            <p:cNvPr id="17" name="Line 21"/>
            <p:cNvSpPr>
              <a:spLocks noChangeShapeType="1"/>
            </p:cNvSpPr>
            <p:nvPr/>
          </p:nvSpPr>
          <p:spPr bwMode="auto">
            <a:xfrm>
              <a:off x="1122" y="3149"/>
              <a:ext cx="2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utoShape 22"/>
            <p:cNvSpPr>
              <a:spLocks noChangeArrowheads="1"/>
            </p:cNvSpPr>
            <p:nvPr/>
          </p:nvSpPr>
          <p:spPr bwMode="auto">
            <a:xfrm>
              <a:off x="1837" y="3360"/>
              <a:ext cx="816" cy="327"/>
            </a:xfrm>
            <a:prstGeom prst="rightArrow">
              <a:avLst>
                <a:gd name="adj1" fmla="val 50000"/>
                <a:gd name="adj2" fmla="val 62385"/>
              </a:avLst>
            </a:prstGeom>
            <a:solidFill>
              <a:schemeClr val="bg1"/>
            </a:solidFill>
            <a:ln w="38100">
              <a:solidFill>
                <a:schemeClr val="tx1"/>
              </a:solidFill>
              <a:miter lim="800000"/>
            </a:ln>
          </p:spPr>
          <p:txBody>
            <a:bodyPr wrap="none" anchor="ctr"/>
            <a:lstStyle/>
            <a:p>
              <a:endParaRPr lang="zh-CN" altLang="en-US"/>
            </a:p>
          </p:txBody>
        </p:sp>
        <p:sp>
          <p:nvSpPr>
            <p:cNvPr id="19" name="AutoShape 23"/>
            <p:cNvSpPr>
              <a:spLocks noChangeArrowheads="1"/>
            </p:cNvSpPr>
            <p:nvPr/>
          </p:nvSpPr>
          <p:spPr bwMode="auto">
            <a:xfrm>
              <a:off x="3061" y="3339"/>
              <a:ext cx="771" cy="327"/>
            </a:xfrm>
            <a:prstGeom prst="rightArrow">
              <a:avLst>
                <a:gd name="adj1" fmla="val 50000"/>
                <a:gd name="adj2" fmla="val 58945"/>
              </a:avLst>
            </a:prstGeom>
            <a:solidFill>
              <a:schemeClr val="bg1"/>
            </a:solidFill>
            <a:ln w="38100">
              <a:solidFill>
                <a:schemeClr val="tx1"/>
              </a:solidFill>
              <a:miter lim="800000"/>
            </a:ln>
          </p:spPr>
          <p:txBody>
            <a:bodyPr wrap="none" anchor="ctr"/>
            <a:lstStyle/>
            <a:p>
              <a:endParaRPr lang="zh-CN" altLang="en-US"/>
            </a:p>
          </p:txBody>
        </p:sp>
        <p:sp>
          <p:nvSpPr>
            <p:cNvPr id="20" name="Line 24"/>
            <p:cNvSpPr>
              <a:spLocks noChangeShapeType="1"/>
            </p:cNvSpPr>
            <p:nvPr/>
          </p:nvSpPr>
          <p:spPr bwMode="auto">
            <a:xfrm flipH="1">
              <a:off x="1066" y="3852"/>
              <a:ext cx="33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5"/>
            <p:cNvSpPr>
              <a:spLocks noChangeShapeType="1"/>
            </p:cNvSpPr>
            <p:nvPr/>
          </p:nvSpPr>
          <p:spPr bwMode="auto">
            <a:xfrm>
              <a:off x="4635" y="3676"/>
              <a:ext cx="0" cy="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6"/>
            <p:cNvSpPr>
              <a:spLocks noChangeShapeType="1"/>
            </p:cNvSpPr>
            <p:nvPr/>
          </p:nvSpPr>
          <p:spPr bwMode="auto">
            <a:xfrm>
              <a:off x="4635" y="3220"/>
              <a:ext cx="0" cy="7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7"/>
            <p:cNvSpPr txBox="1">
              <a:spLocks noChangeArrowheads="1"/>
            </p:cNvSpPr>
            <p:nvPr/>
          </p:nvSpPr>
          <p:spPr bwMode="auto">
            <a:xfrm>
              <a:off x="3833" y="2988"/>
              <a:ext cx="354"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kumimoji="1" lang="zh-CN" altLang="en-US" sz="2400" b="1">
                  <a:latin typeface="黑体" panose="02010609060101010101" pitchFamily="49" charset="-122"/>
                  <a:ea typeface="黑体" panose="02010609060101010101" pitchFamily="49" charset="-122"/>
                </a:rPr>
                <a:t>功率放大</a:t>
              </a:r>
              <a:endParaRPr kumimoji="1" lang="zh-CN" altLang="en-US" sz="2800" b="1">
                <a:latin typeface="黑体" panose="02010609060101010101" pitchFamily="49" charset="-122"/>
                <a:ea typeface="黑体" panose="02010609060101010101" pitchFamily="49" charset="-122"/>
              </a:endParaRPr>
            </a:p>
          </p:txBody>
        </p:sp>
        <p:sp>
          <p:nvSpPr>
            <p:cNvPr id="24" name="Text Box 28"/>
            <p:cNvSpPr txBox="1">
              <a:spLocks noChangeArrowheads="1"/>
            </p:cNvSpPr>
            <p:nvPr/>
          </p:nvSpPr>
          <p:spPr bwMode="auto">
            <a:xfrm>
              <a:off x="2608" y="2976"/>
              <a:ext cx="450"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kumimoji="1" lang="zh-CN" altLang="en-US" sz="2400" b="1">
                  <a:latin typeface="黑体" panose="02010609060101010101" pitchFamily="49" charset="-122"/>
                  <a:ea typeface="黑体" panose="02010609060101010101" pitchFamily="49" charset="-122"/>
                </a:rPr>
                <a:t>电压放大</a:t>
              </a:r>
              <a:endParaRPr kumimoji="1" lang="zh-CN" altLang="en-US" sz="2800" b="1">
                <a:latin typeface="黑体" panose="02010609060101010101" pitchFamily="49" charset="-122"/>
                <a:ea typeface="黑体" panose="02010609060101010101" pitchFamily="49" charset="-122"/>
              </a:endParaRPr>
            </a:p>
          </p:txBody>
        </p:sp>
        <p:sp>
          <p:nvSpPr>
            <p:cNvPr id="30" name="Text Box 29"/>
            <p:cNvSpPr txBox="1">
              <a:spLocks noChangeArrowheads="1"/>
            </p:cNvSpPr>
            <p:nvPr/>
          </p:nvSpPr>
          <p:spPr bwMode="auto">
            <a:xfrm>
              <a:off x="1421" y="2976"/>
              <a:ext cx="450"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kumimoji="1" lang="zh-CN" altLang="en-US" sz="2400" b="1">
                  <a:latin typeface="黑体" panose="02010609060101010101" pitchFamily="49" charset="-122"/>
                  <a:ea typeface="黑体" panose="02010609060101010101" pitchFamily="49" charset="-122"/>
                </a:rPr>
                <a:t>信号提取</a:t>
              </a:r>
              <a:endParaRPr kumimoji="1" lang="zh-CN" altLang="en-US" sz="2800" b="1">
                <a:latin typeface="黑体" panose="02010609060101010101" pitchFamily="49" charset="-122"/>
                <a:ea typeface="黑体" panose="02010609060101010101" pitchFamily="49" charset="-122"/>
              </a:endParaRPr>
            </a:p>
          </p:txBody>
        </p:sp>
      </p:grpSp>
      <p:sp>
        <p:nvSpPr>
          <p:cNvPr id="31" name="Rectangle 30"/>
          <p:cNvSpPr>
            <a:spLocks noChangeArrowheads="1"/>
          </p:cNvSpPr>
          <p:nvPr/>
        </p:nvSpPr>
        <p:spPr bwMode="auto">
          <a:xfrm>
            <a:off x="250825" y="692150"/>
            <a:ext cx="22320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3333FF"/>
                </a:solidFill>
                <a:latin typeface="Times New Roman" panose="02020603050405020304" pitchFamily="18" charset="0"/>
                <a:ea typeface="黑体" panose="02010609060101010101" pitchFamily="49" charset="-122"/>
              </a:rPr>
              <a:t>放大的作用：</a:t>
            </a:r>
          </a:p>
        </p:txBody>
      </p:sp>
      <p:sp>
        <p:nvSpPr>
          <p:cNvPr id="32" name="Rectangle 31"/>
          <p:cNvSpPr>
            <a:spLocks noChangeArrowheads="1"/>
          </p:cNvSpPr>
          <p:nvPr/>
        </p:nvSpPr>
        <p:spPr bwMode="auto">
          <a:xfrm>
            <a:off x="1763713" y="765175"/>
            <a:ext cx="33845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Times New Roman" panose="02020603050405020304" pitchFamily="18" charset="0"/>
                <a:ea typeface="黑体" panose="02010609060101010101" pitchFamily="49" charset="-122"/>
              </a:rPr>
              <a:t>把微弱的电信号放大至负载所需的数值。</a:t>
            </a:r>
          </a:p>
        </p:txBody>
      </p:sp>
      <p:sp>
        <p:nvSpPr>
          <p:cNvPr id="33" name="Rectangle 33"/>
          <p:cNvSpPr>
            <a:spLocks noChangeArrowheads="1"/>
          </p:cNvSpPr>
          <p:nvPr/>
        </p:nvSpPr>
        <p:spPr bwMode="auto">
          <a:xfrm>
            <a:off x="1798638" y="2060575"/>
            <a:ext cx="40481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小能量对大能量的控制。</a:t>
            </a:r>
          </a:p>
        </p:txBody>
      </p:sp>
      <p:sp>
        <p:nvSpPr>
          <p:cNvPr id="34" name="Text Box 34"/>
          <p:cNvSpPr txBox="1">
            <a:spLocks noChangeArrowheads="1"/>
          </p:cNvSpPr>
          <p:nvPr/>
        </p:nvSpPr>
        <p:spPr bwMode="auto">
          <a:xfrm>
            <a:off x="2124075" y="2492375"/>
            <a:ext cx="532765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000" b="1">
                <a:latin typeface="Times New Roman" panose="02020603050405020304" pitchFamily="18" charset="0"/>
                <a:ea typeface="黑体" panose="02010609060101010101" pitchFamily="49" charset="-122"/>
              </a:rPr>
              <a:t>由小能量的输入信号去控制放大电路中的直流电源，使之输出较大的能量，然后推动负载。</a:t>
            </a:r>
          </a:p>
        </p:txBody>
      </p:sp>
      <p:grpSp>
        <p:nvGrpSpPr>
          <p:cNvPr id="35" name="Group 35"/>
          <p:cNvGrpSpPr/>
          <p:nvPr/>
        </p:nvGrpSpPr>
        <p:grpSpPr bwMode="auto">
          <a:xfrm>
            <a:off x="2484438" y="4389438"/>
            <a:ext cx="1081087" cy="865187"/>
            <a:chOff x="340" y="1797"/>
            <a:chExt cx="998" cy="1089"/>
          </a:xfrm>
        </p:grpSpPr>
        <p:sp>
          <p:nvSpPr>
            <p:cNvPr id="36" name="Rectangle 36"/>
            <p:cNvSpPr>
              <a:spLocks noChangeArrowheads="1"/>
            </p:cNvSpPr>
            <p:nvPr/>
          </p:nvSpPr>
          <p:spPr bwMode="auto">
            <a:xfrm>
              <a:off x="340" y="1797"/>
              <a:ext cx="998" cy="1089"/>
            </a:xfrm>
            <a:prstGeom prst="rect">
              <a:avLst/>
            </a:prstGeom>
            <a:solidFill>
              <a:srgbClr val="FFFFCC"/>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 name="Group 37"/>
            <p:cNvGrpSpPr/>
            <p:nvPr/>
          </p:nvGrpSpPr>
          <p:grpSpPr bwMode="auto">
            <a:xfrm>
              <a:off x="476" y="2205"/>
              <a:ext cx="555" cy="236"/>
              <a:chOff x="420" y="2024"/>
              <a:chExt cx="1131" cy="590"/>
            </a:xfrm>
          </p:grpSpPr>
          <p:grpSp>
            <p:nvGrpSpPr>
              <p:cNvPr id="39" name="Group 38"/>
              <p:cNvGrpSpPr/>
              <p:nvPr/>
            </p:nvGrpSpPr>
            <p:grpSpPr bwMode="auto">
              <a:xfrm>
                <a:off x="420" y="2024"/>
                <a:ext cx="576" cy="581"/>
                <a:chOff x="420" y="2024"/>
                <a:chExt cx="576" cy="581"/>
              </a:xfrm>
            </p:grpSpPr>
            <p:sp>
              <p:nvSpPr>
                <p:cNvPr id="45" name="Line 39"/>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0"/>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Freeform 41"/>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Freeform 42"/>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43"/>
              <p:cNvGrpSpPr/>
              <p:nvPr/>
            </p:nvGrpSpPr>
            <p:grpSpPr bwMode="auto">
              <a:xfrm>
                <a:off x="975" y="2033"/>
                <a:ext cx="576" cy="581"/>
                <a:chOff x="420" y="2024"/>
                <a:chExt cx="576" cy="581"/>
              </a:xfrm>
            </p:grpSpPr>
            <p:sp>
              <p:nvSpPr>
                <p:cNvPr id="41" name="Line 44"/>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5"/>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Freeform 46"/>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47"/>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8" name="Line 48"/>
            <p:cNvSpPr>
              <a:spLocks noChangeShapeType="1"/>
            </p:cNvSpPr>
            <p:nvPr/>
          </p:nvSpPr>
          <p:spPr bwMode="auto">
            <a:xfrm>
              <a:off x="476" y="2342"/>
              <a:ext cx="816" cy="0"/>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9"/>
            <p:cNvSpPr>
              <a:spLocks noChangeShapeType="1"/>
            </p:cNvSpPr>
            <p:nvPr/>
          </p:nvSpPr>
          <p:spPr bwMode="auto">
            <a:xfrm flipV="1">
              <a:off x="476" y="1843"/>
              <a:ext cx="0" cy="817"/>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50"/>
          <p:cNvGrpSpPr/>
          <p:nvPr/>
        </p:nvGrpSpPr>
        <p:grpSpPr bwMode="auto">
          <a:xfrm>
            <a:off x="4500563" y="4389438"/>
            <a:ext cx="1081087" cy="912812"/>
            <a:chOff x="3787" y="1752"/>
            <a:chExt cx="998" cy="1134"/>
          </a:xfrm>
        </p:grpSpPr>
        <p:sp>
          <p:nvSpPr>
            <p:cNvPr id="51" name="Rectangle 51"/>
            <p:cNvSpPr>
              <a:spLocks noChangeArrowheads="1"/>
            </p:cNvSpPr>
            <p:nvPr/>
          </p:nvSpPr>
          <p:spPr bwMode="auto">
            <a:xfrm>
              <a:off x="3787" y="1752"/>
              <a:ext cx="998" cy="1134"/>
            </a:xfrm>
            <a:prstGeom prst="rect">
              <a:avLst/>
            </a:prstGeom>
            <a:solidFill>
              <a:srgbClr val="FFFFCC"/>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 name="Group 52"/>
            <p:cNvGrpSpPr/>
            <p:nvPr/>
          </p:nvGrpSpPr>
          <p:grpSpPr bwMode="auto">
            <a:xfrm>
              <a:off x="3923" y="1842"/>
              <a:ext cx="555" cy="884"/>
              <a:chOff x="420" y="2024"/>
              <a:chExt cx="1131" cy="590"/>
            </a:xfrm>
          </p:grpSpPr>
          <p:grpSp>
            <p:nvGrpSpPr>
              <p:cNvPr id="54" name="Group 53"/>
              <p:cNvGrpSpPr/>
              <p:nvPr/>
            </p:nvGrpSpPr>
            <p:grpSpPr bwMode="auto">
              <a:xfrm>
                <a:off x="420" y="2024"/>
                <a:ext cx="576" cy="581"/>
                <a:chOff x="420" y="2024"/>
                <a:chExt cx="576" cy="581"/>
              </a:xfrm>
            </p:grpSpPr>
            <p:sp>
              <p:nvSpPr>
                <p:cNvPr id="60" name="Line 54"/>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5"/>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Freeform 56"/>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57"/>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58"/>
              <p:cNvGrpSpPr/>
              <p:nvPr/>
            </p:nvGrpSpPr>
            <p:grpSpPr bwMode="auto">
              <a:xfrm>
                <a:off x="975" y="2033"/>
                <a:ext cx="576" cy="581"/>
                <a:chOff x="420" y="2024"/>
                <a:chExt cx="576" cy="581"/>
              </a:xfrm>
            </p:grpSpPr>
            <p:sp>
              <p:nvSpPr>
                <p:cNvPr id="56" name="Line 59"/>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0"/>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Freeform 61"/>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62"/>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3" name="Line 63"/>
            <p:cNvSpPr>
              <a:spLocks noChangeShapeType="1"/>
            </p:cNvSpPr>
            <p:nvPr/>
          </p:nvSpPr>
          <p:spPr bwMode="auto">
            <a:xfrm>
              <a:off x="3923" y="2342"/>
              <a:ext cx="816" cy="0"/>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4"/>
            <p:cNvSpPr>
              <a:spLocks noChangeShapeType="1"/>
            </p:cNvSpPr>
            <p:nvPr/>
          </p:nvSpPr>
          <p:spPr bwMode="auto">
            <a:xfrm flipV="1">
              <a:off x="3923" y="1797"/>
              <a:ext cx="0" cy="997"/>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 name="Rectangle 65"/>
          <p:cNvSpPr>
            <a:spLocks noChangeArrowheads="1"/>
          </p:cNvSpPr>
          <p:nvPr/>
        </p:nvSpPr>
        <p:spPr bwMode="auto">
          <a:xfrm>
            <a:off x="76200" y="1557338"/>
            <a:ext cx="22320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3333FF"/>
                </a:solidFill>
                <a:latin typeface="Times New Roman" panose="02020603050405020304" pitchFamily="18" charset="0"/>
                <a:ea typeface="黑体" panose="02010609060101010101" pitchFamily="49" charset="-122"/>
              </a:rPr>
              <a:t>放大的对象：</a:t>
            </a:r>
          </a:p>
        </p:txBody>
      </p:sp>
      <p:sp>
        <p:nvSpPr>
          <p:cNvPr id="66" name="Rectangle 66"/>
          <p:cNvSpPr>
            <a:spLocks noChangeArrowheads="1"/>
          </p:cNvSpPr>
          <p:nvPr/>
        </p:nvSpPr>
        <p:spPr bwMode="auto">
          <a:xfrm>
            <a:off x="1876425" y="1557338"/>
            <a:ext cx="16557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变化量。</a:t>
            </a:r>
          </a:p>
        </p:txBody>
      </p:sp>
      <p:sp>
        <p:nvSpPr>
          <p:cNvPr id="67" name="Rectangle 67"/>
          <p:cNvSpPr>
            <a:spLocks noChangeArrowheads="1"/>
          </p:cNvSpPr>
          <p:nvPr/>
        </p:nvSpPr>
        <p:spPr bwMode="auto">
          <a:xfrm>
            <a:off x="250825" y="3213100"/>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3333FF"/>
                </a:solidFill>
                <a:latin typeface="Times New Roman" panose="02020603050405020304" pitchFamily="18" charset="0"/>
                <a:ea typeface="黑体" panose="02010609060101010101" pitchFamily="49" charset="-122"/>
              </a:rPr>
              <a:t>放大电路的核心器件：</a:t>
            </a:r>
          </a:p>
        </p:txBody>
      </p:sp>
      <p:sp>
        <p:nvSpPr>
          <p:cNvPr id="68" name="Rectangle 68"/>
          <p:cNvSpPr>
            <a:spLocks noChangeArrowheads="1"/>
          </p:cNvSpPr>
          <p:nvPr/>
        </p:nvSpPr>
        <p:spPr bwMode="auto">
          <a:xfrm>
            <a:off x="3275013" y="3213100"/>
            <a:ext cx="25923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a:latin typeface="Times New Roman" panose="02020603050405020304" pitchFamily="18" charset="0"/>
                <a:ea typeface="黑体" panose="02010609060101010101" pitchFamily="49" charset="-122"/>
              </a:rPr>
              <a:t>BJT</a:t>
            </a:r>
            <a:r>
              <a:rPr kumimoji="1" lang="zh-CN" altLang="en-US" sz="2400" b="1">
                <a:latin typeface="Times New Roman" panose="02020603050405020304" pitchFamily="18" charset="0"/>
                <a:ea typeface="黑体" panose="02010609060101010101" pitchFamily="49" charset="-122"/>
              </a:rPr>
              <a:t>或</a:t>
            </a:r>
            <a:r>
              <a:rPr kumimoji="1" lang="en-US" altLang="zh-CN" sz="2400" b="1">
                <a:latin typeface="Times New Roman" panose="02020603050405020304" pitchFamily="18" charset="0"/>
                <a:ea typeface="黑体" panose="02010609060101010101" pitchFamily="49" charset="-122"/>
              </a:rPr>
              <a:t>FET</a:t>
            </a:r>
            <a:r>
              <a:rPr kumimoji="1" lang="zh-CN" altLang="en-US" sz="2400" b="1">
                <a:latin typeface="Times New Roman" panose="02020603050405020304" pitchFamily="18" charset="0"/>
                <a:ea typeface="黑体" panose="02010609060101010101" pitchFamily="49" charset="-122"/>
              </a:rPr>
              <a:t>。</a:t>
            </a:r>
          </a:p>
        </p:txBody>
      </p:sp>
      <p:grpSp>
        <p:nvGrpSpPr>
          <p:cNvPr id="69" name="Group 69"/>
          <p:cNvGrpSpPr/>
          <p:nvPr/>
        </p:nvGrpSpPr>
        <p:grpSpPr bwMode="auto">
          <a:xfrm>
            <a:off x="6084888" y="3213100"/>
            <a:ext cx="1081087" cy="1800225"/>
            <a:chOff x="3787" y="1752"/>
            <a:chExt cx="998" cy="1134"/>
          </a:xfrm>
        </p:grpSpPr>
        <p:sp>
          <p:nvSpPr>
            <p:cNvPr id="70" name="Rectangle 70"/>
            <p:cNvSpPr>
              <a:spLocks noChangeArrowheads="1"/>
            </p:cNvSpPr>
            <p:nvPr/>
          </p:nvSpPr>
          <p:spPr bwMode="auto">
            <a:xfrm>
              <a:off x="3787" y="1752"/>
              <a:ext cx="998" cy="1134"/>
            </a:xfrm>
            <a:prstGeom prst="rect">
              <a:avLst/>
            </a:prstGeom>
            <a:solidFill>
              <a:srgbClr val="FFFFCC"/>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 name="Group 71"/>
            <p:cNvGrpSpPr/>
            <p:nvPr/>
          </p:nvGrpSpPr>
          <p:grpSpPr bwMode="auto">
            <a:xfrm>
              <a:off x="3923" y="1842"/>
              <a:ext cx="555" cy="884"/>
              <a:chOff x="420" y="2024"/>
              <a:chExt cx="1131" cy="590"/>
            </a:xfrm>
          </p:grpSpPr>
          <p:grpSp>
            <p:nvGrpSpPr>
              <p:cNvPr id="73" name="Group 72"/>
              <p:cNvGrpSpPr/>
              <p:nvPr/>
            </p:nvGrpSpPr>
            <p:grpSpPr bwMode="auto">
              <a:xfrm>
                <a:off x="420" y="2024"/>
                <a:ext cx="576" cy="581"/>
                <a:chOff x="420" y="2024"/>
                <a:chExt cx="576" cy="581"/>
              </a:xfrm>
            </p:grpSpPr>
            <p:sp>
              <p:nvSpPr>
                <p:cNvPr id="79" name="Line 73"/>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74"/>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Freeform 75"/>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76"/>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 name="Group 77"/>
              <p:cNvGrpSpPr/>
              <p:nvPr/>
            </p:nvGrpSpPr>
            <p:grpSpPr bwMode="auto">
              <a:xfrm>
                <a:off x="975" y="2033"/>
                <a:ext cx="576" cy="581"/>
                <a:chOff x="420" y="2024"/>
                <a:chExt cx="576" cy="581"/>
              </a:xfrm>
            </p:grpSpPr>
            <p:sp>
              <p:nvSpPr>
                <p:cNvPr id="75" name="Line 78"/>
                <p:cNvSpPr>
                  <a:spLocks noChangeShapeType="1"/>
                </p:cNvSpPr>
                <p:nvPr/>
              </p:nvSpPr>
              <p:spPr bwMode="auto">
                <a:xfrm>
                  <a:off x="498" y="2059"/>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79"/>
                <p:cNvSpPr>
                  <a:spLocks noChangeShapeType="1"/>
                </p:cNvSpPr>
                <p:nvPr/>
              </p:nvSpPr>
              <p:spPr bwMode="auto">
                <a:xfrm>
                  <a:off x="466" y="2024"/>
                  <a:ext cx="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Freeform 80"/>
                <p:cNvSpPr/>
                <p:nvPr/>
              </p:nvSpPr>
              <p:spPr bwMode="auto">
                <a:xfrm>
                  <a:off x="420" y="2097"/>
                  <a:ext cx="288" cy="255"/>
                </a:xfrm>
                <a:custGeom>
                  <a:avLst/>
                  <a:gdLst>
                    <a:gd name="T0" fmla="*/ 0 w 288"/>
                    <a:gd name="T1" fmla="*/ 255 h 255"/>
                    <a:gd name="T2" fmla="*/ 162 w 288"/>
                    <a:gd name="T3" fmla="*/ 0 h 255"/>
                    <a:gd name="T4" fmla="*/ 288 w 288"/>
                    <a:gd name="T5" fmla="*/ 255 h 255"/>
                  </a:gdLst>
                  <a:ahLst/>
                  <a:cxnLst>
                    <a:cxn ang="0">
                      <a:pos x="T0" y="T1"/>
                    </a:cxn>
                    <a:cxn ang="0">
                      <a:pos x="T2" y="T3"/>
                    </a:cxn>
                    <a:cxn ang="0">
                      <a:pos x="T4" y="T5"/>
                    </a:cxn>
                  </a:cxnLst>
                  <a:rect l="0" t="0" r="r" b="b"/>
                  <a:pathLst>
                    <a:path w="288" h="255">
                      <a:moveTo>
                        <a:pt x="0" y="255"/>
                      </a:moveTo>
                      <a:cubicBezTo>
                        <a:pt x="27" y="215"/>
                        <a:pt x="114" y="0"/>
                        <a:pt x="162" y="0"/>
                      </a:cubicBezTo>
                      <a:cubicBezTo>
                        <a:pt x="210" y="0"/>
                        <a:pt x="262" y="202"/>
                        <a:pt x="288" y="255"/>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Freeform 81"/>
                <p:cNvSpPr/>
                <p:nvPr/>
              </p:nvSpPr>
              <p:spPr bwMode="auto">
                <a:xfrm>
                  <a:off x="703" y="2340"/>
                  <a:ext cx="293" cy="265"/>
                </a:xfrm>
                <a:custGeom>
                  <a:avLst/>
                  <a:gdLst>
                    <a:gd name="T0" fmla="*/ 293 w 293"/>
                    <a:gd name="T1" fmla="*/ 0 h 265"/>
                    <a:gd name="T2" fmla="*/ 121 w 293"/>
                    <a:gd name="T3" fmla="*/ 265 h 265"/>
                    <a:gd name="T4" fmla="*/ 0 w 293"/>
                    <a:gd name="T5" fmla="*/ 2 h 265"/>
                  </a:gdLst>
                  <a:ahLst/>
                  <a:cxnLst>
                    <a:cxn ang="0">
                      <a:pos x="T0" y="T1"/>
                    </a:cxn>
                    <a:cxn ang="0">
                      <a:pos x="T2" y="T3"/>
                    </a:cxn>
                    <a:cxn ang="0">
                      <a:pos x="T4" y="T5"/>
                    </a:cxn>
                  </a:cxnLst>
                  <a:rect l="0" t="0" r="r" b="b"/>
                  <a:pathLst>
                    <a:path w="293" h="265">
                      <a:moveTo>
                        <a:pt x="293" y="0"/>
                      </a:moveTo>
                      <a:cubicBezTo>
                        <a:pt x="262" y="44"/>
                        <a:pt x="170" y="265"/>
                        <a:pt x="121" y="265"/>
                      </a:cubicBezTo>
                      <a:cubicBezTo>
                        <a:pt x="72" y="265"/>
                        <a:pt x="38" y="131"/>
                        <a:pt x="0" y="2"/>
                      </a:cubicBezTo>
                    </a:path>
                  </a:pathLst>
                </a:custGeom>
                <a:noFill/>
                <a:ln w="28575"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 name="Line 82"/>
            <p:cNvSpPr>
              <a:spLocks noChangeShapeType="1"/>
            </p:cNvSpPr>
            <p:nvPr/>
          </p:nvSpPr>
          <p:spPr bwMode="auto">
            <a:xfrm>
              <a:off x="3923" y="2342"/>
              <a:ext cx="816" cy="0"/>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3"/>
            <p:cNvSpPr>
              <a:spLocks noChangeShapeType="1"/>
            </p:cNvSpPr>
            <p:nvPr/>
          </p:nvSpPr>
          <p:spPr bwMode="auto">
            <a:xfrm flipV="1">
              <a:off x="3923" y="1797"/>
              <a:ext cx="0" cy="997"/>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 name="Group 84"/>
          <p:cNvGrpSpPr/>
          <p:nvPr/>
        </p:nvGrpSpPr>
        <p:grpSpPr bwMode="auto">
          <a:xfrm>
            <a:off x="5219700" y="265339"/>
            <a:ext cx="3457575" cy="1628775"/>
            <a:chOff x="612" y="618"/>
            <a:chExt cx="2178" cy="1323"/>
          </a:xfrm>
        </p:grpSpPr>
        <p:sp>
          <p:nvSpPr>
            <p:cNvPr id="85" name="Freeform 85"/>
            <p:cNvSpPr/>
            <p:nvPr/>
          </p:nvSpPr>
          <p:spPr bwMode="auto">
            <a:xfrm>
              <a:off x="1021" y="754"/>
              <a:ext cx="318" cy="260"/>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86"/>
            <p:cNvSpPr txBox="1">
              <a:spLocks noChangeArrowheads="1"/>
            </p:cNvSpPr>
            <p:nvPr/>
          </p:nvSpPr>
          <p:spPr bwMode="auto">
            <a:xfrm>
              <a:off x="1038" y="1228"/>
              <a:ext cx="248"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i</a:t>
              </a:r>
              <a:endParaRPr kumimoji="1" lang="en-US" altLang="zh-CN" sz="2400" b="1" i="1">
                <a:latin typeface="Times New Roman" panose="02020603050405020304" pitchFamily="18" charset="0"/>
              </a:endParaRPr>
            </a:p>
          </p:txBody>
        </p:sp>
        <p:sp>
          <p:nvSpPr>
            <p:cNvPr id="87" name="Freeform 87"/>
            <p:cNvSpPr/>
            <p:nvPr/>
          </p:nvSpPr>
          <p:spPr bwMode="auto">
            <a:xfrm>
              <a:off x="2019" y="618"/>
              <a:ext cx="318" cy="548"/>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Text Box 88"/>
            <p:cNvSpPr txBox="1">
              <a:spLocks noChangeArrowheads="1"/>
            </p:cNvSpPr>
            <p:nvPr/>
          </p:nvSpPr>
          <p:spPr bwMode="auto">
            <a:xfrm>
              <a:off x="2084" y="1183"/>
              <a:ext cx="276"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o</a:t>
              </a:r>
              <a:endParaRPr kumimoji="1" lang="en-US" altLang="zh-CN" sz="2400" b="1" i="1">
                <a:latin typeface="Times New Roman" panose="02020603050405020304" pitchFamily="18" charset="0"/>
              </a:endParaRPr>
            </a:p>
          </p:txBody>
        </p:sp>
        <p:grpSp>
          <p:nvGrpSpPr>
            <p:cNvPr id="89" name="Group 89"/>
            <p:cNvGrpSpPr/>
            <p:nvPr/>
          </p:nvGrpSpPr>
          <p:grpSpPr bwMode="auto">
            <a:xfrm>
              <a:off x="612" y="928"/>
              <a:ext cx="2178" cy="1013"/>
              <a:chOff x="793" y="749"/>
              <a:chExt cx="2178" cy="1013"/>
            </a:xfrm>
          </p:grpSpPr>
          <p:grpSp>
            <p:nvGrpSpPr>
              <p:cNvPr id="90" name="Group 90"/>
              <p:cNvGrpSpPr/>
              <p:nvPr/>
            </p:nvGrpSpPr>
            <p:grpSpPr bwMode="auto">
              <a:xfrm>
                <a:off x="975" y="754"/>
                <a:ext cx="1800" cy="1008"/>
                <a:chOff x="1908" y="2592"/>
                <a:chExt cx="1800" cy="1008"/>
              </a:xfrm>
            </p:grpSpPr>
            <p:sp>
              <p:nvSpPr>
                <p:cNvPr id="95" name="Rectangle 91"/>
                <p:cNvSpPr>
                  <a:spLocks noChangeArrowheads="1"/>
                </p:cNvSpPr>
                <p:nvPr/>
              </p:nvSpPr>
              <p:spPr bwMode="auto">
                <a:xfrm>
                  <a:off x="2495" y="2592"/>
                  <a:ext cx="625" cy="1008"/>
                </a:xfrm>
                <a:prstGeom prst="rect">
                  <a:avLst/>
                </a:prstGeom>
                <a:solidFill>
                  <a:srgbClr val="FEE8CE"/>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6" name="Group 92"/>
                <p:cNvGrpSpPr/>
                <p:nvPr/>
              </p:nvGrpSpPr>
              <p:grpSpPr bwMode="auto">
                <a:xfrm>
                  <a:off x="1908" y="2724"/>
                  <a:ext cx="588" cy="96"/>
                  <a:chOff x="1908" y="2724"/>
                  <a:chExt cx="588" cy="96"/>
                </a:xfrm>
              </p:grpSpPr>
              <p:sp>
                <p:nvSpPr>
                  <p:cNvPr id="106" name="Line 93"/>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94"/>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 name="Group 95"/>
                <p:cNvGrpSpPr/>
                <p:nvPr/>
              </p:nvGrpSpPr>
              <p:grpSpPr bwMode="auto">
                <a:xfrm>
                  <a:off x="1908" y="3336"/>
                  <a:ext cx="588" cy="96"/>
                  <a:chOff x="1908" y="2724"/>
                  <a:chExt cx="588" cy="96"/>
                </a:xfrm>
              </p:grpSpPr>
              <p:sp>
                <p:nvSpPr>
                  <p:cNvPr id="104" name="Line 96"/>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97"/>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 name="Group 98"/>
                <p:cNvGrpSpPr/>
                <p:nvPr/>
              </p:nvGrpSpPr>
              <p:grpSpPr bwMode="auto">
                <a:xfrm flipH="1">
                  <a:off x="3120" y="2724"/>
                  <a:ext cx="588" cy="96"/>
                  <a:chOff x="1908" y="2724"/>
                  <a:chExt cx="588" cy="96"/>
                </a:xfrm>
              </p:grpSpPr>
              <p:sp>
                <p:nvSpPr>
                  <p:cNvPr id="102" name="Line 99"/>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100"/>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101"/>
                <p:cNvGrpSpPr/>
                <p:nvPr/>
              </p:nvGrpSpPr>
              <p:grpSpPr bwMode="auto">
                <a:xfrm flipH="1">
                  <a:off x="3120" y="3336"/>
                  <a:ext cx="588" cy="96"/>
                  <a:chOff x="1908" y="2724"/>
                  <a:chExt cx="588" cy="96"/>
                </a:xfrm>
              </p:grpSpPr>
              <p:sp>
                <p:nvSpPr>
                  <p:cNvPr id="100" name="Line 102"/>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Oval 103"/>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 name="Text Box 104"/>
              <p:cNvSpPr txBox="1">
                <a:spLocks noChangeArrowheads="1"/>
              </p:cNvSpPr>
              <p:nvPr/>
            </p:nvSpPr>
            <p:spPr bwMode="auto">
              <a:xfrm>
                <a:off x="1655" y="749"/>
                <a:ext cx="439" cy="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400" b="1">
                    <a:solidFill>
                      <a:srgbClr val="FF3300"/>
                    </a:solidFill>
                    <a:latin typeface="Times New Roman" panose="02020603050405020304" pitchFamily="18" charset="0"/>
                    <a:ea typeface="华文隶书" panose="02010800040101010101" pitchFamily="2" charset="-122"/>
                  </a:rPr>
                  <a:t>放大器</a:t>
                </a:r>
              </a:p>
            </p:txBody>
          </p:sp>
          <p:sp>
            <p:nvSpPr>
              <p:cNvPr id="92" name="Rectangle 105"/>
              <p:cNvSpPr>
                <a:spLocks noChangeArrowheads="1"/>
              </p:cNvSpPr>
              <p:nvPr/>
            </p:nvSpPr>
            <p:spPr bwMode="auto">
              <a:xfrm>
                <a:off x="793"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106"/>
              <p:cNvSpPr>
                <a:spLocks noChangeArrowheads="1"/>
              </p:cNvSpPr>
              <p:nvPr/>
            </p:nvSpPr>
            <p:spPr bwMode="auto">
              <a:xfrm>
                <a:off x="2517"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107"/>
              <p:cNvSpPr>
                <a:spLocks noChangeArrowheads="1"/>
              </p:cNvSpPr>
              <p:nvPr/>
            </p:nvSpPr>
            <p:spPr bwMode="auto">
              <a:xfrm>
                <a:off x="839" y="891"/>
                <a:ext cx="364" cy="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Times New Roman" panose="02020603050405020304" pitchFamily="18" charset="0"/>
                    <a:ea typeface="华文隶书" panose="02010800040101010101" pitchFamily="2" charset="-122"/>
                  </a:rPr>
                  <a:t>信号源</a:t>
                </a:r>
              </a:p>
            </p:txBody>
          </p:sp>
          <p:sp>
            <p:nvSpPr>
              <p:cNvPr id="108" name="Rectangle 108"/>
              <p:cNvSpPr>
                <a:spLocks noChangeArrowheads="1"/>
              </p:cNvSpPr>
              <p:nvPr/>
            </p:nvSpPr>
            <p:spPr bwMode="auto">
              <a:xfrm>
                <a:off x="2562" y="981"/>
                <a:ext cx="364"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Times New Roman" panose="02020603050405020304" pitchFamily="18" charset="0"/>
                    <a:ea typeface="华文隶书" panose="02010800040101010101" pitchFamily="2" charset="-122"/>
                  </a:rPr>
                  <a:t>负载</a:t>
                </a:r>
              </a:p>
            </p:txBody>
          </p:sp>
        </p:grpSp>
      </p:grpSp>
      <p:sp>
        <p:nvSpPr>
          <p:cNvPr id="109" name="Text Box 109"/>
          <p:cNvSpPr txBox="1">
            <a:spLocks noChangeArrowheads="1"/>
          </p:cNvSpPr>
          <p:nvPr/>
        </p:nvSpPr>
        <p:spPr bwMode="auto">
          <a:xfrm>
            <a:off x="7315200" y="3276600"/>
            <a:ext cx="14478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200" b="1">
                <a:solidFill>
                  <a:srgbClr val="FF0000"/>
                </a:solidFill>
                <a:latin typeface="Times New Roman" panose="02020603050405020304" pitchFamily="18" charset="0"/>
                <a:ea typeface="黑体" panose="02010609060101010101" pitchFamily="49" charset="-122"/>
              </a:rPr>
              <a:t>放大的基本特征：</a:t>
            </a:r>
            <a:r>
              <a:rPr kumimoji="1" lang="zh-CN" altLang="en-US" sz="2200" b="1">
                <a:latin typeface="Times New Roman" panose="02020603050405020304" pitchFamily="18" charset="0"/>
                <a:ea typeface="黑体" panose="02010609060101010101" pitchFamily="49" charset="-122"/>
              </a:rPr>
              <a:t>功率放大</a:t>
            </a:r>
          </a:p>
        </p:txBody>
      </p:sp>
      <p:sp>
        <p:nvSpPr>
          <p:cNvPr id="110" name="Text Box 110"/>
          <p:cNvSpPr txBox="1">
            <a:spLocks noChangeArrowheads="1"/>
          </p:cNvSpPr>
          <p:nvPr/>
        </p:nvSpPr>
        <p:spPr bwMode="auto">
          <a:xfrm>
            <a:off x="7467600" y="5562600"/>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200" b="1">
                <a:solidFill>
                  <a:srgbClr val="FF0000"/>
                </a:solidFill>
                <a:latin typeface="Times New Roman" panose="02020603050405020304" pitchFamily="18" charset="0"/>
                <a:ea typeface="黑体" panose="02010609060101010101" pitchFamily="49" charset="-122"/>
              </a:rPr>
              <a:t>放大的前提：</a:t>
            </a:r>
            <a:r>
              <a:rPr kumimoji="1" lang="zh-CN" altLang="en-US" sz="2200" b="1">
                <a:latin typeface="Times New Roman" panose="02020603050405020304" pitchFamily="18" charset="0"/>
                <a:ea typeface="黑体" panose="02010609060101010101" pitchFamily="49" charset="-122"/>
              </a:rPr>
              <a:t>不失真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left)">
                                      <p:cBhvr>
                                        <p:cTn id="7" dur="20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5">
                                            <p:txEl>
                                              <p:pRg st="0" end="0"/>
                                            </p:txEl>
                                          </p:spTgt>
                                        </p:tgtEl>
                                        <p:attrNameLst>
                                          <p:attrName>style.visibility</p:attrName>
                                        </p:attrNameLst>
                                      </p:cBhvr>
                                      <p:to>
                                        <p:strVal val="visible"/>
                                      </p:to>
                                    </p:set>
                                    <p:animEffect transition="in" filter="wipe(left)">
                                      <p:cBhvr>
                                        <p:cTn id="30" dur="2000"/>
                                        <p:tgtEl>
                                          <p:spTgt spid="65">
                                            <p:txEl>
                                              <p:pRg st="0" end="0"/>
                                            </p:txEl>
                                          </p:spTgt>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32">
                                            <p:txEl>
                                              <p:pRg st="0" end="0"/>
                                            </p:txEl>
                                          </p:spTgt>
                                        </p:tgtEl>
                                        <p:attrNameLst>
                                          <p:attrName>style.visibility</p:attrName>
                                        </p:attrNameLst>
                                      </p:cBhvr>
                                      <p:to>
                                        <p:strVal val="visible"/>
                                      </p:to>
                                    </p:set>
                                    <p:animEffect transition="in" filter="wipe(left)">
                                      <p:cBhvr>
                                        <p:cTn id="34" dur="2000"/>
                                        <p:tgtEl>
                                          <p:spTgt spid="32">
                                            <p:txEl>
                                              <p:pRg st="0" end="0"/>
                                            </p:txEl>
                                          </p:spTgt>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wipe(left)">
                                      <p:cBhvr>
                                        <p:cTn id="38" dur="2000"/>
                                        <p:tgtEl>
                                          <p:spTgt spid="3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6">
                                            <p:txEl>
                                              <p:pRg st="0" end="0"/>
                                            </p:txEl>
                                          </p:spTgt>
                                        </p:tgtEl>
                                        <p:attrNameLst>
                                          <p:attrName>style.visibility</p:attrName>
                                        </p:attrNameLst>
                                      </p:cBhvr>
                                      <p:to>
                                        <p:strVal val="visible"/>
                                      </p:to>
                                    </p:set>
                                    <p:animEffect transition="in" filter="wipe(left)">
                                      <p:cBhvr>
                                        <p:cTn id="43" dur="2000"/>
                                        <p:tgtEl>
                                          <p:spTgt spid="66">
                                            <p:txEl>
                                              <p:pRg st="0" end="0"/>
                                            </p:txEl>
                                          </p:spTgt>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67">
                                            <p:txEl>
                                              <p:pRg st="0" end="0"/>
                                            </p:txEl>
                                          </p:spTgt>
                                        </p:tgtEl>
                                        <p:attrNameLst>
                                          <p:attrName>style.visibility</p:attrName>
                                        </p:attrNameLst>
                                      </p:cBhvr>
                                      <p:to>
                                        <p:strVal val="visible"/>
                                      </p:to>
                                    </p:set>
                                    <p:animEffect transition="in" filter="wipe(left)">
                                      <p:cBhvr>
                                        <p:cTn id="47" dur="2000"/>
                                        <p:tgtEl>
                                          <p:spTgt spid="6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09"/>
                                        </p:tgtEl>
                                        <p:attrNameLst>
                                          <p:attrName>style.visibility</p:attrName>
                                        </p:attrNameLst>
                                      </p:cBhvr>
                                      <p:to>
                                        <p:strVal val="visible"/>
                                      </p:to>
                                    </p:set>
                                    <p:anim calcmode="lin" valueType="num">
                                      <p:cBhvr additive="base">
                                        <p:cTn id="52" dur="500" fill="hold"/>
                                        <p:tgtEl>
                                          <p:spTgt spid="109"/>
                                        </p:tgtEl>
                                        <p:attrNameLst>
                                          <p:attrName>ppt_x</p:attrName>
                                        </p:attrNameLst>
                                      </p:cBhvr>
                                      <p:tavLst>
                                        <p:tav tm="0">
                                          <p:val>
                                            <p:strVal val="0-#ppt_w/2"/>
                                          </p:val>
                                        </p:tav>
                                        <p:tav tm="100000">
                                          <p:val>
                                            <p:strVal val="#ppt_x"/>
                                          </p:val>
                                        </p:tav>
                                      </p:tavLst>
                                    </p:anim>
                                    <p:anim calcmode="lin" valueType="num">
                                      <p:cBhvr additive="base">
                                        <p:cTn id="53" dur="500" fill="hold"/>
                                        <p:tgtEl>
                                          <p:spTgt spid="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autoUpdateAnimBg="0"/>
      <p:bldP spid="32" grpId="0" build="p" autoUpdateAnimBg="0"/>
      <p:bldP spid="33" grpId="0" build="p" autoUpdateAnimBg="0"/>
      <p:bldP spid="65" grpId="0" build="p" autoUpdateAnimBg="0"/>
      <p:bldP spid="66" grpId="0" build="p" autoUpdateAnimBg="0"/>
      <p:bldP spid="67" grpId="0" build="p" autoUpdateAnimBg="0"/>
      <p:bldP spid="10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263524" y="401638"/>
            <a:ext cx="53885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chemeClr val="accent2"/>
                </a:solidFill>
                <a:latin typeface="Times New Roman" panose="02020603050405020304" pitchFamily="18" charset="0"/>
                <a:ea typeface="楷体_GB2312" pitchFamily="49" charset="-122"/>
              </a:rPr>
              <a:t>5.2.1</a:t>
            </a:r>
            <a:r>
              <a:rPr kumimoji="1" lang="en-US" altLang="zh-CN" sz="3200" b="1" dirty="0">
                <a:solidFill>
                  <a:schemeClr val="accent2"/>
                </a:solidFill>
                <a:latin typeface="楷体_GB2312" pitchFamily="49" charset="-122"/>
                <a:ea typeface="楷体_GB2312" pitchFamily="49" charset="-122"/>
              </a:rPr>
              <a:t> </a:t>
            </a:r>
            <a:r>
              <a:rPr kumimoji="1" lang="zh-CN" altLang="en-US" sz="3200" b="1" dirty="0">
                <a:solidFill>
                  <a:schemeClr val="accent2"/>
                </a:solidFill>
                <a:latin typeface="楷体_GB2312" pitchFamily="49" charset="-122"/>
                <a:ea typeface="楷体_GB2312" pitchFamily="49" charset="-122"/>
              </a:rPr>
              <a:t>静态分析</a:t>
            </a:r>
            <a:r>
              <a:rPr kumimoji="1" lang="en-US" altLang="zh-CN" sz="3200" b="1" dirty="0">
                <a:solidFill>
                  <a:schemeClr val="accent2"/>
                </a:solidFill>
                <a:latin typeface="楷体_GB2312" pitchFamily="49" charset="-122"/>
                <a:ea typeface="楷体_GB2312" pitchFamily="49" charset="-122"/>
              </a:rPr>
              <a:t>-</a:t>
            </a:r>
            <a:r>
              <a:rPr kumimoji="1" lang="zh-CN" altLang="en-US" sz="3200" b="1" dirty="0">
                <a:solidFill>
                  <a:schemeClr val="accent2"/>
                </a:solidFill>
                <a:latin typeface="楷体_GB2312" pitchFamily="49" charset="-122"/>
                <a:ea typeface="楷体_GB2312" pitchFamily="49" charset="-122"/>
              </a:rPr>
              <a:t>计算分析法 </a:t>
            </a:r>
          </a:p>
        </p:txBody>
      </p:sp>
      <p:sp>
        <p:nvSpPr>
          <p:cNvPr id="633859" name="Text Box 3"/>
          <p:cNvSpPr txBox="1">
            <a:spLocks noChangeArrowheads="1"/>
          </p:cNvSpPr>
          <p:nvPr/>
        </p:nvSpPr>
        <p:spPr bwMode="auto">
          <a:xfrm>
            <a:off x="395288" y="1750219"/>
            <a:ext cx="5995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5050"/>
                </a:solidFill>
                <a:latin typeface="楷体_GB2312" pitchFamily="49" charset="-122"/>
                <a:ea typeface="楷体_GB2312" pitchFamily="49" charset="-122"/>
              </a:rPr>
              <a:t>1.</a:t>
            </a:r>
            <a:r>
              <a:rPr kumimoji="1" lang="zh-CN" altLang="en-US" sz="3200" b="1">
                <a:solidFill>
                  <a:srgbClr val="FF5050"/>
                </a:solidFill>
                <a:latin typeface="楷体_GB2312" pitchFamily="49" charset="-122"/>
                <a:ea typeface="楷体_GB2312" pitchFamily="49" charset="-122"/>
              </a:rPr>
              <a:t>由直流通路确定静态工作点 </a:t>
            </a:r>
          </a:p>
        </p:txBody>
      </p:sp>
      <p:grpSp>
        <p:nvGrpSpPr>
          <p:cNvPr id="633860" name="Group 4"/>
          <p:cNvGrpSpPr/>
          <p:nvPr/>
        </p:nvGrpSpPr>
        <p:grpSpPr bwMode="auto">
          <a:xfrm>
            <a:off x="395288" y="2351882"/>
            <a:ext cx="2692400" cy="2857500"/>
            <a:chOff x="2449" y="469"/>
            <a:chExt cx="1637" cy="1800"/>
          </a:xfrm>
        </p:grpSpPr>
        <p:grpSp>
          <p:nvGrpSpPr>
            <p:cNvPr id="13320" name="Group 5"/>
            <p:cNvGrpSpPr/>
            <p:nvPr/>
          </p:nvGrpSpPr>
          <p:grpSpPr bwMode="auto">
            <a:xfrm>
              <a:off x="2449" y="469"/>
              <a:ext cx="1637" cy="1800"/>
              <a:chOff x="2953" y="421"/>
              <a:chExt cx="1637" cy="1800"/>
            </a:xfrm>
          </p:grpSpPr>
          <p:sp>
            <p:nvSpPr>
              <p:cNvPr id="13323" name="Line 6"/>
              <p:cNvSpPr>
                <a:spLocks noChangeShapeType="1"/>
              </p:cNvSpPr>
              <p:nvPr/>
            </p:nvSpPr>
            <p:spPr bwMode="auto">
              <a:xfrm flipV="1">
                <a:off x="3823" y="678"/>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4" name="Line 7"/>
              <p:cNvSpPr>
                <a:spLocks noChangeShapeType="1"/>
              </p:cNvSpPr>
              <p:nvPr/>
            </p:nvSpPr>
            <p:spPr bwMode="auto">
              <a:xfrm flipV="1">
                <a:off x="3829" y="993"/>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5" name="Line 8"/>
              <p:cNvSpPr>
                <a:spLocks noChangeShapeType="1"/>
              </p:cNvSpPr>
              <p:nvPr/>
            </p:nvSpPr>
            <p:spPr bwMode="auto">
              <a:xfrm>
                <a:off x="3339" y="1539"/>
                <a:ext cx="33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6" name="Line 9"/>
              <p:cNvSpPr>
                <a:spLocks noChangeShapeType="1"/>
              </p:cNvSpPr>
              <p:nvPr/>
            </p:nvSpPr>
            <p:spPr bwMode="auto">
              <a:xfrm>
                <a:off x="3678" y="1379"/>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7" name="Line 10"/>
              <p:cNvSpPr>
                <a:spLocks noChangeShapeType="1"/>
              </p:cNvSpPr>
              <p:nvPr/>
            </p:nvSpPr>
            <p:spPr bwMode="auto">
              <a:xfrm>
                <a:off x="3687" y="1586"/>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8" name="Line 11"/>
              <p:cNvSpPr>
                <a:spLocks noChangeShapeType="1"/>
              </p:cNvSpPr>
              <p:nvPr/>
            </p:nvSpPr>
            <p:spPr bwMode="auto">
              <a:xfrm flipV="1">
                <a:off x="3687" y="1383"/>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29" name="Line 12"/>
              <p:cNvSpPr>
                <a:spLocks noChangeShapeType="1"/>
              </p:cNvSpPr>
              <p:nvPr/>
            </p:nvSpPr>
            <p:spPr bwMode="auto">
              <a:xfrm>
                <a:off x="3828" y="95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0" name="Line 13"/>
              <p:cNvSpPr>
                <a:spLocks noChangeShapeType="1"/>
              </p:cNvSpPr>
              <p:nvPr/>
            </p:nvSpPr>
            <p:spPr bwMode="auto">
              <a:xfrm>
                <a:off x="3828" y="1726"/>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1" name="Line 14"/>
              <p:cNvSpPr>
                <a:spLocks noChangeShapeType="1"/>
              </p:cNvSpPr>
              <p:nvPr/>
            </p:nvSpPr>
            <p:spPr bwMode="auto">
              <a:xfrm>
                <a:off x="3830" y="1711"/>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2" name="Text Box 15"/>
              <p:cNvSpPr txBox="1">
                <a:spLocks noChangeArrowheads="1"/>
              </p:cNvSpPr>
              <p:nvPr/>
            </p:nvSpPr>
            <p:spPr bwMode="auto">
              <a:xfrm>
                <a:off x="4063" y="421"/>
                <a:ext cx="5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13333" name="Rectangle 16"/>
              <p:cNvSpPr>
                <a:spLocks noChangeArrowheads="1"/>
              </p:cNvSpPr>
              <p:nvPr/>
            </p:nvSpPr>
            <p:spPr bwMode="auto">
              <a:xfrm>
                <a:off x="3786" y="91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4" name="Oval 17"/>
              <p:cNvSpPr>
                <a:spLocks noChangeArrowheads="1"/>
              </p:cNvSpPr>
              <p:nvPr/>
            </p:nvSpPr>
            <p:spPr bwMode="auto">
              <a:xfrm>
                <a:off x="4192" y="653"/>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35" name="Text Box 18"/>
              <p:cNvSpPr txBox="1">
                <a:spLocks noChangeArrowheads="1"/>
              </p:cNvSpPr>
              <p:nvPr/>
            </p:nvSpPr>
            <p:spPr bwMode="auto">
              <a:xfrm>
                <a:off x="3454" y="781"/>
                <a:ext cx="32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3336" name="Text Box 19"/>
              <p:cNvSpPr txBox="1">
                <a:spLocks noChangeArrowheads="1"/>
              </p:cNvSpPr>
              <p:nvPr/>
            </p:nvSpPr>
            <p:spPr bwMode="auto">
              <a:xfrm>
                <a:off x="3908" y="1560"/>
                <a:ext cx="2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3337" name="Line 20"/>
              <p:cNvSpPr>
                <a:spLocks noChangeShapeType="1"/>
              </p:cNvSpPr>
              <p:nvPr/>
            </p:nvSpPr>
            <p:spPr bwMode="auto">
              <a:xfrm flipV="1">
                <a:off x="3339" y="674"/>
                <a:ext cx="86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8" name="Line 21"/>
              <p:cNvSpPr>
                <a:spLocks noChangeShapeType="1"/>
              </p:cNvSpPr>
              <p:nvPr/>
            </p:nvSpPr>
            <p:spPr bwMode="auto">
              <a:xfrm>
                <a:off x="3750" y="2211"/>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39" name="Line 22"/>
              <p:cNvSpPr>
                <a:spLocks noChangeShapeType="1"/>
              </p:cNvSpPr>
              <p:nvPr/>
            </p:nvSpPr>
            <p:spPr bwMode="auto">
              <a:xfrm flipV="1">
                <a:off x="3352" y="687"/>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40" name="Line 23"/>
              <p:cNvSpPr>
                <a:spLocks noChangeShapeType="1"/>
              </p:cNvSpPr>
              <p:nvPr/>
            </p:nvSpPr>
            <p:spPr bwMode="auto">
              <a:xfrm flipV="1">
                <a:off x="3357" y="113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41" name="Line 24"/>
              <p:cNvSpPr>
                <a:spLocks noChangeShapeType="1"/>
              </p:cNvSpPr>
              <p:nvPr/>
            </p:nvSpPr>
            <p:spPr bwMode="auto">
              <a:xfrm>
                <a:off x="3357" y="1100"/>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3342" name="Rectangle 25"/>
              <p:cNvSpPr>
                <a:spLocks noChangeArrowheads="1"/>
              </p:cNvSpPr>
              <p:nvPr/>
            </p:nvSpPr>
            <p:spPr bwMode="auto">
              <a:xfrm>
                <a:off x="3315" y="95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43" name="Oval 26"/>
              <p:cNvSpPr>
                <a:spLocks noChangeArrowheads="1"/>
              </p:cNvSpPr>
              <p:nvPr/>
            </p:nvSpPr>
            <p:spPr bwMode="auto">
              <a:xfrm>
                <a:off x="3810" y="662"/>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44" name="Text Box 27"/>
              <p:cNvSpPr txBox="1">
                <a:spLocks noChangeArrowheads="1"/>
              </p:cNvSpPr>
              <p:nvPr/>
            </p:nvSpPr>
            <p:spPr bwMode="auto">
              <a:xfrm>
                <a:off x="2953" y="862"/>
                <a:ext cx="318"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3345" name="Line 28"/>
              <p:cNvSpPr>
                <a:spLocks noChangeShapeType="1"/>
              </p:cNvSpPr>
              <p:nvPr/>
            </p:nvSpPr>
            <p:spPr bwMode="auto">
              <a:xfrm>
                <a:off x="3950" y="73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6" name="Rectangle 29"/>
              <p:cNvSpPr>
                <a:spLocks noChangeArrowheads="1"/>
              </p:cNvSpPr>
              <p:nvPr/>
            </p:nvSpPr>
            <p:spPr bwMode="auto">
              <a:xfrm>
                <a:off x="4003" y="747"/>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3347" name="Rectangle 30"/>
              <p:cNvSpPr>
                <a:spLocks noChangeArrowheads="1"/>
              </p:cNvSpPr>
              <p:nvPr/>
            </p:nvSpPr>
            <p:spPr bwMode="auto">
              <a:xfrm>
                <a:off x="3362" y="1173"/>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3348" name="Line 31"/>
              <p:cNvSpPr>
                <a:spLocks noChangeShapeType="1"/>
              </p:cNvSpPr>
              <p:nvPr/>
            </p:nvSpPr>
            <p:spPr bwMode="auto">
              <a:xfrm rot="-5400000">
                <a:off x="3522" y="1367"/>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9" name="Line 32"/>
              <p:cNvSpPr>
                <a:spLocks noChangeShapeType="1"/>
              </p:cNvSpPr>
              <p:nvPr/>
            </p:nvSpPr>
            <p:spPr bwMode="auto">
              <a:xfrm>
                <a:off x="3885" y="1402"/>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50" name="Rectangle 33"/>
              <p:cNvSpPr>
                <a:spLocks noChangeArrowheads="1"/>
              </p:cNvSpPr>
              <p:nvPr/>
            </p:nvSpPr>
            <p:spPr bwMode="auto">
              <a:xfrm>
                <a:off x="3907" y="1329"/>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grpSp>
        <p:sp>
          <p:nvSpPr>
            <p:cNvPr id="13321" name="Line 34"/>
            <p:cNvSpPr>
              <a:spLocks noChangeShapeType="1"/>
            </p:cNvSpPr>
            <p:nvPr/>
          </p:nvSpPr>
          <p:spPr bwMode="auto">
            <a:xfrm>
              <a:off x="3012" y="1656"/>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22" name="Rectangle 35"/>
            <p:cNvSpPr>
              <a:spLocks noChangeArrowheads="1"/>
            </p:cNvSpPr>
            <p:nvPr/>
          </p:nvSpPr>
          <p:spPr bwMode="auto">
            <a:xfrm>
              <a:off x="2732" y="1668"/>
              <a:ext cx="4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grpSp>
      <p:sp>
        <p:nvSpPr>
          <p:cNvPr id="633892" name="Text Box 36"/>
          <p:cNvSpPr txBox="1">
            <a:spLocks noChangeArrowheads="1"/>
          </p:cNvSpPr>
          <p:nvPr/>
        </p:nvSpPr>
        <p:spPr bwMode="auto">
          <a:xfrm>
            <a:off x="971550" y="5277644"/>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chemeClr val="accent2"/>
                </a:solidFill>
                <a:latin typeface="Times New Roman" panose="02020603050405020304" pitchFamily="18" charset="0"/>
                <a:ea typeface="楷体_GB2312" pitchFamily="49" charset="-122"/>
              </a:rPr>
              <a:t>直流通路</a:t>
            </a:r>
          </a:p>
        </p:txBody>
      </p:sp>
      <p:sp>
        <p:nvSpPr>
          <p:cNvPr id="13318" name="Rectangle 37"/>
          <p:cNvSpPr>
            <a:spLocks noChangeArrowheads="1"/>
          </p:cNvSpPr>
          <p:nvPr/>
        </p:nvSpPr>
        <p:spPr bwMode="auto">
          <a:xfrm>
            <a:off x="3762375" y="3057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33894" name="Object 38"/>
          <p:cNvGraphicFramePr>
            <a:graphicFrameLocks noChangeAspect="1"/>
          </p:cNvGraphicFramePr>
          <p:nvPr/>
        </p:nvGraphicFramePr>
        <p:xfrm>
          <a:off x="3563938" y="2974182"/>
          <a:ext cx="4289425" cy="2736850"/>
        </p:xfrm>
        <a:graphic>
          <a:graphicData uri="http://schemas.openxmlformats.org/presentationml/2006/ole">
            <mc:AlternateContent xmlns:mc="http://schemas.openxmlformats.org/markup-compatibility/2006">
              <mc:Choice xmlns:v="urn:schemas-microsoft-com:vml" Requires="v">
                <p:oleObj name="公式" r:id="rId2" imgW="1460500" imgH="914400" progId="Equation.3">
                  <p:embed/>
                </p:oleObj>
              </mc:Choice>
              <mc:Fallback>
                <p:oleObj name="公式" r:id="rId2" imgW="1460500" imgH="914400" progId="Equation.3">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974182"/>
                        <a:ext cx="4289425" cy="2736850"/>
                      </a:xfrm>
                      <a:prstGeom prst="rect">
                        <a:avLst/>
                      </a:prstGeom>
                      <a:solidFill>
                        <a:srgbClr val="CCFFFF"/>
                      </a:solidFill>
                      <a:ln w="9525">
                        <a:solidFill>
                          <a:srgbClr val="FF0000"/>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3858"/>
                                        </p:tgtEl>
                                        <p:attrNameLst>
                                          <p:attrName>style.visibility</p:attrName>
                                        </p:attrNameLst>
                                      </p:cBhvr>
                                      <p:to>
                                        <p:strVal val="visible"/>
                                      </p:to>
                                    </p:set>
                                    <p:animEffect transition="in" filter="wipe(left)">
                                      <p:cBhvr>
                                        <p:cTn id="7" dur="500"/>
                                        <p:tgtEl>
                                          <p:spTgt spid="6338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3859"/>
                                        </p:tgtEl>
                                        <p:attrNameLst>
                                          <p:attrName>style.visibility</p:attrName>
                                        </p:attrNameLst>
                                      </p:cBhvr>
                                      <p:to>
                                        <p:strVal val="visible"/>
                                      </p:to>
                                    </p:set>
                                    <p:animEffect transition="in" filter="wipe(left)">
                                      <p:cBhvr>
                                        <p:cTn id="12" dur="500"/>
                                        <p:tgtEl>
                                          <p:spTgt spid="6338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33860"/>
                                        </p:tgtEl>
                                        <p:attrNameLst>
                                          <p:attrName>style.visibility</p:attrName>
                                        </p:attrNameLst>
                                      </p:cBhvr>
                                      <p:to>
                                        <p:strVal val="visible"/>
                                      </p:to>
                                    </p:se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33892"/>
                                        </p:tgtEl>
                                        <p:attrNameLst>
                                          <p:attrName>style.visibility</p:attrName>
                                        </p:attrNameLst>
                                      </p:cBhvr>
                                      <p:to>
                                        <p:strVal val="visible"/>
                                      </p:to>
                                    </p:set>
                                    <p:animEffect transition="in" filter="wipe(left)">
                                      <p:cBhvr>
                                        <p:cTn id="20" dur="500"/>
                                        <p:tgtEl>
                                          <p:spTgt spid="63389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633894"/>
                                        </p:tgtEl>
                                        <p:attrNameLst>
                                          <p:attrName>style.visibility</p:attrName>
                                        </p:attrNameLst>
                                      </p:cBhvr>
                                      <p:to>
                                        <p:strVal val="visible"/>
                                      </p:to>
                                    </p:set>
                                    <p:animEffect transition="in" filter="box(out)">
                                      <p:cBhvr>
                                        <p:cTn id="25" dur="500"/>
                                        <p:tgtEl>
                                          <p:spTgt spid="633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8" grpId="0" autoUpdateAnimBg="0"/>
      <p:bldP spid="633859" grpId="0" autoUpdateAnimBg="0"/>
      <p:bldP spid="6338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62063" y="546100"/>
            <a:ext cx="61896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solidFill>
                  <a:schemeClr val="accent2"/>
                </a:solidFill>
                <a:latin typeface="Times New Roman" panose="02020603050405020304" pitchFamily="18" charset="0"/>
                <a:ea typeface="长城楷体" pitchFamily="49" charset="-122"/>
              </a:rPr>
              <a:t>用估算法计算静态工作点。</a:t>
            </a:r>
          </a:p>
        </p:txBody>
      </p:sp>
      <p:sp>
        <p:nvSpPr>
          <p:cNvPr id="634883" name="Text Box 3"/>
          <p:cNvSpPr txBox="1">
            <a:spLocks noChangeArrowheads="1"/>
          </p:cNvSpPr>
          <p:nvPr/>
        </p:nvSpPr>
        <p:spPr bwMode="auto">
          <a:xfrm>
            <a:off x="322263" y="1223963"/>
            <a:ext cx="83534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marL="1238250" indent="-1238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rgbClr val="FF3300"/>
                </a:solidFill>
                <a:latin typeface="Times New Roman" panose="02020603050405020304" pitchFamily="18" charset="0"/>
                <a:ea typeface="长城楷体" pitchFamily="49" charset="-122"/>
              </a:rPr>
              <a:t>已知：</a:t>
            </a:r>
            <a:r>
              <a:rPr kumimoji="1" lang="en-US" altLang="zh-CN" sz="2800" b="1" i="1">
                <a:solidFill>
                  <a:srgbClr val="FF3300"/>
                </a:solidFill>
                <a:latin typeface="Times New Roman" panose="02020603050405020304" pitchFamily="18" charset="0"/>
                <a:ea typeface="长城楷体" pitchFamily="49" charset="-122"/>
              </a:rPr>
              <a:t>U</a:t>
            </a:r>
            <a:r>
              <a:rPr kumimoji="1" lang="en-US" altLang="zh-CN" sz="2800" b="1" baseline="-25000">
                <a:solidFill>
                  <a:srgbClr val="FF3300"/>
                </a:solidFill>
                <a:latin typeface="Times New Roman" panose="02020603050405020304" pitchFamily="18" charset="0"/>
                <a:ea typeface="长城楷体" pitchFamily="49" charset="-122"/>
              </a:rPr>
              <a:t>CC</a:t>
            </a:r>
            <a:r>
              <a:rPr kumimoji="1" lang="en-US" altLang="zh-CN" sz="2800" b="1">
                <a:solidFill>
                  <a:srgbClr val="FF3300"/>
                </a:solidFill>
                <a:latin typeface="Times New Roman" panose="02020603050405020304" pitchFamily="18" charset="0"/>
                <a:ea typeface="长城楷体" pitchFamily="49" charset="-122"/>
              </a:rPr>
              <a:t>=12V</a:t>
            </a:r>
            <a:r>
              <a:rPr kumimoji="1" lang="zh-CN" altLang="en-US" sz="2800" b="1">
                <a:solidFill>
                  <a:srgbClr val="FF3300"/>
                </a:solidFill>
                <a:latin typeface="Times New Roman" panose="02020603050405020304" pitchFamily="18" charset="0"/>
                <a:ea typeface="长城楷体" pitchFamily="49" charset="-122"/>
              </a:rPr>
              <a:t>，</a:t>
            </a:r>
            <a:r>
              <a:rPr kumimoji="1" lang="en-US" altLang="zh-CN" sz="2800" b="1" i="1">
                <a:solidFill>
                  <a:srgbClr val="FF3300"/>
                </a:solidFill>
                <a:latin typeface="Times New Roman" panose="02020603050405020304" pitchFamily="18" charset="0"/>
                <a:ea typeface="长城楷体" pitchFamily="49" charset="-122"/>
              </a:rPr>
              <a:t>R</a:t>
            </a:r>
            <a:r>
              <a:rPr kumimoji="1" lang="en-US" altLang="zh-CN" sz="2800" b="1" baseline="-25000">
                <a:solidFill>
                  <a:srgbClr val="FF3300"/>
                </a:solidFill>
                <a:latin typeface="Times New Roman" panose="02020603050405020304" pitchFamily="18" charset="0"/>
                <a:ea typeface="长城楷体" pitchFamily="49" charset="-122"/>
              </a:rPr>
              <a:t>C</a:t>
            </a:r>
            <a:r>
              <a:rPr kumimoji="1" lang="en-US" altLang="zh-CN" sz="2800" b="1">
                <a:solidFill>
                  <a:srgbClr val="FF3300"/>
                </a:solidFill>
                <a:latin typeface="Times New Roman" panose="02020603050405020304" pitchFamily="18" charset="0"/>
                <a:ea typeface="长城楷体" pitchFamily="49" charset="-122"/>
              </a:rPr>
              <a:t>=4k</a:t>
            </a:r>
            <a:r>
              <a:rPr kumimoji="1" lang="en-US" altLang="zh-CN" sz="2800" b="1">
                <a:solidFill>
                  <a:srgbClr val="FF3300"/>
                </a:solidFill>
                <a:latin typeface="Times New Roman" panose="02020603050405020304" pitchFamily="18" charset="0"/>
                <a:ea typeface="长城楷体" pitchFamily="49" charset="-122"/>
                <a:sym typeface="Symbol" panose="05050102010706020507" pitchFamily="18" charset="2"/>
              </a:rPr>
              <a:t></a:t>
            </a:r>
            <a:r>
              <a:rPr kumimoji="1" lang="zh-CN" altLang="en-US" sz="2800" b="1">
                <a:solidFill>
                  <a:srgbClr val="FF3300"/>
                </a:solidFill>
                <a:latin typeface="Times New Roman" panose="02020603050405020304" pitchFamily="18" charset="0"/>
                <a:ea typeface="长城楷体" pitchFamily="49" charset="-122"/>
                <a:sym typeface="Symbol" panose="05050102010706020507" pitchFamily="18" charset="2"/>
              </a:rPr>
              <a:t>，</a:t>
            </a:r>
            <a:r>
              <a:rPr kumimoji="1" lang="en-US" altLang="zh-CN" sz="2800" b="1" i="1">
                <a:solidFill>
                  <a:srgbClr val="FF3300"/>
                </a:solidFill>
                <a:latin typeface="Times New Roman" panose="02020603050405020304" pitchFamily="18" charset="0"/>
                <a:ea typeface="长城楷体" pitchFamily="49" charset="-122"/>
                <a:sym typeface="Symbol" panose="05050102010706020507" pitchFamily="18" charset="2"/>
              </a:rPr>
              <a:t>R</a:t>
            </a:r>
            <a:r>
              <a:rPr kumimoji="1" lang="en-US" altLang="zh-CN" sz="2800" b="1" baseline="-25000">
                <a:solidFill>
                  <a:srgbClr val="FF3300"/>
                </a:solidFill>
                <a:latin typeface="Times New Roman" panose="02020603050405020304" pitchFamily="18" charset="0"/>
                <a:ea typeface="长城楷体" pitchFamily="49" charset="-122"/>
                <a:sym typeface="Symbol" panose="05050102010706020507" pitchFamily="18" charset="2"/>
              </a:rPr>
              <a:t>B</a:t>
            </a:r>
            <a:r>
              <a:rPr kumimoji="1" lang="en-US" altLang="zh-CN" sz="2800" b="1">
                <a:solidFill>
                  <a:srgbClr val="FF3300"/>
                </a:solidFill>
                <a:latin typeface="Times New Roman" panose="02020603050405020304" pitchFamily="18" charset="0"/>
                <a:ea typeface="长城楷体" pitchFamily="49" charset="-122"/>
                <a:sym typeface="Symbol" panose="05050102010706020507" pitchFamily="18" charset="2"/>
              </a:rPr>
              <a:t>=300k </a:t>
            </a:r>
            <a:r>
              <a:rPr kumimoji="1" lang="zh-CN" altLang="en-US" sz="2800" b="1">
                <a:solidFill>
                  <a:srgbClr val="FF3300"/>
                </a:solidFill>
                <a:latin typeface="Times New Roman" panose="02020603050405020304" pitchFamily="18" charset="0"/>
                <a:ea typeface="长城楷体" pitchFamily="49" charset="-122"/>
                <a:sym typeface="Symbol" panose="05050102010706020507" pitchFamily="18" charset="2"/>
              </a:rPr>
              <a:t>，</a:t>
            </a:r>
            <a:r>
              <a:rPr kumimoji="1" lang="zh-CN" altLang="en-US" sz="2800" b="1" i="1">
                <a:solidFill>
                  <a:srgbClr val="FF3300"/>
                </a:solidFill>
                <a:latin typeface="Times New Roman" panose="02020603050405020304" pitchFamily="18" charset="0"/>
                <a:ea typeface="长城楷体" pitchFamily="49" charset="-122"/>
                <a:sym typeface="Symbol" panose="05050102010706020507" pitchFamily="18" charset="2"/>
              </a:rPr>
              <a:t> </a:t>
            </a:r>
            <a:r>
              <a:rPr kumimoji="1" lang="en-US" altLang="zh-CN" sz="2800" b="1">
                <a:solidFill>
                  <a:srgbClr val="FF3300"/>
                </a:solidFill>
                <a:latin typeface="Times New Roman" panose="02020603050405020304" pitchFamily="18" charset="0"/>
                <a:ea typeface="长城楷体" pitchFamily="49" charset="-122"/>
                <a:sym typeface="Symbol" panose="05050102010706020507" pitchFamily="18" charset="2"/>
              </a:rPr>
              <a:t>=37.5</a:t>
            </a:r>
          </a:p>
        </p:txBody>
      </p:sp>
      <p:sp>
        <p:nvSpPr>
          <p:cNvPr id="634884" name="Text Box 4"/>
          <p:cNvSpPr txBox="1">
            <a:spLocks noChangeArrowheads="1"/>
          </p:cNvSpPr>
          <p:nvPr/>
        </p:nvSpPr>
        <p:spPr bwMode="auto">
          <a:xfrm>
            <a:off x="1809750" y="1700213"/>
            <a:ext cx="1181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solidFill>
                  <a:schemeClr val="accent2"/>
                </a:solidFill>
                <a:latin typeface="Times New Roman" panose="02020603050405020304" pitchFamily="18" charset="0"/>
                <a:ea typeface="长城楷体" pitchFamily="49" charset="-122"/>
              </a:rPr>
              <a:t>解：</a:t>
            </a:r>
          </a:p>
        </p:txBody>
      </p:sp>
      <p:graphicFrame>
        <p:nvGraphicFramePr>
          <p:cNvPr id="634885" name="Object 5"/>
          <p:cNvGraphicFramePr>
            <a:graphicFrameLocks noChangeAspect="1"/>
          </p:cNvGraphicFramePr>
          <p:nvPr/>
        </p:nvGraphicFramePr>
        <p:xfrm>
          <a:off x="2627313" y="1806575"/>
          <a:ext cx="6148387" cy="1133475"/>
        </p:xfrm>
        <a:graphic>
          <a:graphicData uri="http://schemas.openxmlformats.org/presentationml/2006/ole">
            <mc:AlternateContent xmlns:mc="http://schemas.openxmlformats.org/markup-compatibility/2006">
              <mc:Choice xmlns:v="urn:schemas-microsoft-com:vml" Requires="v">
                <p:oleObj name="公式" r:id="rId2" imgW="2222500" imgH="444500" progId="Equation.3">
                  <p:embed/>
                </p:oleObj>
              </mc:Choice>
              <mc:Fallback>
                <p:oleObj name="公式" r:id="rId2" imgW="2222500" imgH="4445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806575"/>
                        <a:ext cx="6148387"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886" name="Object 6"/>
          <p:cNvGraphicFramePr>
            <a:graphicFrameLocks noChangeAspect="1"/>
          </p:cNvGraphicFramePr>
          <p:nvPr/>
        </p:nvGraphicFramePr>
        <p:xfrm>
          <a:off x="2598738" y="3200400"/>
          <a:ext cx="6303962" cy="660400"/>
        </p:xfrm>
        <a:graphic>
          <a:graphicData uri="http://schemas.openxmlformats.org/presentationml/2006/ole">
            <mc:AlternateContent xmlns:mc="http://schemas.openxmlformats.org/markup-compatibility/2006">
              <mc:Choice xmlns:v="urn:schemas-microsoft-com:vml" Requires="v">
                <p:oleObj name="公式" r:id="rId4" imgW="1981200" imgH="228600" progId="Equation.3">
                  <p:embed/>
                </p:oleObj>
              </mc:Choice>
              <mc:Fallback>
                <p:oleObj name="公式" r:id="rId4" imgW="19812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738" y="3200400"/>
                        <a:ext cx="630396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887" name="Object 7"/>
          <p:cNvGraphicFramePr>
            <a:graphicFrameLocks noChangeAspect="1"/>
          </p:cNvGraphicFramePr>
          <p:nvPr/>
        </p:nvGraphicFramePr>
        <p:xfrm>
          <a:off x="2527300" y="4097338"/>
          <a:ext cx="6545263" cy="682625"/>
        </p:xfrm>
        <a:graphic>
          <a:graphicData uri="http://schemas.openxmlformats.org/presentationml/2006/ole">
            <mc:AlternateContent xmlns:mc="http://schemas.openxmlformats.org/markup-compatibility/2006">
              <mc:Choice xmlns:v="urn:schemas-microsoft-com:vml" Requires="v">
                <p:oleObj name="公式" r:id="rId6" imgW="2349500" imgH="228600" progId="Equation.3">
                  <p:embed/>
                </p:oleObj>
              </mc:Choice>
              <mc:Fallback>
                <p:oleObj name="公式" r:id="rId6" imgW="23495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300" y="4097338"/>
                        <a:ext cx="6545263"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888" name="Text Box 8"/>
          <p:cNvSpPr txBox="1">
            <a:spLocks noChangeArrowheads="1"/>
          </p:cNvSpPr>
          <p:nvPr/>
        </p:nvSpPr>
        <p:spPr bwMode="auto">
          <a:xfrm>
            <a:off x="2695575" y="5072063"/>
            <a:ext cx="6124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solidFill>
                  <a:srgbClr val="FF3300"/>
                </a:solidFill>
                <a:latin typeface="Times New Roman" panose="02020603050405020304" pitchFamily="18" charset="0"/>
                <a:ea typeface="长城楷体" pitchFamily="49" charset="-122"/>
              </a:rPr>
              <a:t>注意：电路中</a:t>
            </a:r>
            <a:r>
              <a:rPr kumimoji="1" lang="en-US" altLang="zh-CN" sz="3200" b="1" i="1">
                <a:solidFill>
                  <a:srgbClr val="FF3300"/>
                </a:solidFill>
                <a:latin typeface="Times New Roman" panose="02020603050405020304" pitchFamily="18" charset="0"/>
                <a:ea typeface="长城楷体" pitchFamily="49" charset="-122"/>
              </a:rPr>
              <a:t>I</a:t>
            </a:r>
            <a:r>
              <a:rPr kumimoji="1" lang="en-US" altLang="zh-CN" sz="3200" b="1" baseline="-25000">
                <a:solidFill>
                  <a:srgbClr val="FF3300"/>
                </a:solidFill>
                <a:latin typeface="Times New Roman" panose="02020603050405020304" pitchFamily="18" charset="0"/>
                <a:ea typeface="长城楷体" pitchFamily="49" charset="-122"/>
              </a:rPr>
              <a:t>B</a:t>
            </a:r>
            <a:r>
              <a:rPr kumimoji="1" lang="zh-CN" altLang="en-US" sz="3200" b="1">
                <a:solidFill>
                  <a:srgbClr val="FF3300"/>
                </a:solidFill>
                <a:latin typeface="Times New Roman" panose="02020603050405020304" pitchFamily="18" charset="0"/>
                <a:ea typeface="长城楷体" pitchFamily="49" charset="-122"/>
              </a:rPr>
              <a:t>和</a:t>
            </a:r>
            <a:r>
              <a:rPr kumimoji="1" lang="en-US" altLang="zh-CN" sz="3200" b="1" i="1">
                <a:solidFill>
                  <a:srgbClr val="FF3300"/>
                </a:solidFill>
                <a:latin typeface="Times New Roman" panose="02020603050405020304" pitchFamily="18" charset="0"/>
                <a:ea typeface="长城楷体" pitchFamily="49" charset="-122"/>
              </a:rPr>
              <a:t>I</a:t>
            </a:r>
            <a:r>
              <a:rPr kumimoji="1" lang="en-US" altLang="zh-CN" sz="3200" b="1" baseline="-25000">
                <a:solidFill>
                  <a:srgbClr val="FF3300"/>
                </a:solidFill>
                <a:latin typeface="Times New Roman" panose="02020603050405020304" pitchFamily="18" charset="0"/>
                <a:ea typeface="长城楷体" pitchFamily="49" charset="-122"/>
              </a:rPr>
              <a:t>C</a:t>
            </a:r>
            <a:r>
              <a:rPr kumimoji="1" lang="zh-CN" altLang="en-US" sz="3200" b="1">
                <a:solidFill>
                  <a:srgbClr val="FF3300"/>
                </a:solidFill>
                <a:latin typeface="Times New Roman" panose="02020603050405020304" pitchFamily="18" charset="0"/>
                <a:ea typeface="长城楷体" pitchFamily="49" charset="-122"/>
              </a:rPr>
              <a:t>的数量级</a:t>
            </a:r>
            <a:endParaRPr kumimoji="1" lang="zh-CN" altLang="en-US" sz="3200" b="1">
              <a:solidFill>
                <a:srgbClr val="FF3300"/>
              </a:solidFill>
              <a:latin typeface="Times New Roman" panose="02020603050405020304" pitchFamily="18" charset="0"/>
              <a:ea typeface="长城楷体" pitchFamily="49" charset="-122"/>
              <a:sym typeface="Webdings" panose="05030102010509060703" pitchFamily="18" charset="2"/>
            </a:endParaRPr>
          </a:p>
        </p:txBody>
      </p:sp>
      <p:grpSp>
        <p:nvGrpSpPr>
          <p:cNvPr id="14345" name="Group 9"/>
          <p:cNvGrpSpPr/>
          <p:nvPr/>
        </p:nvGrpSpPr>
        <p:grpSpPr bwMode="auto">
          <a:xfrm>
            <a:off x="452438" y="549275"/>
            <a:ext cx="663575" cy="719138"/>
            <a:chOff x="648" y="3012"/>
            <a:chExt cx="453" cy="453"/>
          </a:xfrm>
        </p:grpSpPr>
        <p:sp useBgFill="1">
          <p:nvSpPr>
            <p:cNvPr id="14378" name="Oval 10"/>
            <p:cNvSpPr>
              <a:spLocks noChangeArrowheads="1"/>
            </p:cNvSpPr>
            <p:nvPr/>
          </p:nvSpPr>
          <p:spPr bwMode="auto">
            <a:xfrm>
              <a:off x="648" y="3012"/>
              <a:ext cx="453" cy="453"/>
            </a:xfrm>
            <a:prstGeom prst="ellipse">
              <a:avLst/>
            </a:prstGeom>
            <a:ln w="3175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79" name="Text Box 11"/>
            <p:cNvSpPr txBox="1">
              <a:spLocks noChangeArrowheads="1"/>
            </p:cNvSpPr>
            <p:nvPr/>
          </p:nvSpPr>
          <p:spPr bwMode="auto">
            <a:xfrm>
              <a:off x="660" y="3048"/>
              <a:ext cx="3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600" b="1">
                  <a:solidFill>
                    <a:srgbClr val="FF5050"/>
                  </a:solidFill>
                  <a:latin typeface="Times New Roman" panose="02020603050405020304" pitchFamily="18" charset="0"/>
                  <a:ea typeface="楷体_GB2312" pitchFamily="49" charset="-122"/>
                </a:rPr>
                <a:t>例</a:t>
              </a:r>
            </a:p>
          </p:txBody>
        </p:sp>
      </p:grpSp>
      <p:grpSp>
        <p:nvGrpSpPr>
          <p:cNvPr id="14346" name="Group 12"/>
          <p:cNvGrpSpPr/>
          <p:nvPr/>
        </p:nvGrpSpPr>
        <p:grpSpPr bwMode="auto">
          <a:xfrm>
            <a:off x="34925" y="2573338"/>
            <a:ext cx="2778125" cy="2857500"/>
            <a:chOff x="2458" y="469"/>
            <a:chExt cx="1601" cy="1800"/>
          </a:xfrm>
        </p:grpSpPr>
        <p:grpSp>
          <p:nvGrpSpPr>
            <p:cNvPr id="14347" name="Group 13"/>
            <p:cNvGrpSpPr/>
            <p:nvPr/>
          </p:nvGrpSpPr>
          <p:grpSpPr bwMode="auto">
            <a:xfrm>
              <a:off x="2458" y="469"/>
              <a:ext cx="1601" cy="1800"/>
              <a:chOff x="2962" y="421"/>
              <a:chExt cx="1601" cy="1800"/>
            </a:xfrm>
          </p:grpSpPr>
          <p:sp>
            <p:nvSpPr>
              <p:cNvPr id="14350" name="Line 14"/>
              <p:cNvSpPr>
                <a:spLocks noChangeShapeType="1"/>
              </p:cNvSpPr>
              <p:nvPr/>
            </p:nvSpPr>
            <p:spPr bwMode="auto">
              <a:xfrm flipV="1">
                <a:off x="3823" y="678"/>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1" name="Line 15"/>
              <p:cNvSpPr>
                <a:spLocks noChangeShapeType="1"/>
              </p:cNvSpPr>
              <p:nvPr/>
            </p:nvSpPr>
            <p:spPr bwMode="auto">
              <a:xfrm flipV="1">
                <a:off x="3829" y="993"/>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2" name="Line 16"/>
              <p:cNvSpPr>
                <a:spLocks noChangeShapeType="1"/>
              </p:cNvSpPr>
              <p:nvPr/>
            </p:nvSpPr>
            <p:spPr bwMode="auto">
              <a:xfrm>
                <a:off x="3339" y="1539"/>
                <a:ext cx="33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3" name="Line 17"/>
              <p:cNvSpPr>
                <a:spLocks noChangeShapeType="1"/>
              </p:cNvSpPr>
              <p:nvPr/>
            </p:nvSpPr>
            <p:spPr bwMode="auto">
              <a:xfrm>
                <a:off x="3678" y="1379"/>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4" name="Line 18"/>
              <p:cNvSpPr>
                <a:spLocks noChangeShapeType="1"/>
              </p:cNvSpPr>
              <p:nvPr/>
            </p:nvSpPr>
            <p:spPr bwMode="auto">
              <a:xfrm>
                <a:off x="3687" y="1586"/>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5" name="Line 19"/>
              <p:cNvSpPr>
                <a:spLocks noChangeShapeType="1"/>
              </p:cNvSpPr>
              <p:nvPr/>
            </p:nvSpPr>
            <p:spPr bwMode="auto">
              <a:xfrm flipV="1">
                <a:off x="3687" y="1383"/>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6" name="Line 20"/>
              <p:cNvSpPr>
                <a:spLocks noChangeShapeType="1"/>
              </p:cNvSpPr>
              <p:nvPr/>
            </p:nvSpPr>
            <p:spPr bwMode="auto">
              <a:xfrm>
                <a:off x="3828" y="95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7" name="Line 21"/>
              <p:cNvSpPr>
                <a:spLocks noChangeShapeType="1"/>
              </p:cNvSpPr>
              <p:nvPr/>
            </p:nvSpPr>
            <p:spPr bwMode="auto">
              <a:xfrm>
                <a:off x="3828" y="1726"/>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8" name="Line 22"/>
              <p:cNvSpPr>
                <a:spLocks noChangeShapeType="1"/>
              </p:cNvSpPr>
              <p:nvPr/>
            </p:nvSpPr>
            <p:spPr bwMode="auto">
              <a:xfrm>
                <a:off x="3830" y="1711"/>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59" name="Text Box 23"/>
              <p:cNvSpPr txBox="1">
                <a:spLocks noChangeArrowheads="1"/>
              </p:cNvSpPr>
              <p:nvPr/>
            </p:nvSpPr>
            <p:spPr bwMode="auto">
              <a:xfrm>
                <a:off x="4063" y="421"/>
                <a:ext cx="500"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14360" name="Rectangle 24"/>
              <p:cNvSpPr>
                <a:spLocks noChangeArrowheads="1"/>
              </p:cNvSpPr>
              <p:nvPr/>
            </p:nvSpPr>
            <p:spPr bwMode="auto">
              <a:xfrm>
                <a:off x="3786" y="91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61" name="Oval 25"/>
              <p:cNvSpPr>
                <a:spLocks noChangeArrowheads="1"/>
              </p:cNvSpPr>
              <p:nvPr/>
            </p:nvSpPr>
            <p:spPr bwMode="auto">
              <a:xfrm>
                <a:off x="4192" y="653"/>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362" name="Text Box 26"/>
              <p:cNvSpPr txBox="1">
                <a:spLocks noChangeArrowheads="1"/>
              </p:cNvSpPr>
              <p:nvPr/>
            </p:nvSpPr>
            <p:spPr bwMode="auto">
              <a:xfrm>
                <a:off x="3462" y="781"/>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4363" name="Text Box 27"/>
              <p:cNvSpPr txBox="1">
                <a:spLocks noChangeArrowheads="1"/>
              </p:cNvSpPr>
              <p:nvPr/>
            </p:nvSpPr>
            <p:spPr bwMode="auto">
              <a:xfrm>
                <a:off x="3914" y="1560"/>
                <a:ext cx="2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4364" name="Line 28"/>
              <p:cNvSpPr>
                <a:spLocks noChangeShapeType="1"/>
              </p:cNvSpPr>
              <p:nvPr/>
            </p:nvSpPr>
            <p:spPr bwMode="auto">
              <a:xfrm flipV="1">
                <a:off x="3339" y="674"/>
                <a:ext cx="86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65" name="Line 29"/>
              <p:cNvSpPr>
                <a:spLocks noChangeShapeType="1"/>
              </p:cNvSpPr>
              <p:nvPr/>
            </p:nvSpPr>
            <p:spPr bwMode="auto">
              <a:xfrm>
                <a:off x="3750" y="2211"/>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66" name="Line 30"/>
              <p:cNvSpPr>
                <a:spLocks noChangeShapeType="1"/>
              </p:cNvSpPr>
              <p:nvPr/>
            </p:nvSpPr>
            <p:spPr bwMode="auto">
              <a:xfrm flipV="1">
                <a:off x="3352" y="687"/>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67" name="Line 31"/>
              <p:cNvSpPr>
                <a:spLocks noChangeShapeType="1"/>
              </p:cNvSpPr>
              <p:nvPr/>
            </p:nvSpPr>
            <p:spPr bwMode="auto">
              <a:xfrm flipV="1">
                <a:off x="3357" y="1137"/>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68" name="Line 32"/>
              <p:cNvSpPr>
                <a:spLocks noChangeShapeType="1"/>
              </p:cNvSpPr>
              <p:nvPr/>
            </p:nvSpPr>
            <p:spPr bwMode="auto">
              <a:xfrm>
                <a:off x="3357" y="1100"/>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14369" name="Rectangle 33"/>
              <p:cNvSpPr>
                <a:spLocks noChangeArrowheads="1"/>
              </p:cNvSpPr>
              <p:nvPr/>
            </p:nvSpPr>
            <p:spPr bwMode="auto">
              <a:xfrm>
                <a:off x="3315" y="95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370" name="Oval 34"/>
              <p:cNvSpPr>
                <a:spLocks noChangeArrowheads="1"/>
              </p:cNvSpPr>
              <p:nvPr/>
            </p:nvSpPr>
            <p:spPr bwMode="auto">
              <a:xfrm>
                <a:off x="3810" y="662"/>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371" name="Text Box 35"/>
              <p:cNvSpPr txBox="1">
                <a:spLocks noChangeArrowheads="1"/>
              </p:cNvSpPr>
              <p:nvPr/>
            </p:nvSpPr>
            <p:spPr bwMode="auto">
              <a:xfrm>
                <a:off x="2962" y="862"/>
                <a:ext cx="299"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4372" name="Line 36"/>
              <p:cNvSpPr>
                <a:spLocks noChangeShapeType="1"/>
              </p:cNvSpPr>
              <p:nvPr/>
            </p:nvSpPr>
            <p:spPr bwMode="auto">
              <a:xfrm>
                <a:off x="3950" y="73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3" name="Rectangle 37"/>
              <p:cNvSpPr>
                <a:spLocks noChangeArrowheads="1"/>
              </p:cNvSpPr>
              <p:nvPr/>
            </p:nvSpPr>
            <p:spPr bwMode="auto">
              <a:xfrm>
                <a:off x="4003" y="747"/>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14374" name="Rectangle 38"/>
              <p:cNvSpPr>
                <a:spLocks noChangeArrowheads="1"/>
              </p:cNvSpPr>
              <p:nvPr/>
            </p:nvSpPr>
            <p:spPr bwMode="auto">
              <a:xfrm>
                <a:off x="3362" y="1173"/>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14375" name="Line 39"/>
              <p:cNvSpPr>
                <a:spLocks noChangeShapeType="1"/>
              </p:cNvSpPr>
              <p:nvPr/>
            </p:nvSpPr>
            <p:spPr bwMode="auto">
              <a:xfrm rot="-5400000">
                <a:off x="3522" y="1367"/>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40"/>
              <p:cNvSpPr>
                <a:spLocks noChangeShapeType="1"/>
              </p:cNvSpPr>
              <p:nvPr/>
            </p:nvSpPr>
            <p:spPr bwMode="auto">
              <a:xfrm>
                <a:off x="3885" y="1402"/>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Rectangle 41"/>
              <p:cNvSpPr>
                <a:spLocks noChangeArrowheads="1"/>
              </p:cNvSpPr>
              <p:nvPr/>
            </p:nvSpPr>
            <p:spPr bwMode="auto">
              <a:xfrm>
                <a:off x="3907" y="1329"/>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grpSp>
        <p:sp>
          <p:nvSpPr>
            <p:cNvPr id="14348" name="Line 42"/>
            <p:cNvSpPr>
              <a:spLocks noChangeShapeType="1"/>
            </p:cNvSpPr>
            <p:nvPr/>
          </p:nvSpPr>
          <p:spPr bwMode="auto">
            <a:xfrm>
              <a:off x="3012" y="1656"/>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9" name="Rectangle 43"/>
            <p:cNvSpPr>
              <a:spLocks noChangeArrowheads="1"/>
            </p:cNvSpPr>
            <p:nvPr/>
          </p:nvSpPr>
          <p:spPr bwMode="auto">
            <a:xfrm>
              <a:off x="2732" y="1668"/>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Effect transition="in" filter="wipe(left)">
                                      <p:cBhvr>
                                        <p:cTn id="7" dur="500"/>
                                        <p:tgtEl>
                                          <p:spTgt spid="634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884">
                                            <p:txEl>
                                              <p:pRg st="0" end="0"/>
                                            </p:txEl>
                                          </p:spTgt>
                                        </p:tgtEl>
                                        <p:attrNameLst>
                                          <p:attrName>style.visibility</p:attrName>
                                        </p:attrNameLst>
                                      </p:cBhvr>
                                      <p:to>
                                        <p:strVal val="visible"/>
                                      </p:to>
                                    </p:set>
                                    <p:animEffect transition="in" filter="wipe(left)">
                                      <p:cBhvr>
                                        <p:cTn id="12" dur="500"/>
                                        <p:tgtEl>
                                          <p:spTgt spid="6348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885"/>
                                        </p:tgtEl>
                                        <p:attrNameLst>
                                          <p:attrName>style.visibility</p:attrName>
                                        </p:attrNameLst>
                                      </p:cBhvr>
                                      <p:to>
                                        <p:strVal val="visible"/>
                                      </p:to>
                                    </p:set>
                                    <p:animEffect transition="in" filter="wipe(left)">
                                      <p:cBhvr>
                                        <p:cTn id="17" dur="500"/>
                                        <p:tgtEl>
                                          <p:spTgt spid="6348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886"/>
                                        </p:tgtEl>
                                        <p:attrNameLst>
                                          <p:attrName>style.visibility</p:attrName>
                                        </p:attrNameLst>
                                      </p:cBhvr>
                                      <p:to>
                                        <p:strVal val="visible"/>
                                      </p:to>
                                    </p:set>
                                    <p:animEffect transition="in" filter="wipe(left)">
                                      <p:cBhvr>
                                        <p:cTn id="22" dur="500"/>
                                        <p:tgtEl>
                                          <p:spTgt spid="634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887"/>
                                        </p:tgtEl>
                                        <p:attrNameLst>
                                          <p:attrName>style.visibility</p:attrName>
                                        </p:attrNameLst>
                                      </p:cBhvr>
                                      <p:to>
                                        <p:strVal val="visible"/>
                                      </p:to>
                                    </p:set>
                                    <p:animEffect transition="in" filter="wipe(left)">
                                      <p:cBhvr>
                                        <p:cTn id="27" dur="500"/>
                                        <p:tgtEl>
                                          <p:spTgt spid="6348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888">
                                            <p:txEl>
                                              <p:pRg st="0" end="0"/>
                                            </p:txEl>
                                          </p:spTgt>
                                        </p:tgtEl>
                                        <p:attrNameLst>
                                          <p:attrName>style.visibility</p:attrName>
                                        </p:attrNameLst>
                                      </p:cBhvr>
                                      <p:to>
                                        <p:strVal val="visible"/>
                                      </p:to>
                                    </p:set>
                                    <p:animEffect transition="in" filter="wipe(left)">
                                      <p:cBhvr>
                                        <p:cTn id="32" dur="500"/>
                                        <p:tgtEl>
                                          <p:spTgt spid="6348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autoUpdateAnimBg="0"/>
      <p:bldP spid="634884" grpId="0" build="p" autoUpdateAnimBg="0"/>
      <p:bldP spid="63488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58750" y="380425"/>
            <a:ext cx="63268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3200" b="1" dirty="0">
                <a:solidFill>
                  <a:srgbClr val="FF5050"/>
                </a:solidFill>
                <a:latin typeface="Times New Roman" panose="02020603050405020304" pitchFamily="18" charset="0"/>
                <a:ea typeface="楷体_GB2312" pitchFamily="49" charset="-122"/>
              </a:rPr>
              <a:t>5.2.2  </a:t>
            </a:r>
            <a:r>
              <a:rPr kumimoji="1" lang="zh-CN" altLang="en-US" sz="3200" b="1" dirty="0">
                <a:solidFill>
                  <a:srgbClr val="FF5050"/>
                </a:solidFill>
                <a:latin typeface="Times New Roman" panose="02020603050405020304" pitchFamily="18" charset="0"/>
                <a:ea typeface="楷体_GB2312" pitchFamily="49" charset="-122"/>
              </a:rPr>
              <a:t>静态分析</a:t>
            </a:r>
            <a:r>
              <a:rPr kumimoji="1" lang="en-US" altLang="zh-CN" sz="3200" b="1" dirty="0">
                <a:solidFill>
                  <a:srgbClr val="FF5050"/>
                </a:solidFill>
                <a:latin typeface="Times New Roman" panose="02020603050405020304" pitchFamily="18" charset="0"/>
                <a:ea typeface="楷体_GB2312" pitchFamily="49" charset="-122"/>
              </a:rPr>
              <a:t>-</a:t>
            </a:r>
            <a:r>
              <a:rPr kumimoji="1" lang="zh-CN" altLang="en-US" sz="3200" b="1" dirty="0">
                <a:solidFill>
                  <a:srgbClr val="FF5050"/>
                </a:solidFill>
                <a:latin typeface="Times New Roman" panose="02020603050405020304" pitchFamily="18" charset="0"/>
                <a:ea typeface="楷体_GB2312" pitchFamily="49" charset="-122"/>
              </a:rPr>
              <a:t>图解法</a:t>
            </a:r>
            <a:endParaRPr kumimoji="1" lang="en-US" altLang="zh-CN" sz="3200" b="1" dirty="0">
              <a:solidFill>
                <a:srgbClr val="FF5050"/>
              </a:solidFill>
              <a:latin typeface="Times New Roman" panose="02020603050405020304" pitchFamily="18" charset="0"/>
              <a:ea typeface="楷体_GB2312" pitchFamily="49" charset="-122"/>
            </a:endParaRPr>
          </a:p>
        </p:txBody>
      </p:sp>
      <p:sp>
        <p:nvSpPr>
          <p:cNvPr id="635907" name="Line 3"/>
          <p:cNvSpPr>
            <a:spLocks noChangeShapeType="1"/>
          </p:cNvSpPr>
          <p:nvPr/>
        </p:nvSpPr>
        <p:spPr bwMode="auto">
          <a:xfrm>
            <a:off x="4487863" y="3390900"/>
            <a:ext cx="1838325" cy="22479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35908" name="Group 4"/>
          <p:cNvGrpSpPr/>
          <p:nvPr/>
        </p:nvGrpSpPr>
        <p:grpSpPr bwMode="auto">
          <a:xfrm>
            <a:off x="3724275" y="2873375"/>
            <a:ext cx="909638" cy="1169988"/>
            <a:chOff x="1293" y="1870"/>
            <a:chExt cx="621" cy="737"/>
          </a:xfrm>
        </p:grpSpPr>
        <p:sp>
          <p:nvSpPr>
            <p:cNvPr id="15405" name="Line 5"/>
            <p:cNvSpPr>
              <a:spLocks noChangeShapeType="1"/>
            </p:cNvSpPr>
            <p:nvPr/>
          </p:nvSpPr>
          <p:spPr bwMode="auto">
            <a:xfrm>
              <a:off x="1823" y="2268"/>
              <a:ext cx="9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5406" name="Object 6"/>
            <p:cNvGraphicFramePr>
              <a:graphicFrameLocks noChangeAspect="1"/>
            </p:cNvGraphicFramePr>
            <p:nvPr/>
          </p:nvGraphicFramePr>
          <p:xfrm>
            <a:off x="1293" y="1870"/>
            <a:ext cx="526" cy="737"/>
          </p:xfrm>
          <a:graphic>
            <a:graphicData uri="http://schemas.openxmlformats.org/presentationml/2006/ole">
              <mc:AlternateContent xmlns:mc="http://schemas.openxmlformats.org/markup-compatibility/2006">
                <mc:Choice xmlns:v="urn:schemas-microsoft-com:vml" Requires="v">
                  <p:oleObj name="公式" r:id="rId2" imgW="322580" imgH="452120" progId="Equation.3">
                    <p:embed/>
                  </p:oleObj>
                </mc:Choice>
                <mc:Fallback>
                  <p:oleObj name="公式" r:id="rId2" imgW="322580" imgH="45212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 y="1870"/>
                          <a:ext cx="526" cy="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911" name="Group 7"/>
          <p:cNvGrpSpPr/>
          <p:nvPr/>
        </p:nvGrpSpPr>
        <p:grpSpPr bwMode="auto">
          <a:xfrm>
            <a:off x="5980113" y="5586413"/>
            <a:ext cx="876300" cy="581025"/>
            <a:chOff x="1369" y="3363"/>
            <a:chExt cx="598" cy="366"/>
          </a:xfrm>
        </p:grpSpPr>
        <p:sp>
          <p:nvSpPr>
            <p:cNvPr id="15403" name="Line 8"/>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404" name="Text Box 9"/>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0000"/>
                  </a:solidFill>
                  <a:latin typeface="Times New Roman" panose="02020603050405020304" pitchFamily="18" charset="0"/>
                  <a:ea typeface="楷体_GB2312" pitchFamily="49" charset="-122"/>
                </a:rPr>
                <a:t>U</a:t>
              </a:r>
              <a:r>
                <a:rPr kumimoji="1" lang="en-US" altLang="zh-CN" sz="2400" b="1" baseline="-25000">
                  <a:solidFill>
                    <a:srgbClr val="FF0000"/>
                  </a:solidFill>
                  <a:latin typeface="Times New Roman" panose="02020603050405020304" pitchFamily="18" charset="0"/>
                  <a:ea typeface="楷体_GB2312" pitchFamily="49" charset="-122"/>
                </a:rPr>
                <a:t>CC</a:t>
              </a:r>
              <a:endParaRPr kumimoji="1" lang="en-US" altLang="zh-CN" sz="2400" b="1">
                <a:solidFill>
                  <a:srgbClr val="FF0000"/>
                </a:solidFill>
                <a:latin typeface="Times New Roman" panose="02020603050405020304" pitchFamily="18" charset="0"/>
                <a:ea typeface="楷体_GB2312" pitchFamily="49" charset="-122"/>
              </a:endParaRPr>
            </a:p>
          </p:txBody>
        </p:sp>
      </p:grpSp>
      <p:sp>
        <p:nvSpPr>
          <p:cNvPr id="635914" name="Rectangle 10"/>
          <p:cNvSpPr>
            <a:spLocks noChangeArrowheads="1"/>
          </p:cNvSpPr>
          <p:nvPr/>
        </p:nvSpPr>
        <p:spPr bwMode="auto">
          <a:xfrm>
            <a:off x="468313" y="965200"/>
            <a:ext cx="642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先找出</a:t>
            </a:r>
            <a:r>
              <a:rPr kumimoji="1" lang="en-US" altLang="zh-CN" sz="2800" b="1" i="1">
                <a:solidFill>
                  <a:srgbClr val="FF5050"/>
                </a:solidFill>
                <a:latin typeface="Times New Roman" panose="02020603050405020304" pitchFamily="18" charset="0"/>
                <a:ea typeface="楷体_GB2312" pitchFamily="49" charset="-122"/>
              </a:rPr>
              <a:t>I</a:t>
            </a:r>
            <a:r>
              <a:rPr kumimoji="1" lang="en-US" altLang="zh-CN" sz="2800" b="1" baseline="-25000">
                <a:solidFill>
                  <a:srgbClr val="FF5050"/>
                </a:solidFill>
                <a:latin typeface="Times New Roman" panose="02020603050405020304" pitchFamily="18" charset="0"/>
                <a:ea typeface="楷体_GB2312" pitchFamily="49" charset="-122"/>
              </a:rPr>
              <a:t>B</a:t>
            </a:r>
            <a:r>
              <a:rPr kumimoji="1" lang="en-US" altLang="zh-CN" sz="2800" b="1" baseline="-25000">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对应的输出特性曲线</a:t>
            </a:r>
          </a:p>
        </p:txBody>
      </p:sp>
      <p:sp>
        <p:nvSpPr>
          <p:cNvPr id="635915" name="Rectangle 11"/>
          <p:cNvSpPr>
            <a:spLocks noChangeArrowheads="1"/>
          </p:cNvSpPr>
          <p:nvPr/>
        </p:nvSpPr>
        <p:spPr bwMode="auto">
          <a:xfrm>
            <a:off x="395288" y="1470025"/>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然后在输出特性上作出直流负载线</a:t>
            </a:r>
          </a:p>
        </p:txBody>
      </p:sp>
      <p:grpSp>
        <p:nvGrpSpPr>
          <p:cNvPr id="635916" name="Group 12"/>
          <p:cNvGrpSpPr/>
          <p:nvPr/>
        </p:nvGrpSpPr>
        <p:grpSpPr bwMode="auto">
          <a:xfrm>
            <a:off x="4327525" y="2489200"/>
            <a:ext cx="3343275" cy="3454400"/>
            <a:chOff x="1705" y="1880"/>
            <a:chExt cx="2282" cy="2176"/>
          </a:xfrm>
        </p:grpSpPr>
        <p:sp>
          <p:nvSpPr>
            <p:cNvPr id="15392" name="Text Box 13"/>
            <p:cNvSpPr txBox="1">
              <a:spLocks noChangeArrowheads="1"/>
            </p:cNvSpPr>
            <p:nvPr/>
          </p:nvSpPr>
          <p:spPr bwMode="auto">
            <a:xfrm>
              <a:off x="1888" y="1880"/>
              <a:ext cx="60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5393" name="Text Box 14"/>
            <p:cNvSpPr txBox="1">
              <a:spLocks noChangeArrowheads="1"/>
            </p:cNvSpPr>
            <p:nvPr/>
          </p:nvSpPr>
          <p:spPr bwMode="auto">
            <a:xfrm>
              <a:off x="3557" y="3671"/>
              <a:ext cx="430"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endParaRPr kumimoji="1" lang="en-US" altLang="zh-CN" sz="2400" b="1">
                <a:latin typeface="Times New Roman" panose="02020603050405020304" pitchFamily="18" charset="0"/>
                <a:ea typeface="楷体_GB2312" pitchFamily="49" charset="-122"/>
              </a:endParaRPr>
            </a:p>
          </p:txBody>
        </p:sp>
        <p:sp>
          <p:nvSpPr>
            <p:cNvPr id="15394" name="Line 15"/>
            <p:cNvSpPr>
              <a:spLocks noChangeShapeType="1"/>
            </p:cNvSpPr>
            <p:nvPr/>
          </p:nvSpPr>
          <p:spPr bwMode="auto">
            <a:xfrm flipV="1">
              <a:off x="1833" y="3855"/>
              <a:ext cx="1716"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395" name="Line 16"/>
            <p:cNvSpPr>
              <a:spLocks noChangeShapeType="1"/>
            </p:cNvSpPr>
            <p:nvPr/>
          </p:nvSpPr>
          <p:spPr bwMode="auto">
            <a:xfrm flipH="1" flipV="1">
              <a:off x="1846" y="2000"/>
              <a:ext cx="0" cy="1855"/>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396" name="Freeform 17"/>
            <p:cNvSpPr/>
            <p:nvPr/>
          </p:nvSpPr>
          <p:spPr bwMode="auto">
            <a:xfrm>
              <a:off x="1834" y="3780"/>
              <a:ext cx="1395" cy="62"/>
            </a:xfrm>
            <a:custGeom>
              <a:avLst/>
              <a:gdLst>
                <a:gd name="T0" fmla="*/ 1 w 2387"/>
                <a:gd name="T1" fmla="*/ 3 h 131"/>
                <a:gd name="T2" fmla="*/ 5 w 2387"/>
                <a:gd name="T3" fmla="*/ 2 h 131"/>
                <a:gd name="T4" fmla="*/ 29 w 2387"/>
                <a:gd name="T5" fmla="*/ 0 h 131"/>
                <a:gd name="T6" fmla="*/ 162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397" name="Freeform 18"/>
            <p:cNvSpPr/>
            <p:nvPr/>
          </p:nvSpPr>
          <p:spPr bwMode="auto">
            <a:xfrm>
              <a:off x="1845" y="3509"/>
              <a:ext cx="1349" cy="334"/>
            </a:xfrm>
            <a:custGeom>
              <a:avLst/>
              <a:gdLst>
                <a:gd name="T0" fmla="*/ 0 w 2308"/>
                <a:gd name="T1" fmla="*/ 64 h 504"/>
                <a:gd name="T2" fmla="*/ 1 w 2308"/>
                <a:gd name="T3" fmla="*/ 40 h 504"/>
                <a:gd name="T4" fmla="*/ 4 w 2308"/>
                <a:gd name="T5" fmla="*/ 35 h 504"/>
                <a:gd name="T6" fmla="*/ 12 w 2308"/>
                <a:gd name="T7" fmla="*/ 20 h 504"/>
                <a:gd name="T8" fmla="*/ 23 w 2308"/>
                <a:gd name="T9" fmla="*/ 9 h 504"/>
                <a:gd name="T10" fmla="*/ 51 w 2308"/>
                <a:gd name="T11" fmla="*/ 6 h 504"/>
                <a:gd name="T12" fmla="*/ 157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398" name="Freeform 19"/>
            <p:cNvSpPr/>
            <p:nvPr/>
          </p:nvSpPr>
          <p:spPr bwMode="auto">
            <a:xfrm>
              <a:off x="1855" y="3215"/>
              <a:ext cx="1344" cy="628"/>
            </a:xfrm>
            <a:custGeom>
              <a:avLst/>
              <a:gdLst>
                <a:gd name="T0" fmla="*/ 0 w 2299"/>
                <a:gd name="T1" fmla="*/ 121 h 948"/>
                <a:gd name="T2" fmla="*/ 4 w 2299"/>
                <a:gd name="T3" fmla="*/ 52 h 948"/>
                <a:gd name="T4" fmla="*/ 15 w 2299"/>
                <a:gd name="T5" fmla="*/ 20 h 948"/>
                <a:gd name="T6" fmla="*/ 28 w 2299"/>
                <a:gd name="T7" fmla="*/ 9 h 948"/>
                <a:gd name="T8" fmla="*/ 82 w 2299"/>
                <a:gd name="T9" fmla="*/ 1 h 948"/>
                <a:gd name="T10" fmla="*/ 157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rgbClr val="FF0000"/>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399" name="Freeform 20"/>
            <p:cNvSpPr/>
            <p:nvPr/>
          </p:nvSpPr>
          <p:spPr bwMode="auto">
            <a:xfrm>
              <a:off x="1857" y="2917"/>
              <a:ext cx="1321" cy="914"/>
            </a:xfrm>
            <a:custGeom>
              <a:avLst/>
              <a:gdLst>
                <a:gd name="T0" fmla="*/ 0 w 2260"/>
                <a:gd name="T1" fmla="*/ 176 h 1380"/>
                <a:gd name="T2" fmla="*/ 5 w 2260"/>
                <a:gd name="T3" fmla="*/ 67 h 1380"/>
                <a:gd name="T4" fmla="*/ 11 w 2260"/>
                <a:gd name="T5" fmla="*/ 20 h 1380"/>
                <a:gd name="T6" fmla="*/ 33 w 2260"/>
                <a:gd name="T7" fmla="*/ 7 h 1380"/>
                <a:gd name="T8" fmla="*/ 154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400" name="Freeform 21"/>
            <p:cNvSpPr/>
            <p:nvPr/>
          </p:nvSpPr>
          <p:spPr bwMode="auto">
            <a:xfrm>
              <a:off x="1845" y="2635"/>
              <a:ext cx="1300" cy="1184"/>
            </a:xfrm>
            <a:custGeom>
              <a:avLst/>
              <a:gdLst>
                <a:gd name="T0" fmla="*/ 0 w 2224"/>
                <a:gd name="T1" fmla="*/ 228 h 1788"/>
                <a:gd name="T2" fmla="*/ 6 w 2224"/>
                <a:gd name="T3" fmla="*/ 96 h 1788"/>
                <a:gd name="T4" fmla="*/ 8 w 2224"/>
                <a:gd name="T5" fmla="*/ 40 h 1788"/>
                <a:gd name="T6" fmla="*/ 15 w 2224"/>
                <a:gd name="T7" fmla="*/ 16 h 1788"/>
                <a:gd name="T8" fmla="*/ 44 w 2224"/>
                <a:gd name="T9" fmla="*/ 5 h 1788"/>
                <a:gd name="T10" fmla="*/ 152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401" name="Freeform 22"/>
            <p:cNvSpPr/>
            <p:nvPr/>
          </p:nvSpPr>
          <p:spPr bwMode="auto">
            <a:xfrm>
              <a:off x="1845" y="2305"/>
              <a:ext cx="1293" cy="1538"/>
            </a:xfrm>
            <a:custGeom>
              <a:avLst/>
              <a:gdLst>
                <a:gd name="T0" fmla="*/ 0 w 2212"/>
                <a:gd name="T1" fmla="*/ 270 h 2377"/>
                <a:gd name="T2" fmla="*/ 6 w 2212"/>
                <a:gd name="T3" fmla="*/ 142 h 2377"/>
                <a:gd name="T4" fmla="*/ 13 w 2212"/>
                <a:gd name="T5" fmla="*/ 42 h 2377"/>
                <a:gd name="T6" fmla="*/ 36 w 2212"/>
                <a:gd name="T7" fmla="*/ 6 h 2377"/>
                <a:gd name="T8" fmla="*/ 151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402" name="Rectangle 23"/>
            <p:cNvSpPr>
              <a:spLocks noChangeArrowheads="1"/>
            </p:cNvSpPr>
            <p:nvPr/>
          </p:nvSpPr>
          <p:spPr bwMode="auto">
            <a:xfrm>
              <a:off x="1705" y="37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grpSp>
      <p:grpSp>
        <p:nvGrpSpPr>
          <p:cNvPr id="635928" name="Group 24"/>
          <p:cNvGrpSpPr/>
          <p:nvPr/>
        </p:nvGrpSpPr>
        <p:grpSpPr bwMode="auto">
          <a:xfrm>
            <a:off x="7304088" y="2843213"/>
            <a:ext cx="1492250" cy="1343025"/>
            <a:chOff x="4984" y="1791"/>
            <a:chExt cx="899" cy="846"/>
          </a:xfrm>
        </p:grpSpPr>
        <p:sp>
          <p:nvSpPr>
            <p:cNvPr id="15390" name="AutoShape 25"/>
            <p:cNvSpPr>
              <a:spLocks noChangeArrowheads="1"/>
            </p:cNvSpPr>
            <p:nvPr/>
          </p:nvSpPr>
          <p:spPr bwMode="auto">
            <a:xfrm>
              <a:off x="4984" y="1791"/>
              <a:ext cx="899" cy="846"/>
            </a:xfrm>
            <a:prstGeom prst="wedgeRoundRectCallout">
              <a:avLst>
                <a:gd name="adj1" fmla="val -107620"/>
                <a:gd name="adj2" fmla="val 81796"/>
                <a:gd name="adj3" fmla="val 16667"/>
              </a:avLst>
            </a:prstGeom>
            <a:solidFill>
              <a:srgbClr val="CCFFFF"/>
            </a:solidFill>
            <a:ln w="2540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endParaRPr kumimoji="1" lang="en-US" altLang="zh-CN" sz="3200" b="1">
                <a:latin typeface="Times New Roman" panose="02020603050405020304" pitchFamily="18" charset="0"/>
                <a:ea typeface="楷体_GB2312" pitchFamily="49" charset="-122"/>
              </a:endParaRPr>
            </a:p>
            <a:p>
              <a:pPr>
                <a:spcBef>
                  <a:spcPct val="50000"/>
                </a:spcBef>
              </a:pPr>
              <a:endParaRPr kumimoji="1" lang="en-US" altLang="zh-CN" sz="3200" b="1">
                <a:latin typeface="Times New Roman" panose="02020603050405020304" pitchFamily="18" charset="0"/>
                <a:ea typeface="楷体_GB2312" pitchFamily="49" charset="-122"/>
              </a:endParaRPr>
            </a:p>
          </p:txBody>
        </p:sp>
        <p:graphicFrame>
          <p:nvGraphicFramePr>
            <p:cNvPr id="15391" name="Object 26"/>
            <p:cNvGraphicFramePr>
              <a:graphicFrameLocks noChangeAspect="1"/>
            </p:cNvGraphicFramePr>
            <p:nvPr/>
          </p:nvGraphicFramePr>
          <p:xfrm>
            <a:off x="5001" y="1824"/>
            <a:ext cx="849" cy="771"/>
          </p:xfrm>
          <a:graphic>
            <a:graphicData uri="http://schemas.openxmlformats.org/presentationml/2006/ole">
              <mc:AlternateContent xmlns:mc="http://schemas.openxmlformats.org/markup-compatibility/2006">
                <mc:Choice xmlns:v="urn:schemas-microsoft-com:vml" Requires="v">
                  <p:oleObj name="公式" r:id="rId4" imgW="666750" imgH="452120" progId="Equation.3">
                    <p:embed/>
                  </p:oleObj>
                </mc:Choice>
                <mc:Fallback>
                  <p:oleObj name="公式" r:id="rId4" imgW="666750" imgH="45212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1" y="1824"/>
                          <a:ext cx="849"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931" name="Group 27"/>
          <p:cNvGrpSpPr/>
          <p:nvPr/>
        </p:nvGrpSpPr>
        <p:grpSpPr bwMode="auto">
          <a:xfrm>
            <a:off x="5441950" y="4141788"/>
            <a:ext cx="647700" cy="519112"/>
            <a:chOff x="3714" y="2609"/>
            <a:chExt cx="442" cy="327"/>
          </a:xfrm>
        </p:grpSpPr>
        <p:sp>
          <p:nvSpPr>
            <p:cNvPr id="15388" name="Text Box 28"/>
            <p:cNvSpPr txBox="1">
              <a:spLocks noChangeArrowheads="1"/>
            </p:cNvSpPr>
            <p:nvPr/>
          </p:nvSpPr>
          <p:spPr bwMode="auto">
            <a:xfrm>
              <a:off x="3753" y="2609"/>
              <a:ext cx="4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chemeClr val="accent2"/>
                  </a:solidFill>
                  <a:latin typeface="Times New Roman" panose="02020603050405020304" pitchFamily="18" charset="0"/>
                  <a:ea typeface="楷体_GB2312" pitchFamily="49" charset="-122"/>
                </a:rPr>
                <a:t>Q</a:t>
              </a:r>
            </a:p>
          </p:txBody>
        </p:sp>
        <p:sp>
          <p:nvSpPr>
            <p:cNvPr id="15389" name="Oval 29"/>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35934" name="Line 30"/>
          <p:cNvSpPr>
            <a:spLocks noChangeShapeType="1"/>
          </p:cNvSpPr>
          <p:nvPr/>
        </p:nvSpPr>
        <p:spPr bwMode="auto">
          <a:xfrm>
            <a:off x="5486400" y="4686300"/>
            <a:ext cx="0" cy="933450"/>
          </a:xfrm>
          <a:prstGeom prst="line">
            <a:avLst/>
          </a:prstGeom>
          <a:noFill/>
          <a:ln w="9525">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5935" name="Line 31"/>
          <p:cNvSpPr>
            <a:spLocks noChangeShapeType="1"/>
          </p:cNvSpPr>
          <p:nvPr/>
        </p:nvSpPr>
        <p:spPr bwMode="auto">
          <a:xfrm flipH="1">
            <a:off x="4537075" y="4610100"/>
            <a:ext cx="914400" cy="0"/>
          </a:xfrm>
          <a:prstGeom prst="line">
            <a:avLst/>
          </a:prstGeom>
          <a:noFill/>
          <a:ln w="9525">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35936" name="Object 32"/>
          <p:cNvGraphicFramePr>
            <a:graphicFrameLocks noChangeAspect="1"/>
          </p:cNvGraphicFramePr>
          <p:nvPr/>
        </p:nvGraphicFramePr>
        <p:xfrm>
          <a:off x="5224463" y="5657850"/>
          <a:ext cx="654050" cy="631825"/>
        </p:xfrm>
        <a:graphic>
          <a:graphicData uri="http://schemas.openxmlformats.org/presentationml/2006/ole">
            <mc:AlternateContent xmlns:mc="http://schemas.openxmlformats.org/markup-compatibility/2006">
              <mc:Choice xmlns:v="urn:schemas-microsoft-com:vml" Requires="v">
                <p:oleObj name="公式" r:id="rId6" imgW="258445" imgH="204470" progId="Equation.3">
                  <p:embed/>
                </p:oleObj>
              </mc:Choice>
              <mc:Fallback>
                <p:oleObj name="公式" r:id="rId6" imgW="258445" imgH="20447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4463" y="5657850"/>
                        <a:ext cx="6540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937" name="Object 33"/>
          <p:cNvGraphicFramePr>
            <a:graphicFrameLocks noChangeAspect="1"/>
          </p:cNvGraphicFramePr>
          <p:nvPr/>
        </p:nvGraphicFramePr>
        <p:xfrm>
          <a:off x="4097338" y="4286250"/>
          <a:ext cx="447675" cy="631825"/>
        </p:xfrm>
        <a:graphic>
          <a:graphicData uri="http://schemas.openxmlformats.org/presentationml/2006/ole">
            <mc:AlternateContent xmlns:mc="http://schemas.openxmlformats.org/markup-compatibility/2006">
              <mc:Choice xmlns:v="urn:schemas-microsoft-com:vml" Requires="v">
                <p:oleObj name="公式" r:id="rId8" imgW="161290" imgH="204470" progId="Equation.3">
                  <p:embed/>
                </p:oleObj>
              </mc:Choice>
              <mc:Fallback>
                <p:oleObj name="公式" r:id="rId8" imgW="161290" imgH="20447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7338" y="4286250"/>
                        <a:ext cx="4476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938" name="Rectangle 34"/>
          <p:cNvSpPr>
            <a:spLocks noChangeArrowheads="1"/>
          </p:cNvSpPr>
          <p:nvPr/>
        </p:nvSpPr>
        <p:spPr bwMode="auto">
          <a:xfrm>
            <a:off x="581025" y="4008438"/>
            <a:ext cx="2551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交点为</a:t>
            </a:r>
            <a:r>
              <a:rPr kumimoji="1" lang="en-US" altLang="zh-CN" sz="2800" b="1">
                <a:latin typeface="Times New Roman" panose="02020603050405020304" pitchFamily="18" charset="0"/>
                <a:ea typeface="楷体_GB2312" pitchFamily="49" charset="-122"/>
              </a:rPr>
              <a:t>Q</a:t>
            </a:r>
            <a:r>
              <a:rPr kumimoji="1" lang="zh-CN" altLang="en-US" sz="2800" b="1">
                <a:latin typeface="Times New Roman" panose="02020603050405020304" pitchFamily="18" charset="0"/>
                <a:ea typeface="楷体_GB2312" pitchFamily="49" charset="-122"/>
              </a:rPr>
              <a:t>点</a:t>
            </a:r>
          </a:p>
        </p:txBody>
      </p:sp>
      <p:grpSp>
        <p:nvGrpSpPr>
          <p:cNvPr id="635939" name="Group 35"/>
          <p:cNvGrpSpPr/>
          <p:nvPr/>
        </p:nvGrpSpPr>
        <p:grpSpPr bwMode="auto">
          <a:xfrm>
            <a:off x="611188" y="1931988"/>
            <a:ext cx="7004050" cy="633412"/>
            <a:chOff x="398" y="1084"/>
            <a:chExt cx="4509" cy="399"/>
          </a:xfrm>
        </p:grpSpPr>
        <p:graphicFrame>
          <p:nvGraphicFramePr>
            <p:cNvPr id="15386" name="Object 36"/>
            <p:cNvGraphicFramePr>
              <a:graphicFrameLocks noChangeAspect="1"/>
            </p:cNvGraphicFramePr>
            <p:nvPr/>
          </p:nvGraphicFramePr>
          <p:xfrm>
            <a:off x="398" y="1084"/>
            <a:ext cx="2061" cy="399"/>
          </p:xfrm>
          <a:graphic>
            <a:graphicData uri="http://schemas.openxmlformats.org/presentationml/2006/ole">
              <mc:AlternateContent xmlns:mc="http://schemas.openxmlformats.org/markup-compatibility/2006">
                <mc:Choice xmlns:v="urn:schemas-microsoft-com:vml" Requires="v">
                  <p:oleObj name="公式" r:id="rId10" imgW="1168400" imgH="228600" progId="Equation.3">
                    <p:embed/>
                  </p:oleObj>
                </mc:Choice>
                <mc:Fallback>
                  <p:oleObj name="公式" r:id="rId10" imgW="1168400" imgH="228600"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 y="1084"/>
                          <a:ext cx="2061"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7" name="Rectangle 37"/>
            <p:cNvSpPr>
              <a:spLocks noChangeArrowheads="1"/>
            </p:cNvSpPr>
            <p:nvPr/>
          </p:nvSpPr>
          <p:spPr bwMode="auto">
            <a:xfrm>
              <a:off x="2437" y="1121"/>
              <a:ext cx="24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直流负载线方程</a:t>
              </a:r>
            </a:p>
          </p:txBody>
        </p:sp>
      </p:grpSp>
      <p:sp>
        <p:nvSpPr>
          <p:cNvPr id="635942" name="Rectangle 38"/>
          <p:cNvSpPr>
            <a:spLocks noChangeArrowheads="1"/>
          </p:cNvSpPr>
          <p:nvPr/>
        </p:nvSpPr>
        <p:spPr bwMode="auto">
          <a:xfrm>
            <a:off x="498475" y="2622550"/>
            <a:ext cx="364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横轴的截距为</a:t>
            </a:r>
            <a:r>
              <a:rPr kumimoji="1" lang="en-US" altLang="zh-CN" sz="2800" b="1" i="1">
                <a:latin typeface="Times New Roman" panose="02020603050405020304" pitchFamily="18" charset="0"/>
                <a:ea typeface="楷体_GB2312" pitchFamily="49" charset="-122"/>
              </a:rPr>
              <a:t>U</a:t>
            </a:r>
            <a:r>
              <a:rPr kumimoji="1" lang="en-US" altLang="zh-CN" sz="2800" b="1" baseline="-30000">
                <a:latin typeface="Times New Roman" panose="02020603050405020304" pitchFamily="18" charset="0"/>
                <a:ea typeface="楷体_GB2312" pitchFamily="49" charset="-122"/>
              </a:rPr>
              <a:t>CC</a:t>
            </a:r>
          </a:p>
        </p:txBody>
      </p:sp>
      <p:grpSp>
        <p:nvGrpSpPr>
          <p:cNvPr id="635943" name="Group 39"/>
          <p:cNvGrpSpPr/>
          <p:nvPr/>
        </p:nvGrpSpPr>
        <p:grpSpPr bwMode="auto">
          <a:xfrm>
            <a:off x="250825" y="3109913"/>
            <a:ext cx="3235325" cy="1111250"/>
            <a:chOff x="284" y="2590"/>
            <a:chExt cx="1942" cy="700"/>
          </a:xfrm>
        </p:grpSpPr>
        <p:sp>
          <p:nvSpPr>
            <p:cNvPr id="15384" name="Rectangle 40"/>
            <p:cNvSpPr>
              <a:spLocks noChangeArrowheads="1"/>
            </p:cNvSpPr>
            <p:nvPr/>
          </p:nvSpPr>
          <p:spPr bwMode="auto">
            <a:xfrm>
              <a:off x="284" y="2729"/>
              <a:ext cx="1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zh-CN" altLang="en-US" sz="2800" b="1">
                  <a:latin typeface="Times New Roman" panose="02020603050405020304" pitchFamily="18" charset="0"/>
                  <a:ea typeface="楷体_GB2312" pitchFamily="49" charset="-122"/>
                </a:rPr>
                <a:t>纵轴的截距为</a:t>
              </a:r>
            </a:p>
          </p:txBody>
        </p:sp>
        <p:graphicFrame>
          <p:nvGraphicFramePr>
            <p:cNvPr id="15385" name="Object 41"/>
            <p:cNvGraphicFramePr>
              <a:graphicFrameLocks noChangeAspect="1"/>
            </p:cNvGraphicFramePr>
            <p:nvPr/>
          </p:nvGraphicFramePr>
          <p:xfrm>
            <a:off x="1702" y="2590"/>
            <a:ext cx="524" cy="700"/>
          </p:xfrm>
          <a:graphic>
            <a:graphicData uri="http://schemas.openxmlformats.org/presentationml/2006/ole">
              <mc:AlternateContent xmlns:mc="http://schemas.openxmlformats.org/markup-compatibility/2006">
                <mc:Choice xmlns:v="urn:schemas-microsoft-com:vml" Requires="v">
                  <p:oleObj name="公式" r:id="rId12" imgW="330200" imgH="444500" progId="Equation.3">
                    <p:embed/>
                  </p:oleObj>
                </mc:Choice>
                <mc:Fallback>
                  <p:oleObj name="公式" r:id="rId12" imgW="330200" imgH="444500" progId="Equation.3">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2" y="2590"/>
                          <a:ext cx="524" cy="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946" name="Group 42"/>
          <p:cNvGrpSpPr/>
          <p:nvPr/>
        </p:nvGrpSpPr>
        <p:grpSpPr bwMode="auto">
          <a:xfrm>
            <a:off x="447675" y="4675188"/>
            <a:ext cx="3187700" cy="1520825"/>
            <a:chOff x="306" y="3113"/>
            <a:chExt cx="1938" cy="958"/>
          </a:xfrm>
        </p:grpSpPr>
        <p:sp>
          <p:nvSpPr>
            <p:cNvPr id="15382" name="Rectangle 43"/>
            <p:cNvSpPr>
              <a:spLocks noChangeArrowheads="1"/>
            </p:cNvSpPr>
            <p:nvPr/>
          </p:nvSpPr>
          <p:spPr bwMode="auto">
            <a:xfrm>
              <a:off x="306" y="3113"/>
              <a:ext cx="19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直流负载线斜率</a:t>
              </a:r>
            </a:p>
          </p:txBody>
        </p:sp>
        <p:graphicFrame>
          <p:nvGraphicFramePr>
            <p:cNvPr id="15383" name="Object 44"/>
            <p:cNvGraphicFramePr>
              <a:graphicFrameLocks noChangeAspect="1"/>
            </p:cNvGraphicFramePr>
            <p:nvPr/>
          </p:nvGraphicFramePr>
          <p:xfrm>
            <a:off x="579" y="3334"/>
            <a:ext cx="1354" cy="737"/>
          </p:xfrm>
          <a:graphic>
            <a:graphicData uri="http://schemas.openxmlformats.org/presentationml/2006/ole">
              <mc:AlternateContent xmlns:mc="http://schemas.openxmlformats.org/markup-compatibility/2006">
                <mc:Choice xmlns:v="urn:schemas-microsoft-com:vml" Requires="v">
                  <p:oleObj name="公式" r:id="rId14" imgW="850265" imgH="444500" progId="Equation.3">
                    <p:embed/>
                  </p:oleObj>
                </mc:Choice>
                <mc:Fallback>
                  <p:oleObj name="公式" r:id="rId14" imgW="850265" imgH="444500" progId="Equation.3">
                    <p:embed/>
                    <p:pic>
                      <p:nvPicPr>
                        <p:cNvPr id="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 y="3334"/>
                          <a:ext cx="1354" cy="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949" name="Freeform 45"/>
          <p:cNvSpPr/>
          <p:nvPr/>
        </p:nvSpPr>
        <p:spPr bwMode="auto">
          <a:xfrm>
            <a:off x="6084888" y="5327650"/>
            <a:ext cx="439737" cy="311150"/>
          </a:xfrm>
          <a:custGeom>
            <a:avLst/>
            <a:gdLst>
              <a:gd name="T0" fmla="*/ 0 w 336"/>
              <a:gd name="T1" fmla="*/ 2147483647 h 292"/>
              <a:gd name="T2" fmla="*/ 2147483647 w 336"/>
              <a:gd name="T3" fmla="*/ 2147483647 h 292"/>
              <a:gd name="T4" fmla="*/ 2147483647 w 336"/>
              <a:gd name="T5" fmla="*/ 2147483647 h 292"/>
              <a:gd name="T6" fmla="*/ 0 60000 65536"/>
              <a:gd name="T7" fmla="*/ 0 60000 65536"/>
              <a:gd name="T8" fmla="*/ 0 60000 65536"/>
            </a:gdLst>
            <a:ahLst/>
            <a:cxnLst>
              <a:cxn ang="T6">
                <a:pos x="T0" y="T1"/>
              </a:cxn>
              <a:cxn ang="T7">
                <a:pos x="T2" y="T3"/>
              </a:cxn>
              <a:cxn ang="T8">
                <a:pos x="T4" y="T5"/>
              </a:cxn>
            </a:cxnLst>
            <a:rect l="0" t="0" r="r" b="b"/>
            <a:pathLst>
              <a:path w="336" h="292">
                <a:moveTo>
                  <a:pt x="0" y="52"/>
                </a:moveTo>
                <a:cubicBezTo>
                  <a:pt x="86" y="26"/>
                  <a:pt x="172" y="0"/>
                  <a:pt x="228" y="40"/>
                </a:cubicBezTo>
                <a:cubicBezTo>
                  <a:pt x="284" y="80"/>
                  <a:pt x="318" y="250"/>
                  <a:pt x="336" y="292"/>
                </a:cubicBezTo>
              </a:path>
            </a:pathLst>
          </a:custGeom>
          <a:noFill/>
          <a:ln w="349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35950" name="Object 46"/>
          <p:cNvGraphicFramePr>
            <a:graphicFrameLocks noChangeAspect="1"/>
          </p:cNvGraphicFramePr>
          <p:nvPr/>
        </p:nvGraphicFramePr>
        <p:xfrm>
          <a:off x="6443663" y="5094288"/>
          <a:ext cx="327025" cy="385762"/>
        </p:xfrm>
        <a:graphic>
          <a:graphicData uri="http://schemas.openxmlformats.org/presentationml/2006/ole">
            <mc:AlternateContent xmlns:mc="http://schemas.openxmlformats.org/markup-compatibility/2006">
              <mc:Choice xmlns:v="urn:schemas-microsoft-com:vml" Requires="v">
                <p:oleObj name="Equation" r:id="rId16" imgW="107315" imgH="107315" progId="Equation.3">
                  <p:embed/>
                </p:oleObj>
              </mc:Choice>
              <mc:Fallback>
                <p:oleObj name="Equation" r:id="rId16" imgW="107315" imgH="107315" progId="Equation.3">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43663" y="5094288"/>
                        <a:ext cx="3270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906"/>
                                        </p:tgtEl>
                                        <p:attrNameLst>
                                          <p:attrName>style.visibility</p:attrName>
                                        </p:attrNameLst>
                                      </p:cBhvr>
                                      <p:to>
                                        <p:strVal val="visible"/>
                                      </p:to>
                                    </p:set>
                                    <p:animEffect transition="in" filter="wipe(left)">
                                      <p:cBhvr>
                                        <p:cTn id="7" dur="500"/>
                                        <p:tgtEl>
                                          <p:spTgt spid="6359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359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35914"/>
                                        </p:tgtEl>
                                        <p:attrNameLst>
                                          <p:attrName>style.visibility</p:attrName>
                                        </p:attrNameLst>
                                      </p:cBhvr>
                                      <p:to>
                                        <p:strVal val="visible"/>
                                      </p:to>
                                    </p:set>
                                    <p:animEffect transition="in" filter="wipe(left)">
                                      <p:cBhvr>
                                        <p:cTn id="16" dur="500"/>
                                        <p:tgtEl>
                                          <p:spTgt spid="6359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359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35915"/>
                                        </p:tgtEl>
                                        <p:attrNameLst>
                                          <p:attrName>style.visibility</p:attrName>
                                        </p:attrNameLst>
                                      </p:cBhvr>
                                      <p:to>
                                        <p:strVal val="visible"/>
                                      </p:to>
                                    </p:set>
                                    <p:animEffect transition="in" filter="wipe(left)">
                                      <p:cBhvr>
                                        <p:cTn id="25" dur="500"/>
                                        <p:tgtEl>
                                          <p:spTgt spid="6359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35939"/>
                                        </p:tgtEl>
                                        <p:attrNameLst>
                                          <p:attrName>style.visibility</p:attrName>
                                        </p:attrNameLst>
                                      </p:cBhvr>
                                      <p:to>
                                        <p:strVal val="visible"/>
                                      </p:to>
                                    </p:set>
                                    <p:animEffect transition="in" filter="wipe(left)">
                                      <p:cBhvr>
                                        <p:cTn id="30" dur="500"/>
                                        <p:tgtEl>
                                          <p:spTgt spid="6359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5942"/>
                                        </p:tgtEl>
                                        <p:attrNameLst>
                                          <p:attrName>style.visibility</p:attrName>
                                        </p:attrNameLst>
                                      </p:cBhvr>
                                      <p:to>
                                        <p:strVal val="visible"/>
                                      </p:to>
                                    </p:set>
                                    <p:animEffect transition="in" filter="wipe(left)">
                                      <p:cBhvr>
                                        <p:cTn id="35" dur="500"/>
                                        <p:tgtEl>
                                          <p:spTgt spid="63594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359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35943"/>
                                        </p:tgtEl>
                                        <p:attrNameLst>
                                          <p:attrName>style.visibility</p:attrName>
                                        </p:attrNameLst>
                                      </p:cBhvr>
                                      <p:to>
                                        <p:strVal val="visible"/>
                                      </p:to>
                                    </p:set>
                                    <p:animEffect transition="in" filter="wipe(left)">
                                      <p:cBhvr>
                                        <p:cTn id="44" dur="500"/>
                                        <p:tgtEl>
                                          <p:spTgt spid="6359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63590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35907"/>
                                        </p:tgtEl>
                                        <p:attrNameLst>
                                          <p:attrName>style.visibility</p:attrName>
                                        </p:attrNameLst>
                                      </p:cBhvr>
                                      <p:to>
                                        <p:strVal val="visible"/>
                                      </p:to>
                                    </p:set>
                                    <p:animEffect transition="in" filter="wipe(up)">
                                      <p:cBhvr>
                                        <p:cTn id="53" dur="500"/>
                                        <p:tgtEl>
                                          <p:spTgt spid="635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35938"/>
                                        </p:tgtEl>
                                        <p:attrNameLst>
                                          <p:attrName>style.visibility</p:attrName>
                                        </p:attrNameLst>
                                      </p:cBhvr>
                                      <p:to>
                                        <p:strVal val="visible"/>
                                      </p:to>
                                    </p:set>
                                    <p:animEffect transition="in" filter="wipe(left)">
                                      <p:cBhvr>
                                        <p:cTn id="58" dur="500"/>
                                        <p:tgtEl>
                                          <p:spTgt spid="635938"/>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499"/>
                                          </p:stCondLst>
                                        </p:cTn>
                                        <p:tgtEl>
                                          <p:spTgt spid="63593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35934"/>
                                        </p:tgtEl>
                                        <p:attrNameLst>
                                          <p:attrName>style.visibility</p:attrName>
                                        </p:attrNameLst>
                                      </p:cBhvr>
                                      <p:to>
                                        <p:strVal val="visible"/>
                                      </p:to>
                                    </p:set>
                                    <p:animEffect transition="in" filter="wipe(up)">
                                      <p:cBhvr>
                                        <p:cTn id="66" dur="500"/>
                                        <p:tgtEl>
                                          <p:spTgt spid="635934"/>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635936"/>
                                        </p:tgtEl>
                                        <p:attrNameLst>
                                          <p:attrName>style.visibility</p:attrName>
                                        </p:attrNameLst>
                                      </p:cBhvr>
                                      <p:to>
                                        <p:strVal val="visible"/>
                                      </p:to>
                                    </p:set>
                                    <p:animEffect transition="in" filter="wipe(left)">
                                      <p:cBhvr>
                                        <p:cTn id="70" dur="500"/>
                                        <p:tgtEl>
                                          <p:spTgt spid="635936"/>
                                        </p:tgtEl>
                                      </p:cBhvr>
                                    </p:animEffect>
                                  </p:childTnLst>
                                </p:cTn>
                              </p:par>
                            </p:childTnLst>
                          </p:cTn>
                        </p:par>
                        <p:par>
                          <p:cTn id="71" fill="hold">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635935"/>
                                        </p:tgtEl>
                                        <p:attrNameLst>
                                          <p:attrName>style.visibility</p:attrName>
                                        </p:attrNameLst>
                                      </p:cBhvr>
                                      <p:to>
                                        <p:strVal val="visible"/>
                                      </p:to>
                                    </p:set>
                                    <p:animEffect transition="in" filter="wipe(right)">
                                      <p:cBhvr>
                                        <p:cTn id="74" dur="500"/>
                                        <p:tgtEl>
                                          <p:spTgt spid="635935"/>
                                        </p:tgtEl>
                                      </p:cBhvr>
                                    </p:animEffect>
                                  </p:childTnLst>
                                </p:cTn>
                              </p:par>
                            </p:childTnLst>
                          </p:cTn>
                        </p:par>
                        <p:par>
                          <p:cTn id="75" fill="hold">
                            <p:stCondLst>
                              <p:cond delay="1500"/>
                            </p:stCondLst>
                            <p:childTnLst>
                              <p:par>
                                <p:cTn id="76" presetID="22" presetClass="entr" presetSubtype="8" fill="hold" nodeType="afterEffect">
                                  <p:stCondLst>
                                    <p:cond delay="0"/>
                                  </p:stCondLst>
                                  <p:childTnLst>
                                    <p:set>
                                      <p:cBhvr>
                                        <p:cTn id="77" dur="1" fill="hold">
                                          <p:stCondLst>
                                            <p:cond delay="0"/>
                                          </p:stCondLst>
                                        </p:cTn>
                                        <p:tgtEl>
                                          <p:spTgt spid="635937"/>
                                        </p:tgtEl>
                                        <p:attrNameLst>
                                          <p:attrName>style.visibility</p:attrName>
                                        </p:attrNameLst>
                                      </p:cBhvr>
                                      <p:to>
                                        <p:strVal val="visible"/>
                                      </p:to>
                                    </p:set>
                                    <p:animEffect transition="in" filter="wipe(left)">
                                      <p:cBhvr>
                                        <p:cTn id="78" dur="500"/>
                                        <p:tgtEl>
                                          <p:spTgt spid="63593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6359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35949"/>
                                        </p:tgtEl>
                                        <p:attrNameLst>
                                          <p:attrName>style.visibility</p:attrName>
                                        </p:attrNameLst>
                                      </p:cBhvr>
                                      <p:to>
                                        <p:strVal val="visible"/>
                                      </p:to>
                                    </p:se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635950"/>
                                        </p:tgtEl>
                                        <p:attrNameLst>
                                          <p:attrName>style.visibility</p:attrName>
                                        </p:attrNameLst>
                                      </p:cBhvr>
                                      <p:to>
                                        <p:strVal val="visible"/>
                                      </p:to>
                                    </p:set>
                                    <p:animEffect transition="in" filter="wipe(left)">
                                      <p:cBhvr>
                                        <p:cTn id="90" dur="500"/>
                                        <p:tgtEl>
                                          <p:spTgt spid="635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autoUpdateAnimBg="0"/>
      <p:bldP spid="635907" grpId="0" animBg="1"/>
      <p:bldP spid="635914" grpId="0" autoUpdateAnimBg="0"/>
      <p:bldP spid="635915" grpId="0" autoUpdateAnimBg="0"/>
      <p:bldP spid="635934" grpId="0" animBg="1"/>
      <p:bldP spid="635935" grpId="0" animBg="1"/>
      <p:bldP spid="635938" grpId="0" autoUpdateAnimBg="0"/>
      <p:bldP spid="635942" grpId="0" autoUpdateAnimBg="0"/>
      <p:bldP spid="6359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755650" y="2949575"/>
            <a:ext cx="3748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accent2"/>
                </a:solidFill>
                <a:latin typeface="Times New Roman" panose="02020603050405020304" pitchFamily="18" charset="0"/>
                <a:ea typeface="楷体_GB2312" pitchFamily="49" charset="-122"/>
              </a:rPr>
              <a:t>Q</a:t>
            </a:r>
            <a:r>
              <a:rPr kumimoji="1" lang="zh-CN" altLang="en-US" sz="3200" b="1">
                <a:solidFill>
                  <a:schemeClr val="accent2"/>
                </a:solidFill>
                <a:latin typeface="Times New Roman" panose="02020603050405020304" pitchFamily="18" charset="0"/>
                <a:ea typeface="楷体_GB2312" pitchFamily="49" charset="-122"/>
              </a:rPr>
              <a:t>点太低容易截止</a:t>
            </a:r>
          </a:p>
        </p:txBody>
      </p:sp>
      <p:grpSp>
        <p:nvGrpSpPr>
          <p:cNvPr id="16387" name="Group 3"/>
          <p:cNvGrpSpPr/>
          <p:nvPr/>
        </p:nvGrpSpPr>
        <p:grpSpPr bwMode="auto">
          <a:xfrm>
            <a:off x="5005388" y="1277938"/>
            <a:ext cx="3959225" cy="3678237"/>
            <a:chOff x="3331" y="332"/>
            <a:chExt cx="2702" cy="2317"/>
          </a:xfrm>
        </p:grpSpPr>
        <p:sp>
          <p:nvSpPr>
            <p:cNvPr id="16403" name="Line 4"/>
            <p:cNvSpPr>
              <a:spLocks noChangeShapeType="1"/>
            </p:cNvSpPr>
            <p:nvPr/>
          </p:nvSpPr>
          <p:spPr bwMode="auto">
            <a:xfrm>
              <a:off x="3843" y="900"/>
              <a:ext cx="1254" cy="1416"/>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6404" name="Group 5"/>
            <p:cNvGrpSpPr/>
            <p:nvPr/>
          </p:nvGrpSpPr>
          <p:grpSpPr bwMode="auto">
            <a:xfrm>
              <a:off x="3331" y="584"/>
              <a:ext cx="611" cy="716"/>
              <a:chOff x="1303" y="1880"/>
              <a:chExt cx="611" cy="716"/>
            </a:xfrm>
          </p:grpSpPr>
          <p:sp>
            <p:nvSpPr>
              <p:cNvPr id="16426" name="Line 6"/>
              <p:cNvSpPr>
                <a:spLocks noChangeShapeType="1"/>
              </p:cNvSpPr>
              <p:nvPr/>
            </p:nvSpPr>
            <p:spPr bwMode="auto">
              <a:xfrm>
                <a:off x="1823" y="2268"/>
                <a:ext cx="9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6427" name="Object 7"/>
              <p:cNvGraphicFramePr>
                <a:graphicFrameLocks noChangeAspect="1"/>
              </p:cNvGraphicFramePr>
              <p:nvPr/>
            </p:nvGraphicFramePr>
            <p:xfrm>
              <a:off x="1303" y="1880"/>
              <a:ext cx="505" cy="716"/>
            </p:xfrm>
            <a:graphic>
              <a:graphicData uri="http://schemas.openxmlformats.org/presentationml/2006/ole">
                <mc:AlternateContent xmlns:mc="http://schemas.openxmlformats.org/markup-compatibility/2006">
                  <mc:Choice xmlns:v="urn:schemas-microsoft-com:vml" Requires="v">
                    <p:oleObj name="Equation" r:id="rId2" imgW="300990" imgH="430530" progId="Equation.3">
                      <p:embed/>
                    </p:oleObj>
                  </mc:Choice>
                  <mc:Fallback>
                    <p:oleObj name="Equation" r:id="rId2" imgW="300990" imgH="43053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 y="1880"/>
                            <a:ext cx="505" cy="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05" name="Group 8"/>
            <p:cNvGrpSpPr/>
            <p:nvPr/>
          </p:nvGrpSpPr>
          <p:grpSpPr bwMode="auto">
            <a:xfrm>
              <a:off x="4861" y="2283"/>
              <a:ext cx="598" cy="366"/>
              <a:chOff x="1369" y="3363"/>
              <a:chExt cx="598" cy="366"/>
            </a:xfrm>
          </p:grpSpPr>
          <p:sp>
            <p:nvSpPr>
              <p:cNvPr id="16424" name="Line 9"/>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25" name="Text Box 10"/>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0000"/>
                    </a:solidFill>
                    <a:latin typeface="Times New Roman" panose="02020603050405020304" pitchFamily="18" charset="0"/>
                    <a:ea typeface="楷体_GB2312" pitchFamily="49" charset="-122"/>
                  </a:rPr>
                  <a:t>U</a:t>
                </a:r>
                <a:r>
                  <a:rPr kumimoji="1" lang="en-US" altLang="zh-CN" sz="2400" b="1" baseline="-25000">
                    <a:solidFill>
                      <a:srgbClr val="FF0000"/>
                    </a:solidFill>
                    <a:latin typeface="Times New Roman" panose="02020603050405020304" pitchFamily="18" charset="0"/>
                    <a:ea typeface="楷体_GB2312" pitchFamily="49" charset="-122"/>
                  </a:rPr>
                  <a:t>CC</a:t>
                </a:r>
                <a:endParaRPr kumimoji="1" lang="en-US" altLang="zh-CN" sz="2400" b="1">
                  <a:solidFill>
                    <a:srgbClr val="FF0000"/>
                  </a:solidFill>
                  <a:latin typeface="Times New Roman" panose="02020603050405020304" pitchFamily="18" charset="0"/>
                  <a:ea typeface="楷体_GB2312" pitchFamily="49" charset="-122"/>
                </a:endParaRPr>
              </a:p>
            </p:txBody>
          </p:sp>
        </p:grpSp>
        <p:grpSp>
          <p:nvGrpSpPr>
            <p:cNvPr id="16406" name="Group 11"/>
            <p:cNvGrpSpPr/>
            <p:nvPr/>
          </p:nvGrpSpPr>
          <p:grpSpPr bwMode="auto">
            <a:xfrm>
              <a:off x="3733" y="332"/>
              <a:ext cx="2300" cy="2176"/>
              <a:chOff x="1705" y="1880"/>
              <a:chExt cx="2300" cy="2176"/>
            </a:xfrm>
          </p:grpSpPr>
          <p:sp>
            <p:nvSpPr>
              <p:cNvPr id="16413" name="Text Box 12"/>
              <p:cNvSpPr txBox="1">
                <a:spLocks noChangeArrowheads="1"/>
              </p:cNvSpPr>
              <p:nvPr/>
            </p:nvSpPr>
            <p:spPr bwMode="auto">
              <a:xfrm>
                <a:off x="1888" y="1880"/>
                <a:ext cx="60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6414" name="Text Box 13"/>
              <p:cNvSpPr txBox="1">
                <a:spLocks noChangeArrowheads="1"/>
              </p:cNvSpPr>
              <p:nvPr/>
            </p:nvSpPr>
            <p:spPr bwMode="auto">
              <a:xfrm>
                <a:off x="3539" y="3671"/>
                <a:ext cx="46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endParaRPr kumimoji="1" lang="en-US" altLang="zh-CN" sz="2400" b="1">
                  <a:latin typeface="Times New Roman" panose="02020603050405020304" pitchFamily="18" charset="0"/>
                  <a:ea typeface="楷体_GB2312" pitchFamily="49" charset="-122"/>
                </a:endParaRPr>
              </a:p>
            </p:txBody>
          </p:sp>
          <p:sp>
            <p:nvSpPr>
              <p:cNvPr id="16415" name="Line 14"/>
              <p:cNvSpPr>
                <a:spLocks noChangeShapeType="1"/>
              </p:cNvSpPr>
              <p:nvPr/>
            </p:nvSpPr>
            <p:spPr bwMode="auto">
              <a:xfrm flipV="1">
                <a:off x="1833" y="3855"/>
                <a:ext cx="1716"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16" name="Line 15"/>
              <p:cNvSpPr>
                <a:spLocks noChangeShapeType="1"/>
              </p:cNvSpPr>
              <p:nvPr/>
            </p:nvSpPr>
            <p:spPr bwMode="auto">
              <a:xfrm flipH="1" flipV="1">
                <a:off x="1846" y="2000"/>
                <a:ext cx="0" cy="1855"/>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17" name="Freeform 16"/>
              <p:cNvSpPr/>
              <p:nvPr/>
            </p:nvSpPr>
            <p:spPr bwMode="auto">
              <a:xfrm>
                <a:off x="1834" y="3780"/>
                <a:ext cx="1395" cy="62"/>
              </a:xfrm>
              <a:custGeom>
                <a:avLst/>
                <a:gdLst>
                  <a:gd name="T0" fmla="*/ 1 w 2387"/>
                  <a:gd name="T1" fmla="*/ 3 h 131"/>
                  <a:gd name="T2" fmla="*/ 5 w 2387"/>
                  <a:gd name="T3" fmla="*/ 2 h 131"/>
                  <a:gd name="T4" fmla="*/ 29 w 2387"/>
                  <a:gd name="T5" fmla="*/ 0 h 131"/>
                  <a:gd name="T6" fmla="*/ 162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18" name="Freeform 17"/>
              <p:cNvSpPr/>
              <p:nvPr/>
            </p:nvSpPr>
            <p:spPr bwMode="auto">
              <a:xfrm>
                <a:off x="1845" y="3509"/>
                <a:ext cx="1349" cy="334"/>
              </a:xfrm>
              <a:custGeom>
                <a:avLst/>
                <a:gdLst>
                  <a:gd name="T0" fmla="*/ 0 w 2308"/>
                  <a:gd name="T1" fmla="*/ 64 h 504"/>
                  <a:gd name="T2" fmla="*/ 1 w 2308"/>
                  <a:gd name="T3" fmla="*/ 40 h 504"/>
                  <a:gd name="T4" fmla="*/ 4 w 2308"/>
                  <a:gd name="T5" fmla="*/ 35 h 504"/>
                  <a:gd name="T6" fmla="*/ 12 w 2308"/>
                  <a:gd name="T7" fmla="*/ 20 h 504"/>
                  <a:gd name="T8" fmla="*/ 23 w 2308"/>
                  <a:gd name="T9" fmla="*/ 9 h 504"/>
                  <a:gd name="T10" fmla="*/ 51 w 2308"/>
                  <a:gd name="T11" fmla="*/ 6 h 504"/>
                  <a:gd name="T12" fmla="*/ 157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419" name="Freeform 18"/>
              <p:cNvSpPr/>
              <p:nvPr/>
            </p:nvSpPr>
            <p:spPr bwMode="auto">
              <a:xfrm>
                <a:off x="1855" y="3215"/>
                <a:ext cx="1344" cy="628"/>
              </a:xfrm>
              <a:custGeom>
                <a:avLst/>
                <a:gdLst>
                  <a:gd name="T0" fmla="*/ 0 w 2299"/>
                  <a:gd name="T1" fmla="*/ 121 h 948"/>
                  <a:gd name="T2" fmla="*/ 4 w 2299"/>
                  <a:gd name="T3" fmla="*/ 52 h 948"/>
                  <a:gd name="T4" fmla="*/ 15 w 2299"/>
                  <a:gd name="T5" fmla="*/ 20 h 948"/>
                  <a:gd name="T6" fmla="*/ 28 w 2299"/>
                  <a:gd name="T7" fmla="*/ 9 h 948"/>
                  <a:gd name="T8" fmla="*/ 82 w 2299"/>
                  <a:gd name="T9" fmla="*/ 1 h 948"/>
                  <a:gd name="T10" fmla="*/ 157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rgbClr val="FF0000"/>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420" name="Freeform 19"/>
              <p:cNvSpPr/>
              <p:nvPr/>
            </p:nvSpPr>
            <p:spPr bwMode="auto">
              <a:xfrm>
                <a:off x="1857" y="2917"/>
                <a:ext cx="1321" cy="914"/>
              </a:xfrm>
              <a:custGeom>
                <a:avLst/>
                <a:gdLst>
                  <a:gd name="T0" fmla="*/ 0 w 2260"/>
                  <a:gd name="T1" fmla="*/ 176 h 1380"/>
                  <a:gd name="T2" fmla="*/ 5 w 2260"/>
                  <a:gd name="T3" fmla="*/ 67 h 1380"/>
                  <a:gd name="T4" fmla="*/ 11 w 2260"/>
                  <a:gd name="T5" fmla="*/ 20 h 1380"/>
                  <a:gd name="T6" fmla="*/ 33 w 2260"/>
                  <a:gd name="T7" fmla="*/ 7 h 1380"/>
                  <a:gd name="T8" fmla="*/ 154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421" name="Freeform 20"/>
              <p:cNvSpPr/>
              <p:nvPr/>
            </p:nvSpPr>
            <p:spPr bwMode="auto">
              <a:xfrm>
                <a:off x="1845" y="2635"/>
                <a:ext cx="1300" cy="1184"/>
              </a:xfrm>
              <a:custGeom>
                <a:avLst/>
                <a:gdLst>
                  <a:gd name="T0" fmla="*/ 0 w 2224"/>
                  <a:gd name="T1" fmla="*/ 228 h 1788"/>
                  <a:gd name="T2" fmla="*/ 6 w 2224"/>
                  <a:gd name="T3" fmla="*/ 96 h 1788"/>
                  <a:gd name="T4" fmla="*/ 8 w 2224"/>
                  <a:gd name="T5" fmla="*/ 40 h 1788"/>
                  <a:gd name="T6" fmla="*/ 15 w 2224"/>
                  <a:gd name="T7" fmla="*/ 16 h 1788"/>
                  <a:gd name="T8" fmla="*/ 44 w 2224"/>
                  <a:gd name="T9" fmla="*/ 5 h 1788"/>
                  <a:gd name="T10" fmla="*/ 152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422" name="Freeform 21"/>
              <p:cNvSpPr/>
              <p:nvPr/>
            </p:nvSpPr>
            <p:spPr bwMode="auto">
              <a:xfrm>
                <a:off x="1845" y="2305"/>
                <a:ext cx="1293" cy="1538"/>
              </a:xfrm>
              <a:custGeom>
                <a:avLst/>
                <a:gdLst>
                  <a:gd name="T0" fmla="*/ 0 w 2212"/>
                  <a:gd name="T1" fmla="*/ 270 h 2377"/>
                  <a:gd name="T2" fmla="*/ 6 w 2212"/>
                  <a:gd name="T3" fmla="*/ 142 h 2377"/>
                  <a:gd name="T4" fmla="*/ 13 w 2212"/>
                  <a:gd name="T5" fmla="*/ 42 h 2377"/>
                  <a:gd name="T6" fmla="*/ 36 w 2212"/>
                  <a:gd name="T7" fmla="*/ 6 h 2377"/>
                  <a:gd name="T8" fmla="*/ 151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23" name="Rectangle 22"/>
              <p:cNvSpPr>
                <a:spLocks noChangeArrowheads="1"/>
              </p:cNvSpPr>
              <p:nvPr/>
            </p:nvSpPr>
            <p:spPr bwMode="auto">
              <a:xfrm>
                <a:off x="1705" y="3768"/>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grpSp>
        <p:grpSp>
          <p:nvGrpSpPr>
            <p:cNvPr id="16407" name="Group 23"/>
            <p:cNvGrpSpPr/>
            <p:nvPr/>
          </p:nvGrpSpPr>
          <p:grpSpPr bwMode="auto">
            <a:xfrm>
              <a:off x="4494" y="1373"/>
              <a:ext cx="442" cy="327"/>
              <a:chOff x="3714" y="2609"/>
              <a:chExt cx="442" cy="327"/>
            </a:xfrm>
          </p:grpSpPr>
          <p:sp>
            <p:nvSpPr>
              <p:cNvPr id="16411" name="Text Box 24"/>
              <p:cNvSpPr txBox="1">
                <a:spLocks noChangeArrowheads="1"/>
              </p:cNvSpPr>
              <p:nvPr/>
            </p:nvSpPr>
            <p:spPr bwMode="auto">
              <a:xfrm>
                <a:off x="3753" y="2609"/>
                <a:ext cx="4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5050"/>
                    </a:solidFill>
                    <a:latin typeface="Times New Roman" panose="02020603050405020304" pitchFamily="18" charset="0"/>
                    <a:ea typeface="楷体_GB2312" pitchFamily="49" charset="-122"/>
                  </a:rPr>
                  <a:t>Q</a:t>
                </a:r>
              </a:p>
            </p:txBody>
          </p:sp>
          <p:sp>
            <p:nvSpPr>
              <p:cNvPr id="16412" name="Oval 25"/>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6408" name="Freeform 26"/>
            <p:cNvSpPr/>
            <p:nvPr/>
          </p:nvSpPr>
          <p:spPr bwMode="auto">
            <a:xfrm>
              <a:off x="4932" y="2120"/>
              <a:ext cx="300" cy="196"/>
            </a:xfrm>
            <a:custGeom>
              <a:avLst/>
              <a:gdLst>
                <a:gd name="T0" fmla="*/ 0 w 336"/>
                <a:gd name="T1" fmla="*/ 7 h 292"/>
                <a:gd name="T2" fmla="*/ 130 w 336"/>
                <a:gd name="T3" fmla="*/ 5 h 292"/>
                <a:gd name="T4" fmla="*/ 190 w 336"/>
                <a:gd name="T5" fmla="*/ 40 h 292"/>
                <a:gd name="T6" fmla="*/ 0 60000 65536"/>
                <a:gd name="T7" fmla="*/ 0 60000 65536"/>
                <a:gd name="T8" fmla="*/ 0 60000 65536"/>
              </a:gdLst>
              <a:ahLst/>
              <a:cxnLst>
                <a:cxn ang="T6">
                  <a:pos x="T0" y="T1"/>
                </a:cxn>
                <a:cxn ang="T7">
                  <a:pos x="T2" y="T3"/>
                </a:cxn>
                <a:cxn ang="T8">
                  <a:pos x="T4" y="T5"/>
                </a:cxn>
              </a:cxnLst>
              <a:rect l="0" t="0" r="r" b="b"/>
              <a:pathLst>
                <a:path w="336" h="292">
                  <a:moveTo>
                    <a:pt x="0" y="52"/>
                  </a:moveTo>
                  <a:cubicBezTo>
                    <a:pt x="86" y="26"/>
                    <a:pt x="172" y="0"/>
                    <a:pt x="228" y="40"/>
                  </a:cubicBezTo>
                  <a:cubicBezTo>
                    <a:pt x="284" y="80"/>
                    <a:pt x="318" y="250"/>
                    <a:pt x="336" y="292"/>
                  </a:cubicBezTo>
                </a:path>
              </a:pathLst>
            </a:custGeom>
            <a:noFill/>
            <a:ln w="349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409" name="Object 27"/>
            <p:cNvGraphicFramePr>
              <a:graphicFrameLocks noChangeAspect="1"/>
            </p:cNvGraphicFramePr>
            <p:nvPr/>
          </p:nvGraphicFramePr>
          <p:xfrm>
            <a:off x="5177" y="1973"/>
            <a:ext cx="223" cy="243"/>
          </p:xfrm>
          <a:graphic>
            <a:graphicData uri="http://schemas.openxmlformats.org/presentationml/2006/ole">
              <mc:AlternateContent xmlns:mc="http://schemas.openxmlformats.org/markup-compatibility/2006">
                <mc:Choice xmlns:v="urn:schemas-microsoft-com:vml" Requires="v">
                  <p:oleObj name="Equation" r:id="rId4" imgW="107315" imgH="107315" progId="Equation.3">
                    <p:embed/>
                  </p:oleObj>
                </mc:Choice>
                <mc:Fallback>
                  <p:oleObj name="Equation" r:id="rId4" imgW="107315" imgH="107315"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7" y="1973"/>
                          <a:ext cx="2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0" name="Rectangle 28"/>
            <p:cNvSpPr>
              <a:spLocks noChangeArrowheads="1"/>
            </p:cNvSpPr>
            <p:nvPr/>
          </p:nvSpPr>
          <p:spPr bwMode="auto">
            <a:xfrm>
              <a:off x="5259" y="1440"/>
              <a:ext cx="2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5050"/>
                  </a:solidFill>
                  <a:latin typeface="Times New Roman" panose="02020603050405020304" pitchFamily="18" charset="0"/>
                  <a:ea typeface="楷体_GB2312" pitchFamily="49" charset="-122"/>
                </a:rPr>
                <a:t>I</a:t>
              </a:r>
              <a:r>
                <a:rPr kumimoji="1" lang="en-US" altLang="zh-CN" sz="2400" b="1" baseline="-25000">
                  <a:solidFill>
                    <a:srgbClr val="FF5050"/>
                  </a:solidFill>
                  <a:latin typeface="Times New Roman" panose="02020603050405020304" pitchFamily="18" charset="0"/>
                  <a:ea typeface="楷体_GB2312" pitchFamily="49" charset="-122"/>
                </a:rPr>
                <a:t>B</a:t>
              </a:r>
            </a:p>
          </p:txBody>
        </p:sp>
      </p:grpSp>
      <p:sp>
        <p:nvSpPr>
          <p:cNvPr id="636957" name="Rectangle 29"/>
          <p:cNvSpPr>
            <a:spLocks noChangeArrowheads="1"/>
          </p:cNvSpPr>
          <p:nvPr/>
        </p:nvSpPr>
        <p:spPr bwMode="auto">
          <a:xfrm>
            <a:off x="334963" y="429320"/>
            <a:ext cx="8629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FF5050"/>
                </a:solidFill>
                <a:latin typeface="Times New Roman" panose="02020603050405020304" pitchFamily="18" charset="0"/>
                <a:ea typeface="楷体_GB2312" pitchFamily="49" charset="-122"/>
              </a:rPr>
              <a:t>静态分析</a:t>
            </a:r>
            <a:r>
              <a:rPr kumimoji="1" lang="en-US" altLang="zh-CN" sz="2800" b="1" dirty="0">
                <a:solidFill>
                  <a:srgbClr val="FF5050"/>
                </a:solidFill>
                <a:latin typeface="Times New Roman" panose="02020603050405020304" pitchFamily="18" charset="0"/>
                <a:ea typeface="楷体_GB2312" pitchFamily="49" charset="-122"/>
              </a:rPr>
              <a:t>-</a:t>
            </a:r>
            <a:r>
              <a:rPr kumimoji="1" lang="zh-CN" altLang="en-US" sz="2800" b="1" dirty="0">
                <a:solidFill>
                  <a:srgbClr val="FF5050"/>
                </a:solidFill>
                <a:latin typeface="Times New Roman" panose="02020603050405020304" pitchFamily="18" charset="0"/>
                <a:ea typeface="楷体_GB2312" pitchFamily="49" charset="-122"/>
              </a:rPr>
              <a:t>图解法应用</a:t>
            </a:r>
            <a:r>
              <a:rPr kumimoji="1" lang="en-US" altLang="zh-CN" sz="2800" b="1" dirty="0">
                <a:solidFill>
                  <a:srgbClr val="FF5050"/>
                </a:solidFill>
                <a:latin typeface="Times New Roman" panose="02020603050405020304" pitchFamily="18" charset="0"/>
                <a:ea typeface="楷体_GB2312" pitchFamily="49" charset="-122"/>
              </a:rPr>
              <a:t>--</a:t>
            </a:r>
            <a:r>
              <a:rPr kumimoji="1" lang="zh-CN" altLang="en-US" sz="2800" b="1" dirty="0">
                <a:solidFill>
                  <a:srgbClr val="FF5050"/>
                </a:solidFill>
                <a:latin typeface="Times New Roman" panose="02020603050405020304" pitchFamily="18" charset="0"/>
                <a:ea typeface="楷体_GB2312" pitchFamily="49" charset="-122"/>
              </a:rPr>
              <a:t>电路参数对</a:t>
            </a:r>
            <a:r>
              <a:rPr kumimoji="1" lang="en-US" altLang="zh-CN" sz="2800" b="1" dirty="0">
                <a:solidFill>
                  <a:srgbClr val="FF5050"/>
                </a:solidFill>
                <a:latin typeface="Times New Roman" panose="02020603050405020304" pitchFamily="18" charset="0"/>
                <a:ea typeface="楷体_GB2312" pitchFamily="49" charset="-122"/>
              </a:rPr>
              <a:t>Q </a:t>
            </a:r>
            <a:r>
              <a:rPr kumimoji="1" lang="zh-CN" altLang="en-US" sz="2800" b="1" dirty="0">
                <a:solidFill>
                  <a:srgbClr val="FF5050"/>
                </a:solidFill>
                <a:latin typeface="Times New Roman" panose="02020603050405020304" pitchFamily="18" charset="0"/>
                <a:ea typeface="楷体_GB2312" pitchFamily="49" charset="-122"/>
              </a:rPr>
              <a:t>的影响</a:t>
            </a:r>
          </a:p>
        </p:txBody>
      </p:sp>
      <p:sp>
        <p:nvSpPr>
          <p:cNvPr id="636958" name="Text Box 30"/>
          <p:cNvSpPr txBox="1">
            <a:spLocks noChangeArrowheads="1"/>
          </p:cNvSpPr>
          <p:nvPr/>
        </p:nvSpPr>
        <p:spPr bwMode="auto">
          <a:xfrm>
            <a:off x="387350" y="1227138"/>
            <a:ext cx="494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dirty="0">
                <a:latin typeface="Times New Roman" panose="02020603050405020304" pitchFamily="18" charset="0"/>
                <a:ea typeface="楷体_GB2312" pitchFamily="49" charset="-122"/>
              </a:rPr>
              <a:t>⑴ </a:t>
            </a:r>
            <a:r>
              <a:rPr kumimoji="1" lang="en-US" altLang="zh-CN" sz="2800" b="1" i="1" dirty="0">
                <a:latin typeface="Times New Roman" panose="02020603050405020304" pitchFamily="18" charset="0"/>
                <a:ea typeface="楷体_GB2312" pitchFamily="49" charset="-122"/>
              </a:rPr>
              <a:t>U</a:t>
            </a:r>
            <a:r>
              <a:rPr kumimoji="1" lang="en-US" altLang="zh-CN" sz="2800" b="1" baseline="-25000" dirty="0">
                <a:latin typeface="Times New Roman" panose="02020603050405020304" pitchFamily="18" charset="0"/>
                <a:ea typeface="楷体_GB2312" pitchFamily="49" charset="-122"/>
              </a:rPr>
              <a:t>CC </a:t>
            </a:r>
            <a:r>
              <a:rPr kumimoji="1" lang="zh-CN" altLang="en-US" sz="2800" b="1" i="1" dirty="0">
                <a:latin typeface="Times New Roman" panose="02020603050405020304" pitchFamily="18" charset="0"/>
                <a:ea typeface="楷体_GB2312" pitchFamily="49" charset="-122"/>
              </a:rPr>
              <a:t>、 </a:t>
            </a:r>
            <a:r>
              <a:rPr kumimoji="1" lang="en-US" altLang="zh-CN" sz="2800" b="1" i="1" dirty="0">
                <a:latin typeface="Times New Roman" panose="02020603050405020304" pitchFamily="18" charset="0"/>
                <a:ea typeface="楷体_GB2312" pitchFamily="49" charset="-122"/>
              </a:rPr>
              <a:t>R</a:t>
            </a:r>
            <a:r>
              <a:rPr kumimoji="1" lang="en-US" altLang="zh-CN" sz="2800" b="1" baseline="-25000" dirty="0">
                <a:latin typeface="Times New Roman" panose="02020603050405020304" pitchFamily="18" charset="0"/>
                <a:ea typeface="楷体_GB2312" pitchFamily="49" charset="-122"/>
              </a:rPr>
              <a:t>C </a:t>
            </a:r>
            <a:r>
              <a:rPr kumimoji="1" lang="zh-CN" altLang="en-US" sz="2800" b="1" dirty="0">
                <a:latin typeface="Times New Roman" panose="02020603050405020304" pitchFamily="18" charset="0"/>
                <a:ea typeface="楷体_GB2312" pitchFamily="49" charset="-122"/>
              </a:rPr>
              <a:t>一定时，改变</a:t>
            </a:r>
            <a:r>
              <a:rPr kumimoji="1" lang="en-US" altLang="zh-CN" sz="2800" b="1" i="1" dirty="0">
                <a:latin typeface="Times New Roman" panose="02020603050405020304" pitchFamily="18" charset="0"/>
                <a:ea typeface="楷体_GB2312" pitchFamily="49" charset="-122"/>
              </a:rPr>
              <a:t>R</a:t>
            </a:r>
            <a:r>
              <a:rPr kumimoji="1" lang="en-US" altLang="zh-CN" sz="2800" b="1" baseline="-25000" dirty="0">
                <a:latin typeface="Times New Roman" panose="02020603050405020304" pitchFamily="18" charset="0"/>
                <a:ea typeface="楷体_GB2312" pitchFamily="49" charset="-122"/>
              </a:rPr>
              <a:t>B</a:t>
            </a:r>
          </a:p>
        </p:txBody>
      </p:sp>
      <p:sp>
        <p:nvSpPr>
          <p:cNvPr id="636959" name="Rectangle 31"/>
          <p:cNvSpPr>
            <a:spLocks noChangeArrowheads="1"/>
          </p:cNvSpPr>
          <p:nvPr/>
        </p:nvSpPr>
        <p:spPr bwMode="auto">
          <a:xfrm>
            <a:off x="587375" y="2157413"/>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B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I</a:t>
            </a:r>
            <a:r>
              <a:rPr kumimoji="1" lang="en-US" altLang="zh-CN" sz="3200" b="1" baseline="-25000">
                <a:latin typeface="Times New Roman" panose="02020603050405020304" pitchFamily="18" charset="0"/>
                <a:ea typeface="楷体_GB2312" pitchFamily="49" charset="-122"/>
              </a:rPr>
              <a:t>B </a:t>
            </a:r>
            <a:r>
              <a:rPr kumimoji="1" lang="en-US" altLang="zh-CN" sz="3200" b="1">
                <a:latin typeface="Times New Roman" panose="02020603050405020304" pitchFamily="18" charset="0"/>
                <a:ea typeface="楷体_GB2312" pitchFamily="49" charset="-122"/>
              </a:rPr>
              <a:t>↓→ Q ↓</a:t>
            </a:r>
            <a:endParaRPr kumimoji="1" lang="en-US" altLang="zh-CN" sz="3200" b="1" baseline="-25000">
              <a:latin typeface="Times New Roman" panose="02020603050405020304" pitchFamily="18" charset="0"/>
              <a:ea typeface="楷体_GB2312" pitchFamily="49" charset="-122"/>
            </a:endParaRPr>
          </a:p>
        </p:txBody>
      </p:sp>
      <p:sp>
        <p:nvSpPr>
          <p:cNvPr id="636960" name="Rectangle 32"/>
          <p:cNvSpPr>
            <a:spLocks noChangeArrowheads="1"/>
          </p:cNvSpPr>
          <p:nvPr/>
        </p:nvSpPr>
        <p:spPr bwMode="auto">
          <a:xfrm>
            <a:off x="517525" y="3890963"/>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B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I</a:t>
            </a:r>
            <a:r>
              <a:rPr kumimoji="1" lang="en-US" altLang="zh-CN" sz="3200" b="1" baseline="-25000">
                <a:latin typeface="Times New Roman" panose="02020603050405020304" pitchFamily="18" charset="0"/>
                <a:ea typeface="楷体_GB2312" pitchFamily="49" charset="-122"/>
              </a:rPr>
              <a:t>B </a:t>
            </a:r>
            <a:r>
              <a:rPr kumimoji="1" lang="en-US" altLang="zh-CN" sz="3200" b="1">
                <a:latin typeface="Times New Roman" panose="02020603050405020304" pitchFamily="18" charset="0"/>
                <a:ea typeface="楷体_GB2312" pitchFamily="49" charset="-122"/>
              </a:rPr>
              <a:t>↑→ Q ↑</a:t>
            </a:r>
            <a:endParaRPr kumimoji="1" lang="en-US" altLang="zh-CN" sz="3200" b="1" baseline="-25000">
              <a:latin typeface="Times New Roman" panose="02020603050405020304" pitchFamily="18" charset="0"/>
              <a:ea typeface="楷体_GB2312" pitchFamily="49" charset="-122"/>
            </a:endParaRPr>
          </a:p>
        </p:txBody>
      </p:sp>
      <p:sp>
        <p:nvSpPr>
          <p:cNvPr id="636961" name="Rectangle 33"/>
          <p:cNvSpPr>
            <a:spLocks noChangeArrowheads="1"/>
          </p:cNvSpPr>
          <p:nvPr/>
        </p:nvSpPr>
        <p:spPr bwMode="auto">
          <a:xfrm>
            <a:off x="738188" y="4721225"/>
            <a:ext cx="4154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accent2"/>
                </a:solidFill>
                <a:latin typeface="Times New Roman" panose="02020603050405020304" pitchFamily="18" charset="0"/>
                <a:ea typeface="楷体_GB2312" pitchFamily="49" charset="-122"/>
              </a:rPr>
              <a:t>Q</a:t>
            </a:r>
            <a:r>
              <a:rPr kumimoji="1" lang="zh-CN" altLang="en-US" sz="3200" b="1">
                <a:solidFill>
                  <a:schemeClr val="accent2"/>
                </a:solidFill>
                <a:latin typeface="Times New Roman" panose="02020603050405020304" pitchFamily="18" charset="0"/>
                <a:ea typeface="楷体_GB2312" pitchFamily="49" charset="-122"/>
              </a:rPr>
              <a:t>点太高容易饱和</a:t>
            </a:r>
          </a:p>
        </p:txBody>
      </p:sp>
      <p:grpSp>
        <p:nvGrpSpPr>
          <p:cNvPr id="636962" name="Group 34"/>
          <p:cNvGrpSpPr/>
          <p:nvPr/>
        </p:nvGrpSpPr>
        <p:grpSpPr bwMode="auto">
          <a:xfrm>
            <a:off x="7113588" y="3436938"/>
            <a:ext cx="1419225" cy="495300"/>
            <a:chOff x="4782" y="1704"/>
            <a:chExt cx="969" cy="312"/>
          </a:xfrm>
        </p:grpSpPr>
        <p:grpSp>
          <p:nvGrpSpPr>
            <p:cNvPr id="16399" name="Group 35"/>
            <p:cNvGrpSpPr/>
            <p:nvPr/>
          </p:nvGrpSpPr>
          <p:grpSpPr bwMode="auto">
            <a:xfrm>
              <a:off x="4782" y="1704"/>
              <a:ext cx="442" cy="308"/>
              <a:chOff x="3714" y="2628"/>
              <a:chExt cx="442" cy="308"/>
            </a:xfrm>
          </p:grpSpPr>
          <p:sp>
            <p:nvSpPr>
              <p:cNvPr id="16401" name="Text Box 36"/>
              <p:cNvSpPr txBox="1">
                <a:spLocks noChangeArrowheads="1"/>
              </p:cNvSpPr>
              <p:nvPr/>
            </p:nvSpPr>
            <p:spPr bwMode="auto">
              <a:xfrm>
                <a:off x="3753" y="2628"/>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Q</a:t>
                </a:r>
                <a:r>
                  <a:rPr kumimoji="1" lang="en-US" altLang="zh-CN" sz="2400" b="1" baseline="-25000">
                    <a:solidFill>
                      <a:schemeClr val="accent2"/>
                    </a:solidFill>
                    <a:latin typeface="Times New Roman" panose="02020603050405020304" pitchFamily="18" charset="0"/>
                    <a:ea typeface="楷体_GB2312" pitchFamily="49" charset="-122"/>
                  </a:rPr>
                  <a:t>1</a:t>
                </a:r>
              </a:p>
            </p:txBody>
          </p:sp>
          <p:sp>
            <p:nvSpPr>
              <p:cNvPr id="16402" name="Oval 37"/>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6400" name="Rectangle 38"/>
            <p:cNvSpPr>
              <a:spLocks noChangeArrowheads="1"/>
            </p:cNvSpPr>
            <p:nvPr/>
          </p:nvSpPr>
          <p:spPr bwMode="auto">
            <a:xfrm>
              <a:off x="5307" y="1728"/>
              <a:ext cx="4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B1</a:t>
              </a:r>
            </a:p>
          </p:txBody>
        </p:sp>
      </p:grpSp>
      <p:grpSp>
        <p:nvGrpSpPr>
          <p:cNvPr id="636967" name="Group 39"/>
          <p:cNvGrpSpPr/>
          <p:nvPr/>
        </p:nvGrpSpPr>
        <p:grpSpPr bwMode="auto">
          <a:xfrm>
            <a:off x="6303963" y="2454275"/>
            <a:ext cx="2000250" cy="519113"/>
            <a:chOff x="4218" y="1073"/>
            <a:chExt cx="1365" cy="327"/>
          </a:xfrm>
        </p:grpSpPr>
        <p:grpSp>
          <p:nvGrpSpPr>
            <p:cNvPr id="16395" name="Group 40"/>
            <p:cNvGrpSpPr/>
            <p:nvPr/>
          </p:nvGrpSpPr>
          <p:grpSpPr bwMode="auto">
            <a:xfrm>
              <a:off x="4218" y="1073"/>
              <a:ext cx="442" cy="327"/>
              <a:chOff x="3714" y="2609"/>
              <a:chExt cx="442" cy="327"/>
            </a:xfrm>
          </p:grpSpPr>
          <p:sp>
            <p:nvSpPr>
              <p:cNvPr id="16397" name="Text Box 41"/>
              <p:cNvSpPr txBox="1">
                <a:spLocks noChangeArrowheads="1"/>
              </p:cNvSpPr>
              <p:nvPr/>
            </p:nvSpPr>
            <p:spPr bwMode="auto">
              <a:xfrm>
                <a:off x="3753" y="2609"/>
                <a:ext cx="4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663300"/>
                    </a:solidFill>
                    <a:latin typeface="Times New Roman" panose="02020603050405020304" pitchFamily="18" charset="0"/>
                    <a:ea typeface="楷体_GB2312" pitchFamily="49" charset="-122"/>
                  </a:rPr>
                  <a:t>Q</a:t>
                </a:r>
                <a:r>
                  <a:rPr kumimoji="1" lang="en-US" altLang="zh-CN" sz="2400" b="1" baseline="-25000">
                    <a:solidFill>
                      <a:srgbClr val="663300"/>
                    </a:solidFill>
                    <a:latin typeface="Times New Roman" panose="02020603050405020304" pitchFamily="18" charset="0"/>
                    <a:ea typeface="楷体_GB2312" pitchFamily="49" charset="-122"/>
                  </a:rPr>
                  <a:t>2</a:t>
                </a:r>
              </a:p>
            </p:txBody>
          </p:sp>
          <p:sp>
            <p:nvSpPr>
              <p:cNvPr id="16398" name="Oval 42"/>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6396" name="Rectangle 43"/>
            <p:cNvSpPr>
              <a:spLocks noChangeArrowheads="1"/>
            </p:cNvSpPr>
            <p:nvPr/>
          </p:nvSpPr>
          <p:spPr bwMode="auto">
            <a:xfrm>
              <a:off x="5139" y="1104"/>
              <a:ext cx="4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rgbClr val="663300"/>
                  </a:solidFill>
                  <a:latin typeface="Times New Roman" panose="02020603050405020304" pitchFamily="18" charset="0"/>
                  <a:ea typeface="楷体_GB2312" pitchFamily="49" charset="-122"/>
                </a:rPr>
                <a:t>I</a:t>
              </a:r>
              <a:r>
                <a:rPr kumimoji="1" lang="en-US" altLang="zh-CN" sz="2400" b="1" baseline="-25000">
                  <a:solidFill>
                    <a:srgbClr val="663300"/>
                  </a:solidFill>
                  <a:latin typeface="Times New Roman" panose="02020603050405020304" pitchFamily="18" charset="0"/>
                  <a:ea typeface="楷体_GB2312" pitchFamily="49" charset="-122"/>
                </a:rPr>
                <a:t>B2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6957"/>
                                        </p:tgtEl>
                                        <p:attrNameLst>
                                          <p:attrName>style.visibility</p:attrName>
                                        </p:attrNameLst>
                                      </p:cBhvr>
                                      <p:to>
                                        <p:strVal val="visible"/>
                                      </p:to>
                                    </p:set>
                                    <p:animEffect transition="in" filter="wipe(left)">
                                      <p:cBhvr>
                                        <p:cTn id="7" dur="500"/>
                                        <p:tgtEl>
                                          <p:spTgt spid="636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6958"/>
                                        </p:tgtEl>
                                        <p:attrNameLst>
                                          <p:attrName>style.visibility</p:attrName>
                                        </p:attrNameLst>
                                      </p:cBhvr>
                                      <p:to>
                                        <p:strVal val="visible"/>
                                      </p:to>
                                    </p:set>
                                    <p:animEffect transition="in" filter="wipe(left)">
                                      <p:cBhvr>
                                        <p:cTn id="12" dur="500"/>
                                        <p:tgtEl>
                                          <p:spTgt spid="6369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36959">
                                            <p:txEl>
                                              <p:pRg st="0" end="0"/>
                                            </p:txEl>
                                          </p:spTgt>
                                        </p:tgtEl>
                                        <p:attrNameLst>
                                          <p:attrName>style.visibility</p:attrName>
                                        </p:attrNameLst>
                                      </p:cBhvr>
                                      <p:to>
                                        <p:strVal val="visible"/>
                                      </p:to>
                                    </p:set>
                                    <p:animEffect transition="in" filter="wipe(left)">
                                      <p:cBhvr>
                                        <p:cTn id="17" dur="300"/>
                                        <p:tgtEl>
                                          <p:spTgt spid="6369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6930"/>
                                        </p:tgtEl>
                                        <p:attrNameLst>
                                          <p:attrName>style.visibility</p:attrName>
                                        </p:attrNameLst>
                                      </p:cBhvr>
                                      <p:to>
                                        <p:strVal val="visible"/>
                                      </p:to>
                                    </p:set>
                                    <p:animEffect transition="in" filter="wipe(left)">
                                      <p:cBhvr>
                                        <p:cTn id="22" dur="500"/>
                                        <p:tgtEl>
                                          <p:spTgt spid="6369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369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wd">
                                    <p:tmPct val="100000"/>
                                  </p:iterate>
                                  <p:childTnLst>
                                    <p:set>
                                      <p:cBhvr>
                                        <p:cTn id="30" dur="1" fill="hold">
                                          <p:stCondLst>
                                            <p:cond delay="0"/>
                                          </p:stCondLst>
                                        </p:cTn>
                                        <p:tgtEl>
                                          <p:spTgt spid="636960">
                                            <p:txEl>
                                              <p:pRg st="0" end="0"/>
                                            </p:txEl>
                                          </p:spTgt>
                                        </p:tgtEl>
                                        <p:attrNameLst>
                                          <p:attrName>style.visibility</p:attrName>
                                        </p:attrNameLst>
                                      </p:cBhvr>
                                      <p:to>
                                        <p:strVal val="visible"/>
                                      </p:to>
                                    </p:set>
                                    <p:animEffect transition="in" filter="wipe(up)">
                                      <p:cBhvr>
                                        <p:cTn id="31" dur="300"/>
                                        <p:tgtEl>
                                          <p:spTgt spid="63696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6961"/>
                                        </p:tgtEl>
                                        <p:attrNameLst>
                                          <p:attrName>style.visibility</p:attrName>
                                        </p:attrNameLst>
                                      </p:cBhvr>
                                      <p:to>
                                        <p:strVal val="visible"/>
                                      </p:to>
                                    </p:set>
                                    <p:animEffect transition="in" filter="wipe(left)">
                                      <p:cBhvr>
                                        <p:cTn id="36" dur="500"/>
                                        <p:tgtEl>
                                          <p:spTgt spid="6369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36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636957" grpId="0" autoUpdateAnimBg="0"/>
      <p:bldP spid="636958" grpId="0" autoUpdateAnimBg="0"/>
      <p:bldP spid="636959" grpId="0" build="p" autoUpdateAnimBg="0"/>
      <p:bldP spid="636960" grpId="0" build="p" autoUpdateAnimBg="0"/>
      <p:bldP spid="63696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406400" y="461963"/>
            <a:ext cx="502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⑵ </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CC </a:t>
            </a:r>
            <a:r>
              <a:rPr kumimoji="1" lang="zh-CN" altLang="en-US" sz="2800" b="1" i="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 </a:t>
            </a:r>
            <a:r>
              <a:rPr kumimoji="1" lang="zh-CN" altLang="en-US" sz="2800" b="1">
                <a:latin typeface="Times New Roman" panose="02020603050405020304" pitchFamily="18" charset="0"/>
                <a:ea typeface="楷体_GB2312" pitchFamily="49" charset="-122"/>
              </a:rPr>
              <a:t>一定时，改变</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C</a:t>
            </a:r>
          </a:p>
        </p:txBody>
      </p:sp>
      <p:grpSp>
        <p:nvGrpSpPr>
          <p:cNvPr id="17411" name="Group 3"/>
          <p:cNvGrpSpPr/>
          <p:nvPr/>
        </p:nvGrpSpPr>
        <p:grpSpPr bwMode="auto">
          <a:xfrm>
            <a:off x="5470525" y="184150"/>
            <a:ext cx="3343275" cy="3678238"/>
            <a:chOff x="3733" y="332"/>
            <a:chExt cx="2282" cy="2317"/>
          </a:xfrm>
        </p:grpSpPr>
        <p:sp>
          <p:nvSpPr>
            <p:cNvPr id="17471" name="Line 4"/>
            <p:cNvSpPr>
              <a:spLocks noChangeShapeType="1"/>
            </p:cNvSpPr>
            <p:nvPr/>
          </p:nvSpPr>
          <p:spPr bwMode="auto">
            <a:xfrm>
              <a:off x="3843" y="900"/>
              <a:ext cx="1254" cy="1416"/>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7472" name="Group 5"/>
            <p:cNvGrpSpPr/>
            <p:nvPr/>
          </p:nvGrpSpPr>
          <p:grpSpPr bwMode="auto">
            <a:xfrm>
              <a:off x="4861" y="2283"/>
              <a:ext cx="598" cy="366"/>
              <a:chOff x="1369" y="3363"/>
              <a:chExt cx="598" cy="366"/>
            </a:xfrm>
          </p:grpSpPr>
          <p:sp>
            <p:nvSpPr>
              <p:cNvPr id="17489" name="Line 6"/>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90" name="Text Box 7"/>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grpSp>
        <p:sp>
          <p:nvSpPr>
            <p:cNvPr id="17473" name="Text Box 8"/>
            <p:cNvSpPr txBox="1">
              <a:spLocks noChangeArrowheads="1"/>
            </p:cNvSpPr>
            <p:nvPr/>
          </p:nvSpPr>
          <p:spPr bwMode="auto">
            <a:xfrm>
              <a:off x="3916" y="332"/>
              <a:ext cx="60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7474" name="Text Box 9"/>
            <p:cNvSpPr txBox="1">
              <a:spLocks noChangeArrowheads="1"/>
            </p:cNvSpPr>
            <p:nvPr/>
          </p:nvSpPr>
          <p:spPr bwMode="auto">
            <a:xfrm>
              <a:off x="5585" y="2123"/>
              <a:ext cx="430"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endParaRPr kumimoji="1" lang="en-US" altLang="zh-CN" sz="2400" b="1">
                <a:latin typeface="Times New Roman" panose="02020603050405020304" pitchFamily="18" charset="0"/>
                <a:ea typeface="楷体_GB2312" pitchFamily="49" charset="-122"/>
              </a:endParaRPr>
            </a:p>
          </p:txBody>
        </p:sp>
        <p:sp>
          <p:nvSpPr>
            <p:cNvPr id="17475" name="Line 10"/>
            <p:cNvSpPr>
              <a:spLocks noChangeShapeType="1"/>
            </p:cNvSpPr>
            <p:nvPr/>
          </p:nvSpPr>
          <p:spPr bwMode="auto">
            <a:xfrm flipV="1">
              <a:off x="3861" y="2307"/>
              <a:ext cx="1716"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76" name="Line 11"/>
            <p:cNvSpPr>
              <a:spLocks noChangeShapeType="1"/>
            </p:cNvSpPr>
            <p:nvPr/>
          </p:nvSpPr>
          <p:spPr bwMode="auto">
            <a:xfrm flipH="1" flipV="1">
              <a:off x="3874" y="452"/>
              <a:ext cx="0" cy="1855"/>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77" name="Freeform 12"/>
            <p:cNvSpPr/>
            <p:nvPr/>
          </p:nvSpPr>
          <p:spPr bwMode="auto">
            <a:xfrm>
              <a:off x="3862" y="2232"/>
              <a:ext cx="1395" cy="62"/>
            </a:xfrm>
            <a:custGeom>
              <a:avLst/>
              <a:gdLst>
                <a:gd name="T0" fmla="*/ 1 w 2387"/>
                <a:gd name="T1" fmla="*/ 3 h 131"/>
                <a:gd name="T2" fmla="*/ 5 w 2387"/>
                <a:gd name="T3" fmla="*/ 2 h 131"/>
                <a:gd name="T4" fmla="*/ 29 w 2387"/>
                <a:gd name="T5" fmla="*/ 0 h 131"/>
                <a:gd name="T6" fmla="*/ 162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78" name="Freeform 13"/>
            <p:cNvSpPr/>
            <p:nvPr/>
          </p:nvSpPr>
          <p:spPr bwMode="auto">
            <a:xfrm>
              <a:off x="3873" y="1961"/>
              <a:ext cx="1349" cy="334"/>
            </a:xfrm>
            <a:custGeom>
              <a:avLst/>
              <a:gdLst>
                <a:gd name="T0" fmla="*/ 0 w 2308"/>
                <a:gd name="T1" fmla="*/ 64 h 504"/>
                <a:gd name="T2" fmla="*/ 1 w 2308"/>
                <a:gd name="T3" fmla="*/ 40 h 504"/>
                <a:gd name="T4" fmla="*/ 4 w 2308"/>
                <a:gd name="T5" fmla="*/ 35 h 504"/>
                <a:gd name="T6" fmla="*/ 12 w 2308"/>
                <a:gd name="T7" fmla="*/ 20 h 504"/>
                <a:gd name="T8" fmla="*/ 23 w 2308"/>
                <a:gd name="T9" fmla="*/ 9 h 504"/>
                <a:gd name="T10" fmla="*/ 51 w 2308"/>
                <a:gd name="T11" fmla="*/ 6 h 504"/>
                <a:gd name="T12" fmla="*/ 157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79" name="Freeform 14"/>
            <p:cNvSpPr/>
            <p:nvPr/>
          </p:nvSpPr>
          <p:spPr bwMode="auto">
            <a:xfrm>
              <a:off x="3883" y="1667"/>
              <a:ext cx="1344" cy="628"/>
            </a:xfrm>
            <a:custGeom>
              <a:avLst/>
              <a:gdLst>
                <a:gd name="T0" fmla="*/ 0 w 2299"/>
                <a:gd name="T1" fmla="*/ 121 h 948"/>
                <a:gd name="T2" fmla="*/ 4 w 2299"/>
                <a:gd name="T3" fmla="*/ 52 h 948"/>
                <a:gd name="T4" fmla="*/ 15 w 2299"/>
                <a:gd name="T5" fmla="*/ 20 h 948"/>
                <a:gd name="T6" fmla="*/ 28 w 2299"/>
                <a:gd name="T7" fmla="*/ 9 h 948"/>
                <a:gd name="T8" fmla="*/ 82 w 2299"/>
                <a:gd name="T9" fmla="*/ 1 h 948"/>
                <a:gd name="T10" fmla="*/ 157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rgbClr val="FF0000"/>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80" name="Freeform 15"/>
            <p:cNvSpPr/>
            <p:nvPr/>
          </p:nvSpPr>
          <p:spPr bwMode="auto">
            <a:xfrm>
              <a:off x="3885" y="1369"/>
              <a:ext cx="1321" cy="914"/>
            </a:xfrm>
            <a:custGeom>
              <a:avLst/>
              <a:gdLst>
                <a:gd name="T0" fmla="*/ 0 w 2260"/>
                <a:gd name="T1" fmla="*/ 176 h 1380"/>
                <a:gd name="T2" fmla="*/ 5 w 2260"/>
                <a:gd name="T3" fmla="*/ 67 h 1380"/>
                <a:gd name="T4" fmla="*/ 11 w 2260"/>
                <a:gd name="T5" fmla="*/ 20 h 1380"/>
                <a:gd name="T6" fmla="*/ 33 w 2260"/>
                <a:gd name="T7" fmla="*/ 7 h 1380"/>
                <a:gd name="T8" fmla="*/ 154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81" name="Freeform 16"/>
            <p:cNvSpPr/>
            <p:nvPr/>
          </p:nvSpPr>
          <p:spPr bwMode="auto">
            <a:xfrm>
              <a:off x="3873" y="1087"/>
              <a:ext cx="1300" cy="1184"/>
            </a:xfrm>
            <a:custGeom>
              <a:avLst/>
              <a:gdLst>
                <a:gd name="T0" fmla="*/ 0 w 2224"/>
                <a:gd name="T1" fmla="*/ 228 h 1788"/>
                <a:gd name="T2" fmla="*/ 6 w 2224"/>
                <a:gd name="T3" fmla="*/ 96 h 1788"/>
                <a:gd name="T4" fmla="*/ 8 w 2224"/>
                <a:gd name="T5" fmla="*/ 40 h 1788"/>
                <a:gd name="T6" fmla="*/ 15 w 2224"/>
                <a:gd name="T7" fmla="*/ 16 h 1788"/>
                <a:gd name="T8" fmla="*/ 44 w 2224"/>
                <a:gd name="T9" fmla="*/ 5 h 1788"/>
                <a:gd name="T10" fmla="*/ 152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82" name="Freeform 17"/>
            <p:cNvSpPr/>
            <p:nvPr/>
          </p:nvSpPr>
          <p:spPr bwMode="auto">
            <a:xfrm>
              <a:off x="3873" y="757"/>
              <a:ext cx="1293" cy="1538"/>
            </a:xfrm>
            <a:custGeom>
              <a:avLst/>
              <a:gdLst>
                <a:gd name="T0" fmla="*/ 0 w 2212"/>
                <a:gd name="T1" fmla="*/ 270 h 2377"/>
                <a:gd name="T2" fmla="*/ 6 w 2212"/>
                <a:gd name="T3" fmla="*/ 142 h 2377"/>
                <a:gd name="T4" fmla="*/ 13 w 2212"/>
                <a:gd name="T5" fmla="*/ 42 h 2377"/>
                <a:gd name="T6" fmla="*/ 36 w 2212"/>
                <a:gd name="T7" fmla="*/ 6 h 2377"/>
                <a:gd name="T8" fmla="*/ 151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83" name="Rectangle 18"/>
            <p:cNvSpPr>
              <a:spLocks noChangeArrowheads="1"/>
            </p:cNvSpPr>
            <p:nvPr/>
          </p:nvSpPr>
          <p:spPr bwMode="auto">
            <a:xfrm>
              <a:off x="3733" y="22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sp>
          <p:nvSpPr>
            <p:cNvPr id="17484" name="Text Box 19"/>
            <p:cNvSpPr txBox="1">
              <a:spLocks noChangeArrowheads="1"/>
            </p:cNvSpPr>
            <p:nvPr/>
          </p:nvSpPr>
          <p:spPr bwMode="auto">
            <a:xfrm>
              <a:off x="4485" y="1392"/>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5050"/>
                  </a:solidFill>
                  <a:latin typeface="Times New Roman" panose="02020603050405020304" pitchFamily="18" charset="0"/>
                  <a:ea typeface="楷体_GB2312" pitchFamily="49" charset="-122"/>
                </a:rPr>
                <a:t>Q</a:t>
              </a:r>
            </a:p>
          </p:txBody>
        </p:sp>
        <p:sp>
          <p:nvSpPr>
            <p:cNvPr id="17485" name="Oval 20"/>
            <p:cNvSpPr>
              <a:spLocks noChangeArrowheads="1"/>
            </p:cNvSpPr>
            <p:nvPr/>
          </p:nvSpPr>
          <p:spPr bwMode="auto">
            <a:xfrm>
              <a:off x="4494" y="1632"/>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86" name="Freeform 21"/>
            <p:cNvSpPr/>
            <p:nvPr/>
          </p:nvSpPr>
          <p:spPr bwMode="auto">
            <a:xfrm>
              <a:off x="4932" y="2120"/>
              <a:ext cx="300" cy="196"/>
            </a:xfrm>
            <a:custGeom>
              <a:avLst/>
              <a:gdLst>
                <a:gd name="T0" fmla="*/ 0 w 336"/>
                <a:gd name="T1" fmla="*/ 7 h 292"/>
                <a:gd name="T2" fmla="*/ 130 w 336"/>
                <a:gd name="T3" fmla="*/ 5 h 292"/>
                <a:gd name="T4" fmla="*/ 190 w 336"/>
                <a:gd name="T5" fmla="*/ 40 h 292"/>
                <a:gd name="T6" fmla="*/ 0 60000 65536"/>
                <a:gd name="T7" fmla="*/ 0 60000 65536"/>
                <a:gd name="T8" fmla="*/ 0 60000 65536"/>
              </a:gdLst>
              <a:ahLst/>
              <a:cxnLst>
                <a:cxn ang="T6">
                  <a:pos x="T0" y="T1"/>
                </a:cxn>
                <a:cxn ang="T7">
                  <a:pos x="T2" y="T3"/>
                </a:cxn>
                <a:cxn ang="T8">
                  <a:pos x="T4" y="T5"/>
                </a:cxn>
              </a:cxnLst>
              <a:rect l="0" t="0" r="r" b="b"/>
              <a:pathLst>
                <a:path w="336" h="292">
                  <a:moveTo>
                    <a:pt x="0" y="52"/>
                  </a:moveTo>
                  <a:cubicBezTo>
                    <a:pt x="86" y="26"/>
                    <a:pt x="172" y="0"/>
                    <a:pt x="228" y="40"/>
                  </a:cubicBezTo>
                  <a:cubicBezTo>
                    <a:pt x="284" y="80"/>
                    <a:pt x="318" y="250"/>
                    <a:pt x="336" y="292"/>
                  </a:cubicBezTo>
                </a:path>
              </a:pathLst>
            </a:custGeom>
            <a:noFill/>
            <a:ln w="349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87" name="Object 22"/>
            <p:cNvGraphicFramePr>
              <a:graphicFrameLocks noChangeAspect="1"/>
            </p:cNvGraphicFramePr>
            <p:nvPr/>
          </p:nvGraphicFramePr>
          <p:xfrm>
            <a:off x="5177" y="1973"/>
            <a:ext cx="223" cy="243"/>
          </p:xfrm>
          <a:graphic>
            <a:graphicData uri="http://schemas.openxmlformats.org/presentationml/2006/ole">
              <mc:AlternateContent xmlns:mc="http://schemas.openxmlformats.org/markup-compatibility/2006">
                <mc:Choice xmlns:v="urn:schemas-microsoft-com:vml" Requires="v">
                  <p:oleObj name="Equation" r:id="rId2" imgW="107315" imgH="107315" progId="Equation.3">
                    <p:embed/>
                  </p:oleObj>
                </mc:Choice>
                <mc:Fallback>
                  <p:oleObj name="Equation" r:id="rId2" imgW="107315" imgH="107315"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 y="1973"/>
                          <a:ext cx="2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88" name="Rectangle 23"/>
            <p:cNvSpPr>
              <a:spLocks noChangeArrowheads="1"/>
            </p:cNvSpPr>
            <p:nvPr/>
          </p:nvSpPr>
          <p:spPr bwMode="auto">
            <a:xfrm>
              <a:off x="5259" y="14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5050"/>
                  </a:solidFill>
                  <a:latin typeface="Times New Roman" panose="02020603050405020304" pitchFamily="18" charset="0"/>
                  <a:ea typeface="楷体_GB2312" pitchFamily="49" charset="-122"/>
                </a:rPr>
                <a:t>I</a:t>
              </a:r>
              <a:r>
                <a:rPr kumimoji="1" lang="en-US" altLang="zh-CN" sz="2400" b="1" baseline="-25000">
                  <a:solidFill>
                    <a:srgbClr val="FF5050"/>
                  </a:solidFill>
                  <a:latin typeface="Times New Roman" panose="02020603050405020304" pitchFamily="18" charset="0"/>
                  <a:ea typeface="楷体_GB2312" pitchFamily="49" charset="-122"/>
                </a:rPr>
                <a:t>B</a:t>
              </a:r>
            </a:p>
          </p:txBody>
        </p:sp>
      </p:grpSp>
      <p:sp>
        <p:nvSpPr>
          <p:cNvPr id="637976" name="Rectangle 24"/>
          <p:cNvSpPr>
            <a:spLocks noChangeArrowheads="1"/>
          </p:cNvSpPr>
          <p:nvPr/>
        </p:nvSpPr>
        <p:spPr bwMode="auto">
          <a:xfrm>
            <a:off x="496888" y="904875"/>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C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α</a:t>
            </a:r>
            <a:r>
              <a:rPr kumimoji="1" lang="en-US" altLang="zh-CN" sz="3200" b="1" baseline="-25000">
                <a:latin typeface="Times New Roman" panose="02020603050405020304" pitchFamily="18" charset="0"/>
                <a:ea typeface="楷体_GB2312" pitchFamily="49" charset="-122"/>
              </a:rPr>
              <a:t> </a:t>
            </a:r>
            <a:r>
              <a:rPr kumimoji="1" lang="en-US" altLang="zh-CN" sz="32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负载线平缓</a:t>
            </a:r>
          </a:p>
        </p:txBody>
      </p:sp>
      <p:grpSp>
        <p:nvGrpSpPr>
          <p:cNvPr id="637977" name="Group 25"/>
          <p:cNvGrpSpPr/>
          <p:nvPr/>
        </p:nvGrpSpPr>
        <p:grpSpPr bwMode="auto">
          <a:xfrm>
            <a:off x="5667375" y="1924050"/>
            <a:ext cx="1784350" cy="1390650"/>
            <a:chOff x="3867" y="1428"/>
            <a:chExt cx="1218" cy="876"/>
          </a:xfrm>
        </p:grpSpPr>
        <p:sp>
          <p:nvSpPr>
            <p:cNvPr id="17467" name="Line 26"/>
            <p:cNvSpPr>
              <a:spLocks noChangeShapeType="1"/>
            </p:cNvSpPr>
            <p:nvPr/>
          </p:nvSpPr>
          <p:spPr bwMode="auto">
            <a:xfrm>
              <a:off x="3867" y="1524"/>
              <a:ext cx="1218" cy="780"/>
            </a:xfrm>
            <a:prstGeom prst="line">
              <a:avLst/>
            </a:prstGeom>
            <a:noFill/>
            <a:ln w="38100">
              <a:solidFill>
                <a:srgbClr val="66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7468" name="Group 27"/>
            <p:cNvGrpSpPr/>
            <p:nvPr/>
          </p:nvGrpSpPr>
          <p:grpSpPr bwMode="auto">
            <a:xfrm>
              <a:off x="4098" y="1428"/>
              <a:ext cx="442" cy="308"/>
              <a:chOff x="3714" y="2628"/>
              <a:chExt cx="442" cy="308"/>
            </a:xfrm>
          </p:grpSpPr>
          <p:sp>
            <p:nvSpPr>
              <p:cNvPr id="17469" name="Text Box 28"/>
              <p:cNvSpPr txBox="1">
                <a:spLocks noChangeArrowheads="1"/>
              </p:cNvSpPr>
              <p:nvPr/>
            </p:nvSpPr>
            <p:spPr bwMode="auto">
              <a:xfrm>
                <a:off x="3753" y="2628"/>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663300"/>
                    </a:solidFill>
                    <a:latin typeface="Times New Roman" panose="02020603050405020304" pitchFamily="18" charset="0"/>
                    <a:ea typeface="楷体_GB2312" pitchFamily="49" charset="-122"/>
                  </a:rPr>
                  <a:t>Q</a:t>
                </a:r>
                <a:r>
                  <a:rPr kumimoji="1" lang="en-US" altLang="zh-CN" sz="2400" b="1" baseline="-25000">
                    <a:solidFill>
                      <a:srgbClr val="663300"/>
                    </a:solidFill>
                    <a:latin typeface="Times New Roman" panose="02020603050405020304" pitchFamily="18" charset="0"/>
                    <a:ea typeface="楷体_GB2312" pitchFamily="49" charset="-122"/>
                  </a:rPr>
                  <a:t>1</a:t>
                </a:r>
              </a:p>
            </p:txBody>
          </p:sp>
          <p:sp>
            <p:nvSpPr>
              <p:cNvPr id="17470" name="Oval 29"/>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637982" name="Group 30"/>
          <p:cNvGrpSpPr/>
          <p:nvPr/>
        </p:nvGrpSpPr>
        <p:grpSpPr bwMode="auto">
          <a:xfrm>
            <a:off x="6510338" y="666750"/>
            <a:ext cx="1162050" cy="2667000"/>
            <a:chOff x="4443" y="636"/>
            <a:chExt cx="793" cy="1680"/>
          </a:xfrm>
        </p:grpSpPr>
        <p:grpSp>
          <p:nvGrpSpPr>
            <p:cNvPr id="17463" name="Group 31"/>
            <p:cNvGrpSpPr/>
            <p:nvPr/>
          </p:nvGrpSpPr>
          <p:grpSpPr bwMode="auto">
            <a:xfrm>
              <a:off x="4794" y="1368"/>
              <a:ext cx="442" cy="308"/>
              <a:chOff x="3714" y="2628"/>
              <a:chExt cx="442" cy="308"/>
            </a:xfrm>
          </p:grpSpPr>
          <p:sp>
            <p:nvSpPr>
              <p:cNvPr id="17465" name="Text Box 32"/>
              <p:cNvSpPr txBox="1">
                <a:spLocks noChangeArrowheads="1"/>
              </p:cNvSpPr>
              <p:nvPr/>
            </p:nvSpPr>
            <p:spPr bwMode="auto">
              <a:xfrm>
                <a:off x="3753" y="2628"/>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Q</a:t>
                </a:r>
                <a:r>
                  <a:rPr kumimoji="1" lang="en-US" altLang="zh-CN" sz="2400" b="1" baseline="-25000">
                    <a:solidFill>
                      <a:schemeClr val="accent2"/>
                    </a:solidFill>
                    <a:latin typeface="Times New Roman" panose="02020603050405020304" pitchFamily="18" charset="0"/>
                    <a:ea typeface="楷体_GB2312" pitchFamily="49" charset="-122"/>
                  </a:rPr>
                  <a:t>2</a:t>
                </a:r>
              </a:p>
            </p:txBody>
          </p:sp>
          <p:sp>
            <p:nvSpPr>
              <p:cNvPr id="17466" name="Oval 33"/>
              <p:cNvSpPr>
                <a:spLocks noChangeArrowheads="1"/>
              </p:cNvSpPr>
              <p:nvPr/>
            </p:nvSpPr>
            <p:spPr bwMode="auto">
              <a:xfrm>
                <a:off x="3714" y="2868"/>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7464" name="Line 34"/>
            <p:cNvSpPr>
              <a:spLocks noChangeShapeType="1"/>
            </p:cNvSpPr>
            <p:nvPr/>
          </p:nvSpPr>
          <p:spPr bwMode="auto">
            <a:xfrm>
              <a:off x="4443" y="636"/>
              <a:ext cx="654" cy="168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37987" name="Rectangle 35"/>
          <p:cNvSpPr>
            <a:spLocks noChangeArrowheads="1"/>
          </p:cNvSpPr>
          <p:nvPr/>
        </p:nvSpPr>
        <p:spPr bwMode="auto">
          <a:xfrm>
            <a:off x="631825" y="1554163"/>
            <a:ext cx="3959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accent2"/>
                </a:solidFill>
                <a:latin typeface="Times New Roman" panose="02020603050405020304" pitchFamily="18" charset="0"/>
                <a:ea typeface="楷体_GB2312" pitchFamily="49" charset="-122"/>
              </a:rPr>
              <a:t>Q</a:t>
            </a:r>
            <a:r>
              <a:rPr kumimoji="1" lang="en-US" altLang="zh-CN" sz="3200" b="1" baseline="-25000">
                <a:solidFill>
                  <a:schemeClr val="accent2"/>
                </a:solidFill>
                <a:latin typeface="Times New Roman" panose="02020603050405020304" pitchFamily="18" charset="0"/>
                <a:ea typeface="楷体_GB2312" pitchFamily="49" charset="-122"/>
              </a:rPr>
              <a:t>1</a:t>
            </a:r>
            <a:r>
              <a:rPr kumimoji="1" lang="zh-CN" altLang="en-US" sz="3200" b="1">
                <a:solidFill>
                  <a:schemeClr val="accent2"/>
                </a:solidFill>
                <a:latin typeface="Times New Roman" panose="02020603050405020304" pitchFamily="18" charset="0"/>
                <a:ea typeface="楷体_GB2312" pitchFamily="49" charset="-122"/>
              </a:rPr>
              <a:t>点靠近饱和区</a:t>
            </a:r>
          </a:p>
        </p:txBody>
      </p:sp>
      <p:sp>
        <p:nvSpPr>
          <p:cNvPr id="637988" name="Rectangle 36"/>
          <p:cNvSpPr>
            <a:spLocks noChangeArrowheads="1"/>
          </p:cNvSpPr>
          <p:nvPr/>
        </p:nvSpPr>
        <p:spPr bwMode="auto">
          <a:xfrm>
            <a:off x="320675" y="2128838"/>
            <a:ext cx="5475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C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α</a:t>
            </a:r>
            <a:r>
              <a:rPr kumimoji="1" lang="en-US" altLang="zh-CN" sz="3200" b="1" baseline="-25000">
                <a:latin typeface="Times New Roman" panose="02020603050405020304" pitchFamily="18" charset="0"/>
                <a:ea typeface="楷体_GB2312" pitchFamily="49" charset="-122"/>
              </a:rPr>
              <a:t> </a:t>
            </a:r>
            <a:r>
              <a:rPr kumimoji="1" lang="en-US" altLang="zh-CN" sz="32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负载线陡直</a:t>
            </a:r>
          </a:p>
        </p:txBody>
      </p:sp>
      <p:sp>
        <p:nvSpPr>
          <p:cNvPr id="637989" name="Rectangle 37"/>
          <p:cNvSpPr>
            <a:spLocks noChangeArrowheads="1"/>
          </p:cNvSpPr>
          <p:nvPr/>
        </p:nvSpPr>
        <p:spPr bwMode="auto">
          <a:xfrm>
            <a:off x="298450" y="2778125"/>
            <a:ext cx="5497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R</a:t>
            </a:r>
            <a:r>
              <a:rPr kumimoji="1" lang="en-US" altLang="zh-CN" sz="3200" b="1" baseline="-25000">
                <a:solidFill>
                  <a:schemeClr val="accent2"/>
                </a:solidFill>
                <a:latin typeface="Times New Roman" panose="02020603050405020304" pitchFamily="18" charset="0"/>
                <a:ea typeface="楷体_GB2312" pitchFamily="49" charset="-122"/>
              </a:rPr>
              <a:t>C</a:t>
            </a:r>
            <a:r>
              <a:rPr kumimoji="1" lang="en-US" altLang="zh-CN" sz="3200" b="1" baseline="-25000">
                <a:latin typeface="Times New Roman" panose="02020603050405020304" pitchFamily="18" charset="0"/>
                <a:ea typeface="楷体_GB2312" pitchFamily="49" charset="-122"/>
              </a:rPr>
              <a:t> </a:t>
            </a:r>
            <a:r>
              <a:rPr kumimoji="1" lang="en-US" altLang="zh-CN" sz="3200" b="1">
                <a:solidFill>
                  <a:schemeClr val="accent2"/>
                </a:solidFill>
                <a:latin typeface="Times New Roman" panose="02020603050405020304" pitchFamily="18" charset="0"/>
                <a:ea typeface="楷体_GB2312" pitchFamily="49" charset="-122"/>
              </a:rPr>
              <a:t>↓= 0</a:t>
            </a:r>
            <a:r>
              <a:rPr kumimoji="1" lang="zh-CN" altLang="en-US" sz="3200" b="1">
                <a:solidFill>
                  <a:schemeClr val="accent2"/>
                </a:solidFill>
                <a:latin typeface="Times New Roman" panose="02020603050405020304" pitchFamily="18" charset="0"/>
                <a:ea typeface="楷体_GB2312" pitchFamily="49" charset="-122"/>
              </a:rPr>
              <a:t>时，无电压放大作用</a:t>
            </a:r>
          </a:p>
        </p:txBody>
      </p:sp>
      <p:sp>
        <p:nvSpPr>
          <p:cNvPr id="637990" name="Text Box 38"/>
          <p:cNvSpPr txBox="1">
            <a:spLocks noChangeArrowheads="1"/>
          </p:cNvSpPr>
          <p:nvPr/>
        </p:nvSpPr>
        <p:spPr bwMode="auto">
          <a:xfrm>
            <a:off x="315913" y="3467100"/>
            <a:ext cx="5480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⑶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C</a:t>
            </a:r>
            <a:r>
              <a:rPr kumimoji="1" lang="zh-CN" altLang="en-US" sz="2800" b="1" i="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 </a:t>
            </a:r>
            <a:r>
              <a:rPr kumimoji="1" lang="zh-CN" altLang="en-US" sz="2800" b="1">
                <a:latin typeface="Times New Roman" panose="02020603050405020304" pitchFamily="18" charset="0"/>
                <a:ea typeface="楷体_GB2312" pitchFamily="49" charset="-122"/>
              </a:rPr>
              <a:t>一定时，改变</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CC </a:t>
            </a:r>
          </a:p>
        </p:txBody>
      </p:sp>
      <p:grpSp>
        <p:nvGrpSpPr>
          <p:cNvPr id="637991" name="Group 39"/>
          <p:cNvGrpSpPr/>
          <p:nvPr/>
        </p:nvGrpSpPr>
        <p:grpSpPr bwMode="auto">
          <a:xfrm>
            <a:off x="5122863" y="3644900"/>
            <a:ext cx="3771900" cy="2840038"/>
            <a:chOff x="2200" y="1523"/>
            <a:chExt cx="2573" cy="1789"/>
          </a:xfrm>
        </p:grpSpPr>
        <p:sp>
          <p:nvSpPr>
            <p:cNvPr id="17426" name="Line 40"/>
            <p:cNvSpPr>
              <a:spLocks noChangeShapeType="1"/>
            </p:cNvSpPr>
            <p:nvPr/>
          </p:nvSpPr>
          <p:spPr bwMode="auto">
            <a:xfrm>
              <a:off x="2523" y="2247"/>
              <a:ext cx="678" cy="72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7427" name="Group 41"/>
            <p:cNvGrpSpPr/>
            <p:nvPr/>
          </p:nvGrpSpPr>
          <p:grpSpPr bwMode="auto">
            <a:xfrm>
              <a:off x="2953" y="2898"/>
              <a:ext cx="598" cy="366"/>
              <a:chOff x="1369" y="3363"/>
              <a:chExt cx="598" cy="366"/>
            </a:xfrm>
          </p:grpSpPr>
          <p:sp>
            <p:nvSpPr>
              <p:cNvPr id="17461" name="Line 42"/>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62" name="Text Box 43"/>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CC1</a:t>
                </a:r>
                <a:endParaRPr kumimoji="1" lang="en-US" altLang="zh-CN" sz="2400" b="1">
                  <a:solidFill>
                    <a:schemeClr val="accent2"/>
                  </a:solidFill>
                  <a:latin typeface="Times New Roman" panose="02020603050405020304" pitchFamily="18" charset="0"/>
                  <a:ea typeface="楷体_GB2312" pitchFamily="49" charset="-122"/>
                </a:endParaRPr>
              </a:p>
            </p:txBody>
          </p:sp>
        </p:grpSp>
        <p:sp>
          <p:nvSpPr>
            <p:cNvPr id="17428" name="Text Box 44"/>
            <p:cNvSpPr txBox="1">
              <a:spLocks noChangeArrowheads="1"/>
            </p:cNvSpPr>
            <p:nvPr/>
          </p:nvSpPr>
          <p:spPr bwMode="auto">
            <a:xfrm>
              <a:off x="2200" y="1523"/>
              <a:ext cx="60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7429" name="Text Box 45"/>
            <p:cNvSpPr txBox="1">
              <a:spLocks noChangeArrowheads="1"/>
            </p:cNvSpPr>
            <p:nvPr/>
          </p:nvSpPr>
          <p:spPr bwMode="auto">
            <a:xfrm>
              <a:off x="4308" y="2786"/>
              <a:ext cx="46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endParaRPr kumimoji="1" lang="en-US" altLang="zh-CN" sz="2400" b="1">
                <a:latin typeface="Times New Roman" panose="02020603050405020304" pitchFamily="18" charset="0"/>
                <a:ea typeface="楷体_GB2312" pitchFamily="49" charset="-122"/>
              </a:endParaRPr>
            </a:p>
          </p:txBody>
        </p:sp>
        <p:sp>
          <p:nvSpPr>
            <p:cNvPr id="17430" name="Line 46"/>
            <p:cNvSpPr>
              <a:spLocks noChangeShapeType="1"/>
            </p:cNvSpPr>
            <p:nvPr/>
          </p:nvSpPr>
          <p:spPr bwMode="auto">
            <a:xfrm flipV="1">
              <a:off x="2529" y="2970"/>
              <a:ext cx="1824"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31" name="Line 47"/>
            <p:cNvSpPr>
              <a:spLocks noChangeShapeType="1"/>
            </p:cNvSpPr>
            <p:nvPr/>
          </p:nvSpPr>
          <p:spPr bwMode="auto">
            <a:xfrm flipV="1">
              <a:off x="2542" y="1559"/>
              <a:ext cx="0" cy="1411"/>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32" name="Freeform 48"/>
            <p:cNvSpPr/>
            <p:nvPr/>
          </p:nvSpPr>
          <p:spPr bwMode="auto">
            <a:xfrm>
              <a:off x="2530" y="2895"/>
              <a:ext cx="1395" cy="62"/>
            </a:xfrm>
            <a:custGeom>
              <a:avLst/>
              <a:gdLst>
                <a:gd name="T0" fmla="*/ 1 w 2387"/>
                <a:gd name="T1" fmla="*/ 3 h 131"/>
                <a:gd name="T2" fmla="*/ 5 w 2387"/>
                <a:gd name="T3" fmla="*/ 2 h 131"/>
                <a:gd name="T4" fmla="*/ 29 w 2387"/>
                <a:gd name="T5" fmla="*/ 0 h 131"/>
                <a:gd name="T6" fmla="*/ 162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33" name="Freeform 49"/>
            <p:cNvSpPr/>
            <p:nvPr/>
          </p:nvSpPr>
          <p:spPr bwMode="auto">
            <a:xfrm>
              <a:off x="2541" y="2624"/>
              <a:ext cx="1349" cy="334"/>
            </a:xfrm>
            <a:custGeom>
              <a:avLst/>
              <a:gdLst>
                <a:gd name="T0" fmla="*/ 0 w 2308"/>
                <a:gd name="T1" fmla="*/ 64 h 504"/>
                <a:gd name="T2" fmla="*/ 1 w 2308"/>
                <a:gd name="T3" fmla="*/ 40 h 504"/>
                <a:gd name="T4" fmla="*/ 4 w 2308"/>
                <a:gd name="T5" fmla="*/ 35 h 504"/>
                <a:gd name="T6" fmla="*/ 12 w 2308"/>
                <a:gd name="T7" fmla="*/ 20 h 504"/>
                <a:gd name="T8" fmla="*/ 23 w 2308"/>
                <a:gd name="T9" fmla="*/ 9 h 504"/>
                <a:gd name="T10" fmla="*/ 51 w 2308"/>
                <a:gd name="T11" fmla="*/ 6 h 504"/>
                <a:gd name="T12" fmla="*/ 157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rgbClr val="0000FF"/>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34" name="Freeform 50"/>
            <p:cNvSpPr/>
            <p:nvPr/>
          </p:nvSpPr>
          <p:spPr bwMode="auto">
            <a:xfrm>
              <a:off x="2551" y="2330"/>
              <a:ext cx="1344" cy="628"/>
            </a:xfrm>
            <a:custGeom>
              <a:avLst/>
              <a:gdLst>
                <a:gd name="T0" fmla="*/ 0 w 2299"/>
                <a:gd name="T1" fmla="*/ 121 h 948"/>
                <a:gd name="T2" fmla="*/ 4 w 2299"/>
                <a:gd name="T3" fmla="*/ 52 h 948"/>
                <a:gd name="T4" fmla="*/ 15 w 2299"/>
                <a:gd name="T5" fmla="*/ 20 h 948"/>
                <a:gd name="T6" fmla="*/ 28 w 2299"/>
                <a:gd name="T7" fmla="*/ 9 h 948"/>
                <a:gd name="T8" fmla="*/ 82 w 2299"/>
                <a:gd name="T9" fmla="*/ 1 h 948"/>
                <a:gd name="T10" fmla="*/ 157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rgbClr val="FF0000"/>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35" name="Freeform 51"/>
            <p:cNvSpPr/>
            <p:nvPr/>
          </p:nvSpPr>
          <p:spPr bwMode="auto">
            <a:xfrm>
              <a:off x="2553" y="2032"/>
              <a:ext cx="1321" cy="914"/>
            </a:xfrm>
            <a:custGeom>
              <a:avLst/>
              <a:gdLst>
                <a:gd name="T0" fmla="*/ 0 w 2260"/>
                <a:gd name="T1" fmla="*/ 176 h 1380"/>
                <a:gd name="T2" fmla="*/ 5 w 2260"/>
                <a:gd name="T3" fmla="*/ 67 h 1380"/>
                <a:gd name="T4" fmla="*/ 11 w 2260"/>
                <a:gd name="T5" fmla="*/ 20 h 1380"/>
                <a:gd name="T6" fmla="*/ 33 w 2260"/>
                <a:gd name="T7" fmla="*/ 7 h 1380"/>
                <a:gd name="T8" fmla="*/ 154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rgbClr val="663300"/>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36" name="Freeform 52"/>
            <p:cNvSpPr/>
            <p:nvPr/>
          </p:nvSpPr>
          <p:spPr bwMode="auto">
            <a:xfrm>
              <a:off x="2541" y="1750"/>
              <a:ext cx="1300" cy="1184"/>
            </a:xfrm>
            <a:custGeom>
              <a:avLst/>
              <a:gdLst>
                <a:gd name="T0" fmla="*/ 0 w 2224"/>
                <a:gd name="T1" fmla="*/ 228 h 1788"/>
                <a:gd name="T2" fmla="*/ 6 w 2224"/>
                <a:gd name="T3" fmla="*/ 96 h 1788"/>
                <a:gd name="T4" fmla="*/ 8 w 2224"/>
                <a:gd name="T5" fmla="*/ 40 h 1788"/>
                <a:gd name="T6" fmla="*/ 15 w 2224"/>
                <a:gd name="T7" fmla="*/ 16 h 1788"/>
                <a:gd name="T8" fmla="*/ 44 w 2224"/>
                <a:gd name="T9" fmla="*/ 5 h 1788"/>
                <a:gd name="T10" fmla="*/ 152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37" name="Rectangle 53"/>
            <p:cNvSpPr>
              <a:spLocks noChangeArrowheads="1"/>
            </p:cNvSpPr>
            <p:nvPr/>
          </p:nvSpPr>
          <p:spPr bwMode="auto">
            <a:xfrm>
              <a:off x="2401" y="2883"/>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sp>
          <p:nvSpPr>
            <p:cNvPr id="17438" name="Text Box 54"/>
            <p:cNvSpPr txBox="1">
              <a:spLocks noChangeArrowheads="1"/>
            </p:cNvSpPr>
            <p:nvPr/>
          </p:nvSpPr>
          <p:spPr bwMode="auto">
            <a:xfrm>
              <a:off x="2949" y="2043"/>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2</a:t>
              </a:r>
            </a:p>
          </p:txBody>
        </p:sp>
        <p:sp>
          <p:nvSpPr>
            <p:cNvPr id="17439" name="Oval 55"/>
            <p:cNvSpPr>
              <a:spLocks noChangeArrowheads="1"/>
            </p:cNvSpPr>
            <p:nvPr/>
          </p:nvSpPr>
          <p:spPr bwMode="auto">
            <a:xfrm>
              <a:off x="2874" y="2631"/>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7440" name="Object 56"/>
            <p:cNvGraphicFramePr>
              <a:graphicFrameLocks noChangeAspect="1"/>
            </p:cNvGraphicFramePr>
            <p:nvPr/>
          </p:nvGraphicFramePr>
          <p:xfrm>
            <a:off x="3197" y="2684"/>
            <a:ext cx="223" cy="243"/>
          </p:xfrm>
          <a:graphic>
            <a:graphicData uri="http://schemas.openxmlformats.org/presentationml/2006/ole">
              <mc:AlternateContent xmlns:mc="http://schemas.openxmlformats.org/markup-compatibility/2006">
                <mc:Choice xmlns:v="urn:schemas-microsoft-com:vml" Requires="v">
                  <p:oleObj name="Equation" r:id="rId4" imgW="107315" imgH="107315" progId="Equation.3">
                    <p:embed/>
                  </p:oleObj>
                </mc:Choice>
                <mc:Fallback>
                  <p:oleObj name="Equation" r:id="rId4" imgW="107315" imgH="107315"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7" y="2684"/>
                          <a:ext cx="2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1" name="Rectangle 57"/>
            <p:cNvSpPr>
              <a:spLocks noChangeArrowheads="1"/>
            </p:cNvSpPr>
            <p:nvPr/>
          </p:nvSpPr>
          <p:spPr bwMode="auto">
            <a:xfrm>
              <a:off x="3928" y="2103"/>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FF5050"/>
                  </a:solidFill>
                  <a:latin typeface="Times New Roman" panose="02020603050405020304" pitchFamily="18" charset="0"/>
                  <a:ea typeface="楷体_GB2312" pitchFamily="49" charset="-122"/>
                </a:rPr>
                <a:t>I</a:t>
              </a:r>
              <a:r>
                <a:rPr kumimoji="1" lang="en-US" altLang="zh-CN" sz="2400" b="1" baseline="-25000">
                  <a:solidFill>
                    <a:srgbClr val="FF5050"/>
                  </a:solidFill>
                  <a:latin typeface="Times New Roman" panose="02020603050405020304" pitchFamily="18" charset="0"/>
                  <a:ea typeface="楷体_GB2312" pitchFamily="49" charset="-122"/>
                </a:rPr>
                <a:t>B2</a:t>
              </a:r>
            </a:p>
          </p:txBody>
        </p:sp>
        <p:sp>
          <p:nvSpPr>
            <p:cNvPr id="17442" name="Line 58"/>
            <p:cNvSpPr>
              <a:spLocks noChangeShapeType="1"/>
            </p:cNvSpPr>
            <p:nvPr/>
          </p:nvSpPr>
          <p:spPr bwMode="auto">
            <a:xfrm>
              <a:off x="2607" y="1887"/>
              <a:ext cx="1026" cy="1116"/>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43" name="Line 59"/>
            <p:cNvSpPr>
              <a:spLocks noChangeShapeType="1"/>
            </p:cNvSpPr>
            <p:nvPr/>
          </p:nvSpPr>
          <p:spPr bwMode="auto">
            <a:xfrm>
              <a:off x="2859" y="1659"/>
              <a:ext cx="1146" cy="130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44" name="Oval 60"/>
            <p:cNvSpPr>
              <a:spLocks noChangeArrowheads="1"/>
            </p:cNvSpPr>
            <p:nvPr/>
          </p:nvSpPr>
          <p:spPr bwMode="auto">
            <a:xfrm>
              <a:off x="3018" y="2331"/>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45" name="Oval 61"/>
            <p:cNvSpPr>
              <a:spLocks noChangeArrowheads="1"/>
            </p:cNvSpPr>
            <p:nvPr/>
          </p:nvSpPr>
          <p:spPr bwMode="auto">
            <a:xfrm>
              <a:off x="3162" y="2019"/>
              <a:ext cx="68" cy="68"/>
            </a:xfrm>
            <a:prstGeom prst="ellipse">
              <a:avLst/>
            </a:prstGeom>
            <a:solidFill>
              <a:schemeClr val="accent2"/>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7446" name="Group 62"/>
            <p:cNvGrpSpPr/>
            <p:nvPr/>
          </p:nvGrpSpPr>
          <p:grpSpPr bwMode="auto">
            <a:xfrm>
              <a:off x="3385" y="2934"/>
              <a:ext cx="598" cy="366"/>
              <a:chOff x="1369" y="3363"/>
              <a:chExt cx="598" cy="366"/>
            </a:xfrm>
          </p:grpSpPr>
          <p:sp>
            <p:nvSpPr>
              <p:cNvPr id="17459" name="Line 63"/>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60" name="Text Box 64"/>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U</a:t>
                </a:r>
                <a:r>
                  <a:rPr kumimoji="1" lang="en-US" altLang="zh-CN" sz="2400" b="1" baseline="-25000">
                    <a:solidFill>
                      <a:srgbClr val="FF5050"/>
                    </a:solidFill>
                    <a:latin typeface="Times New Roman" panose="02020603050405020304" pitchFamily="18" charset="0"/>
                    <a:ea typeface="楷体_GB2312" pitchFamily="49" charset="-122"/>
                  </a:rPr>
                  <a:t>CC2</a:t>
                </a:r>
                <a:endParaRPr kumimoji="1" lang="en-US" altLang="zh-CN" sz="2400" b="1">
                  <a:solidFill>
                    <a:srgbClr val="FF5050"/>
                  </a:solidFill>
                  <a:latin typeface="Times New Roman" panose="02020603050405020304" pitchFamily="18" charset="0"/>
                  <a:ea typeface="楷体_GB2312" pitchFamily="49" charset="-122"/>
                </a:endParaRPr>
              </a:p>
            </p:txBody>
          </p:sp>
        </p:grpSp>
        <p:grpSp>
          <p:nvGrpSpPr>
            <p:cNvPr id="17447" name="Group 65"/>
            <p:cNvGrpSpPr/>
            <p:nvPr/>
          </p:nvGrpSpPr>
          <p:grpSpPr bwMode="auto">
            <a:xfrm>
              <a:off x="3793" y="2946"/>
              <a:ext cx="598" cy="366"/>
              <a:chOff x="1369" y="3363"/>
              <a:chExt cx="598" cy="366"/>
            </a:xfrm>
          </p:grpSpPr>
          <p:sp>
            <p:nvSpPr>
              <p:cNvPr id="17457" name="Line 66"/>
              <p:cNvSpPr>
                <a:spLocks noChangeShapeType="1"/>
              </p:cNvSpPr>
              <p:nvPr/>
            </p:nvSpPr>
            <p:spPr bwMode="auto">
              <a:xfrm flipV="1">
                <a:off x="1590" y="3363"/>
                <a:ext cx="0" cy="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58" name="Text Box 67"/>
              <p:cNvSpPr txBox="1">
                <a:spLocks noChangeArrowheads="1"/>
              </p:cNvSpPr>
              <p:nvPr/>
            </p:nvSpPr>
            <p:spPr bwMode="auto">
              <a:xfrm>
                <a:off x="1369" y="3441"/>
                <a:ext cx="5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663300"/>
                    </a:solidFill>
                    <a:latin typeface="Times New Roman" panose="02020603050405020304" pitchFamily="18" charset="0"/>
                    <a:ea typeface="楷体_GB2312" pitchFamily="49" charset="-122"/>
                  </a:rPr>
                  <a:t>U</a:t>
                </a:r>
                <a:r>
                  <a:rPr kumimoji="1" lang="en-US" altLang="zh-CN" sz="2400" b="1" baseline="-25000">
                    <a:solidFill>
                      <a:srgbClr val="663300"/>
                    </a:solidFill>
                    <a:latin typeface="Times New Roman" panose="02020603050405020304" pitchFamily="18" charset="0"/>
                    <a:ea typeface="楷体_GB2312" pitchFamily="49" charset="-122"/>
                  </a:rPr>
                  <a:t>CC3</a:t>
                </a:r>
                <a:endParaRPr kumimoji="1" lang="en-US" altLang="zh-CN" sz="2400" b="1">
                  <a:solidFill>
                    <a:srgbClr val="663300"/>
                  </a:solidFill>
                  <a:latin typeface="Times New Roman" panose="02020603050405020304" pitchFamily="18" charset="0"/>
                  <a:ea typeface="楷体_GB2312" pitchFamily="49" charset="-122"/>
                </a:endParaRPr>
              </a:p>
            </p:txBody>
          </p:sp>
        </p:grpSp>
        <p:sp>
          <p:nvSpPr>
            <p:cNvPr id="17448" name="Rectangle 68"/>
            <p:cNvSpPr>
              <a:spLocks noChangeArrowheads="1"/>
            </p:cNvSpPr>
            <p:nvPr/>
          </p:nvSpPr>
          <p:spPr bwMode="auto">
            <a:xfrm>
              <a:off x="3915" y="1803"/>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rgbClr val="663300"/>
                  </a:solidFill>
                  <a:latin typeface="Times New Roman" panose="02020603050405020304" pitchFamily="18" charset="0"/>
                  <a:ea typeface="楷体_GB2312" pitchFamily="49" charset="-122"/>
                </a:rPr>
                <a:t>I</a:t>
              </a:r>
              <a:r>
                <a:rPr kumimoji="1" lang="en-US" altLang="zh-CN" sz="2400" b="1" baseline="-25000">
                  <a:solidFill>
                    <a:srgbClr val="663300"/>
                  </a:solidFill>
                  <a:latin typeface="Times New Roman" panose="02020603050405020304" pitchFamily="18" charset="0"/>
                  <a:ea typeface="楷体_GB2312" pitchFamily="49" charset="-122"/>
                </a:rPr>
                <a:t>B3</a:t>
              </a:r>
            </a:p>
          </p:txBody>
        </p:sp>
        <p:sp>
          <p:nvSpPr>
            <p:cNvPr id="17449" name="Text Box 69"/>
            <p:cNvSpPr txBox="1">
              <a:spLocks noChangeArrowheads="1"/>
            </p:cNvSpPr>
            <p:nvPr/>
          </p:nvSpPr>
          <p:spPr bwMode="auto">
            <a:xfrm>
              <a:off x="3165" y="1767"/>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663300"/>
                  </a:solidFill>
                  <a:latin typeface="Times New Roman" panose="02020603050405020304" pitchFamily="18" charset="0"/>
                  <a:ea typeface="楷体_GB2312" pitchFamily="49" charset="-122"/>
                </a:rPr>
                <a:t>Q</a:t>
              </a:r>
              <a:r>
                <a:rPr kumimoji="1" lang="en-US" altLang="zh-CN" sz="2400" b="1" baseline="-25000">
                  <a:solidFill>
                    <a:srgbClr val="663300"/>
                  </a:solidFill>
                  <a:latin typeface="Times New Roman" panose="02020603050405020304" pitchFamily="18" charset="0"/>
                  <a:ea typeface="楷体_GB2312" pitchFamily="49" charset="-122"/>
                </a:rPr>
                <a:t>3</a:t>
              </a:r>
            </a:p>
          </p:txBody>
        </p:sp>
        <p:sp>
          <p:nvSpPr>
            <p:cNvPr id="17450" name="Rectangle 70"/>
            <p:cNvSpPr>
              <a:spLocks noChangeArrowheads="1"/>
            </p:cNvSpPr>
            <p:nvPr/>
          </p:nvSpPr>
          <p:spPr bwMode="auto">
            <a:xfrm>
              <a:off x="3915" y="2427"/>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B1</a:t>
              </a:r>
            </a:p>
          </p:txBody>
        </p:sp>
        <p:sp>
          <p:nvSpPr>
            <p:cNvPr id="17451" name="Text Box 71"/>
            <p:cNvSpPr txBox="1">
              <a:spLocks noChangeArrowheads="1"/>
            </p:cNvSpPr>
            <p:nvPr/>
          </p:nvSpPr>
          <p:spPr bwMode="auto">
            <a:xfrm>
              <a:off x="2853" y="2379"/>
              <a:ext cx="4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1</a:t>
              </a:r>
            </a:p>
          </p:txBody>
        </p:sp>
        <p:sp>
          <p:nvSpPr>
            <p:cNvPr id="17452" name="Arc 72"/>
            <p:cNvSpPr/>
            <p:nvPr/>
          </p:nvSpPr>
          <p:spPr bwMode="auto">
            <a:xfrm>
              <a:off x="3096" y="2837"/>
              <a:ext cx="166" cy="228"/>
            </a:xfrm>
            <a:custGeom>
              <a:avLst/>
              <a:gdLst>
                <a:gd name="T0" fmla="*/ 0 w 18693"/>
                <a:gd name="T1" fmla="*/ 0 h 21600"/>
                <a:gd name="T2" fmla="*/ 0 w 18693"/>
                <a:gd name="T3" fmla="*/ 0 h 21600"/>
                <a:gd name="T4" fmla="*/ 0 w 18693"/>
                <a:gd name="T5" fmla="*/ 0 h 21600"/>
                <a:gd name="T6" fmla="*/ 0 60000 65536"/>
                <a:gd name="T7" fmla="*/ 0 60000 65536"/>
                <a:gd name="T8" fmla="*/ 0 60000 65536"/>
              </a:gdLst>
              <a:ahLst/>
              <a:cxnLst>
                <a:cxn ang="T6">
                  <a:pos x="T0" y="T1"/>
                </a:cxn>
                <a:cxn ang="T7">
                  <a:pos x="T2" y="T3"/>
                </a:cxn>
                <a:cxn ang="T8">
                  <a:pos x="T4" y="T5"/>
                </a:cxn>
              </a:cxnLst>
              <a:rect l="0" t="0" r="r" b="b"/>
              <a:pathLst>
                <a:path w="18693" h="21600" fill="none" extrusionOk="0">
                  <a:moveTo>
                    <a:pt x="-1" y="0"/>
                  </a:moveTo>
                  <a:cubicBezTo>
                    <a:pt x="7707" y="0"/>
                    <a:pt x="14831" y="4107"/>
                    <a:pt x="18693" y="10777"/>
                  </a:cubicBezTo>
                </a:path>
                <a:path w="18693" h="21600" stroke="0" extrusionOk="0">
                  <a:moveTo>
                    <a:pt x="-1" y="0"/>
                  </a:moveTo>
                  <a:cubicBezTo>
                    <a:pt x="7707" y="0"/>
                    <a:pt x="14831" y="4107"/>
                    <a:pt x="18693" y="10777"/>
                  </a:cubicBezTo>
                  <a:lnTo>
                    <a:pt x="0" y="21600"/>
                  </a:lnTo>
                  <a:lnTo>
                    <a:pt x="-1" y="0"/>
                  </a:lnTo>
                  <a:close/>
                </a:path>
              </a:pathLst>
            </a:custGeom>
            <a:noFill/>
            <a:ln w="317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53" name="Object 73"/>
            <p:cNvGraphicFramePr>
              <a:graphicFrameLocks noChangeAspect="1"/>
            </p:cNvGraphicFramePr>
            <p:nvPr/>
          </p:nvGraphicFramePr>
          <p:xfrm>
            <a:off x="3617" y="2684"/>
            <a:ext cx="223" cy="243"/>
          </p:xfrm>
          <a:graphic>
            <a:graphicData uri="http://schemas.openxmlformats.org/presentationml/2006/ole">
              <mc:AlternateContent xmlns:mc="http://schemas.openxmlformats.org/markup-compatibility/2006">
                <mc:Choice xmlns:v="urn:schemas-microsoft-com:vml" Requires="v">
                  <p:oleObj name="Equation" r:id="rId6" imgW="107315" imgH="107315" progId="Equation.3">
                    <p:embed/>
                  </p:oleObj>
                </mc:Choice>
                <mc:Fallback>
                  <p:oleObj name="Equation" r:id="rId6" imgW="107315" imgH="107315" progId="Equation.3">
                    <p:embed/>
                    <p:pic>
                      <p:nvPicPr>
                        <p:cNvPr id="0" name="Object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 y="2684"/>
                          <a:ext cx="2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4" name="Arc 74"/>
            <p:cNvSpPr/>
            <p:nvPr/>
          </p:nvSpPr>
          <p:spPr bwMode="auto">
            <a:xfrm>
              <a:off x="3516" y="2837"/>
              <a:ext cx="166" cy="228"/>
            </a:xfrm>
            <a:custGeom>
              <a:avLst/>
              <a:gdLst>
                <a:gd name="T0" fmla="*/ 0 w 18693"/>
                <a:gd name="T1" fmla="*/ 0 h 21600"/>
                <a:gd name="T2" fmla="*/ 0 w 18693"/>
                <a:gd name="T3" fmla="*/ 0 h 21600"/>
                <a:gd name="T4" fmla="*/ 0 w 18693"/>
                <a:gd name="T5" fmla="*/ 0 h 21600"/>
                <a:gd name="T6" fmla="*/ 0 60000 65536"/>
                <a:gd name="T7" fmla="*/ 0 60000 65536"/>
                <a:gd name="T8" fmla="*/ 0 60000 65536"/>
              </a:gdLst>
              <a:ahLst/>
              <a:cxnLst>
                <a:cxn ang="T6">
                  <a:pos x="T0" y="T1"/>
                </a:cxn>
                <a:cxn ang="T7">
                  <a:pos x="T2" y="T3"/>
                </a:cxn>
                <a:cxn ang="T8">
                  <a:pos x="T4" y="T5"/>
                </a:cxn>
              </a:cxnLst>
              <a:rect l="0" t="0" r="r" b="b"/>
              <a:pathLst>
                <a:path w="18693" h="21600" fill="none" extrusionOk="0">
                  <a:moveTo>
                    <a:pt x="-1" y="0"/>
                  </a:moveTo>
                  <a:cubicBezTo>
                    <a:pt x="7707" y="0"/>
                    <a:pt x="14831" y="4107"/>
                    <a:pt x="18693" y="10777"/>
                  </a:cubicBezTo>
                </a:path>
                <a:path w="18693" h="21600" stroke="0" extrusionOk="0">
                  <a:moveTo>
                    <a:pt x="-1" y="0"/>
                  </a:moveTo>
                  <a:cubicBezTo>
                    <a:pt x="7707" y="0"/>
                    <a:pt x="14831" y="4107"/>
                    <a:pt x="18693" y="10777"/>
                  </a:cubicBezTo>
                  <a:lnTo>
                    <a:pt x="0" y="21600"/>
                  </a:lnTo>
                  <a:lnTo>
                    <a:pt x="-1" y="0"/>
                  </a:lnTo>
                  <a:close/>
                </a:path>
              </a:pathLst>
            </a:custGeom>
            <a:noFill/>
            <a:ln w="317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55" name="Object 75"/>
            <p:cNvGraphicFramePr>
              <a:graphicFrameLocks noChangeAspect="1"/>
            </p:cNvGraphicFramePr>
            <p:nvPr/>
          </p:nvGraphicFramePr>
          <p:xfrm>
            <a:off x="4001" y="2684"/>
            <a:ext cx="223" cy="243"/>
          </p:xfrm>
          <a:graphic>
            <a:graphicData uri="http://schemas.openxmlformats.org/presentationml/2006/ole">
              <mc:AlternateContent xmlns:mc="http://schemas.openxmlformats.org/markup-compatibility/2006">
                <mc:Choice xmlns:v="urn:schemas-microsoft-com:vml" Requires="v">
                  <p:oleObj name="Equation" r:id="rId8" imgW="107315" imgH="107315" progId="Equation.3">
                    <p:embed/>
                  </p:oleObj>
                </mc:Choice>
                <mc:Fallback>
                  <p:oleObj name="Equation" r:id="rId8" imgW="107315" imgH="107315" progId="Equation.3">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1" y="2684"/>
                          <a:ext cx="2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6" name="Arc 76"/>
            <p:cNvSpPr/>
            <p:nvPr/>
          </p:nvSpPr>
          <p:spPr bwMode="auto">
            <a:xfrm>
              <a:off x="3900" y="2837"/>
              <a:ext cx="166" cy="228"/>
            </a:xfrm>
            <a:custGeom>
              <a:avLst/>
              <a:gdLst>
                <a:gd name="T0" fmla="*/ 0 w 18693"/>
                <a:gd name="T1" fmla="*/ 0 h 21600"/>
                <a:gd name="T2" fmla="*/ 0 w 18693"/>
                <a:gd name="T3" fmla="*/ 0 h 21600"/>
                <a:gd name="T4" fmla="*/ 0 w 18693"/>
                <a:gd name="T5" fmla="*/ 0 h 21600"/>
                <a:gd name="T6" fmla="*/ 0 60000 65536"/>
                <a:gd name="T7" fmla="*/ 0 60000 65536"/>
                <a:gd name="T8" fmla="*/ 0 60000 65536"/>
              </a:gdLst>
              <a:ahLst/>
              <a:cxnLst>
                <a:cxn ang="T6">
                  <a:pos x="T0" y="T1"/>
                </a:cxn>
                <a:cxn ang="T7">
                  <a:pos x="T2" y="T3"/>
                </a:cxn>
                <a:cxn ang="T8">
                  <a:pos x="T4" y="T5"/>
                </a:cxn>
              </a:cxnLst>
              <a:rect l="0" t="0" r="r" b="b"/>
              <a:pathLst>
                <a:path w="18693" h="21600" fill="none" extrusionOk="0">
                  <a:moveTo>
                    <a:pt x="-1" y="0"/>
                  </a:moveTo>
                  <a:cubicBezTo>
                    <a:pt x="7707" y="0"/>
                    <a:pt x="14831" y="4107"/>
                    <a:pt x="18693" y="10777"/>
                  </a:cubicBezTo>
                </a:path>
                <a:path w="18693" h="21600" stroke="0" extrusionOk="0">
                  <a:moveTo>
                    <a:pt x="-1" y="0"/>
                  </a:moveTo>
                  <a:cubicBezTo>
                    <a:pt x="7707" y="0"/>
                    <a:pt x="14831" y="4107"/>
                    <a:pt x="18693" y="10777"/>
                  </a:cubicBezTo>
                  <a:lnTo>
                    <a:pt x="0" y="21600"/>
                  </a:lnTo>
                  <a:lnTo>
                    <a:pt x="-1" y="0"/>
                  </a:lnTo>
                  <a:close/>
                </a:path>
              </a:pathLst>
            </a:custGeom>
            <a:noFill/>
            <a:ln w="317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638029" name="Rectangle 77"/>
          <p:cNvSpPr>
            <a:spLocks noChangeArrowheads="1"/>
          </p:cNvSpPr>
          <p:nvPr/>
        </p:nvSpPr>
        <p:spPr bwMode="auto">
          <a:xfrm>
            <a:off x="619125" y="4122738"/>
            <a:ext cx="3843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直流负载线斜率不变</a:t>
            </a:r>
          </a:p>
        </p:txBody>
      </p:sp>
      <p:sp>
        <p:nvSpPr>
          <p:cNvPr id="638030" name="Rectangle 78"/>
          <p:cNvSpPr>
            <a:spLocks noChangeArrowheads="1"/>
          </p:cNvSpPr>
          <p:nvPr/>
        </p:nvSpPr>
        <p:spPr bwMode="auto">
          <a:xfrm>
            <a:off x="600075" y="4694238"/>
            <a:ext cx="3741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直流负载线平行移动</a:t>
            </a:r>
          </a:p>
        </p:txBody>
      </p:sp>
      <p:grpSp>
        <p:nvGrpSpPr>
          <p:cNvPr id="638031" name="Group 79"/>
          <p:cNvGrpSpPr/>
          <p:nvPr/>
        </p:nvGrpSpPr>
        <p:grpSpPr bwMode="auto">
          <a:xfrm>
            <a:off x="430213" y="5200650"/>
            <a:ext cx="4640262" cy="1223963"/>
            <a:chOff x="294" y="3276"/>
            <a:chExt cx="3166" cy="771"/>
          </a:xfrm>
        </p:grpSpPr>
        <p:graphicFrame>
          <p:nvGraphicFramePr>
            <p:cNvPr id="17423" name="Object 80"/>
            <p:cNvGraphicFramePr>
              <a:graphicFrameLocks noChangeAspect="1"/>
            </p:cNvGraphicFramePr>
            <p:nvPr/>
          </p:nvGraphicFramePr>
          <p:xfrm>
            <a:off x="1321" y="3276"/>
            <a:ext cx="959" cy="771"/>
          </p:xfrm>
          <a:graphic>
            <a:graphicData uri="http://schemas.openxmlformats.org/presentationml/2006/ole">
              <mc:AlternateContent xmlns:mc="http://schemas.openxmlformats.org/markup-compatibility/2006">
                <mc:Choice xmlns:v="urn:schemas-microsoft-com:vml" Requires="v">
                  <p:oleObj name="公式" r:id="rId10" imgW="666750" imgH="452120" progId="Equation.3">
                    <p:embed/>
                  </p:oleObj>
                </mc:Choice>
                <mc:Fallback>
                  <p:oleObj name="公式" r:id="rId10" imgW="666750" imgH="452120" progId="Equation.3">
                    <p:embed/>
                    <p:pic>
                      <p:nvPicPr>
                        <p:cNvPr id="0"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1" y="3276"/>
                          <a:ext cx="959"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Rectangle 81"/>
            <p:cNvSpPr>
              <a:spLocks noChangeArrowheads="1"/>
            </p:cNvSpPr>
            <p:nvPr/>
          </p:nvSpPr>
          <p:spPr bwMode="auto">
            <a:xfrm>
              <a:off x="294" y="3442"/>
              <a:ext cx="119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i="1">
                  <a:solidFill>
                    <a:srgbClr val="FF5050"/>
                  </a:solidFill>
                  <a:latin typeface="Times New Roman" panose="02020603050405020304" pitchFamily="18" charset="0"/>
                  <a:ea typeface="楷体_GB2312" pitchFamily="49" charset="-122"/>
                </a:rPr>
                <a:t>U</a:t>
              </a:r>
              <a:r>
                <a:rPr kumimoji="1" lang="en-US" altLang="zh-CN" sz="3200" b="1" baseline="-25000">
                  <a:solidFill>
                    <a:srgbClr val="FF5050"/>
                  </a:solidFill>
                  <a:latin typeface="Times New Roman" panose="02020603050405020304" pitchFamily="18" charset="0"/>
                  <a:ea typeface="楷体_GB2312" pitchFamily="49" charset="-122"/>
                </a:rPr>
                <a:t>C C</a:t>
              </a:r>
              <a:r>
                <a:rPr kumimoji="1" lang="en-US" altLang="zh-CN" sz="3200" b="1">
                  <a:solidFill>
                    <a:srgbClr val="FF5050"/>
                  </a:solidFill>
                  <a:latin typeface="Times New Roman" panose="02020603050405020304" pitchFamily="18" charset="0"/>
                  <a:ea typeface="楷体_GB2312" pitchFamily="49" charset="-122"/>
                </a:rPr>
                <a:t>↑→</a:t>
              </a:r>
            </a:p>
          </p:txBody>
        </p:sp>
        <p:sp>
          <p:nvSpPr>
            <p:cNvPr id="17425" name="Rectangle 82"/>
            <p:cNvSpPr>
              <a:spLocks noChangeArrowheads="1"/>
            </p:cNvSpPr>
            <p:nvPr/>
          </p:nvSpPr>
          <p:spPr bwMode="auto">
            <a:xfrm>
              <a:off x="2120" y="3430"/>
              <a:ext cx="13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rgbClr val="FF5050"/>
                  </a:solidFill>
                  <a:latin typeface="Times New Roman" panose="02020603050405020304" pitchFamily="18" charset="0"/>
                  <a:ea typeface="楷体_GB2312" pitchFamily="49" charset="-122"/>
                </a:rPr>
                <a:t>↑→Q↑</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7954"/>
                                        </p:tgtEl>
                                        <p:attrNameLst>
                                          <p:attrName>style.visibility</p:attrName>
                                        </p:attrNameLst>
                                      </p:cBhvr>
                                      <p:to>
                                        <p:strVal val="visible"/>
                                      </p:to>
                                    </p:set>
                                    <p:animEffect transition="in" filter="wipe(left)">
                                      <p:cBhvr>
                                        <p:cTn id="7" dur="500"/>
                                        <p:tgtEl>
                                          <p:spTgt spid="6379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37976"/>
                                        </p:tgtEl>
                                        <p:attrNameLst>
                                          <p:attrName>style.visibility</p:attrName>
                                        </p:attrNameLst>
                                      </p:cBhvr>
                                      <p:to>
                                        <p:strVal val="visible"/>
                                      </p:to>
                                    </p:set>
                                    <p:animEffect transition="in" filter="wipe(left)">
                                      <p:cBhvr>
                                        <p:cTn id="12" dur="300"/>
                                        <p:tgtEl>
                                          <p:spTgt spid="63797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379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7987"/>
                                        </p:tgtEl>
                                        <p:attrNameLst>
                                          <p:attrName>style.visibility</p:attrName>
                                        </p:attrNameLst>
                                      </p:cBhvr>
                                      <p:to>
                                        <p:strVal val="visible"/>
                                      </p:to>
                                    </p:set>
                                    <p:animEffect transition="in" filter="wipe(left)">
                                      <p:cBhvr>
                                        <p:cTn id="21" dur="500"/>
                                        <p:tgtEl>
                                          <p:spTgt spid="63798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637988"/>
                                        </p:tgtEl>
                                        <p:attrNameLst>
                                          <p:attrName>style.visibility</p:attrName>
                                        </p:attrNameLst>
                                      </p:cBhvr>
                                      <p:to>
                                        <p:strVal val="visible"/>
                                      </p:to>
                                    </p:set>
                                    <p:animEffect transition="in" filter="wipe(left)">
                                      <p:cBhvr>
                                        <p:cTn id="26" dur="300"/>
                                        <p:tgtEl>
                                          <p:spTgt spid="63798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379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89"/>
                                        </p:tgtEl>
                                        <p:attrNameLst>
                                          <p:attrName>style.visibility</p:attrName>
                                        </p:attrNameLst>
                                      </p:cBhvr>
                                      <p:to>
                                        <p:strVal val="visible"/>
                                      </p:to>
                                    </p:set>
                                    <p:animEffect transition="in" filter="wipe(left)">
                                      <p:cBhvr>
                                        <p:cTn id="35" dur="500"/>
                                        <p:tgtEl>
                                          <p:spTgt spid="63798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37990"/>
                                        </p:tgtEl>
                                        <p:attrNameLst>
                                          <p:attrName>style.visibility</p:attrName>
                                        </p:attrNameLst>
                                      </p:cBhvr>
                                      <p:to>
                                        <p:strVal val="visible"/>
                                      </p:to>
                                    </p:set>
                                    <p:animEffect transition="in" filter="wipe(left)">
                                      <p:cBhvr>
                                        <p:cTn id="40" dur="500"/>
                                        <p:tgtEl>
                                          <p:spTgt spid="63799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38029"/>
                                        </p:tgtEl>
                                        <p:attrNameLst>
                                          <p:attrName>style.visibility</p:attrName>
                                        </p:attrNameLst>
                                      </p:cBhvr>
                                      <p:to>
                                        <p:strVal val="visible"/>
                                      </p:to>
                                    </p:set>
                                    <p:animEffect transition="in" filter="wipe(left)">
                                      <p:cBhvr>
                                        <p:cTn id="45" dur="500"/>
                                        <p:tgtEl>
                                          <p:spTgt spid="6380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38030"/>
                                        </p:tgtEl>
                                        <p:attrNameLst>
                                          <p:attrName>style.visibility</p:attrName>
                                        </p:attrNameLst>
                                      </p:cBhvr>
                                      <p:to>
                                        <p:strVal val="visible"/>
                                      </p:to>
                                    </p:set>
                                    <p:animEffect transition="in" filter="wipe(left)">
                                      <p:cBhvr>
                                        <p:cTn id="50" dur="500"/>
                                        <p:tgtEl>
                                          <p:spTgt spid="63803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6379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38031"/>
                                        </p:tgtEl>
                                        <p:attrNameLst>
                                          <p:attrName>style.visibility</p:attrName>
                                        </p:attrNameLst>
                                      </p:cBhvr>
                                      <p:to>
                                        <p:strVal val="visible"/>
                                      </p:to>
                                    </p:set>
                                    <p:animEffect transition="in" filter="wipe(left)">
                                      <p:cBhvr>
                                        <p:cTn id="59" dur="500"/>
                                        <p:tgtEl>
                                          <p:spTgt spid="638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4" grpId="0" autoUpdateAnimBg="0"/>
      <p:bldP spid="637976" grpId="0" autoUpdateAnimBg="0"/>
      <p:bldP spid="637987" grpId="0" autoUpdateAnimBg="0"/>
      <p:bldP spid="637988" grpId="0" autoUpdateAnimBg="0"/>
      <p:bldP spid="637989" grpId="0" autoUpdateAnimBg="0"/>
      <p:bldP spid="637990" grpId="0" autoUpdateAnimBg="0"/>
      <p:bldP spid="638029" grpId="0" autoUpdateAnimBg="0"/>
      <p:bldP spid="63803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2738" y="397878"/>
            <a:ext cx="821970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rgbClr val="FF0000"/>
                </a:solidFill>
                <a:latin typeface="Times New Roman" panose="02020603050405020304" pitchFamily="18" charset="0"/>
                <a:ea typeface="楷体_GB2312" pitchFamily="49" charset="-122"/>
              </a:rPr>
              <a:t>5.2.3 </a:t>
            </a:r>
            <a:r>
              <a:rPr kumimoji="1" lang="zh-CN" altLang="en-US" sz="3200" b="1" dirty="0">
                <a:solidFill>
                  <a:srgbClr val="FF0000"/>
                </a:solidFill>
                <a:latin typeface="Times New Roman" panose="02020603050405020304" pitchFamily="18" charset="0"/>
                <a:ea typeface="楷体_GB2312" pitchFamily="49" charset="-122"/>
              </a:rPr>
              <a:t>放大电路的动态分析</a:t>
            </a:r>
          </a:p>
        </p:txBody>
      </p:sp>
      <p:grpSp>
        <p:nvGrpSpPr>
          <p:cNvPr id="3" name="Group 146"/>
          <p:cNvGrpSpPr/>
          <p:nvPr/>
        </p:nvGrpSpPr>
        <p:grpSpPr bwMode="auto">
          <a:xfrm>
            <a:off x="4813818" y="1001674"/>
            <a:ext cx="4202671" cy="2580552"/>
            <a:chOff x="1025" y="2823"/>
            <a:chExt cx="2371" cy="1270"/>
          </a:xfrm>
        </p:grpSpPr>
        <p:sp>
          <p:nvSpPr>
            <p:cNvPr id="4" name="Line 147"/>
            <p:cNvSpPr>
              <a:spLocks noChangeShapeType="1"/>
            </p:cNvSpPr>
            <p:nvPr/>
          </p:nvSpPr>
          <p:spPr bwMode="auto">
            <a:xfrm flipV="1">
              <a:off x="2162" y="3177"/>
              <a:ext cx="0" cy="1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 name="Line 148"/>
            <p:cNvSpPr>
              <a:spLocks noChangeShapeType="1"/>
            </p:cNvSpPr>
            <p:nvPr/>
          </p:nvSpPr>
          <p:spPr bwMode="auto">
            <a:xfrm>
              <a:off x="1300" y="3411"/>
              <a:ext cx="717"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 name="Line 149"/>
            <p:cNvSpPr>
              <a:spLocks noChangeShapeType="1"/>
            </p:cNvSpPr>
            <p:nvPr/>
          </p:nvSpPr>
          <p:spPr bwMode="auto">
            <a:xfrm>
              <a:off x="1999" y="3251"/>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 name="Line 150"/>
            <p:cNvSpPr>
              <a:spLocks noChangeShapeType="1"/>
            </p:cNvSpPr>
            <p:nvPr/>
          </p:nvSpPr>
          <p:spPr bwMode="auto">
            <a:xfrm>
              <a:off x="2008" y="3458"/>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 name="Line 151"/>
            <p:cNvSpPr>
              <a:spLocks noChangeShapeType="1"/>
            </p:cNvSpPr>
            <p:nvPr/>
          </p:nvSpPr>
          <p:spPr bwMode="auto">
            <a:xfrm flipV="1">
              <a:off x="2008" y="3267"/>
              <a:ext cx="151" cy="1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 name="Line 152"/>
            <p:cNvSpPr>
              <a:spLocks noChangeShapeType="1"/>
            </p:cNvSpPr>
            <p:nvPr/>
          </p:nvSpPr>
          <p:spPr bwMode="auto">
            <a:xfrm>
              <a:off x="2149" y="3598"/>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 name="Line 153"/>
            <p:cNvSpPr>
              <a:spLocks noChangeShapeType="1"/>
            </p:cNvSpPr>
            <p:nvPr/>
          </p:nvSpPr>
          <p:spPr bwMode="auto">
            <a:xfrm>
              <a:off x="1318" y="3968"/>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 name="Line 154"/>
            <p:cNvSpPr>
              <a:spLocks noChangeShapeType="1"/>
            </p:cNvSpPr>
            <p:nvPr/>
          </p:nvSpPr>
          <p:spPr bwMode="auto">
            <a:xfrm flipV="1">
              <a:off x="1292" y="3956"/>
              <a:ext cx="1680" cy="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 name="Line 155"/>
            <p:cNvSpPr>
              <a:spLocks noChangeShapeType="1"/>
            </p:cNvSpPr>
            <p:nvPr/>
          </p:nvSpPr>
          <p:spPr bwMode="auto">
            <a:xfrm>
              <a:off x="2151" y="3583"/>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 name="Oval 156"/>
            <p:cNvSpPr>
              <a:spLocks noChangeArrowheads="1"/>
            </p:cNvSpPr>
            <p:nvPr/>
          </p:nvSpPr>
          <p:spPr bwMode="auto">
            <a:xfrm>
              <a:off x="1235" y="3378"/>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 name="Oval 157"/>
            <p:cNvSpPr>
              <a:spLocks noChangeArrowheads="1"/>
            </p:cNvSpPr>
            <p:nvPr/>
          </p:nvSpPr>
          <p:spPr bwMode="auto">
            <a:xfrm>
              <a:off x="1251" y="3939"/>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 name="Line 158"/>
            <p:cNvSpPr>
              <a:spLocks noChangeShapeType="1"/>
            </p:cNvSpPr>
            <p:nvPr/>
          </p:nvSpPr>
          <p:spPr bwMode="auto">
            <a:xfrm flipV="1">
              <a:off x="2145" y="3175"/>
              <a:ext cx="843"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 name="Text Box 159"/>
            <p:cNvSpPr txBox="1">
              <a:spLocks noChangeArrowheads="1"/>
            </p:cNvSpPr>
            <p:nvPr/>
          </p:nvSpPr>
          <p:spPr bwMode="auto">
            <a:xfrm>
              <a:off x="2320" y="3577"/>
              <a:ext cx="36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7" name="Text Box 160"/>
            <p:cNvSpPr txBox="1">
              <a:spLocks noChangeArrowheads="1"/>
            </p:cNvSpPr>
            <p:nvPr/>
          </p:nvSpPr>
          <p:spPr bwMode="auto">
            <a:xfrm>
              <a:off x="2216" y="3432"/>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楷体_GB2312" pitchFamily="49" charset="-122"/>
                </a:rPr>
                <a:t>T</a:t>
              </a:r>
            </a:p>
          </p:txBody>
        </p:sp>
        <p:sp>
          <p:nvSpPr>
            <p:cNvPr id="18" name="Line 161"/>
            <p:cNvSpPr>
              <a:spLocks noChangeShapeType="1"/>
            </p:cNvSpPr>
            <p:nvPr/>
          </p:nvSpPr>
          <p:spPr bwMode="auto">
            <a:xfrm>
              <a:off x="2071" y="4083"/>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 name="Oval 162"/>
            <p:cNvSpPr>
              <a:spLocks noChangeArrowheads="1"/>
            </p:cNvSpPr>
            <p:nvPr/>
          </p:nvSpPr>
          <p:spPr bwMode="auto">
            <a:xfrm>
              <a:off x="2131" y="3948"/>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 name="Text Box 163"/>
            <p:cNvSpPr txBox="1">
              <a:spLocks noChangeArrowheads="1"/>
            </p:cNvSpPr>
            <p:nvPr/>
          </p:nvSpPr>
          <p:spPr bwMode="auto">
            <a:xfrm>
              <a:off x="1269" y="3514"/>
              <a:ext cx="35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1" name="Line 164"/>
            <p:cNvSpPr>
              <a:spLocks noChangeShapeType="1"/>
            </p:cNvSpPr>
            <p:nvPr/>
          </p:nvSpPr>
          <p:spPr bwMode="auto">
            <a:xfrm flipV="1">
              <a:off x="2635" y="3189"/>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 name="Line 165"/>
            <p:cNvSpPr>
              <a:spLocks noChangeShapeType="1"/>
            </p:cNvSpPr>
            <p:nvPr/>
          </p:nvSpPr>
          <p:spPr bwMode="auto">
            <a:xfrm>
              <a:off x="2640" y="3530"/>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3" name="Rectangle 166"/>
            <p:cNvSpPr>
              <a:spLocks noChangeArrowheads="1"/>
            </p:cNvSpPr>
            <p:nvPr/>
          </p:nvSpPr>
          <p:spPr bwMode="auto">
            <a:xfrm>
              <a:off x="2598" y="3412"/>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 name="Oval 167"/>
            <p:cNvSpPr>
              <a:spLocks noChangeArrowheads="1"/>
            </p:cNvSpPr>
            <p:nvPr/>
          </p:nvSpPr>
          <p:spPr bwMode="auto">
            <a:xfrm>
              <a:off x="1635" y="3378"/>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 name="Text Box 168"/>
            <p:cNvSpPr txBox="1">
              <a:spLocks noChangeArrowheads="1"/>
            </p:cNvSpPr>
            <p:nvPr/>
          </p:nvSpPr>
          <p:spPr bwMode="auto">
            <a:xfrm>
              <a:off x="2667" y="3574"/>
              <a:ext cx="35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6" name="Line 169"/>
            <p:cNvSpPr>
              <a:spLocks noChangeShapeType="1"/>
            </p:cNvSpPr>
            <p:nvPr/>
          </p:nvSpPr>
          <p:spPr bwMode="auto">
            <a:xfrm>
              <a:off x="1301" y="3489"/>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Line 170"/>
            <p:cNvSpPr>
              <a:spLocks noChangeShapeType="1"/>
            </p:cNvSpPr>
            <p:nvPr/>
          </p:nvSpPr>
          <p:spPr bwMode="auto">
            <a:xfrm>
              <a:off x="3074" y="3363"/>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 name="Text Box 171"/>
            <p:cNvSpPr txBox="1">
              <a:spLocks noChangeArrowheads="1"/>
            </p:cNvSpPr>
            <p:nvPr/>
          </p:nvSpPr>
          <p:spPr bwMode="auto">
            <a:xfrm>
              <a:off x="1025" y="3476"/>
              <a:ext cx="279"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9" name="Text Box 172"/>
            <p:cNvSpPr txBox="1">
              <a:spLocks noChangeArrowheads="1"/>
            </p:cNvSpPr>
            <p:nvPr/>
          </p:nvSpPr>
          <p:spPr bwMode="auto">
            <a:xfrm>
              <a:off x="3045" y="3368"/>
              <a:ext cx="35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30" name="Line 173"/>
            <p:cNvSpPr>
              <a:spLocks noChangeShapeType="1"/>
            </p:cNvSpPr>
            <p:nvPr/>
          </p:nvSpPr>
          <p:spPr bwMode="auto">
            <a:xfrm rot="5400000">
              <a:off x="2391" y="295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Rectangle 174"/>
            <p:cNvSpPr>
              <a:spLocks noChangeArrowheads="1"/>
            </p:cNvSpPr>
            <p:nvPr/>
          </p:nvSpPr>
          <p:spPr bwMode="auto">
            <a:xfrm>
              <a:off x="2324" y="2823"/>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32" name="Rectangle 175"/>
            <p:cNvSpPr>
              <a:spLocks noChangeArrowheads="1"/>
            </p:cNvSpPr>
            <p:nvPr/>
          </p:nvSpPr>
          <p:spPr bwMode="auto">
            <a:xfrm>
              <a:off x="1683" y="3069"/>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33" name="Line 176"/>
            <p:cNvSpPr>
              <a:spLocks noChangeShapeType="1"/>
            </p:cNvSpPr>
            <p:nvPr/>
          </p:nvSpPr>
          <p:spPr bwMode="auto">
            <a:xfrm rot="-5400000">
              <a:off x="1843" y="3239"/>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Line 177"/>
            <p:cNvSpPr>
              <a:spLocks noChangeShapeType="1"/>
            </p:cNvSpPr>
            <p:nvPr/>
          </p:nvSpPr>
          <p:spPr bwMode="auto">
            <a:xfrm>
              <a:off x="2206" y="3274"/>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Rectangle 178"/>
            <p:cNvSpPr>
              <a:spLocks noChangeArrowheads="1"/>
            </p:cNvSpPr>
            <p:nvPr/>
          </p:nvSpPr>
          <p:spPr bwMode="auto">
            <a:xfrm>
              <a:off x="2228" y="3201"/>
              <a:ext cx="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36" name="Oval 179"/>
            <p:cNvSpPr>
              <a:spLocks noChangeArrowheads="1"/>
            </p:cNvSpPr>
            <p:nvPr/>
          </p:nvSpPr>
          <p:spPr bwMode="auto">
            <a:xfrm>
              <a:off x="2619"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 name="Line 180"/>
            <p:cNvSpPr>
              <a:spLocks noChangeShapeType="1"/>
            </p:cNvSpPr>
            <p:nvPr/>
          </p:nvSpPr>
          <p:spPr bwMode="auto">
            <a:xfrm flipV="1">
              <a:off x="1661" y="3411"/>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 name="Line 181"/>
            <p:cNvSpPr>
              <a:spLocks noChangeShapeType="1"/>
            </p:cNvSpPr>
            <p:nvPr/>
          </p:nvSpPr>
          <p:spPr bwMode="auto">
            <a:xfrm>
              <a:off x="1666" y="3524"/>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39" name="Rectangle 182"/>
            <p:cNvSpPr>
              <a:spLocks noChangeArrowheads="1"/>
            </p:cNvSpPr>
            <p:nvPr/>
          </p:nvSpPr>
          <p:spPr bwMode="auto">
            <a:xfrm>
              <a:off x="1624" y="353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 name="Oval 183"/>
            <p:cNvSpPr>
              <a:spLocks noChangeArrowheads="1"/>
            </p:cNvSpPr>
            <p:nvPr/>
          </p:nvSpPr>
          <p:spPr bwMode="auto">
            <a:xfrm>
              <a:off x="1647"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 name="Line 184"/>
            <p:cNvSpPr>
              <a:spLocks noChangeShapeType="1"/>
            </p:cNvSpPr>
            <p:nvPr/>
          </p:nvSpPr>
          <p:spPr bwMode="auto">
            <a:xfrm flipV="1">
              <a:off x="2972" y="3198"/>
              <a:ext cx="1" cy="28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 name="Line 185"/>
            <p:cNvSpPr>
              <a:spLocks noChangeShapeType="1"/>
            </p:cNvSpPr>
            <p:nvPr/>
          </p:nvSpPr>
          <p:spPr bwMode="auto">
            <a:xfrm>
              <a:off x="2977" y="353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43" name="Rectangle 186"/>
            <p:cNvSpPr>
              <a:spLocks noChangeArrowheads="1"/>
            </p:cNvSpPr>
            <p:nvPr/>
          </p:nvSpPr>
          <p:spPr bwMode="auto">
            <a:xfrm>
              <a:off x="2935" y="341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 name="Line 187"/>
            <p:cNvSpPr>
              <a:spLocks noChangeShapeType="1"/>
            </p:cNvSpPr>
            <p:nvPr/>
          </p:nvSpPr>
          <p:spPr bwMode="auto">
            <a:xfrm>
              <a:off x="1837" y="3468"/>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Rectangle 188"/>
            <p:cNvSpPr>
              <a:spLocks noChangeArrowheads="1"/>
            </p:cNvSpPr>
            <p:nvPr/>
          </p:nvSpPr>
          <p:spPr bwMode="auto">
            <a:xfrm>
              <a:off x="1689" y="3516"/>
              <a:ext cx="3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sp>
          <p:nvSpPr>
            <p:cNvPr id="46" name="Oval 189"/>
            <p:cNvSpPr>
              <a:spLocks noChangeArrowheads="1"/>
            </p:cNvSpPr>
            <p:nvPr/>
          </p:nvSpPr>
          <p:spPr bwMode="auto">
            <a:xfrm>
              <a:off x="2631" y="316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7" name="TextBox 46"/>
          <p:cNvSpPr txBox="1"/>
          <p:nvPr/>
        </p:nvSpPr>
        <p:spPr>
          <a:xfrm>
            <a:off x="281205" y="1172194"/>
            <a:ext cx="5561054" cy="584775"/>
          </a:xfrm>
          <a:prstGeom prst="rect">
            <a:avLst/>
          </a:prstGeom>
          <a:noFill/>
        </p:spPr>
        <p:txBody>
          <a:bodyPr wrap="square" rtlCol="0">
            <a:spAutoFit/>
          </a:bodyPr>
          <a:lstStyle/>
          <a:p>
            <a:r>
              <a:rPr lang="zh-CN" altLang="en-US" sz="3200" b="1" dirty="0">
                <a:solidFill>
                  <a:srgbClr val="FF0000"/>
                </a:solidFill>
              </a:rPr>
              <a:t>动态分析的依据</a:t>
            </a:r>
            <a:r>
              <a:rPr lang="en-US" altLang="zh-CN" sz="3200" b="1" dirty="0">
                <a:solidFill>
                  <a:srgbClr val="FF0000"/>
                </a:solidFill>
              </a:rPr>
              <a:t>-</a:t>
            </a:r>
            <a:r>
              <a:rPr lang="zh-CN" altLang="en-US" sz="3200" b="1" dirty="0">
                <a:solidFill>
                  <a:srgbClr val="FF0000"/>
                </a:solidFill>
              </a:rPr>
              <a:t>交流通路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5048" y="455137"/>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Times New Roman" panose="02020603050405020304" pitchFamily="18" charset="0"/>
              </a:rPr>
              <a:t>动态分析之图解法</a:t>
            </a:r>
          </a:p>
        </p:txBody>
      </p:sp>
      <p:sp>
        <p:nvSpPr>
          <p:cNvPr id="3" name="Text Box 3"/>
          <p:cNvSpPr txBox="1">
            <a:spLocks noChangeArrowheads="1"/>
          </p:cNvSpPr>
          <p:nvPr/>
        </p:nvSpPr>
        <p:spPr bwMode="auto">
          <a:xfrm>
            <a:off x="471879" y="1353034"/>
            <a:ext cx="3581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0000FF"/>
                </a:solidFill>
                <a:latin typeface="Times New Roman" panose="02020603050405020304" pitchFamily="18" charset="0"/>
              </a:rPr>
              <a:t>1. </a:t>
            </a:r>
            <a:r>
              <a:rPr kumimoji="1" lang="zh-CN" altLang="en-US" sz="2600" b="1">
                <a:solidFill>
                  <a:srgbClr val="0000FF"/>
                </a:solidFill>
                <a:latin typeface="Times New Roman" panose="02020603050405020304" pitchFamily="18" charset="0"/>
              </a:rPr>
              <a:t>交流通路的输出回路</a:t>
            </a:r>
          </a:p>
        </p:txBody>
      </p:sp>
      <p:grpSp>
        <p:nvGrpSpPr>
          <p:cNvPr id="4" name="Group 4"/>
          <p:cNvGrpSpPr/>
          <p:nvPr/>
        </p:nvGrpSpPr>
        <p:grpSpPr bwMode="auto">
          <a:xfrm>
            <a:off x="4891479" y="972034"/>
            <a:ext cx="3810000" cy="2895600"/>
            <a:chOff x="3072" y="672"/>
            <a:chExt cx="2400" cy="1824"/>
          </a:xfrm>
        </p:grpSpPr>
        <p:grpSp>
          <p:nvGrpSpPr>
            <p:cNvPr id="5" name="Group 5"/>
            <p:cNvGrpSpPr/>
            <p:nvPr/>
          </p:nvGrpSpPr>
          <p:grpSpPr bwMode="auto">
            <a:xfrm>
              <a:off x="3072" y="672"/>
              <a:ext cx="2400" cy="1824"/>
              <a:chOff x="3072" y="672"/>
              <a:chExt cx="2400" cy="1824"/>
            </a:xfrm>
          </p:grpSpPr>
          <p:pic>
            <p:nvPicPr>
              <p:cNvPr id="10"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l="31842" t="24550" r="32191" b="43758"/>
              <a:stretch>
                <a:fillRect/>
              </a:stretch>
            </p:blipFill>
            <p:spPr bwMode="auto">
              <a:xfrm>
                <a:off x="3072" y="672"/>
                <a:ext cx="2400" cy="15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p:cNvSpPr>
                <a:spLocks noChangeArrowheads="1"/>
              </p:cNvSpPr>
              <p:nvPr/>
            </p:nvSpPr>
            <p:spPr bwMode="auto">
              <a:xfrm>
                <a:off x="3792" y="2208"/>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rgbClr val="FF00FF"/>
                    </a:solidFill>
                    <a:latin typeface="Times New Roman" panose="02020603050405020304" pitchFamily="18" charset="0"/>
                    <a:ea typeface="黑体" panose="02010609060101010101" pitchFamily="49" charset="-122"/>
                  </a:rPr>
                  <a:t> </a:t>
                </a:r>
                <a:endParaRPr kumimoji="1" lang="en-US" altLang="zh-CN" sz="2400" b="1">
                  <a:solidFill>
                    <a:srgbClr val="FF00FF"/>
                  </a:solidFill>
                  <a:latin typeface="宋体" panose="02010600030101010101" pitchFamily="2" charset="-122"/>
                </a:endParaRPr>
              </a:p>
            </p:txBody>
          </p:sp>
        </p:grpSp>
        <p:pic>
          <p:nvPicPr>
            <p:cNvPr id="6" name="Picture 8" descr="vce"/>
            <p:cNvPicPr>
              <a:picLocks noChangeAspect="1" noChangeArrowheads="1"/>
            </p:cNvPicPr>
            <p:nvPr/>
          </p:nvPicPr>
          <p:blipFill>
            <a:blip r:embed="rId3">
              <a:extLst>
                <a:ext uri="{28A0092B-C50C-407E-A947-70E740481C1C}">
                  <a14:useLocalDpi xmlns:a14="http://schemas.microsoft.com/office/drawing/2010/main" val="0"/>
                </a:ext>
              </a:extLst>
            </a:blip>
            <a:srcRect l="55643" t="748" r="14160" b="86502"/>
            <a:stretch>
              <a:fillRect/>
            </a:stretch>
          </p:blipFill>
          <p:spPr bwMode="auto">
            <a:xfrm>
              <a:off x="3886" y="1392"/>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vce"/>
            <p:cNvPicPr>
              <a:picLocks noChangeAspect="1" noChangeArrowheads="1"/>
            </p:cNvPicPr>
            <p:nvPr/>
          </p:nvPicPr>
          <p:blipFill>
            <a:blip r:embed="rId3">
              <a:extLst>
                <a:ext uri="{28A0092B-C50C-407E-A947-70E740481C1C}">
                  <a14:useLocalDpi xmlns:a14="http://schemas.microsoft.com/office/drawing/2010/main" val="0"/>
                </a:ext>
              </a:extLst>
            </a:blip>
            <a:srcRect l="55643" t="-4033" r="4724" b="90372"/>
            <a:stretch>
              <a:fillRect/>
            </a:stretch>
          </p:blipFill>
          <p:spPr bwMode="auto">
            <a:xfrm>
              <a:off x="4342" y="1366"/>
              <a:ext cx="25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n"/>
            <p:cNvPicPr>
              <a:picLocks noChangeAspect="1" noChangeArrowheads="1"/>
            </p:cNvPicPr>
            <p:nvPr/>
          </p:nvPicPr>
          <p:blipFill>
            <a:blip r:embed="rId4">
              <a:extLst>
                <a:ext uri="{28A0092B-C50C-407E-A947-70E740481C1C}">
                  <a14:useLocalDpi xmlns:a14="http://schemas.microsoft.com/office/drawing/2010/main" val="0"/>
                </a:ext>
              </a:extLst>
            </a:blip>
            <a:srcRect l="58267" t="14174" r="5511" b="66817"/>
            <a:stretch>
              <a:fillRect/>
            </a:stretch>
          </p:blipFill>
          <p:spPr bwMode="auto">
            <a:xfrm>
              <a:off x="3890" y="1377"/>
              <a:ext cx="2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n"/>
            <p:cNvPicPr>
              <a:picLocks noChangeAspect="1" noChangeArrowheads="1"/>
            </p:cNvPicPr>
            <p:nvPr/>
          </p:nvPicPr>
          <p:blipFill>
            <a:blip r:embed="rId4">
              <a:extLst>
                <a:ext uri="{28A0092B-C50C-407E-A947-70E740481C1C}">
                  <a14:useLocalDpi xmlns:a14="http://schemas.microsoft.com/office/drawing/2010/main" val="0"/>
                </a:ext>
              </a:extLst>
            </a:blip>
            <a:srcRect l="58267" t="14174" r="5511" b="66817"/>
            <a:stretch>
              <a:fillRect/>
            </a:stretch>
          </p:blipFill>
          <p:spPr bwMode="auto">
            <a:xfrm>
              <a:off x="4344" y="1377"/>
              <a:ext cx="2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 Box 12"/>
          <p:cNvSpPr txBox="1">
            <a:spLocks noChangeArrowheads="1"/>
          </p:cNvSpPr>
          <p:nvPr/>
        </p:nvSpPr>
        <p:spPr bwMode="auto">
          <a:xfrm>
            <a:off x="243279" y="1886434"/>
            <a:ext cx="4343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en-US" altLang="zh-CN" sz="2600" b="1" dirty="0">
                <a:latin typeface="Times New Roman" panose="02020603050405020304" pitchFamily="18" charset="0"/>
              </a:rPr>
              <a:t>       </a:t>
            </a:r>
            <a:r>
              <a:rPr kumimoji="1" lang="zh-CN" altLang="en-US" sz="2600" b="1" dirty="0">
                <a:latin typeface="Times New Roman" panose="02020603050405020304" pitchFamily="18" charset="0"/>
              </a:rPr>
              <a:t>输出通路的外电路是 </a:t>
            </a:r>
            <a:r>
              <a:rPr kumimoji="1" lang="en-US" altLang="zh-CN" sz="2600" b="1" i="1" dirty="0" err="1">
                <a:latin typeface="Times New Roman" panose="02020603050405020304" pitchFamily="18" charset="0"/>
              </a:rPr>
              <a:t>R</a:t>
            </a:r>
            <a:r>
              <a:rPr kumimoji="1" lang="en-US" altLang="zh-CN" sz="2600" b="1" baseline="-25000" dirty="0" err="1">
                <a:latin typeface="Times New Roman" panose="02020603050405020304" pitchFamily="18" charset="0"/>
              </a:rPr>
              <a:t>c</a:t>
            </a:r>
            <a:r>
              <a:rPr kumimoji="1" lang="en-US" altLang="zh-CN" sz="2600" b="1" baseline="-25000" dirty="0">
                <a:latin typeface="Times New Roman" panose="02020603050405020304" pitchFamily="18" charset="0"/>
              </a:rPr>
              <a:t> </a:t>
            </a:r>
            <a:r>
              <a:rPr kumimoji="1" lang="zh-CN" altLang="en-US" sz="2600" b="1" dirty="0">
                <a:latin typeface="Times New Roman" panose="02020603050405020304" pitchFamily="18" charset="0"/>
              </a:rPr>
              <a:t>和 </a:t>
            </a:r>
            <a:r>
              <a:rPr kumimoji="1" lang="en-US" altLang="zh-CN" sz="2600" b="1" i="1" dirty="0">
                <a:latin typeface="Times New Roman" panose="02020603050405020304" pitchFamily="18" charset="0"/>
              </a:rPr>
              <a:t>R</a:t>
            </a:r>
            <a:r>
              <a:rPr kumimoji="1" lang="en-US" altLang="zh-CN" sz="2600" b="1" baseline="-25000" dirty="0">
                <a:latin typeface="Times New Roman" panose="02020603050405020304" pitchFamily="18" charset="0"/>
              </a:rPr>
              <a:t>L </a:t>
            </a:r>
            <a:r>
              <a:rPr kumimoji="1" lang="zh-CN" altLang="en-US" sz="2600" b="1" dirty="0">
                <a:latin typeface="Times New Roman" panose="02020603050405020304" pitchFamily="18" charset="0"/>
              </a:rPr>
              <a:t>的并联。</a:t>
            </a:r>
          </a:p>
        </p:txBody>
      </p:sp>
      <p:sp>
        <p:nvSpPr>
          <p:cNvPr id="13" name="Text Box 13"/>
          <p:cNvSpPr txBox="1">
            <a:spLocks noChangeArrowheads="1"/>
          </p:cNvSpPr>
          <p:nvPr/>
        </p:nvSpPr>
        <p:spPr bwMode="auto">
          <a:xfrm>
            <a:off x="471879" y="3105634"/>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0000FF"/>
                </a:solidFill>
                <a:latin typeface="Times New Roman" panose="02020603050405020304" pitchFamily="18" charset="0"/>
              </a:rPr>
              <a:t>2. </a:t>
            </a:r>
            <a:r>
              <a:rPr kumimoji="1" lang="zh-CN" altLang="en-US" sz="2600" b="1">
                <a:solidFill>
                  <a:srgbClr val="0000FF"/>
                </a:solidFill>
                <a:latin typeface="Times New Roman" panose="02020603050405020304" pitchFamily="18" charset="0"/>
              </a:rPr>
              <a:t>交流负载线</a:t>
            </a:r>
          </a:p>
        </p:txBody>
      </p:sp>
      <p:grpSp>
        <p:nvGrpSpPr>
          <p:cNvPr id="14" name="Group 14"/>
          <p:cNvGrpSpPr/>
          <p:nvPr/>
        </p:nvGrpSpPr>
        <p:grpSpPr bwMode="auto">
          <a:xfrm>
            <a:off x="5815404" y="3881922"/>
            <a:ext cx="1573213" cy="2057400"/>
            <a:chOff x="3089" y="1392"/>
            <a:chExt cx="991" cy="1296"/>
          </a:xfrm>
        </p:grpSpPr>
        <p:grpSp>
          <p:nvGrpSpPr>
            <p:cNvPr id="15" name="Group 15"/>
            <p:cNvGrpSpPr/>
            <p:nvPr/>
          </p:nvGrpSpPr>
          <p:grpSpPr bwMode="auto">
            <a:xfrm>
              <a:off x="3089" y="1392"/>
              <a:ext cx="991" cy="1296"/>
              <a:chOff x="3072" y="1392"/>
              <a:chExt cx="991" cy="1296"/>
            </a:xfrm>
          </p:grpSpPr>
          <p:sp>
            <p:nvSpPr>
              <p:cNvPr id="17" name="Line 16"/>
              <p:cNvSpPr>
                <a:spLocks noChangeShapeType="1"/>
              </p:cNvSpPr>
              <p:nvPr/>
            </p:nvSpPr>
            <p:spPr bwMode="auto">
              <a:xfrm flipH="1" flipV="1">
                <a:off x="3072" y="1587"/>
                <a:ext cx="959" cy="1101"/>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Text Box 17"/>
              <p:cNvSpPr txBox="1">
                <a:spLocks noChangeArrowheads="1"/>
              </p:cNvSpPr>
              <p:nvPr/>
            </p:nvSpPr>
            <p:spPr bwMode="auto">
              <a:xfrm>
                <a:off x="3307" y="1392"/>
                <a:ext cx="7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1600" b="1">
                    <a:latin typeface="Times New Roman" panose="02020603050405020304" pitchFamily="18" charset="0"/>
                    <a:ea typeface="方正琥珀繁体" pitchFamily="2" charset="-122"/>
                  </a:rPr>
                  <a:t>交流负载线</a:t>
                </a:r>
              </a:p>
            </p:txBody>
          </p:sp>
        </p:grpSp>
        <p:sp>
          <p:nvSpPr>
            <p:cNvPr id="16" name="AutoShape 18"/>
            <p:cNvSpPr>
              <a:spLocks noChangeArrowheads="1"/>
            </p:cNvSpPr>
            <p:nvPr/>
          </p:nvSpPr>
          <p:spPr bwMode="auto">
            <a:xfrm>
              <a:off x="3382" y="1407"/>
              <a:ext cx="698" cy="177"/>
            </a:xfrm>
            <a:prstGeom prst="wedgeRectCallout">
              <a:avLst>
                <a:gd name="adj1" fmla="val -78940"/>
                <a:gd name="adj2" fmla="val 57343"/>
              </a:avLst>
            </a:prstGeom>
            <a:noFill/>
            <a:ln w="19050">
              <a:solidFill>
                <a:srgbClr val="FF0066"/>
              </a:solidFill>
              <a:miter lim="800000"/>
              <a:tailEnd type="none" w="sm"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zh-CN" altLang="zh-CN" sz="2800" b="1">
                <a:latin typeface="Times New Roman" panose="02020603050405020304" pitchFamily="18" charset="0"/>
                <a:ea typeface="方正琥珀繁体" pitchFamily="2" charset="-122"/>
              </a:endParaRPr>
            </a:p>
          </p:txBody>
        </p:sp>
      </p:grpSp>
      <p:sp>
        <p:nvSpPr>
          <p:cNvPr id="19" name="Text Box 19"/>
          <p:cNvSpPr txBox="1">
            <a:spLocks noChangeArrowheads="1"/>
          </p:cNvSpPr>
          <p:nvPr/>
        </p:nvSpPr>
        <p:spPr bwMode="auto">
          <a:xfrm>
            <a:off x="404413" y="4621392"/>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Times New Roman" panose="02020603050405020304" pitchFamily="18" charset="0"/>
              </a:rPr>
              <a:t>斜率为：</a:t>
            </a:r>
          </a:p>
        </p:txBody>
      </p:sp>
      <p:graphicFrame>
        <p:nvGraphicFramePr>
          <p:cNvPr id="20" name="Object 20"/>
          <p:cNvGraphicFramePr>
            <a:graphicFrameLocks noChangeAspect="1"/>
          </p:cNvGraphicFramePr>
          <p:nvPr/>
        </p:nvGraphicFramePr>
        <p:xfrm>
          <a:off x="931460" y="5095678"/>
          <a:ext cx="3387725" cy="731838"/>
        </p:xfrm>
        <a:graphic>
          <a:graphicData uri="http://schemas.openxmlformats.org/presentationml/2006/ole">
            <mc:AlternateContent xmlns:mc="http://schemas.openxmlformats.org/markup-compatibility/2006">
              <mc:Choice xmlns:v="urn:schemas-microsoft-com:vml" Requires="v">
                <p:oleObj name="Equation" r:id="rId5" imgW="4044950" imgH="871220" progId="Equation.3">
                  <p:embed/>
                </p:oleObj>
              </mc:Choice>
              <mc:Fallback>
                <p:oleObj name="Equation" r:id="rId5" imgW="4044950" imgH="871220" progId="Equation.3">
                  <p:embed/>
                  <p:pic>
                    <p:nvPicPr>
                      <p:cNvPr id="0" name="图片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460" y="5095678"/>
                        <a:ext cx="338772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21"/>
          <p:cNvGrpSpPr/>
          <p:nvPr/>
        </p:nvGrpSpPr>
        <p:grpSpPr bwMode="auto">
          <a:xfrm>
            <a:off x="4370779" y="3743809"/>
            <a:ext cx="4511675" cy="2714625"/>
            <a:chOff x="2744" y="2418"/>
            <a:chExt cx="2842" cy="1710"/>
          </a:xfrm>
        </p:grpSpPr>
        <p:grpSp>
          <p:nvGrpSpPr>
            <p:cNvPr id="23" name="Group 22"/>
            <p:cNvGrpSpPr/>
            <p:nvPr/>
          </p:nvGrpSpPr>
          <p:grpSpPr bwMode="auto">
            <a:xfrm>
              <a:off x="2744" y="2418"/>
              <a:ext cx="2842" cy="1614"/>
              <a:chOff x="2227" y="1305"/>
              <a:chExt cx="2842" cy="1614"/>
            </a:xfrm>
          </p:grpSpPr>
          <p:grpSp>
            <p:nvGrpSpPr>
              <p:cNvPr id="24" name="Group 23"/>
              <p:cNvGrpSpPr/>
              <p:nvPr/>
            </p:nvGrpSpPr>
            <p:grpSpPr bwMode="auto">
              <a:xfrm>
                <a:off x="2227" y="1305"/>
                <a:ext cx="2842" cy="1614"/>
                <a:chOff x="2227" y="1305"/>
                <a:chExt cx="2842" cy="1614"/>
              </a:xfrm>
            </p:grpSpPr>
            <p:grpSp>
              <p:nvGrpSpPr>
                <p:cNvPr id="26" name="Group 24"/>
                <p:cNvGrpSpPr/>
                <p:nvPr/>
              </p:nvGrpSpPr>
              <p:grpSpPr bwMode="auto">
                <a:xfrm>
                  <a:off x="2227" y="1305"/>
                  <a:ext cx="2842" cy="1614"/>
                  <a:chOff x="2227" y="1305"/>
                  <a:chExt cx="2842" cy="1614"/>
                </a:xfrm>
              </p:grpSpPr>
              <p:sp>
                <p:nvSpPr>
                  <p:cNvPr id="35" name="Text Box 25"/>
                  <p:cNvSpPr txBox="1">
                    <a:spLocks noChangeArrowheads="1"/>
                  </p:cNvSpPr>
                  <p:nvPr/>
                </p:nvSpPr>
                <p:spPr bwMode="auto">
                  <a:xfrm>
                    <a:off x="2591" y="256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i="1">
                        <a:latin typeface="Times New Roman" panose="02020603050405020304" pitchFamily="18" charset="0"/>
                      </a:rPr>
                      <a:t>O</a:t>
                    </a:r>
                  </a:p>
                </p:txBody>
              </p:sp>
              <p:sp>
                <p:nvSpPr>
                  <p:cNvPr id="36" name="Text Box 26"/>
                  <p:cNvSpPr txBox="1">
                    <a:spLocks noChangeArrowheads="1"/>
                  </p:cNvSpPr>
                  <p:nvPr/>
                </p:nvSpPr>
                <p:spPr bwMode="auto">
                  <a:xfrm>
                    <a:off x="4334" y="1939"/>
                    <a:ext cx="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i="1">
                        <a:latin typeface="Times New Roman" panose="02020603050405020304" pitchFamily="18" charset="0"/>
                      </a:rPr>
                      <a:t>I</a:t>
                    </a:r>
                    <a:r>
                      <a:rPr kumimoji="1" lang="en-US" altLang="zh-CN" sz="2000" b="1" baseline="-25000">
                        <a:latin typeface="Times New Roman" panose="02020603050405020304" pitchFamily="18" charset="0"/>
                      </a:rPr>
                      <a:t>B</a:t>
                    </a:r>
                    <a:endParaRPr kumimoji="1" lang="en-US" altLang="zh-CN" sz="2000" b="1">
                      <a:latin typeface="Times New Roman" panose="02020603050405020304" pitchFamily="18" charset="0"/>
                    </a:endParaRPr>
                  </a:p>
                </p:txBody>
              </p:sp>
              <p:sp>
                <p:nvSpPr>
                  <p:cNvPr id="37" name="Line 27"/>
                  <p:cNvSpPr>
                    <a:spLocks noChangeShapeType="1"/>
                  </p:cNvSpPr>
                  <p:nvPr/>
                </p:nvSpPr>
                <p:spPr bwMode="auto">
                  <a:xfrm>
                    <a:off x="2400" y="2113"/>
                    <a:ext cx="0" cy="0"/>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Text Box 28"/>
                  <p:cNvSpPr txBox="1">
                    <a:spLocks noChangeArrowheads="1"/>
                  </p:cNvSpPr>
                  <p:nvPr/>
                </p:nvSpPr>
                <p:spPr bwMode="auto">
                  <a:xfrm>
                    <a:off x="2227" y="1305"/>
                    <a:ext cx="5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b="1" i="1">
                        <a:latin typeface="Times New Roman" panose="02020603050405020304" pitchFamily="18" charset="0"/>
                      </a:rPr>
                      <a:t>i</a:t>
                    </a:r>
                    <a:r>
                      <a:rPr kumimoji="1" lang="en-US" altLang="zh-CN" b="1" baseline="-25000">
                        <a:latin typeface="Times New Roman" panose="02020603050405020304" pitchFamily="18" charset="0"/>
                      </a:rPr>
                      <a:t>C</a:t>
                    </a:r>
                    <a:r>
                      <a:rPr kumimoji="1" lang="en-US" altLang="zh-CN" b="1" i="1">
                        <a:latin typeface="Times New Roman" panose="02020603050405020304" pitchFamily="18" charset="0"/>
                      </a:rPr>
                      <a:t> </a:t>
                    </a:r>
                    <a:r>
                      <a:rPr kumimoji="1" lang="en-US" altLang="zh-CN">
                        <a:latin typeface="Times New Roman" panose="02020603050405020304" pitchFamily="18" charset="0"/>
                      </a:rPr>
                      <a:t> / </a:t>
                    </a:r>
                    <a:r>
                      <a:rPr kumimoji="1" lang="en-US" altLang="zh-CN" b="1">
                        <a:latin typeface="Times New Roman" panose="02020603050405020304" pitchFamily="18" charset="0"/>
                      </a:rPr>
                      <a:t>mA</a:t>
                    </a:r>
                  </a:p>
                </p:txBody>
              </p:sp>
              <p:sp>
                <p:nvSpPr>
                  <p:cNvPr id="39" name="Text Box 29"/>
                  <p:cNvSpPr txBox="1">
                    <a:spLocks noChangeArrowheads="1"/>
                  </p:cNvSpPr>
                  <p:nvPr/>
                </p:nvSpPr>
                <p:spPr bwMode="auto">
                  <a:xfrm>
                    <a:off x="4524" y="2688"/>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CE</a:t>
                    </a:r>
                    <a:r>
                      <a:rPr kumimoji="1" lang="en-US" altLang="zh-CN" b="1" i="1">
                        <a:latin typeface="Times New Roman" panose="02020603050405020304" pitchFamily="18" charset="0"/>
                      </a:rPr>
                      <a:t> </a:t>
                    </a:r>
                    <a:r>
                      <a:rPr kumimoji="1" lang="en-US" altLang="zh-CN">
                        <a:latin typeface="Times New Roman" panose="02020603050405020304" pitchFamily="18" charset="0"/>
                      </a:rPr>
                      <a:t> </a:t>
                    </a:r>
                    <a:r>
                      <a:rPr kumimoji="1" lang="en-US" altLang="zh-CN" b="1">
                        <a:latin typeface="Times New Roman" panose="02020603050405020304" pitchFamily="18" charset="0"/>
                      </a:rPr>
                      <a:t>/V</a:t>
                    </a:r>
                  </a:p>
                </p:txBody>
              </p:sp>
              <p:sp>
                <p:nvSpPr>
                  <p:cNvPr id="40" name="Line 30"/>
                  <p:cNvSpPr>
                    <a:spLocks noChangeShapeType="1"/>
                  </p:cNvSpPr>
                  <p:nvPr/>
                </p:nvSpPr>
                <p:spPr bwMode="auto">
                  <a:xfrm flipV="1">
                    <a:off x="3259" y="2091"/>
                    <a:ext cx="1033" cy="77"/>
                  </a:xfrm>
                  <a:prstGeom prst="line">
                    <a:avLst/>
                  </a:prstGeom>
                  <a:noFill/>
                  <a:ln w="38100">
                    <a:solidFill>
                      <a:srgbClr val="FF0066"/>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1" name="Group 31"/>
                  <p:cNvGrpSpPr/>
                  <p:nvPr/>
                </p:nvGrpSpPr>
                <p:grpSpPr bwMode="auto">
                  <a:xfrm>
                    <a:off x="2913" y="1829"/>
                    <a:ext cx="1271" cy="192"/>
                    <a:chOff x="1248" y="1845"/>
                    <a:chExt cx="2184" cy="363"/>
                  </a:xfrm>
                </p:grpSpPr>
                <p:sp>
                  <p:nvSpPr>
                    <p:cNvPr id="71" name="Freeform 32"/>
                    <p:cNvSpPr/>
                    <p:nvPr/>
                  </p:nvSpPr>
                  <p:spPr bwMode="auto">
                    <a:xfrm rot="-118006">
                      <a:off x="1248" y="2016"/>
                      <a:ext cx="576" cy="192"/>
                    </a:xfrm>
                    <a:custGeom>
                      <a:avLst/>
                      <a:gdLst>
                        <a:gd name="T0" fmla="*/ 0 w 624"/>
                        <a:gd name="T1" fmla="*/ 240 h 240"/>
                        <a:gd name="T2" fmla="*/ 144 w 624"/>
                        <a:gd name="T3" fmla="*/ 96 h 240"/>
                        <a:gd name="T4" fmla="*/ 624 w 624"/>
                        <a:gd name="T5" fmla="*/ 0 h 240"/>
                      </a:gdLst>
                      <a:ahLst/>
                      <a:cxnLst>
                        <a:cxn ang="0">
                          <a:pos x="T0" y="T1"/>
                        </a:cxn>
                        <a:cxn ang="0">
                          <a:pos x="T2" y="T3"/>
                        </a:cxn>
                        <a:cxn ang="0">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Line 33"/>
                    <p:cNvSpPr>
                      <a:spLocks noChangeShapeType="1"/>
                    </p:cNvSpPr>
                    <p:nvPr/>
                  </p:nvSpPr>
                  <p:spPr bwMode="auto">
                    <a:xfrm rot="87350" flipV="1">
                      <a:off x="1800" y="1845"/>
                      <a:ext cx="1632" cy="192"/>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2" name="Group 34"/>
                  <p:cNvGrpSpPr/>
                  <p:nvPr/>
                </p:nvGrpSpPr>
                <p:grpSpPr bwMode="auto">
                  <a:xfrm>
                    <a:off x="2833" y="2369"/>
                    <a:ext cx="1501" cy="115"/>
                    <a:chOff x="1104" y="2784"/>
                    <a:chExt cx="2580" cy="216"/>
                  </a:xfrm>
                </p:grpSpPr>
                <p:grpSp>
                  <p:nvGrpSpPr>
                    <p:cNvPr id="67" name="Group 35"/>
                    <p:cNvGrpSpPr/>
                    <p:nvPr/>
                  </p:nvGrpSpPr>
                  <p:grpSpPr bwMode="auto">
                    <a:xfrm>
                      <a:off x="1188" y="2784"/>
                      <a:ext cx="2496" cy="144"/>
                      <a:chOff x="1200" y="2784"/>
                      <a:chExt cx="2496" cy="144"/>
                    </a:xfrm>
                  </p:grpSpPr>
                  <p:sp>
                    <p:nvSpPr>
                      <p:cNvPr id="69" name="Line 36"/>
                      <p:cNvSpPr>
                        <a:spLocks noChangeShapeType="1"/>
                      </p:cNvSpPr>
                      <p:nvPr/>
                    </p:nvSpPr>
                    <p:spPr bwMode="auto">
                      <a:xfrm flipV="1">
                        <a:off x="1776" y="2784"/>
                        <a:ext cx="1920" cy="96"/>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 name="Line 37"/>
                      <p:cNvSpPr>
                        <a:spLocks noChangeShapeType="1"/>
                      </p:cNvSpPr>
                      <p:nvPr/>
                    </p:nvSpPr>
                    <p:spPr bwMode="auto">
                      <a:xfrm flipH="1">
                        <a:off x="1200" y="2880"/>
                        <a:ext cx="576" cy="48"/>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8" name="Freeform 38"/>
                    <p:cNvSpPr/>
                    <p:nvPr/>
                  </p:nvSpPr>
                  <p:spPr bwMode="auto">
                    <a:xfrm>
                      <a:off x="1104" y="2930"/>
                      <a:ext cx="96" cy="70"/>
                    </a:xfrm>
                    <a:custGeom>
                      <a:avLst/>
                      <a:gdLst>
                        <a:gd name="T0" fmla="*/ 108 w 108"/>
                        <a:gd name="T1" fmla="*/ 0 h 98"/>
                        <a:gd name="T2" fmla="*/ 58 w 108"/>
                        <a:gd name="T3" fmla="*/ 20 h 98"/>
                        <a:gd name="T4" fmla="*/ 40 w 108"/>
                        <a:gd name="T5" fmla="*/ 32 h 98"/>
                        <a:gd name="T6" fmla="*/ 34 w 108"/>
                        <a:gd name="T7" fmla="*/ 36 h 98"/>
                        <a:gd name="T8" fmla="*/ 24 w 108"/>
                        <a:gd name="T9" fmla="*/ 46 h 98"/>
                        <a:gd name="T10" fmla="*/ 8 w 108"/>
                        <a:gd name="T11" fmla="*/ 82 h 98"/>
                        <a:gd name="T12" fmla="*/ 4 w 108"/>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3" name="Line 39"/>
                  <p:cNvSpPr>
                    <a:spLocks noChangeShapeType="1"/>
                  </p:cNvSpPr>
                  <p:nvPr/>
                </p:nvSpPr>
                <p:spPr bwMode="auto">
                  <a:xfrm flipH="1">
                    <a:off x="2863" y="2623"/>
                    <a:ext cx="1828" cy="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Freeform 40"/>
                  <p:cNvSpPr/>
                  <p:nvPr/>
                </p:nvSpPr>
                <p:spPr bwMode="auto">
                  <a:xfrm>
                    <a:off x="2802" y="2624"/>
                    <a:ext cx="55" cy="23"/>
                  </a:xfrm>
                  <a:custGeom>
                    <a:avLst/>
                    <a:gdLst>
                      <a:gd name="T0" fmla="*/ 96 w 96"/>
                      <a:gd name="T1" fmla="*/ 0 h 42"/>
                      <a:gd name="T2" fmla="*/ 24 w 96"/>
                      <a:gd name="T3" fmla="*/ 18 h 42"/>
                      <a:gd name="T4" fmla="*/ 0 w 96"/>
                      <a:gd name="T5" fmla="*/ 42 h 42"/>
                    </a:gdLst>
                    <a:ahLst/>
                    <a:cxnLst>
                      <a:cxn ang="0">
                        <a:pos x="T0" y="T1"/>
                      </a:cxn>
                      <a:cxn ang="0">
                        <a:pos x="T2" y="T3"/>
                      </a:cxn>
                      <a:cxn ang="0">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41"/>
                  <p:cNvSpPr>
                    <a:spLocks noChangeShapeType="1"/>
                  </p:cNvSpPr>
                  <p:nvPr/>
                </p:nvSpPr>
                <p:spPr bwMode="auto">
                  <a:xfrm>
                    <a:off x="2568" y="1883"/>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42"/>
                  <p:cNvSpPr>
                    <a:spLocks noChangeShapeType="1"/>
                  </p:cNvSpPr>
                  <p:nvPr/>
                </p:nvSpPr>
                <p:spPr bwMode="auto">
                  <a:xfrm>
                    <a:off x="2568" y="1883"/>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43"/>
                  <p:cNvSpPr>
                    <a:spLocks noChangeShapeType="1"/>
                  </p:cNvSpPr>
                  <p:nvPr/>
                </p:nvSpPr>
                <p:spPr bwMode="auto">
                  <a:xfrm flipV="1">
                    <a:off x="2791" y="1948"/>
                    <a:ext cx="140" cy="712"/>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Freeform 44"/>
                  <p:cNvSpPr/>
                  <p:nvPr/>
                </p:nvSpPr>
                <p:spPr bwMode="auto">
                  <a:xfrm>
                    <a:off x="2931" y="1657"/>
                    <a:ext cx="419" cy="305"/>
                  </a:xfrm>
                  <a:custGeom>
                    <a:avLst/>
                    <a:gdLst>
                      <a:gd name="T0" fmla="*/ 0 w 720"/>
                      <a:gd name="T1" fmla="*/ 576 h 576"/>
                      <a:gd name="T2" fmla="*/ 192 w 720"/>
                      <a:gd name="T3" fmla="*/ 144 h 576"/>
                      <a:gd name="T4" fmla="*/ 720 w 720"/>
                      <a:gd name="T5" fmla="*/ 0 h 576"/>
                    </a:gdLst>
                    <a:ahLst/>
                    <a:cxnLst>
                      <a:cxn ang="0">
                        <a:pos x="T0" y="T1"/>
                      </a:cxn>
                      <a:cxn ang="0">
                        <a:pos x="T2" y="T3"/>
                      </a:cxn>
                      <a:cxn ang="0">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45"/>
                  <p:cNvSpPr>
                    <a:spLocks noChangeShapeType="1"/>
                  </p:cNvSpPr>
                  <p:nvPr/>
                </p:nvSpPr>
                <p:spPr bwMode="auto">
                  <a:xfrm rot="63493" flipV="1">
                    <a:off x="3339" y="1606"/>
                    <a:ext cx="681" cy="59"/>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46"/>
                  <p:cNvSpPr>
                    <a:spLocks noChangeShapeType="1"/>
                  </p:cNvSpPr>
                  <p:nvPr/>
                </p:nvSpPr>
                <p:spPr bwMode="auto">
                  <a:xfrm rot="-8100000">
                    <a:off x="2820" y="2518"/>
                    <a:ext cx="0" cy="1"/>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47"/>
                  <p:cNvSpPr>
                    <a:spLocks noChangeShapeType="1"/>
                  </p:cNvSpPr>
                  <p:nvPr/>
                </p:nvSpPr>
                <p:spPr bwMode="auto">
                  <a:xfrm flipV="1">
                    <a:off x="2791" y="1344"/>
                    <a:ext cx="0" cy="1341"/>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48"/>
                  <p:cNvSpPr>
                    <a:spLocks noChangeShapeType="1"/>
                  </p:cNvSpPr>
                  <p:nvPr/>
                </p:nvSpPr>
                <p:spPr bwMode="auto">
                  <a:xfrm>
                    <a:off x="2763" y="2331"/>
                    <a:ext cx="28" cy="0"/>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49"/>
                  <p:cNvSpPr>
                    <a:spLocks noChangeShapeType="1"/>
                  </p:cNvSpPr>
                  <p:nvPr/>
                </p:nvSpPr>
                <p:spPr bwMode="auto">
                  <a:xfrm>
                    <a:off x="2763" y="1948"/>
                    <a:ext cx="28" cy="0"/>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Line 50"/>
                  <p:cNvSpPr>
                    <a:spLocks noChangeShapeType="1"/>
                  </p:cNvSpPr>
                  <p:nvPr/>
                </p:nvSpPr>
                <p:spPr bwMode="auto">
                  <a:xfrm>
                    <a:off x="2763" y="1608"/>
                    <a:ext cx="28" cy="0"/>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Line 51"/>
                  <p:cNvSpPr>
                    <a:spLocks noChangeShapeType="1"/>
                  </p:cNvSpPr>
                  <p:nvPr/>
                </p:nvSpPr>
                <p:spPr bwMode="auto">
                  <a:xfrm>
                    <a:off x="2870" y="2673"/>
                    <a:ext cx="2039"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Line 52"/>
                  <p:cNvSpPr>
                    <a:spLocks noChangeShapeType="1"/>
                  </p:cNvSpPr>
                  <p:nvPr/>
                </p:nvSpPr>
                <p:spPr bwMode="auto">
                  <a:xfrm>
                    <a:off x="2786" y="2673"/>
                    <a:ext cx="84"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53"/>
                  <p:cNvSpPr>
                    <a:spLocks noChangeShapeType="1"/>
                  </p:cNvSpPr>
                  <p:nvPr/>
                </p:nvSpPr>
                <p:spPr bwMode="auto">
                  <a:xfrm>
                    <a:off x="3065" y="2673"/>
                    <a:ext cx="0" cy="25"/>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54"/>
                  <p:cNvSpPr>
                    <a:spLocks noChangeShapeType="1"/>
                  </p:cNvSpPr>
                  <p:nvPr/>
                </p:nvSpPr>
                <p:spPr bwMode="auto">
                  <a:xfrm>
                    <a:off x="3624" y="2673"/>
                    <a:ext cx="0" cy="25"/>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Line 55"/>
                  <p:cNvSpPr>
                    <a:spLocks noChangeShapeType="1"/>
                  </p:cNvSpPr>
                  <p:nvPr/>
                </p:nvSpPr>
                <p:spPr bwMode="auto">
                  <a:xfrm>
                    <a:off x="3344" y="2673"/>
                    <a:ext cx="0" cy="25"/>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Line 56"/>
                  <p:cNvSpPr>
                    <a:spLocks noChangeShapeType="1"/>
                  </p:cNvSpPr>
                  <p:nvPr/>
                </p:nvSpPr>
                <p:spPr bwMode="auto">
                  <a:xfrm>
                    <a:off x="4210" y="2673"/>
                    <a:ext cx="0" cy="25"/>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 name="Line 57"/>
                  <p:cNvSpPr>
                    <a:spLocks noChangeShapeType="1"/>
                  </p:cNvSpPr>
                  <p:nvPr/>
                </p:nvSpPr>
                <p:spPr bwMode="auto">
                  <a:xfrm>
                    <a:off x="3903" y="2673"/>
                    <a:ext cx="0" cy="25"/>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Oval 58"/>
                  <p:cNvSpPr>
                    <a:spLocks noChangeArrowheads="1"/>
                  </p:cNvSpPr>
                  <p:nvPr/>
                </p:nvSpPr>
                <p:spPr bwMode="auto">
                  <a:xfrm>
                    <a:off x="4368" y="2647"/>
                    <a:ext cx="56" cy="51"/>
                  </a:xfrm>
                  <a:prstGeom prst="ellipse">
                    <a:avLst/>
                  </a:prstGeom>
                  <a:solidFill>
                    <a:schemeClr val="accent1"/>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 name="Line 59"/>
                  <p:cNvSpPr>
                    <a:spLocks noChangeShapeType="1"/>
                  </p:cNvSpPr>
                  <p:nvPr/>
                </p:nvSpPr>
                <p:spPr bwMode="auto">
                  <a:xfrm>
                    <a:off x="3629" y="2166"/>
                    <a:ext cx="0" cy="508"/>
                  </a:xfrm>
                  <a:prstGeom prst="line">
                    <a:avLst/>
                  </a:prstGeom>
                  <a:noFill/>
                  <a:ln w="28575">
                    <a:solidFill>
                      <a:schemeClr val="accent2"/>
                    </a:solidFill>
                    <a:prstDash val="dash"/>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 name="Line 60"/>
                  <p:cNvSpPr>
                    <a:spLocks noChangeShapeType="1"/>
                  </p:cNvSpPr>
                  <p:nvPr/>
                </p:nvSpPr>
                <p:spPr bwMode="auto">
                  <a:xfrm flipH="1" flipV="1">
                    <a:off x="2791" y="2140"/>
                    <a:ext cx="782" cy="6"/>
                  </a:xfrm>
                  <a:prstGeom prst="line">
                    <a:avLst/>
                  </a:prstGeom>
                  <a:noFill/>
                  <a:ln w="28575">
                    <a:solidFill>
                      <a:schemeClr val="accent2"/>
                    </a:solidFill>
                    <a:prstDash val="dash"/>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 name="Freeform 61"/>
                  <p:cNvSpPr/>
                  <p:nvPr/>
                </p:nvSpPr>
                <p:spPr bwMode="auto">
                  <a:xfrm>
                    <a:off x="2867" y="2161"/>
                    <a:ext cx="434" cy="125"/>
                  </a:xfrm>
                  <a:custGeom>
                    <a:avLst/>
                    <a:gdLst>
                      <a:gd name="T0" fmla="*/ 0 w 745"/>
                      <a:gd name="T1" fmla="*/ 316 h 316"/>
                      <a:gd name="T2" fmla="*/ 169 w 745"/>
                      <a:gd name="T3" fmla="*/ 96 h 316"/>
                      <a:gd name="T4" fmla="*/ 745 w 745"/>
                      <a:gd name="T5" fmla="*/ 0 h 316"/>
                    </a:gdLst>
                    <a:ahLst/>
                    <a:cxnLst>
                      <a:cxn ang="0">
                        <a:pos x="T0" y="T1"/>
                      </a:cxn>
                      <a:cxn ang="0">
                        <a:pos x="T2" y="T3"/>
                      </a:cxn>
                      <a:cxn ang="0">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Oval 62"/>
                  <p:cNvSpPr>
                    <a:spLocks noChangeArrowheads="1"/>
                  </p:cNvSpPr>
                  <p:nvPr/>
                </p:nvSpPr>
                <p:spPr bwMode="auto">
                  <a:xfrm>
                    <a:off x="2763" y="1600"/>
                    <a:ext cx="56" cy="52"/>
                  </a:xfrm>
                  <a:prstGeom prst="ellipse">
                    <a:avLst/>
                  </a:prstGeom>
                  <a:solidFill>
                    <a:schemeClr val="accent1"/>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 name="Group 63"/>
                <p:cNvGrpSpPr/>
                <p:nvPr/>
              </p:nvGrpSpPr>
              <p:grpSpPr bwMode="auto">
                <a:xfrm>
                  <a:off x="2784" y="1632"/>
                  <a:ext cx="1704" cy="1056"/>
                  <a:chOff x="4056" y="1632"/>
                  <a:chExt cx="1704" cy="1056"/>
                </a:xfrm>
              </p:grpSpPr>
              <p:sp>
                <p:nvSpPr>
                  <p:cNvPr id="28" name="Line 64"/>
                  <p:cNvSpPr>
                    <a:spLocks noChangeShapeType="1"/>
                  </p:cNvSpPr>
                  <p:nvPr/>
                </p:nvSpPr>
                <p:spPr bwMode="auto">
                  <a:xfrm rot="74087">
                    <a:off x="4056" y="1632"/>
                    <a:ext cx="1704" cy="1056"/>
                  </a:xfrm>
                  <a:prstGeom prst="line">
                    <a:avLst/>
                  </a:prstGeom>
                  <a:noFill/>
                  <a:ln w="38100">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9" name="Group 65"/>
                  <p:cNvGrpSpPr/>
                  <p:nvPr/>
                </p:nvGrpSpPr>
                <p:grpSpPr bwMode="auto">
                  <a:xfrm>
                    <a:off x="4670" y="2108"/>
                    <a:ext cx="268" cy="288"/>
                    <a:chOff x="2054" y="2242"/>
                    <a:chExt cx="460" cy="511"/>
                  </a:xfrm>
                </p:grpSpPr>
                <p:sp>
                  <p:nvSpPr>
                    <p:cNvPr id="33" name="Text Box 66"/>
                    <p:cNvSpPr txBox="1">
                      <a:spLocks noChangeArrowheads="1"/>
                    </p:cNvSpPr>
                    <p:nvPr/>
                  </p:nvSpPr>
                  <p:spPr bwMode="auto">
                    <a:xfrm>
                      <a:off x="2054" y="2242"/>
                      <a:ext cx="438" cy="5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solidFill>
                            <a:srgbClr val="FF3300"/>
                          </a:solidFill>
                          <a:latin typeface="Times New Roman" panose="02020603050405020304" pitchFamily="18" charset="0"/>
                        </a:rPr>
                        <a:t>Q</a:t>
                      </a:r>
                      <a:endParaRPr kumimoji="1" lang="en-US" altLang="zh-CN" sz="2400" i="1">
                        <a:solidFill>
                          <a:srgbClr val="FF3300"/>
                        </a:solidFill>
                        <a:latin typeface="Times New Roman" panose="02020603050405020304" pitchFamily="18" charset="0"/>
                      </a:endParaRPr>
                    </a:p>
                  </p:txBody>
                </p:sp>
                <p:sp>
                  <p:nvSpPr>
                    <p:cNvPr id="34" name="Oval 67"/>
                    <p:cNvSpPr>
                      <a:spLocks noChangeArrowheads="1"/>
                    </p:cNvSpPr>
                    <p:nvPr/>
                  </p:nvSpPr>
                  <p:spPr bwMode="auto">
                    <a:xfrm>
                      <a:off x="2418" y="2304"/>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3300"/>
                          </a:solidFill>
                          <a:rou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0" name="Group 68"/>
                  <p:cNvGrpSpPr/>
                  <p:nvPr/>
                </p:nvGrpSpPr>
                <p:grpSpPr bwMode="auto">
                  <a:xfrm>
                    <a:off x="4896" y="1805"/>
                    <a:ext cx="768" cy="212"/>
                    <a:chOff x="1584" y="3023"/>
                    <a:chExt cx="768" cy="173"/>
                  </a:xfrm>
                </p:grpSpPr>
                <p:sp>
                  <p:nvSpPr>
                    <p:cNvPr id="31" name="AutoShape 69"/>
                    <p:cNvSpPr>
                      <a:spLocks noChangeArrowheads="1"/>
                    </p:cNvSpPr>
                    <p:nvPr/>
                  </p:nvSpPr>
                  <p:spPr bwMode="auto">
                    <a:xfrm>
                      <a:off x="1589" y="3024"/>
                      <a:ext cx="763" cy="165"/>
                    </a:xfrm>
                    <a:prstGeom prst="wedgeRectCallout">
                      <a:avLst>
                        <a:gd name="adj1" fmla="val -46199"/>
                        <a:gd name="adj2" fmla="val 105759"/>
                      </a:avLst>
                    </a:prstGeom>
                    <a:solidFill>
                      <a:srgbClr val="FFCCCC"/>
                    </a:solidFill>
                    <a:ln w="12700">
                      <a:solidFill>
                        <a:srgbClr val="FF0066"/>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zh-CN" altLang="zh-CN" sz="2800" b="1">
                        <a:latin typeface="Times New Roman" panose="02020603050405020304" pitchFamily="18" charset="0"/>
                        <a:ea typeface="方正琥珀繁体" pitchFamily="2" charset="-122"/>
                      </a:endParaRPr>
                    </a:p>
                  </p:txBody>
                </p:sp>
                <p:sp>
                  <p:nvSpPr>
                    <p:cNvPr id="32" name="Rectangle 70"/>
                    <p:cNvSpPr>
                      <a:spLocks noChangeArrowheads="1"/>
                    </p:cNvSpPr>
                    <p:nvPr/>
                  </p:nvSpPr>
                  <p:spPr bwMode="auto">
                    <a:xfrm>
                      <a:off x="1584" y="3023"/>
                      <a:ext cx="761" cy="173"/>
                    </a:xfrm>
                    <a:prstGeom prst="rect">
                      <a:avLst/>
                    </a:prstGeom>
                    <a:solidFill>
                      <a:srgbClr val="FFCCCC"/>
                    </a:solidFill>
                    <a:ln>
                      <a:noFill/>
                    </a:ln>
                    <a:effectLst/>
                    <a:extLst>
                      <a:ext uri="{91240B29-F687-4F45-9708-019B960494DF}">
                        <a14:hiddenLine xmlns:a14="http://schemas.microsoft.com/office/drawing/2010/main" w="28575">
                          <a:solidFill>
                            <a:schemeClr val="tx1"/>
                          </a:solidFill>
                          <a:prstDash val="dash"/>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1600" b="1">
                          <a:effectLst>
                            <a:outerShdw blurRad="38100" dist="38100" dir="2700000" algn="tl">
                              <a:srgbClr val="FFFFFF"/>
                            </a:outerShdw>
                          </a:effectLst>
                          <a:latin typeface="宋体" panose="02010600030101010101" pitchFamily="2" charset="-122"/>
                        </a:rPr>
                        <a:t>静态工作点</a:t>
                      </a:r>
                      <a:endParaRPr kumimoji="1" lang="zh-CN" altLang="en-US" sz="1600"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grpSp>
          </p:grpSp>
          <p:sp>
            <p:nvSpPr>
              <p:cNvPr id="25" name="Oval 71"/>
              <p:cNvSpPr>
                <a:spLocks noChangeArrowheads="1"/>
              </p:cNvSpPr>
              <p:nvPr/>
            </p:nvSpPr>
            <p:spPr bwMode="auto">
              <a:xfrm>
                <a:off x="3589" y="2120"/>
                <a:ext cx="48" cy="48"/>
              </a:xfrm>
              <a:prstGeom prst="ellipse">
                <a:avLst/>
              </a:prstGeom>
              <a:solidFill>
                <a:srgbClr val="FF3300"/>
              </a:solidFill>
              <a:ln w="9525">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 name="Rectangle 72"/>
            <p:cNvSpPr>
              <a:spLocks noChangeArrowheads="1"/>
            </p:cNvSpPr>
            <p:nvPr/>
          </p:nvSpPr>
          <p:spPr bwMode="auto">
            <a:xfrm>
              <a:off x="3758" y="3840"/>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00FF"/>
                  </a:solidFill>
                  <a:latin typeface="Times New Roman" panose="02020603050405020304" pitchFamily="18" charset="0"/>
                  <a:ea typeface="黑体" panose="02010609060101010101" pitchFamily="49" charset="-122"/>
                </a:rPr>
                <a:t> </a:t>
              </a:r>
              <a:endParaRPr kumimoji="1" lang="en-US" altLang="zh-CN" sz="2400" b="1">
                <a:solidFill>
                  <a:srgbClr val="FF00FF"/>
                </a:solidFill>
                <a:latin typeface="宋体" panose="02010600030101010101" pitchFamily="2" charset="-122"/>
              </a:endParaRPr>
            </a:p>
          </p:txBody>
        </p:sp>
      </p:grpSp>
      <p:sp>
        <p:nvSpPr>
          <p:cNvPr id="74" name="Text Box 73"/>
          <p:cNvSpPr txBox="1">
            <a:spLocks noChangeArrowheads="1"/>
          </p:cNvSpPr>
          <p:nvPr/>
        </p:nvSpPr>
        <p:spPr bwMode="auto">
          <a:xfrm>
            <a:off x="332179" y="3639034"/>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3300"/>
                </a:solidFill>
                <a:latin typeface="Times New Roman" panose="02020603050405020304" pitchFamily="18" charset="0"/>
                <a:ea typeface="楷体_GB2312" pitchFamily="49" charset="-122"/>
              </a:rPr>
              <a:t>交流负载线的两个特征</a:t>
            </a:r>
          </a:p>
        </p:txBody>
      </p:sp>
      <p:sp>
        <p:nvSpPr>
          <p:cNvPr id="75" name="Text Box 74"/>
          <p:cNvSpPr txBox="1">
            <a:spLocks noChangeArrowheads="1"/>
          </p:cNvSpPr>
          <p:nvPr/>
        </p:nvSpPr>
        <p:spPr bwMode="auto">
          <a:xfrm>
            <a:off x="552913" y="4110522"/>
            <a:ext cx="1676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Times New Roman" panose="02020603050405020304" pitchFamily="18" charset="0"/>
              </a:rPr>
              <a:t>过</a:t>
            </a:r>
            <a:r>
              <a:rPr kumimoji="1" lang="en-US" altLang="zh-CN" sz="2600" b="1" dirty="0">
                <a:latin typeface="Times New Roman" panose="02020603050405020304" pitchFamily="18" charset="0"/>
              </a:rPr>
              <a:t>Q</a:t>
            </a:r>
            <a:r>
              <a:rPr kumimoji="1" lang="zh-CN" altLang="en-US" sz="2600" b="1" dirty="0">
                <a:latin typeface="Times New Roman" panose="02020603050405020304" pitchFamily="18" charset="0"/>
              </a:rPr>
              <a:t>点</a:t>
            </a:r>
          </a:p>
        </p:txBody>
      </p:sp>
      <p:sp>
        <p:nvSpPr>
          <p:cNvPr id="76" name="TextBox 74"/>
          <p:cNvSpPr txBox="1"/>
          <p:nvPr/>
        </p:nvSpPr>
        <p:spPr>
          <a:xfrm>
            <a:off x="425048" y="5984344"/>
            <a:ext cx="4400550" cy="830997"/>
          </a:xfrm>
          <a:prstGeom prst="rect">
            <a:avLst/>
          </a:prstGeom>
          <a:solidFill>
            <a:srgbClr val="FFFF00"/>
          </a:solidFill>
        </p:spPr>
        <p:txBody>
          <a:bodyPr wrap="square" rtlCol="0">
            <a:spAutoFit/>
          </a:bodyPr>
          <a:lstStyle/>
          <a:p>
            <a:r>
              <a:rPr lang="zh-CN" altLang="en-US" sz="2400" b="1" dirty="0">
                <a:solidFill>
                  <a:srgbClr val="FF0000"/>
                </a:solidFill>
              </a:rPr>
              <a:t>如果电路空载，则直流负载线和交流负载线重合！！</a:t>
            </a:r>
          </a:p>
        </p:txBody>
      </p:sp>
      <p:graphicFrame>
        <p:nvGraphicFramePr>
          <p:cNvPr id="77" name="对象 76"/>
          <p:cNvGraphicFramePr>
            <a:graphicFrameLocks noChangeAspect="1"/>
          </p:cNvGraphicFramePr>
          <p:nvPr/>
        </p:nvGraphicFramePr>
        <p:xfrm>
          <a:off x="1960954" y="4119607"/>
          <a:ext cx="2951163" cy="590550"/>
        </p:xfrm>
        <a:graphic>
          <a:graphicData uri="http://schemas.openxmlformats.org/presentationml/2006/ole">
            <mc:AlternateContent xmlns:mc="http://schemas.openxmlformats.org/markup-compatibility/2006">
              <mc:Choice xmlns:v="urn:schemas-microsoft-com:vml" Requires="v">
                <p:oleObj name="公式" r:id="rId7" imgW="1193800" imgH="228600" progId="Equation.3">
                  <p:embed/>
                </p:oleObj>
              </mc:Choice>
              <mc:Fallback>
                <p:oleObj name="公式" r:id="rId7" imgW="1193800" imgH="228600" progId="Equation.3">
                  <p:embed/>
                  <p:pic>
                    <p:nvPicPr>
                      <p:cNvPr id="0" name="Object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0954" y="4119607"/>
                        <a:ext cx="2951163"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across)">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0-#ppt_w/2"/>
                                          </p:val>
                                        </p:tav>
                                        <p:tav tm="100000">
                                          <p:val>
                                            <p:strVal val="#ppt_x"/>
                                          </p:val>
                                        </p:tav>
                                      </p:tavLst>
                                    </p:anim>
                                    <p:anim calcmode="lin" valueType="num">
                                      <p:cBhvr additive="base">
                                        <p:cTn id="3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wipe(left)">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1000"/>
                                        <p:tgtEl>
                                          <p:spTgt spid="75"/>
                                        </p:tgtEl>
                                      </p:cBhvr>
                                    </p:animEffect>
                                    <p:anim calcmode="lin" valueType="num">
                                      <p:cBhvr>
                                        <p:cTn id="59" dur="1000" fill="hold"/>
                                        <p:tgtEl>
                                          <p:spTgt spid="75"/>
                                        </p:tgtEl>
                                        <p:attrNameLst>
                                          <p:attrName>ppt_x</p:attrName>
                                        </p:attrNameLst>
                                      </p:cBhvr>
                                      <p:tavLst>
                                        <p:tav tm="0">
                                          <p:val>
                                            <p:strVal val="#ppt_x"/>
                                          </p:val>
                                        </p:tav>
                                        <p:tav tm="100000">
                                          <p:val>
                                            <p:strVal val="#ppt_x"/>
                                          </p:val>
                                        </p:tav>
                                      </p:tavLst>
                                    </p:anim>
                                    <p:anim calcmode="lin" valueType="num">
                                      <p:cBhvr>
                                        <p:cTn id="60"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12" grpId="0" autoUpdateAnimBg="0"/>
      <p:bldP spid="13" grpId="0" autoUpdateAnimBg="0"/>
      <p:bldP spid="19" grpId="0" autoUpdateAnimBg="0"/>
      <p:bldP spid="74" grpId="0" autoUpdateAnimBg="0"/>
      <p:bldP spid="7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81000"/>
            <a:ext cx="5715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dirty="0">
                <a:solidFill>
                  <a:srgbClr val="0000FF"/>
                </a:solidFill>
                <a:latin typeface="Times New Roman" panose="02020603050405020304" pitchFamily="18" charset="0"/>
              </a:rPr>
              <a:t>3. </a:t>
            </a:r>
            <a:r>
              <a:rPr kumimoji="1" lang="zh-CN" altLang="en-US" sz="2600" b="1" dirty="0">
                <a:solidFill>
                  <a:srgbClr val="0000FF"/>
                </a:solidFill>
                <a:latin typeface="Times New Roman" panose="02020603050405020304" pitchFamily="18" charset="0"/>
              </a:rPr>
              <a:t>动态工作情况图解分析</a:t>
            </a:r>
          </a:p>
        </p:txBody>
      </p:sp>
      <p:grpSp>
        <p:nvGrpSpPr>
          <p:cNvPr id="3" name="Group 4"/>
          <p:cNvGrpSpPr/>
          <p:nvPr/>
        </p:nvGrpSpPr>
        <p:grpSpPr bwMode="auto">
          <a:xfrm>
            <a:off x="2670175" y="2130425"/>
            <a:ext cx="4341813" cy="1543050"/>
            <a:chOff x="720" y="1248"/>
            <a:chExt cx="2832" cy="1056"/>
          </a:xfrm>
        </p:grpSpPr>
        <p:sp>
          <p:nvSpPr>
            <p:cNvPr id="4" name="Line 5"/>
            <p:cNvSpPr>
              <a:spLocks noChangeShapeType="1"/>
            </p:cNvSpPr>
            <p:nvPr/>
          </p:nvSpPr>
          <p:spPr bwMode="auto">
            <a:xfrm>
              <a:off x="720" y="1248"/>
              <a:ext cx="2832" cy="0"/>
            </a:xfrm>
            <a:prstGeom prst="line">
              <a:avLst/>
            </a:prstGeom>
            <a:noFill/>
            <a:ln w="9525">
              <a:solidFill>
                <a:schemeClr val="tx1"/>
              </a:solidFill>
              <a:prstDash val="sysDot"/>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 name="Line 6"/>
            <p:cNvSpPr>
              <a:spLocks noChangeShapeType="1"/>
            </p:cNvSpPr>
            <p:nvPr/>
          </p:nvSpPr>
          <p:spPr bwMode="auto">
            <a:xfrm>
              <a:off x="720" y="2304"/>
              <a:ext cx="2592" cy="0"/>
            </a:xfrm>
            <a:prstGeom prst="line">
              <a:avLst/>
            </a:prstGeom>
            <a:noFill/>
            <a:ln w="9525">
              <a:solidFill>
                <a:schemeClr val="tx1"/>
              </a:solidFill>
              <a:prstDash val="sysDot"/>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 name="Group 7"/>
          <p:cNvGrpSpPr/>
          <p:nvPr/>
        </p:nvGrpSpPr>
        <p:grpSpPr bwMode="auto">
          <a:xfrm>
            <a:off x="6740525" y="2130425"/>
            <a:ext cx="298450" cy="3794125"/>
            <a:chOff x="3360" y="1248"/>
            <a:chExt cx="210" cy="2784"/>
          </a:xfrm>
        </p:grpSpPr>
        <p:sp>
          <p:nvSpPr>
            <p:cNvPr id="7" name="Line 8"/>
            <p:cNvSpPr>
              <a:spLocks noChangeShapeType="1"/>
            </p:cNvSpPr>
            <p:nvPr/>
          </p:nvSpPr>
          <p:spPr bwMode="auto">
            <a:xfrm>
              <a:off x="3570" y="1248"/>
              <a:ext cx="0" cy="2784"/>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Line 9"/>
            <p:cNvSpPr>
              <a:spLocks noChangeShapeType="1"/>
            </p:cNvSpPr>
            <p:nvPr/>
          </p:nvSpPr>
          <p:spPr bwMode="auto">
            <a:xfrm>
              <a:off x="3360" y="2304"/>
              <a:ext cx="0" cy="1728"/>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 name="Freeform 10"/>
          <p:cNvSpPr/>
          <p:nvPr/>
        </p:nvSpPr>
        <p:spPr bwMode="auto">
          <a:xfrm>
            <a:off x="6692900" y="5086350"/>
            <a:ext cx="342900" cy="912813"/>
          </a:xfrm>
          <a:custGeom>
            <a:avLst/>
            <a:gdLst>
              <a:gd name="T0" fmla="*/ 112 w 224"/>
              <a:gd name="T1" fmla="*/ 0 h 624"/>
              <a:gd name="T2" fmla="*/ 208 w 224"/>
              <a:gd name="T3" fmla="*/ 192 h 624"/>
              <a:gd name="T4" fmla="*/ 16 w 224"/>
              <a:gd name="T5" fmla="*/ 432 h 624"/>
              <a:gd name="T6" fmla="*/ 112 w 224"/>
              <a:gd name="T7" fmla="*/ 624 h 624"/>
            </a:gdLst>
            <a:ahLst/>
            <a:cxnLst>
              <a:cxn ang="0">
                <a:pos x="T0" y="T1"/>
              </a:cxn>
              <a:cxn ang="0">
                <a:pos x="T2" y="T3"/>
              </a:cxn>
              <a:cxn ang="0">
                <a:pos x="T4" y="T5"/>
              </a:cxn>
              <a:cxn ang="0">
                <a:pos x="T6" y="T7"/>
              </a:cxn>
            </a:cxnLst>
            <a:rect l="0" t="0" r="r" b="b"/>
            <a:pathLst>
              <a:path w="224" h="624">
                <a:moveTo>
                  <a:pt x="112" y="0"/>
                </a:moveTo>
                <a:cubicBezTo>
                  <a:pt x="168" y="60"/>
                  <a:pt x="224" y="120"/>
                  <a:pt x="208" y="192"/>
                </a:cubicBezTo>
                <a:cubicBezTo>
                  <a:pt x="192" y="264"/>
                  <a:pt x="32" y="360"/>
                  <a:pt x="16" y="432"/>
                </a:cubicBezTo>
                <a:cubicBezTo>
                  <a:pt x="0" y="504"/>
                  <a:pt x="56" y="564"/>
                  <a:pt x="112" y="624"/>
                </a:cubicBezTo>
              </a:path>
            </a:pathLst>
          </a:custGeom>
          <a:noFill/>
          <a:ln w="38100" cap="flat" cmpd="sng">
            <a:solidFill>
              <a:schemeClr val="accent2"/>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Freeform 11"/>
          <p:cNvSpPr/>
          <p:nvPr/>
        </p:nvSpPr>
        <p:spPr bwMode="auto">
          <a:xfrm>
            <a:off x="2743200" y="2001838"/>
            <a:ext cx="957263" cy="1801812"/>
          </a:xfrm>
          <a:custGeom>
            <a:avLst/>
            <a:gdLst>
              <a:gd name="T0" fmla="*/ 0 w 624"/>
              <a:gd name="T1" fmla="*/ 616 h 1232"/>
              <a:gd name="T2" fmla="*/ 192 w 624"/>
              <a:gd name="T3" fmla="*/ 88 h 1232"/>
              <a:gd name="T4" fmla="*/ 432 w 624"/>
              <a:gd name="T5" fmla="*/ 1144 h 1232"/>
              <a:gd name="T6" fmla="*/ 624 w 624"/>
              <a:gd name="T7" fmla="*/ 616 h 1232"/>
            </a:gdLst>
            <a:ahLst/>
            <a:cxnLst>
              <a:cxn ang="0">
                <a:pos x="T0" y="T1"/>
              </a:cxn>
              <a:cxn ang="0">
                <a:pos x="T2" y="T3"/>
              </a:cxn>
              <a:cxn ang="0">
                <a:pos x="T4" y="T5"/>
              </a:cxn>
              <a:cxn ang="0">
                <a:pos x="T6" y="T7"/>
              </a:cxn>
            </a:cxnLst>
            <a:rect l="0" t="0" r="r" b="b"/>
            <a:pathLst>
              <a:path w="624" h="1232">
                <a:moveTo>
                  <a:pt x="0" y="616"/>
                </a:moveTo>
                <a:cubicBezTo>
                  <a:pt x="60" y="308"/>
                  <a:pt x="120" y="0"/>
                  <a:pt x="192" y="88"/>
                </a:cubicBezTo>
                <a:cubicBezTo>
                  <a:pt x="264" y="176"/>
                  <a:pt x="360" y="1056"/>
                  <a:pt x="432" y="1144"/>
                </a:cubicBezTo>
                <a:cubicBezTo>
                  <a:pt x="504" y="1232"/>
                  <a:pt x="600" y="704"/>
                  <a:pt x="624" y="616"/>
                </a:cubicBezTo>
              </a:path>
            </a:pathLst>
          </a:custGeom>
          <a:noFill/>
          <a:ln w="38100" cap="flat" cmpd="sng">
            <a:solidFill>
              <a:schemeClr val="accent2"/>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1" name="Group 12"/>
          <p:cNvGrpSpPr/>
          <p:nvPr/>
        </p:nvGrpSpPr>
        <p:grpSpPr bwMode="auto">
          <a:xfrm>
            <a:off x="6249988" y="4445000"/>
            <a:ext cx="1335087" cy="336550"/>
            <a:chOff x="3937" y="2668"/>
            <a:chExt cx="841" cy="212"/>
          </a:xfrm>
        </p:grpSpPr>
        <p:sp>
          <p:nvSpPr>
            <p:cNvPr id="12" name="Text Box 13"/>
            <p:cNvSpPr txBox="1">
              <a:spLocks noChangeArrowheads="1"/>
            </p:cNvSpPr>
            <p:nvPr/>
          </p:nvSpPr>
          <p:spPr bwMode="auto">
            <a:xfrm>
              <a:off x="3937" y="2668"/>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1600" b="1">
                  <a:latin typeface="Times New Roman" panose="02020603050405020304" pitchFamily="18" charset="0"/>
                </a:rPr>
                <a:t>0.68</a:t>
              </a:r>
            </a:p>
          </p:txBody>
        </p:sp>
        <p:sp>
          <p:nvSpPr>
            <p:cNvPr id="13" name="Text Box 14"/>
            <p:cNvSpPr txBox="1">
              <a:spLocks noChangeArrowheads="1"/>
            </p:cNvSpPr>
            <p:nvPr/>
          </p:nvSpPr>
          <p:spPr bwMode="auto">
            <a:xfrm>
              <a:off x="4438" y="2668"/>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1600" b="1">
                  <a:latin typeface="Times New Roman" panose="02020603050405020304" pitchFamily="18" charset="0"/>
                </a:rPr>
                <a:t>0.72</a:t>
              </a:r>
            </a:p>
          </p:txBody>
        </p:sp>
      </p:grpSp>
      <p:grpSp>
        <p:nvGrpSpPr>
          <p:cNvPr id="14" name="Group 15"/>
          <p:cNvGrpSpPr/>
          <p:nvPr/>
        </p:nvGrpSpPr>
        <p:grpSpPr bwMode="auto">
          <a:xfrm>
            <a:off x="6332538" y="4673600"/>
            <a:ext cx="1447800" cy="366713"/>
            <a:chOff x="3504" y="2812"/>
            <a:chExt cx="912" cy="231"/>
          </a:xfrm>
        </p:grpSpPr>
        <p:sp>
          <p:nvSpPr>
            <p:cNvPr id="15" name="Line 16"/>
            <p:cNvSpPr>
              <a:spLocks noChangeShapeType="1"/>
            </p:cNvSpPr>
            <p:nvPr/>
          </p:nvSpPr>
          <p:spPr bwMode="auto">
            <a:xfrm>
              <a:off x="3504" y="2880"/>
              <a:ext cx="240" cy="0"/>
            </a:xfrm>
            <a:prstGeom prst="line">
              <a:avLst/>
            </a:prstGeom>
            <a:noFill/>
            <a:ln w="28575">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7"/>
            <p:cNvSpPr>
              <a:spLocks noChangeShapeType="1"/>
            </p:cNvSpPr>
            <p:nvPr/>
          </p:nvSpPr>
          <p:spPr bwMode="auto">
            <a:xfrm>
              <a:off x="3961" y="2880"/>
              <a:ext cx="240" cy="0"/>
            </a:xfrm>
            <a:prstGeom prst="line">
              <a:avLst/>
            </a:prstGeom>
            <a:noFill/>
            <a:ln w="28575">
              <a:solidFill>
                <a:srgbClr val="0000FF"/>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8"/>
            <p:cNvSpPr txBox="1">
              <a:spLocks noChangeArrowheads="1"/>
            </p:cNvSpPr>
            <p:nvPr/>
          </p:nvSpPr>
          <p:spPr bwMode="auto">
            <a:xfrm>
              <a:off x="3696" y="281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kumimoji="1" lang="en-US" altLang="zh-CN" b="1" i="1">
                  <a:solidFill>
                    <a:srgbClr val="0000FF"/>
                  </a:solidFill>
                  <a:latin typeface="Times New Roman" panose="02020603050405020304" pitchFamily="18" charset="0"/>
                </a:rPr>
                <a:t>u</a:t>
              </a:r>
              <a:r>
                <a:rPr kumimoji="1" lang="en-US" altLang="zh-CN" b="1" baseline="-25000">
                  <a:solidFill>
                    <a:srgbClr val="0000FF"/>
                  </a:solidFill>
                  <a:latin typeface="Times New Roman" panose="02020603050405020304" pitchFamily="18" charset="0"/>
                </a:rPr>
                <a:t>BE</a:t>
              </a:r>
            </a:p>
          </p:txBody>
        </p:sp>
      </p:grpSp>
      <p:grpSp>
        <p:nvGrpSpPr>
          <p:cNvPr id="18" name="Group 19"/>
          <p:cNvGrpSpPr/>
          <p:nvPr/>
        </p:nvGrpSpPr>
        <p:grpSpPr bwMode="auto">
          <a:xfrm>
            <a:off x="7067550" y="2114550"/>
            <a:ext cx="865188" cy="1554163"/>
            <a:chOff x="3967" y="1200"/>
            <a:chExt cx="545" cy="979"/>
          </a:xfrm>
        </p:grpSpPr>
        <p:sp>
          <p:nvSpPr>
            <p:cNvPr id="19" name="Line 20"/>
            <p:cNvSpPr>
              <a:spLocks noChangeShapeType="1"/>
            </p:cNvSpPr>
            <p:nvPr/>
          </p:nvSpPr>
          <p:spPr bwMode="auto">
            <a:xfrm>
              <a:off x="3984" y="1200"/>
              <a:ext cx="52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1"/>
            <p:cNvSpPr>
              <a:spLocks noChangeShapeType="1"/>
            </p:cNvSpPr>
            <p:nvPr/>
          </p:nvSpPr>
          <p:spPr bwMode="auto">
            <a:xfrm>
              <a:off x="3967" y="2179"/>
              <a:ext cx="52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22"/>
          <p:cNvGrpSpPr/>
          <p:nvPr/>
        </p:nvGrpSpPr>
        <p:grpSpPr bwMode="auto">
          <a:xfrm>
            <a:off x="7323138" y="2114550"/>
            <a:ext cx="685800" cy="1560513"/>
            <a:chOff x="4128" y="1200"/>
            <a:chExt cx="432" cy="983"/>
          </a:xfrm>
        </p:grpSpPr>
        <p:sp>
          <p:nvSpPr>
            <p:cNvPr id="22" name="Line 23"/>
            <p:cNvSpPr>
              <a:spLocks noChangeShapeType="1"/>
            </p:cNvSpPr>
            <p:nvPr/>
          </p:nvSpPr>
          <p:spPr bwMode="auto">
            <a:xfrm>
              <a:off x="4283" y="1799"/>
              <a:ext cx="0" cy="384"/>
            </a:xfrm>
            <a:prstGeom prst="line">
              <a:avLst/>
            </a:prstGeom>
            <a:noFill/>
            <a:ln w="9525">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4"/>
            <p:cNvSpPr>
              <a:spLocks noChangeShapeType="1"/>
            </p:cNvSpPr>
            <p:nvPr/>
          </p:nvSpPr>
          <p:spPr bwMode="auto">
            <a:xfrm rot="-10800000">
              <a:off x="4272" y="1200"/>
              <a:ext cx="1" cy="384"/>
            </a:xfrm>
            <a:prstGeom prst="line">
              <a:avLst/>
            </a:prstGeom>
            <a:noFill/>
            <a:ln w="9525">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5"/>
            <p:cNvSpPr txBox="1">
              <a:spLocks noChangeArrowheads="1"/>
            </p:cNvSpPr>
            <p:nvPr/>
          </p:nvSpPr>
          <p:spPr bwMode="auto">
            <a:xfrm>
              <a:off x="4128" y="15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kumimoji="1" lang="en-US" altLang="zh-CN" sz="2000" b="1" i="1">
                  <a:solidFill>
                    <a:srgbClr val="0000FF"/>
                  </a:solidFill>
                  <a:latin typeface="Times New Roman" panose="02020603050405020304" pitchFamily="18" charset="0"/>
                </a:rPr>
                <a:t>i</a:t>
              </a:r>
              <a:r>
                <a:rPr kumimoji="1" lang="en-US" altLang="zh-CN" sz="2000" b="1" baseline="-25000">
                  <a:solidFill>
                    <a:srgbClr val="0000FF"/>
                  </a:solidFill>
                  <a:latin typeface="Times New Roman" panose="02020603050405020304" pitchFamily="18" charset="0"/>
                </a:rPr>
                <a:t>B</a:t>
              </a:r>
            </a:p>
          </p:txBody>
        </p:sp>
      </p:grpSp>
      <p:grpSp>
        <p:nvGrpSpPr>
          <p:cNvPr id="25" name="Group 26"/>
          <p:cNvGrpSpPr/>
          <p:nvPr/>
        </p:nvGrpSpPr>
        <p:grpSpPr bwMode="auto">
          <a:xfrm>
            <a:off x="2286000" y="1179513"/>
            <a:ext cx="6477000" cy="5341937"/>
            <a:chOff x="1440" y="624"/>
            <a:chExt cx="4080" cy="3365"/>
          </a:xfrm>
        </p:grpSpPr>
        <p:sp>
          <p:nvSpPr>
            <p:cNvPr id="26" name="Line 27"/>
            <p:cNvSpPr>
              <a:spLocks noChangeShapeType="1"/>
            </p:cNvSpPr>
            <p:nvPr/>
          </p:nvSpPr>
          <p:spPr bwMode="auto">
            <a:xfrm>
              <a:off x="1743" y="1696"/>
              <a:ext cx="2597" cy="0"/>
            </a:xfrm>
            <a:prstGeom prst="line">
              <a:avLst/>
            </a:prstGeom>
            <a:noFill/>
            <a:ln w="9525" cap="rnd">
              <a:solidFill>
                <a:schemeClr val="tx1"/>
              </a:solidFill>
              <a:prstDash val="sysDot"/>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28"/>
            <p:cNvSpPr>
              <a:spLocks noChangeShapeType="1"/>
            </p:cNvSpPr>
            <p:nvPr/>
          </p:nvSpPr>
          <p:spPr bwMode="auto">
            <a:xfrm>
              <a:off x="4333" y="1740"/>
              <a:ext cx="0" cy="2123"/>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Text Box 29"/>
            <p:cNvSpPr txBox="1">
              <a:spLocks noChangeArrowheads="1"/>
            </p:cNvSpPr>
            <p:nvPr/>
          </p:nvSpPr>
          <p:spPr bwMode="auto">
            <a:xfrm>
              <a:off x="2889" y="370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t</a:t>
              </a:r>
              <a:endParaRPr kumimoji="1" lang="en-US" altLang="zh-CN" b="1">
                <a:latin typeface="Times New Roman" panose="02020603050405020304" pitchFamily="18" charset="0"/>
              </a:endParaRPr>
            </a:p>
          </p:txBody>
        </p:sp>
        <p:grpSp>
          <p:nvGrpSpPr>
            <p:cNvPr id="29" name="Group 30"/>
            <p:cNvGrpSpPr/>
            <p:nvPr/>
          </p:nvGrpSpPr>
          <p:grpSpPr bwMode="auto">
            <a:xfrm>
              <a:off x="1440" y="624"/>
              <a:ext cx="4080" cy="3244"/>
              <a:chOff x="1440" y="624"/>
              <a:chExt cx="4080" cy="3244"/>
            </a:xfrm>
          </p:grpSpPr>
          <p:sp>
            <p:nvSpPr>
              <p:cNvPr id="30" name="Line 31"/>
              <p:cNvSpPr>
                <a:spLocks noChangeShapeType="1"/>
              </p:cNvSpPr>
              <p:nvPr/>
            </p:nvSpPr>
            <p:spPr bwMode="auto">
              <a:xfrm flipV="1">
                <a:off x="1697" y="812"/>
                <a:ext cx="1" cy="1876"/>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32"/>
              <p:cNvSpPr>
                <a:spLocks noChangeShapeType="1"/>
              </p:cNvSpPr>
              <p:nvPr/>
            </p:nvSpPr>
            <p:spPr bwMode="auto">
              <a:xfrm>
                <a:off x="1697" y="2688"/>
                <a:ext cx="974" cy="1"/>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Text Box 33"/>
              <p:cNvSpPr txBox="1">
                <a:spLocks noChangeArrowheads="1"/>
              </p:cNvSpPr>
              <p:nvPr/>
            </p:nvSpPr>
            <p:spPr bwMode="auto">
              <a:xfrm>
                <a:off x="4133" y="144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solidFill>
                      <a:srgbClr val="FF3300"/>
                    </a:solidFill>
                    <a:latin typeface="Times New Roman" panose="02020603050405020304" pitchFamily="18" charset="0"/>
                  </a:rPr>
                  <a:t>Q</a:t>
                </a:r>
                <a:endParaRPr kumimoji="1" lang="en-US" altLang="zh-CN" sz="1200" i="1">
                  <a:solidFill>
                    <a:srgbClr val="FF3300"/>
                  </a:solidFill>
                  <a:latin typeface="Times New Roman" panose="02020603050405020304" pitchFamily="18" charset="0"/>
                </a:endParaRPr>
              </a:p>
            </p:txBody>
          </p:sp>
          <p:sp>
            <p:nvSpPr>
              <p:cNvPr id="33" name="Text Box 34"/>
              <p:cNvSpPr txBox="1">
                <a:spLocks noChangeArrowheads="1"/>
              </p:cNvSpPr>
              <p:nvPr/>
            </p:nvSpPr>
            <p:spPr bwMode="auto">
              <a:xfrm>
                <a:off x="1486" y="254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p>
            </p:txBody>
          </p:sp>
          <p:grpSp>
            <p:nvGrpSpPr>
              <p:cNvPr id="34" name="Group 35"/>
              <p:cNvGrpSpPr/>
              <p:nvPr/>
            </p:nvGrpSpPr>
            <p:grpSpPr bwMode="auto">
              <a:xfrm>
                <a:off x="2969" y="2851"/>
                <a:ext cx="2422" cy="1017"/>
                <a:chOff x="2969" y="2851"/>
                <a:chExt cx="2422" cy="1017"/>
              </a:xfrm>
            </p:grpSpPr>
            <p:sp>
              <p:nvSpPr>
                <p:cNvPr id="56" name="Line 36"/>
                <p:cNvSpPr>
                  <a:spLocks noChangeShapeType="1"/>
                </p:cNvSpPr>
                <p:nvPr/>
              </p:nvSpPr>
              <p:spPr bwMode="auto">
                <a:xfrm>
                  <a:off x="3072" y="3072"/>
                  <a:ext cx="2319" cy="1"/>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37"/>
                <p:cNvSpPr>
                  <a:spLocks noChangeShapeType="1"/>
                </p:cNvSpPr>
                <p:nvPr/>
              </p:nvSpPr>
              <p:spPr bwMode="auto">
                <a:xfrm>
                  <a:off x="3080" y="3072"/>
                  <a:ext cx="1" cy="796"/>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Text Box 38"/>
                <p:cNvSpPr txBox="1">
                  <a:spLocks noChangeArrowheads="1"/>
                </p:cNvSpPr>
                <p:nvPr/>
              </p:nvSpPr>
              <p:spPr bwMode="auto">
                <a:xfrm>
                  <a:off x="2969" y="2851"/>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000" b="1">
                      <a:latin typeface="Times New Roman" panose="02020603050405020304" pitchFamily="18" charset="0"/>
                    </a:rPr>
                    <a:t>0</a:t>
                  </a:r>
                </a:p>
              </p:txBody>
            </p:sp>
          </p:grpSp>
          <p:sp>
            <p:nvSpPr>
              <p:cNvPr id="35" name="Text Box 39"/>
              <p:cNvSpPr txBox="1">
                <a:spLocks noChangeArrowheads="1"/>
              </p:cNvSpPr>
              <p:nvPr/>
            </p:nvSpPr>
            <p:spPr bwMode="auto">
              <a:xfrm>
                <a:off x="4178" y="2649"/>
                <a:ext cx="2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b="1">
                    <a:solidFill>
                      <a:srgbClr val="FF0000"/>
                    </a:solidFill>
                    <a:latin typeface="Times New Roman" panose="02020603050405020304" pitchFamily="18" charset="0"/>
                  </a:rPr>
                  <a:t>0.7</a:t>
                </a:r>
                <a:endParaRPr kumimoji="1" lang="en-US" altLang="zh-CN" b="1">
                  <a:latin typeface="Times New Roman" panose="02020603050405020304" pitchFamily="18" charset="0"/>
                </a:endParaRPr>
              </a:p>
            </p:txBody>
          </p:sp>
          <p:sp>
            <p:nvSpPr>
              <p:cNvPr id="36" name="Text Box 40"/>
              <p:cNvSpPr txBox="1">
                <a:spLocks noChangeArrowheads="1"/>
              </p:cNvSpPr>
              <p:nvPr/>
            </p:nvSpPr>
            <p:spPr bwMode="auto">
              <a:xfrm>
                <a:off x="2548" y="265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t</a:t>
                </a:r>
                <a:endParaRPr kumimoji="1" lang="en-US" altLang="zh-CN" b="1">
                  <a:latin typeface="Times New Roman" panose="02020603050405020304" pitchFamily="18" charset="0"/>
                </a:endParaRPr>
              </a:p>
            </p:txBody>
          </p:sp>
          <p:grpSp>
            <p:nvGrpSpPr>
              <p:cNvPr id="37" name="Group 41"/>
              <p:cNvGrpSpPr/>
              <p:nvPr/>
            </p:nvGrpSpPr>
            <p:grpSpPr bwMode="auto">
              <a:xfrm>
                <a:off x="2845" y="624"/>
                <a:ext cx="2675" cy="2266"/>
                <a:chOff x="2845" y="624"/>
                <a:chExt cx="2675" cy="2266"/>
              </a:xfrm>
            </p:grpSpPr>
            <p:sp>
              <p:nvSpPr>
                <p:cNvPr id="45" name="Text Box 42"/>
                <p:cNvSpPr txBox="1">
                  <a:spLocks noChangeArrowheads="1"/>
                </p:cNvSpPr>
                <p:nvPr/>
              </p:nvSpPr>
              <p:spPr bwMode="auto">
                <a:xfrm>
                  <a:off x="2845" y="102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60</a:t>
                  </a:r>
                </a:p>
              </p:txBody>
            </p:sp>
            <p:sp>
              <p:nvSpPr>
                <p:cNvPr id="46" name="Text Box 43"/>
                <p:cNvSpPr txBox="1">
                  <a:spLocks noChangeArrowheads="1"/>
                </p:cNvSpPr>
                <p:nvPr/>
              </p:nvSpPr>
              <p:spPr bwMode="auto">
                <a:xfrm>
                  <a:off x="2845" y="151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40</a:t>
                  </a:r>
                </a:p>
              </p:txBody>
            </p:sp>
            <p:sp>
              <p:nvSpPr>
                <p:cNvPr id="47" name="Text Box 44"/>
                <p:cNvSpPr txBox="1">
                  <a:spLocks noChangeArrowheads="1"/>
                </p:cNvSpPr>
                <p:nvPr/>
              </p:nvSpPr>
              <p:spPr bwMode="auto">
                <a:xfrm>
                  <a:off x="2845" y="19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20</a:t>
                  </a:r>
                </a:p>
              </p:txBody>
            </p:sp>
            <p:grpSp>
              <p:nvGrpSpPr>
                <p:cNvPr id="48" name="Group 45"/>
                <p:cNvGrpSpPr/>
                <p:nvPr/>
              </p:nvGrpSpPr>
              <p:grpSpPr bwMode="auto">
                <a:xfrm>
                  <a:off x="2989" y="624"/>
                  <a:ext cx="2531" cy="2266"/>
                  <a:chOff x="2989" y="624"/>
                  <a:chExt cx="2531" cy="2266"/>
                </a:xfrm>
              </p:grpSpPr>
              <p:sp>
                <p:nvSpPr>
                  <p:cNvPr id="49" name="Freeform 46"/>
                  <p:cNvSpPr/>
                  <p:nvPr/>
                </p:nvSpPr>
                <p:spPr bwMode="auto">
                  <a:xfrm>
                    <a:off x="3706" y="989"/>
                    <a:ext cx="757" cy="1699"/>
                  </a:xfrm>
                  <a:custGeom>
                    <a:avLst/>
                    <a:gdLst>
                      <a:gd name="T0" fmla="*/ 0 w 816"/>
                      <a:gd name="T1" fmla="*/ 1920 h 1920"/>
                      <a:gd name="T2" fmla="*/ 528 w 816"/>
                      <a:gd name="T3" fmla="*/ 1440 h 1920"/>
                      <a:gd name="T4" fmla="*/ 816 w 816"/>
                      <a:gd name="T5" fmla="*/ 0 h 1920"/>
                    </a:gdLst>
                    <a:ahLst/>
                    <a:cxnLst>
                      <a:cxn ang="0">
                        <a:pos x="T0" y="T1"/>
                      </a:cxn>
                      <a:cxn ang="0">
                        <a:pos x="T2" y="T3"/>
                      </a:cxn>
                      <a:cxn ang="0">
                        <a:pos x="T4" y="T5"/>
                      </a:cxn>
                    </a:cxnLst>
                    <a:rect l="0" t="0" r="r" b="b"/>
                    <a:pathLst>
                      <a:path w="816" h="1920">
                        <a:moveTo>
                          <a:pt x="0" y="1920"/>
                        </a:moveTo>
                        <a:cubicBezTo>
                          <a:pt x="196" y="1840"/>
                          <a:pt x="392" y="1760"/>
                          <a:pt x="528" y="1440"/>
                        </a:cubicBezTo>
                        <a:cubicBezTo>
                          <a:pt x="664" y="1120"/>
                          <a:pt x="740" y="560"/>
                          <a:pt x="816" y="0"/>
                        </a:cubicBezTo>
                      </a:path>
                    </a:pathLst>
                  </a:custGeom>
                  <a:noFill/>
                  <a:ln w="38100" cap="flat" cmpd="sng">
                    <a:solidFill>
                      <a:srgbClr val="FF33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0" name="Group 47"/>
                  <p:cNvGrpSpPr/>
                  <p:nvPr/>
                </p:nvGrpSpPr>
                <p:grpSpPr bwMode="auto">
                  <a:xfrm>
                    <a:off x="2989" y="624"/>
                    <a:ext cx="2531" cy="2266"/>
                    <a:chOff x="2989" y="624"/>
                    <a:chExt cx="2531" cy="2266"/>
                  </a:xfrm>
                </p:grpSpPr>
                <p:sp>
                  <p:nvSpPr>
                    <p:cNvPr id="51" name="Line 48"/>
                    <p:cNvSpPr>
                      <a:spLocks noChangeShapeType="1"/>
                    </p:cNvSpPr>
                    <p:nvPr/>
                  </p:nvSpPr>
                  <p:spPr bwMode="auto">
                    <a:xfrm flipV="1">
                      <a:off x="3097" y="679"/>
                      <a:ext cx="1" cy="2009"/>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49"/>
                    <p:cNvSpPr>
                      <a:spLocks noChangeShapeType="1"/>
                    </p:cNvSpPr>
                    <p:nvPr/>
                  </p:nvSpPr>
                  <p:spPr bwMode="auto">
                    <a:xfrm>
                      <a:off x="3120" y="2688"/>
                      <a:ext cx="2193" cy="1"/>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Text Box 50"/>
                    <p:cNvSpPr txBox="1">
                      <a:spLocks noChangeArrowheads="1"/>
                    </p:cNvSpPr>
                    <p:nvPr/>
                  </p:nvSpPr>
                  <p:spPr bwMode="auto">
                    <a:xfrm>
                      <a:off x="3002" y="26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p>
                  </p:txBody>
                </p:sp>
                <p:sp>
                  <p:nvSpPr>
                    <p:cNvPr id="54" name="Text Box 51"/>
                    <p:cNvSpPr txBox="1">
                      <a:spLocks noChangeArrowheads="1"/>
                    </p:cNvSpPr>
                    <p:nvPr/>
                  </p:nvSpPr>
                  <p:spPr bwMode="auto">
                    <a:xfrm>
                      <a:off x="4936" y="2352"/>
                      <a:ext cx="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BE</a:t>
                      </a:r>
                      <a:r>
                        <a:rPr kumimoji="1" lang="en-US" altLang="zh-CN" sz="2400" b="1">
                          <a:latin typeface="Times New Roman" panose="02020603050405020304" pitchFamily="18" charset="0"/>
                        </a:rPr>
                        <a:t>/V</a:t>
                      </a:r>
                    </a:p>
                  </p:txBody>
                </p:sp>
                <p:sp>
                  <p:nvSpPr>
                    <p:cNvPr id="55" name="Text Box 52"/>
                    <p:cNvSpPr txBox="1">
                      <a:spLocks noChangeArrowheads="1"/>
                    </p:cNvSpPr>
                    <p:nvPr/>
                  </p:nvSpPr>
                  <p:spPr bwMode="auto">
                    <a:xfrm>
                      <a:off x="2989" y="624"/>
                      <a:ext cx="9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i="1">
                          <a:latin typeface="Times New Roman" panose="02020603050405020304" pitchFamily="18" charset="0"/>
                        </a:rPr>
                        <a:t>i</a:t>
                      </a:r>
                      <a:r>
                        <a:rPr kumimoji="1" lang="en-US" altLang="zh-CN" sz="2400" b="1" baseline="-25000">
                          <a:latin typeface="Times New Roman" panose="02020603050405020304" pitchFamily="18" charset="0"/>
                        </a:rPr>
                        <a:t>B</a:t>
                      </a:r>
                      <a:r>
                        <a:rPr kumimoji="1" lang="en-US" altLang="zh-CN" sz="2400" b="1">
                          <a:latin typeface="Times New Roman" panose="02020603050405020304" pitchFamily="18" charset="0"/>
                        </a:rPr>
                        <a:t> / µA</a:t>
                      </a:r>
                    </a:p>
                  </p:txBody>
                </p:sp>
              </p:grpSp>
            </p:grpSp>
          </p:grpSp>
          <p:sp>
            <p:nvSpPr>
              <p:cNvPr id="38" name="Text Box 53"/>
              <p:cNvSpPr txBox="1">
                <a:spLocks noChangeArrowheads="1"/>
              </p:cNvSpPr>
              <p:nvPr/>
            </p:nvSpPr>
            <p:spPr bwMode="auto">
              <a:xfrm>
                <a:off x="4958" y="3062"/>
                <a:ext cx="5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i="1">
                    <a:latin typeface="Times New Roman" panose="02020603050405020304" pitchFamily="18" charset="0"/>
                  </a:rPr>
                  <a:t>u</a:t>
                </a:r>
                <a:r>
                  <a:rPr kumimoji="1" lang="en-US" altLang="zh-CN" sz="2000" b="1" baseline="-25000">
                    <a:latin typeface="Times New Roman" panose="02020603050405020304" pitchFamily="18" charset="0"/>
                  </a:rPr>
                  <a:t>BE</a:t>
                </a:r>
                <a:r>
                  <a:rPr kumimoji="1" lang="en-US" altLang="zh-CN" sz="2000" b="1">
                    <a:latin typeface="Times New Roman" panose="02020603050405020304" pitchFamily="18" charset="0"/>
                  </a:rPr>
                  <a:t>/V</a:t>
                </a:r>
              </a:p>
            </p:txBody>
          </p:sp>
          <p:sp>
            <p:nvSpPr>
              <p:cNvPr id="39" name="Text Box 54"/>
              <p:cNvSpPr txBox="1">
                <a:spLocks noChangeArrowheads="1"/>
              </p:cNvSpPr>
              <p:nvPr/>
            </p:nvSpPr>
            <p:spPr bwMode="auto">
              <a:xfrm>
                <a:off x="1440" y="6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kumimoji="1" lang="en-US" altLang="zh-CN" sz="2400" b="1" i="1">
                    <a:latin typeface="Times New Roman" panose="02020603050405020304" pitchFamily="18" charset="0"/>
                  </a:rPr>
                  <a:t>i</a:t>
                </a:r>
                <a:r>
                  <a:rPr kumimoji="1" lang="en-US" altLang="zh-CN" sz="2400" b="1" baseline="-25000">
                    <a:latin typeface="Times New Roman" panose="02020603050405020304" pitchFamily="18" charset="0"/>
                  </a:rPr>
                  <a:t>B</a:t>
                </a:r>
                <a:endParaRPr kumimoji="1" lang="en-US" altLang="zh-CN" sz="2400" b="1">
                  <a:latin typeface="Times New Roman" panose="02020603050405020304" pitchFamily="18" charset="0"/>
                </a:endParaRPr>
              </a:p>
            </p:txBody>
          </p:sp>
          <p:grpSp>
            <p:nvGrpSpPr>
              <p:cNvPr id="40" name="Group 55"/>
              <p:cNvGrpSpPr/>
              <p:nvPr/>
            </p:nvGrpSpPr>
            <p:grpSpPr bwMode="auto">
              <a:xfrm>
                <a:off x="3072" y="3542"/>
                <a:ext cx="1251" cy="250"/>
                <a:chOff x="3072" y="3542"/>
                <a:chExt cx="1251" cy="250"/>
              </a:xfrm>
            </p:grpSpPr>
            <p:sp>
              <p:nvSpPr>
                <p:cNvPr id="42" name="Text Box 56"/>
                <p:cNvSpPr txBox="1">
                  <a:spLocks noChangeArrowheads="1"/>
                </p:cNvSpPr>
                <p:nvPr/>
              </p:nvSpPr>
              <p:spPr bwMode="auto">
                <a:xfrm>
                  <a:off x="3504" y="3542"/>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i="1">
                      <a:solidFill>
                        <a:srgbClr val="0000FF"/>
                      </a:solidFill>
                      <a:latin typeface="Times New Roman" panose="02020603050405020304" pitchFamily="18" charset="0"/>
                    </a:rPr>
                    <a:t>U</a:t>
                  </a:r>
                  <a:r>
                    <a:rPr kumimoji="1" lang="en-US" altLang="zh-CN" sz="2000" b="1" baseline="-25000">
                      <a:solidFill>
                        <a:srgbClr val="0000FF"/>
                      </a:solidFill>
                      <a:latin typeface="Times New Roman" panose="02020603050405020304" pitchFamily="18" charset="0"/>
                    </a:rPr>
                    <a:t>BE</a:t>
                  </a:r>
                </a:p>
              </p:txBody>
            </p:sp>
            <p:sp>
              <p:nvSpPr>
                <p:cNvPr id="43" name="Line 57"/>
                <p:cNvSpPr>
                  <a:spLocks noChangeShapeType="1"/>
                </p:cNvSpPr>
                <p:nvPr/>
              </p:nvSpPr>
              <p:spPr bwMode="auto">
                <a:xfrm>
                  <a:off x="3939" y="3696"/>
                  <a:ext cx="384" cy="0"/>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58"/>
                <p:cNvSpPr>
                  <a:spLocks noChangeShapeType="1"/>
                </p:cNvSpPr>
                <p:nvPr/>
              </p:nvSpPr>
              <p:spPr bwMode="auto">
                <a:xfrm rot="-10800000">
                  <a:off x="3072" y="3707"/>
                  <a:ext cx="384" cy="1"/>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Oval 59"/>
              <p:cNvSpPr>
                <a:spLocks noChangeArrowheads="1"/>
              </p:cNvSpPr>
              <p:nvPr/>
            </p:nvSpPr>
            <p:spPr bwMode="auto">
              <a:xfrm>
                <a:off x="4324" y="1696"/>
                <a:ext cx="47" cy="44"/>
              </a:xfrm>
              <a:prstGeom prst="ellipse">
                <a:avLst/>
              </a:prstGeom>
              <a:solidFill>
                <a:schemeClr val="tx1"/>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59" name="Oval 60"/>
          <p:cNvSpPr>
            <a:spLocks noChangeArrowheads="1"/>
          </p:cNvSpPr>
          <p:nvPr/>
        </p:nvSpPr>
        <p:spPr bwMode="auto">
          <a:xfrm>
            <a:off x="6997700" y="2117725"/>
            <a:ext cx="74613" cy="69850"/>
          </a:xfrm>
          <a:prstGeom prst="ellipse">
            <a:avLst/>
          </a:prstGeom>
          <a:solidFill>
            <a:schemeClr val="tx1"/>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Oval 61"/>
          <p:cNvSpPr>
            <a:spLocks noChangeArrowheads="1"/>
          </p:cNvSpPr>
          <p:nvPr/>
        </p:nvSpPr>
        <p:spPr bwMode="auto">
          <a:xfrm>
            <a:off x="6657975" y="3673475"/>
            <a:ext cx="73025" cy="71438"/>
          </a:xfrm>
          <a:prstGeom prst="ellipse">
            <a:avLst/>
          </a:prstGeom>
          <a:solidFill>
            <a:schemeClr val="tx1"/>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par>
                          <p:cTn id="23" fill="hold">
                            <p:stCondLst>
                              <p:cond delay="500"/>
                            </p:stCondLst>
                            <p:childTnLst>
                              <p:par>
                                <p:cTn id="24" presetID="15" presetClass="entr" presetSubtype="0" fill="hold" grpId="0" nodeType="afterEffect">
                                  <p:stCondLst>
                                    <p:cond delay="1000"/>
                                  </p:stCondLst>
                                  <p:childTnLst>
                                    <p:set>
                                      <p:cBhvr>
                                        <p:cTn id="25" dur="1" fill="hold">
                                          <p:stCondLst>
                                            <p:cond delay="0"/>
                                          </p:stCondLst>
                                        </p:cTn>
                                        <p:tgtEl>
                                          <p:spTgt spid="59"/>
                                        </p:tgtEl>
                                        <p:attrNameLst>
                                          <p:attrName>style.visibility</p:attrName>
                                        </p:attrNameLst>
                                      </p:cBhvr>
                                      <p:to>
                                        <p:strVal val="visible"/>
                                      </p:to>
                                    </p:set>
                                    <p:anim calcmode="lin" valueType="num">
                                      <p:cBhvr>
                                        <p:cTn id="26" dur="1000" fill="hold"/>
                                        <p:tgtEl>
                                          <p:spTgt spid="59"/>
                                        </p:tgtEl>
                                        <p:attrNameLst>
                                          <p:attrName>ppt_w</p:attrName>
                                        </p:attrNameLst>
                                      </p:cBhvr>
                                      <p:tavLst>
                                        <p:tav tm="0">
                                          <p:val>
                                            <p:fltVal val="0"/>
                                          </p:val>
                                        </p:tav>
                                        <p:tav tm="100000">
                                          <p:val>
                                            <p:strVal val="#ppt_w"/>
                                          </p:val>
                                        </p:tav>
                                      </p:tavLst>
                                    </p:anim>
                                    <p:anim calcmode="lin" valueType="num">
                                      <p:cBhvr>
                                        <p:cTn id="27" dur="1000" fill="hold"/>
                                        <p:tgtEl>
                                          <p:spTgt spid="59"/>
                                        </p:tgtEl>
                                        <p:attrNameLst>
                                          <p:attrName>ppt_h</p:attrName>
                                        </p:attrNameLst>
                                      </p:cBhvr>
                                      <p:tavLst>
                                        <p:tav tm="0">
                                          <p:val>
                                            <p:fltVal val="0"/>
                                          </p:val>
                                        </p:tav>
                                        <p:tav tm="100000">
                                          <p:val>
                                            <p:strVal val="#ppt_h"/>
                                          </p:val>
                                        </p:tav>
                                      </p:tavLst>
                                    </p:anim>
                                    <p:anim calcmode="lin" valueType="num">
                                      <p:cBhvr>
                                        <p:cTn id="28"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2500"/>
                            </p:stCondLst>
                            <p:childTnLst>
                              <p:par>
                                <p:cTn id="31" presetID="15" presetClass="entr" presetSubtype="0" fill="hold" grpId="0" nodeType="afterEffect">
                                  <p:stCondLst>
                                    <p:cond delay="1000"/>
                                  </p:stCondLst>
                                  <p:childTnLst>
                                    <p:set>
                                      <p:cBhvr>
                                        <p:cTn id="32" dur="1" fill="hold">
                                          <p:stCondLst>
                                            <p:cond delay="0"/>
                                          </p:stCondLst>
                                        </p:cTn>
                                        <p:tgtEl>
                                          <p:spTgt spid="60"/>
                                        </p:tgtEl>
                                        <p:attrNameLst>
                                          <p:attrName>style.visibility</p:attrName>
                                        </p:attrNameLst>
                                      </p:cBhvr>
                                      <p:to>
                                        <p:strVal val="visible"/>
                                      </p:to>
                                    </p:set>
                                    <p:anim calcmode="lin" valueType="num">
                                      <p:cBhvr>
                                        <p:cTn id="33" dur="1000" fill="hold"/>
                                        <p:tgtEl>
                                          <p:spTgt spid="60"/>
                                        </p:tgtEl>
                                        <p:attrNameLst>
                                          <p:attrName>ppt_w</p:attrName>
                                        </p:attrNameLst>
                                      </p:cBhvr>
                                      <p:tavLst>
                                        <p:tav tm="0">
                                          <p:val>
                                            <p:fltVal val="0"/>
                                          </p:val>
                                        </p:tav>
                                        <p:tav tm="100000">
                                          <p:val>
                                            <p:strVal val="#ppt_w"/>
                                          </p:val>
                                        </p:tav>
                                      </p:tavLst>
                                    </p:anim>
                                    <p:anim calcmode="lin" valueType="num">
                                      <p:cBhvr>
                                        <p:cTn id="34" dur="1000" fill="hold"/>
                                        <p:tgtEl>
                                          <p:spTgt spid="60"/>
                                        </p:tgtEl>
                                        <p:attrNameLst>
                                          <p:attrName>ppt_h</p:attrName>
                                        </p:attrNameLst>
                                      </p:cBhvr>
                                      <p:tavLst>
                                        <p:tav tm="0">
                                          <p:val>
                                            <p:fltVal val="0"/>
                                          </p:val>
                                        </p:tav>
                                        <p:tav tm="100000">
                                          <p:val>
                                            <p:strVal val="#ppt_h"/>
                                          </p:val>
                                        </p:tav>
                                      </p:tavLst>
                                    </p:anim>
                                    <p:anim calcmode="lin" valueType="num">
                                      <p:cBhvr>
                                        <p:cTn id="35" dur="1000" fill="hold"/>
                                        <p:tgtEl>
                                          <p:spTgt spid="6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par>
                          <p:cTn id="52" fill="hold">
                            <p:stCondLst>
                              <p:cond delay="500"/>
                            </p:stCondLst>
                            <p:childTnLst>
                              <p:par>
                                <p:cTn id="53" presetID="22" presetClass="entr" presetSubtype="8" fill="hold" grpId="0" nodeType="afterEffect">
                                  <p:stCondLst>
                                    <p:cond delay="200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up)">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 grpId="0" animBg="1"/>
      <p:bldP spid="10" grpId="0" animBg="1"/>
      <p:bldP spid="59" grpId="0" animBg="1"/>
      <p:bldP spid="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76288" y="2230438"/>
            <a:ext cx="5715000" cy="1447800"/>
            <a:chOff x="528" y="1296"/>
            <a:chExt cx="3600" cy="912"/>
          </a:xfrm>
        </p:grpSpPr>
        <p:sp>
          <p:nvSpPr>
            <p:cNvPr id="3" name="Line 3"/>
            <p:cNvSpPr>
              <a:spLocks noChangeShapeType="1"/>
            </p:cNvSpPr>
            <p:nvPr/>
          </p:nvSpPr>
          <p:spPr bwMode="auto">
            <a:xfrm flipH="1">
              <a:off x="528" y="2208"/>
              <a:ext cx="3600" cy="0"/>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 name="Line 4"/>
            <p:cNvSpPr>
              <a:spLocks noChangeShapeType="1"/>
            </p:cNvSpPr>
            <p:nvPr/>
          </p:nvSpPr>
          <p:spPr bwMode="auto">
            <a:xfrm flipH="1">
              <a:off x="528" y="1296"/>
              <a:ext cx="2640" cy="24"/>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 name="Freeform 5"/>
          <p:cNvSpPr/>
          <p:nvPr/>
        </p:nvSpPr>
        <p:spPr bwMode="auto">
          <a:xfrm>
            <a:off x="928688" y="2179638"/>
            <a:ext cx="838200" cy="1612900"/>
          </a:xfrm>
          <a:custGeom>
            <a:avLst/>
            <a:gdLst>
              <a:gd name="T0" fmla="*/ 0 w 528"/>
              <a:gd name="T1" fmla="*/ 512 h 1016"/>
              <a:gd name="T2" fmla="*/ 48 w 528"/>
              <a:gd name="T3" fmla="*/ 464 h 1016"/>
              <a:gd name="T4" fmla="*/ 192 w 528"/>
              <a:gd name="T5" fmla="*/ 80 h 1016"/>
              <a:gd name="T6" fmla="*/ 384 w 528"/>
              <a:gd name="T7" fmla="*/ 944 h 1016"/>
              <a:gd name="T8" fmla="*/ 528 w 528"/>
              <a:gd name="T9" fmla="*/ 512 h 1016"/>
            </a:gdLst>
            <a:ahLst/>
            <a:cxnLst>
              <a:cxn ang="0">
                <a:pos x="T0" y="T1"/>
              </a:cxn>
              <a:cxn ang="0">
                <a:pos x="T2" y="T3"/>
              </a:cxn>
              <a:cxn ang="0">
                <a:pos x="T4" y="T5"/>
              </a:cxn>
              <a:cxn ang="0">
                <a:pos x="T6" y="T7"/>
              </a:cxn>
              <a:cxn ang="0">
                <a:pos x="T8" y="T9"/>
              </a:cxn>
            </a:cxnLst>
            <a:rect l="0" t="0" r="r" b="b"/>
            <a:pathLst>
              <a:path w="528" h="1016">
                <a:moveTo>
                  <a:pt x="0" y="512"/>
                </a:moveTo>
                <a:cubicBezTo>
                  <a:pt x="8" y="524"/>
                  <a:pt x="16" y="536"/>
                  <a:pt x="48" y="464"/>
                </a:cubicBezTo>
                <a:cubicBezTo>
                  <a:pt x="80" y="392"/>
                  <a:pt x="136" y="0"/>
                  <a:pt x="192" y="80"/>
                </a:cubicBezTo>
                <a:cubicBezTo>
                  <a:pt x="248" y="160"/>
                  <a:pt x="328" y="872"/>
                  <a:pt x="384" y="944"/>
                </a:cubicBezTo>
                <a:cubicBezTo>
                  <a:pt x="440" y="1016"/>
                  <a:pt x="504" y="584"/>
                  <a:pt x="528" y="512"/>
                </a:cubicBezTo>
              </a:path>
            </a:pathLst>
          </a:custGeom>
          <a:noFill/>
          <a:ln w="38100" cap="flat" cmpd="sng">
            <a:solidFill>
              <a:srgbClr val="FF0066"/>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Line 6"/>
          <p:cNvSpPr>
            <a:spLocks noChangeShapeType="1"/>
          </p:cNvSpPr>
          <p:nvPr/>
        </p:nvSpPr>
        <p:spPr bwMode="auto">
          <a:xfrm flipH="1" flipV="1">
            <a:off x="4129088" y="1087438"/>
            <a:ext cx="2362200" cy="3429000"/>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7" name="Group 7"/>
          <p:cNvGrpSpPr/>
          <p:nvPr/>
        </p:nvGrpSpPr>
        <p:grpSpPr bwMode="auto">
          <a:xfrm>
            <a:off x="5105400" y="774700"/>
            <a:ext cx="1454150" cy="520700"/>
            <a:chOff x="3264" y="261"/>
            <a:chExt cx="916" cy="328"/>
          </a:xfrm>
        </p:grpSpPr>
        <p:sp>
          <p:nvSpPr>
            <p:cNvPr id="8" name="AutoShape 8"/>
            <p:cNvSpPr>
              <a:spLocks noChangeArrowheads="1"/>
            </p:cNvSpPr>
            <p:nvPr/>
          </p:nvSpPr>
          <p:spPr bwMode="auto">
            <a:xfrm>
              <a:off x="3264" y="261"/>
              <a:ext cx="912" cy="328"/>
            </a:xfrm>
            <a:prstGeom prst="wedgeRectCallout">
              <a:avLst>
                <a:gd name="adj1" fmla="val -107458"/>
                <a:gd name="adj2" fmla="val 58843"/>
              </a:avLst>
            </a:prstGeom>
            <a:solidFill>
              <a:srgbClr val="FFFFCC"/>
            </a:solidFill>
            <a:ln w="28575">
              <a:solidFill>
                <a:srgbClr val="FFCCCC"/>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zh-CN" altLang="zh-CN" sz="2800" b="1">
                <a:solidFill>
                  <a:srgbClr val="FF3300"/>
                </a:solidFill>
                <a:latin typeface="Times New Roman" panose="02020603050405020304" pitchFamily="18" charset="0"/>
                <a:ea typeface="方正琥珀繁体" pitchFamily="2" charset="-122"/>
              </a:endParaRPr>
            </a:p>
          </p:txBody>
        </p:sp>
        <p:sp>
          <p:nvSpPr>
            <p:cNvPr id="9" name="Text Box 9"/>
            <p:cNvSpPr txBox="1">
              <a:spLocks noChangeArrowheads="1"/>
            </p:cNvSpPr>
            <p:nvPr/>
          </p:nvSpPr>
          <p:spPr bwMode="auto">
            <a:xfrm>
              <a:off x="3264" y="29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CC"/>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000" b="1">
                  <a:solidFill>
                    <a:srgbClr val="FF3300"/>
                  </a:solidFill>
                  <a:latin typeface="Times New Roman" panose="02020603050405020304" pitchFamily="18" charset="0"/>
                  <a:ea typeface="方正琥珀繁体" pitchFamily="2" charset="-122"/>
                </a:rPr>
                <a:t>交流负载线</a:t>
              </a:r>
            </a:p>
          </p:txBody>
        </p:sp>
      </p:grpSp>
      <p:grpSp>
        <p:nvGrpSpPr>
          <p:cNvPr id="10" name="Group 10"/>
          <p:cNvGrpSpPr/>
          <p:nvPr/>
        </p:nvGrpSpPr>
        <p:grpSpPr bwMode="auto">
          <a:xfrm>
            <a:off x="4910138" y="2363788"/>
            <a:ext cx="1009650" cy="3656012"/>
            <a:chOff x="3132" y="1284"/>
            <a:chExt cx="636" cy="2544"/>
          </a:xfrm>
        </p:grpSpPr>
        <p:sp>
          <p:nvSpPr>
            <p:cNvPr id="11" name="Line 11"/>
            <p:cNvSpPr>
              <a:spLocks noChangeShapeType="1"/>
            </p:cNvSpPr>
            <p:nvPr/>
          </p:nvSpPr>
          <p:spPr bwMode="auto">
            <a:xfrm>
              <a:off x="3132" y="1284"/>
              <a:ext cx="0" cy="2544"/>
            </a:xfrm>
            <a:prstGeom prst="line">
              <a:avLst/>
            </a:prstGeom>
            <a:noFill/>
            <a:ln w="28575">
              <a:solidFill>
                <a:srgbClr val="FF0066"/>
              </a:solidFill>
              <a:prstDash val="sysDot"/>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3768" y="2172"/>
              <a:ext cx="0" cy="1584"/>
            </a:xfrm>
            <a:prstGeom prst="line">
              <a:avLst/>
            </a:prstGeom>
            <a:noFill/>
            <a:ln w="28575">
              <a:solidFill>
                <a:srgbClr val="FF0066"/>
              </a:solidFill>
              <a:prstDash val="sysDot"/>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 name="Freeform 13"/>
          <p:cNvSpPr/>
          <p:nvPr/>
        </p:nvSpPr>
        <p:spPr bwMode="auto">
          <a:xfrm>
            <a:off x="4852988" y="5221288"/>
            <a:ext cx="1155700" cy="838200"/>
          </a:xfrm>
          <a:custGeom>
            <a:avLst/>
            <a:gdLst>
              <a:gd name="T0" fmla="*/ 384 w 728"/>
              <a:gd name="T1" fmla="*/ 0 h 528"/>
              <a:gd name="T2" fmla="*/ 48 w 728"/>
              <a:gd name="T3" fmla="*/ 144 h 528"/>
              <a:gd name="T4" fmla="*/ 672 w 728"/>
              <a:gd name="T5" fmla="*/ 384 h 528"/>
              <a:gd name="T6" fmla="*/ 384 w 728"/>
              <a:gd name="T7" fmla="*/ 528 h 528"/>
            </a:gdLst>
            <a:ahLst/>
            <a:cxnLst>
              <a:cxn ang="0">
                <a:pos x="T0" y="T1"/>
              </a:cxn>
              <a:cxn ang="0">
                <a:pos x="T2" y="T3"/>
              </a:cxn>
              <a:cxn ang="0">
                <a:pos x="T4" y="T5"/>
              </a:cxn>
              <a:cxn ang="0">
                <a:pos x="T6" y="T7"/>
              </a:cxn>
            </a:cxnLst>
            <a:rect l="0" t="0" r="r" b="b"/>
            <a:pathLst>
              <a:path w="728" h="528">
                <a:moveTo>
                  <a:pt x="384" y="0"/>
                </a:moveTo>
                <a:cubicBezTo>
                  <a:pt x="192" y="40"/>
                  <a:pt x="0" y="80"/>
                  <a:pt x="48" y="144"/>
                </a:cubicBezTo>
                <a:cubicBezTo>
                  <a:pt x="96" y="208"/>
                  <a:pt x="616" y="320"/>
                  <a:pt x="672" y="384"/>
                </a:cubicBezTo>
                <a:cubicBezTo>
                  <a:pt x="728" y="448"/>
                  <a:pt x="556" y="488"/>
                  <a:pt x="384" y="528"/>
                </a:cubicBezTo>
              </a:path>
            </a:pathLst>
          </a:custGeom>
          <a:noFill/>
          <a:ln w="38100" cap="flat" cmpd="sng">
            <a:solidFill>
              <a:srgbClr val="FF33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4" name="Group 14"/>
          <p:cNvGrpSpPr/>
          <p:nvPr/>
        </p:nvGrpSpPr>
        <p:grpSpPr bwMode="auto">
          <a:xfrm>
            <a:off x="7329488" y="3733800"/>
            <a:ext cx="1524000" cy="685800"/>
            <a:chOff x="4656" y="2208"/>
            <a:chExt cx="960" cy="432"/>
          </a:xfrm>
        </p:grpSpPr>
        <p:sp>
          <p:nvSpPr>
            <p:cNvPr id="15" name="Text Box 15"/>
            <p:cNvSpPr txBox="1">
              <a:spLocks noChangeArrowheads="1"/>
            </p:cNvSpPr>
            <p:nvPr/>
          </p:nvSpPr>
          <p:spPr bwMode="auto">
            <a:xfrm>
              <a:off x="4656" y="2208"/>
              <a:ext cx="960" cy="256"/>
            </a:xfrm>
            <a:prstGeom prst="rect">
              <a:avLst/>
            </a:prstGeom>
            <a:solidFill>
              <a:srgbClr val="FFFFCC"/>
            </a:solidFill>
            <a:ln w="9525">
              <a:solidFill>
                <a:srgbClr val="FFCC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accent2"/>
                  </a:solidFill>
                  <a:latin typeface="Times New Roman" panose="02020603050405020304" pitchFamily="18" charset="0"/>
                </a:rPr>
                <a:t>直流负载线</a:t>
              </a:r>
            </a:p>
          </p:txBody>
        </p:sp>
        <p:sp>
          <p:nvSpPr>
            <p:cNvPr id="16" name="Line 16"/>
            <p:cNvSpPr>
              <a:spLocks noChangeShapeType="1"/>
            </p:cNvSpPr>
            <p:nvPr/>
          </p:nvSpPr>
          <p:spPr bwMode="auto">
            <a:xfrm flipH="1">
              <a:off x="4848" y="2496"/>
              <a:ext cx="24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7"/>
          <p:cNvGrpSpPr/>
          <p:nvPr/>
        </p:nvGrpSpPr>
        <p:grpSpPr bwMode="auto">
          <a:xfrm>
            <a:off x="4497388" y="4495800"/>
            <a:ext cx="1841500" cy="368300"/>
            <a:chOff x="2872" y="2688"/>
            <a:chExt cx="1160" cy="232"/>
          </a:xfrm>
        </p:grpSpPr>
        <p:sp>
          <p:nvSpPr>
            <p:cNvPr id="18" name="Text Box 18"/>
            <p:cNvSpPr txBox="1">
              <a:spLocks noChangeArrowheads="1"/>
            </p:cNvSpPr>
            <p:nvPr/>
          </p:nvSpPr>
          <p:spPr bwMode="auto">
            <a:xfrm>
              <a:off x="2872" y="2688"/>
              <a:ext cx="29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b="1">
                  <a:latin typeface="Times New Roman" panose="02020603050405020304" pitchFamily="18" charset="0"/>
                </a:rPr>
                <a:t>4.5</a:t>
              </a:r>
            </a:p>
          </p:txBody>
        </p:sp>
        <p:sp>
          <p:nvSpPr>
            <p:cNvPr id="19" name="Text Box 19"/>
            <p:cNvSpPr txBox="1">
              <a:spLocks noChangeArrowheads="1"/>
            </p:cNvSpPr>
            <p:nvPr/>
          </p:nvSpPr>
          <p:spPr bwMode="auto">
            <a:xfrm>
              <a:off x="3736" y="2688"/>
              <a:ext cx="29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b="1">
                  <a:latin typeface="Times New Roman" panose="02020603050405020304" pitchFamily="18" charset="0"/>
                </a:rPr>
                <a:t>7.5</a:t>
              </a:r>
            </a:p>
          </p:txBody>
        </p:sp>
      </p:grpSp>
      <p:grpSp>
        <p:nvGrpSpPr>
          <p:cNvPr id="20" name="Group 20"/>
          <p:cNvGrpSpPr/>
          <p:nvPr/>
        </p:nvGrpSpPr>
        <p:grpSpPr bwMode="auto">
          <a:xfrm>
            <a:off x="4891088" y="4784725"/>
            <a:ext cx="1295400" cy="396875"/>
            <a:chOff x="3120" y="2774"/>
            <a:chExt cx="816" cy="250"/>
          </a:xfrm>
        </p:grpSpPr>
        <p:sp>
          <p:nvSpPr>
            <p:cNvPr id="21" name="Line 21"/>
            <p:cNvSpPr>
              <a:spLocks noChangeShapeType="1"/>
            </p:cNvSpPr>
            <p:nvPr/>
          </p:nvSpPr>
          <p:spPr bwMode="auto">
            <a:xfrm>
              <a:off x="3600" y="2880"/>
              <a:ext cx="192" cy="0"/>
            </a:xfrm>
            <a:prstGeom prst="line">
              <a:avLst/>
            </a:prstGeom>
            <a:noFill/>
            <a:ln w="28575">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3120" y="2880"/>
              <a:ext cx="144" cy="0"/>
            </a:xfrm>
            <a:prstGeom prst="line">
              <a:avLst/>
            </a:prstGeom>
            <a:noFill/>
            <a:ln w="28575">
              <a:solidFill>
                <a:srgbClr val="0000FF"/>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3"/>
            <p:cNvSpPr txBox="1">
              <a:spLocks noChangeArrowheads="1"/>
            </p:cNvSpPr>
            <p:nvPr/>
          </p:nvSpPr>
          <p:spPr bwMode="auto">
            <a:xfrm>
              <a:off x="3216" y="277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kumimoji="1" lang="en-US" altLang="zh-CN" sz="2000" b="1" i="1">
                  <a:solidFill>
                    <a:srgbClr val="0000FF"/>
                  </a:solidFill>
                  <a:latin typeface="Times New Roman" panose="02020603050405020304" pitchFamily="18" charset="0"/>
                </a:rPr>
                <a:t>u</a:t>
              </a:r>
              <a:r>
                <a:rPr kumimoji="1" lang="en-US" altLang="zh-CN" sz="2000" b="1" baseline="-25000">
                  <a:solidFill>
                    <a:srgbClr val="0000FF"/>
                  </a:solidFill>
                  <a:latin typeface="Times New Roman" panose="02020603050405020304" pitchFamily="18" charset="0"/>
                </a:rPr>
                <a:t>CE</a:t>
              </a:r>
            </a:p>
          </p:txBody>
        </p:sp>
      </p:grpSp>
      <p:grpSp>
        <p:nvGrpSpPr>
          <p:cNvPr id="24" name="Group 24"/>
          <p:cNvGrpSpPr/>
          <p:nvPr/>
        </p:nvGrpSpPr>
        <p:grpSpPr bwMode="auto">
          <a:xfrm>
            <a:off x="381000" y="609600"/>
            <a:ext cx="8548688" cy="6019800"/>
            <a:chOff x="279" y="240"/>
            <a:chExt cx="5385" cy="3792"/>
          </a:xfrm>
        </p:grpSpPr>
        <p:sp>
          <p:nvSpPr>
            <p:cNvPr id="25" name="Text Box 25"/>
            <p:cNvSpPr txBox="1">
              <a:spLocks noChangeArrowheads="1"/>
            </p:cNvSpPr>
            <p:nvPr/>
          </p:nvSpPr>
          <p:spPr bwMode="auto">
            <a:xfrm>
              <a:off x="4130" y="268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b="1">
                  <a:latin typeface="Times New Roman" panose="02020603050405020304" pitchFamily="18" charset="0"/>
                </a:rPr>
                <a:t>9</a:t>
              </a:r>
            </a:p>
          </p:txBody>
        </p:sp>
        <p:grpSp>
          <p:nvGrpSpPr>
            <p:cNvPr id="26" name="Group 26"/>
            <p:cNvGrpSpPr/>
            <p:nvPr/>
          </p:nvGrpSpPr>
          <p:grpSpPr bwMode="auto">
            <a:xfrm>
              <a:off x="279" y="240"/>
              <a:ext cx="5385" cy="3792"/>
              <a:chOff x="279" y="240"/>
              <a:chExt cx="5385" cy="3792"/>
            </a:xfrm>
          </p:grpSpPr>
          <p:sp>
            <p:nvSpPr>
              <p:cNvPr id="27" name="Text Box 27"/>
              <p:cNvSpPr txBox="1">
                <a:spLocks noChangeArrowheads="1"/>
              </p:cNvSpPr>
              <p:nvPr/>
            </p:nvSpPr>
            <p:spPr bwMode="auto">
              <a:xfrm>
                <a:off x="4704" y="270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12</a:t>
                </a:r>
                <a:endParaRPr kumimoji="1" lang="en-US" altLang="zh-CN" sz="2000">
                  <a:latin typeface="Times New Roman" panose="02020603050405020304" pitchFamily="18" charset="0"/>
                </a:endParaRPr>
              </a:p>
            </p:txBody>
          </p:sp>
          <p:grpSp>
            <p:nvGrpSpPr>
              <p:cNvPr id="28" name="Group 28"/>
              <p:cNvGrpSpPr/>
              <p:nvPr/>
            </p:nvGrpSpPr>
            <p:grpSpPr bwMode="auto">
              <a:xfrm>
                <a:off x="279" y="240"/>
                <a:ext cx="5385" cy="3792"/>
                <a:chOff x="279" y="240"/>
                <a:chExt cx="5385" cy="3792"/>
              </a:xfrm>
            </p:grpSpPr>
            <p:sp>
              <p:nvSpPr>
                <p:cNvPr id="29" name="Line 29"/>
                <p:cNvSpPr>
                  <a:spLocks noChangeShapeType="1"/>
                </p:cNvSpPr>
                <p:nvPr/>
              </p:nvSpPr>
              <p:spPr bwMode="auto">
                <a:xfrm flipH="1">
                  <a:off x="624" y="1741"/>
                  <a:ext cx="912" cy="0"/>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 name="Group 30"/>
                <p:cNvGrpSpPr/>
                <p:nvPr/>
              </p:nvGrpSpPr>
              <p:grpSpPr bwMode="auto">
                <a:xfrm>
                  <a:off x="279" y="240"/>
                  <a:ext cx="5385" cy="3792"/>
                  <a:chOff x="279" y="240"/>
                  <a:chExt cx="5385" cy="3792"/>
                </a:xfrm>
              </p:grpSpPr>
              <p:sp>
                <p:nvSpPr>
                  <p:cNvPr id="31" name="Line 31"/>
                  <p:cNvSpPr>
                    <a:spLocks noChangeShapeType="1"/>
                  </p:cNvSpPr>
                  <p:nvPr/>
                </p:nvSpPr>
                <p:spPr bwMode="auto">
                  <a:xfrm>
                    <a:off x="3456" y="2701"/>
                    <a:ext cx="0" cy="48"/>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 name="Group 32"/>
                  <p:cNvGrpSpPr/>
                  <p:nvPr/>
                </p:nvGrpSpPr>
                <p:grpSpPr bwMode="auto">
                  <a:xfrm>
                    <a:off x="279" y="240"/>
                    <a:ext cx="5385" cy="3792"/>
                    <a:chOff x="279" y="240"/>
                    <a:chExt cx="5385" cy="3792"/>
                  </a:xfrm>
                </p:grpSpPr>
                <p:grpSp>
                  <p:nvGrpSpPr>
                    <p:cNvPr id="33" name="Group 33"/>
                    <p:cNvGrpSpPr/>
                    <p:nvPr/>
                  </p:nvGrpSpPr>
                  <p:grpSpPr bwMode="auto">
                    <a:xfrm>
                      <a:off x="279" y="240"/>
                      <a:ext cx="5385" cy="3792"/>
                      <a:chOff x="279" y="240"/>
                      <a:chExt cx="5385" cy="3792"/>
                    </a:xfrm>
                  </p:grpSpPr>
                  <p:sp>
                    <p:nvSpPr>
                      <p:cNvPr id="35" name="Freeform 34"/>
                      <p:cNvSpPr/>
                      <p:nvPr/>
                    </p:nvSpPr>
                    <p:spPr bwMode="auto">
                      <a:xfrm>
                        <a:off x="2112" y="2271"/>
                        <a:ext cx="96" cy="70"/>
                      </a:xfrm>
                      <a:custGeom>
                        <a:avLst/>
                        <a:gdLst>
                          <a:gd name="T0" fmla="*/ 108 w 108"/>
                          <a:gd name="T1" fmla="*/ 0 h 98"/>
                          <a:gd name="T2" fmla="*/ 58 w 108"/>
                          <a:gd name="T3" fmla="*/ 20 h 98"/>
                          <a:gd name="T4" fmla="*/ 40 w 108"/>
                          <a:gd name="T5" fmla="*/ 32 h 98"/>
                          <a:gd name="T6" fmla="*/ 34 w 108"/>
                          <a:gd name="T7" fmla="*/ 36 h 98"/>
                          <a:gd name="T8" fmla="*/ 24 w 108"/>
                          <a:gd name="T9" fmla="*/ 46 h 98"/>
                          <a:gd name="T10" fmla="*/ 8 w 108"/>
                          <a:gd name="T11" fmla="*/ 82 h 98"/>
                          <a:gd name="T12" fmla="*/ 4 w 108"/>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6" name="Group 35"/>
                      <p:cNvGrpSpPr/>
                      <p:nvPr/>
                    </p:nvGrpSpPr>
                    <p:grpSpPr bwMode="auto">
                      <a:xfrm>
                        <a:off x="279" y="240"/>
                        <a:ext cx="5385" cy="3792"/>
                        <a:chOff x="279" y="240"/>
                        <a:chExt cx="5385" cy="3792"/>
                      </a:xfrm>
                    </p:grpSpPr>
                    <p:sp>
                      <p:nvSpPr>
                        <p:cNvPr id="37" name="Freeform 36"/>
                        <p:cNvSpPr/>
                        <p:nvPr/>
                      </p:nvSpPr>
                      <p:spPr bwMode="auto">
                        <a:xfrm>
                          <a:off x="2016" y="2653"/>
                          <a:ext cx="96" cy="42"/>
                        </a:xfrm>
                        <a:custGeom>
                          <a:avLst/>
                          <a:gdLst>
                            <a:gd name="T0" fmla="*/ 96 w 96"/>
                            <a:gd name="T1" fmla="*/ 0 h 42"/>
                            <a:gd name="T2" fmla="*/ 24 w 96"/>
                            <a:gd name="T3" fmla="*/ 18 h 42"/>
                            <a:gd name="T4" fmla="*/ 0 w 96"/>
                            <a:gd name="T5" fmla="*/ 42 h 42"/>
                          </a:gdLst>
                          <a:ahLst/>
                          <a:cxnLst>
                            <a:cxn ang="0">
                              <a:pos x="T0" y="T1"/>
                            </a:cxn>
                            <a:cxn ang="0">
                              <a:pos x="T2" y="T3"/>
                            </a:cxn>
                            <a:cxn ang="0">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8" name="Group 37"/>
                        <p:cNvGrpSpPr/>
                        <p:nvPr/>
                      </p:nvGrpSpPr>
                      <p:grpSpPr bwMode="auto">
                        <a:xfrm>
                          <a:off x="279" y="240"/>
                          <a:ext cx="5385" cy="3792"/>
                          <a:chOff x="279" y="240"/>
                          <a:chExt cx="5385" cy="3792"/>
                        </a:xfrm>
                      </p:grpSpPr>
                      <p:grpSp>
                        <p:nvGrpSpPr>
                          <p:cNvPr id="39" name="Group 38"/>
                          <p:cNvGrpSpPr/>
                          <p:nvPr/>
                        </p:nvGrpSpPr>
                        <p:grpSpPr bwMode="auto">
                          <a:xfrm>
                            <a:off x="279" y="618"/>
                            <a:ext cx="1444" cy="2329"/>
                            <a:chOff x="279" y="618"/>
                            <a:chExt cx="1444" cy="2329"/>
                          </a:xfrm>
                        </p:grpSpPr>
                        <p:sp>
                          <p:nvSpPr>
                            <p:cNvPr id="79" name="Line 39"/>
                            <p:cNvSpPr>
                              <a:spLocks noChangeShapeType="1"/>
                            </p:cNvSpPr>
                            <p:nvPr/>
                          </p:nvSpPr>
                          <p:spPr bwMode="auto">
                            <a:xfrm>
                              <a:off x="624" y="2701"/>
                              <a:ext cx="1056" cy="0"/>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Line 40"/>
                            <p:cNvSpPr>
                              <a:spLocks noChangeShapeType="1"/>
                            </p:cNvSpPr>
                            <p:nvPr/>
                          </p:nvSpPr>
                          <p:spPr bwMode="auto">
                            <a:xfrm flipV="1">
                              <a:off x="624" y="733"/>
                              <a:ext cx="0" cy="1968"/>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Text Box 41"/>
                            <p:cNvSpPr txBox="1">
                              <a:spLocks noChangeArrowheads="1"/>
                            </p:cNvSpPr>
                            <p:nvPr/>
                          </p:nvSpPr>
                          <p:spPr bwMode="auto">
                            <a:xfrm>
                              <a:off x="1554" y="265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t</a:t>
                              </a:r>
                            </a:p>
                          </p:txBody>
                        </p:sp>
                        <p:sp>
                          <p:nvSpPr>
                            <p:cNvPr id="82" name="Text Box 42"/>
                            <p:cNvSpPr txBox="1">
                              <a:spLocks noChangeArrowheads="1"/>
                            </p:cNvSpPr>
                            <p:nvPr/>
                          </p:nvSpPr>
                          <p:spPr bwMode="auto">
                            <a:xfrm>
                              <a:off x="430" y="267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p>
                          </p:txBody>
                        </p:sp>
                        <p:sp>
                          <p:nvSpPr>
                            <p:cNvPr id="83" name="Text Box 43"/>
                            <p:cNvSpPr txBox="1">
                              <a:spLocks noChangeArrowheads="1"/>
                            </p:cNvSpPr>
                            <p:nvPr/>
                          </p:nvSpPr>
                          <p:spPr bwMode="auto">
                            <a:xfrm>
                              <a:off x="279" y="1574"/>
                              <a:ext cx="3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000" b="1" i="1">
                                  <a:latin typeface="Times New Roman" panose="02020603050405020304" pitchFamily="18" charset="0"/>
                                </a:rPr>
                                <a:t>I</a:t>
                              </a:r>
                              <a:r>
                                <a:rPr kumimoji="1" lang="en-US" altLang="zh-CN" sz="2000" b="1" baseline="-25000">
                                  <a:latin typeface="Times New Roman" panose="02020603050405020304" pitchFamily="18" charset="0"/>
                                </a:rPr>
                                <a:t>CQ</a:t>
                              </a:r>
                              <a:endParaRPr kumimoji="1" lang="en-US" altLang="zh-CN" sz="2000" baseline="-25000">
                                <a:latin typeface="Times New Roman" panose="02020603050405020304" pitchFamily="18" charset="0"/>
                              </a:endParaRPr>
                            </a:p>
                          </p:txBody>
                        </p:sp>
                        <p:sp>
                          <p:nvSpPr>
                            <p:cNvPr id="84" name="Text Box 44"/>
                            <p:cNvSpPr txBox="1">
                              <a:spLocks noChangeArrowheads="1"/>
                            </p:cNvSpPr>
                            <p:nvPr/>
                          </p:nvSpPr>
                          <p:spPr bwMode="auto">
                            <a:xfrm>
                              <a:off x="666" y="618"/>
                              <a:ext cx="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i</a:t>
                              </a:r>
                              <a:r>
                                <a:rPr kumimoji="1" lang="en-US" altLang="zh-CN" sz="2400" b="1" baseline="-25000">
                                  <a:latin typeface="Times New Roman" panose="02020603050405020304" pitchFamily="18" charset="0"/>
                                </a:rPr>
                                <a:t>C</a:t>
                              </a: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 mA</a:t>
                              </a:r>
                              <a:endParaRPr kumimoji="1" lang="en-US" altLang="zh-CN" sz="2400">
                                <a:latin typeface="Times New Roman" panose="02020603050405020304" pitchFamily="18" charset="0"/>
                              </a:endParaRPr>
                            </a:p>
                          </p:txBody>
                        </p:sp>
                      </p:grpSp>
                      <p:grpSp>
                        <p:nvGrpSpPr>
                          <p:cNvPr id="40" name="Group 45"/>
                          <p:cNvGrpSpPr/>
                          <p:nvPr/>
                        </p:nvGrpSpPr>
                        <p:grpSpPr bwMode="auto">
                          <a:xfrm>
                            <a:off x="1788" y="240"/>
                            <a:ext cx="3876" cy="2701"/>
                            <a:chOff x="1788" y="240"/>
                            <a:chExt cx="3876" cy="2701"/>
                          </a:xfrm>
                        </p:grpSpPr>
                        <p:sp>
                          <p:nvSpPr>
                            <p:cNvPr id="50" name="Line 46"/>
                            <p:cNvSpPr>
                              <a:spLocks noChangeShapeType="1"/>
                            </p:cNvSpPr>
                            <p:nvPr/>
                          </p:nvSpPr>
                          <p:spPr bwMode="auto">
                            <a:xfrm flipV="1">
                              <a:off x="2004" y="301"/>
                              <a:ext cx="0" cy="2352"/>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47"/>
                            <p:cNvSpPr>
                              <a:spLocks noChangeShapeType="1"/>
                            </p:cNvSpPr>
                            <p:nvPr/>
                          </p:nvSpPr>
                          <p:spPr bwMode="auto">
                            <a:xfrm>
                              <a:off x="2016" y="2701"/>
                              <a:ext cx="3648" cy="0"/>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48"/>
                            <p:cNvSpPr>
                              <a:spLocks noChangeShapeType="1"/>
                            </p:cNvSpPr>
                            <p:nvPr/>
                          </p:nvSpPr>
                          <p:spPr bwMode="auto">
                            <a:xfrm flipH="1">
                              <a:off x="2016" y="1645"/>
                              <a:ext cx="240" cy="1056"/>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Freeform 49"/>
                            <p:cNvSpPr/>
                            <p:nvPr/>
                          </p:nvSpPr>
                          <p:spPr bwMode="auto">
                            <a:xfrm>
                              <a:off x="2256" y="829"/>
                              <a:ext cx="960" cy="864"/>
                            </a:xfrm>
                            <a:custGeom>
                              <a:avLst/>
                              <a:gdLst>
                                <a:gd name="T0" fmla="*/ 0 w 960"/>
                                <a:gd name="T1" fmla="*/ 864 h 864"/>
                                <a:gd name="T2" fmla="*/ 288 w 960"/>
                                <a:gd name="T3" fmla="*/ 192 h 864"/>
                                <a:gd name="T4" fmla="*/ 960 w 960"/>
                                <a:gd name="T5" fmla="*/ 0 h 864"/>
                              </a:gdLst>
                              <a:ahLst/>
                              <a:cxnLst>
                                <a:cxn ang="0">
                                  <a:pos x="T0" y="T1"/>
                                </a:cxn>
                                <a:cxn ang="0">
                                  <a:pos x="T2" y="T3"/>
                                </a:cxn>
                                <a:cxn ang="0">
                                  <a:pos x="T4" y="T5"/>
                                </a:cxn>
                              </a:cxnLst>
                              <a:rect l="0" t="0" r="r" b="b"/>
                              <a:pathLst>
                                <a:path w="960" h="864">
                                  <a:moveTo>
                                    <a:pt x="0" y="864"/>
                                  </a:moveTo>
                                  <a:cubicBezTo>
                                    <a:pt x="64" y="600"/>
                                    <a:pt x="128" y="336"/>
                                    <a:pt x="288" y="192"/>
                                  </a:cubicBezTo>
                                  <a:cubicBezTo>
                                    <a:pt x="448" y="48"/>
                                    <a:pt x="848" y="32"/>
                                    <a:pt x="960"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Line 50"/>
                            <p:cNvSpPr>
                              <a:spLocks noChangeShapeType="1"/>
                            </p:cNvSpPr>
                            <p:nvPr/>
                          </p:nvSpPr>
                          <p:spPr bwMode="auto">
                            <a:xfrm flipV="1">
                              <a:off x="3216" y="733"/>
                              <a:ext cx="1056" cy="96"/>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Freeform 51"/>
                            <p:cNvSpPr/>
                            <p:nvPr/>
                          </p:nvSpPr>
                          <p:spPr bwMode="auto">
                            <a:xfrm>
                              <a:off x="2160" y="1789"/>
                              <a:ext cx="720" cy="336"/>
                            </a:xfrm>
                            <a:custGeom>
                              <a:avLst/>
                              <a:gdLst>
                                <a:gd name="T0" fmla="*/ 0 w 720"/>
                                <a:gd name="T1" fmla="*/ 336 h 336"/>
                                <a:gd name="T2" fmla="*/ 144 w 720"/>
                                <a:gd name="T3" fmla="*/ 96 h 336"/>
                                <a:gd name="T4" fmla="*/ 720 w 720"/>
                                <a:gd name="T5" fmla="*/ 0 h 336"/>
                              </a:gdLst>
                              <a:ahLst/>
                              <a:cxnLst>
                                <a:cxn ang="0">
                                  <a:pos x="T0" y="T1"/>
                                </a:cxn>
                                <a:cxn ang="0">
                                  <a:pos x="T2" y="T3"/>
                                </a:cxn>
                                <a:cxn ang="0">
                                  <a:pos x="T4" y="T5"/>
                                </a:cxn>
                              </a:cxnLst>
                              <a:rect l="0" t="0" r="r" b="b"/>
                              <a:pathLst>
                                <a:path w="720" h="336">
                                  <a:moveTo>
                                    <a:pt x="0" y="336"/>
                                  </a:moveTo>
                                  <a:cubicBezTo>
                                    <a:pt x="12" y="244"/>
                                    <a:pt x="24" y="152"/>
                                    <a:pt x="144" y="96"/>
                                  </a:cubicBezTo>
                                  <a:cubicBezTo>
                                    <a:pt x="264" y="40"/>
                                    <a:pt x="492" y="20"/>
                                    <a:pt x="720"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Line 52"/>
                            <p:cNvSpPr>
                              <a:spLocks noChangeShapeType="1"/>
                            </p:cNvSpPr>
                            <p:nvPr/>
                          </p:nvSpPr>
                          <p:spPr bwMode="auto">
                            <a:xfrm flipV="1">
                              <a:off x="2832" y="1645"/>
                              <a:ext cx="1776" cy="14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53"/>
                            <p:cNvSpPr>
                              <a:spLocks noChangeShapeType="1"/>
                            </p:cNvSpPr>
                            <p:nvPr/>
                          </p:nvSpPr>
                          <p:spPr bwMode="auto">
                            <a:xfrm flipV="1">
                              <a:off x="2784" y="2125"/>
                              <a:ext cx="1920" cy="96"/>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54"/>
                            <p:cNvSpPr>
                              <a:spLocks noChangeShapeType="1"/>
                            </p:cNvSpPr>
                            <p:nvPr/>
                          </p:nvSpPr>
                          <p:spPr bwMode="auto">
                            <a:xfrm flipH="1">
                              <a:off x="2208" y="2221"/>
                              <a:ext cx="576" cy="48"/>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Line 55"/>
                            <p:cNvSpPr>
                              <a:spLocks noChangeShapeType="1"/>
                            </p:cNvSpPr>
                            <p:nvPr/>
                          </p:nvSpPr>
                          <p:spPr bwMode="auto">
                            <a:xfrm flipH="1">
                              <a:off x="2112" y="2605"/>
                              <a:ext cx="2640" cy="48"/>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Text Box 56"/>
                            <p:cNvSpPr txBox="1">
                              <a:spLocks noChangeArrowheads="1"/>
                            </p:cNvSpPr>
                            <p:nvPr/>
                          </p:nvSpPr>
                          <p:spPr bwMode="auto">
                            <a:xfrm>
                              <a:off x="1800" y="25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p>
                          </p:txBody>
                        </p:sp>
                        <p:sp>
                          <p:nvSpPr>
                            <p:cNvPr id="61" name="Text Box 57"/>
                            <p:cNvSpPr txBox="1">
                              <a:spLocks noChangeArrowheads="1"/>
                            </p:cNvSpPr>
                            <p:nvPr/>
                          </p:nvSpPr>
                          <p:spPr bwMode="auto">
                            <a:xfrm>
                              <a:off x="4561" y="1482"/>
                              <a:ext cx="8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I</a:t>
                              </a:r>
                              <a:r>
                                <a:rPr kumimoji="1" lang="en-US" altLang="zh-CN" sz="1400" b="1">
                                  <a:latin typeface="Times New Roman" panose="02020603050405020304" pitchFamily="18" charset="0"/>
                                </a:rPr>
                                <a:t>B  </a:t>
                              </a:r>
                              <a:r>
                                <a:rPr kumimoji="1" lang="en-US" altLang="zh-CN" b="1">
                                  <a:latin typeface="Times New Roman" panose="02020603050405020304" pitchFamily="18" charset="0"/>
                                </a:rPr>
                                <a:t>= 4 0 µA</a:t>
                              </a:r>
                              <a:endParaRPr kumimoji="1" lang="en-US" altLang="zh-CN" sz="2000">
                                <a:latin typeface="Times New Roman" panose="02020603050405020304" pitchFamily="18" charset="0"/>
                              </a:endParaRPr>
                            </a:p>
                          </p:txBody>
                        </p:sp>
                        <p:sp>
                          <p:nvSpPr>
                            <p:cNvPr id="62" name="Text Box 58"/>
                            <p:cNvSpPr txBox="1">
                              <a:spLocks noChangeArrowheads="1"/>
                            </p:cNvSpPr>
                            <p:nvPr/>
                          </p:nvSpPr>
                          <p:spPr bwMode="auto">
                            <a:xfrm>
                              <a:off x="4710" y="200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20</a:t>
                              </a:r>
                              <a:endParaRPr kumimoji="1" lang="en-US" altLang="zh-CN" sz="2000">
                                <a:latin typeface="Times New Roman" panose="02020603050405020304" pitchFamily="18" charset="0"/>
                              </a:endParaRPr>
                            </a:p>
                          </p:txBody>
                        </p:sp>
                        <p:sp>
                          <p:nvSpPr>
                            <p:cNvPr id="63" name="Text Box 59"/>
                            <p:cNvSpPr txBox="1">
                              <a:spLocks noChangeArrowheads="1"/>
                            </p:cNvSpPr>
                            <p:nvPr/>
                          </p:nvSpPr>
                          <p:spPr bwMode="auto">
                            <a:xfrm>
                              <a:off x="4368" y="102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60</a:t>
                              </a:r>
                            </a:p>
                          </p:txBody>
                        </p:sp>
                        <p:sp>
                          <p:nvSpPr>
                            <p:cNvPr id="64" name="Text Box 60"/>
                            <p:cNvSpPr txBox="1">
                              <a:spLocks noChangeArrowheads="1"/>
                            </p:cNvSpPr>
                            <p:nvPr/>
                          </p:nvSpPr>
                          <p:spPr bwMode="auto">
                            <a:xfrm>
                              <a:off x="4272" y="58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80</a:t>
                              </a:r>
                            </a:p>
                          </p:txBody>
                        </p:sp>
                        <p:sp>
                          <p:nvSpPr>
                            <p:cNvPr id="65" name="Text Box 61"/>
                            <p:cNvSpPr txBox="1">
                              <a:spLocks noChangeArrowheads="1"/>
                            </p:cNvSpPr>
                            <p:nvPr/>
                          </p:nvSpPr>
                          <p:spPr bwMode="auto">
                            <a:xfrm>
                              <a:off x="1820" y="67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4</a:t>
                              </a:r>
                            </a:p>
                          </p:txBody>
                        </p:sp>
                        <p:sp>
                          <p:nvSpPr>
                            <p:cNvPr id="66" name="Line 62"/>
                            <p:cNvSpPr>
                              <a:spLocks noChangeShapeType="1"/>
                            </p:cNvSpPr>
                            <p:nvPr/>
                          </p:nvSpPr>
                          <p:spPr bwMode="auto">
                            <a:xfrm>
                              <a:off x="2016" y="793"/>
                              <a:ext cx="2976" cy="1920"/>
                            </a:xfrm>
                            <a:prstGeom prst="line">
                              <a:avLst/>
                            </a:prstGeom>
                            <a:noFill/>
                            <a:ln w="38100">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 name="Line 63"/>
                            <p:cNvSpPr>
                              <a:spLocks noChangeShapeType="1"/>
                            </p:cNvSpPr>
                            <p:nvPr/>
                          </p:nvSpPr>
                          <p:spPr bwMode="auto">
                            <a:xfrm>
                              <a:off x="3456" y="1741"/>
                              <a:ext cx="0" cy="960"/>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 name="Text Box 64"/>
                            <p:cNvSpPr txBox="1">
                              <a:spLocks noChangeArrowheads="1"/>
                            </p:cNvSpPr>
                            <p:nvPr/>
                          </p:nvSpPr>
                          <p:spPr bwMode="auto">
                            <a:xfrm>
                              <a:off x="3386" y="141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800" b="1" i="1">
                                  <a:solidFill>
                                    <a:srgbClr val="FF0000"/>
                                  </a:solidFill>
                                  <a:latin typeface="Times New Roman" panose="02020603050405020304" pitchFamily="18" charset="0"/>
                                </a:rPr>
                                <a:t>Q</a:t>
                              </a:r>
                              <a:endParaRPr kumimoji="1" lang="en-US" altLang="zh-CN" sz="2800" i="1">
                                <a:latin typeface="Times New Roman" panose="02020603050405020304" pitchFamily="18" charset="0"/>
                              </a:endParaRPr>
                            </a:p>
                          </p:txBody>
                        </p:sp>
                        <p:sp>
                          <p:nvSpPr>
                            <p:cNvPr id="69" name="Text Box 65"/>
                            <p:cNvSpPr txBox="1">
                              <a:spLocks noChangeArrowheads="1"/>
                            </p:cNvSpPr>
                            <p:nvPr/>
                          </p:nvSpPr>
                          <p:spPr bwMode="auto">
                            <a:xfrm>
                              <a:off x="1788" y="159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2</a:t>
                              </a:r>
                            </a:p>
                          </p:txBody>
                        </p:sp>
                        <p:sp>
                          <p:nvSpPr>
                            <p:cNvPr id="70" name="Text Box 66"/>
                            <p:cNvSpPr txBox="1">
                              <a:spLocks noChangeArrowheads="1"/>
                            </p:cNvSpPr>
                            <p:nvPr/>
                          </p:nvSpPr>
                          <p:spPr bwMode="auto">
                            <a:xfrm>
                              <a:off x="3362" y="269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b="1">
                                  <a:latin typeface="Times New Roman" panose="02020603050405020304" pitchFamily="18" charset="0"/>
                                </a:rPr>
                                <a:t>6</a:t>
                              </a:r>
                            </a:p>
                          </p:txBody>
                        </p:sp>
                        <p:sp>
                          <p:nvSpPr>
                            <p:cNvPr id="71" name="Text Box 67"/>
                            <p:cNvSpPr txBox="1">
                              <a:spLocks noChangeArrowheads="1"/>
                            </p:cNvSpPr>
                            <p:nvPr/>
                          </p:nvSpPr>
                          <p:spPr bwMode="auto">
                            <a:xfrm>
                              <a:off x="4464" y="241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endParaRPr kumimoji="1" lang="en-US" altLang="zh-CN" sz="2000">
                                <a:latin typeface="Times New Roman" panose="02020603050405020304" pitchFamily="18" charset="0"/>
                              </a:endParaRPr>
                            </a:p>
                          </p:txBody>
                        </p:sp>
                        <p:sp>
                          <p:nvSpPr>
                            <p:cNvPr id="72" name="Oval 68"/>
                            <p:cNvSpPr>
                              <a:spLocks noChangeArrowheads="1"/>
                            </p:cNvSpPr>
                            <p:nvPr/>
                          </p:nvSpPr>
                          <p:spPr bwMode="auto">
                            <a:xfrm>
                              <a:off x="4944" y="2701"/>
                              <a:ext cx="48" cy="48"/>
                            </a:xfrm>
                            <a:prstGeom prst="ellipse">
                              <a:avLst/>
                            </a:prstGeom>
                            <a:solidFill>
                              <a:schemeClr val="accent1"/>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Oval 69"/>
                            <p:cNvSpPr>
                              <a:spLocks noChangeArrowheads="1"/>
                            </p:cNvSpPr>
                            <p:nvPr/>
                          </p:nvSpPr>
                          <p:spPr bwMode="auto">
                            <a:xfrm>
                              <a:off x="1992" y="757"/>
                              <a:ext cx="48" cy="48"/>
                            </a:xfrm>
                            <a:prstGeom prst="ellipse">
                              <a:avLst/>
                            </a:prstGeom>
                            <a:solidFill>
                              <a:schemeClr val="accent1"/>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Line 70"/>
                            <p:cNvSpPr>
                              <a:spLocks noChangeShapeType="1"/>
                            </p:cNvSpPr>
                            <p:nvPr/>
                          </p:nvSpPr>
                          <p:spPr bwMode="auto">
                            <a:xfrm flipV="1">
                              <a:off x="2736" y="1165"/>
                              <a:ext cx="1584" cy="14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Line 71"/>
                            <p:cNvSpPr>
                              <a:spLocks noChangeShapeType="1"/>
                            </p:cNvSpPr>
                            <p:nvPr/>
                          </p:nvSpPr>
                          <p:spPr bwMode="auto">
                            <a:xfrm flipH="1">
                              <a:off x="1968" y="1741"/>
                              <a:ext cx="1488" cy="0"/>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Freeform 72"/>
                            <p:cNvSpPr/>
                            <p:nvPr/>
                          </p:nvSpPr>
                          <p:spPr bwMode="auto">
                            <a:xfrm>
                              <a:off x="2256" y="1297"/>
                              <a:ext cx="528" cy="156"/>
                            </a:xfrm>
                            <a:custGeom>
                              <a:avLst/>
                              <a:gdLst>
                                <a:gd name="T0" fmla="*/ 64 w 532"/>
                                <a:gd name="T1" fmla="*/ 168 h 198"/>
                                <a:gd name="T2" fmla="*/ 124 w 532"/>
                                <a:gd name="T3" fmla="*/ 120 h 198"/>
                                <a:gd name="T4" fmla="*/ 232 w 532"/>
                                <a:gd name="T5" fmla="*/ 84 h 198"/>
                                <a:gd name="T6" fmla="*/ 472 w 532"/>
                                <a:gd name="T7" fmla="*/ 24 h 198"/>
                                <a:gd name="T8" fmla="*/ 532 w 532"/>
                                <a:gd name="T9" fmla="*/ 0 h 198"/>
                              </a:gdLst>
                              <a:ahLst/>
                              <a:cxnLst>
                                <a:cxn ang="0">
                                  <a:pos x="T0" y="T1"/>
                                </a:cxn>
                                <a:cxn ang="0">
                                  <a:pos x="T2" y="T3"/>
                                </a:cxn>
                                <a:cxn ang="0">
                                  <a:pos x="T4" y="T5"/>
                                </a:cxn>
                                <a:cxn ang="0">
                                  <a:pos x="T6" y="T7"/>
                                </a:cxn>
                                <a:cxn ang="0">
                                  <a:pos x="T8" y="T9"/>
                                </a:cxn>
                              </a:cxnLst>
                              <a:rect l="0" t="0" r="r" b="b"/>
                              <a:pathLst>
                                <a:path w="532" h="198">
                                  <a:moveTo>
                                    <a:pt x="64" y="168"/>
                                  </a:moveTo>
                                  <a:cubicBezTo>
                                    <a:pt x="195" y="124"/>
                                    <a:pt x="0" y="198"/>
                                    <a:pt x="124" y="120"/>
                                  </a:cubicBezTo>
                                  <a:cubicBezTo>
                                    <a:pt x="156" y="100"/>
                                    <a:pt x="196" y="96"/>
                                    <a:pt x="232" y="84"/>
                                  </a:cubicBezTo>
                                  <a:cubicBezTo>
                                    <a:pt x="315" y="56"/>
                                    <a:pt x="384" y="35"/>
                                    <a:pt x="472" y="24"/>
                                  </a:cubicBezTo>
                                  <a:cubicBezTo>
                                    <a:pt x="516" y="9"/>
                                    <a:pt x="497" y="18"/>
                                    <a:pt x="532"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Text Box 73"/>
                            <p:cNvSpPr txBox="1">
                              <a:spLocks noChangeArrowheads="1"/>
                            </p:cNvSpPr>
                            <p:nvPr/>
                          </p:nvSpPr>
                          <p:spPr bwMode="auto">
                            <a:xfrm>
                              <a:off x="4989" y="2653"/>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CE</a:t>
                              </a:r>
                              <a:r>
                                <a:rPr kumimoji="1" lang="en-US" altLang="zh-CN" sz="2400" b="1">
                                  <a:latin typeface="Times New Roman" panose="02020603050405020304" pitchFamily="18" charset="0"/>
                                </a:rPr>
                                <a:t>/V</a:t>
                              </a:r>
                            </a:p>
                          </p:txBody>
                        </p:sp>
                        <p:sp>
                          <p:nvSpPr>
                            <p:cNvPr id="78" name="Text Box 74"/>
                            <p:cNvSpPr txBox="1">
                              <a:spLocks noChangeArrowheads="1"/>
                            </p:cNvSpPr>
                            <p:nvPr/>
                          </p:nvSpPr>
                          <p:spPr bwMode="auto">
                            <a:xfrm>
                              <a:off x="2016" y="240"/>
                              <a:ext cx="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i</a:t>
                              </a:r>
                              <a:r>
                                <a:rPr kumimoji="1" lang="en-US" altLang="zh-CN" sz="2400" b="1" baseline="-25000">
                                  <a:latin typeface="Times New Roman" panose="02020603050405020304" pitchFamily="18" charset="0"/>
                                </a:rPr>
                                <a:t>C</a:t>
                              </a: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 mA</a:t>
                              </a:r>
                              <a:endParaRPr kumimoji="1" lang="en-US" altLang="zh-CN" sz="2400">
                                <a:latin typeface="Times New Roman" panose="02020603050405020304" pitchFamily="18" charset="0"/>
                              </a:endParaRPr>
                            </a:p>
                          </p:txBody>
                        </p:sp>
                      </p:grpSp>
                      <p:grpSp>
                        <p:nvGrpSpPr>
                          <p:cNvPr id="41" name="Group 75"/>
                          <p:cNvGrpSpPr/>
                          <p:nvPr/>
                        </p:nvGrpSpPr>
                        <p:grpSpPr bwMode="auto">
                          <a:xfrm>
                            <a:off x="1822" y="3056"/>
                            <a:ext cx="3759" cy="976"/>
                            <a:chOff x="1822" y="3056"/>
                            <a:chExt cx="3759" cy="976"/>
                          </a:xfrm>
                        </p:grpSpPr>
                        <p:sp>
                          <p:nvSpPr>
                            <p:cNvPr id="42" name="Line 76"/>
                            <p:cNvSpPr>
                              <a:spLocks noChangeShapeType="1"/>
                            </p:cNvSpPr>
                            <p:nvPr/>
                          </p:nvSpPr>
                          <p:spPr bwMode="auto">
                            <a:xfrm>
                              <a:off x="2016" y="3133"/>
                              <a:ext cx="3552" cy="0"/>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77"/>
                            <p:cNvSpPr>
                              <a:spLocks noChangeShapeType="1"/>
                            </p:cNvSpPr>
                            <p:nvPr/>
                          </p:nvSpPr>
                          <p:spPr bwMode="auto">
                            <a:xfrm>
                              <a:off x="2016" y="3133"/>
                              <a:ext cx="0" cy="803"/>
                            </a:xfrm>
                            <a:prstGeom prst="line">
                              <a:avLst/>
                            </a:prstGeom>
                            <a:noFill/>
                            <a:ln w="254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78"/>
                            <p:cNvSpPr>
                              <a:spLocks noChangeShapeType="1"/>
                            </p:cNvSpPr>
                            <p:nvPr/>
                          </p:nvSpPr>
                          <p:spPr bwMode="auto">
                            <a:xfrm>
                              <a:off x="3456" y="3133"/>
                              <a:ext cx="0" cy="816"/>
                            </a:xfrm>
                            <a:prstGeom prst="line">
                              <a:avLst/>
                            </a:prstGeom>
                            <a:noFill/>
                            <a:ln w="95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Text Box 79"/>
                            <p:cNvSpPr txBox="1">
                              <a:spLocks noChangeArrowheads="1"/>
                            </p:cNvSpPr>
                            <p:nvPr/>
                          </p:nvSpPr>
                          <p:spPr bwMode="auto">
                            <a:xfrm>
                              <a:off x="1822" y="305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000" b="1">
                                  <a:latin typeface="Times New Roman" panose="02020603050405020304" pitchFamily="18" charset="0"/>
                                </a:rPr>
                                <a:t>0</a:t>
                              </a:r>
                            </a:p>
                          </p:txBody>
                        </p:sp>
                        <p:sp>
                          <p:nvSpPr>
                            <p:cNvPr id="46" name="Line 80"/>
                            <p:cNvSpPr>
                              <a:spLocks noChangeShapeType="1"/>
                            </p:cNvSpPr>
                            <p:nvPr/>
                          </p:nvSpPr>
                          <p:spPr bwMode="auto">
                            <a:xfrm>
                              <a:off x="2016" y="3744"/>
                              <a:ext cx="144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Text Box 81"/>
                            <p:cNvSpPr txBox="1">
                              <a:spLocks noChangeArrowheads="1"/>
                            </p:cNvSpPr>
                            <p:nvPr/>
                          </p:nvSpPr>
                          <p:spPr bwMode="auto">
                            <a:xfrm>
                              <a:off x="2039" y="3744"/>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t</a:t>
                              </a:r>
                            </a:p>
                          </p:txBody>
                        </p:sp>
                        <p:sp>
                          <p:nvSpPr>
                            <p:cNvPr id="48" name="Text Box 82"/>
                            <p:cNvSpPr txBox="1">
                              <a:spLocks noChangeArrowheads="1"/>
                            </p:cNvSpPr>
                            <p:nvPr/>
                          </p:nvSpPr>
                          <p:spPr bwMode="auto">
                            <a:xfrm>
                              <a:off x="4989" y="3133"/>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CE</a:t>
                              </a:r>
                              <a:r>
                                <a:rPr kumimoji="1" lang="en-US" altLang="zh-CN" sz="2400" b="1">
                                  <a:latin typeface="Times New Roman" panose="02020603050405020304" pitchFamily="18" charset="0"/>
                                </a:rPr>
                                <a:t>/V</a:t>
                              </a:r>
                            </a:p>
                          </p:txBody>
                        </p:sp>
                        <p:sp>
                          <p:nvSpPr>
                            <p:cNvPr id="49" name="Text Box 83"/>
                            <p:cNvSpPr txBox="1">
                              <a:spLocks noChangeArrowheads="1"/>
                            </p:cNvSpPr>
                            <p:nvPr/>
                          </p:nvSpPr>
                          <p:spPr bwMode="auto">
                            <a:xfrm>
                              <a:off x="2446" y="3696"/>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CEQ</a:t>
                              </a:r>
                            </a:p>
                          </p:txBody>
                        </p:sp>
                      </p:grpSp>
                    </p:grpSp>
                  </p:grpSp>
                </p:grpSp>
                <p:sp>
                  <p:nvSpPr>
                    <p:cNvPr id="34" name="Oval 84"/>
                    <p:cNvSpPr>
                      <a:spLocks noChangeArrowheads="1"/>
                    </p:cNvSpPr>
                    <p:nvPr/>
                  </p:nvSpPr>
                  <p:spPr bwMode="auto">
                    <a:xfrm>
                      <a:off x="3438" y="1708"/>
                      <a:ext cx="63" cy="63"/>
                    </a:xfrm>
                    <a:prstGeom prst="ellipse">
                      <a:avLst/>
                    </a:prstGeom>
                    <a:solidFill>
                      <a:srgbClr val="FF3300"/>
                    </a:solidFill>
                    <a:ln w="9525">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grpSp>
        <p:nvGrpSpPr>
          <p:cNvPr id="85" name="Group 85"/>
          <p:cNvGrpSpPr/>
          <p:nvPr/>
        </p:nvGrpSpPr>
        <p:grpSpPr bwMode="auto">
          <a:xfrm>
            <a:off x="4857750" y="2187575"/>
            <a:ext cx="1085850" cy="1516063"/>
            <a:chOff x="3099" y="1234"/>
            <a:chExt cx="684" cy="955"/>
          </a:xfrm>
        </p:grpSpPr>
        <p:sp>
          <p:nvSpPr>
            <p:cNvPr id="86" name="Oval 86"/>
            <p:cNvSpPr>
              <a:spLocks noChangeArrowheads="1"/>
            </p:cNvSpPr>
            <p:nvPr/>
          </p:nvSpPr>
          <p:spPr bwMode="auto">
            <a:xfrm>
              <a:off x="3720" y="2126"/>
              <a:ext cx="63" cy="63"/>
            </a:xfrm>
            <a:prstGeom prst="ellipse">
              <a:avLst/>
            </a:prstGeom>
            <a:solidFill>
              <a:srgbClr val="FF3300"/>
            </a:solidFill>
            <a:ln w="9525">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Oval 87"/>
            <p:cNvSpPr>
              <a:spLocks noChangeArrowheads="1"/>
            </p:cNvSpPr>
            <p:nvPr/>
          </p:nvSpPr>
          <p:spPr bwMode="auto">
            <a:xfrm>
              <a:off x="3099" y="1234"/>
              <a:ext cx="63" cy="63"/>
            </a:xfrm>
            <a:prstGeom prst="ellipse">
              <a:avLst/>
            </a:prstGeom>
            <a:solidFill>
              <a:srgbClr val="FF3300"/>
            </a:solidFill>
            <a:ln w="9525">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 name="Group 88"/>
          <p:cNvGrpSpPr/>
          <p:nvPr/>
        </p:nvGrpSpPr>
        <p:grpSpPr bwMode="auto">
          <a:xfrm>
            <a:off x="2322513" y="2233613"/>
            <a:ext cx="663575" cy="1423987"/>
            <a:chOff x="1502" y="1263"/>
            <a:chExt cx="418" cy="897"/>
          </a:xfrm>
        </p:grpSpPr>
        <p:sp>
          <p:nvSpPr>
            <p:cNvPr id="89" name="Line 89"/>
            <p:cNvSpPr>
              <a:spLocks noChangeShapeType="1"/>
            </p:cNvSpPr>
            <p:nvPr/>
          </p:nvSpPr>
          <p:spPr bwMode="auto">
            <a:xfrm flipV="1">
              <a:off x="1672" y="1263"/>
              <a:ext cx="0" cy="369"/>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90"/>
            <p:cNvSpPr>
              <a:spLocks noChangeShapeType="1"/>
            </p:cNvSpPr>
            <p:nvPr/>
          </p:nvSpPr>
          <p:spPr bwMode="auto">
            <a:xfrm>
              <a:off x="1671" y="1872"/>
              <a:ext cx="0" cy="288"/>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Text Box 91"/>
            <p:cNvSpPr txBox="1">
              <a:spLocks noChangeArrowheads="1"/>
            </p:cNvSpPr>
            <p:nvPr/>
          </p:nvSpPr>
          <p:spPr bwMode="auto">
            <a:xfrm>
              <a:off x="1502" y="163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kumimoji="1" lang="en-US" altLang="zh-CN" sz="2000" b="1" i="1">
                  <a:solidFill>
                    <a:srgbClr val="0000FF"/>
                  </a:solidFill>
                  <a:latin typeface="Times New Roman" panose="02020603050405020304" pitchFamily="18" charset="0"/>
                </a:rPr>
                <a:t>i</a:t>
              </a:r>
              <a:r>
                <a:rPr kumimoji="1" lang="en-US" altLang="zh-CN" sz="2000" b="1" baseline="-25000">
                  <a:solidFill>
                    <a:srgbClr val="0000FF"/>
                  </a:solidFill>
                  <a:latin typeface="Times New Roman" panose="02020603050405020304" pitchFamily="18" charset="0"/>
                </a:rPr>
                <a:t>C</a:t>
              </a:r>
            </a:p>
          </p:txBody>
        </p:sp>
      </p:grpSp>
      <p:sp>
        <p:nvSpPr>
          <p:cNvPr id="92" name="Text Box 92"/>
          <p:cNvSpPr txBox="1">
            <a:spLocks noChangeArrowheads="1"/>
          </p:cNvSpPr>
          <p:nvPr/>
        </p:nvSpPr>
        <p:spPr bwMode="auto">
          <a:xfrm>
            <a:off x="457200" y="5257800"/>
            <a:ext cx="2133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200" b="1">
                <a:solidFill>
                  <a:srgbClr val="9900FF"/>
                </a:solidFill>
                <a:latin typeface="Times New Roman" panose="02020603050405020304" pitchFamily="18" charset="0"/>
              </a:rPr>
              <a:t>输出回路工作情况分析</a:t>
            </a:r>
          </a:p>
        </p:txBody>
      </p:sp>
      <p:sp>
        <p:nvSpPr>
          <p:cNvPr id="93" name="未知"/>
          <p:cNvSpPr/>
          <p:nvPr/>
        </p:nvSpPr>
        <p:spPr bwMode="auto">
          <a:xfrm rot="5160000" flipV="1">
            <a:off x="5842000" y="2387600"/>
            <a:ext cx="1662113" cy="1001713"/>
          </a:xfrm>
          <a:custGeom>
            <a:avLst/>
            <a:gdLst>
              <a:gd name="T0" fmla="*/ 384 w 728"/>
              <a:gd name="T1" fmla="*/ 0 h 528"/>
              <a:gd name="T2" fmla="*/ 48 w 728"/>
              <a:gd name="T3" fmla="*/ 144 h 528"/>
              <a:gd name="T4" fmla="*/ 672 w 728"/>
              <a:gd name="T5" fmla="*/ 384 h 528"/>
              <a:gd name="T6" fmla="*/ 384 w 728"/>
              <a:gd name="T7" fmla="*/ 528 h 528"/>
            </a:gdLst>
            <a:ahLst/>
            <a:cxnLst>
              <a:cxn ang="0">
                <a:pos x="T0" y="T1"/>
              </a:cxn>
              <a:cxn ang="0">
                <a:pos x="T2" y="T3"/>
              </a:cxn>
              <a:cxn ang="0">
                <a:pos x="T4" y="T5"/>
              </a:cxn>
              <a:cxn ang="0">
                <a:pos x="T6" y="T7"/>
              </a:cxn>
            </a:cxnLst>
            <a:rect l="0" t="0" r="r" b="b"/>
            <a:pathLst>
              <a:path w="728" h="528">
                <a:moveTo>
                  <a:pt x="384" y="0"/>
                </a:moveTo>
                <a:cubicBezTo>
                  <a:pt x="192" y="40"/>
                  <a:pt x="0" y="80"/>
                  <a:pt x="48" y="144"/>
                </a:cubicBezTo>
                <a:cubicBezTo>
                  <a:pt x="96" y="208"/>
                  <a:pt x="616" y="320"/>
                  <a:pt x="672" y="384"/>
                </a:cubicBezTo>
                <a:cubicBezTo>
                  <a:pt x="728" y="448"/>
                  <a:pt x="556" y="488"/>
                  <a:pt x="384" y="528"/>
                </a:cubicBezTo>
              </a:path>
            </a:pathLst>
          </a:custGeom>
          <a:noFill/>
          <a:ln w="38100" cap="flat" cmpd="sng">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wipe(up)">
                                      <p:cBhvr>
                                        <p:cTn id="32" dur="5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down)">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wipe(up)">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92" grpId="0" autoUpdateAnimBg="0"/>
      <p:bldP spid="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95288" y="1571626"/>
            <a:ext cx="8466138" cy="3657600"/>
            <a:chOff x="288" y="384"/>
            <a:chExt cx="5333" cy="2304"/>
          </a:xfrm>
        </p:grpSpPr>
        <p:grpSp>
          <p:nvGrpSpPr>
            <p:cNvPr id="3" name="Group 3"/>
            <p:cNvGrpSpPr/>
            <p:nvPr/>
          </p:nvGrpSpPr>
          <p:grpSpPr bwMode="auto">
            <a:xfrm>
              <a:off x="288" y="384"/>
              <a:ext cx="2400" cy="2304"/>
              <a:chOff x="288" y="384"/>
              <a:chExt cx="2400" cy="2304"/>
            </a:xfrm>
          </p:grpSpPr>
          <p:sp>
            <p:nvSpPr>
              <p:cNvPr id="18" name="Rectangle 4"/>
              <p:cNvSpPr>
                <a:spLocks noChangeArrowheads="1"/>
              </p:cNvSpPr>
              <p:nvPr/>
            </p:nvSpPr>
            <p:spPr bwMode="auto">
              <a:xfrm>
                <a:off x="288" y="384"/>
                <a:ext cx="2362" cy="2304"/>
              </a:xfrm>
              <a:prstGeom prst="rect">
                <a:avLst/>
              </a:prstGeom>
              <a:solidFill>
                <a:srgbClr val="FFFFCC"/>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5"/>
              <p:cNvSpPr>
                <a:spLocks noChangeShapeType="1"/>
              </p:cNvSpPr>
              <p:nvPr/>
            </p:nvSpPr>
            <p:spPr bwMode="auto">
              <a:xfrm>
                <a:off x="1050" y="1845"/>
                <a:ext cx="1475" cy="0"/>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6"/>
              <p:cNvSpPr>
                <a:spLocks noChangeShapeType="1"/>
              </p:cNvSpPr>
              <p:nvPr/>
            </p:nvSpPr>
            <p:spPr bwMode="auto">
              <a:xfrm flipV="1">
                <a:off x="1050" y="416"/>
                <a:ext cx="0" cy="1437"/>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7"/>
              <p:cNvSpPr txBox="1">
                <a:spLocks noChangeArrowheads="1"/>
              </p:cNvSpPr>
              <p:nvPr/>
            </p:nvSpPr>
            <p:spPr bwMode="auto">
              <a:xfrm>
                <a:off x="1050" y="416"/>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C</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22" name="Text Box 8"/>
              <p:cNvSpPr txBox="1">
                <a:spLocks noChangeArrowheads="1"/>
              </p:cNvSpPr>
              <p:nvPr/>
            </p:nvSpPr>
            <p:spPr bwMode="auto">
              <a:xfrm>
                <a:off x="898" y="1712"/>
                <a:ext cx="28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23" name="Text Box 9"/>
              <p:cNvSpPr txBox="1">
                <a:spLocks noChangeArrowheads="1"/>
              </p:cNvSpPr>
              <p:nvPr/>
            </p:nvSpPr>
            <p:spPr bwMode="auto">
              <a:xfrm>
                <a:off x="2307" y="1520"/>
                <a:ext cx="381"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30000"/>
                  </a:lnSpc>
                  <a:spcBef>
                    <a:spcPct val="50000"/>
                  </a:spcBef>
                </a:pPr>
                <a:r>
                  <a:rPr kumimoji="1" lang="en-US" altLang="zh-CN" sz="2000" b="1" i="1">
                    <a:effectLst>
                      <a:outerShdw blurRad="38100" dist="38100" dir="2700000" algn="tl">
                        <a:srgbClr val="FFFFFF"/>
                      </a:outerShdw>
                    </a:effectLst>
                    <a:latin typeface="Times New Roman" panose="02020603050405020304" pitchFamily="18" charset="0"/>
                  </a:rPr>
                  <a:t>u</a:t>
                </a:r>
                <a:r>
                  <a:rPr kumimoji="1" lang="en-US" altLang="zh-CN" sz="2000" b="1" baseline="-25000">
                    <a:latin typeface="Times New Roman" panose="02020603050405020304" pitchFamily="18" charset="0"/>
                  </a:rPr>
                  <a:t>CE</a:t>
                </a:r>
                <a:endParaRPr kumimoji="1" lang="en-US" altLang="zh-CN" b="1">
                  <a:effectLst>
                    <a:outerShdw blurRad="38100" dist="38100" dir="2700000" algn="tl">
                      <a:srgbClr val="FFFFFF"/>
                    </a:outerShdw>
                  </a:effectLst>
                  <a:latin typeface="Times New Roman" panose="02020603050405020304" pitchFamily="18" charset="0"/>
                </a:endParaRPr>
              </a:p>
            </p:txBody>
          </p:sp>
          <p:sp>
            <p:nvSpPr>
              <p:cNvPr id="24" name="Line 10"/>
              <p:cNvSpPr>
                <a:spLocks noChangeShapeType="1"/>
              </p:cNvSpPr>
              <p:nvPr/>
            </p:nvSpPr>
            <p:spPr bwMode="auto">
              <a:xfrm flipV="1">
                <a:off x="1109" y="1797"/>
                <a:ext cx="10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Freeform 11"/>
              <p:cNvSpPr/>
              <p:nvPr/>
            </p:nvSpPr>
            <p:spPr bwMode="auto">
              <a:xfrm>
                <a:off x="1050" y="1810"/>
                <a:ext cx="63" cy="36"/>
              </a:xfrm>
              <a:custGeom>
                <a:avLst/>
                <a:gdLst>
                  <a:gd name="T0" fmla="*/ 96 w 96"/>
                  <a:gd name="T1" fmla="*/ 0 h 48"/>
                  <a:gd name="T2" fmla="*/ 0 w 96"/>
                  <a:gd name="T3" fmla="*/ 48 h 48"/>
                </a:gdLst>
                <a:ahLst/>
                <a:cxnLst>
                  <a:cxn ang="0">
                    <a:pos x="T0" y="T1"/>
                  </a:cxn>
                  <a:cxn ang="0">
                    <a:pos x="T2" y="T3"/>
                  </a:cxn>
                </a:cxnLst>
                <a:rect l="0" t="0" r="r" b="b"/>
                <a:pathLst>
                  <a:path w="96" h="48">
                    <a:moveTo>
                      <a:pt x="96" y="0"/>
                    </a:moveTo>
                    <a:cubicBezTo>
                      <a:pt x="56" y="20"/>
                      <a:pt x="16" y="40"/>
                      <a:pt x="0" y="48"/>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6" name="Line 12"/>
              <p:cNvSpPr>
                <a:spLocks noChangeShapeType="1"/>
              </p:cNvSpPr>
              <p:nvPr/>
            </p:nvSpPr>
            <p:spPr bwMode="auto">
              <a:xfrm>
                <a:off x="1186" y="1595"/>
                <a:ext cx="93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Freeform 13"/>
              <p:cNvSpPr/>
              <p:nvPr/>
            </p:nvSpPr>
            <p:spPr bwMode="auto">
              <a:xfrm>
                <a:off x="1058" y="1596"/>
                <a:ext cx="159" cy="259"/>
              </a:xfrm>
              <a:custGeom>
                <a:avLst/>
                <a:gdLst>
                  <a:gd name="T0" fmla="*/ 241 w 241"/>
                  <a:gd name="T1" fmla="*/ 2 h 351"/>
                  <a:gd name="T2" fmla="*/ 133 w 241"/>
                  <a:gd name="T3" fmla="*/ 19 h 351"/>
                  <a:gd name="T4" fmla="*/ 44 w 241"/>
                  <a:gd name="T5" fmla="*/ 114 h 351"/>
                  <a:gd name="T6" fmla="*/ 0 w 241"/>
                  <a:gd name="T7" fmla="*/ 351 h 351"/>
                </a:gdLst>
                <a:ahLst/>
                <a:cxnLst>
                  <a:cxn ang="0">
                    <a:pos x="T0" y="T1"/>
                  </a:cxn>
                  <a:cxn ang="0">
                    <a:pos x="T2" y="T3"/>
                  </a:cxn>
                  <a:cxn ang="0">
                    <a:pos x="T4" y="T5"/>
                  </a:cxn>
                  <a:cxn ang="0">
                    <a:pos x="T6" y="T7"/>
                  </a:cxn>
                </a:cxnLst>
                <a:rect l="0" t="0" r="r" b="b"/>
                <a:pathLst>
                  <a:path w="241" h="351">
                    <a:moveTo>
                      <a:pt x="241" y="2"/>
                    </a:moveTo>
                    <a:cubicBezTo>
                      <a:pt x="225" y="5"/>
                      <a:pt x="166" y="0"/>
                      <a:pt x="133" y="19"/>
                    </a:cubicBezTo>
                    <a:cubicBezTo>
                      <a:pt x="100" y="38"/>
                      <a:pt x="66" y="58"/>
                      <a:pt x="44" y="114"/>
                    </a:cubicBezTo>
                    <a:cubicBezTo>
                      <a:pt x="22" y="169"/>
                      <a:pt x="7" y="311"/>
                      <a:pt x="0" y="351"/>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8" name="Freeform 14"/>
              <p:cNvSpPr/>
              <p:nvPr/>
            </p:nvSpPr>
            <p:spPr bwMode="auto">
              <a:xfrm>
                <a:off x="1061" y="1129"/>
                <a:ext cx="202" cy="726"/>
              </a:xfrm>
              <a:custGeom>
                <a:avLst/>
                <a:gdLst>
                  <a:gd name="T0" fmla="*/ 305 w 305"/>
                  <a:gd name="T1" fmla="*/ 0 h 984"/>
                  <a:gd name="T2" fmla="*/ 135 w 305"/>
                  <a:gd name="T3" fmla="*/ 66 h 984"/>
                  <a:gd name="T4" fmla="*/ 90 w 305"/>
                  <a:gd name="T5" fmla="*/ 282 h 984"/>
                  <a:gd name="T6" fmla="*/ 0 w 305"/>
                  <a:gd name="T7" fmla="*/ 984 h 984"/>
                </a:gdLst>
                <a:ahLst/>
                <a:cxnLst>
                  <a:cxn ang="0">
                    <a:pos x="T0" y="T1"/>
                  </a:cxn>
                  <a:cxn ang="0">
                    <a:pos x="T2" y="T3"/>
                  </a:cxn>
                  <a:cxn ang="0">
                    <a:pos x="T4" y="T5"/>
                  </a:cxn>
                  <a:cxn ang="0">
                    <a:pos x="T6" y="T7"/>
                  </a:cxn>
                </a:cxnLst>
                <a:rect l="0" t="0" r="r" b="b"/>
                <a:pathLst>
                  <a:path w="305" h="984">
                    <a:moveTo>
                      <a:pt x="305" y="0"/>
                    </a:moveTo>
                    <a:cubicBezTo>
                      <a:pt x="277" y="10"/>
                      <a:pt x="171" y="19"/>
                      <a:pt x="135" y="66"/>
                    </a:cubicBezTo>
                    <a:cubicBezTo>
                      <a:pt x="99" y="113"/>
                      <a:pt x="112" y="129"/>
                      <a:pt x="90" y="282"/>
                    </a:cubicBezTo>
                    <a:cubicBezTo>
                      <a:pt x="67" y="435"/>
                      <a:pt x="34" y="710"/>
                      <a:pt x="0" y="984"/>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9" name="Line 15"/>
              <p:cNvSpPr>
                <a:spLocks noChangeShapeType="1"/>
              </p:cNvSpPr>
              <p:nvPr/>
            </p:nvSpPr>
            <p:spPr bwMode="auto">
              <a:xfrm>
                <a:off x="1193" y="1353"/>
                <a:ext cx="83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Freeform 16"/>
              <p:cNvSpPr/>
              <p:nvPr/>
            </p:nvSpPr>
            <p:spPr bwMode="auto">
              <a:xfrm>
                <a:off x="1063" y="1350"/>
                <a:ext cx="141" cy="505"/>
              </a:xfrm>
              <a:custGeom>
                <a:avLst/>
                <a:gdLst>
                  <a:gd name="T0" fmla="*/ 240 w 240"/>
                  <a:gd name="T1" fmla="*/ 0 h 480"/>
                  <a:gd name="T2" fmla="*/ 144 w 240"/>
                  <a:gd name="T3" fmla="*/ 48 h 480"/>
                  <a:gd name="T4" fmla="*/ 96 w 240"/>
                  <a:gd name="T5" fmla="*/ 144 h 480"/>
                  <a:gd name="T6" fmla="*/ 0 w 240"/>
                  <a:gd name="T7" fmla="*/ 480 h 480"/>
                </a:gdLst>
                <a:ahLst/>
                <a:cxnLst>
                  <a:cxn ang="0">
                    <a:pos x="T0" y="T1"/>
                  </a:cxn>
                  <a:cxn ang="0">
                    <a:pos x="T2" y="T3"/>
                  </a:cxn>
                  <a:cxn ang="0">
                    <a:pos x="T4" y="T5"/>
                  </a:cxn>
                  <a:cxn ang="0">
                    <a:pos x="T6" y="T7"/>
                  </a:cxn>
                </a:cxnLst>
                <a:rect l="0" t="0" r="r" b="b"/>
                <a:pathLst>
                  <a:path w="240" h="480">
                    <a:moveTo>
                      <a:pt x="240" y="0"/>
                    </a:moveTo>
                    <a:cubicBezTo>
                      <a:pt x="204" y="12"/>
                      <a:pt x="168" y="24"/>
                      <a:pt x="144" y="48"/>
                    </a:cubicBezTo>
                    <a:cubicBezTo>
                      <a:pt x="120" y="72"/>
                      <a:pt x="120" y="72"/>
                      <a:pt x="96" y="144"/>
                    </a:cubicBezTo>
                    <a:cubicBezTo>
                      <a:pt x="72" y="216"/>
                      <a:pt x="36" y="348"/>
                      <a:pt x="0" y="480"/>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1" name="Freeform 17"/>
              <p:cNvSpPr/>
              <p:nvPr/>
            </p:nvSpPr>
            <p:spPr bwMode="auto">
              <a:xfrm>
                <a:off x="1074" y="898"/>
                <a:ext cx="205" cy="886"/>
              </a:xfrm>
              <a:custGeom>
                <a:avLst/>
                <a:gdLst>
                  <a:gd name="T0" fmla="*/ 311 w 311"/>
                  <a:gd name="T1" fmla="*/ 0 h 1201"/>
                  <a:gd name="T2" fmla="*/ 150 w 311"/>
                  <a:gd name="T3" fmla="*/ 68 h 1201"/>
                  <a:gd name="T4" fmla="*/ 100 w 311"/>
                  <a:gd name="T5" fmla="*/ 334 h 1201"/>
                  <a:gd name="T6" fmla="*/ 0 w 311"/>
                  <a:gd name="T7" fmla="*/ 1201 h 1201"/>
                </a:gdLst>
                <a:ahLst/>
                <a:cxnLst>
                  <a:cxn ang="0">
                    <a:pos x="T0" y="T1"/>
                  </a:cxn>
                  <a:cxn ang="0">
                    <a:pos x="T2" y="T3"/>
                  </a:cxn>
                  <a:cxn ang="0">
                    <a:pos x="T4" y="T5"/>
                  </a:cxn>
                  <a:cxn ang="0">
                    <a:pos x="T6" y="T7"/>
                  </a:cxn>
                </a:cxnLst>
                <a:rect l="0" t="0" r="r" b="b"/>
                <a:pathLst>
                  <a:path w="311" h="1201">
                    <a:moveTo>
                      <a:pt x="311" y="0"/>
                    </a:moveTo>
                    <a:cubicBezTo>
                      <a:pt x="283" y="11"/>
                      <a:pt x="185" y="12"/>
                      <a:pt x="150" y="68"/>
                    </a:cubicBezTo>
                    <a:cubicBezTo>
                      <a:pt x="115" y="124"/>
                      <a:pt x="125" y="145"/>
                      <a:pt x="100" y="334"/>
                    </a:cubicBezTo>
                    <a:cubicBezTo>
                      <a:pt x="75" y="523"/>
                      <a:pt x="37" y="862"/>
                      <a:pt x="0" y="1201"/>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2" name="Line 18"/>
              <p:cNvSpPr>
                <a:spLocks noChangeShapeType="1"/>
              </p:cNvSpPr>
              <p:nvPr/>
            </p:nvSpPr>
            <p:spPr bwMode="auto">
              <a:xfrm flipV="1">
                <a:off x="1266" y="899"/>
                <a:ext cx="6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9"/>
              <p:cNvSpPr>
                <a:spLocks noChangeShapeType="1"/>
              </p:cNvSpPr>
              <p:nvPr/>
            </p:nvSpPr>
            <p:spPr bwMode="auto">
              <a:xfrm flipV="1">
                <a:off x="1250" y="1127"/>
                <a:ext cx="7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 name="Group 20"/>
            <p:cNvGrpSpPr/>
            <p:nvPr/>
          </p:nvGrpSpPr>
          <p:grpSpPr bwMode="auto">
            <a:xfrm>
              <a:off x="865" y="1920"/>
              <a:ext cx="1918" cy="759"/>
              <a:chOff x="865" y="1920"/>
              <a:chExt cx="1918" cy="759"/>
            </a:xfrm>
          </p:grpSpPr>
          <p:sp>
            <p:nvSpPr>
              <p:cNvPr id="13" name="Text Box 21"/>
              <p:cNvSpPr txBox="1">
                <a:spLocks noChangeArrowheads="1"/>
              </p:cNvSpPr>
              <p:nvPr/>
            </p:nvSpPr>
            <p:spPr bwMode="auto">
              <a:xfrm>
                <a:off x="2208" y="1920"/>
                <a:ext cx="57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CE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nvGrpSpPr>
              <p:cNvPr id="14" name="Group 22"/>
              <p:cNvGrpSpPr/>
              <p:nvPr/>
            </p:nvGrpSpPr>
            <p:grpSpPr bwMode="auto">
              <a:xfrm>
                <a:off x="865" y="2016"/>
                <a:ext cx="1631" cy="663"/>
                <a:chOff x="865" y="2016"/>
                <a:chExt cx="1631" cy="663"/>
              </a:xfrm>
            </p:grpSpPr>
            <p:sp>
              <p:nvSpPr>
                <p:cNvPr id="15" name="Line 23"/>
                <p:cNvSpPr>
                  <a:spLocks noChangeShapeType="1"/>
                </p:cNvSpPr>
                <p:nvPr/>
              </p:nvSpPr>
              <p:spPr bwMode="auto">
                <a:xfrm>
                  <a:off x="1056" y="2016"/>
                  <a:ext cx="1440" cy="0"/>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4"/>
                <p:cNvSpPr>
                  <a:spLocks noChangeShapeType="1"/>
                </p:cNvSpPr>
                <p:nvPr/>
              </p:nvSpPr>
              <p:spPr bwMode="auto">
                <a:xfrm>
                  <a:off x="1056" y="2016"/>
                  <a:ext cx="0" cy="624"/>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25"/>
                <p:cNvSpPr>
                  <a:spLocks noChangeArrowheads="1"/>
                </p:cNvSpPr>
                <p:nvPr/>
              </p:nvSpPr>
              <p:spPr bwMode="auto">
                <a:xfrm>
                  <a:off x="865" y="235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FFFFFF"/>
                        </a:outerShdw>
                      </a:effectLst>
                      <a:latin typeface="Times New Roman" panose="02020603050405020304" pitchFamily="18" charset="0"/>
                      <a:ea typeface="幼圆" panose="02010509060101010101" pitchFamily="49" charset="-122"/>
                    </a:rPr>
                    <a:t>t</a:t>
                  </a:r>
                </a:p>
              </p:txBody>
            </p:sp>
          </p:grpSp>
        </p:grpSp>
        <p:grpSp>
          <p:nvGrpSpPr>
            <p:cNvPr id="5" name="Group 26"/>
            <p:cNvGrpSpPr/>
            <p:nvPr/>
          </p:nvGrpSpPr>
          <p:grpSpPr bwMode="auto">
            <a:xfrm>
              <a:off x="2789" y="391"/>
              <a:ext cx="2832" cy="2268"/>
              <a:chOff x="2789" y="391"/>
              <a:chExt cx="2832" cy="2268"/>
            </a:xfrm>
          </p:grpSpPr>
          <p:sp>
            <p:nvSpPr>
              <p:cNvPr id="6" name="Rectangle 27"/>
              <p:cNvSpPr>
                <a:spLocks noChangeArrowheads="1"/>
              </p:cNvSpPr>
              <p:nvPr/>
            </p:nvSpPr>
            <p:spPr bwMode="auto">
              <a:xfrm>
                <a:off x="2789" y="391"/>
                <a:ext cx="2832" cy="2268"/>
              </a:xfrm>
              <a:prstGeom prst="rect">
                <a:avLst/>
              </a:prstGeom>
              <a:solidFill>
                <a:srgbClr val="FFFFCC"/>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8"/>
              <p:cNvSpPr>
                <a:spLocks noChangeShapeType="1"/>
              </p:cNvSpPr>
              <p:nvPr/>
            </p:nvSpPr>
            <p:spPr bwMode="auto">
              <a:xfrm flipV="1">
                <a:off x="3653" y="1863"/>
                <a:ext cx="1296" cy="0"/>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9"/>
              <p:cNvSpPr>
                <a:spLocks noChangeShapeType="1"/>
              </p:cNvSpPr>
              <p:nvPr/>
            </p:nvSpPr>
            <p:spPr bwMode="auto">
              <a:xfrm flipV="1">
                <a:off x="3653" y="431"/>
                <a:ext cx="0" cy="1437"/>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30"/>
              <p:cNvSpPr txBox="1">
                <a:spLocks noChangeArrowheads="1"/>
              </p:cNvSpPr>
              <p:nvPr/>
            </p:nvSpPr>
            <p:spPr bwMode="auto">
              <a:xfrm>
                <a:off x="3653" y="391"/>
                <a:ext cx="44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B</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10" name="Text Box 31"/>
              <p:cNvSpPr txBox="1">
                <a:spLocks noChangeArrowheads="1"/>
              </p:cNvSpPr>
              <p:nvPr/>
            </p:nvSpPr>
            <p:spPr bwMode="auto">
              <a:xfrm>
                <a:off x="3461" y="1735"/>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11" name="Freeform 32"/>
              <p:cNvSpPr/>
              <p:nvPr/>
            </p:nvSpPr>
            <p:spPr bwMode="auto">
              <a:xfrm>
                <a:off x="4054" y="770"/>
                <a:ext cx="632" cy="1086"/>
              </a:xfrm>
              <a:custGeom>
                <a:avLst/>
                <a:gdLst>
                  <a:gd name="T0" fmla="*/ 632 w 632"/>
                  <a:gd name="T1" fmla="*/ 0 h 1086"/>
                  <a:gd name="T2" fmla="*/ 463 w 632"/>
                  <a:gd name="T3" fmla="*/ 466 h 1086"/>
                  <a:gd name="T4" fmla="*/ 243 w 632"/>
                  <a:gd name="T5" fmla="*/ 966 h 1086"/>
                  <a:gd name="T6" fmla="*/ 0 w 632"/>
                  <a:gd name="T7" fmla="*/ 1086 h 1086"/>
                </a:gdLst>
                <a:ahLst/>
                <a:cxnLst>
                  <a:cxn ang="0">
                    <a:pos x="T0" y="T1"/>
                  </a:cxn>
                  <a:cxn ang="0">
                    <a:pos x="T2" y="T3"/>
                  </a:cxn>
                  <a:cxn ang="0">
                    <a:pos x="T4" y="T5"/>
                  </a:cxn>
                  <a:cxn ang="0">
                    <a:pos x="T6" y="T7"/>
                  </a:cxn>
                </a:cxnLst>
                <a:rect l="0" t="0" r="r" b="b"/>
                <a:pathLst>
                  <a:path w="632" h="1086">
                    <a:moveTo>
                      <a:pt x="632" y="0"/>
                    </a:moveTo>
                    <a:cubicBezTo>
                      <a:pt x="604" y="76"/>
                      <a:pt x="528" y="305"/>
                      <a:pt x="463" y="466"/>
                    </a:cubicBezTo>
                    <a:cubicBezTo>
                      <a:pt x="398" y="627"/>
                      <a:pt x="320" y="863"/>
                      <a:pt x="243" y="966"/>
                    </a:cubicBezTo>
                    <a:cubicBezTo>
                      <a:pt x="166" y="1069"/>
                      <a:pt x="51" y="1061"/>
                      <a:pt x="0" y="1086"/>
                    </a:cubicBezTo>
                  </a:path>
                </a:pathLst>
              </a:custGeom>
              <a:noFill/>
              <a:ln w="571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33"/>
              <p:cNvSpPr txBox="1">
                <a:spLocks noChangeArrowheads="1"/>
              </p:cNvSpPr>
              <p:nvPr/>
            </p:nvSpPr>
            <p:spPr bwMode="auto">
              <a:xfrm>
                <a:off x="4709" y="1815"/>
                <a:ext cx="48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BE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grpSp>
      <p:sp>
        <p:nvSpPr>
          <p:cNvPr id="34" name="Rectangle 35"/>
          <p:cNvSpPr>
            <a:spLocks noChangeArrowheads="1"/>
          </p:cNvSpPr>
          <p:nvPr/>
        </p:nvSpPr>
        <p:spPr bwMode="auto">
          <a:xfrm>
            <a:off x="333376" y="5183189"/>
            <a:ext cx="68214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a:solidFill>
                  <a:srgbClr val="0000FF"/>
                </a:solidFill>
                <a:latin typeface="Times New Roman" panose="02020603050405020304" pitchFamily="18" charset="0"/>
                <a:ea typeface="黑体" panose="02010609060101010101" pitchFamily="49" charset="-122"/>
              </a:rPr>
              <a:t>（</a:t>
            </a:r>
            <a:r>
              <a:rPr kumimoji="1" lang="en-US" altLang="zh-CN" sz="2400" b="1">
                <a:solidFill>
                  <a:srgbClr val="0000FF"/>
                </a:solidFill>
                <a:latin typeface="Times New Roman" panose="02020603050405020304" pitchFamily="18" charset="0"/>
                <a:ea typeface="黑体" panose="02010609060101010101" pitchFamily="49" charset="-122"/>
              </a:rPr>
              <a:t>1</a:t>
            </a:r>
            <a:r>
              <a:rPr kumimoji="1" lang="zh-CN" altLang="en-US" sz="2400" b="1">
                <a:solidFill>
                  <a:srgbClr val="0000FF"/>
                </a:solidFill>
                <a:latin typeface="Times New Roman" panose="02020603050405020304" pitchFamily="18" charset="0"/>
                <a:ea typeface="黑体" panose="02010609060101010101" pitchFamily="49" charset="-122"/>
              </a:rPr>
              <a:t>）工作点设置适当，没有出现失真。</a:t>
            </a:r>
          </a:p>
        </p:txBody>
      </p:sp>
      <p:sp>
        <p:nvSpPr>
          <p:cNvPr id="35" name="Line 36"/>
          <p:cNvSpPr>
            <a:spLocks noChangeShapeType="1"/>
          </p:cNvSpPr>
          <p:nvPr/>
        </p:nvSpPr>
        <p:spPr bwMode="auto">
          <a:xfrm>
            <a:off x="1619251" y="2155826"/>
            <a:ext cx="1800225" cy="1752600"/>
          </a:xfrm>
          <a:prstGeom prst="line">
            <a:avLst/>
          </a:prstGeom>
          <a:noFill/>
          <a:ln w="5715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Oval 37"/>
          <p:cNvSpPr>
            <a:spLocks noChangeArrowheads="1"/>
          </p:cNvSpPr>
          <p:nvPr/>
        </p:nvSpPr>
        <p:spPr bwMode="auto">
          <a:xfrm>
            <a:off x="2511426" y="3019426"/>
            <a:ext cx="127000" cy="141288"/>
          </a:xfrm>
          <a:prstGeom prst="ellipse">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 name="Group 38"/>
          <p:cNvGrpSpPr/>
          <p:nvPr/>
        </p:nvGrpSpPr>
        <p:grpSpPr bwMode="auto">
          <a:xfrm>
            <a:off x="395288" y="2590801"/>
            <a:ext cx="2601913" cy="1012825"/>
            <a:chOff x="288" y="1026"/>
            <a:chExt cx="1639" cy="638"/>
          </a:xfrm>
        </p:grpSpPr>
        <p:sp>
          <p:nvSpPr>
            <p:cNvPr id="38" name="Line 39"/>
            <p:cNvSpPr>
              <a:spLocks noChangeShapeType="1"/>
            </p:cNvSpPr>
            <p:nvPr/>
          </p:nvSpPr>
          <p:spPr bwMode="auto">
            <a:xfrm flipV="1">
              <a:off x="288" y="1026"/>
              <a:ext cx="1050" cy="14"/>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0"/>
            <p:cNvSpPr>
              <a:spLocks noChangeShapeType="1"/>
            </p:cNvSpPr>
            <p:nvPr/>
          </p:nvSpPr>
          <p:spPr bwMode="auto">
            <a:xfrm>
              <a:off x="288" y="1363"/>
              <a:ext cx="1367"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1"/>
            <p:cNvSpPr>
              <a:spLocks noChangeShapeType="1"/>
            </p:cNvSpPr>
            <p:nvPr/>
          </p:nvSpPr>
          <p:spPr bwMode="auto">
            <a:xfrm flipV="1">
              <a:off x="288" y="1661"/>
              <a:ext cx="1639" cy="3"/>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42"/>
          <p:cNvGrpSpPr/>
          <p:nvPr/>
        </p:nvGrpSpPr>
        <p:grpSpPr bwMode="auto">
          <a:xfrm>
            <a:off x="477838" y="2011364"/>
            <a:ext cx="673100" cy="1604962"/>
            <a:chOff x="340" y="661"/>
            <a:chExt cx="424" cy="1011"/>
          </a:xfrm>
        </p:grpSpPr>
        <p:grpSp>
          <p:nvGrpSpPr>
            <p:cNvPr id="42" name="Group 43"/>
            <p:cNvGrpSpPr/>
            <p:nvPr/>
          </p:nvGrpSpPr>
          <p:grpSpPr bwMode="auto">
            <a:xfrm rot="-5400000" flipH="1" flipV="1">
              <a:off x="263" y="1171"/>
              <a:ext cx="640" cy="362"/>
              <a:chOff x="1679" y="2432"/>
              <a:chExt cx="625" cy="456"/>
            </a:xfrm>
          </p:grpSpPr>
          <p:sp>
            <p:nvSpPr>
              <p:cNvPr id="44" name="Freeform 44"/>
              <p:cNvSpPr/>
              <p:nvPr/>
            </p:nvSpPr>
            <p:spPr bwMode="auto">
              <a:xfrm rot="-1088875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Freeform 45"/>
              <p:cNvSpPr/>
              <p:nvPr/>
            </p:nvSpPr>
            <p:spPr bwMode="auto">
              <a:xfrm rot="-1088875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 name="Text Box 46"/>
            <p:cNvSpPr txBox="1">
              <a:spLocks noChangeArrowheads="1"/>
            </p:cNvSpPr>
            <p:nvPr/>
          </p:nvSpPr>
          <p:spPr bwMode="auto">
            <a:xfrm>
              <a:off x="340" y="661"/>
              <a:ext cx="381"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200" b="1" baseline="-25000">
                  <a:solidFill>
                    <a:srgbClr val="FF5050"/>
                  </a:solidFill>
                  <a:latin typeface="Times New Roman" panose="02020603050405020304" pitchFamily="18" charset="0"/>
                </a:rPr>
                <a:t>c</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grpSp>
        <p:nvGrpSpPr>
          <p:cNvPr id="46" name="Group 47"/>
          <p:cNvGrpSpPr/>
          <p:nvPr/>
        </p:nvGrpSpPr>
        <p:grpSpPr bwMode="auto">
          <a:xfrm>
            <a:off x="2082801" y="2600326"/>
            <a:ext cx="976312" cy="2476500"/>
            <a:chOff x="1351" y="1032"/>
            <a:chExt cx="615" cy="1560"/>
          </a:xfrm>
        </p:grpSpPr>
        <p:sp>
          <p:nvSpPr>
            <p:cNvPr id="47" name="Line 48"/>
            <p:cNvSpPr>
              <a:spLocks noChangeShapeType="1"/>
            </p:cNvSpPr>
            <p:nvPr/>
          </p:nvSpPr>
          <p:spPr bwMode="auto">
            <a:xfrm>
              <a:off x="1659" y="1344"/>
              <a:ext cx="0" cy="120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9"/>
            <p:cNvSpPr>
              <a:spLocks noChangeShapeType="1"/>
            </p:cNvSpPr>
            <p:nvPr/>
          </p:nvSpPr>
          <p:spPr bwMode="auto">
            <a:xfrm>
              <a:off x="1351" y="1032"/>
              <a:ext cx="0" cy="144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0"/>
            <p:cNvSpPr>
              <a:spLocks noChangeShapeType="1"/>
            </p:cNvSpPr>
            <p:nvPr/>
          </p:nvSpPr>
          <p:spPr bwMode="auto">
            <a:xfrm>
              <a:off x="1966" y="1632"/>
              <a:ext cx="0" cy="96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51"/>
          <p:cNvGrpSpPr/>
          <p:nvPr/>
        </p:nvGrpSpPr>
        <p:grpSpPr bwMode="auto">
          <a:xfrm>
            <a:off x="2071688" y="4162426"/>
            <a:ext cx="1598613" cy="808038"/>
            <a:chOff x="1344" y="2016"/>
            <a:chExt cx="1007" cy="509"/>
          </a:xfrm>
        </p:grpSpPr>
        <p:grpSp>
          <p:nvGrpSpPr>
            <p:cNvPr id="51" name="Group 52"/>
            <p:cNvGrpSpPr/>
            <p:nvPr/>
          </p:nvGrpSpPr>
          <p:grpSpPr bwMode="auto">
            <a:xfrm flipH="1">
              <a:off x="1344" y="2016"/>
              <a:ext cx="624" cy="365"/>
              <a:chOff x="1679" y="2432"/>
              <a:chExt cx="625" cy="456"/>
            </a:xfrm>
          </p:grpSpPr>
          <p:sp>
            <p:nvSpPr>
              <p:cNvPr id="53" name="Freeform 53"/>
              <p:cNvSpPr/>
              <p:nvPr/>
            </p:nvSpPr>
            <p:spPr bwMode="auto">
              <a:xfrm rot="-1088875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Freeform 54"/>
              <p:cNvSpPr/>
              <p:nvPr/>
            </p:nvSpPr>
            <p:spPr bwMode="auto">
              <a:xfrm rot="-1088875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 name="Text Box 55"/>
            <p:cNvSpPr txBox="1">
              <a:spLocks noChangeArrowheads="1"/>
            </p:cNvSpPr>
            <p:nvPr/>
          </p:nvSpPr>
          <p:spPr bwMode="auto">
            <a:xfrm>
              <a:off x="1920" y="2160"/>
              <a:ext cx="431"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ce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grpSp>
        <p:nvGrpSpPr>
          <p:cNvPr id="55" name="Group 56"/>
          <p:cNvGrpSpPr/>
          <p:nvPr/>
        </p:nvGrpSpPr>
        <p:grpSpPr bwMode="auto">
          <a:xfrm>
            <a:off x="6851651" y="2590801"/>
            <a:ext cx="377825" cy="2016125"/>
            <a:chOff x="4355" y="1026"/>
            <a:chExt cx="238" cy="1270"/>
          </a:xfrm>
        </p:grpSpPr>
        <p:sp>
          <p:nvSpPr>
            <p:cNvPr id="56" name="Line 57"/>
            <p:cNvSpPr>
              <a:spLocks noChangeShapeType="1"/>
            </p:cNvSpPr>
            <p:nvPr/>
          </p:nvSpPr>
          <p:spPr bwMode="auto">
            <a:xfrm>
              <a:off x="4593" y="1026"/>
              <a:ext cx="0" cy="1149"/>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58"/>
            <p:cNvSpPr>
              <a:spLocks noChangeShapeType="1"/>
            </p:cNvSpPr>
            <p:nvPr/>
          </p:nvSpPr>
          <p:spPr bwMode="auto">
            <a:xfrm>
              <a:off x="4355" y="1662"/>
              <a:ext cx="0" cy="634"/>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 name="Group 59"/>
          <p:cNvGrpSpPr/>
          <p:nvPr/>
        </p:nvGrpSpPr>
        <p:grpSpPr bwMode="auto">
          <a:xfrm>
            <a:off x="6880226" y="4132264"/>
            <a:ext cx="990600" cy="701675"/>
            <a:chOff x="4373" y="1997"/>
            <a:chExt cx="624" cy="442"/>
          </a:xfrm>
        </p:grpSpPr>
        <p:grpSp>
          <p:nvGrpSpPr>
            <p:cNvPr id="59" name="Group 60"/>
            <p:cNvGrpSpPr/>
            <p:nvPr/>
          </p:nvGrpSpPr>
          <p:grpSpPr bwMode="auto">
            <a:xfrm>
              <a:off x="4373" y="1997"/>
              <a:ext cx="192" cy="442"/>
              <a:chOff x="1321" y="3087"/>
              <a:chExt cx="330" cy="772"/>
            </a:xfrm>
          </p:grpSpPr>
          <p:sp>
            <p:nvSpPr>
              <p:cNvPr id="61" name="Freeform 61"/>
              <p:cNvSpPr/>
              <p:nvPr/>
            </p:nvSpPr>
            <p:spPr bwMode="auto">
              <a:xfrm rot="-88755">
                <a:off x="1481" y="3087"/>
                <a:ext cx="170" cy="400"/>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Freeform 62"/>
              <p:cNvSpPr/>
              <p:nvPr/>
            </p:nvSpPr>
            <p:spPr bwMode="auto">
              <a:xfrm rot="88755" flipH="1">
                <a:off x="1321" y="3458"/>
                <a:ext cx="195" cy="401"/>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Text Box 63"/>
            <p:cNvSpPr txBox="1">
              <a:spLocks noChangeArrowheads="1"/>
            </p:cNvSpPr>
            <p:nvPr/>
          </p:nvSpPr>
          <p:spPr bwMode="auto">
            <a:xfrm>
              <a:off x="4517" y="2055"/>
              <a:ext cx="48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be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63" name="Line 64"/>
          <p:cNvSpPr>
            <a:spLocks noChangeShapeType="1"/>
          </p:cNvSpPr>
          <p:nvPr/>
        </p:nvSpPr>
        <p:spPr bwMode="auto">
          <a:xfrm>
            <a:off x="7032626" y="3157539"/>
            <a:ext cx="0" cy="186055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4" name="Group 65"/>
          <p:cNvGrpSpPr/>
          <p:nvPr/>
        </p:nvGrpSpPr>
        <p:grpSpPr bwMode="auto">
          <a:xfrm>
            <a:off x="4797426" y="2014539"/>
            <a:ext cx="787400" cy="1584325"/>
            <a:chOff x="3061" y="663"/>
            <a:chExt cx="496" cy="998"/>
          </a:xfrm>
        </p:grpSpPr>
        <p:grpSp>
          <p:nvGrpSpPr>
            <p:cNvPr id="65" name="Group 66"/>
            <p:cNvGrpSpPr/>
            <p:nvPr/>
          </p:nvGrpSpPr>
          <p:grpSpPr bwMode="auto">
            <a:xfrm rot="-5400000" flipH="1" flipV="1">
              <a:off x="3011" y="1116"/>
              <a:ext cx="635" cy="456"/>
              <a:chOff x="1679" y="2432"/>
              <a:chExt cx="625" cy="456"/>
            </a:xfrm>
          </p:grpSpPr>
          <p:sp>
            <p:nvSpPr>
              <p:cNvPr id="67" name="Freeform 67"/>
              <p:cNvSpPr/>
              <p:nvPr/>
            </p:nvSpPr>
            <p:spPr bwMode="auto">
              <a:xfrm rot="-1088875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68"/>
              <p:cNvSpPr/>
              <p:nvPr/>
            </p:nvSpPr>
            <p:spPr bwMode="auto">
              <a:xfrm rot="-1088875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6" name="Text Box 69"/>
            <p:cNvSpPr txBox="1">
              <a:spLocks noChangeArrowheads="1"/>
            </p:cNvSpPr>
            <p:nvPr/>
          </p:nvSpPr>
          <p:spPr bwMode="auto">
            <a:xfrm>
              <a:off x="3061" y="663"/>
              <a:ext cx="480"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6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600" b="1" baseline="-25000">
                  <a:solidFill>
                    <a:srgbClr val="FF5050"/>
                  </a:solidFill>
                  <a:latin typeface="Times New Roman" panose="02020603050405020304" pitchFamily="18" charset="0"/>
                </a:rPr>
                <a:t>b</a:t>
              </a:r>
              <a:endParaRPr kumimoji="1" lang="en-US" altLang="zh-CN" sz="3200" b="1">
                <a:solidFill>
                  <a:srgbClr val="FF5050"/>
                </a:solidFill>
                <a:effectLst>
                  <a:outerShdw blurRad="38100" dist="38100" dir="2700000" algn="tl">
                    <a:srgbClr val="000000"/>
                  </a:outerShdw>
                </a:effectLst>
                <a:latin typeface="Times New Roman" panose="02020603050405020304" pitchFamily="18" charset="0"/>
              </a:endParaRPr>
            </a:p>
          </p:txBody>
        </p:sp>
      </p:grpSp>
      <p:grpSp>
        <p:nvGrpSpPr>
          <p:cNvPr id="69" name="Group 70"/>
          <p:cNvGrpSpPr/>
          <p:nvPr/>
        </p:nvGrpSpPr>
        <p:grpSpPr bwMode="auto">
          <a:xfrm>
            <a:off x="1989138" y="2590801"/>
            <a:ext cx="5184775" cy="1009650"/>
            <a:chOff x="1292" y="1026"/>
            <a:chExt cx="3266" cy="636"/>
          </a:xfrm>
        </p:grpSpPr>
        <p:sp>
          <p:nvSpPr>
            <p:cNvPr id="70" name="Line 71"/>
            <p:cNvSpPr>
              <a:spLocks noChangeShapeType="1"/>
            </p:cNvSpPr>
            <p:nvPr/>
          </p:nvSpPr>
          <p:spPr bwMode="auto">
            <a:xfrm>
              <a:off x="1292" y="1026"/>
              <a:ext cx="3266"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2"/>
            <p:cNvSpPr>
              <a:spLocks noChangeShapeType="1"/>
            </p:cNvSpPr>
            <p:nvPr/>
          </p:nvSpPr>
          <p:spPr bwMode="auto">
            <a:xfrm>
              <a:off x="1644" y="1355"/>
              <a:ext cx="2857"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3"/>
            <p:cNvSpPr>
              <a:spLocks noChangeShapeType="1"/>
            </p:cNvSpPr>
            <p:nvPr/>
          </p:nvSpPr>
          <p:spPr bwMode="auto">
            <a:xfrm>
              <a:off x="1927" y="1662"/>
              <a:ext cx="2631"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 name="Oval 74"/>
          <p:cNvSpPr>
            <a:spLocks noChangeArrowheads="1"/>
          </p:cNvSpPr>
          <p:nvPr/>
        </p:nvSpPr>
        <p:spPr bwMode="auto">
          <a:xfrm>
            <a:off x="6931026" y="3079751"/>
            <a:ext cx="158750" cy="141288"/>
          </a:xfrm>
          <a:prstGeom prst="ellipse">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Text Box 75"/>
          <p:cNvSpPr txBox="1">
            <a:spLocks noChangeArrowheads="1"/>
          </p:cNvSpPr>
          <p:nvPr/>
        </p:nvSpPr>
        <p:spPr bwMode="auto">
          <a:xfrm>
            <a:off x="7031038" y="2878139"/>
            <a:ext cx="7477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
        <p:nvSpPr>
          <p:cNvPr id="75" name="Text Box 76"/>
          <p:cNvSpPr txBox="1">
            <a:spLocks noChangeArrowheads="1"/>
          </p:cNvSpPr>
          <p:nvPr/>
        </p:nvSpPr>
        <p:spPr bwMode="auto">
          <a:xfrm>
            <a:off x="2638426" y="2662239"/>
            <a:ext cx="7477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p:cTn id="12" dur="500" fill="hold"/>
                                        <p:tgtEl>
                                          <p:spTgt spid="73"/>
                                        </p:tgtEl>
                                        <p:attrNameLst>
                                          <p:attrName>ppt_w</p:attrName>
                                        </p:attrNameLst>
                                      </p:cBhvr>
                                      <p:tavLst>
                                        <p:tav tm="0">
                                          <p:val>
                                            <p:fltVal val="0"/>
                                          </p:val>
                                        </p:tav>
                                        <p:tav tm="100000">
                                          <p:val>
                                            <p:strVal val="#ppt_w"/>
                                          </p:val>
                                        </p:tav>
                                      </p:tavLst>
                                    </p:anim>
                                    <p:anim calcmode="lin" valueType="num">
                                      <p:cBhvr>
                                        <p:cTn id="13" dur="500" fill="hold"/>
                                        <p:tgtEl>
                                          <p:spTgt spid="73"/>
                                        </p:tgtEl>
                                        <p:attrNameLst>
                                          <p:attrName>ppt_h</p:attrName>
                                        </p:attrNameLst>
                                      </p:cBhvr>
                                      <p:tavLst>
                                        <p:tav tm="0">
                                          <p:val>
                                            <p:fltVal val="0"/>
                                          </p:val>
                                        </p:tav>
                                        <p:tav tm="100000">
                                          <p:val>
                                            <p:strVal val="#ppt_h"/>
                                          </p:val>
                                        </p:tav>
                                      </p:tavLst>
                                    </p:anim>
                                    <p:anim calcmode="lin" valueType="num">
                                      <p:cBhvr>
                                        <p:cTn id="14" dur="500" fill="hold"/>
                                        <p:tgtEl>
                                          <p:spTgt spid="73"/>
                                        </p:tgtEl>
                                        <p:attrNameLst>
                                          <p:attrName>style.rotation</p:attrName>
                                        </p:attrNameLst>
                                      </p:cBhvr>
                                      <p:tavLst>
                                        <p:tav tm="0">
                                          <p:val>
                                            <p:fltVal val="360"/>
                                          </p:val>
                                        </p:tav>
                                        <p:tav tm="100000">
                                          <p:val>
                                            <p:fltVal val="0"/>
                                          </p:val>
                                        </p:tav>
                                      </p:tavLst>
                                    </p:anim>
                                    <p:animEffect transition="in" filter="fad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left)">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360"/>
                                          </p:val>
                                        </p:tav>
                                        <p:tav tm="100000">
                                          <p:val>
                                            <p:fltVal val="0"/>
                                          </p:val>
                                        </p:tav>
                                      </p:tavLst>
                                    </p:anim>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left)">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up)">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up)">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down)">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left)">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right)">
                                      <p:cBhvr>
                                        <p:cTn id="68" dur="500"/>
                                        <p:tgtEl>
                                          <p:spTgt spid="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left)">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up)">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63" grpId="0" animBg="1"/>
      <p:bldP spid="73" grpId="0" animBg="1"/>
      <p:bldP spid="74" grpId="0"/>
      <p:bldP spid="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388" y="494474"/>
            <a:ext cx="48974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800" b="1" u="sng" dirty="0">
                <a:solidFill>
                  <a:srgbClr val="FF3300"/>
                </a:solidFill>
                <a:latin typeface="隶书" panose="02010509060101010101" pitchFamily="49" charset="-122"/>
                <a:ea typeface="隶书" panose="02010509060101010101" pitchFamily="49" charset="-122"/>
              </a:rPr>
              <a:t> 1.</a:t>
            </a:r>
            <a:r>
              <a:rPr kumimoji="1" lang="zh-CN" altLang="en-US" sz="2800" b="1" u="sng" dirty="0">
                <a:solidFill>
                  <a:srgbClr val="FF3300"/>
                </a:solidFill>
                <a:latin typeface="隶书" panose="02010509060101010101" pitchFamily="49" charset="-122"/>
                <a:ea typeface="隶书" panose="02010509060101010101" pitchFamily="49" charset="-122"/>
              </a:rPr>
              <a:t>基本放大电路及其模型</a:t>
            </a:r>
          </a:p>
        </p:txBody>
      </p:sp>
      <p:sp>
        <p:nvSpPr>
          <p:cNvPr id="3" name="Rectangle 4"/>
          <p:cNvSpPr>
            <a:spLocks noChangeArrowheads="1"/>
          </p:cNvSpPr>
          <p:nvPr/>
        </p:nvSpPr>
        <p:spPr bwMode="auto">
          <a:xfrm>
            <a:off x="395288" y="1358074"/>
            <a:ext cx="37449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ea typeface="黑体" panose="02010609060101010101" pitchFamily="49" charset="-122"/>
              </a:rPr>
              <a:t>按输入信号与输出信号的不同组合方式，放大电路有四种基本类型：</a:t>
            </a:r>
          </a:p>
        </p:txBody>
      </p:sp>
      <p:grpSp>
        <p:nvGrpSpPr>
          <p:cNvPr id="4" name="Group 5"/>
          <p:cNvGrpSpPr/>
          <p:nvPr/>
        </p:nvGrpSpPr>
        <p:grpSpPr bwMode="auto">
          <a:xfrm>
            <a:off x="395288" y="3083687"/>
            <a:ext cx="8353425" cy="2624137"/>
            <a:chOff x="295" y="1207"/>
            <a:chExt cx="5262" cy="1653"/>
          </a:xfrm>
        </p:grpSpPr>
        <p:sp>
          <p:nvSpPr>
            <p:cNvPr id="5" name="Rectangle 6"/>
            <p:cNvSpPr>
              <a:spLocks noChangeArrowheads="1"/>
            </p:cNvSpPr>
            <p:nvPr/>
          </p:nvSpPr>
          <p:spPr bwMode="auto">
            <a:xfrm>
              <a:off x="2427" y="2531"/>
              <a:ext cx="1134" cy="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i</a:t>
              </a:r>
              <a:r>
                <a:rPr lang="en-US" altLang="zh-CN" sz="2800" b="1" i="1" baseline="-25000">
                  <a:latin typeface="Times New Roman" panose="02020603050405020304" pitchFamily="18" charset="0"/>
                  <a:ea typeface="黑体" panose="02010609060101010101" pitchFamily="49" charset="-122"/>
                </a:rPr>
                <a:t>o</a:t>
              </a:r>
            </a:p>
          </p:txBody>
        </p:sp>
        <p:sp>
          <p:nvSpPr>
            <p:cNvPr id="6" name="Rectangle 7"/>
            <p:cNvSpPr>
              <a:spLocks noChangeArrowheads="1"/>
            </p:cNvSpPr>
            <p:nvPr/>
          </p:nvSpPr>
          <p:spPr bwMode="auto">
            <a:xfrm>
              <a:off x="2427" y="2205"/>
              <a:ext cx="113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u</a:t>
              </a:r>
              <a:r>
                <a:rPr lang="en-US" altLang="zh-CN" sz="2800" b="1" i="1" baseline="-25000">
                  <a:latin typeface="Times New Roman" panose="02020603050405020304" pitchFamily="18" charset="0"/>
                  <a:ea typeface="黑体" panose="02010609060101010101" pitchFamily="49" charset="-122"/>
                </a:rPr>
                <a:t>o</a:t>
              </a:r>
            </a:p>
          </p:txBody>
        </p:sp>
        <p:sp>
          <p:nvSpPr>
            <p:cNvPr id="7" name="Rectangle 8"/>
            <p:cNvSpPr>
              <a:spLocks noChangeArrowheads="1"/>
            </p:cNvSpPr>
            <p:nvPr/>
          </p:nvSpPr>
          <p:spPr bwMode="auto">
            <a:xfrm>
              <a:off x="2427" y="1859"/>
              <a:ext cx="1134"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i</a:t>
              </a:r>
              <a:r>
                <a:rPr lang="en-US" altLang="zh-CN" sz="2800" b="1" i="1" baseline="-25000">
                  <a:latin typeface="Times New Roman" panose="02020603050405020304" pitchFamily="18" charset="0"/>
                  <a:ea typeface="黑体" panose="02010609060101010101" pitchFamily="49" charset="-122"/>
                </a:rPr>
                <a:t>o</a:t>
              </a:r>
            </a:p>
          </p:txBody>
        </p:sp>
        <p:sp>
          <p:nvSpPr>
            <p:cNvPr id="8" name="Rectangle 9"/>
            <p:cNvSpPr>
              <a:spLocks noChangeArrowheads="1"/>
            </p:cNvSpPr>
            <p:nvPr/>
          </p:nvSpPr>
          <p:spPr bwMode="auto">
            <a:xfrm>
              <a:off x="2427" y="1533"/>
              <a:ext cx="113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u</a:t>
              </a:r>
              <a:r>
                <a:rPr lang="en-US" altLang="zh-CN" sz="2800" b="1" i="1" baseline="-25000">
                  <a:latin typeface="Times New Roman" panose="02020603050405020304" pitchFamily="18" charset="0"/>
                  <a:ea typeface="黑体" panose="02010609060101010101" pitchFamily="49" charset="-122"/>
                </a:rPr>
                <a:t>o</a:t>
              </a:r>
            </a:p>
          </p:txBody>
        </p:sp>
        <p:sp>
          <p:nvSpPr>
            <p:cNvPr id="9" name="Rectangle 10"/>
            <p:cNvSpPr>
              <a:spLocks noChangeArrowheads="1"/>
            </p:cNvSpPr>
            <p:nvPr/>
          </p:nvSpPr>
          <p:spPr bwMode="auto">
            <a:xfrm>
              <a:off x="2427" y="1207"/>
              <a:ext cx="113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solidFill>
                    <a:schemeClr val="accent2"/>
                  </a:solidFill>
                  <a:latin typeface="Times New Roman" panose="02020603050405020304" pitchFamily="18" charset="0"/>
                  <a:ea typeface="黑体" panose="02010609060101010101" pitchFamily="49" charset="-122"/>
                </a:rPr>
                <a:t>输出信号</a:t>
              </a:r>
              <a:r>
                <a:rPr lang="en-US" altLang="zh-CN" sz="2800" b="1" i="1">
                  <a:solidFill>
                    <a:schemeClr val="accent2"/>
                  </a:solidFill>
                  <a:latin typeface="Times New Roman" panose="02020603050405020304" pitchFamily="18" charset="0"/>
                  <a:ea typeface="黑体" panose="02010609060101010101" pitchFamily="49" charset="-122"/>
                </a:rPr>
                <a:t>x</a:t>
              </a:r>
              <a:r>
                <a:rPr lang="en-US" altLang="zh-CN" sz="2800" b="1" i="1" baseline="-25000">
                  <a:solidFill>
                    <a:schemeClr val="accent2"/>
                  </a:solidFill>
                  <a:latin typeface="Times New Roman" panose="02020603050405020304" pitchFamily="18" charset="0"/>
                  <a:ea typeface="黑体" panose="02010609060101010101" pitchFamily="49" charset="-122"/>
                </a:rPr>
                <a:t>o</a:t>
              </a:r>
              <a:endParaRPr lang="en-US" altLang="zh-CN" sz="2400" b="1">
                <a:solidFill>
                  <a:schemeClr val="accent2"/>
                </a:solidFill>
                <a:latin typeface="Times New Roman" panose="02020603050405020304" pitchFamily="18" charset="0"/>
                <a:ea typeface="黑体" panose="02010609060101010101" pitchFamily="49" charset="-122"/>
              </a:endParaRPr>
            </a:p>
          </p:txBody>
        </p:sp>
        <p:sp>
          <p:nvSpPr>
            <p:cNvPr id="10" name="Rectangle 11"/>
            <p:cNvSpPr>
              <a:spLocks noChangeArrowheads="1"/>
            </p:cNvSpPr>
            <p:nvPr/>
          </p:nvSpPr>
          <p:spPr bwMode="auto">
            <a:xfrm>
              <a:off x="3561" y="2531"/>
              <a:ext cx="1996" cy="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zh-CN" altLang="en-US" sz="2400" b="1" dirty="0">
                  <a:latin typeface="Times New Roman" panose="02020603050405020304" pitchFamily="18" charset="0"/>
                  <a:ea typeface="黑体" panose="02010609060101010101" pitchFamily="49" charset="-122"/>
                </a:rPr>
                <a:t>跨导增益</a:t>
              </a:r>
            </a:p>
          </p:txBody>
        </p:sp>
        <p:sp>
          <p:nvSpPr>
            <p:cNvPr id="11" name="Rectangle 12"/>
            <p:cNvSpPr>
              <a:spLocks noChangeArrowheads="1"/>
            </p:cNvSpPr>
            <p:nvPr/>
          </p:nvSpPr>
          <p:spPr bwMode="auto">
            <a:xfrm>
              <a:off x="1383" y="2531"/>
              <a:ext cx="1044" cy="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u</a:t>
              </a:r>
              <a:r>
                <a:rPr lang="en-US" altLang="zh-CN" sz="2800" b="1" i="1" baseline="-25000">
                  <a:latin typeface="Times New Roman" panose="02020603050405020304" pitchFamily="18" charset="0"/>
                  <a:ea typeface="黑体" panose="02010609060101010101" pitchFamily="49" charset="-122"/>
                </a:rPr>
                <a:t>i</a:t>
              </a:r>
            </a:p>
          </p:txBody>
        </p:sp>
        <p:sp>
          <p:nvSpPr>
            <p:cNvPr id="12" name="Rectangle 13"/>
            <p:cNvSpPr>
              <a:spLocks noChangeArrowheads="1"/>
            </p:cNvSpPr>
            <p:nvPr/>
          </p:nvSpPr>
          <p:spPr bwMode="auto">
            <a:xfrm>
              <a:off x="295" y="2531"/>
              <a:ext cx="1088" cy="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latin typeface="Times New Roman" panose="02020603050405020304" pitchFamily="18" charset="0"/>
                  <a:ea typeface="黑体" panose="02010609060101010101" pitchFamily="49" charset="-122"/>
                </a:rPr>
                <a:t>跨导放大器</a:t>
              </a:r>
            </a:p>
          </p:txBody>
        </p:sp>
        <p:sp>
          <p:nvSpPr>
            <p:cNvPr id="13" name="Rectangle 14"/>
            <p:cNvSpPr>
              <a:spLocks noChangeArrowheads="1"/>
            </p:cNvSpPr>
            <p:nvPr/>
          </p:nvSpPr>
          <p:spPr bwMode="auto">
            <a:xfrm>
              <a:off x="3561" y="2205"/>
              <a:ext cx="199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zh-CN" altLang="en-US" sz="2400" b="1" dirty="0">
                  <a:latin typeface="Times New Roman" panose="02020603050405020304" pitchFamily="18" charset="0"/>
                  <a:ea typeface="黑体" panose="02010609060101010101" pitchFamily="49" charset="-122"/>
                </a:rPr>
                <a:t>跨阻增益</a:t>
              </a:r>
            </a:p>
          </p:txBody>
        </p:sp>
        <p:sp>
          <p:nvSpPr>
            <p:cNvPr id="14" name="Rectangle 15"/>
            <p:cNvSpPr>
              <a:spLocks noChangeArrowheads="1"/>
            </p:cNvSpPr>
            <p:nvPr/>
          </p:nvSpPr>
          <p:spPr bwMode="auto">
            <a:xfrm>
              <a:off x="1383" y="2205"/>
              <a:ext cx="104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i</a:t>
              </a:r>
              <a:r>
                <a:rPr lang="en-US" altLang="zh-CN" sz="2800" b="1" i="1" baseline="-25000">
                  <a:latin typeface="Times New Roman" panose="02020603050405020304" pitchFamily="18" charset="0"/>
                  <a:ea typeface="黑体" panose="02010609060101010101" pitchFamily="49" charset="-122"/>
                </a:rPr>
                <a:t>i</a:t>
              </a:r>
            </a:p>
          </p:txBody>
        </p:sp>
        <p:sp>
          <p:nvSpPr>
            <p:cNvPr id="15" name="Rectangle 16"/>
            <p:cNvSpPr>
              <a:spLocks noChangeArrowheads="1"/>
            </p:cNvSpPr>
            <p:nvPr/>
          </p:nvSpPr>
          <p:spPr bwMode="auto">
            <a:xfrm>
              <a:off x="295" y="2205"/>
              <a:ext cx="1088"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latin typeface="Times New Roman" panose="02020603050405020304" pitchFamily="18" charset="0"/>
                  <a:ea typeface="黑体" panose="02010609060101010101" pitchFamily="49" charset="-122"/>
                </a:rPr>
                <a:t>跨阻放大器</a:t>
              </a:r>
            </a:p>
          </p:txBody>
        </p:sp>
        <p:sp>
          <p:nvSpPr>
            <p:cNvPr id="16" name="Rectangle 17"/>
            <p:cNvSpPr>
              <a:spLocks noChangeArrowheads="1"/>
            </p:cNvSpPr>
            <p:nvPr/>
          </p:nvSpPr>
          <p:spPr bwMode="auto">
            <a:xfrm>
              <a:off x="3561" y="1859"/>
              <a:ext cx="1996"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zh-CN" altLang="en-US" sz="2400" b="1" dirty="0">
                  <a:latin typeface="Times New Roman" panose="02020603050405020304" pitchFamily="18" charset="0"/>
                  <a:ea typeface="黑体" panose="02010609060101010101" pitchFamily="49" charset="-122"/>
                </a:rPr>
                <a:t>电流增益</a:t>
              </a:r>
            </a:p>
          </p:txBody>
        </p:sp>
        <p:sp>
          <p:nvSpPr>
            <p:cNvPr id="17" name="Rectangle 18"/>
            <p:cNvSpPr>
              <a:spLocks noChangeArrowheads="1"/>
            </p:cNvSpPr>
            <p:nvPr/>
          </p:nvSpPr>
          <p:spPr bwMode="auto">
            <a:xfrm>
              <a:off x="1383" y="1859"/>
              <a:ext cx="1044"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i</a:t>
              </a:r>
              <a:r>
                <a:rPr lang="en-US" altLang="zh-CN" sz="2800" b="1" i="1" baseline="-25000">
                  <a:latin typeface="Times New Roman" panose="02020603050405020304" pitchFamily="18" charset="0"/>
                  <a:ea typeface="黑体" panose="02010609060101010101" pitchFamily="49" charset="-122"/>
                </a:rPr>
                <a:t>i</a:t>
              </a:r>
            </a:p>
          </p:txBody>
        </p:sp>
        <p:sp>
          <p:nvSpPr>
            <p:cNvPr id="18" name="Rectangle 19"/>
            <p:cNvSpPr>
              <a:spLocks noChangeArrowheads="1"/>
            </p:cNvSpPr>
            <p:nvPr/>
          </p:nvSpPr>
          <p:spPr bwMode="auto">
            <a:xfrm>
              <a:off x="295" y="1859"/>
              <a:ext cx="1088"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latin typeface="Times New Roman" panose="02020603050405020304" pitchFamily="18" charset="0"/>
                  <a:ea typeface="黑体" panose="02010609060101010101" pitchFamily="49" charset="-122"/>
                </a:rPr>
                <a:t>电流放大器</a:t>
              </a:r>
            </a:p>
          </p:txBody>
        </p:sp>
        <p:sp>
          <p:nvSpPr>
            <p:cNvPr id="19" name="Rectangle 20"/>
            <p:cNvSpPr>
              <a:spLocks noChangeArrowheads="1"/>
            </p:cNvSpPr>
            <p:nvPr/>
          </p:nvSpPr>
          <p:spPr bwMode="auto">
            <a:xfrm>
              <a:off x="3561" y="1533"/>
              <a:ext cx="199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zh-CN" altLang="en-US" sz="2400" b="1" dirty="0">
                  <a:latin typeface="Times New Roman" panose="02020603050405020304" pitchFamily="18" charset="0"/>
                  <a:ea typeface="黑体" panose="02010609060101010101" pitchFamily="49" charset="-122"/>
                </a:rPr>
                <a:t>电压增益</a:t>
              </a:r>
            </a:p>
          </p:txBody>
        </p:sp>
        <p:sp>
          <p:nvSpPr>
            <p:cNvPr id="20" name="Rectangle 21"/>
            <p:cNvSpPr>
              <a:spLocks noChangeArrowheads="1"/>
            </p:cNvSpPr>
            <p:nvPr/>
          </p:nvSpPr>
          <p:spPr bwMode="auto">
            <a:xfrm>
              <a:off x="1383" y="1533"/>
              <a:ext cx="104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zh-CN" sz="2800" b="1" i="1">
                  <a:latin typeface="Times New Roman" panose="02020603050405020304" pitchFamily="18" charset="0"/>
                  <a:ea typeface="黑体" panose="02010609060101010101" pitchFamily="49" charset="-122"/>
                </a:rPr>
                <a:t>u</a:t>
              </a:r>
              <a:r>
                <a:rPr lang="en-US" altLang="zh-CN" sz="2800" b="1" i="1" baseline="-25000">
                  <a:latin typeface="Times New Roman" panose="02020603050405020304" pitchFamily="18" charset="0"/>
                  <a:ea typeface="黑体" panose="02010609060101010101" pitchFamily="49" charset="-122"/>
                </a:rPr>
                <a:t>i</a:t>
              </a:r>
            </a:p>
          </p:txBody>
        </p:sp>
        <p:sp>
          <p:nvSpPr>
            <p:cNvPr id="21" name="Rectangle 22"/>
            <p:cNvSpPr>
              <a:spLocks noChangeArrowheads="1"/>
            </p:cNvSpPr>
            <p:nvPr/>
          </p:nvSpPr>
          <p:spPr bwMode="auto">
            <a:xfrm>
              <a:off x="295" y="1533"/>
              <a:ext cx="1088"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latin typeface="Times New Roman" panose="02020603050405020304" pitchFamily="18" charset="0"/>
                  <a:ea typeface="黑体" panose="02010609060101010101" pitchFamily="49" charset="-122"/>
                </a:rPr>
                <a:t>电压放大器</a:t>
              </a:r>
            </a:p>
          </p:txBody>
        </p:sp>
        <p:sp>
          <p:nvSpPr>
            <p:cNvPr id="22" name="Rectangle 23"/>
            <p:cNvSpPr>
              <a:spLocks noChangeArrowheads="1"/>
            </p:cNvSpPr>
            <p:nvPr/>
          </p:nvSpPr>
          <p:spPr bwMode="auto">
            <a:xfrm>
              <a:off x="3561" y="1207"/>
              <a:ext cx="199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solidFill>
                    <a:schemeClr val="accent2"/>
                  </a:solidFill>
                  <a:latin typeface="Times New Roman" panose="02020603050405020304" pitchFamily="18" charset="0"/>
                  <a:ea typeface="黑体" panose="02010609060101010101" pitchFamily="49" charset="-122"/>
                </a:rPr>
                <a:t>电路增益 </a:t>
              </a:r>
              <a:r>
                <a:rPr lang="en-US" altLang="zh-CN" sz="2400" b="1">
                  <a:solidFill>
                    <a:schemeClr val="accent2"/>
                  </a:solidFill>
                  <a:latin typeface="Times New Roman" panose="02020603050405020304" pitchFamily="18" charset="0"/>
                  <a:ea typeface="黑体" panose="02010609060101010101" pitchFamily="49" charset="-122"/>
                </a:rPr>
                <a:t>( </a:t>
              </a:r>
              <a:r>
                <a:rPr lang="zh-CN" altLang="en-US" sz="2400" b="1">
                  <a:solidFill>
                    <a:schemeClr val="accent2"/>
                  </a:solidFill>
                  <a:latin typeface="Times New Roman" panose="02020603050405020304" pitchFamily="18" charset="0"/>
                  <a:ea typeface="黑体" panose="02010609060101010101" pitchFamily="49" charset="-122"/>
                </a:rPr>
                <a:t>放大能力</a:t>
              </a:r>
              <a:r>
                <a:rPr lang="en-US" altLang="zh-CN" sz="2400" b="1">
                  <a:solidFill>
                    <a:schemeClr val="accent2"/>
                  </a:solidFill>
                  <a:latin typeface="Times New Roman" panose="02020603050405020304" pitchFamily="18" charset="0"/>
                  <a:ea typeface="黑体" panose="02010609060101010101" pitchFamily="49" charset="-122"/>
                </a:rPr>
                <a:t>)</a:t>
              </a:r>
            </a:p>
          </p:txBody>
        </p:sp>
        <p:sp>
          <p:nvSpPr>
            <p:cNvPr id="23" name="Rectangle 24"/>
            <p:cNvSpPr>
              <a:spLocks noChangeArrowheads="1"/>
            </p:cNvSpPr>
            <p:nvPr/>
          </p:nvSpPr>
          <p:spPr bwMode="auto">
            <a:xfrm>
              <a:off x="1383" y="1207"/>
              <a:ext cx="104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solidFill>
                    <a:schemeClr val="accent2"/>
                  </a:solidFill>
                  <a:latin typeface="Times New Roman" panose="02020603050405020304" pitchFamily="18" charset="0"/>
                  <a:ea typeface="黑体" panose="02010609060101010101" pitchFamily="49" charset="-122"/>
                </a:rPr>
                <a:t>输入信号</a:t>
              </a:r>
              <a:r>
                <a:rPr lang="en-US" altLang="zh-CN" sz="2800" b="1" i="1">
                  <a:solidFill>
                    <a:schemeClr val="accent2"/>
                  </a:solidFill>
                  <a:latin typeface="Times New Roman" panose="02020603050405020304" pitchFamily="18" charset="0"/>
                  <a:ea typeface="黑体" panose="02010609060101010101" pitchFamily="49" charset="-122"/>
                </a:rPr>
                <a:t>x</a:t>
              </a:r>
              <a:r>
                <a:rPr lang="en-US" altLang="zh-CN" sz="2800" b="1" i="1" baseline="-25000">
                  <a:solidFill>
                    <a:schemeClr val="accent2"/>
                  </a:solidFill>
                  <a:latin typeface="Times New Roman" panose="02020603050405020304" pitchFamily="18" charset="0"/>
                  <a:ea typeface="黑体" panose="02010609060101010101" pitchFamily="49" charset="-122"/>
                </a:rPr>
                <a:t>i</a:t>
              </a:r>
              <a:endParaRPr lang="en-US" altLang="zh-CN" sz="2400" b="1">
                <a:solidFill>
                  <a:schemeClr val="accent2"/>
                </a:solidFill>
                <a:latin typeface="Times New Roman" panose="02020603050405020304" pitchFamily="18" charset="0"/>
                <a:ea typeface="黑体" panose="02010609060101010101" pitchFamily="49" charset="-122"/>
              </a:endParaRPr>
            </a:p>
          </p:txBody>
        </p:sp>
        <p:sp>
          <p:nvSpPr>
            <p:cNvPr id="24" name="Rectangle 25"/>
            <p:cNvSpPr>
              <a:spLocks noChangeArrowheads="1"/>
            </p:cNvSpPr>
            <p:nvPr/>
          </p:nvSpPr>
          <p:spPr bwMode="auto">
            <a:xfrm>
              <a:off x="295" y="1207"/>
              <a:ext cx="1088"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400" b="1">
                  <a:solidFill>
                    <a:schemeClr val="accent2"/>
                  </a:solidFill>
                  <a:latin typeface="Times New Roman" panose="02020603050405020304" pitchFamily="18" charset="0"/>
                  <a:ea typeface="黑体" panose="02010609060101010101" pitchFamily="49" charset="-122"/>
                </a:rPr>
                <a:t>类型</a:t>
              </a:r>
            </a:p>
          </p:txBody>
        </p:sp>
        <p:sp>
          <p:nvSpPr>
            <p:cNvPr id="25" name="Line 26"/>
            <p:cNvSpPr>
              <a:spLocks noChangeShapeType="1"/>
            </p:cNvSpPr>
            <p:nvPr/>
          </p:nvSpPr>
          <p:spPr bwMode="auto">
            <a:xfrm>
              <a:off x="295" y="1533"/>
              <a:ext cx="21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7"/>
            <p:cNvSpPr>
              <a:spLocks noChangeShapeType="1"/>
            </p:cNvSpPr>
            <p:nvPr/>
          </p:nvSpPr>
          <p:spPr bwMode="auto">
            <a:xfrm>
              <a:off x="295" y="1859"/>
              <a:ext cx="21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8"/>
            <p:cNvSpPr>
              <a:spLocks noChangeShapeType="1"/>
            </p:cNvSpPr>
            <p:nvPr/>
          </p:nvSpPr>
          <p:spPr bwMode="auto">
            <a:xfrm>
              <a:off x="295" y="2205"/>
              <a:ext cx="21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9"/>
            <p:cNvSpPr>
              <a:spLocks noChangeShapeType="1"/>
            </p:cNvSpPr>
            <p:nvPr/>
          </p:nvSpPr>
          <p:spPr bwMode="auto">
            <a:xfrm>
              <a:off x="295" y="2531"/>
              <a:ext cx="21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0"/>
            <p:cNvSpPr>
              <a:spLocks noChangeShapeType="1"/>
            </p:cNvSpPr>
            <p:nvPr/>
          </p:nvSpPr>
          <p:spPr bwMode="auto">
            <a:xfrm>
              <a:off x="295" y="1207"/>
              <a:ext cx="0" cy="1653"/>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1"/>
            <p:cNvSpPr>
              <a:spLocks noChangeShapeType="1"/>
            </p:cNvSpPr>
            <p:nvPr/>
          </p:nvSpPr>
          <p:spPr bwMode="auto">
            <a:xfrm>
              <a:off x="1383" y="1207"/>
              <a:ext cx="0" cy="16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2"/>
            <p:cNvSpPr>
              <a:spLocks noChangeShapeType="1"/>
            </p:cNvSpPr>
            <p:nvPr/>
          </p:nvSpPr>
          <p:spPr bwMode="auto">
            <a:xfrm>
              <a:off x="2427" y="1207"/>
              <a:ext cx="0" cy="1653"/>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3"/>
            <p:cNvSpPr>
              <a:spLocks noChangeShapeType="1"/>
            </p:cNvSpPr>
            <p:nvPr/>
          </p:nvSpPr>
          <p:spPr bwMode="auto">
            <a:xfrm>
              <a:off x="5557" y="1207"/>
              <a:ext cx="0" cy="1653"/>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4"/>
            <p:cNvSpPr>
              <a:spLocks noChangeShapeType="1"/>
            </p:cNvSpPr>
            <p:nvPr/>
          </p:nvSpPr>
          <p:spPr bwMode="auto">
            <a:xfrm>
              <a:off x="3561" y="1207"/>
              <a:ext cx="0" cy="326"/>
            </a:xfrm>
            <a:prstGeom prst="line">
              <a:avLst/>
            </a:prstGeom>
            <a:noFill/>
            <a:ln w="28575"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5"/>
            <p:cNvSpPr>
              <a:spLocks noChangeShapeType="1"/>
            </p:cNvSpPr>
            <p:nvPr/>
          </p:nvSpPr>
          <p:spPr bwMode="auto">
            <a:xfrm>
              <a:off x="2427" y="1207"/>
              <a:ext cx="1134" cy="0"/>
            </a:xfrm>
            <a:prstGeom prst="line">
              <a:avLst/>
            </a:prstGeom>
            <a:noFill/>
            <a:ln w="28575"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6"/>
            <p:cNvSpPr>
              <a:spLocks noChangeShapeType="1"/>
            </p:cNvSpPr>
            <p:nvPr/>
          </p:nvSpPr>
          <p:spPr bwMode="auto">
            <a:xfrm>
              <a:off x="295" y="1207"/>
              <a:ext cx="2132"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7"/>
            <p:cNvSpPr>
              <a:spLocks noChangeShapeType="1"/>
            </p:cNvSpPr>
            <p:nvPr/>
          </p:nvSpPr>
          <p:spPr bwMode="auto">
            <a:xfrm>
              <a:off x="3561" y="1207"/>
              <a:ext cx="199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8"/>
            <p:cNvSpPr>
              <a:spLocks noChangeShapeType="1"/>
            </p:cNvSpPr>
            <p:nvPr/>
          </p:nvSpPr>
          <p:spPr bwMode="auto">
            <a:xfrm>
              <a:off x="2427" y="1533"/>
              <a:ext cx="1134" cy="0"/>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9"/>
            <p:cNvSpPr>
              <a:spLocks noChangeShapeType="1"/>
            </p:cNvSpPr>
            <p:nvPr/>
          </p:nvSpPr>
          <p:spPr bwMode="auto">
            <a:xfrm>
              <a:off x="3561" y="1533"/>
              <a:ext cx="19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0"/>
            <p:cNvSpPr>
              <a:spLocks noChangeShapeType="1"/>
            </p:cNvSpPr>
            <p:nvPr/>
          </p:nvSpPr>
          <p:spPr bwMode="auto">
            <a:xfrm>
              <a:off x="3561" y="1533"/>
              <a:ext cx="0" cy="998"/>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1"/>
            <p:cNvSpPr>
              <a:spLocks noChangeShapeType="1"/>
            </p:cNvSpPr>
            <p:nvPr/>
          </p:nvSpPr>
          <p:spPr bwMode="auto">
            <a:xfrm>
              <a:off x="2427" y="1859"/>
              <a:ext cx="1134" cy="0"/>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2"/>
            <p:cNvSpPr>
              <a:spLocks noChangeShapeType="1"/>
            </p:cNvSpPr>
            <p:nvPr/>
          </p:nvSpPr>
          <p:spPr bwMode="auto">
            <a:xfrm>
              <a:off x="3561" y="1859"/>
              <a:ext cx="19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3"/>
            <p:cNvSpPr>
              <a:spLocks noChangeShapeType="1"/>
            </p:cNvSpPr>
            <p:nvPr/>
          </p:nvSpPr>
          <p:spPr bwMode="auto">
            <a:xfrm>
              <a:off x="2427" y="2205"/>
              <a:ext cx="1134" cy="0"/>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4"/>
            <p:cNvSpPr>
              <a:spLocks noChangeShapeType="1"/>
            </p:cNvSpPr>
            <p:nvPr/>
          </p:nvSpPr>
          <p:spPr bwMode="auto">
            <a:xfrm>
              <a:off x="3561" y="2205"/>
              <a:ext cx="19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5"/>
            <p:cNvSpPr>
              <a:spLocks noChangeShapeType="1"/>
            </p:cNvSpPr>
            <p:nvPr/>
          </p:nvSpPr>
          <p:spPr bwMode="auto">
            <a:xfrm>
              <a:off x="2427" y="2531"/>
              <a:ext cx="1134" cy="0"/>
            </a:xfrm>
            <a:prstGeom prst="line">
              <a:avLst/>
            </a:prstGeom>
            <a:noFill/>
            <a:ln w="12700"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6"/>
            <p:cNvSpPr>
              <a:spLocks noChangeShapeType="1"/>
            </p:cNvSpPr>
            <p:nvPr/>
          </p:nvSpPr>
          <p:spPr bwMode="auto">
            <a:xfrm>
              <a:off x="3561" y="2531"/>
              <a:ext cx="19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7"/>
            <p:cNvSpPr>
              <a:spLocks noChangeShapeType="1"/>
            </p:cNvSpPr>
            <p:nvPr/>
          </p:nvSpPr>
          <p:spPr bwMode="auto">
            <a:xfrm>
              <a:off x="3561" y="2531"/>
              <a:ext cx="0" cy="329"/>
            </a:xfrm>
            <a:prstGeom prst="line">
              <a:avLst/>
            </a:prstGeom>
            <a:noFill/>
            <a:ln w="28575"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8"/>
            <p:cNvSpPr>
              <a:spLocks noChangeShapeType="1"/>
            </p:cNvSpPr>
            <p:nvPr/>
          </p:nvSpPr>
          <p:spPr bwMode="auto">
            <a:xfrm>
              <a:off x="2427" y="2860"/>
              <a:ext cx="1134" cy="0"/>
            </a:xfrm>
            <a:prstGeom prst="line">
              <a:avLst/>
            </a:prstGeom>
            <a:noFill/>
            <a:ln w="28575" cap="rnd">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9"/>
            <p:cNvSpPr>
              <a:spLocks noChangeShapeType="1"/>
            </p:cNvSpPr>
            <p:nvPr/>
          </p:nvSpPr>
          <p:spPr bwMode="auto">
            <a:xfrm>
              <a:off x="295" y="2860"/>
              <a:ext cx="2132"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0"/>
            <p:cNvSpPr>
              <a:spLocks noChangeShapeType="1"/>
            </p:cNvSpPr>
            <p:nvPr/>
          </p:nvSpPr>
          <p:spPr bwMode="auto">
            <a:xfrm>
              <a:off x="3561" y="2860"/>
              <a:ext cx="199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 name="Object 51"/>
            <p:cNvGraphicFramePr>
              <a:graphicFrameLocks noChangeAspect="1"/>
            </p:cNvGraphicFramePr>
            <p:nvPr/>
          </p:nvGraphicFramePr>
          <p:xfrm>
            <a:off x="4468" y="1524"/>
            <a:ext cx="979" cy="351"/>
          </p:xfrm>
          <a:graphic>
            <a:graphicData uri="http://schemas.openxmlformats.org/presentationml/2006/ole">
              <mc:AlternateContent xmlns:mc="http://schemas.openxmlformats.org/markup-compatibility/2006">
                <mc:Choice xmlns:v="urn:schemas-microsoft-com:vml" Requires="v">
                  <p:oleObj name="公式" r:id="rId2" imgW="736600" imgH="228600" progId="Equation.3">
                    <p:embed/>
                  </p:oleObj>
                </mc:Choice>
                <mc:Fallback>
                  <p:oleObj name="公式" r:id="rId2" imgW="736600" imgH="228600" progId="Equation.3">
                    <p:embed/>
                    <p:pic>
                      <p:nvPicPr>
                        <p:cNvPr id="0" name="图片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 y="1524"/>
                          <a:ext cx="979"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2"/>
            <p:cNvGraphicFramePr>
              <a:graphicFrameLocks noChangeAspect="1"/>
            </p:cNvGraphicFramePr>
            <p:nvPr/>
          </p:nvGraphicFramePr>
          <p:xfrm>
            <a:off x="4514" y="1842"/>
            <a:ext cx="931" cy="350"/>
          </p:xfrm>
          <a:graphic>
            <a:graphicData uri="http://schemas.openxmlformats.org/presentationml/2006/ole">
              <mc:AlternateContent xmlns:mc="http://schemas.openxmlformats.org/markup-compatibility/2006">
                <mc:Choice xmlns:v="urn:schemas-microsoft-com:vml" Requires="v">
                  <p:oleObj name="公式" r:id="rId4" imgW="635000" imgH="228600" progId="Equation.3">
                    <p:embed/>
                  </p:oleObj>
                </mc:Choice>
                <mc:Fallback>
                  <p:oleObj name="公式" r:id="rId4" imgW="635000" imgH="228600" progId="Equation.3">
                    <p:embed/>
                    <p:pic>
                      <p:nvPicPr>
                        <p:cNvPr id="0" name="图片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 y="1842"/>
                          <a:ext cx="931"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53"/>
            <p:cNvGraphicFramePr>
              <a:graphicFrameLocks noChangeAspect="1"/>
            </p:cNvGraphicFramePr>
            <p:nvPr/>
          </p:nvGraphicFramePr>
          <p:xfrm>
            <a:off x="4468" y="2159"/>
            <a:ext cx="870" cy="347"/>
          </p:xfrm>
          <a:graphic>
            <a:graphicData uri="http://schemas.openxmlformats.org/presentationml/2006/ole">
              <mc:AlternateContent xmlns:mc="http://schemas.openxmlformats.org/markup-compatibility/2006">
                <mc:Choice xmlns:v="urn:schemas-microsoft-com:vml" Requires="v">
                  <p:oleObj name="公式" r:id="rId6" imgW="685800" imgH="228600" progId="Equation.3">
                    <p:embed/>
                  </p:oleObj>
                </mc:Choice>
                <mc:Fallback>
                  <p:oleObj name="公式" r:id="rId6" imgW="685800" imgH="228600" progId="Equation.3">
                    <p:embed/>
                    <p:pic>
                      <p:nvPicPr>
                        <p:cNvPr id="0" name="图片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8" y="2159"/>
                          <a:ext cx="87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54"/>
            <p:cNvGraphicFramePr>
              <a:graphicFrameLocks noChangeAspect="1"/>
            </p:cNvGraphicFramePr>
            <p:nvPr/>
          </p:nvGraphicFramePr>
          <p:xfrm>
            <a:off x="4468" y="2477"/>
            <a:ext cx="925" cy="370"/>
          </p:xfrm>
          <a:graphic>
            <a:graphicData uri="http://schemas.openxmlformats.org/presentationml/2006/ole">
              <mc:AlternateContent xmlns:mc="http://schemas.openxmlformats.org/markup-compatibility/2006">
                <mc:Choice xmlns:v="urn:schemas-microsoft-com:vml" Requires="v">
                  <p:oleObj name="公式" r:id="rId8" imgW="698500" imgH="241300" progId="Equation.3">
                    <p:embed/>
                  </p:oleObj>
                </mc:Choice>
                <mc:Fallback>
                  <p:oleObj name="公式" r:id="rId8" imgW="698500" imgH="241300" progId="Equation.3">
                    <p:embed/>
                    <p:pic>
                      <p:nvPicPr>
                        <p:cNvPr id="0" name="图片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8" y="2477"/>
                          <a:ext cx="92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 name="Group 55"/>
          <p:cNvGrpSpPr/>
          <p:nvPr/>
        </p:nvGrpSpPr>
        <p:grpSpPr bwMode="auto">
          <a:xfrm>
            <a:off x="5219700" y="521462"/>
            <a:ext cx="3457575" cy="1628775"/>
            <a:chOff x="612" y="618"/>
            <a:chExt cx="2178" cy="1323"/>
          </a:xfrm>
        </p:grpSpPr>
        <p:sp>
          <p:nvSpPr>
            <p:cNvPr id="59" name="Freeform 56"/>
            <p:cNvSpPr/>
            <p:nvPr/>
          </p:nvSpPr>
          <p:spPr bwMode="auto">
            <a:xfrm>
              <a:off x="1021" y="754"/>
              <a:ext cx="318" cy="260"/>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57"/>
            <p:cNvSpPr txBox="1">
              <a:spLocks noChangeArrowheads="1"/>
            </p:cNvSpPr>
            <p:nvPr/>
          </p:nvSpPr>
          <p:spPr bwMode="auto">
            <a:xfrm>
              <a:off x="1038" y="1228"/>
              <a:ext cx="248"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i</a:t>
              </a:r>
              <a:endParaRPr kumimoji="1" lang="en-US" altLang="zh-CN" sz="2400" b="1" i="1">
                <a:latin typeface="Times New Roman" panose="02020603050405020304" pitchFamily="18" charset="0"/>
              </a:endParaRPr>
            </a:p>
          </p:txBody>
        </p:sp>
        <p:sp>
          <p:nvSpPr>
            <p:cNvPr id="61" name="Freeform 58"/>
            <p:cNvSpPr/>
            <p:nvPr/>
          </p:nvSpPr>
          <p:spPr bwMode="auto">
            <a:xfrm>
              <a:off x="2019" y="618"/>
              <a:ext cx="318" cy="548"/>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 Box 59"/>
            <p:cNvSpPr txBox="1">
              <a:spLocks noChangeArrowheads="1"/>
            </p:cNvSpPr>
            <p:nvPr/>
          </p:nvSpPr>
          <p:spPr bwMode="auto">
            <a:xfrm>
              <a:off x="2084" y="1183"/>
              <a:ext cx="276"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o</a:t>
              </a:r>
              <a:endParaRPr kumimoji="1" lang="en-US" altLang="zh-CN" sz="2400" b="1" i="1">
                <a:latin typeface="Times New Roman" panose="02020603050405020304" pitchFamily="18" charset="0"/>
              </a:endParaRPr>
            </a:p>
          </p:txBody>
        </p:sp>
        <p:grpSp>
          <p:nvGrpSpPr>
            <p:cNvPr id="63" name="Group 60"/>
            <p:cNvGrpSpPr/>
            <p:nvPr/>
          </p:nvGrpSpPr>
          <p:grpSpPr bwMode="auto">
            <a:xfrm>
              <a:off x="612" y="928"/>
              <a:ext cx="2178" cy="1013"/>
              <a:chOff x="793" y="749"/>
              <a:chExt cx="2178" cy="1013"/>
            </a:xfrm>
          </p:grpSpPr>
          <p:grpSp>
            <p:nvGrpSpPr>
              <p:cNvPr id="64" name="Group 61"/>
              <p:cNvGrpSpPr/>
              <p:nvPr/>
            </p:nvGrpSpPr>
            <p:grpSpPr bwMode="auto">
              <a:xfrm>
                <a:off x="975" y="754"/>
                <a:ext cx="1800" cy="1008"/>
                <a:chOff x="1908" y="2592"/>
                <a:chExt cx="1800" cy="1008"/>
              </a:xfrm>
            </p:grpSpPr>
            <p:sp>
              <p:nvSpPr>
                <p:cNvPr id="66" name="Rectangle 62"/>
                <p:cNvSpPr>
                  <a:spLocks noChangeArrowheads="1"/>
                </p:cNvSpPr>
                <p:nvPr/>
              </p:nvSpPr>
              <p:spPr bwMode="auto">
                <a:xfrm>
                  <a:off x="2495" y="2592"/>
                  <a:ext cx="625" cy="1008"/>
                </a:xfrm>
                <a:prstGeom prst="rect">
                  <a:avLst/>
                </a:prstGeom>
                <a:solidFill>
                  <a:srgbClr val="FEE8CE"/>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 name="Group 63"/>
                <p:cNvGrpSpPr/>
                <p:nvPr/>
              </p:nvGrpSpPr>
              <p:grpSpPr bwMode="auto">
                <a:xfrm>
                  <a:off x="1908" y="2724"/>
                  <a:ext cx="588" cy="96"/>
                  <a:chOff x="1908" y="2724"/>
                  <a:chExt cx="588" cy="96"/>
                </a:xfrm>
              </p:grpSpPr>
              <p:sp>
                <p:nvSpPr>
                  <p:cNvPr id="77" name="Line 64"/>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65"/>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 name="Group 66"/>
                <p:cNvGrpSpPr/>
                <p:nvPr/>
              </p:nvGrpSpPr>
              <p:grpSpPr bwMode="auto">
                <a:xfrm>
                  <a:off x="1908" y="3336"/>
                  <a:ext cx="588" cy="96"/>
                  <a:chOff x="1908" y="2724"/>
                  <a:chExt cx="588" cy="96"/>
                </a:xfrm>
              </p:grpSpPr>
              <p:sp>
                <p:nvSpPr>
                  <p:cNvPr id="75" name="Line 67"/>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Oval 68"/>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 name="Group 69"/>
                <p:cNvGrpSpPr/>
                <p:nvPr/>
              </p:nvGrpSpPr>
              <p:grpSpPr bwMode="auto">
                <a:xfrm flipH="1">
                  <a:off x="3120" y="2724"/>
                  <a:ext cx="588" cy="96"/>
                  <a:chOff x="1908" y="2724"/>
                  <a:chExt cx="588" cy="96"/>
                </a:xfrm>
              </p:grpSpPr>
              <p:sp>
                <p:nvSpPr>
                  <p:cNvPr id="73" name="Line 70"/>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71"/>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 name="Group 72"/>
                <p:cNvGrpSpPr/>
                <p:nvPr/>
              </p:nvGrpSpPr>
              <p:grpSpPr bwMode="auto">
                <a:xfrm flipH="1">
                  <a:off x="3120" y="3336"/>
                  <a:ext cx="588" cy="96"/>
                  <a:chOff x="1908" y="2724"/>
                  <a:chExt cx="588" cy="96"/>
                </a:xfrm>
              </p:grpSpPr>
              <p:sp>
                <p:nvSpPr>
                  <p:cNvPr id="71" name="Line 73"/>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Oval 74"/>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5" name="Text Box 75"/>
              <p:cNvSpPr txBox="1">
                <a:spLocks noChangeArrowheads="1"/>
              </p:cNvSpPr>
              <p:nvPr/>
            </p:nvSpPr>
            <p:spPr bwMode="auto">
              <a:xfrm>
                <a:off x="1655" y="749"/>
                <a:ext cx="439" cy="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400" b="1">
                    <a:solidFill>
                      <a:srgbClr val="FF3300"/>
                    </a:solidFill>
                    <a:latin typeface="Times New Roman" panose="02020603050405020304" pitchFamily="18" charset="0"/>
                    <a:ea typeface="华文隶书" panose="02010800040101010101" pitchFamily="2" charset="-122"/>
                  </a:rPr>
                  <a:t>放大器</a:t>
                </a:r>
              </a:p>
            </p:txBody>
          </p:sp>
          <p:sp>
            <p:nvSpPr>
              <p:cNvPr id="79" name="Rectangle 76"/>
              <p:cNvSpPr>
                <a:spLocks noChangeArrowheads="1"/>
              </p:cNvSpPr>
              <p:nvPr/>
            </p:nvSpPr>
            <p:spPr bwMode="auto">
              <a:xfrm>
                <a:off x="793"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77"/>
              <p:cNvSpPr>
                <a:spLocks noChangeArrowheads="1"/>
              </p:cNvSpPr>
              <p:nvPr/>
            </p:nvSpPr>
            <p:spPr bwMode="auto">
              <a:xfrm>
                <a:off x="2517"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78"/>
              <p:cNvSpPr>
                <a:spLocks noChangeArrowheads="1"/>
              </p:cNvSpPr>
              <p:nvPr/>
            </p:nvSpPr>
            <p:spPr bwMode="auto">
              <a:xfrm>
                <a:off x="839" y="891"/>
                <a:ext cx="364" cy="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Times New Roman" panose="02020603050405020304" pitchFamily="18" charset="0"/>
                    <a:ea typeface="华文隶书" panose="02010800040101010101" pitchFamily="2" charset="-122"/>
                  </a:rPr>
                  <a:t>信号源</a:t>
                </a:r>
              </a:p>
            </p:txBody>
          </p:sp>
          <p:sp>
            <p:nvSpPr>
              <p:cNvPr id="82" name="Rectangle 79"/>
              <p:cNvSpPr>
                <a:spLocks noChangeArrowheads="1"/>
              </p:cNvSpPr>
              <p:nvPr/>
            </p:nvSpPr>
            <p:spPr bwMode="auto">
              <a:xfrm>
                <a:off x="2562" y="981"/>
                <a:ext cx="364"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Times New Roman" panose="02020603050405020304" pitchFamily="18" charset="0"/>
                    <a:ea typeface="华文隶书" panose="02010800040101010101" pitchFamily="2" charset="-122"/>
                  </a:rPr>
                  <a:t>负载</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57200" y="609600"/>
            <a:ext cx="3810000" cy="3657600"/>
            <a:chOff x="288" y="384"/>
            <a:chExt cx="2400" cy="2304"/>
          </a:xfrm>
        </p:grpSpPr>
        <p:sp>
          <p:nvSpPr>
            <p:cNvPr id="3" name="Rectangle 3"/>
            <p:cNvSpPr>
              <a:spLocks noChangeArrowheads="1"/>
            </p:cNvSpPr>
            <p:nvPr/>
          </p:nvSpPr>
          <p:spPr bwMode="auto">
            <a:xfrm>
              <a:off x="288" y="384"/>
              <a:ext cx="2362" cy="2304"/>
            </a:xfrm>
            <a:prstGeom prst="rect">
              <a:avLst/>
            </a:prstGeom>
            <a:solidFill>
              <a:srgbClr val="FFFFCC"/>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4"/>
            <p:cNvSpPr>
              <a:spLocks noChangeShapeType="1"/>
            </p:cNvSpPr>
            <p:nvPr/>
          </p:nvSpPr>
          <p:spPr bwMode="auto">
            <a:xfrm>
              <a:off x="1050" y="1845"/>
              <a:ext cx="1475" cy="0"/>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5"/>
            <p:cNvSpPr>
              <a:spLocks noChangeShapeType="1"/>
            </p:cNvSpPr>
            <p:nvPr/>
          </p:nvSpPr>
          <p:spPr bwMode="auto">
            <a:xfrm flipV="1">
              <a:off x="1050" y="416"/>
              <a:ext cx="0" cy="1437"/>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Text Box 6"/>
            <p:cNvSpPr txBox="1">
              <a:spLocks noChangeArrowheads="1"/>
            </p:cNvSpPr>
            <p:nvPr/>
          </p:nvSpPr>
          <p:spPr bwMode="auto">
            <a:xfrm>
              <a:off x="1050" y="416"/>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C</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7" name="Text Box 7"/>
            <p:cNvSpPr txBox="1">
              <a:spLocks noChangeArrowheads="1"/>
            </p:cNvSpPr>
            <p:nvPr/>
          </p:nvSpPr>
          <p:spPr bwMode="auto">
            <a:xfrm>
              <a:off x="898" y="1712"/>
              <a:ext cx="28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8" name="Text Box 8"/>
            <p:cNvSpPr txBox="1">
              <a:spLocks noChangeArrowheads="1"/>
            </p:cNvSpPr>
            <p:nvPr/>
          </p:nvSpPr>
          <p:spPr bwMode="auto">
            <a:xfrm>
              <a:off x="2307" y="1520"/>
              <a:ext cx="381"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30000"/>
                </a:lnSpc>
                <a:spcBef>
                  <a:spcPct val="50000"/>
                </a:spcBef>
              </a:pPr>
              <a:r>
                <a:rPr kumimoji="1" lang="en-US" altLang="zh-CN" sz="2000" b="1" i="1">
                  <a:effectLst>
                    <a:outerShdw blurRad="38100" dist="38100" dir="2700000" algn="tl">
                      <a:srgbClr val="FFFFFF"/>
                    </a:outerShdw>
                  </a:effectLst>
                  <a:latin typeface="Times New Roman" panose="02020603050405020304" pitchFamily="18" charset="0"/>
                </a:rPr>
                <a:t>u</a:t>
              </a:r>
              <a:r>
                <a:rPr kumimoji="1" lang="en-US" altLang="zh-CN" sz="2000" b="1" baseline="-25000">
                  <a:latin typeface="Times New Roman" panose="02020603050405020304" pitchFamily="18" charset="0"/>
                </a:rPr>
                <a:t>CE</a:t>
              </a:r>
              <a:endParaRPr kumimoji="1" lang="en-US" altLang="zh-CN" b="1">
                <a:effectLst>
                  <a:outerShdw blurRad="38100" dist="38100" dir="2700000" algn="tl">
                    <a:srgbClr val="FFFFFF"/>
                  </a:outerShdw>
                </a:effectLst>
                <a:latin typeface="Times New Roman" panose="02020603050405020304" pitchFamily="18" charset="0"/>
              </a:endParaRPr>
            </a:p>
          </p:txBody>
        </p:sp>
        <p:sp>
          <p:nvSpPr>
            <p:cNvPr id="9" name="Line 9"/>
            <p:cNvSpPr>
              <a:spLocks noChangeShapeType="1"/>
            </p:cNvSpPr>
            <p:nvPr/>
          </p:nvSpPr>
          <p:spPr bwMode="auto">
            <a:xfrm flipV="1">
              <a:off x="1109" y="1797"/>
              <a:ext cx="10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Freeform 10"/>
            <p:cNvSpPr/>
            <p:nvPr/>
          </p:nvSpPr>
          <p:spPr bwMode="auto">
            <a:xfrm>
              <a:off x="1050" y="1810"/>
              <a:ext cx="63" cy="36"/>
            </a:xfrm>
            <a:custGeom>
              <a:avLst/>
              <a:gdLst>
                <a:gd name="T0" fmla="*/ 96 w 96"/>
                <a:gd name="T1" fmla="*/ 0 h 48"/>
                <a:gd name="T2" fmla="*/ 0 w 96"/>
                <a:gd name="T3" fmla="*/ 48 h 48"/>
              </a:gdLst>
              <a:ahLst/>
              <a:cxnLst>
                <a:cxn ang="0">
                  <a:pos x="T0" y="T1"/>
                </a:cxn>
                <a:cxn ang="0">
                  <a:pos x="T2" y="T3"/>
                </a:cxn>
              </a:cxnLst>
              <a:rect l="0" t="0" r="r" b="b"/>
              <a:pathLst>
                <a:path w="96" h="48">
                  <a:moveTo>
                    <a:pt x="96" y="0"/>
                  </a:moveTo>
                  <a:cubicBezTo>
                    <a:pt x="56" y="20"/>
                    <a:pt x="16" y="40"/>
                    <a:pt x="0" y="48"/>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1" name="Line 11"/>
            <p:cNvSpPr>
              <a:spLocks noChangeShapeType="1"/>
            </p:cNvSpPr>
            <p:nvPr/>
          </p:nvSpPr>
          <p:spPr bwMode="auto">
            <a:xfrm>
              <a:off x="1186" y="1595"/>
              <a:ext cx="93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Freeform 12"/>
            <p:cNvSpPr/>
            <p:nvPr/>
          </p:nvSpPr>
          <p:spPr bwMode="auto">
            <a:xfrm>
              <a:off x="1058" y="1596"/>
              <a:ext cx="159" cy="259"/>
            </a:xfrm>
            <a:custGeom>
              <a:avLst/>
              <a:gdLst>
                <a:gd name="T0" fmla="*/ 241 w 241"/>
                <a:gd name="T1" fmla="*/ 2 h 351"/>
                <a:gd name="T2" fmla="*/ 133 w 241"/>
                <a:gd name="T3" fmla="*/ 19 h 351"/>
                <a:gd name="T4" fmla="*/ 44 w 241"/>
                <a:gd name="T5" fmla="*/ 114 h 351"/>
                <a:gd name="T6" fmla="*/ 0 w 241"/>
                <a:gd name="T7" fmla="*/ 351 h 351"/>
              </a:gdLst>
              <a:ahLst/>
              <a:cxnLst>
                <a:cxn ang="0">
                  <a:pos x="T0" y="T1"/>
                </a:cxn>
                <a:cxn ang="0">
                  <a:pos x="T2" y="T3"/>
                </a:cxn>
                <a:cxn ang="0">
                  <a:pos x="T4" y="T5"/>
                </a:cxn>
                <a:cxn ang="0">
                  <a:pos x="T6" y="T7"/>
                </a:cxn>
              </a:cxnLst>
              <a:rect l="0" t="0" r="r" b="b"/>
              <a:pathLst>
                <a:path w="241" h="351">
                  <a:moveTo>
                    <a:pt x="241" y="2"/>
                  </a:moveTo>
                  <a:cubicBezTo>
                    <a:pt x="225" y="5"/>
                    <a:pt x="166" y="0"/>
                    <a:pt x="133" y="19"/>
                  </a:cubicBezTo>
                  <a:cubicBezTo>
                    <a:pt x="100" y="38"/>
                    <a:pt x="66" y="58"/>
                    <a:pt x="44" y="114"/>
                  </a:cubicBezTo>
                  <a:cubicBezTo>
                    <a:pt x="22" y="169"/>
                    <a:pt x="7" y="311"/>
                    <a:pt x="0" y="351"/>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3" name="Freeform 13"/>
            <p:cNvSpPr/>
            <p:nvPr/>
          </p:nvSpPr>
          <p:spPr bwMode="auto">
            <a:xfrm>
              <a:off x="1061" y="1129"/>
              <a:ext cx="202" cy="726"/>
            </a:xfrm>
            <a:custGeom>
              <a:avLst/>
              <a:gdLst>
                <a:gd name="T0" fmla="*/ 305 w 305"/>
                <a:gd name="T1" fmla="*/ 0 h 984"/>
                <a:gd name="T2" fmla="*/ 135 w 305"/>
                <a:gd name="T3" fmla="*/ 66 h 984"/>
                <a:gd name="T4" fmla="*/ 90 w 305"/>
                <a:gd name="T5" fmla="*/ 282 h 984"/>
                <a:gd name="T6" fmla="*/ 0 w 305"/>
                <a:gd name="T7" fmla="*/ 984 h 984"/>
              </a:gdLst>
              <a:ahLst/>
              <a:cxnLst>
                <a:cxn ang="0">
                  <a:pos x="T0" y="T1"/>
                </a:cxn>
                <a:cxn ang="0">
                  <a:pos x="T2" y="T3"/>
                </a:cxn>
                <a:cxn ang="0">
                  <a:pos x="T4" y="T5"/>
                </a:cxn>
                <a:cxn ang="0">
                  <a:pos x="T6" y="T7"/>
                </a:cxn>
              </a:cxnLst>
              <a:rect l="0" t="0" r="r" b="b"/>
              <a:pathLst>
                <a:path w="305" h="984">
                  <a:moveTo>
                    <a:pt x="305" y="0"/>
                  </a:moveTo>
                  <a:cubicBezTo>
                    <a:pt x="277" y="10"/>
                    <a:pt x="171" y="19"/>
                    <a:pt x="135" y="66"/>
                  </a:cubicBezTo>
                  <a:cubicBezTo>
                    <a:pt x="99" y="113"/>
                    <a:pt x="112" y="129"/>
                    <a:pt x="90" y="282"/>
                  </a:cubicBezTo>
                  <a:cubicBezTo>
                    <a:pt x="67" y="435"/>
                    <a:pt x="34" y="710"/>
                    <a:pt x="0" y="984"/>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4" name="Line 14"/>
            <p:cNvSpPr>
              <a:spLocks noChangeShapeType="1"/>
            </p:cNvSpPr>
            <p:nvPr/>
          </p:nvSpPr>
          <p:spPr bwMode="auto">
            <a:xfrm>
              <a:off x="1193" y="1353"/>
              <a:ext cx="83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Freeform 15"/>
            <p:cNvSpPr/>
            <p:nvPr/>
          </p:nvSpPr>
          <p:spPr bwMode="auto">
            <a:xfrm>
              <a:off x="1063" y="1350"/>
              <a:ext cx="141" cy="505"/>
            </a:xfrm>
            <a:custGeom>
              <a:avLst/>
              <a:gdLst>
                <a:gd name="T0" fmla="*/ 240 w 240"/>
                <a:gd name="T1" fmla="*/ 0 h 480"/>
                <a:gd name="T2" fmla="*/ 144 w 240"/>
                <a:gd name="T3" fmla="*/ 48 h 480"/>
                <a:gd name="T4" fmla="*/ 96 w 240"/>
                <a:gd name="T5" fmla="*/ 144 h 480"/>
                <a:gd name="T6" fmla="*/ 0 w 240"/>
                <a:gd name="T7" fmla="*/ 480 h 480"/>
              </a:gdLst>
              <a:ahLst/>
              <a:cxnLst>
                <a:cxn ang="0">
                  <a:pos x="T0" y="T1"/>
                </a:cxn>
                <a:cxn ang="0">
                  <a:pos x="T2" y="T3"/>
                </a:cxn>
                <a:cxn ang="0">
                  <a:pos x="T4" y="T5"/>
                </a:cxn>
                <a:cxn ang="0">
                  <a:pos x="T6" y="T7"/>
                </a:cxn>
              </a:cxnLst>
              <a:rect l="0" t="0" r="r" b="b"/>
              <a:pathLst>
                <a:path w="240" h="480">
                  <a:moveTo>
                    <a:pt x="240" y="0"/>
                  </a:moveTo>
                  <a:cubicBezTo>
                    <a:pt x="204" y="12"/>
                    <a:pt x="168" y="24"/>
                    <a:pt x="144" y="48"/>
                  </a:cubicBezTo>
                  <a:cubicBezTo>
                    <a:pt x="120" y="72"/>
                    <a:pt x="120" y="72"/>
                    <a:pt x="96" y="144"/>
                  </a:cubicBezTo>
                  <a:cubicBezTo>
                    <a:pt x="72" y="216"/>
                    <a:pt x="36" y="348"/>
                    <a:pt x="0" y="480"/>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6" name="Freeform 16"/>
            <p:cNvSpPr/>
            <p:nvPr/>
          </p:nvSpPr>
          <p:spPr bwMode="auto">
            <a:xfrm>
              <a:off x="1074" y="898"/>
              <a:ext cx="205" cy="886"/>
            </a:xfrm>
            <a:custGeom>
              <a:avLst/>
              <a:gdLst>
                <a:gd name="T0" fmla="*/ 311 w 311"/>
                <a:gd name="T1" fmla="*/ 0 h 1201"/>
                <a:gd name="T2" fmla="*/ 150 w 311"/>
                <a:gd name="T3" fmla="*/ 68 h 1201"/>
                <a:gd name="T4" fmla="*/ 100 w 311"/>
                <a:gd name="T5" fmla="*/ 334 h 1201"/>
                <a:gd name="T6" fmla="*/ 0 w 311"/>
                <a:gd name="T7" fmla="*/ 1201 h 1201"/>
              </a:gdLst>
              <a:ahLst/>
              <a:cxnLst>
                <a:cxn ang="0">
                  <a:pos x="T0" y="T1"/>
                </a:cxn>
                <a:cxn ang="0">
                  <a:pos x="T2" y="T3"/>
                </a:cxn>
                <a:cxn ang="0">
                  <a:pos x="T4" y="T5"/>
                </a:cxn>
                <a:cxn ang="0">
                  <a:pos x="T6" y="T7"/>
                </a:cxn>
              </a:cxnLst>
              <a:rect l="0" t="0" r="r" b="b"/>
              <a:pathLst>
                <a:path w="311" h="1201">
                  <a:moveTo>
                    <a:pt x="311" y="0"/>
                  </a:moveTo>
                  <a:cubicBezTo>
                    <a:pt x="283" y="11"/>
                    <a:pt x="185" y="12"/>
                    <a:pt x="150" y="68"/>
                  </a:cubicBezTo>
                  <a:cubicBezTo>
                    <a:pt x="115" y="124"/>
                    <a:pt x="125" y="145"/>
                    <a:pt x="100" y="334"/>
                  </a:cubicBezTo>
                  <a:cubicBezTo>
                    <a:pt x="75" y="523"/>
                    <a:pt x="37" y="862"/>
                    <a:pt x="0" y="1201"/>
                  </a:cubicBezTo>
                </a:path>
              </a:pathLst>
            </a:custGeom>
            <a:noFill/>
            <a:ln w="38100"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7" name="Line 17"/>
            <p:cNvSpPr>
              <a:spLocks noChangeShapeType="1"/>
            </p:cNvSpPr>
            <p:nvPr/>
          </p:nvSpPr>
          <p:spPr bwMode="auto">
            <a:xfrm flipV="1">
              <a:off x="1266" y="899"/>
              <a:ext cx="6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V="1">
              <a:off x="1250" y="1127"/>
              <a:ext cx="7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19"/>
          <p:cNvSpPr txBox="1">
            <a:spLocks noChangeArrowheads="1"/>
          </p:cNvSpPr>
          <p:nvPr/>
        </p:nvSpPr>
        <p:spPr bwMode="auto">
          <a:xfrm>
            <a:off x="3276600" y="2205038"/>
            <a:ext cx="7477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
        <p:nvSpPr>
          <p:cNvPr id="20" name="Line 20"/>
          <p:cNvSpPr>
            <a:spLocks noChangeShapeType="1"/>
          </p:cNvSpPr>
          <p:nvPr/>
        </p:nvSpPr>
        <p:spPr bwMode="auto">
          <a:xfrm>
            <a:off x="1681163" y="1193800"/>
            <a:ext cx="1800225" cy="1752600"/>
          </a:xfrm>
          <a:prstGeom prst="line">
            <a:avLst/>
          </a:prstGeom>
          <a:noFill/>
          <a:ln w="57150">
            <a:solidFill>
              <a:srgbClr val="0066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Oval 21"/>
          <p:cNvSpPr>
            <a:spLocks noChangeArrowheads="1"/>
          </p:cNvSpPr>
          <p:nvPr/>
        </p:nvSpPr>
        <p:spPr bwMode="auto">
          <a:xfrm>
            <a:off x="3149600" y="2640013"/>
            <a:ext cx="127000" cy="141287"/>
          </a:xfrm>
          <a:prstGeom prst="ellipse">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22"/>
          <p:cNvGrpSpPr/>
          <p:nvPr/>
        </p:nvGrpSpPr>
        <p:grpSpPr bwMode="auto">
          <a:xfrm>
            <a:off x="395288" y="2205038"/>
            <a:ext cx="3024187" cy="647700"/>
            <a:chOff x="249" y="1389"/>
            <a:chExt cx="1905" cy="408"/>
          </a:xfrm>
        </p:grpSpPr>
        <p:sp>
          <p:nvSpPr>
            <p:cNvPr id="23" name="Line 23"/>
            <p:cNvSpPr>
              <a:spLocks noChangeShapeType="1"/>
            </p:cNvSpPr>
            <p:nvPr/>
          </p:nvSpPr>
          <p:spPr bwMode="auto">
            <a:xfrm flipV="1">
              <a:off x="249" y="1389"/>
              <a:ext cx="1497"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a:off x="249" y="1706"/>
              <a:ext cx="1724"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flipV="1">
              <a:off x="295" y="1794"/>
              <a:ext cx="1859" cy="3"/>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26"/>
          <p:cNvGrpSpPr/>
          <p:nvPr/>
        </p:nvGrpSpPr>
        <p:grpSpPr bwMode="auto">
          <a:xfrm>
            <a:off x="2700338" y="2276475"/>
            <a:ext cx="647700" cy="1800225"/>
            <a:chOff x="1701" y="1434"/>
            <a:chExt cx="408" cy="1134"/>
          </a:xfrm>
        </p:grpSpPr>
        <p:sp>
          <p:nvSpPr>
            <p:cNvPr id="27" name="Line 27"/>
            <p:cNvSpPr>
              <a:spLocks noChangeShapeType="1"/>
            </p:cNvSpPr>
            <p:nvPr/>
          </p:nvSpPr>
          <p:spPr bwMode="auto">
            <a:xfrm>
              <a:off x="2018" y="1706"/>
              <a:ext cx="0" cy="817"/>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a:off x="1701" y="1434"/>
              <a:ext cx="0" cy="1134"/>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9"/>
            <p:cNvSpPr>
              <a:spLocks noChangeShapeType="1"/>
            </p:cNvSpPr>
            <p:nvPr/>
          </p:nvSpPr>
          <p:spPr bwMode="auto">
            <a:xfrm>
              <a:off x="2109" y="1797"/>
              <a:ext cx="0" cy="726"/>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30"/>
          <p:cNvGrpSpPr/>
          <p:nvPr/>
        </p:nvGrpSpPr>
        <p:grpSpPr bwMode="auto">
          <a:xfrm>
            <a:off x="1373188" y="3048000"/>
            <a:ext cx="3044825" cy="1204913"/>
            <a:chOff x="865" y="1920"/>
            <a:chExt cx="1918" cy="759"/>
          </a:xfrm>
        </p:grpSpPr>
        <p:sp>
          <p:nvSpPr>
            <p:cNvPr id="31" name="Text Box 31"/>
            <p:cNvSpPr txBox="1">
              <a:spLocks noChangeArrowheads="1"/>
            </p:cNvSpPr>
            <p:nvPr/>
          </p:nvSpPr>
          <p:spPr bwMode="auto">
            <a:xfrm>
              <a:off x="2208" y="1920"/>
              <a:ext cx="57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CE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nvGrpSpPr>
            <p:cNvPr id="32" name="Group 32"/>
            <p:cNvGrpSpPr/>
            <p:nvPr/>
          </p:nvGrpSpPr>
          <p:grpSpPr bwMode="auto">
            <a:xfrm>
              <a:off x="865" y="2016"/>
              <a:ext cx="1631" cy="663"/>
              <a:chOff x="865" y="2016"/>
              <a:chExt cx="1631" cy="663"/>
            </a:xfrm>
          </p:grpSpPr>
          <p:sp>
            <p:nvSpPr>
              <p:cNvPr id="33" name="Line 33"/>
              <p:cNvSpPr>
                <a:spLocks noChangeShapeType="1"/>
              </p:cNvSpPr>
              <p:nvPr/>
            </p:nvSpPr>
            <p:spPr bwMode="auto">
              <a:xfrm>
                <a:off x="1056" y="2016"/>
                <a:ext cx="1440" cy="0"/>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4"/>
              <p:cNvSpPr>
                <a:spLocks noChangeShapeType="1"/>
              </p:cNvSpPr>
              <p:nvPr/>
            </p:nvSpPr>
            <p:spPr bwMode="auto">
              <a:xfrm>
                <a:off x="1056" y="2016"/>
                <a:ext cx="0" cy="624"/>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Rectangle 35"/>
              <p:cNvSpPr>
                <a:spLocks noChangeArrowheads="1"/>
              </p:cNvSpPr>
              <p:nvPr/>
            </p:nvSpPr>
            <p:spPr bwMode="auto">
              <a:xfrm>
                <a:off x="865" y="235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FFFFFF"/>
                      </a:outerShdw>
                    </a:effectLst>
                    <a:latin typeface="Times New Roman" panose="02020603050405020304" pitchFamily="18" charset="0"/>
                    <a:ea typeface="幼圆" panose="02010509060101010101" pitchFamily="49" charset="-122"/>
                  </a:rPr>
                  <a:t>t</a:t>
                </a:r>
              </a:p>
            </p:txBody>
          </p:sp>
        </p:grpSp>
      </p:grpSp>
      <p:grpSp>
        <p:nvGrpSpPr>
          <p:cNvPr id="36" name="Group 36"/>
          <p:cNvGrpSpPr/>
          <p:nvPr/>
        </p:nvGrpSpPr>
        <p:grpSpPr bwMode="auto">
          <a:xfrm>
            <a:off x="4427538" y="620713"/>
            <a:ext cx="4495800" cy="3600450"/>
            <a:chOff x="2789" y="391"/>
            <a:chExt cx="2832" cy="2268"/>
          </a:xfrm>
        </p:grpSpPr>
        <p:sp>
          <p:nvSpPr>
            <p:cNvPr id="37" name="Rectangle 37"/>
            <p:cNvSpPr>
              <a:spLocks noChangeArrowheads="1"/>
            </p:cNvSpPr>
            <p:nvPr/>
          </p:nvSpPr>
          <p:spPr bwMode="auto">
            <a:xfrm>
              <a:off x="2789" y="391"/>
              <a:ext cx="2832" cy="2268"/>
            </a:xfrm>
            <a:prstGeom prst="rect">
              <a:avLst/>
            </a:prstGeom>
            <a:solidFill>
              <a:srgbClr val="FFFFCC"/>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8"/>
            <p:cNvSpPr>
              <a:spLocks noChangeShapeType="1"/>
            </p:cNvSpPr>
            <p:nvPr/>
          </p:nvSpPr>
          <p:spPr bwMode="auto">
            <a:xfrm flipV="1">
              <a:off x="3653" y="1863"/>
              <a:ext cx="1296" cy="0"/>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9"/>
            <p:cNvSpPr>
              <a:spLocks noChangeShapeType="1"/>
            </p:cNvSpPr>
            <p:nvPr/>
          </p:nvSpPr>
          <p:spPr bwMode="auto">
            <a:xfrm flipV="1">
              <a:off x="3653" y="431"/>
              <a:ext cx="0" cy="1437"/>
            </a:xfrm>
            <a:prstGeom prst="line">
              <a:avLst/>
            </a:prstGeom>
            <a:noFill/>
            <a:ln w="28575">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40"/>
            <p:cNvSpPr txBox="1">
              <a:spLocks noChangeArrowheads="1"/>
            </p:cNvSpPr>
            <p:nvPr/>
          </p:nvSpPr>
          <p:spPr bwMode="auto">
            <a:xfrm>
              <a:off x="3653" y="391"/>
              <a:ext cx="44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B</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41" name="Text Box 41"/>
            <p:cNvSpPr txBox="1">
              <a:spLocks noChangeArrowheads="1"/>
            </p:cNvSpPr>
            <p:nvPr/>
          </p:nvSpPr>
          <p:spPr bwMode="auto">
            <a:xfrm>
              <a:off x="3461" y="1735"/>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42" name="Freeform 42"/>
            <p:cNvSpPr/>
            <p:nvPr/>
          </p:nvSpPr>
          <p:spPr bwMode="auto">
            <a:xfrm>
              <a:off x="4054" y="770"/>
              <a:ext cx="632" cy="1086"/>
            </a:xfrm>
            <a:custGeom>
              <a:avLst/>
              <a:gdLst>
                <a:gd name="T0" fmla="*/ 632 w 632"/>
                <a:gd name="T1" fmla="*/ 0 h 1086"/>
                <a:gd name="T2" fmla="*/ 463 w 632"/>
                <a:gd name="T3" fmla="*/ 466 h 1086"/>
                <a:gd name="T4" fmla="*/ 243 w 632"/>
                <a:gd name="T5" fmla="*/ 966 h 1086"/>
                <a:gd name="T6" fmla="*/ 0 w 632"/>
                <a:gd name="T7" fmla="*/ 1086 h 1086"/>
              </a:gdLst>
              <a:ahLst/>
              <a:cxnLst>
                <a:cxn ang="0">
                  <a:pos x="T0" y="T1"/>
                </a:cxn>
                <a:cxn ang="0">
                  <a:pos x="T2" y="T3"/>
                </a:cxn>
                <a:cxn ang="0">
                  <a:pos x="T4" y="T5"/>
                </a:cxn>
                <a:cxn ang="0">
                  <a:pos x="T6" y="T7"/>
                </a:cxn>
              </a:cxnLst>
              <a:rect l="0" t="0" r="r" b="b"/>
              <a:pathLst>
                <a:path w="632" h="1086">
                  <a:moveTo>
                    <a:pt x="632" y="0"/>
                  </a:moveTo>
                  <a:cubicBezTo>
                    <a:pt x="604" y="76"/>
                    <a:pt x="528" y="305"/>
                    <a:pt x="463" y="466"/>
                  </a:cubicBezTo>
                  <a:cubicBezTo>
                    <a:pt x="398" y="627"/>
                    <a:pt x="320" y="863"/>
                    <a:pt x="243" y="966"/>
                  </a:cubicBezTo>
                  <a:cubicBezTo>
                    <a:pt x="166" y="1069"/>
                    <a:pt x="51" y="1061"/>
                    <a:pt x="0" y="1086"/>
                  </a:cubicBezTo>
                </a:path>
              </a:pathLst>
            </a:custGeom>
            <a:noFill/>
            <a:ln w="571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3"/>
            <p:cNvSpPr txBox="1">
              <a:spLocks noChangeArrowheads="1"/>
            </p:cNvSpPr>
            <p:nvPr/>
          </p:nvSpPr>
          <p:spPr bwMode="auto">
            <a:xfrm>
              <a:off x="4709" y="1815"/>
              <a:ext cx="48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BE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grpSp>
        <p:nvGrpSpPr>
          <p:cNvPr id="44" name="Group 44"/>
          <p:cNvGrpSpPr/>
          <p:nvPr/>
        </p:nvGrpSpPr>
        <p:grpSpPr bwMode="auto">
          <a:xfrm>
            <a:off x="6694488" y="1989138"/>
            <a:ext cx="377825" cy="2016125"/>
            <a:chOff x="4234" y="1253"/>
            <a:chExt cx="238" cy="1270"/>
          </a:xfrm>
        </p:grpSpPr>
        <p:sp>
          <p:nvSpPr>
            <p:cNvPr id="45" name="Line 45"/>
            <p:cNvSpPr>
              <a:spLocks noChangeShapeType="1"/>
            </p:cNvSpPr>
            <p:nvPr/>
          </p:nvSpPr>
          <p:spPr bwMode="auto">
            <a:xfrm>
              <a:off x="4472" y="1253"/>
              <a:ext cx="0" cy="1149"/>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6"/>
            <p:cNvSpPr>
              <a:spLocks noChangeShapeType="1"/>
            </p:cNvSpPr>
            <p:nvPr/>
          </p:nvSpPr>
          <p:spPr bwMode="auto">
            <a:xfrm flipH="1">
              <a:off x="4234" y="1797"/>
              <a:ext cx="7" cy="726"/>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47"/>
          <p:cNvGrpSpPr/>
          <p:nvPr/>
        </p:nvGrpSpPr>
        <p:grpSpPr bwMode="auto">
          <a:xfrm>
            <a:off x="6732588" y="3213100"/>
            <a:ext cx="990600" cy="701675"/>
            <a:chOff x="4373" y="1997"/>
            <a:chExt cx="624" cy="442"/>
          </a:xfrm>
        </p:grpSpPr>
        <p:grpSp>
          <p:nvGrpSpPr>
            <p:cNvPr id="48" name="Group 48"/>
            <p:cNvGrpSpPr/>
            <p:nvPr/>
          </p:nvGrpSpPr>
          <p:grpSpPr bwMode="auto">
            <a:xfrm>
              <a:off x="4373" y="1997"/>
              <a:ext cx="192" cy="442"/>
              <a:chOff x="1321" y="3087"/>
              <a:chExt cx="330" cy="772"/>
            </a:xfrm>
          </p:grpSpPr>
          <p:sp>
            <p:nvSpPr>
              <p:cNvPr id="50" name="Freeform 49"/>
              <p:cNvSpPr/>
              <p:nvPr/>
            </p:nvSpPr>
            <p:spPr bwMode="auto">
              <a:xfrm rot="-88755">
                <a:off x="1481" y="3087"/>
                <a:ext cx="170" cy="400"/>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Freeform 50"/>
              <p:cNvSpPr/>
              <p:nvPr/>
            </p:nvSpPr>
            <p:spPr bwMode="auto">
              <a:xfrm rot="88755" flipH="1">
                <a:off x="1321" y="3458"/>
                <a:ext cx="195" cy="401"/>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 name="Text Box 51"/>
            <p:cNvSpPr txBox="1">
              <a:spLocks noChangeArrowheads="1"/>
            </p:cNvSpPr>
            <p:nvPr/>
          </p:nvSpPr>
          <p:spPr bwMode="auto">
            <a:xfrm>
              <a:off x="4517" y="2055"/>
              <a:ext cx="48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be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52" name="Line 52"/>
          <p:cNvSpPr>
            <a:spLocks noChangeShapeType="1"/>
          </p:cNvSpPr>
          <p:nvPr/>
        </p:nvSpPr>
        <p:spPr bwMode="auto">
          <a:xfrm>
            <a:off x="6877050" y="2647950"/>
            <a:ext cx="0" cy="142875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53"/>
          <p:cNvGrpSpPr/>
          <p:nvPr/>
        </p:nvGrpSpPr>
        <p:grpSpPr bwMode="auto">
          <a:xfrm>
            <a:off x="2771775" y="2205038"/>
            <a:ext cx="4321175" cy="682625"/>
            <a:chOff x="1746" y="1389"/>
            <a:chExt cx="2722" cy="430"/>
          </a:xfrm>
        </p:grpSpPr>
        <p:sp>
          <p:nvSpPr>
            <p:cNvPr id="54" name="Line 54"/>
            <p:cNvSpPr>
              <a:spLocks noChangeShapeType="1"/>
            </p:cNvSpPr>
            <p:nvPr/>
          </p:nvSpPr>
          <p:spPr bwMode="auto">
            <a:xfrm>
              <a:off x="1746" y="1389"/>
              <a:ext cx="2722"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5"/>
            <p:cNvSpPr>
              <a:spLocks noChangeShapeType="1"/>
            </p:cNvSpPr>
            <p:nvPr/>
          </p:nvSpPr>
          <p:spPr bwMode="auto">
            <a:xfrm>
              <a:off x="2018" y="1706"/>
              <a:ext cx="2404"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6"/>
            <p:cNvSpPr>
              <a:spLocks noChangeShapeType="1"/>
            </p:cNvSpPr>
            <p:nvPr/>
          </p:nvSpPr>
          <p:spPr bwMode="auto">
            <a:xfrm>
              <a:off x="2154" y="1819"/>
              <a:ext cx="2087" cy="0"/>
            </a:xfrm>
            <a:prstGeom prst="line">
              <a:avLst/>
            </a:prstGeom>
            <a:noFill/>
            <a:ln w="28575">
              <a:solidFill>
                <a:srgbClr val="00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Text Box 57"/>
          <p:cNvSpPr txBox="1">
            <a:spLocks noChangeArrowheads="1"/>
          </p:cNvSpPr>
          <p:nvPr/>
        </p:nvSpPr>
        <p:spPr bwMode="auto">
          <a:xfrm>
            <a:off x="6981825" y="2478088"/>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baseline="-25000">
              <a:effectLst>
                <a:outerShdw blurRad="38100" dist="38100" dir="2700000" algn="tl">
                  <a:srgbClr val="FFFFFF"/>
                </a:outerShdw>
              </a:effectLst>
              <a:latin typeface="Times New Roman" panose="02020603050405020304" pitchFamily="18" charset="0"/>
            </a:endParaRPr>
          </a:p>
        </p:txBody>
      </p:sp>
      <p:sp>
        <p:nvSpPr>
          <p:cNvPr id="58" name="Oval 58"/>
          <p:cNvSpPr>
            <a:spLocks noChangeArrowheads="1"/>
          </p:cNvSpPr>
          <p:nvPr/>
        </p:nvSpPr>
        <p:spPr bwMode="auto">
          <a:xfrm>
            <a:off x="6804025" y="2628900"/>
            <a:ext cx="158750" cy="141288"/>
          </a:xfrm>
          <a:prstGeom prst="ellipse">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 name="Group 59"/>
          <p:cNvGrpSpPr/>
          <p:nvPr/>
        </p:nvGrpSpPr>
        <p:grpSpPr bwMode="auto">
          <a:xfrm>
            <a:off x="611188" y="1574800"/>
            <a:ext cx="606425" cy="1655763"/>
            <a:chOff x="385" y="992"/>
            <a:chExt cx="382" cy="1043"/>
          </a:xfrm>
        </p:grpSpPr>
        <p:grpSp>
          <p:nvGrpSpPr>
            <p:cNvPr id="60" name="Group 60"/>
            <p:cNvGrpSpPr/>
            <p:nvPr/>
          </p:nvGrpSpPr>
          <p:grpSpPr bwMode="auto">
            <a:xfrm>
              <a:off x="385" y="992"/>
              <a:ext cx="382" cy="1007"/>
              <a:chOff x="3185" y="912"/>
              <a:chExt cx="382" cy="1007"/>
            </a:xfrm>
          </p:grpSpPr>
          <p:sp>
            <p:nvSpPr>
              <p:cNvPr id="63" name="Freeform 61"/>
              <p:cNvSpPr/>
              <p:nvPr/>
            </p:nvSpPr>
            <p:spPr bwMode="auto">
              <a:xfrm rot="-16288755" flipH="1" flipV="1">
                <a:off x="3110" y="1354"/>
                <a:ext cx="330" cy="179"/>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Freeform 62"/>
              <p:cNvSpPr/>
              <p:nvPr/>
            </p:nvSpPr>
            <p:spPr bwMode="auto">
              <a:xfrm rot="-16288755">
                <a:off x="3293" y="1664"/>
                <a:ext cx="330" cy="179"/>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Text Box 63"/>
              <p:cNvSpPr txBox="1">
                <a:spLocks noChangeArrowheads="1"/>
              </p:cNvSpPr>
              <p:nvPr/>
            </p:nvSpPr>
            <p:spPr bwMode="auto">
              <a:xfrm>
                <a:off x="3186" y="912"/>
                <a:ext cx="381"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200" b="1" baseline="-25000">
                    <a:solidFill>
                      <a:srgbClr val="FF5050"/>
                    </a:solidFill>
                    <a:latin typeface="Times New Roman" panose="02020603050405020304" pitchFamily="18" charset="0"/>
                  </a:rPr>
                  <a:t>c</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61" name="Rectangle 64"/>
            <p:cNvSpPr>
              <a:spLocks noChangeArrowheads="1"/>
            </p:cNvSpPr>
            <p:nvPr/>
          </p:nvSpPr>
          <p:spPr bwMode="auto">
            <a:xfrm>
              <a:off x="567" y="1808"/>
              <a:ext cx="185" cy="2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5"/>
            <p:cNvSpPr>
              <a:spLocks noChangeShapeType="1"/>
            </p:cNvSpPr>
            <p:nvPr/>
          </p:nvSpPr>
          <p:spPr bwMode="auto">
            <a:xfrm>
              <a:off x="589" y="1808"/>
              <a:ext cx="145" cy="0"/>
            </a:xfrm>
            <a:prstGeom prst="line">
              <a:avLst/>
            </a:prstGeom>
            <a:noFill/>
            <a:ln w="5715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 name="Group 66"/>
          <p:cNvGrpSpPr/>
          <p:nvPr/>
        </p:nvGrpSpPr>
        <p:grpSpPr bwMode="auto">
          <a:xfrm>
            <a:off x="4716463" y="1628775"/>
            <a:ext cx="787400" cy="1654175"/>
            <a:chOff x="2971" y="1026"/>
            <a:chExt cx="496" cy="1042"/>
          </a:xfrm>
        </p:grpSpPr>
        <p:grpSp>
          <p:nvGrpSpPr>
            <p:cNvPr id="67" name="Group 67"/>
            <p:cNvGrpSpPr/>
            <p:nvPr/>
          </p:nvGrpSpPr>
          <p:grpSpPr bwMode="auto">
            <a:xfrm>
              <a:off x="2971" y="1026"/>
              <a:ext cx="496" cy="998"/>
              <a:chOff x="3061" y="663"/>
              <a:chExt cx="496" cy="998"/>
            </a:xfrm>
          </p:grpSpPr>
          <p:grpSp>
            <p:nvGrpSpPr>
              <p:cNvPr id="70" name="Group 68"/>
              <p:cNvGrpSpPr/>
              <p:nvPr/>
            </p:nvGrpSpPr>
            <p:grpSpPr bwMode="auto">
              <a:xfrm rot="-5400000" flipH="1" flipV="1">
                <a:off x="3011" y="1116"/>
                <a:ext cx="635" cy="456"/>
                <a:chOff x="1679" y="2432"/>
                <a:chExt cx="625" cy="456"/>
              </a:xfrm>
            </p:grpSpPr>
            <p:sp>
              <p:nvSpPr>
                <p:cNvPr id="72" name="Freeform 69"/>
                <p:cNvSpPr/>
                <p:nvPr/>
              </p:nvSpPr>
              <p:spPr bwMode="auto">
                <a:xfrm rot="-1088875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Freeform 70"/>
                <p:cNvSpPr/>
                <p:nvPr/>
              </p:nvSpPr>
              <p:spPr bwMode="auto">
                <a:xfrm rot="-1088875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 name="Text Box 71"/>
              <p:cNvSpPr txBox="1">
                <a:spLocks noChangeArrowheads="1"/>
              </p:cNvSpPr>
              <p:nvPr/>
            </p:nvSpPr>
            <p:spPr bwMode="auto">
              <a:xfrm>
                <a:off x="3061" y="663"/>
                <a:ext cx="480"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6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600" b="1" baseline="-25000">
                    <a:solidFill>
                      <a:srgbClr val="FF5050"/>
                    </a:solidFill>
                    <a:latin typeface="Times New Roman" panose="02020603050405020304" pitchFamily="18" charset="0"/>
                  </a:rPr>
                  <a:t>b</a:t>
                </a:r>
                <a:endParaRPr kumimoji="1" lang="en-US" altLang="zh-CN" sz="32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68" name="Rectangle 72"/>
            <p:cNvSpPr>
              <a:spLocks noChangeArrowheads="1"/>
            </p:cNvSpPr>
            <p:nvPr/>
          </p:nvSpPr>
          <p:spPr bwMode="auto">
            <a:xfrm>
              <a:off x="3266" y="1841"/>
              <a:ext cx="185" cy="2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73"/>
            <p:cNvSpPr>
              <a:spLocks noChangeShapeType="1"/>
            </p:cNvSpPr>
            <p:nvPr/>
          </p:nvSpPr>
          <p:spPr bwMode="auto">
            <a:xfrm>
              <a:off x="3289" y="1820"/>
              <a:ext cx="145" cy="0"/>
            </a:xfrm>
            <a:prstGeom prst="line">
              <a:avLst/>
            </a:prstGeom>
            <a:noFill/>
            <a:ln w="5715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 name="Group 74"/>
          <p:cNvGrpSpPr/>
          <p:nvPr/>
        </p:nvGrpSpPr>
        <p:grpSpPr bwMode="auto">
          <a:xfrm>
            <a:off x="2700338" y="3213100"/>
            <a:ext cx="1403350" cy="795338"/>
            <a:chOff x="1701" y="2024"/>
            <a:chExt cx="884" cy="501"/>
          </a:xfrm>
        </p:grpSpPr>
        <p:grpSp>
          <p:nvGrpSpPr>
            <p:cNvPr id="75" name="Group 75"/>
            <p:cNvGrpSpPr/>
            <p:nvPr/>
          </p:nvGrpSpPr>
          <p:grpSpPr bwMode="auto">
            <a:xfrm>
              <a:off x="1701" y="2024"/>
              <a:ext cx="680" cy="365"/>
              <a:chOff x="1701" y="2024"/>
              <a:chExt cx="680" cy="365"/>
            </a:xfrm>
          </p:grpSpPr>
          <p:grpSp>
            <p:nvGrpSpPr>
              <p:cNvPr id="77" name="Group 76"/>
              <p:cNvGrpSpPr/>
              <p:nvPr/>
            </p:nvGrpSpPr>
            <p:grpSpPr bwMode="auto">
              <a:xfrm flipH="1">
                <a:off x="1701" y="2024"/>
                <a:ext cx="624" cy="365"/>
                <a:chOff x="1679" y="2432"/>
                <a:chExt cx="625" cy="456"/>
              </a:xfrm>
            </p:grpSpPr>
            <p:sp>
              <p:nvSpPr>
                <p:cNvPr id="80" name="Freeform 77"/>
                <p:cNvSpPr/>
                <p:nvPr/>
              </p:nvSpPr>
              <p:spPr bwMode="auto">
                <a:xfrm rot="-1088875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Freeform 78"/>
                <p:cNvSpPr/>
                <p:nvPr/>
              </p:nvSpPr>
              <p:spPr bwMode="auto">
                <a:xfrm rot="-1088875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cap="flat" cmpd="sng">
                  <a:solidFill>
                    <a:srgbClr val="0066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8" name="Rectangle 79"/>
              <p:cNvSpPr>
                <a:spLocks noChangeArrowheads="1"/>
              </p:cNvSpPr>
              <p:nvPr/>
            </p:nvSpPr>
            <p:spPr bwMode="auto">
              <a:xfrm>
                <a:off x="2109" y="2205"/>
                <a:ext cx="272" cy="1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80"/>
              <p:cNvSpPr>
                <a:spLocks noChangeShapeType="1"/>
              </p:cNvSpPr>
              <p:nvPr/>
            </p:nvSpPr>
            <p:spPr bwMode="auto">
              <a:xfrm>
                <a:off x="2109" y="2205"/>
                <a:ext cx="0" cy="182"/>
              </a:xfrm>
              <a:prstGeom prst="line">
                <a:avLst/>
              </a:prstGeom>
              <a:noFill/>
              <a:ln w="5715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6" name="Text Box 81"/>
            <p:cNvSpPr txBox="1">
              <a:spLocks noChangeArrowheads="1"/>
            </p:cNvSpPr>
            <p:nvPr/>
          </p:nvSpPr>
          <p:spPr bwMode="auto">
            <a:xfrm>
              <a:off x="2154" y="2160"/>
              <a:ext cx="431"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ce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82" name="Rectangle 82"/>
          <p:cNvSpPr>
            <a:spLocks noChangeArrowheads="1"/>
          </p:cNvSpPr>
          <p:nvPr/>
        </p:nvSpPr>
        <p:spPr bwMode="auto">
          <a:xfrm>
            <a:off x="360363" y="4581525"/>
            <a:ext cx="86042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a:solidFill>
                  <a:srgbClr val="0000FF"/>
                </a:solidFill>
                <a:latin typeface="Times New Roman" panose="02020603050405020304" pitchFamily="18" charset="0"/>
                <a:ea typeface="黑体" panose="02010609060101010101" pitchFamily="49" charset="-122"/>
              </a:rPr>
              <a:t>（</a:t>
            </a:r>
            <a:r>
              <a:rPr kumimoji="1" lang="en-US" altLang="zh-CN" sz="2400" b="1">
                <a:solidFill>
                  <a:srgbClr val="0000FF"/>
                </a:solidFill>
                <a:latin typeface="Times New Roman" panose="02020603050405020304" pitchFamily="18" charset="0"/>
                <a:ea typeface="黑体" panose="02010609060101010101" pitchFamily="49" charset="-122"/>
              </a:rPr>
              <a:t>2</a:t>
            </a:r>
            <a:r>
              <a:rPr kumimoji="1" lang="zh-CN" altLang="en-US" sz="2400" b="1">
                <a:solidFill>
                  <a:srgbClr val="0000FF"/>
                </a:solidFill>
                <a:latin typeface="Times New Roman" panose="02020603050405020304" pitchFamily="18" charset="0"/>
                <a:ea typeface="黑体" panose="02010609060101010101" pitchFamily="49" charset="-122"/>
              </a:rPr>
              <a:t>）工作点设置过低，出现顶部削波失真，称为</a:t>
            </a:r>
            <a:r>
              <a:rPr kumimoji="1" lang="zh-CN" altLang="en-US" sz="2400" b="1" u="sng">
                <a:solidFill>
                  <a:srgbClr val="FF5050"/>
                </a:solidFill>
                <a:latin typeface="Times New Roman" panose="02020603050405020304" pitchFamily="18" charset="0"/>
                <a:ea typeface="黑体" panose="02010609060101010101" pitchFamily="49" charset="-122"/>
              </a:rPr>
              <a:t>截止失真</a:t>
            </a:r>
            <a:r>
              <a:rPr kumimoji="1" lang="zh-CN" altLang="en-US" sz="2400" b="1">
                <a:latin typeface="Times New Roman" panose="02020603050405020304" pitchFamily="18" charset="0"/>
                <a:ea typeface="黑体" panose="02010609060101010101" pitchFamily="49" charset="-122"/>
              </a:rPr>
              <a:t>。</a:t>
            </a:r>
          </a:p>
        </p:txBody>
      </p:sp>
      <p:sp>
        <p:nvSpPr>
          <p:cNvPr id="83" name="Rectangle 83"/>
          <p:cNvSpPr>
            <a:spLocks noChangeArrowheads="1"/>
          </p:cNvSpPr>
          <p:nvPr/>
        </p:nvSpPr>
        <p:spPr bwMode="auto">
          <a:xfrm>
            <a:off x="395288" y="4221163"/>
            <a:ext cx="68214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a:solidFill>
                  <a:srgbClr val="0000FF"/>
                </a:solidFill>
                <a:latin typeface="Times New Roman" panose="02020603050405020304" pitchFamily="18" charset="0"/>
                <a:ea typeface="黑体" panose="02010609060101010101" pitchFamily="49" charset="-122"/>
              </a:rPr>
              <a:t>（</a:t>
            </a:r>
            <a:r>
              <a:rPr kumimoji="1" lang="en-US" altLang="zh-CN" sz="2400" b="1">
                <a:solidFill>
                  <a:srgbClr val="0000FF"/>
                </a:solidFill>
                <a:latin typeface="Times New Roman" panose="02020603050405020304" pitchFamily="18" charset="0"/>
                <a:ea typeface="黑体" panose="02010609060101010101" pitchFamily="49" charset="-122"/>
              </a:rPr>
              <a:t>1</a:t>
            </a:r>
            <a:r>
              <a:rPr kumimoji="1" lang="zh-CN" altLang="en-US" sz="2400" b="1">
                <a:solidFill>
                  <a:srgbClr val="0000FF"/>
                </a:solidFill>
                <a:latin typeface="Times New Roman" panose="02020603050405020304" pitchFamily="18" charset="0"/>
                <a:ea typeface="黑体" panose="02010609060101010101" pitchFamily="49" charset="-122"/>
              </a:rPr>
              <a:t>）工作点设置适当，没有出现失真。</a:t>
            </a:r>
          </a:p>
        </p:txBody>
      </p:sp>
      <p:sp>
        <p:nvSpPr>
          <p:cNvPr id="84" name="Text Box 84"/>
          <p:cNvSpPr txBox="1">
            <a:spLocks noChangeArrowheads="1"/>
          </p:cNvSpPr>
          <p:nvPr/>
        </p:nvSpPr>
        <p:spPr bwMode="auto">
          <a:xfrm>
            <a:off x="6877050" y="2349500"/>
            <a:ext cx="7477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 calcmode="lin" valueType="num">
                                      <p:cBhvr>
                                        <p:cTn id="9" dur="500" fill="hold"/>
                                        <p:tgtEl>
                                          <p:spTgt spid="58"/>
                                        </p:tgtEl>
                                        <p:attrNameLst>
                                          <p:attrName>style.rotation</p:attrName>
                                        </p:attrNameLst>
                                      </p:cBhvr>
                                      <p:tavLst>
                                        <p:tav tm="0">
                                          <p:val>
                                            <p:fltVal val="360"/>
                                          </p:val>
                                        </p:tav>
                                        <p:tav tm="100000">
                                          <p:val>
                                            <p:fltVal val="0"/>
                                          </p:val>
                                        </p:tav>
                                      </p:tavLst>
                                    </p:anim>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left)">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 calcmode="lin" valueType="num">
                                      <p:cBhvr>
                                        <p:cTn id="22" dur="500" fill="hold"/>
                                        <p:tgtEl>
                                          <p:spTgt spid="21"/>
                                        </p:tgtEl>
                                        <p:attrNameLst>
                                          <p:attrName>style.rotation</p:attrName>
                                        </p:attrNameLst>
                                      </p:cBhvr>
                                      <p:tavLst>
                                        <p:tav tm="0">
                                          <p:val>
                                            <p:fltVal val="360"/>
                                          </p:val>
                                        </p:tav>
                                        <p:tav tm="100000">
                                          <p:val>
                                            <p:fltVal val="0"/>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up)">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down)">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right)">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left)">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wipe(up)">
                                      <p:cBhvr>
                                        <p:cTn id="78" dur="500"/>
                                        <p:tgtEl>
                                          <p:spTgt spid="7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left)">
                                      <p:cBhvr>
                                        <p:cTn id="8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52" grpId="0" animBg="1"/>
      <p:bldP spid="58" grpId="0" animBg="1"/>
      <p:bldP spid="82" grpId="0" autoUpdateAnimBg="0"/>
      <p:bldP spid="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5" name="Group 2">
            <a:extLst>
              <a:ext uri="{FF2B5EF4-FFF2-40B4-BE49-F238E27FC236}">
                <a16:creationId xmlns:a16="http://schemas.microsoft.com/office/drawing/2014/main" id="{1ABDD44A-AAB8-FF39-C24A-C9FD8DB9666E}"/>
              </a:ext>
            </a:extLst>
          </p:cNvPr>
          <p:cNvGrpSpPr>
            <a:grpSpLocks/>
          </p:cNvGrpSpPr>
          <p:nvPr/>
        </p:nvGrpSpPr>
        <p:grpSpPr bwMode="auto">
          <a:xfrm>
            <a:off x="457200" y="609600"/>
            <a:ext cx="3810000" cy="3657600"/>
            <a:chOff x="288" y="384"/>
            <a:chExt cx="2400" cy="2304"/>
          </a:xfrm>
        </p:grpSpPr>
        <p:sp>
          <p:nvSpPr>
            <p:cNvPr id="67586" name="Rectangle 3">
              <a:extLst>
                <a:ext uri="{FF2B5EF4-FFF2-40B4-BE49-F238E27FC236}">
                  <a16:creationId xmlns:a16="http://schemas.microsoft.com/office/drawing/2014/main" id="{2140F402-17F3-4359-4F36-27BA8A1617EE}"/>
                </a:ext>
              </a:extLst>
            </p:cNvPr>
            <p:cNvSpPr>
              <a:spLocks noChangeArrowheads="1"/>
            </p:cNvSpPr>
            <p:nvPr/>
          </p:nvSpPr>
          <p:spPr bwMode="auto">
            <a:xfrm>
              <a:off x="288" y="384"/>
              <a:ext cx="2362" cy="2304"/>
            </a:xfrm>
            <a:prstGeom prst="rect">
              <a:avLst/>
            </a:prstGeom>
            <a:solidFill>
              <a:srgbClr val="FFFFCC"/>
            </a:solidFill>
            <a:ln w="9525">
              <a:solidFill>
                <a:schemeClr val="accent2"/>
              </a:solidFill>
              <a:miter lim="800000"/>
              <a:headEnd/>
              <a:tailEnd/>
            </a:ln>
          </p:spPr>
          <p:txBody>
            <a:bodyPr wrap="none" anchor="ctr"/>
            <a:lstStyle/>
            <a:p>
              <a:endParaRPr lang="zh-CN" altLang="en-US"/>
            </a:p>
          </p:txBody>
        </p:sp>
        <p:sp>
          <p:nvSpPr>
            <p:cNvPr id="67587" name="Line 4">
              <a:extLst>
                <a:ext uri="{FF2B5EF4-FFF2-40B4-BE49-F238E27FC236}">
                  <a16:creationId xmlns:a16="http://schemas.microsoft.com/office/drawing/2014/main" id="{305432FC-F07F-C644-5C06-A7531320F632}"/>
                </a:ext>
              </a:extLst>
            </p:cNvPr>
            <p:cNvSpPr>
              <a:spLocks noChangeShapeType="1"/>
            </p:cNvSpPr>
            <p:nvPr/>
          </p:nvSpPr>
          <p:spPr bwMode="auto">
            <a:xfrm>
              <a:off x="1050" y="1845"/>
              <a:ext cx="1475"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588" name="Line 5">
              <a:extLst>
                <a:ext uri="{FF2B5EF4-FFF2-40B4-BE49-F238E27FC236}">
                  <a16:creationId xmlns:a16="http://schemas.microsoft.com/office/drawing/2014/main" id="{7A7703FE-9852-6527-118A-1E04D5AB5D5F}"/>
                </a:ext>
              </a:extLst>
            </p:cNvPr>
            <p:cNvSpPr>
              <a:spLocks noChangeShapeType="1"/>
            </p:cNvSpPr>
            <p:nvPr/>
          </p:nvSpPr>
          <p:spPr bwMode="auto">
            <a:xfrm flipV="1">
              <a:off x="1050" y="416"/>
              <a:ext cx="0" cy="1437"/>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1062" name="Text Box 6">
              <a:extLst>
                <a:ext uri="{FF2B5EF4-FFF2-40B4-BE49-F238E27FC236}">
                  <a16:creationId xmlns:a16="http://schemas.microsoft.com/office/drawing/2014/main" id="{D48885FF-3571-B420-526B-A9562FA38191}"/>
                </a:ext>
              </a:extLst>
            </p:cNvPr>
            <p:cNvSpPr txBox="1">
              <a:spLocks noChangeArrowheads="1"/>
            </p:cNvSpPr>
            <p:nvPr/>
          </p:nvSpPr>
          <p:spPr bwMode="auto">
            <a:xfrm>
              <a:off x="1050" y="416"/>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C</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301063" name="Text Box 7">
              <a:extLst>
                <a:ext uri="{FF2B5EF4-FFF2-40B4-BE49-F238E27FC236}">
                  <a16:creationId xmlns:a16="http://schemas.microsoft.com/office/drawing/2014/main" id="{1C9CE974-F581-930D-71F7-860289FC01E6}"/>
                </a:ext>
              </a:extLst>
            </p:cNvPr>
            <p:cNvSpPr txBox="1">
              <a:spLocks noChangeArrowheads="1"/>
            </p:cNvSpPr>
            <p:nvPr/>
          </p:nvSpPr>
          <p:spPr bwMode="auto">
            <a:xfrm>
              <a:off x="898" y="1712"/>
              <a:ext cx="28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301064" name="Text Box 8">
              <a:extLst>
                <a:ext uri="{FF2B5EF4-FFF2-40B4-BE49-F238E27FC236}">
                  <a16:creationId xmlns:a16="http://schemas.microsoft.com/office/drawing/2014/main" id="{A2325D61-2AA8-B152-355C-4B1AAB41E7AB}"/>
                </a:ext>
              </a:extLst>
            </p:cNvPr>
            <p:cNvSpPr txBox="1">
              <a:spLocks noChangeArrowheads="1"/>
            </p:cNvSpPr>
            <p:nvPr/>
          </p:nvSpPr>
          <p:spPr bwMode="auto">
            <a:xfrm>
              <a:off x="2307" y="1520"/>
              <a:ext cx="381"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30000"/>
                </a:lnSpc>
                <a:spcBef>
                  <a:spcPct val="50000"/>
                </a:spcBef>
                <a:defRPr/>
              </a:pPr>
              <a:r>
                <a:rPr kumimoji="1" lang="en-US" altLang="zh-CN" sz="2000" b="1" i="1">
                  <a:effectLst>
                    <a:outerShdw blurRad="38100" dist="38100" dir="2700000" algn="tl">
                      <a:srgbClr val="FFFFFF"/>
                    </a:outerShdw>
                  </a:effectLst>
                  <a:latin typeface="Times New Roman" panose="02020603050405020304" pitchFamily="18" charset="0"/>
                </a:rPr>
                <a:t>u</a:t>
              </a:r>
              <a:r>
                <a:rPr kumimoji="1" lang="en-US" altLang="zh-CN" sz="2000" b="1" baseline="-25000">
                  <a:latin typeface="Times New Roman" panose="02020603050405020304" pitchFamily="18" charset="0"/>
                </a:rPr>
                <a:t>CE</a:t>
              </a:r>
              <a:endParaRPr kumimoji="1" lang="en-US" altLang="zh-CN" b="1">
                <a:effectLst>
                  <a:outerShdw blurRad="38100" dist="38100" dir="2700000" algn="tl">
                    <a:srgbClr val="FFFFFF"/>
                  </a:outerShdw>
                </a:effectLst>
                <a:latin typeface="Times New Roman" panose="02020603050405020304" pitchFamily="18" charset="0"/>
              </a:endParaRPr>
            </a:p>
          </p:txBody>
        </p:sp>
        <p:sp>
          <p:nvSpPr>
            <p:cNvPr id="67592" name="Line 9">
              <a:extLst>
                <a:ext uri="{FF2B5EF4-FFF2-40B4-BE49-F238E27FC236}">
                  <a16:creationId xmlns:a16="http://schemas.microsoft.com/office/drawing/2014/main" id="{EE920D84-28AF-F1E9-3C0F-E3778B1EE976}"/>
                </a:ext>
              </a:extLst>
            </p:cNvPr>
            <p:cNvSpPr>
              <a:spLocks noChangeShapeType="1"/>
            </p:cNvSpPr>
            <p:nvPr/>
          </p:nvSpPr>
          <p:spPr bwMode="auto">
            <a:xfrm flipV="1">
              <a:off x="1109" y="1797"/>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Freeform 10">
              <a:extLst>
                <a:ext uri="{FF2B5EF4-FFF2-40B4-BE49-F238E27FC236}">
                  <a16:creationId xmlns:a16="http://schemas.microsoft.com/office/drawing/2014/main" id="{2533509C-404C-1B0C-738D-C6E6B7609EA3}"/>
                </a:ext>
              </a:extLst>
            </p:cNvPr>
            <p:cNvSpPr>
              <a:spLocks noChangeArrowheads="1"/>
            </p:cNvSpPr>
            <p:nvPr/>
          </p:nvSpPr>
          <p:spPr bwMode="auto">
            <a:xfrm>
              <a:off x="1050" y="1810"/>
              <a:ext cx="63" cy="36"/>
            </a:xfrm>
            <a:custGeom>
              <a:avLst/>
              <a:gdLst>
                <a:gd name="T0" fmla="*/ 96 w 96"/>
                <a:gd name="T1" fmla="*/ 0 h 48"/>
                <a:gd name="T2" fmla="*/ 0 w 96"/>
                <a:gd name="T3" fmla="*/ 48 h 48"/>
              </a:gdLst>
              <a:ahLst/>
              <a:cxnLst>
                <a:cxn ang="0">
                  <a:pos x="T0" y="T1"/>
                </a:cxn>
                <a:cxn ang="0">
                  <a:pos x="T2" y="T3"/>
                </a:cxn>
              </a:cxnLst>
              <a:rect l="0" t="0" r="r" b="b"/>
              <a:pathLst>
                <a:path w="96" h="48">
                  <a:moveTo>
                    <a:pt x="96" y="0"/>
                  </a:moveTo>
                  <a:cubicBezTo>
                    <a:pt x="56" y="20"/>
                    <a:pt x="16" y="40"/>
                    <a:pt x="0" y="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4" name="Line 11">
              <a:extLst>
                <a:ext uri="{FF2B5EF4-FFF2-40B4-BE49-F238E27FC236}">
                  <a16:creationId xmlns:a16="http://schemas.microsoft.com/office/drawing/2014/main" id="{0A5DAF19-D2FF-C0AC-F97A-671470057842}"/>
                </a:ext>
              </a:extLst>
            </p:cNvPr>
            <p:cNvSpPr>
              <a:spLocks noChangeShapeType="1"/>
            </p:cNvSpPr>
            <p:nvPr/>
          </p:nvSpPr>
          <p:spPr bwMode="auto">
            <a:xfrm>
              <a:off x="1186" y="1595"/>
              <a:ext cx="9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Freeform 12">
              <a:extLst>
                <a:ext uri="{FF2B5EF4-FFF2-40B4-BE49-F238E27FC236}">
                  <a16:creationId xmlns:a16="http://schemas.microsoft.com/office/drawing/2014/main" id="{4A2EB207-2D58-2E9D-ADB2-87F3FD55609F}"/>
                </a:ext>
              </a:extLst>
            </p:cNvPr>
            <p:cNvSpPr>
              <a:spLocks noChangeArrowheads="1"/>
            </p:cNvSpPr>
            <p:nvPr/>
          </p:nvSpPr>
          <p:spPr bwMode="auto">
            <a:xfrm>
              <a:off x="1058" y="1596"/>
              <a:ext cx="159" cy="259"/>
            </a:xfrm>
            <a:custGeom>
              <a:avLst/>
              <a:gdLst>
                <a:gd name="T0" fmla="*/ 241 w 241"/>
                <a:gd name="T1" fmla="*/ 2 h 351"/>
                <a:gd name="T2" fmla="*/ 133 w 241"/>
                <a:gd name="T3" fmla="*/ 19 h 351"/>
                <a:gd name="T4" fmla="*/ 44 w 241"/>
                <a:gd name="T5" fmla="*/ 114 h 351"/>
                <a:gd name="T6" fmla="*/ 0 w 241"/>
                <a:gd name="T7" fmla="*/ 351 h 351"/>
              </a:gdLst>
              <a:ahLst/>
              <a:cxnLst>
                <a:cxn ang="0">
                  <a:pos x="T0" y="T1"/>
                </a:cxn>
                <a:cxn ang="0">
                  <a:pos x="T2" y="T3"/>
                </a:cxn>
                <a:cxn ang="0">
                  <a:pos x="T4" y="T5"/>
                </a:cxn>
                <a:cxn ang="0">
                  <a:pos x="T6" y="T7"/>
                </a:cxn>
              </a:cxnLst>
              <a:rect l="0" t="0" r="r" b="b"/>
              <a:pathLst>
                <a:path w="241" h="351">
                  <a:moveTo>
                    <a:pt x="241" y="2"/>
                  </a:moveTo>
                  <a:cubicBezTo>
                    <a:pt x="225" y="5"/>
                    <a:pt x="166" y="0"/>
                    <a:pt x="133" y="19"/>
                  </a:cubicBezTo>
                  <a:cubicBezTo>
                    <a:pt x="100" y="38"/>
                    <a:pt x="66" y="58"/>
                    <a:pt x="44" y="114"/>
                  </a:cubicBezTo>
                  <a:cubicBezTo>
                    <a:pt x="22" y="169"/>
                    <a:pt x="7" y="311"/>
                    <a:pt x="0" y="35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6" name="Freeform 13">
              <a:extLst>
                <a:ext uri="{FF2B5EF4-FFF2-40B4-BE49-F238E27FC236}">
                  <a16:creationId xmlns:a16="http://schemas.microsoft.com/office/drawing/2014/main" id="{767584EF-0EC1-1C35-305C-4F884AB12091}"/>
                </a:ext>
              </a:extLst>
            </p:cNvPr>
            <p:cNvSpPr>
              <a:spLocks noChangeArrowheads="1"/>
            </p:cNvSpPr>
            <p:nvPr/>
          </p:nvSpPr>
          <p:spPr bwMode="auto">
            <a:xfrm>
              <a:off x="1061" y="1129"/>
              <a:ext cx="202" cy="726"/>
            </a:xfrm>
            <a:custGeom>
              <a:avLst/>
              <a:gdLst>
                <a:gd name="T0" fmla="*/ 305 w 305"/>
                <a:gd name="T1" fmla="*/ 0 h 984"/>
                <a:gd name="T2" fmla="*/ 135 w 305"/>
                <a:gd name="T3" fmla="*/ 66 h 984"/>
                <a:gd name="T4" fmla="*/ 90 w 305"/>
                <a:gd name="T5" fmla="*/ 282 h 984"/>
                <a:gd name="T6" fmla="*/ 0 w 305"/>
                <a:gd name="T7" fmla="*/ 984 h 984"/>
              </a:gdLst>
              <a:ahLst/>
              <a:cxnLst>
                <a:cxn ang="0">
                  <a:pos x="T0" y="T1"/>
                </a:cxn>
                <a:cxn ang="0">
                  <a:pos x="T2" y="T3"/>
                </a:cxn>
                <a:cxn ang="0">
                  <a:pos x="T4" y="T5"/>
                </a:cxn>
                <a:cxn ang="0">
                  <a:pos x="T6" y="T7"/>
                </a:cxn>
              </a:cxnLst>
              <a:rect l="0" t="0" r="r" b="b"/>
              <a:pathLst>
                <a:path w="305" h="984">
                  <a:moveTo>
                    <a:pt x="305" y="0"/>
                  </a:moveTo>
                  <a:cubicBezTo>
                    <a:pt x="277" y="10"/>
                    <a:pt x="171" y="19"/>
                    <a:pt x="135" y="66"/>
                  </a:cubicBezTo>
                  <a:cubicBezTo>
                    <a:pt x="99" y="113"/>
                    <a:pt x="112" y="129"/>
                    <a:pt x="90" y="282"/>
                  </a:cubicBezTo>
                  <a:cubicBezTo>
                    <a:pt x="67" y="435"/>
                    <a:pt x="34" y="710"/>
                    <a:pt x="0" y="98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7" name="Line 14">
              <a:extLst>
                <a:ext uri="{FF2B5EF4-FFF2-40B4-BE49-F238E27FC236}">
                  <a16:creationId xmlns:a16="http://schemas.microsoft.com/office/drawing/2014/main" id="{D41BF3FE-50F7-396F-1C5C-EA290FFFFD3C}"/>
                </a:ext>
              </a:extLst>
            </p:cNvPr>
            <p:cNvSpPr>
              <a:spLocks noChangeShapeType="1"/>
            </p:cNvSpPr>
            <p:nvPr/>
          </p:nvSpPr>
          <p:spPr bwMode="auto">
            <a:xfrm>
              <a:off x="1193" y="1353"/>
              <a:ext cx="83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Freeform 15">
              <a:extLst>
                <a:ext uri="{FF2B5EF4-FFF2-40B4-BE49-F238E27FC236}">
                  <a16:creationId xmlns:a16="http://schemas.microsoft.com/office/drawing/2014/main" id="{F494355E-429A-795D-5E06-08B9E50A56D3}"/>
                </a:ext>
              </a:extLst>
            </p:cNvPr>
            <p:cNvSpPr>
              <a:spLocks noChangeArrowheads="1"/>
            </p:cNvSpPr>
            <p:nvPr/>
          </p:nvSpPr>
          <p:spPr bwMode="auto">
            <a:xfrm>
              <a:off x="1063" y="1350"/>
              <a:ext cx="141" cy="505"/>
            </a:xfrm>
            <a:custGeom>
              <a:avLst/>
              <a:gdLst>
                <a:gd name="T0" fmla="*/ 240 w 240"/>
                <a:gd name="T1" fmla="*/ 0 h 480"/>
                <a:gd name="T2" fmla="*/ 144 w 240"/>
                <a:gd name="T3" fmla="*/ 48 h 480"/>
                <a:gd name="T4" fmla="*/ 96 w 240"/>
                <a:gd name="T5" fmla="*/ 144 h 480"/>
                <a:gd name="T6" fmla="*/ 0 w 240"/>
                <a:gd name="T7" fmla="*/ 480 h 480"/>
              </a:gdLst>
              <a:ahLst/>
              <a:cxnLst>
                <a:cxn ang="0">
                  <a:pos x="T0" y="T1"/>
                </a:cxn>
                <a:cxn ang="0">
                  <a:pos x="T2" y="T3"/>
                </a:cxn>
                <a:cxn ang="0">
                  <a:pos x="T4" y="T5"/>
                </a:cxn>
                <a:cxn ang="0">
                  <a:pos x="T6" y="T7"/>
                </a:cxn>
              </a:cxnLst>
              <a:rect l="0" t="0" r="r" b="b"/>
              <a:pathLst>
                <a:path w="240" h="480">
                  <a:moveTo>
                    <a:pt x="240" y="0"/>
                  </a:moveTo>
                  <a:cubicBezTo>
                    <a:pt x="204" y="12"/>
                    <a:pt x="168" y="24"/>
                    <a:pt x="144" y="48"/>
                  </a:cubicBezTo>
                  <a:cubicBezTo>
                    <a:pt x="120" y="72"/>
                    <a:pt x="120" y="72"/>
                    <a:pt x="96" y="144"/>
                  </a:cubicBezTo>
                  <a:cubicBezTo>
                    <a:pt x="72" y="216"/>
                    <a:pt x="36" y="348"/>
                    <a:pt x="0" y="48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9" name="Freeform 16">
              <a:extLst>
                <a:ext uri="{FF2B5EF4-FFF2-40B4-BE49-F238E27FC236}">
                  <a16:creationId xmlns:a16="http://schemas.microsoft.com/office/drawing/2014/main" id="{4B2CEA21-5497-27A7-8292-25F85A594097}"/>
                </a:ext>
              </a:extLst>
            </p:cNvPr>
            <p:cNvSpPr>
              <a:spLocks noChangeArrowheads="1"/>
            </p:cNvSpPr>
            <p:nvPr/>
          </p:nvSpPr>
          <p:spPr bwMode="auto">
            <a:xfrm>
              <a:off x="1074" y="898"/>
              <a:ext cx="205" cy="886"/>
            </a:xfrm>
            <a:custGeom>
              <a:avLst/>
              <a:gdLst>
                <a:gd name="T0" fmla="*/ 311 w 311"/>
                <a:gd name="T1" fmla="*/ 0 h 1201"/>
                <a:gd name="T2" fmla="*/ 150 w 311"/>
                <a:gd name="T3" fmla="*/ 68 h 1201"/>
                <a:gd name="T4" fmla="*/ 100 w 311"/>
                <a:gd name="T5" fmla="*/ 334 h 1201"/>
                <a:gd name="T6" fmla="*/ 0 w 311"/>
                <a:gd name="T7" fmla="*/ 1201 h 1201"/>
              </a:gdLst>
              <a:ahLst/>
              <a:cxnLst>
                <a:cxn ang="0">
                  <a:pos x="T0" y="T1"/>
                </a:cxn>
                <a:cxn ang="0">
                  <a:pos x="T2" y="T3"/>
                </a:cxn>
                <a:cxn ang="0">
                  <a:pos x="T4" y="T5"/>
                </a:cxn>
                <a:cxn ang="0">
                  <a:pos x="T6" y="T7"/>
                </a:cxn>
              </a:cxnLst>
              <a:rect l="0" t="0" r="r" b="b"/>
              <a:pathLst>
                <a:path w="311" h="1201">
                  <a:moveTo>
                    <a:pt x="311" y="0"/>
                  </a:moveTo>
                  <a:cubicBezTo>
                    <a:pt x="283" y="11"/>
                    <a:pt x="185" y="12"/>
                    <a:pt x="150" y="68"/>
                  </a:cubicBezTo>
                  <a:cubicBezTo>
                    <a:pt x="115" y="124"/>
                    <a:pt x="125" y="145"/>
                    <a:pt x="100" y="334"/>
                  </a:cubicBezTo>
                  <a:cubicBezTo>
                    <a:pt x="75" y="523"/>
                    <a:pt x="37" y="862"/>
                    <a:pt x="0" y="120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00" name="Line 17">
              <a:extLst>
                <a:ext uri="{FF2B5EF4-FFF2-40B4-BE49-F238E27FC236}">
                  <a16:creationId xmlns:a16="http://schemas.microsoft.com/office/drawing/2014/main" id="{A7C6C118-ED33-0BB6-7B29-F81088EEEBE6}"/>
                </a:ext>
              </a:extLst>
            </p:cNvPr>
            <p:cNvSpPr>
              <a:spLocks noChangeShapeType="1"/>
            </p:cNvSpPr>
            <p:nvPr/>
          </p:nvSpPr>
          <p:spPr bwMode="auto">
            <a:xfrm flipV="1">
              <a:off x="1266" y="899"/>
              <a:ext cx="68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8">
              <a:extLst>
                <a:ext uri="{FF2B5EF4-FFF2-40B4-BE49-F238E27FC236}">
                  <a16:creationId xmlns:a16="http://schemas.microsoft.com/office/drawing/2014/main" id="{F3328EEF-DB40-2ED4-2609-14BA7C66CA3D}"/>
                </a:ext>
              </a:extLst>
            </p:cNvPr>
            <p:cNvSpPr>
              <a:spLocks noChangeShapeType="1"/>
            </p:cNvSpPr>
            <p:nvPr/>
          </p:nvSpPr>
          <p:spPr bwMode="auto">
            <a:xfrm flipV="1">
              <a:off x="1250" y="1127"/>
              <a:ext cx="74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1075" name="Line 19">
            <a:extLst>
              <a:ext uri="{FF2B5EF4-FFF2-40B4-BE49-F238E27FC236}">
                <a16:creationId xmlns:a16="http://schemas.microsoft.com/office/drawing/2014/main" id="{D3D58F0D-A046-D519-E239-CD4CF5435CF8}"/>
              </a:ext>
            </a:extLst>
          </p:cNvPr>
          <p:cNvSpPr>
            <a:spLocks noChangeShapeType="1"/>
          </p:cNvSpPr>
          <p:nvPr/>
        </p:nvSpPr>
        <p:spPr bwMode="auto">
          <a:xfrm>
            <a:off x="1681163" y="1193800"/>
            <a:ext cx="1800225" cy="1752600"/>
          </a:xfrm>
          <a:prstGeom prst="line">
            <a:avLst/>
          </a:prstGeom>
          <a:noFill/>
          <a:ln w="5715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6" name="Oval 20">
            <a:extLst>
              <a:ext uri="{FF2B5EF4-FFF2-40B4-BE49-F238E27FC236}">
                <a16:creationId xmlns:a16="http://schemas.microsoft.com/office/drawing/2014/main" id="{55B7127D-B6D9-A952-08BA-89E564DADF89}"/>
              </a:ext>
            </a:extLst>
          </p:cNvPr>
          <p:cNvSpPr>
            <a:spLocks noChangeArrowheads="1"/>
          </p:cNvSpPr>
          <p:nvPr/>
        </p:nvSpPr>
        <p:spPr bwMode="auto">
          <a:xfrm>
            <a:off x="2212975" y="1700213"/>
            <a:ext cx="127000" cy="141287"/>
          </a:xfrm>
          <a:prstGeom prst="ellipse">
            <a:avLst/>
          </a:prstGeom>
          <a:solidFill>
            <a:schemeClr val="accent2"/>
          </a:solidFill>
          <a:ln w="9525">
            <a:solidFill>
              <a:schemeClr val="tx1"/>
            </a:solidFill>
            <a:miter lim="800000"/>
            <a:headEnd/>
            <a:tailEnd/>
          </a:ln>
        </p:spPr>
        <p:txBody>
          <a:bodyPr wrap="none" anchor="ctr"/>
          <a:lstStyle/>
          <a:p>
            <a:endParaRPr lang="zh-CN" altLang="en-US"/>
          </a:p>
        </p:txBody>
      </p:sp>
      <p:grpSp>
        <p:nvGrpSpPr>
          <p:cNvPr id="301077" name="Group 21">
            <a:extLst>
              <a:ext uri="{FF2B5EF4-FFF2-40B4-BE49-F238E27FC236}">
                <a16:creationId xmlns:a16="http://schemas.microsoft.com/office/drawing/2014/main" id="{4944B63A-C218-50ED-5E8F-943F8349A92D}"/>
              </a:ext>
            </a:extLst>
          </p:cNvPr>
          <p:cNvGrpSpPr>
            <a:grpSpLocks/>
          </p:cNvGrpSpPr>
          <p:nvPr/>
        </p:nvGrpSpPr>
        <p:grpSpPr bwMode="auto">
          <a:xfrm>
            <a:off x="468313" y="1412875"/>
            <a:ext cx="2159000" cy="792163"/>
            <a:chOff x="295" y="890"/>
            <a:chExt cx="1360" cy="499"/>
          </a:xfrm>
        </p:grpSpPr>
        <p:sp>
          <p:nvSpPr>
            <p:cNvPr id="67605" name="Line 22">
              <a:extLst>
                <a:ext uri="{FF2B5EF4-FFF2-40B4-BE49-F238E27FC236}">
                  <a16:creationId xmlns:a16="http://schemas.microsoft.com/office/drawing/2014/main" id="{B3D47801-35A0-B3D1-F835-266B36D041B2}"/>
                </a:ext>
              </a:extLst>
            </p:cNvPr>
            <p:cNvSpPr>
              <a:spLocks noChangeShapeType="1"/>
            </p:cNvSpPr>
            <p:nvPr/>
          </p:nvSpPr>
          <p:spPr bwMode="auto">
            <a:xfrm flipV="1">
              <a:off x="295" y="890"/>
              <a:ext cx="952" cy="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23">
              <a:extLst>
                <a:ext uri="{FF2B5EF4-FFF2-40B4-BE49-F238E27FC236}">
                  <a16:creationId xmlns:a16="http://schemas.microsoft.com/office/drawing/2014/main" id="{84395E4E-B424-5E03-4AD5-7B3C81DF5FA5}"/>
                </a:ext>
              </a:extLst>
            </p:cNvPr>
            <p:cNvSpPr>
              <a:spLocks noChangeShapeType="1"/>
            </p:cNvSpPr>
            <p:nvPr/>
          </p:nvSpPr>
          <p:spPr bwMode="auto">
            <a:xfrm>
              <a:off x="295" y="1117"/>
              <a:ext cx="1179" cy="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Line 24">
              <a:extLst>
                <a:ext uri="{FF2B5EF4-FFF2-40B4-BE49-F238E27FC236}">
                  <a16:creationId xmlns:a16="http://schemas.microsoft.com/office/drawing/2014/main" id="{D7E247B2-9945-2D41-B2D7-3FB8991CC860}"/>
                </a:ext>
              </a:extLst>
            </p:cNvPr>
            <p:cNvSpPr>
              <a:spLocks noChangeShapeType="1"/>
            </p:cNvSpPr>
            <p:nvPr/>
          </p:nvSpPr>
          <p:spPr bwMode="auto">
            <a:xfrm flipV="1">
              <a:off x="295" y="1389"/>
              <a:ext cx="1360" cy="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1081" name="Group 25">
            <a:extLst>
              <a:ext uri="{FF2B5EF4-FFF2-40B4-BE49-F238E27FC236}">
                <a16:creationId xmlns:a16="http://schemas.microsoft.com/office/drawing/2014/main" id="{3C34ED38-D886-802F-3C4B-6C7F383D4B61}"/>
              </a:ext>
            </a:extLst>
          </p:cNvPr>
          <p:cNvGrpSpPr>
            <a:grpSpLocks/>
          </p:cNvGrpSpPr>
          <p:nvPr/>
        </p:nvGrpSpPr>
        <p:grpSpPr bwMode="auto">
          <a:xfrm>
            <a:off x="1943100" y="1412875"/>
            <a:ext cx="757238" cy="2736850"/>
            <a:chOff x="1224" y="890"/>
            <a:chExt cx="477" cy="1724"/>
          </a:xfrm>
        </p:grpSpPr>
        <p:sp>
          <p:nvSpPr>
            <p:cNvPr id="67609" name="Line 26">
              <a:extLst>
                <a:ext uri="{FF2B5EF4-FFF2-40B4-BE49-F238E27FC236}">
                  <a16:creationId xmlns:a16="http://schemas.microsoft.com/office/drawing/2014/main" id="{35CC6AA9-3399-C5AD-BB4C-E4EE8120EEC2}"/>
                </a:ext>
              </a:extLst>
            </p:cNvPr>
            <p:cNvSpPr>
              <a:spLocks noChangeShapeType="1"/>
            </p:cNvSpPr>
            <p:nvPr/>
          </p:nvSpPr>
          <p:spPr bwMode="auto">
            <a:xfrm>
              <a:off x="1429" y="1117"/>
              <a:ext cx="0" cy="149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7">
              <a:extLst>
                <a:ext uri="{FF2B5EF4-FFF2-40B4-BE49-F238E27FC236}">
                  <a16:creationId xmlns:a16="http://schemas.microsoft.com/office/drawing/2014/main" id="{93F49AE4-34FC-B4ED-55A2-CCC813DB9240}"/>
                </a:ext>
              </a:extLst>
            </p:cNvPr>
            <p:cNvSpPr>
              <a:spLocks noChangeShapeType="1"/>
            </p:cNvSpPr>
            <p:nvPr/>
          </p:nvSpPr>
          <p:spPr bwMode="auto">
            <a:xfrm>
              <a:off x="1224" y="890"/>
              <a:ext cx="0" cy="167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8">
              <a:extLst>
                <a:ext uri="{FF2B5EF4-FFF2-40B4-BE49-F238E27FC236}">
                  <a16:creationId xmlns:a16="http://schemas.microsoft.com/office/drawing/2014/main" id="{CCFC38D5-6CEB-7F58-CC08-7D45424CF5E0}"/>
                </a:ext>
              </a:extLst>
            </p:cNvPr>
            <p:cNvSpPr>
              <a:spLocks noChangeShapeType="1"/>
            </p:cNvSpPr>
            <p:nvPr/>
          </p:nvSpPr>
          <p:spPr bwMode="auto">
            <a:xfrm>
              <a:off x="1701" y="1382"/>
              <a:ext cx="0" cy="118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612" name="Group 29">
            <a:extLst>
              <a:ext uri="{FF2B5EF4-FFF2-40B4-BE49-F238E27FC236}">
                <a16:creationId xmlns:a16="http://schemas.microsoft.com/office/drawing/2014/main" id="{E3134C08-ED8D-37CF-9668-75CFA0B61C55}"/>
              </a:ext>
            </a:extLst>
          </p:cNvPr>
          <p:cNvGrpSpPr>
            <a:grpSpLocks/>
          </p:cNvGrpSpPr>
          <p:nvPr/>
        </p:nvGrpSpPr>
        <p:grpSpPr bwMode="auto">
          <a:xfrm>
            <a:off x="1373188" y="3048000"/>
            <a:ext cx="3044825" cy="1204913"/>
            <a:chOff x="865" y="1920"/>
            <a:chExt cx="1918" cy="759"/>
          </a:xfrm>
        </p:grpSpPr>
        <p:sp>
          <p:nvSpPr>
            <p:cNvPr id="301086" name="Text Box 30">
              <a:extLst>
                <a:ext uri="{FF2B5EF4-FFF2-40B4-BE49-F238E27FC236}">
                  <a16:creationId xmlns:a16="http://schemas.microsoft.com/office/drawing/2014/main" id="{8F0800CE-F042-3594-F6CD-66FCC80C3F12}"/>
                </a:ext>
              </a:extLst>
            </p:cNvPr>
            <p:cNvSpPr txBox="1">
              <a:spLocks noChangeArrowheads="1"/>
            </p:cNvSpPr>
            <p:nvPr/>
          </p:nvSpPr>
          <p:spPr bwMode="auto">
            <a:xfrm>
              <a:off x="2208" y="1920"/>
              <a:ext cx="57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CE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nvGrpSpPr>
            <p:cNvPr id="67614" name="Group 31">
              <a:extLst>
                <a:ext uri="{FF2B5EF4-FFF2-40B4-BE49-F238E27FC236}">
                  <a16:creationId xmlns:a16="http://schemas.microsoft.com/office/drawing/2014/main" id="{65DED8E1-4206-99E1-8783-FA4580FE1E3D}"/>
                </a:ext>
              </a:extLst>
            </p:cNvPr>
            <p:cNvGrpSpPr>
              <a:grpSpLocks/>
            </p:cNvGrpSpPr>
            <p:nvPr/>
          </p:nvGrpSpPr>
          <p:grpSpPr bwMode="auto">
            <a:xfrm>
              <a:off x="865" y="2016"/>
              <a:ext cx="1631" cy="663"/>
              <a:chOff x="865" y="2016"/>
              <a:chExt cx="1631" cy="663"/>
            </a:xfrm>
          </p:grpSpPr>
          <p:sp>
            <p:nvSpPr>
              <p:cNvPr id="67615" name="Line 32">
                <a:extLst>
                  <a:ext uri="{FF2B5EF4-FFF2-40B4-BE49-F238E27FC236}">
                    <a16:creationId xmlns:a16="http://schemas.microsoft.com/office/drawing/2014/main" id="{771D45F3-90AD-D413-4E0E-9813C84EAA5A}"/>
                  </a:ext>
                </a:extLst>
              </p:cNvPr>
              <p:cNvSpPr>
                <a:spLocks noChangeShapeType="1"/>
              </p:cNvSpPr>
              <p:nvPr/>
            </p:nvSpPr>
            <p:spPr bwMode="auto">
              <a:xfrm>
                <a:off x="1056" y="2016"/>
                <a:ext cx="144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7616" name="Line 33">
                <a:extLst>
                  <a:ext uri="{FF2B5EF4-FFF2-40B4-BE49-F238E27FC236}">
                    <a16:creationId xmlns:a16="http://schemas.microsoft.com/office/drawing/2014/main" id="{87248228-B110-8DB8-A3B6-4172D856A39A}"/>
                  </a:ext>
                </a:extLst>
              </p:cNvPr>
              <p:cNvSpPr>
                <a:spLocks noChangeShapeType="1"/>
              </p:cNvSpPr>
              <p:nvPr/>
            </p:nvSpPr>
            <p:spPr bwMode="auto">
              <a:xfrm>
                <a:off x="1056" y="2016"/>
                <a:ext cx="0" cy="624"/>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01090" name="Rectangle 34">
                <a:extLst>
                  <a:ext uri="{FF2B5EF4-FFF2-40B4-BE49-F238E27FC236}">
                    <a16:creationId xmlns:a16="http://schemas.microsoft.com/office/drawing/2014/main" id="{2FC48545-EA0C-1E9F-5630-B9C57F9D2F6D}"/>
                  </a:ext>
                </a:extLst>
              </p:cNvPr>
              <p:cNvSpPr>
                <a:spLocks noChangeArrowheads="1"/>
              </p:cNvSpPr>
              <p:nvPr/>
            </p:nvSpPr>
            <p:spPr bwMode="auto">
              <a:xfrm>
                <a:off x="865" y="235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effectLst>
                      <a:outerShdw blurRad="38100" dist="38100" dir="2700000" algn="tl">
                        <a:srgbClr val="FFFFFF"/>
                      </a:outerShdw>
                    </a:effectLst>
                    <a:latin typeface="Times New Roman" panose="02020603050405020304" pitchFamily="18" charset="0"/>
                    <a:ea typeface="幼圆" panose="02010509060101010101" pitchFamily="49" charset="-122"/>
                  </a:rPr>
                  <a:t>t</a:t>
                </a:r>
              </a:p>
            </p:txBody>
          </p:sp>
        </p:grpSp>
      </p:grpSp>
      <p:grpSp>
        <p:nvGrpSpPr>
          <p:cNvPr id="67618" name="Group 35">
            <a:extLst>
              <a:ext uri="{FF2B5EF4-FFF2-40B4-BE49-F238E27FC236}">
                <a16:creationId xmlns:a16="http://schemas.microsoft.com/office/drawing/2014/main" id="{BDEA03B5-B161-2FA1-D473-7C4B4E9D5E7F}"/>
              </a:ext>
            </a:extLst>
          </p:cNvPr>
          <p:cNvGrpSpPr>
            <a:grpSpLocks/>
          </p:cNvGrpSpPr>
          <p:nvPr/>
        </p:nvGrpSpPr>
        <p:grpSpPr bwMode="auto">
          <a:xfrm>
            <a:off x="4427538" y="620713"/>
            <a:ext cx="4495800" cy="3600450"/>
            <a:chOff x="2789" y="391"/>
            <a:chExt cx="2832" cy="2268"/>
          </a:xfrm>
        </p:grpSpPr>
        <p:sp>
          <p:nvSpPr>
            <p:cNvPr id="67619" name="Rectangle 36">
              <a:extLst>
                <a:ext uri="{FF2B5EF4-FFF2-40B4-BE49-F238E27FC236}">
                  <a16:creationId xmlns:a16="http://schemas.microsoft.com/office/drawing/2014/main" id="{E6B2C65A-D0AF-A9CE-6424-DCA0295192EC}"/>
                </a:ext>
              </a:extLst>
            </p:cNvPr>
            <p:cNvSpPr>
              <a:spLocks noChangeArrowheads="1"/>
            </p:cNvSpPr>
            <p:nvPr/>
          </p:nvSpPr>
          <p:spPr bwMode="auto">
            <a:xfrm>
              <a:off x="2789" y="391"/>
              <a:ext cx="2832" cy="2268"/>
            </a:xfrm>
            <a:prstGeom prst="rect">
              <a:avLst/>
            </a:prstGeom>
            <a:solidFill>
              <a:srgbClr val="FFFFCC"/>
            </a:solidFill>
            <a:ln w="9525">
              <a:solidFill>
                <a:schemeClr val="accent2"/>
              </a:solidFill>
              <a:miter lim="800000"/>
              <a:headEnd/>
              <a:tailEnd/>
            </a:ln>
          </p:spPr>
          <p:txBody>
            <a:bodyPr wrap="none" anchor="ctr"/>
            <a:lstStyle/>
            <a:p>
              <a:endParaRPr lang="zh-CN" altLang="en-US"/>
            </a:p>
          </p:txBody>
        </p:sp>
        <p:sp>
          <p:nvSpPr>
            <p:cNvPr id="67620" name="Line 37">
              <a:extLst>
                <a:ext uri="{FF2B5EF4-FFF2-40B4-BE49-F238E27FC236}">
                  <a16:creationId xmlns:a16="http://schemas.microsoft.com/office/drawing/2014/main" id="{EB00B832-0A5B-1CE2-A97E-ABF1E957CC2A}"/>
                </a:ext>
              </a:extLst>
            </p:cNvPr>
            <p:cNvSpPr>
              <a:spLocks noChangeShapeType="1"/>
            </p:cNvSpPr>
            <p:nvPr/>
          </p:nvSpPr>
          <p:spPr bwMode="auto">
            <a:xfrm flipV="1">
              <a:off x="3653" y="1863"/>
              <a:ext cx="129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21" name="Line 38">
              <a:extLst>
                <a:ext uri="{FF2B5EF4-FFF2-40B4-BE49-F238E27FC236}">
                  <a16:creationId xmlns:a16="http://schemas.microsoft.com/office/drawing/2014/main" id="{C21BDD14-60F3-B305-D82F-3AF0731012B2}"/>
                </a:ext>
              </a:extLst>
            </p:cNvPr>
            <p:cNvSpPr>
              <a:spLocks noChangeShapeType="1"/>
            </p:cNvSpPr>
            <p:nvPr/>
          </p:nvSpPr>
          <p:spPr bwMode="auto">
            <a:xfrm flipV="1">
              <a:off x="3653" y="431"/>
              <a:ext cx="0" cy="1437"/>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1095" name="Text Box 39">
              <a:extLst>
                <a:ext uri="{FF2B5EF4-FFF2-40B4-BE49-F238E27FC236}">
                  <a16:creationId xmlns:a16="http://schemas.microsoft.com/office/drawing/2014/main" id="{8154D3A2-C630-E5D9-E21B-63BBB1D7621F}"/>
                </a:ext>
              </a:extLst>
            </p:cNvPr>
            <p:cNvSpPr txBox="1">
              <a:spLocks noChangeArrowheads="1"/>
            </p:cNvSpPr>
            <p:nvPr/>
          </p:nvSpPr>
          <p:spPr bwMode="auto">
            <a:xfrm>
              <a:off x="3653" y="391"/>
              <a:ext cx="44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effectLst>
                    <a:outerShdw blurRad="38100" dist="38100" dir="2700000" algn="tl">
                      <a:srgbClr val="FFFFFF"/>
                    </a:outerShdw>
                  </a:effectLst>
                  <a:latin typeface="Times New Roman" panose="02020603050405020304" pitchFamily="18" charset="0"/>
                </a:rPr>
                <a:t>i</a:t>
              </a:r>
              <a:r>
                <a:rPr kumimoji="1" lang="en-US" altLang="zh-CN" sz="2800" b="1" baseline="-25000">
                  <a:latin typeface="Times New Roman" panose="02020603050405020304" pitchFamily="18" charset="0"/>
                </a:rPr>
                <a:t>B</a:t>
              </a:r>
              <a:endParaRPr kumimoji="1" lang="en-US" altLang="zh-CN" sz="2800" b="1">
                <a:effectLst>
                  <a:outerShdw blurRad="38100" dist="38100" dir="2700000" algn="tl">
                    <a:srgbClr val="FFFFFF"/>
                  </a:outerShdw>
                </a:effectLst>
                <a:latin typeface="Times New Roman" panose="02020603050405020304" pitchFamily="18" charset="0"/>
              </a:endParaRPr>
            </a:p>
          </p:txBody>
        </p:sp>
        <p:sp>
          <p:nvSpPr>
            <p:cNvPr id="301096" name="Text Box 40">
              <a:extLst>
                <a:ext uri="{FF2B5EF4-FFF2-40B4-BE49-F238E27FC236}">
                  <a16:creationId xmlns:a16="http://schemas.microsoft.com/office/drawing/2014/main" id="{68F03656-0E59-4CAC-054D-54078A096344}"/>
                </a:ext>
              </a:extLst>
            </p:cNvPr>
            <p:cNvSpPr txBox="1">
              <a:spLocks noChangeArrowheads="1"/>
            </p:cNvSpPr>
            <p:nvPr/>
          </p:nvSpPr>
          <p:spPr bwMode="auto">
            <a:xfrm>
              <a:off x="3461" y="1735"/>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400" b="1">
                  <a:effectLst>
                    <a:outerShdw blurRad="38100" dist="38100" dir="2700000" algn="tl">
                      <a:srgbClr val="FFFFFF"/>
                    </a:outerShdw>
                  </a:effectLst>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67624" name="Freeform 41">
              <a:extLst>
                <a:ext uri="{FF2B5EF4-FFF2-40B4-BE49-F238E27FC236}">
                  <a16:creationId xmlns:a16="http://schemas.microsoft.com/office/drawing/2014/main" id="{48328FB3-8DC3-7FC8-0820-E27067CB7185}"/>
                </a:ext>
              </a:extLst>
            </p:cNvPr>
            <p:cNvSpPr>
              <a:spLocks noChangeArrowheads="1"/>
            </p:cNvSpPr>
            <p:nvPr/>
          </p:nvSpPr>
          <p:spPr bwMode="auto">
            <a:xfrm>
              <a:off x="4054" y="770"/>
              <a:ext cx="632" cy="1086"/>
            </a:xfrm>
            <a:custGeom>
              <a:avLst/>
              <a:gdLst>
                <a:gd name="T0" fmla="*/ 632 w 632"/>
                <a:gd name="T1" fmla="*/ 0 h 1086"/>
                <a:gd name="T2" fmla="*/ 463 w 632"/>
                <a:gd name="T3" fmla="*/ 466 h 1086"/>
                <a:gd name="T4" fmla="*/ 243 w 632"/>
                <a:gd name="T5" fmla="*/ 966 h 1086"/>
                <a:gd name="T6" fmla="*/ 0 w 632"/>
                <a:gd name="T7" fmla="*/ 1086 h 1086"/>
              </a:gdLst>
              <a:ahLst/>
              <a:cxnLst>
                <a:cxn ang="0">
                  <a:pos x="T0" y="T1"/>
                </a:cxn>
                <a:cxn ang="0">
                  <a:pos x="T2" y="T3"/>
                </a:cxn>
                <a:cxn ang="0">
                  <a:pos x="T4" y="T5"/>
                </a:cxn>
                <a:cxn ang="0">
                  <a:pos x="T6" y="T7"/>
                </a:cxn>
              </a:cxnLst>
              <a:rect l="0" t="0" r="r" b="b"/>
              <a:pathLst>
                <a:path w="632" h="1086">
                  <a:moveTo>
                    <a:pt x="632" y="0"/>
                  </a:moveTo>
                  <a:cubicBezTo>
                    <a:pt x="604" y="76"/>
                    <a:pt x="528" y="305"/>
                    <a:pt x="463" y="466"/>
                  </a:cubicBezTo>
                  <a:cubicBezTo>
                    <a:pt x="398" y="627"/>
                    <a:pt x="320" y="863"/>
                    <a:pt x="243" y="966"/>
                  </a:cubicBezTo>
                  <a:cubicBezTo>
                    <a:pt x="166" y="1069"/>
                    <a:pt x="51" y="1061"/>
                    <a:pt x="0" y="1086"/>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1098" name="Text Box 42">
              <a:extLst>
                <a:ext uri="{FF2B5EF4-FFF2-40B4-BE49-F238E27FC236}">
                  <a16:creationId xmlns:a16="http://schemas.microsoft.com/office/drawing/2014/main" id="{5ED2CCA4-2BCF-0099-F666-D53A6F3CC0CD}"/>
                </a:ext>
              </a:extLst>
            </p:cNvPr>
            <p:cNvSpPr txBox="1">
              <a:spLocks noChangeArrowheads="1"/>
            </p:cNvSpPr>
            <p:nvPr/>
          </p:nvSpPr>
          <p:spPr bwMode="auto">
            <a:xfrm>
              <a:off x="4709" y="1815"/>
              <a:ext cx="48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effectLst>
                    <a:outerShdw blurRad="38100" dist="38100" dir="2700000" algn="tl">
                      <a:srgbClr val="FFFFFF"/>
                    </a:outerShdw>
                  </a:effectLst>
                  <a:latin typeface="Times New Roman" panose="02020603050405020304" pitchFamily="18" charset="0"/>
                </a:rPr>
                <a:t>u</a:t>
              </a:r>
              <a:r>
                <a:rPr kumimoji="1" lang="en-US" altLang="zh-CN" sz="2800" b="1" baseline="-25000">
                  <a:latin typeface="Times New Roman" panose="02020603050405020304" pitchFamily="18" charset="0"/>
                </a:rPr>
                <a:t>BE</a:t>
              </a:r>
              <a:endParaRPr kumimoji="1" lang="en-US" altLang="zh-CN" sz="2400" b="1">
                <a:effectLst>
                  <a:outerShdw blurRad="38100" dist="38100" dir="2700000" algn="tl">
                    <a:srgbClr val="FFFFFF"/>
                  </a:outerShdw>
                </a:effectLst>
                <a:latin typeface="Times New Roman" panose="02020603050405020304" pitchFamily="18" charset="0"/>
              </a:endParaRPr>
            </a:p>
          </p:txBody>
        </p:sp>
      </p:grpSp>
      <p:grpSp>
        <p:nvGrpSpPr>
          <p:cNvPr id="301099" name="Group 43">
            <a:extLst>
              <a:ext uri="{FF2B5EF4-FFF2-40B4-BE49-F238E27FC236}">
                <a16:creationId xmlns:a16="http://schemas.microsoft.com/office/drawing/2014/main" id="{2B8BC5D1-A03C-5EB6-855B-33C9E3AC6339}"/>
              </a:ext>
            </a:extLst>
          </p:cNvPr>
          <p:cNvGrpSpPr>
            <a:grpSpLocks/>
          </p:cNvGrpSpPr>
          <p:nvPr/>
        </p:nvGrpSpPr>
        <p:grpSpPr bwMode="auto">
          <a:xfrm>
            <a:off x="7054850" y="1052513"/>
            <a:ext cx="360363" cy="2735262"/>
            <a:chOff x="4234" y="1253"/>
            <a:chExt cx="238" cy="1270"/>
          </a:xfrm>
        </p:grpSpPr>
        <p:sp>
          <p:nvSpPr>
            <p:cNvPr id="67627" name="Line 44">
              <a:extLst>
                <a:ext uri="{FF2B5EF4-FFF2-40B4-BE49-F238E27FC236}">
                  <a16:creationId xmlns:a16="http://schemas.microsoft.com/office/drawing/2014/main" id="{BB406E6C-81BC-9DA6-E2B6-2597E8079799}"/>
                </a:ext>
              </a:extLst>
            </p:cNvPr>
            <p:cNvSpPr>
              <a:spLocks noChangeShapeType="1"/>
            </p:cNvSpPr>
            <p:nvPr/>
          </p:nvSpPr>
          <p:spPr bwMode="auto">
            <a:xfrm>
              <a:off x="4472" y="1253"/>
              <a:ext cx="0" cy="1149"/>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45">
              <a:extLst>
                <a:ext uri="{FF2B5EF4-FFF2-40B4-BE49-F238E27FC236}">
                  <a16:creationId xmlns:a16="http://schemas.microsoft.com/office/drawing/2014/main" id="{843A4936-AE7F-652F-8E41-432D3D2E47F4}"/>
                </a:ext>
              </a:extLst>
            </p:cNvPr>
            <p:cNvSpPr>
              <a:spLocks noChangeShapeType="1"/>
            </p:cNvSpPr>
            <p:nvPr/>
          </p:nvSpPr>
          <p:spPr bwMode="auto">
            <a:xfrm flipH="1">
              <a:off x="4234" y="1797"/>
              <a:ext cx="7" cy="72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1102" name="Group 46">
            <a:extLst>
              <a:ext uri="{FF2B5EF4-FFF2-40B4-BE49-F238E27FC236}">
                <a16:creationId xmlns:a16="http://schemas.microsoft.com/office/drawing/2014/main" id="{199861BA-1E41-67FC-11DD-21E247C76CAC}"/>
              </a:ext>
            </a:extLst>
          </p:cNvPr>
          <p:cNvGrpSpPr>
            <a:grpSpLocks/>
          </p:cNvGrpSpPr>
          <p:nvPr/>
        </p:nvGrpSpPr>
        <p:grpSpPr bwMode="auto">
          <a:xfrm>
            <a:off x="7073900" y="3143250"/>
            <a:ext cx="1152525" cy="701675"/>
            <a:chOff x="4373" y="1997"/>
            <a:chExt cx="624" cy="442"/>
          </a:xfrm>
        </p:grpSpPr>
        <p:grpSp>
          <p:nvGrpSpPr>
            <p:cNvPr id="67630" name="Group 47">
              <a:extLst>
                <a:ext uri="{FF2B5EF4-FFF2-40B4-BE49-F238E27FC236}">
                  <a16:creationId xmlns:a16="http://schemas.microsoft.com/office/drawing/2014/main" id="{B2728B21-FF97-8968-C33A-D48D8956C33A}"/>
                </a:ext>
              </a:extLst>
            </p:cNvPr>
            <p:cNvGrpSpPr>
              <a:grpSpLocks/>
            </p:cNvGrpSpPr>
            <p:nvPr/>
          </p:nvGrpSpPr>
          <p:grpSpPr bwMode="auto">
            <a:xfrm>
              <a:off x="4373" y="1997"/>
              <a:ext cx="192" cy="442"/>
              <a:chOff x="1321" y="3087"/>
              <a:chExt cx="330" cy="772"/>
            </a:xfrm>
          </p:grpSpPr>
          <p:sp>
            <p:nvSpPr>
              <p:cNvPr id="67631" name="Freeform 48">
                <a:extLst>
                  <a:ext uri="{FF2B5EF4-FFF2-40B4-BE49-F238E27FC236}">
                    <a16:creationId xmlns:a16="http://schemas.microsoft.com/office/drawing/2014/main" id="{F9228646-536D-838C-D570-F87E0EF4B1C8}"/>
                  </a:ext>
                </a:extLst>
              </p:cNvPr>
              <p:cNvSpPr>
                <a:spLocks noChangeArrowheads="1"/>
              </p:cNvSpPr>
              <p:nvPr/>
            </p:nvSpPr>
            <p:spPr bwMode="auto">
              <a:xfrm rot="-88755">
                <a:off x="1481" y="3087"/>
                <a:ext cx="170" cy="400"/>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32" name="Freeform 49">
                <a:extLst>
                  <a:ext uri="{FF2B5EF4-FFF2-40B4-BE49-F238E27FC236}">
                    <a16:creationId xmlns:a16="http://schemas.microsoft.com/office/drawing/2014/main" id="{17BC5117-5D70-0A8C-CD59-988EB06937AC}"/>
                  </a:ext>
                </a:extLst>
              </p:cNvPr>
              <p:cNvSpPr>
                <a:spLocks noChangeArrowheads="1"/>
              </p:cNvSpPr>
              <p:nvPr/>
            </p:nvSpPr>
            <p:spPr bwMode="auto">
              <a:xfrm rot="88755" flipH="1">
                <a:off x="1321" y="3458"/>
                <a:ext cx="195" cy="401"/>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1106" name="Text Box 50">
              <a:extLst>
                <a:ext uri="{FF2B5EF4-FFF2-40B4-BE49-F238E27FC236}">
                  <a16:creationId xmlns:a16="http://schemas.microsoft.com/office/drawing/2014/main" id="{1BFBEE92-81A5-BD17-5742-D60189C13A8E}"/>
                </a:ext>
              </a:extLst>
            </p:cNvPr>
            <p:cNvSpPr txBox="1">
              <a:spLocks noChangeArrowheads="1"/>
            </p:cNvSpPr>
            <p:nvPr/>
          </p:nvSpPr>
          <p:spPr bwMode="auto">
            <a:xfrm>
              <a:off x="4517" y="2055"/>
              <a:ext cx="48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be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sp>
        <p:nvSpPr>
          <p:cNvPr id="301107" name="Line 51">
            <a:extLst>
              <a:ext uri="{FF2B5EF4-FFF2-40B4-BE49-F238E27FC236}">
                <a16:creationId xmlns:a16="http://schemas.microsoft.com/office/drawing/2014/main" id="{B456A358-FEA7-BC6B-8B35-B1041A52B4FE}"/>
              </a:ext>
            </a:extLst>
          </p:cNvPr>
          <p:cNvSpPr>
            <a:spLocks noChangeShapeType="1"/>
          </p:cNvSpPr>
          <p:nvPr/>
        </p:nvSpPr>
        <p:spPr bwMode="auto">
          <a:xfrm>
            <a:off x="7235825" y="1773238"/>
            <a:ext cx="0" cy="212407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1108" name="Group 52">
            <a:extLst>
              <a:ext uri="{FF2B5EF4-FFF2-40B4-BE49-F238E27FC236}">
                <a16:creationId xmlns:a16="http://schemas.microsoft.com/office/drawing/2014/main" id="{76DD0B19-BDE5-4823-F068-D184EA5A99C5}"/>
              </a:ext>
            </a:extLst>
          </p:cNvPr>
          <p:cNvGrpSpPr>
            <a:grpSpLocks/>
          </p:cNvGrpSpPr>
          <p:nvPr/>
        </p:nvGrpSpPr>
        <p:grpSpPr bwMode="auto">
          <a:xfrm>
            <a:off x="1692275" y="1341438"/>
            <a:ext cx="5688013" cy="863600"/>
            <a:chOff x="1066" y="845"/>
            <a:chExt cx="3583" cy="544"/>
          </a:xfrm>
        </p:grpSpPr>
        <p:sp>
          <p:nvSpPr>
            <p:cNvPr id="67636" name="Line 53">
              <a:extLst>
                <a:ext uri="{FF2B5EF4-FFF2-40B4-BE49-F238E27FC236}">
                  <a16:creationId xmlns:a16="http://schemas.microsoft.com/office/drawing/2014/main" id="{EEFB4708-2F3D-BC46-A2F2-0F59500F7007}"/>
                </a:ext>
              </a:extLst>
            </p:cNvPr>
            <p:cNvSpPr>
              <a:spLocks noChangeShapeType="1"/>
            </p:cNvSpPr>
            <p:nvPr/>
          </p:nvSpPr>
          <p:spPr bwMode="auto">
            <a:xfrm flipV="1">
              <a:off x="1066" y="845"/>
              <a:ext cx="3583" cy="0"/>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54">
              <a:extLst>
                <a:ext uri="{FF2B5EF4-FFF2-40B4-BE49-F238E27FC236}">
                  <a16:creationId xmlns:a16="http://schemas.microsoft.com/office/drawing/2014/main" id="{02762189-48FF-FAB6-FC3C-1F540AAC4694}"/>
                </a:ext>
              </a:extLst>
            </p:cNvPr>
            <p:cNvSpPr>
              <a:spLocks noChangeShapeType="1"/>
            </p:cNvSpPr>
            <p:nvPr/>
          </p:nvSpPr>
          <p:spPr bwMode="auto">
            <a:xfrm flipV="1">
              <a:off x="1474" y="1117"/>
              <a:ext cx="2994" cy="22"/>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55">
              <a:extLst>
                <a:ext uri="{FF2B5EF4-FFF2-40B4-BE49-F238E27FC236}">
                  <a16:creationId xmlns:a16="http://schemas.microsoft.com/office/drawing/2014/main" id="{EB0F1839-030E-10CE-5C84-E6077825F0E7}"/>
                </a:ext>
              </a:extLst>
            </p:cNvPr>
            <p:cNvSpPr>
              <a:spLocks noChangeShapeType="1"/>
            </p:cNvSpPr>
            <p:nvPr/>
          </p:nvSpPr>
          <p:spPr bwMode="auto">
            <a:xfrm>
              <a:off x="1655" y="1389"/>
              <a:ext cx="2767" cy="0"/>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1112" name="Text Box 56">
            <a:extLst>
              <a:ext uri="{FF2B5EF4-FFF2-40B4-BE49-F238E27FC236}">
                <a16:creationId xmlns:a16="http://schemas.microsoft.com/office/drawing/2014/main" id="{0EF7E4AF-9D70-7C62-C70C-9240C25F5AD0}"/>
              </a:ext>
            </a:extLst>
          </p:cNvPr>
          <p:cNvSpPr txBox="1">
            <a:spLocks noChangeArrowheads="1"/>
          </p:cNvSpPr>
          <p:nvPr/>
        </p:nvSpPr>
        <p:spPr bwMode="auto">
          <a:xfrm>
            <a:off x="7342188" y="1557338"/>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kumimoji="1" lang="zh-CN" altLang="zh-CN" sz="2400" b="1" baseline="-25000">
              <a:effectLst>
                <a:outerShdw blurRad="38100" dist="38100" dir="2700000" algn="tl">
                  <a:srgbClr val="FFFFFF"/>
                </a:outerShdw>
              </a:effectLst>
              <a:latin typeface="Times New Roman" panose="02020603050405020304" pitchFamily="18" charset="0"/>
            </a:endParaRPr>
          </a:p>
        </p:txBody>
      </p:sp>
      <p:sp>
        <p:nvSpPr>
          <p:cNvPr id="301113" name="Oval 57">
            <a:extLst>
              <a:ext uri="{FF2B5EF4-FFF2-40B4-BE49-F238E27FC236}">
                <a16:creationId xmlns:a16="http://schemas.microsoft.com/office/drawing/2014/main" id="{311E1587-D62C-3BAE-13C1-6BB8FC3070B1}"/>
              </a:ext>
            </a:extLst>
          </p:cNvPr>
          <p:cNvSpPr>
            <a:spLocks noChangeArrowheads="1"/>
          </p:cNvSpPr>
          <p:nvPr/>
        </p:nvSpPr>
        <p:spPr bwMode="auto">
          <a:xfrm>
            <a:off x="7164388" y="1708150"/>
            <a:ext cx="158750" cy="141288"/>
          </a:xfrm>
          <a:prstGeom prst="ellipse">
            <a:avLst/>
          </a:prstGeom>
          <a:solidFill>
            <a:schemeClr val="accent2"/>
          </a:solidFill>
          <a:ln w="9525">
            <a:solidFill>
              <a:schemeClr val="tx1"/>
            </a:solidFill>
            <a:miter lim="800000"/>
            <a:headEnd/>
            <a:tailEnd/>
          </a:ln>
        </p:spPr>
        <p:txBody>
          <a:bodyPr wrap="none" anchor="ctr"/>
          <a:lstStyle/>
          <a:p>
            <a:endParaRPr lang="zh-CN" altLang="en-US"/>
          </a:p>
        </p:txBody>
      </p:sp>
      <p:grpSp>
        <p:nvGrpSpPr>
          <p:cNvPr id="301114" name="Group 58">
            <a:extLst>
              <a:ext uri="{FF2B5EF4-FFF2-40B4-BE49-F238E27FC236}">
                <a16:creationId xmlns:a16="http://schemas.microsoft.com/office/drawing/2014/main" id="{4DC0B42C-0735-5E41-FBB2-28FC1DAE6998}"/>
              </a:ext>
            </a:extLst>
          </p:cNvPr>
          <p:cNvGrpSpPr>
            <a:grpSpLocks/>
          </p:cNvGrpSpPr>
          <p:nvPr/>
        </p:nvGrpSpPr>
        <p:grpSpPr bwMode="auto">
          <a:xfrm>
            <a:off x="4716463" y="692150"/>
            <a:ext cx="787400" cy="1512888"/>
            <a:chOff x="2971" y="436"/>
            <a:chExt cx="496" cy="953"/>
          </a:xfrm>
        </p:grpSpPr>
        <p:grpSp>
          <p:nvGrpSpPr>
            <p:cNvPr id="67642" name="Group 59">
              <a:extLst>
                <a:ext uri="{FF2B5EF4-FFF2-40B4-BE49-F238E27FC236}">
                  <a16:creationId xmlns:a16="http://schemas.microsoft.com/office/drawing/2014/main" id="{A864AC8D-6FCC-9B97-ABD3-326251F37F55}"/>
                </a:ext>
              </a:extLst>
            </p:cNvPr>
            <p:cNvGrpSpPr>
              <a:grpSpLocks/>
            </p:cNvGrpSpPr>
            <p:nvPr/>
          </p:nvGrpSpPr>
          <p:grpSpPr bwMode="auto">
            <a:xfrm rot="-5400000" flipH="1" flipV="1">
              <a:off x="2973" y="895"/>
              <a:ext cx="532" cy="456"/>
              <a:chOff x="1679" y="2432"/>
              <a:chExt cx="625" cy="456"/>
            </a:xfrm>
          </p:grpSpPr>
          <p:sp>
            <p:nvSpPr>
              <p:cNvPr id="67643" name="Freeform 60">
                <a:extLst>
                  <a:ext uri="{FF2B5EF4-FFF2-40B4-BE49-F238E27FC236}">
                    <a16:creationId xmlns:a16="http://schemas.microsoft.com/office/drawing/2014/main" id="{E5F07421-F398-0E4D-C097-11B8870EC8EA}"/>
                  </a:ext>
                </a:extLst>
              </p:cNvPr>
              <p:cNvSpPr>
                <a:spLocks noChangeArrowheads="1"/>
              </p:cNvSpPr>
              <p:nvPr/>
            </p:nvSpPr>
            <p:spPr bwMode="auto">
              <a:xfrm rot="10711245">
                <a:off x="1679" y="2663"/>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44" name="Freeform 61">
                <a:extLst>
                  <a:ext uri="{FF2B5EF4-FFF2-40B4-BE49-F238E27FC236}">
                    <a16:creationId xmlns:a16="http://schemas.microsoft.com/office/drawing/2014/main" id="{7869A51D-8E4B-DD8F-7CE9-0D1D5AA050E9}"/>
                  </a:ext>
                </a:extLst>
              </p:cNvPr>
              <p:cNvSpPr>
                <a:spLocks noChangeArrowheads="1"/>
              </p:cNvSpPr>
              <p:nvPr/>
            </p:nvSpPr>
            <p:spPr bwMode="auto">
              <a:xfrm rot="10711245" flipH="1" flipV="1">
                <a:off x="1982" y="2432"/>
                <a:ext cx="322" cy="225"/>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1118" name="Text Box 62">
              <a:extLst>
                <a:ext uri="{FF2B5EF4-FFF2-40B4-BE49-F238E27FC236}">
                  <a16:creationId xmlns:a16="http://schemas.microsoft.com/office/drawing/2014/main" id="{3B99FDD6-4BC4-B4A9-B5BF-779502EABB7A}"/>
                </a:ext>
              </a:extLst>
            </p:cNvPr>
            <p:cNvSpPr txBox="1">
              <a:spLocks noChangeArrowheads="1"/>
            </p:cNvSpPr>
            <p:nvPr/>
          </p:nvSpPr>
          <p:spPr bwMode="auto">
            <a:xfrm>
              <a:off x="2971" y="436"/>
              <a:ext cx="480"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36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600" b="1" baseline="-25000">
                  <a:solidFill>
                    <a:srgbClr val="FF5050"/>
                  </a:solidFill>
                  <a:latin typeface="Times New Roman" panose="02020603050405020304" pitchFamily="18" charset="0"/>
                </a:rPr>
                <a:t>b</a:t>
              </a:r>
              <a:endParaRPr kumimoji="1" lang="en-US" altLang="zh-CN" sz="3200" b="1">
                <a:solidFill>
                  <a:srgbClr val="FF5050"/>
                </a:solidFill>
                <a:effectLst>
                  <a:outerShdw blurRad="38100" dist="38100" dir="2700000" algn="tl">
                    <a:srgbClr val="000000"/>
                  </a:outerShdw>
                </a:effectLst>
                <a:latin typeface="Times New Roman" panose="02020603050405020304" pitchFamily="18" charset="0"/>
              </a:endParaRPr>
            </a:p>
          </p:txBody>
        </p:sp>
      </p:grpSp>
      <p:grpSp>
        <p:nvGrpSpPr>
          <p:cNvPr id="301119" name="Group 63">
            <a:extLst>
              <a:ext uri="{FF2B5EF4-FFF2-40B4-BE49-F238E27FC236}">
                <a16:creationId xmlns:a16="http://schemas.microsoft.com/office/drawing/2014/main" id="{FAD8DFCE-ACE6-1D92-4C8A-C4CC1A3C4835}"/>
              </a:ext>
            </a:extLst>
          </p:cNvPr>
          <p:cNvGrpSpPr>
            <a:grpSpLocks/>
          </p:cNvGrpSpPr>
          <p:nvPr/>
        </p:nvGrpSpPr>
        <p:grpSpPr bwMode="auto">
          <a:xfrm>
            <a:off x="727075" y="873125"/>
            <a:ext cx="604838" cy="1296988"/>
            <a:chOff x="385" y="482"/>
            <a:chExt cx="381" cy="907"/>
          </a:xfrm>
        </p:grpSpPr>
        <p:grpSp>
          <p:nvGrpSpPr>
            <p:cNvPr id="67647" name="Group 64">
              <a:extLst>
                <a:ext uri="{FF2B5EF4-FFF2-40B4-BE49-F238E27FC236}">
                  <a16:creationId xmlns:a16="http://schemas.microsoft.com/office/drawing/2014/main" id="{0FF41223-4166-AE5C-7F5C-53CEB9053587}"/>
                </a:ext>
              </a:extLst>
            </p:cNvPr>
            <p:cNvGrpSpPr>
              <a:grpSpLocks/>
            </p:cNvGrpSpPr>
            <p:nvPr/>
          </p:nvGrpSpPr>
          <p:grpSpPr bwMode="auto">
            <a:xfrm flipH="1" flipV="1">
              <a:off x="385" y="618"/>
              <a:ext cx="367" cy="771"/>
              <a:chOff x="385" y="1359"/>
              <a:chExt cx="367" cy="676"/>
            </a:xfrm>
          </p:grpSpPr>
          <p:sp>
            <p:nvSpPr>
              <p:cNvPr id="67648" name="Freeform 65">
                <a:extLst>
                  <a:ext uri="{FF2B5EF4-FFF2-40B4-BE49-F238E27FC236}">
                    <a16:creationId xmlns:a16="http://schemas.microsoft.com/office/drawing/2014/main" id="{31DBC05F-5A55-B3FD-F8BD-E65E8B6F4C38}"/>
                  </a:ext>
                </a:extLst>
              </p:cNvPr>
              <p:cNvSpPr>
                <a:spLocks noChangeArrowheads="1"/>
              </p:cNvSpPr>
              <p:nvPr/>
            </p:nvSpPr>
            <p:spPr bwMode="auto">
              <a:xfrm rot="5311245" flipH="1" flipV="1">
                <a:off x="309" y="1433"/>
                <a:ext cx="330" cy="179"/>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49" name="Freeform 66">
                <a:extLst>
                  <a:ext uri="{FF2B5EF4-FFF2-40B4-BE49-F238E27FC236}">
                    <a16:creationId xmlns:a16="http://schemas.microsoft.com/office/drawing/2014/main" id="{EDAA71E2-9557-3B3A-FA83-926C1B8BACEF}"/>
                  </a:ext>
                </a:extLst>
              </p:cNvPr>
              <p:cNvSpPr>
                <a:spLocks noChangeArrowheads="1"/>
              </p:cNvSpPr>
              <p:nvPr/>
            </p:nvSpPr>
            <p:spPr bwMode="auto">
              <a:xfrm rot="5311245">
                <a:off x="492" y="1743"/>
                <a:ext cx="330" cy="179"/>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0" name="Rectangle 67">
                <a:extLst>
                  <a:ext uri="{FF2B5EF4-FFF2-40B4-BE49-F238E27FC236}">
                    <a16:creationId xmlns:a16="http://schemas.microsoft.com/office/drawing/2014/main" id="{8A1A47C3-43E0-45C3-E65E-807CE4DDBBC7}"/>
                  </a:ext>
                </a:extLst>
              </p:cNvPr>
              <p:cNvSpPr>
                <a:spLocks noChangeArrowheads="1"/>
              </p:cNvSpPr>
              <p:nvPr/>
            </p:nvSpPr>
            <p:spPr bwMode="auto">
              <a:xfrm>
                <a:off x="567" y="1808"/>
                <a:ext cx="185" cy="2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7651" name="Line 68">
                <a:extLst>
                  <a:ext uri="{FF2B5EF4-FFF2-40B4-BE49-F238E27FC236}">
                    <a16:creationId xmlns:a16="http://schemas.microsoft.com/office/drawing/2014/main" id="{DB34AD8F-E3A8-4F92-BE96-510C85DFC969}"/>
                  </a:ext>
                </a:extLst>
              </p:cNvPr>
              <p:cNvSpPr>
                <a:spLocks noChangeShapeType="1"/>
              </p:cNvSpPr>
              <p:nvPr/>
            </p:nvSpPr>
            <p:spPr bwMode="auto">
              <a:xfrm>
                <a:off x="589" y="1808"/>
                <a:ext cx="14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1125" name="Text Box 69">
              <a:extLst>
                <a:ext uri="{FF2B5EF4-FFF2-40B4-BE49-F238E27FC236}">
                  <a16:creationId xmlns:a16="http://schemas.microsoft.com/office/drawing/2014/main" id="{5D537871-5CAE-E04B-9567-18724581F73E}"/>
                </a:ext>
              </a:extLst>
            </p:cNvPr>
            <p:cNvSpPr txBox="1">
              <a:spLocks noChangeArrowheads="1"/>
            </p:cNvSpPr>
            <p:nvPr/>
          </p:nvSpPr>
          <p:spPr bwMode="auto">
            <a:xfrm>
              <a:off x="385" y="482"/>
              <a:ext cx="381" cy="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i</a:t>
              </a:r>
              <a:r>
                <a:rPr kumimoji="1" lang="en-US" altLang="zh-CN" sz="3200" b="1" baseline="-25000">
                  <a:solidFill>
                    <a:srgbClr val="FF5050"/>
                  </a:solidFill>
                  <a:latin typeface="Times New Roman" panose="02020603050405020304" pitchFamily="18" charset="0"/>
                </a:rPr>
                <a:t>c</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grpSp>
        <p:nvGrpSpPr>
          <p:cNvPr id="301126" name="Group 70">
            <a:extLst>
              <a:ext uri="{FF2B5EF4-FFF2-40B4-BE49-F238E27FC236}">
                <a16:creationId xmlns:a16="http://schemas.microsoft.com/office/drawing/2014/main" id="{8432E732-79EC-3D00-3F78-23A26622750D}"/>
              </a:ext>
            </a:extLst>
          </p:cNvPr>
          <p:cNvGrpSpPr>
            <a:grpSpLocks/>
          </p:cNvGrpSpPr>
          <p:nvPr/>
        </p:nvGrpSpPr>
        <p:grpSpPr bwMode="auto">
          <a:xfrm>
            <a:off x="1979613" y="3230563"/>
            <a:ext cx="1404937" cy="704850"/>
            <a:chOff x="1247" y="2126"/>
            <a:chExt cx="885" cy="444"/>
          </a:xfrm>
        </p:grpSpPr>
        <p:sp>
          <p:nvSpPr>
            <p:cNvPr id="301127" name="Text Box 71">
              <a:extLst>
                <a:ext uri="{FF2B5EF4-FFF2-40B4-BE49-F238E27FC236}">
                  <a16:creationId xmlns:a16="http://schemas.microsoft.com/office/drawing/2014/main" id="{D2F9F486-E6B0-9355-FDEE-8545EA20E0A1}"/>
                </a:ext>
              </a:extLst>
            </p:cNvPr>
            <p:cNvSpPr txBox="1">
              <a:spLocks noChangeArrowheads="1"/>
            </p:cNvSpPr>
            <p:nvPr/>
          </p:nvSpPr>
          <p:spPr bwMode="auto">
            <a:xfrm>
              <a:off x="1701" y="2205"/>
              <a:ext cx="431"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3200" b="1" i="1">
                  <a:solidFill>
                    <a:srgbClr val="FF5050"/>
                  </a:solidFill>
                  <a:effectLst>
                    <a:outerShdw blurRad="38100" dist="38100" dir="2700000" algn="tl">
                      <a:srgbClr val="000000"/>
                    </a:outerShdw>
                  </a:effectLst>
                  <a:latin typeface="Times New Roman" panose="02020603050405020304" pitchFamily="18" charset="0"/>
                </a:rPr>
                <a:t>u</a:t>
              </a:r>
              <a:r>
                <a:rPr kumimoji="1" lang="en-US" altLang="zh-CN" sz="3200" b="1" baseline="-25000">
                  <a:solidFill>
                    <a:srgbClr val="FF5050"/>
                  </a:solidFill>
                  <a:latin typeface="Times New Roman" panose="02020603050405020304" pitchFamily="18" charset="0"/>
                </a:rPr>
                <a:t>ce</a:t>
              </a:r>
              <a:endParaRPr kumimoji="1" lang="en-US" altLang="zh-CN" sz="2800" b="1">
                <a:solidFill>
                  <a:srgbClr val="FF5050"/>
                </a:solidFill>
                <a:effectLst>
                  <a:outerShdw blurRad="38100" dist="38100" dir="2700000" algn="tl">
                    <a:srgbClr val="000000"/>
                  </a:outerShdw>
                </a:effectLst>
                <a:latin typeface="Times New Roman" panose="02020603050405020304" pitchFamily="18" charset="0"/>
              </a:endParaRPr>
            </a:p>
          </p:txBody>
        </p:sp>
        <p:grpSp>
          <p:nvGrpSpPr>
            <p:cNvPr id="67655" name="Group 72">
              <a:extLst>
                <a:ext uri="{FF2B5EF4-FFF2-40B4-BE49-F238E27FC236}">
                  <a16:creationId xmlns:a16="http://schemas.microsoft.com/office/drawing/2014/main" id="{2E411D6C-2B5E-343D-672E-75D5CD741544}"/>
                </a:ext>
              </a:extLst>
            </p:cNvPr>
            <p:cNvGrpSpPr>
              <a:grpSpLocks/>
            </p:cNvGrpSpPr>
            <p:nvPr/>
          </p:nvGrpSpPr>
          <p:grpSpPr bwMode="auto">
            <a:xfrm>
              <a:off x="1247" y="2126"/>
              <a:ext cx="463" cy="407"/>
              <a:chOff x="1247" y="2126"/>
              <a:chExt cx="463" cy="407"/>
            </a:xfrm>
          </p:grpSpPr>
          <p:sp>
            <p:nvSpPr>
              <p:cNvPr id="67656" name="Freeform 73">
                <a:extLst>
                  <a:ext uri="{FF2B5EF4-FFF2-40B4-BE49-F238E27FC236}">
                    <a16:creationId xmlns:a16="http://schemas.microsoft.com/office/drawing/2014/main" id="{383F37C9-EE15-2E14-4994-AD1E8661C5D1}"/>
                  </a:ext>
                </a:extLst>
              </p:cNvPr>
              <p:cNvSpPr>
                <a:spLocks noChangeArrowheads="1"/>
              </p:cNvSpPr>
              <p:nvPr/>
            </p:nvSpPr>
            <p:spPr bwMode="auto">
              <a:xfrm rot="10888755" flipH="1">
                <a:off x="1423" y="2331"/>
                <a:ext cx="287" cy="202"/>
              </a:xfrm>
              <a:custGeom>
                <a:avLst/>
                <a:gdLst>
                  <a:gd name="T0" fmla="*/ 0 w 147"/>
                  <a:gd name="T1" fmla="*/ 0 h 343"/>
                  <a:gd name="T2" fmla="*/ 147 w 147"/>
                  <a:gd name="T3" fmla="*/ 171 h 343"/>
                  <a:gd name="T4" fmla="*/ 0 w 147"/>
                  <a:gd name="T5" fmla="*/ 343 h 343"/>
                </a:gdLst>
                <a:ahLst/>
                <a:cxnLst>
                  <a:cxn ang="0">
                    <a:pos x="T0" y="T1"/>
                  </a:cxn>
                  <a:cxn ang="0">
                    <a:pos x="T2" y="T3"/>
                  </a:cxn>
                  <a:cxn ang="0">
                    <a:pos x="T4" y="T5"/>
                  </a:cxn>
                </a:cxnLst>
                <a:rect l="0" t="0" r="r" b="b"/>
                <a:pathLst>
                  <a:path w="147" h="343">
                    <a:moveTo>
                      <a:pt x="0" y="0"/>
                    </a:moveTo>
                    <a:cubicBezTo>
                      <a:pt x="73" y="57"/>
                      <a:pt x="147" y="114"/>
                      <a:pt x="147" y="171"/>
                    </a:cubicBezTo>
                    <a:cubicBezTo>
                      <a:pt x="147" y="228"/>
                      <a:pt x="25" y="312"/>
                      <a:pt x="0" y="343"/>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7" name="Line 74">
                <a:extLst>
                  <a:ext uri="{FF2B5EF4-FFF2-40B4-BE49-F238E27FC236}">
                    <a16:creationId xmlns:a16="http://schemas.microsoft.com/office/drawing/2014/main" id="{B4C1535A-9626-5E9C-8B50-2069A6540593}"/>
                  </a:ext>
                </a:extLst>
              </p:cNvPr>
              <p:cNvSpPr>
                <a:spLocks noChangeShapeType="1"/>
              </p:cNvSpPr>
              <p:nvPr/>
            </p:nvSpPr>
            <p:spPr bwMode="auto">
              <a:xfrm flipH="1" flipV="1">
                <a:off x="1247" y="2135"/>
                <a:ext cx="0" cy="159"/>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8" name="Freeform 75">
                <a:extLst>
                  <a:ext uri="{FF2B5EF4-FFF2-40B4-BE49-F238E27FC236}">
                    <a16:creationId xmlns:a16="http://schemas.microsoft.com/office/drawing/2014/main" id="{870BE2E9-FC74-32A6-2BAE-9F073E484F65}"/>
                  </a:ext>
                </a:extLst>
              </p:cNvPr>
              <p:cNvSpPr>
                <a:spLocks noChangeArrowheads="1"/>
              </p:cNvSpPr>
              <p:nvPr/>
            </p:nvSpPr>
            <p:spPr bwMode="auto">
              <a:xfrm>
                <a:off x="1247" y="2282"/>
                <a:ext cx="177" cy="47"/>
              </a:xfrm>
              <a:custGeom>
                <a:avLst/>
                <a:gdLst>
                  <a:gd name="T0" fmla="*/ 136 w 136"/>
                  <a:gd name="T1" fmla="*/ 45 h 45"/>
                  <a:gd name="T2" fmla="*/ 0 w 136"/>
                  <a:gd name="T3" fmla="*/ 0 h 45"/>
                </a:gdLst>
                <a:ahLst/>
                <a:cxnLst>
                  <a:cxn ang="0">
                    <a:pos x="T0" y="T1"/>
                  </a:cxn>
                  <a:cxn ang="0">
                    <a:pos x="T2" y="T3"/>
                  </a:cxn>
                </a:cxnLst>
                <a:rect l="0" t="0" r="r" b="b"/>
                <a:pathLst>
                  <a:path w="136" h="45">
                    <a:moveTo>
                      <a:pt x="136" y="45"/>
                    </a:moveTo>
                    <a:cubicBezTo>
                      <a:pt x="136" y="45"/>
                      <a:pt x="68" y="22"/>
                      <a:pt x="0" y="0"/>
                    </a:cubicBezTo>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9" name="Freeform 76">
                <a:extLst>
                  <a:ext uri="{FF2B5EF4-FFF2-40B4-BE49-F238E27FC236}">
                    <a16:creationId xmlns:a16="http://schemas.microsoft.com/office/drawing/2014/main" id="{8DC6C4F5-942B-7761-B268-837EEA1EBBD1}"/>
                  </a:ext>
                </a:extLst>
              </p:cNvPr>
              <p:cNvSpPr>
                <a:spLocks noChangeArrowheads="1"/>
              </p:cNvSpPr>
              <p:nvPr/>
            </p:nvSpPr>
            <p:spPr bwMode="auto">
              <a:xfrm>
                <a:off x="1247" y="2126"/>
                <a:ext cx="189" cy="32"/>
              </a:xfrm>
              <a:custGeom>
                <a:avLst/>
                <a:gdLst>
                  <a:gd name="T0" fmla="*/ 254 w 254"/>
                  <a:gd name="T1" fmla="*/ 0 h 32"/>
                  <a:gd name="T2" fmla="*/ 0 w 254"/>
                  <a:gd name="T3" fmla="*/ 32 h 32"/>
                </a:gdLst>
                <a:ahLst/>
                <a:cxnLst>
                  <a:cxn ang="0">
                    <a:pos x="T0" y="T1"/>
                  </a:cxn>
                  <a:cxn ang="0">
                    <a:pos x="T2" y="T3"/>
                  </a:cxn>
                </a:cxnLst>
                <a:rect l="0" t="0" r="r" b="b"/>
                <a:pathLst>
                  <a:path w="254" h="32">
                    <a:moveTo>
                      <a:pt x="254" y="0"/>
                    </a:moveTo>
                    <a:cubicBezTo>
                      <a:pt x="212" y="7"/>
                      <a:pt x="53" y="25"/>
                      <a:pt x="0" y="32"/>
                    </a:cubicBezTo>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01133" name="Rectangle 77">
            <a:extLst>
              <a:ext uri="{FF2B5EF4-FFF2-40B4-BE49-F238E27FC236}">
                <a16:creationId xmlns:a16="http://schemas.microsoft.com/office/drawing/2014/main" id="{009B62E4-CC31-603A-D79F-DCA4E4745AAA}"/>
              </a:ext>
            </a:extLst>
          </p:cNvPr>
          <p:cNvSpPr>
            <a:spLocks noChangeArrowheads="1"/>
          </p:cNvSpPr>
          <p:nvPr/>
        </p:nvSpPr>
        <p:spPr bwMode="auto">
          <a:xfrm>
            <a:off x="323850" y="4941888"/>
            <a:ext cx="85693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3</a:t>
            </a:r>
            <a:r>
              <a:rPr lang="zh-CN" altLang="en-US" sz="2400" b="1">
                <a:solidFill>
                  <a:srgbClr val="0000FF"/>
                </a:solidFill>
                <a:latin typeface="黑体" panose="02010609060101010101" pitchFamily="49" charset="-122"/>
                <a:ea typeface="黑体" panose="02010609060101010101" pitchFamily="49" charset="-122"/>
              </a:rPr>
              <a:t>）工作点设置过高，出现底部</a:t>
            </a:r>
            <a:r>
              <a:rPr lang="zh-CN" altLang="en-US" sz="2400" b="1">
                <a:solidFill>
                  <a:srgbClr val="0000FF"/>
                </a:solidFill>
                <a:latin typeface="Times New Roman" panose="02020603050405020304" pitchFamily="18" charset="0"/>
                <a:ea typeface="黑体" panose="02010609060101010101" pitchFamily="49" charset="-122"/>
              </a:rPr>
              <a:t>削波</a:t>
            </a:r>
            <a:r>
              <a:rPr lang="zh-CN" altLang="en-US" sz="2400" b="1">
                <a:solidFill>
                  <a:srgbClr val="0000FF"/>
                </a:solidFill>
                <a:latin typeface="黑体" panose="02010609060101010101" pitchFamily="49" charset="-122"/>
                <a:ea typeface="黑体" panose="02010609060101010101" pitchFamily="49" charset="-122"/>
              </a:rPr>
              <a:t>失真，称为</a:t>
            </a:r>
            <a:r>
              <a:rPr lang="zh-CN" altLang="en-US" sz="2400" b="1" u="sng">
                <a:solidFill>
                  <a:srgbClr val="FF5050"/>
                </a:solidFill>
                <a:latin typeface="黑体" panose="02010609060101010101" pitchFamily="49" charset="-122"/>
                <a:ea typeface="黑体" panose="02010609060101010101" pitchFamily="49" charset="-122"/>
              </a:rPr>
              <a:t>饱和失真</a:t>
            </a:r>
            <a:r>
              <a:rPr lang="zh-CN" altLang="en-US" sz="2400" b="1">
                <a:latin typeface="黑体" panose="02010609060101010101" pitchFamily="49" charset="-122"/>
                <a:ea typeface="黑体" panose="02010609060101010101" pitchFamily="49" charset="-122"/>
              </a:rPr>
              <a:t>。</a:t>
            </a:r>
          </a:p>
        </p:txBody>
      </p:sp>
      <p:sp>
        <p:nvSpPr>
          <p:cNvPr id="67661" name="Rectangle 78">
            <a:extLst>
              <a:ext uri="{FF2B5EF4-FFF2-40B4-BE49-F238E27FC236}">
                <a16:creationId xmlns:a16="http://schemas.microsoft.com/office/drawing/2014/main" id="{314E2C01-871F-4855-3B56-58298829446B}"/>
              </a:ext>
            </a:extLst>
          </p:cNvPr>
          <p:cNvSpPr>
            <a:spLocks noChangeArrowheads="1"/>
          </p:cNvSpPr>
          <p:nvPr/>
        </p:nvSpPr>
        <p:spPr bwMode="auto">
          <a:xfrm>
            <a:off x="360363" y="4581525"/>
            <a:ext cx="86042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b="1">
                <a:solidFill>
                  <a:srgbClr val="0000FF"/>
                </a:solidFill>
                <a:latin typeface="Times New Roman" panose="02020603050405020304" pitchFamily="18" charset="0"/>
                <a:ea typeface="黑体" panose="02010609060101010101" pitchFamily="49" charset="-122"/>
              </a:rPr>
              <a:t>（</a:t>
            </a:r>
            <a:r>
              <a:rPr lang="en-US" altLang="zh-CN" sz="2400" b="1">
                <a:solidFill>
                  <a:srgbClr val="0000FF"/>
                </a:solidFill>
                <a:latin typeface="Times New Roman" panose="02020603050405020304" pitchFamily="18" charset="0"/>
                <a:ea typeface="黑体" panose="02010609060101010101" pitchFamily="49" charset="-122"/>
              </a:rPr>
              <a:t>2</a:t>
            </a:r>
            <a:r>
              <a:rPr lang="zh-CN" altLang="en-US" sz="2400" b="1">
                <a:solidFill>
                  <a:srgbClr val="0000FF"/>
                </a:solidFill>
                <a:latin typeface="Times New Roman" panose="02020603050405020304" pitchFamily="18" charset="0"/>
                <a:ea typeface="黑体" panose="02010609060101010101" pitchFamily="49" charset="-122"/>
              </a:rPr>
              <a:t>）工作点设置过低，出现顶部削波失真，称为</a:t>
            </a:r>
            <a:r>
              <a:rPr lang="zh-CN" altLang="en-US" sz="2400" b="1" u="sng">
                <a:solidFill>
                  <a:srgbClr val="FF5050"/>
                </a:solidFill>
                <a:latin typeface="Times New Roman" panose="02020603050405020304" pitchFamily="18" charset="0"/>
                <a:ea typeface="黑体" panose="02010609060101010101" pitchFamily="49" charset="-122"/>
              </a:rPr>
              <a:t>截止失真</a:t>
            </a:r>
            <a:r>
              <a:rPr lang="zh-CN" altLang="en-US" sz="2400" b="1">
                <a:latin typeface="Times New Roman" panose="02020603050405020304" pitchFamily="18" charset="0"/>
                <a:ea typeface="黑体" panose="02010609060101010101" pitchFamily="49" charset="-122"/>
              </a:rPr>
              <a:t>。</a:t>
            </a:r>
          </a:p>
        </p:txBody>
      </p:sp>
      <p:sp>
        <p:nvSpPr>
          <p:cNvPr id="67662" name="Rectangle 79">
            <a:extLst>
              <a:ext uri="{FF2B5EF4-FFF2-40B4-BE49-F238E27FC236}">
                <a16:creationId xmlns:a16="http://schemas.microsoft.com/office/drawing/2014/main" id="{5724FAF3-BB79-B576-4AED-A00D9EDDCB07}"/>
              </a:ext>
            </a:extLst>
          </p:cNvPr>
          <p:cNvSpPr>
            <a:spLocks noChangeArrowheads="1"/>
          </p:cNvSpPr>
          <p:nvPr/>
        </p:nvSpPr>
        <p:spPr bwMode="auto">
          <a:xfrm>
            <a:off x="395288" y="4221163"/>
            <a:ext cx="6821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b="1">
                <a:solidFill>
                  <a:srgbClr val="0000FF"/>
                </a:solidFill>
                <a:latin typeface="Times New Roman" panose="02020603050405020304" pitchFamily="18" charset="0"/>
                <a:ea typeface="黑体" panose="02010609060101010101" pitchFamily="49" charset="-122"/>
              </a:rPr>
              <a:t>（</a:t>
            </a:r>
            <a:r>
              <a:rPr lang="en-US" altLang="zh-CN" sz="2400" b="1">
                <a:solidFill>
                  <a:srgbClr val="0000FF"/>
                </a:solidFill>
                <a:latin typeface="Times New Roman" panose="02020603050405020304" pitchFamily="18" charset="0"/>
                <a:ea typeface="黑体" panose="02010609060101010101" pitchFamily="49" charset="-122"/>
              </a:rPr>
              <a:t>1</a:t>
            </a:r>
            <a:r>
              <a:rPr lang="zh-CN" altLang="en-US" sz="2400" b="1">
                <a:solidFill>
                  <a:srgbClr val="0000FF"/>
                </a:solidFill>
                <a:latin typeface="Times New Roman" panose="02020603050405020304" pitchFamily="18" charset="0"/>
                <a:ea typeface="黑体" panose="02010609060101010101" pitchFamily="49" charset="-122"/>
              </a:rPr>
              <a:t>）工作点设置适当，没有出现失真。</a:t>
            </a:r>
          </a:p>
        </p:txBody>
      </p:sp>
      <p:sp>
        <p:nvSpPr>
          <p:cNvPr id="301136" name="Text Box 80">
            <a:extLst>
              <a:ext uri="{FF2B5EF4-FFF2-40B4-BE49-F238E27FC236}">
                <a16:creationId xmlns:a16="http://schemas.microsoft.com/office/drawing/2014/main" id="{5017E655-FA59-4632-E1C9-E00FE0FA7FF5}"/>
              </a:ext>
            </a:extLst>
          </p:cNvPr>
          <p:cNvSpPr txBox="1">
            <a:spLocks noChangeArrowheads="1"/>
          </p:cNvSpPr>
          <p:nvPr/>
        </p:nvSpPr>
        <p:spPr bwMode="auto">
          <a:xfrm>
            <a:off x="2268538" y="1341438"/>
            <a:ext cx="7477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
        <p:nvSpPr>
          <p:cNvPr id="301137" name="Text Box 81">
            <a:extLst>
              <a:ext uri="{FF2B5EF4-FFF2-40B4-BE49-F238E27FC236}">
                <a16:creationId xmlns:a16="http://schemas.microsoft.com/office/drawing/2014/main" id="{ABA41D14-048D-1FCD-233E-C5DFAB5D14EE}"/>
              </a:ext>
            </a:extLst>
          </p:cNvPr>
          <p:cNvSpPr txBox="1">
            <a:spLocks noChangeArrowheads="1"/>
          </p:cNvSpPr>
          <p:nvPr/>
        </p:nvSpPr>
        <p:spPr bwMode="auto">
          <a:xfrm>
            <a:off x="7235825" y="1484313"/>
            <a:ext cx="7477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kumimoji="1" lang="en-US" altLang="zh-CN" sz="2800" b="1" i="1">
                <a:solidFill>
                  <a:srgbClr val="FF5050"/>
                </a:solidFill>
                <a:effectLst>
                  <a:outerShdw blurRad="38100" dist="38100" dir="2700000" algn="tl">
                    <a:srgbClr val="000000"/>
                  </a:outerShdw>
                </a:effectLst>
                <a:latin typeface="Times New Roman" panose="02020603050405020304" pitchFamily="18" charset="0"/>
              </a:rPr>
              <a:t>Q</a:t>
            </a:r>
            <a:endParaRPr kumimoji="1" lang="en-US" altLang="zh-CN" sz="2800" b="1" baseline="-25000">
              <a:solidFill>
                <a:srgbClr val="FF5050"/>
              </a:solidFill>
              <a:effectLst>
                <a:outerShdw blurRad="38100" dist="38100" dir="2700000" algn="tl">
                  <a:srgbClr val="000000"/>
                </a:outerShdw>
              </a:effectLst>
              <a:latin typeface="Times New Roman" panose="02020603050405020304" pitchFamily="18" charset="0"/>
            </a:endParaRPr>
          </a:p>
        </p:txBody>
      </p:sp>
      <p:sp>
        <p:nvSpPr>
          <p:cNvPr id="301138" name="Rectangle 82">
            <a:extLst>
              <a:ext uri="{FF2B5EF4-FFF2-40B4-BE49-F238E27FC236}">
                <a16:creationId xmlns:a16="http://schemas.microsoft.com/office/drawing/2014/main" id="{82135C4C-5FB1-2F2B-AA44-0D22DA58884E}"/>
              </a:ext>
            </a:extLst>
          </p:cNvPr>
          <p:cNvSpPr>
            <a:spLocks noChangeArrowheads="1"/>
          </p:cNvSpPr>
          <p:nvPr/>
        </p:nvSpPr>
        <p:spPr bwMode="auto">
          <a:xfrm>
            <a:off x="1116013" y="5445125"/>
            <a:ext cx="705643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pPr>
            <a:r>
              <a:rPr lang="zh-CN" altLang="en-US" sz="2400" b="1">
                <a:solidFill>
                  <a:srgbClr val="FF3300"/>
                </a:solidFill>
                <a:latin typeface="Times New Roman" panose="02020603050405020304" pitchFamily="18" charset="0"/>
                <a:ea typeface="黑体" panose="02010609060101010101" pitchFamily="49" charset="-122"/>
              </a:rPr>
              <a:t>饱和失真和截止失真是由于</a:t>
            </a:r>
            <a:r>
              <a:rPr lang="en-US" altLang="zh-CN" sz="2400" b="1">
                <a:solidFill>
                  <a:srgbClr val="FF3300"/>
                </a:solidFill>
                <a:latin typeface="Times New Roman" panose="02020603050405020304" pitchFamily="18" charset="0"/>
                <a:ea typeface="黑体" panose="02010609060101010101" pitchFamily="49" charset="-122"/>
              </a:rPr>
              <a:t>BJT</a:t>
            </a:r>
            <a:r>
              <a:rPr lang="zh-CN" altLang="en-US" sz="2400" b="1">
                <a:solidFill>
                  <a:srgbClr val="FF3300"/>
                </a:solidFill>
                <a:latin typeface="Times New Roman" panose="02020603050405020304" pitchFamily="18" charset="0"/>
                <a:ea typeface="黑体" panose="02010609060101010101" pitchFamily="49" charset="-122"/>
              </a:rPr>
              <a:t>进入非线性区域引起的，属于</a:t>
            </a:r>
            <a:r>
              <a:rPr lang="zh-CN" altLang="en-US" sz="2400" b="1" u="sng">
                <a:solidFill>
                  <a:srgbClr val="FF3300"/>
                </a:solidFill>
                <a:latin typeface="Times New Roman" panose="02020603050405020304" pitchFamily="18" charset="0"/>
                <a:ea typeface="黑体" panose="02010609060101010101" pitchFamily="49" charset="-122"/>
              </a:rPr>
              <a:t>非线性失真</a:t>
            </a:r>
            <a:r>
              <a:rPr lang="zh-CN" altLang="en-US" sz="2400" b="1">
                <a:solidFill>
                  <a:srgbClr val="FF3300"/>
                </a:solidFill>
                <a:latin typeface="Times New Roman" panose="02020603050405020304" pitchFamily="18" charset="0"/>
                <a:ea typeface="黑体" panose="02010609060101010101" pitchFamily="49" charset="-122"/>
              </a:rPr>
              <a:t>。</a:t>
            </a:r>
          </a:p>
        </p:txBody>
      </p:sp>
      <p:sp>
        <p:nvSpPr>
          <p:cNvPr id="301139" name="Text Box 83">
            <a:extLst>
              <a:ext uri="{FF2B5EF4-FFF2-40B4-BE49-F238E27FC236}">
                <a16:creationId xmlns:a16="http://schemas.microsoft.com/office/drawing/2014/main" id="{C4D864F3-35B4-8C19-DC67-43D229E0B7B5}"/>
              </a:ext>
            </a:extLst>
          </p:cNvPr>
          <p:cNvSpPr txBox="1">
            <a:spLocks noChangeArrowheads="1"/>
          </p:cNvSpPr>
          <p:nvPr/>
        </p:nvSpPr>
        <p:spPr bwMode="auto">
          <a:xfrm>
            <a:off x="755650" y="6140450"/>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FF3300"/>
                </a:solidFill>
                <a:latin typeface="黑体" panose="02010609060101010101" pitchFamily="49" charset="-122"/>
                <a:ea typeface="黑体" panose="02010609060101010101" pitchFamily="49" charset="-122"/>
              </a:rPr>
              <a:t>※</a:t>
            </a:r>
            <a:r>
              <a:rPr lang="zh-CN" altLang="en-US" sz="2400" b="1">
                <a:solidFill>
                  <a:srgbClr val="FF3300"/>
                </a:solidFill>
                <a:latin typeface="黑体" panose="02010609060101010101" pitchFamily="49" charset="-122"/>
                <a:ea typeface="黑体" panose="02010609060101010101" pitchFamily="49" charset="-122"/>
              </a:rPr>
              <a:t>注意：</a:t>
            </a:r>
            <a:r>
              <a:rPr lang="en-US" altLang="zh-CN" sz="2400" b="1">
                <a:solidFill>
                  <a:srgbClr val="FF3300"/>
                </a:solidFill>
                <a:latin typeface="黑体" panose="02010609060101010101" pitchFamily="49" charset="-122"/>
                <a:ea typeface="黑体" panose="02010609060101010101" pitchFamily="49" charset="-122"/>
              </a:rPr>
              <a:t>PNP</a:t>
            </a:r>
            <a:r>
              <a:rPr lang="zh-CN" altLang="en-US" sz="2400" b="1">
                <a:solidFill>
                  <a:srgbClr val="FF3300"/>
                </a:solidFill>
                <a:latin typeface="黑体" panose="02010609060101010101" pitchFamily="49" charset="-122"/>
                <a:ea typeface="黑体" panose="02010609060101010101" pitchFamily="49" charset="-122"/>
              </a:rPr>
              <a:t>管的失真表现形式，与</a:t>
            </a:r>
            <a:r>
              <a:rPr lang="en-US" altLang="zh-CN" sz="2400" b="1">
                <a:solidFill>
                  <a:srgbClr val="FF3300"/>
                </a:solidFill>
                <a:latin typeface="黑体" panose="02010609060101010101" pitchFamily="49" charset="-122"/>
                <a:ea typeface="黑体" panose="02010609060101010101" pitchFamily="49" charset="-122"/>
              </a:rPr>
              <a:t>NPN</a:t>
            </a:r>
            <a:r>
              <a:rPr lang="zh-CN" altLang="en-US" sz="2400" b="1">
                <a:solidFill>
                  <a:srgbClr val="FF3300"/>
                </a:solidFill>
                <a:latin typeface="黑体" panose="02010609060101010101" pitchFamily="49" charset="-122"/>
                <a:ea typeface="黑体" panose="02010609060101010101" pitchFamily="49" charset="-122"/>
              </a:rPr>
              <a:t>管正好相反。</a:t>
            </a:r>
          </a:p>
        </p:txBody>
      </p:sp>
      <p:sp>
        <p:nvSpPr>
          <p:cNvPr id="301140" name="Rectangle 84">
            <a:extLst>
              <a:ext uri="{FF2B5EF4-FFF2-40B4-BE49-F238E27FC236}">
                <a16:creationId xmlns:a16="http://schemas.microsoft.com/office/drawing/2014/main" id="{4122D9BC-8429-91F3-227E-6A954B40D863}"/>
              </a:ext>
            </a:extLst>
          </p:cNvPr>
          <p:cNvSpPr>
            <a:spLocks noChangeArrowheads="1"/>
          </p:cNvSpPr>
          <p:nvPr/>
        </p:nvSpPr>
        <p:spPr bwMode="auto">
          <a:xfrm>
            <a:off x="0" y="620713"/>
            <a:ext cx="9144000" cy="3671887"/>
          </a:xfrm>
          <a:prstGeom prst="rect">
            <a:avLst/>
          </a:prstGeom>
          <a:solidFill>
            <a:srgbClr val="FFFFCC"/>
          </a:solidFill>
          <a:ln w="9525">
            <a:solidFill>
              <a:schemeClr val="tx1"/>
            </a:solidFill>
            <a:miter lim="800000"/>
            <a:headEnd/>
            <a:tailEnd/>
          </a:ln>
        </p:spPr>
        <p:txBody>
          <a:bodyPr wrap="none" anchor="ctr"/>
          <a:lstStyle/>
          <a:p>
            <a:endParaRPr lang="zh-CN" altLang="en-US"/>
          </a:p>
        </p:txBody>
      </p:sp>
      <p:grpSp>
        <p:nvGrpSpPr>
          <p:cNvPr id="301141" name="Group 85">
            <a:extLst>
              <a:ext uri="{FF2B5EF4-FFF2-40B4-BE49-F238E27FC236}">
                <a16:creationId xmlns:a16="http://schemas.microsoft.com/office/drawing/2014/main" id="{60CFE34F-CE72-188F-45BC-15B14A089945}"/>
              </a:ext>
            </a:extLst>
          </p:cNvPr>
          <p:cNvGrpSpPr>
            <a:grpSpLocks/>
          </p:cNvGrpSpPr>
          <p:nvPr/>
        </p:nvGrpSpPr>
        <p:grpSpPr bwMode="auto">
          <a:xfrm>
            <a:off x="1187450" y="1125538"/>
            <a:ext cx="6718300" cy="1768475"/>
            <a:chOff x="348" y="1048"/>
            <a:chExt cx="4776" cy="2148"/>
          </a:xfrm>
        </p:grpSpPr>
        <p:sp>
          <p:nvSpPr>
            <p:cNvPr id="67669" name="Rectangle 86">
              <a:extLst>
                <a:ext uri="{FF2B5EF4-FFF2-40B4-BE49-F238E27FC236}">
                  <a16:creationId xmlns:a16="http://schemas.microsoft.com/office/drawing/2014/main" id="{C1862ECE-ECB4-84EB-8A12-FFA2E41FA464}"/>
                </a:ext>
              </a:extLst>
            </p:cNvPr>
            <p:cNvSpPr>
              <a:spLocks noChangeArrowheads="1"/>
            </p:cNvSpPr>
            <p:nvPr/>
          </p:nvSpPr>
          <p:spPr bwMode="auto">
            <a:xfrm>
              <a:off x="1476" y="1312"/>
              <a:ext cx="175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ea typeface="黑体" panose="02010609060101010101" pitchFamily="49" charset="-122"/>
                </a:rPr>
                <a:t>过低</a:t>
              </a:r>
              <a:r>
                <a:rPr lang="zh-CN" altLang="en-US" sz="2400" b="1">
                  <a:latin typeface="Times New Roman" panose="02020603050405020304" pitchFamily="18" charset="0"/>
                  <a:ea typeface="黑体" panose="02010609060101010101" pitchFamily="49" charset="-122"/>
                  <a:sym typeface="Symbol" panose="05050102010706020507" pitchFamily="18" charset="2"/>
                </a:rPr>
                <a:t></a:t>
              </a:r>
              <a:r>
                <a:rPr lang="zh-CN" altLang="en-US" sz="2400" b="1" u="sng">
                  <a:solidFill>
                    <a:srgbClr val="0000FF"/>
                  </a:solidFill>
                  <a:latin typeface="Times New Roman" panose="02020603050405020304" pitchFamily="18" charset="0"/>
                  <a:ea typeface="黑体" panose="02010609060101010101" pitchFamily="49" charset="-122"/>
                  <a:sym typeface="Symbol" panose="05050102010706020507" pitchFamily="18" charset="2"/>
                </a:rPr>
                <a:t>截止失真</a:t>
              </a:r>
              <a:endParaRPr lang="zh-CN" altLang="en-US" sz="2400" b="1" u="sng">
                <a:solidFill>
                  <a:srgbClr val="0000FF"/>
                </a:solidFill>
                <a:latin typeface="Times New Roman" panose="02020603050405020304" pitchFamily="18" charset="0"/>
                <a:ea typeface="黑体" panose="02010609060101010101" pitchFamily="49" charset="-122"/>
              </a:endParaRPr>
            </a:p>
          </p:txBody>
        </p:sp>
        <p:sp>
          <p:nvSpPr>
            <p:cNvPr id="67670" name="Rectangle 87">
              <a:extLst>
                <a:ext uri="{FF2B5EF4-FFF2-40B4-BE49-F238E27FC236}">
                  <a16:creationId xmlns:a16="http://schemas.microsoft.com/office/drawing/2014/main" id="{B1528A6C-22DE-0BD4-C1E3-458AC6806748}"/>
                </a:ext>
              </a:extLst>
            </p:cNvPr>
            <p:cNvSpPr>
              <a:spLocks noChangeArrowheads="1"/>
            </p:cNvSpPr>
            <p:nvPr/>
          </p:nvSpPr>
          <p:spPr bwMode="auto">
            <a:xfrm>
              <a:off x="348" y="1794"/>
              <a:ext cx="1004"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latin typeface="Times New Roman" panose="02020603050405020304" pitchFamily="18" charset="0"/>
                  <a:ea typeface="黑体" panose="02010609060101010101" pitchFamily="49" charset="-122"/>
                </a:rPr>
                <a:t>工作点   设置：</a:t>
              </a:r>
            </a:p>
          </p:txBody>
        </p:sp>
        <p:sp>
          <p:nvSpPr>
            <p:cNvPr id="67671" name="Rectangle 88">
              <a:extLst>
                <a:ext uri="{FF2B5EF4-FFF2-40B4-BE49-F238E27FC236}">
                  <a16:creationId xmlns:a16="http://schemas.microsoft.com/office/drawing/2014/main" id="{02802C96-9F75-5FC0-45E3-49AED14F414F}"/>
                </a:ext>
              </a:extLst>
            </p:cNvPr>
            <p:cNvSpPr>
              <a:spLocks noChangeArrowheads="1"/>
            </p:cNvSpPr>
            <p:nvPr/>
          </p:nvSpPr>
          <p:spPr bwMode="auto">
            <a:xfrm>
              <a:off x="1452" y="2487"/>
              <a:ext cx="242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ea typeface="黑体" panose="02010609060101010101" pitchFamily="49" charset="-122"/>
                </a:rPr>
                <a:t>过高</a:t>
              </a:r>
              <a:r>
                <a:rPr lang="zh-CN" altLang="en-US" sz="2400" b="1">
                  <a:latin typeface="Times New Roman" panose="02020603050405020304" pitchFamily="18" charset="0"/>
                  <a:ea typeface="黑体" panose="02010609060101010101" pitchFamily="49" charset="-122"/>
                  <a:sym typeface="Symbol" panose="05050102010706020507" pitchFamily="18" charset="2"/>
                </a:rPr>
                <a:t></a:t>
              </a:r>
              <a:r>
                <a:rPr lang="zh-CN" altLang="en-US" sz="2400" b="1" u="sng">
                  <a:solidFill>
                    <a:srgbClr val="0000FF"/>
                  </a:solidFill>
                  <a:latin typeface="Times New Roman" panose="02020603050405020304" pitchFamily="18" charset="0"/>
                  <a:ea typeface="黑体" panose="02010609060101010101" pitchFamily="49" charset="-122"/>
                  <a:sym typeface="Symbol" panose="05050102010706020507" pitchFamily="18" charset="2"/>
                </a:rPr>
                <a:t>饱和失真</a:t>
              </a:r>
            </a:p>
          </p:txBody>
        </p:sp>
        <p:sp>
          <p:nvSpPr>
            <p:cNvPr id="67672" name="AutoShape 89">
              <a:extLst>
                <a:ext uri="{FF2B5EF4-FFF2-40B4-BE49-F238E27FC236}">
                  <a16:creationId xmlns:a16="http://schemas.microsoft.com/office/drawing/2014/main" id="{95ECFF42-0415-F262-E28C-7C2DA5D669FB}"/>
                </a:ext>
              </a:extLst>
            </p:cNvPr>
            <p:cNvSpPr>
              <a:spLocks/>
            </p:cNvSpPr>
            <p:nvPr/>
          </p:nvSpPr>
          <p:spPr bwMode="auto">
            <a:xfrm>
              <a:off x="3228" y="1176"/>
              <a:ext cx="120" cy="684"/>
            </a:xfrm>
            <a:prstGeom prst="leftBrace">
              <a:avLst>
                <a:gd name="adj1" fmla="val 475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73" name="AutoShape 90">
              <a:extLst>
                <a:ext uri="{FF2B5EF4-FFF2-40B4-BE49-F238E27FC236}">
                  <a16:creationId xmlns:a16="http://schemas.microsoft.com/office/drawing/2014/main" id="{9B8D2FF6-A63B-D325-64F7-72F813FDABC3}"/>
                </a:ext>
              </a:extLst>
            </p:cNvPr>
            <p:cNvSpPr>
              <a:spLocks/>
            </p:cNvSpPr>
            <p:nvPr/>
          </p:nvSpPr>
          <p:spPr bwMode="auto">
            <a:xfrm>
              <a:off x="1308" y="1488"/>
              <a:ext cx="156" cy="1224"/>
            </a:xfrm>
            <a:prstGeom prst="leftBrace">
              <a:avLst>
                <a:gd name="adj1" fmla="val 65348"/>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74" name="AutoShape 91">
              <a:extLst>
                <a:ext uri="{FF2B5EF4-FFF2-40B4-BE49-F238E27FC236}">
                  <a16:creationId xmlns:a16="http://schemas.microsoft.com/office/drawing/2014/main" id="{DE625211-B91B-4F6C-C346-7CEA589D4528}"/>
                </a:ext>
              </a:extLst>
            </p:cNvPr>
            <p:cNvSpPr>
              <a:spLocks/>
            </p:cNvSpPr>
            <p:nvPr/>
          </p:nvSpPr>
          <p:spPr bwMode="auto">
            <a:xfrm>
              <a:off x="3156" y="2352"/>
              <a:ext cx="120" cy="684"/>
            </a:xfrm>
            <a:prstGeom prst="leftBrace">
              <a:avLst>
                <a:gd name="adj1" fmla="val 475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75" name="Rectangle 92">
              <a:extLst>
                <a:ext uri="{FF2B5EF4-FFF2-40B4-BE49-F238E27FC236}">
                  <a16:creationId xmlns:a16="http://schemas.microsoft.com/office/drawing/2014/main" id="{3DD989D0-2C29-A23B-DFA2-9F57F9C657A5}"/>
                </a:ext>
              </a:extLst>
            </p:cNvPr>
            <p:cNvSpPr>
              <a:spLocks noChangeArrowheads="1"/>
            </p:cNvSpPr>
            <p:nvPr/>
          </p:nvSpPr>
          <p:spPr bwMode="auto">
            <a:xfrm>
              <a:off x="3372" y="1048"/>
              <a:ext cx="175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黑体" panose="02010609060101010101" pitchFamily="49" charset="-122"/>
                </a:rPr>
                <a:t>NPN</a:t>
              </a:r>
              <a:r>
                <a:rPr lang="en-US" altLang="zh-CN" sz="2400" b="1">
                  <a:latin typeface="Times New Roman" panose="02020603050405020304" pitchFamily="18" charset="0"/>
                  <a:ea typeface="黑体" panose="02010609060101010101" pitchFamily="49" charset="-122"/>
                  <a:sym typeface="Symbol" panose="05050102010706020507" pitchFamily="18" charset="2"/>
                </a:rPr>
                <a:t></a:t>
              </a:r>
              <a:r>
                <a:rPr lang="zh-CN" altLang="en-US" sz="2400" b="1">
                  <a:latin typeface="Times New Roman" panose="02020603050405020304" pitchFamily="18" charset="0"/>
                  <a:ea typeface="黑体" panose="02010609060101010101" pitchFamily="49" charset="-122"/>
                  <a:sym typeface="Symbol" panose="05050102010706020507" pitchFamily="18" charset="2"/>
                </a:rPr>
                <a:t>顶部失真</a:t>
              </a:r>
              <a:endParaRPr lang="zh-CN" altLang="en-US" sz="2400" b="1">
                <a:latin typeface="Times New Roman" panose="02020603050405020304" pitchFamily="18" charset="0"/>
                <a:ea typeface="黑体" panose="02010609060101010101" pitchFamily="49" charset="-122"/>
              </a:endParaRPr>
            </a:p>
          </p:txBody>
        </p:sp>
        <p:sp>
          <p:nvSpPr>
            <p:cNvPr id="67676" name="Rectangle 93">
              <a:extLst>
                <a:ext uri="{FF2B5EF4-FFF2-40B4-BE49-F238E27FC236}">
                  <a16:creationId xmlns:a16="http://schemas.microsoft.com/office/drawing/2014/main" id="{887DDEAD-6A11-27CA-007C-6D01817DA76E}"/>
                </a:ext>
              </a:extLst>
            </p:cNvPr>
            <p:cNvSpPr>
              <a:spLocks noChangeArrowheads="1"/>
            </p:cNvSpPr>
            <p:nvPr/>
          </p:nvSpPr>
          <p:spPr bwMode="auto">
            <a:xfrm>
              <a:off x="3372" y="1660"/>
              <a:ext cx="175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3300"/>
                  </a:solidFill>
                  <a:latin typeface="Times New Roman" panose="02020603050405020304" pitchFamily="18" charset="0"/>
                  <a:ea typeface="黑体" panose="02010609060101010101" pitchFamily="49" charset="-122"/>
                </a:rPr>
                <a:t>PNP</a:t>
              </a:r>
              <a:r>
                <a:rPr lang="en-US" altLang="zh-CN" sz="2400" b="1">
                  <a:solidFill>
                    <a:srgbClr val="FF33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400" b="1">
                  <a:solidFill>
                    <a:srgbClr val="FF3300"/>
                  </a:solidFill>
                  <a:latin typeface="Times New Roman" panose="02020603050405020304" pitchFamily="18" charset="0"/>
                  <a:ea typeface="黑体" panose="02010609060101010101" pitchFamily="49" charset="-122"/>
                  <a:sym typeface="Symbol" panose="05050102010706020507" pitchFamily="18" charset="2"/>
                </a:rPr>
                <a:t>底部失真</a:t>
              </a:r>
              <a:br>
                <a:rPr lang="zh-CN" altLang="en-US" sz="2400" b="1">
                  <a:solidFill>
                    <a:srgbClr val="FF0066"/>
                  </a:solidFill>
                  <a:latin typeface="Times New Roman" panose="02020603050405020304" pitchFamily="18" charset="0"/>
                  <a:ea typeface="黑体" panose="02010609060101010101" pitchFamily="49" charset="-122"/>
                  <a:sym typeface="Symbol" panose="05050102010706020507" pitchFamily="18" charset="2"/>
                </a:rPr>
              </a:br>
              <a:endParaRPr lang="zh-CN" altLang="en-US" sz="1600" b="1">
                <a:solidFill>
                  <a:srgbClr val="FF0066"/>
                </a:solidFill>
                <a:latin typeface="Times New Roman" panose="02020603050405020304" pitchFamily="18" charset="0"/>
                <a:ea typeface="黑体" panose="02010609060101010101" pitchFamily="49" charset="-122"/>
              </a:endParaRPr>
            </a:p>
          </p:txBody>
        </p:sp>
        <p:sp>
          <p:nvSpPr>
            <p:cNvPr id="67677" name="Rectangle 94">
              <a:extLst>
                <a:ext uri="{FF2B5EF4-FFF2-40B4-BE49-F238E27FC236}">
                  <a16:creationId xmlns:a16="http://schemas.microsoft.com/office/drawing/2014/main" id="{687D2674-80CB-84B7-56B1-094C251BAB90}"/>
                </a:ext>
              </a:extLst>
            </p:cNvPr>
            <p:cNvSpPr>
              <a:spLocks noChangeArrowheads="1"/>
            </p:cNvSpPr>
            <p:nvPr/>
          </p:nvSpPr>
          <p:spPr bwMode="auto">
            <a:xfrm>
              <a:off x="3336" y="2176"/>
              <a:ext cx="175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黑体" panose="02010609060101010101" pitchFamily="49" charset="-122"/>
                </a:rPr>
                <a:t>NPN</a:t>
              </a:r>
              <a:r>
                <a:rPr lang="en-US" altLang="zh-CN" sz="2400" b="1">
                  <a:latin typeface="Times New Roman" panose="02020603050405020304" pitchFamily="18" charset="0"/>
                  <a:ea typeface="黑体" panose="02010609060101010101" pitchFamily="49" charset="-122"/>
                  <a:sym typeface="Symbol" panose="05050102010706020507" pitchFamily="18" charset="2"/>
                </a:rPr>
                <a:t></a:t>
              </a:r>
              <a:r>
                <a:rPr lang="zh-CN" altLang="en-US" sz="2400" b="1">
                  <a:latin typeface="Times New Roman" panose="02020603050405020304" pitchFamily="18" charset="0"/>
                  <a:ea typeface="黑体" panose="02010609060101010101" pitchFamily="49" charset="-122"/>
                  <a:sym typeface="Symbol" panose="05050102010706020507" pitchFamily="18" charset="2"/>
                </a:rPr>
                <a:t>底部失真</a:t>
              </a:r>
              <a:endParaRPr lang="zh-CN" altLang="en-US" sz="2400" b="1">
                <a:latin typeface="Times New Roman" panose="02020603050405020304" pitchFamily="18" charset="0"/>
                <a:ea typeface="黑体" panose="02010609060101010101" pitchFamily="49" charset="-122"/>
              </a:endParaRPr>
            </a:p>
          </p:txBody>
        </p:sp>
        <p:sp>
          <p:nvSpPr>
            <p:cNvPr id="67678" name="Rectangle 95">
              <a:extLst>
                <a:ext uri="{FF2B5EF4-FFF2-40B4-BE49-F238E27FC236}">
                  <a16:creationId xmlns:a16="http://schemas.microsoft.com/office/drawing/2014/main" id="{2D318C8D-6A8D-E1AA-35DB-09C27C68390E}"/>
                </a:ext>
              </a:extLst>
            </p:cNvPr>
            <p:cNvSpPr>
              <a:spLocks noChangeArrowheads="1"/>
            </p:cNvSpPr>
            <p:nvPr/>
          </p:nvSpPr>
          <p:spPr bwMode="auto">
            <a:xfrm>
              <a:off x="3336" y="2788"/>
              <a:ext cx="175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3300"/>
                  </a:solidFill>
                  <a:latin typeface="Times New Roman" panose="02020603050405020304" pitchFamily="18" charset="0"/>
                  <a:ea typeface="黑体" panose="02010609060101010101" pitchFamily="49" charset="-122"/>
                </a:rPr>
                <a:t>PNP</a:t>
              </a:r>
              <a:r>
                <a:rPr lang="en-US" altLang="zh-CN" sz="2400" b="1">
                  <a:solidFill>
                    <a:srgbClr val="FF33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400" b="1">
                  <a:solidFill>
                    <a:srgbClr val="FF3300"/>
                  </a:solidFill>
                  <a:latin typeface="Times New Roman" panose="02020603050405020304" pitchFamily="18" charset="0"/>
                  <a:ea typeface="黑体" panose="02010609060101010101" pitchFamily="49" charset="-122"/>
                  <a:sym typeface="Symbol" panose="05050102010706020507" pitchFamily="18" charset="2"/>
                </a:rPr>
                <a:t>顶部失真</a:t>
              </a:r>
              <a:endParaRPr lang="zh-CN" altLang="en-US" sz="2400" b="1">
                <a:solidFill>
                  <a:srgbClr val="FF3300"/>
                </a:solidFill>
                <a:latin typeface="Times New Roman" panose="020206030504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01113"/>
                                        </p:tgtEl>
                                        <p:attrNameLst>
                                          <p:attrName>style.visibility</p:attrName>
                                        </p:attrNameLst>
                                      </p:cBhvr>
                                      <p:to>
                                        <p:strVal val="visible"/>
                                      </p:to>
                                    </p:set>
                                    <p:anim calcmode="lin" valueType="num">
                                      <p:cBhvr>
                                        <p:cTn id="7" dur="500" fill="hold"/>
                                        <p:tgtEl>
                                          <p:spTgt spid="301113"/>
                                        </p:tgtEl>
                                        <p:attrNameLst>
                                          <p:attrName>ppt_w</p:attrName>
                                        </p:attrNameLst>
                                      </p:cBhvr>
                                      <p:tavLst>
                                        <p:tav tm="0">
                                          <p:val>
                                            <p:fltVal val="0"/>
                                          </p:val>
                                        </p:tav>
                                        <p:tav tm="100000">
                                          <p:val>
                                            <p:strVal val="#ppt_w"/>
                                          </p:val>
                                        </p:tav>
                                      </p:tavLst>
                                    </p:anim>
                                    <p:anim calcmode="lin" valueType="num">
                                      <p:cBhvr>
                                        <p:cTn id="8" dur="500" fill="hold"/>
                                        <p:tgtEl>
                                          <p:spTgt spid="301113"/>
                                        </p:tgtEl>
                                        <p:attrNameLst>
                                          <p:attrName>ppt_h</p:attrName>
                                        </p:attrNameLst>
                                      </p:cBhvr>
                                      <p:tavLst>
                                        <p:tav tm="0">
                                          <p:val>
                                            <p:fltVal val="0"/>
                                          </p:val>
                                        </p:tav>
                                        <p:tav tm="100000">
                                          <p:val>
                                            <p:strVal val="#ppt_h"/>
                                          </p:val>
                                        </p:tav>
                                      </p:tavLst>
                                    </p:anim>
                                    <p:anim calcmode="lin" valueType="num">
                                      <p:cBhvr>
                                        <p:cTn id="9" dur="500" fill="hold"/>
                                        <p:tgtEl>
                                          <p:spTgt spid="301113"/>
                                        </p:tgtEl>
                                        <p:attrNameLst>
                                          <p:attrName>style.rotation</p:attrName>
                                        </p:attrNameLst>
                                      </p:cBhvr>
                                      <p:tavLst>
                                        <p:tav tm="0">
                                          <p:val>
                                            <p:fltVal val="360"/>
                                          </p:val>
                                        </p:tav>
                                        <p:tav tm="100000">
                                          <p:val>
                                            <p:fltVal val="0"/>
                                          </p:val>
                                        </p:tav>
                                      </p:tavLst>
                                    </p:anim>
                                    <p:animEffect transition="in" filter="fade">
                                      <p:cBhvr>
                                        <p:cTn id="10" dur="500"/>
                                        <p:tgtEl>
                                          <p:spTgt spid="301113"/>
                                        </p:tgtEl>
                                      </p:cBhvr>
                                    </p:animEffect>
                                  </p:childTnLst>
                                </p:cTn>
                              </p:par>
                            </p:childTnLst>
                          </p:cTn>
                        </p:par>
                        <p:par>
                          <p:cTn id="11" fill="hold" nodeType="afterGroup">
                            <p:stCondLst>
                              <p:cond delay="500"/>
                            </p:stCondLst>
                            <p:childTnLst>
                              <p:par>
                                <p:cTn id="12" presetID="49" presetClass="entr" presetSubtype="0" decel="100000" fill="hold" grpId="1" nodeType="afterEffect">
                                  <p:stCondLst>
                                    <p:cond delay="0"/>
                                  </p:stCondLst>
                                  <p:childTnLst>
                                    <p:set>
                                      <p:cBhvr>
                                        <p:cTn id="13" dur="1" fill="hold">
                                          <p:stCondLst>
                                            <p:cond delay="0"/>
                                          </p:stCondLst>
                                        </p:cTn>
                                        <p:tgtEl>
                                          <p:spTgt spid="301113"/>
                                        </p:tgtEl>
                                        <p:attrNameLst>
                                          <p:attrName>style.visibility</p:attrName>
                                        </p:attrNameLst>
                                      </p:cBhvr>
                                      <p:to>
                                        <p:strVal val="visible"/>
                                      </p:to>
                                    </p:set>
                                    <p:anim calcmode="lin" valueType="num">
                                      <p:cBhvr>
                                        <p:cTn id="14" dur="500" fill="hold"/>
                                        <p:tgtEl>
                                          <p:spTgt spid="301113"/>
                                        </p:tgtEl>
                                        <p:attrNameLst>
                                          <p:attrName>ppt_w</p:attrName>
                                        </p:attrNameLst>
                                      </p:cBhvr>
                                      <p:tavLst>
                                        <p:tav tm="0">
                                          <p:val>
                                            <p:fltVal val="0"/>
                                          </p:val>
                                        </p:tav>
                                        <p:tav tm="100000">
                                          <p:val>
                                            <p:strVal val="#ppt_w"/>
                                          </p:val>
                                        </p:tav>
                                      </p:tavLst>
                                    </p:anim>
                                    <p:anim calcmode="lin" valueType="num">
                                      <p:cBhvr>
                                        <p:cTn id="15" dur="500" fill="hold"/>
                                        <p:tgtEl>
                                          <p:spTgt spid="301113"/>
                                        </p:tgtEl>
                                        <p:attrNameLst>
                                          <p:attrName>ppt_h</p:attrName>
                                        </p:attrNameLst>
                                      </p:cBhvr>
                                      <p:tavLst>
                                        <p:tav tm="0">
                                          <p:val>
                                            <p:fltVal val="0"/>
                                          </p:val>
                                        </p:tav>
                                        <p:tav tm="100000">
                                          <p:val>
                                            <p:strVal val="#ppt_h"/>
                                          </p:val>
                                        </p:tav>
                                      </p:tavLst>
                                    </p:anim>
                                    <p:anim calcmode="lin" valueType="num">
                                      <p:cBhvr>
                                        <p:cTn id="16" dur="500" fill="hold"/>
                                        <p:tgtEl>
                                          <p:spTgt spid="301113"/>
                                        </p:tgtEl>
                                        <p:attrNameLst>
                                          <p:attrName>style.rotation</p:attrName>
                                        </p:attrNameLst>
                                      </p:cBhvr>
                                      <p:tavLst>
                                        <p:tav tm="0">
                                          <p:val>
                                            <p:fltVal val="360"/>
                                          </p:val>
                                        </p:tav>
                                        <p:tav tm="100000">
                                          <p:val>
                                            <p:fltVal val="0"/>
                                          </p:val>
                                        </p:tav>
                                      </p:tavLst>
                                    </p:anim>
                                    <p:animEffect transition="in" filter="fade">
                                      <p:cBhvr>
                                        <p:cTn id="17" dur="500"/>
                                        <p:tgtEl>
                                          <p:spTgt spid="301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137"/>
                                        </p:tgtEl>
                                        <p:attrNameLst>
                                          <p:attrName>style.visibility</p:attrName>
                                        </p:attrNameLst>
                                      </p:cBhvr>
                                      <p:to>
                                        <p:strVal val="visible"/>
                                      </p:to>
                                    </p:set>
                                    <p:animEffect transition="in" filter="wipe(left)">
                                      <p:cBhvr>
                                        <p:cTn id="22" dur="500"/>
                                        <p:tgtEl>
                                          <p:spTgt spid="3011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301076"/>
                                        </p:tgtEl>
                                        <p:attrNameLst>
                                          <p:attrName>style.visibility</p:attrName>
                                        </p:attrNameLst>
                                      </p:cBhvr>
                                      <p:to>
                                        <p:strVal val="visible"/>
                                      </p:to>
                                    </p:set>
                                    <p:anim calcmode="lin" valueType="num">
                                      <p:cBhvr>
                                        <p:cTn id="27" dur="500" fill="hold"/>
                                        <p:tgtEl>
                                          <p:spTgt spid="301076"/>
                                        </p:tgtEl>
                                        <p:attrNameLst>
                                          <p:attrName>ppt_w</p:attrName>
                                        </p:attrNameLst>
                                      </p:cBhvr>
                                      <p:tavLst>
                                        <p:tav tm="0">
                                          <p:val>
                                            <p:fltVal val="0"/>
                                          </p:val>
                                        </p:tav>
                                        <p:tav tm="100000">
                                          <p:val>
                                            <p:strVal val="#ppt_w"/>
                                          </p:val>
                                        </p:tav>
                                      </p:tavLst>
                                    </p:anim>
                                    <p:anim calcmode="lin" valueType="num">
                                      <p:cBhvr>
                                        <p:cTn id="28" dur="500" fill="hold"/>
                                        <p:tgtEl>
                                          <p:spTgt spid="301076"/>
                                        </p:tgtEl>
                                        <p:attrNameLst>
                                          <p:attrName>ppt_h</p:attrName>
                                        </p:attrNameLst>
                                      </p:cBhvr>
                                      <p:tavLst>
                                        <p:tav tm="0">
                                          <p:val>
                                            <p:fltVal val="0"/>
                                          </p:val>
                                        </p:tav>
                                        <p:tav tm="100000">
                                          <p:val>
                                            <p:strVal val="#ppt_h"/>
                                          </p:val>
                                        </p:tav>
                                      </p:tavLst>
                                    </p:anim>
                                    <p:anim calcmode="lin" valueType="num">
                                      <p:cBhvr>
                                        <p:cTn id="29" dur="500" fill="hold"/>
                                        <p:tgtEl>
                                          <p:spTgt spid="301076"/>
                                        </p:tgtEl>
                                        <p:attrNameLst>
                                          <p:attrName>style.rotation</p:attrName>
                                        </p:attrNameLst>
                                      </p:cBhvr>
                                      <p:tavLst>
                                        <p:tav tm="0">
                                          <p:val>
                                            <p:fltVal val="360"/>
                                          </p:val>
                                        </p:tav>
                                        <p:tav tm="100000">
                                          <p:val>
                                            <p:fltVal val="0"/>
                                          </p:val>
                                        </p:tav>
                                      </p:tavLst>
                                    </p:anim>
                                    <p:animEffect transition="in" filter="fade">
                                      <p:cBhvr>
                                        <p:cTn id="30" dur="500"/>
                                        <p:tgtEl>
                                          <p:spTgt spid="3010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1136"/>
                                        </p:tgtEl>
                                        <p:attrNameLst>
                                          <p:attrName>style.visibility</p:attrName>
                                        </p:attrNameLst>
                                      </p:cBhvr>
                                      <p:to>
                                        <p:strVal val="visible"/>
                                      </p:to>
                                    </p:set>
                                    <p:animEffect transition="in" filter="wipe(left)">
                                      <p:cBhvr>
                                        <p:cTn id="35" dur="500"/>
                                        <p:tgtEl>
                                          <p:spTgt spid="3011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301075"/>
                                        </p:tgtEl>
                                        <p:attrNameLst>
                                          <p:attrName>style.visibility</p:attrName>
                                        </p:attrNameLst>
                                      </p:cBhvr>
                                      <p:to>
                                        <p:strVal val="visible"/>
                                      </p:to>
                                    </p:set>
                                    <p:animEffect transition="in" filter="wipe(down)">
                                      <p:cBhvr>
                                        <p:cTn id="40" dur="500"/>
                                        <p:tgtEl>
                                          <p:spTgt spid="3010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01107"/>
                                        </p:tgtEl>
                                        <p:attrNameLst>
                                          <p:attrName>style.visibility</p:attrName>
                                        </p:attrNameLst>
                                      </p:cBhvr>
                                      <p:to>
                                        <p:strVal val="visible"/>
                                      </p:to>
                                    </p:set>
                                    <p:animEffect transition="in" filter="wipe(up)">
                                      <p:cBhvr>
                                        <p:cTn id="45" dur="500"/>
                                        <p:tgtEl>
                                          <p:spTgt spid="30110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301102"/>
                                        </p:tgtEl>
                                        <p:attrNameLst>
                                          <p:attrName>style.visibility</p:attrName>
                                        </p:attrNameLst>
                                      </p:cBhvr>
                                      <p:to>
                                        <p:strVal val="visible"/>
                                      </p:to>
                                    </p:set>
                                    <p:animEffect transition="in" filter="wipe(up)">
                                      <p:cBhvr>
                                        <p:cTn id="50" dur="500"/>
                                        <p:tgtEl>
                                          <p:spTgt spid="30110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301099"/>
                                        </p:tgtEl>
                                        <p:attrNameLst>
                                          <p:attrName>style.visibility</p:attrName>
                                        </p:attrNameLst>
                                      </p:cBhvr>
                                      <p:to>
                                        <p:strVal val="visible"/>
                                      </p:to>
                                    </p:set>
                                    <p:animEffect transition="in" filter="wipe(down)">
                                      <p:cBhvr>
                                        <p:cTn id="55" dur="500"/>
                                        <p:tgtEl>
                                          <p:spTgt spid="30109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301108"/>
                                        </p:tgtEl>
                                        <p:attrNameLst>
                                          <p:attrName>style.visibility</p:attrName>
                                        </p:attrNameLst>
                                      </p:cBhvr>
                                      <p:to>
                                        <p:strVal val="visible"/>
                                      </p:to>
                                    </p:set>
                                    <p:animEffect transition="in" filter="wipe(right)">
                                      <p:cBhvr>
                                        <p:cTn id="60" dur="500"/>
                                        <p:tgtEl>
                                          <p:spTgt spid="30110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01114"/>
                                        </p:tgtEl>
                                        <p:attrNameLst>
                                          <p:attrName>style.visibility</p:attrName>
                                        </p:attrNameLst>
                                      </p:cBhvr>
                                      <p:to>
                                        <p:strVal val="visible"/>
                                      </p:to>
                                    </p:set>
                                    <p:animEffect transition="in" filter="wipe(left)">
                                      <p:cBhvr>
                                        <p:cTn id="65" dur="500"/>
                                        <p:tgtEl>
                                          <p:spTgt spid="30111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301077"/>
                                        </p:tgtEl>
                                        <p:attrNameLst>
                                          <p:attrName>style.visibility</p:attrName>
                                        </p:attrNameLst>
                                      </p:cBhvr>
                                      <p:to>
                                        <p:strVal val="visible"/>
                                      </p:to>
                                    </p:set>
                                    <p:animEffect transition="in" filter="wipe(right)">
                                      <p:cBhvr>
                                        <p:cTn id="70" dur="500"/>
                                        <p:tgtEl>
                                          <p:spTgt spid="30107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301119"/>
                                        </p:tgtEl>
                                        <p:attrNameLst>
                                          <p:attrName>style.visibility</p:attrName>
                                        </p:attrNameLst>
                                      </p:cBhvr>
                                      <p:to>
                                        <p:strVal val="visible"/>
                                      </p:to>
                                    </p:set>
                                    <p:animEffect transition="in" filter="wipe(left)">
                                      <p:cBhvr>
                                        <p:cTn id="75" dur="500"/>
                                        <p:tgtEl>
                                          <p:spTgt spid="30111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301081"/>
                                        </p:tgtEl>
                                        <p:attrNameLst>
                                          <p:attrName>style.visibility</p:attrName>
                                        </p:attrNameLst>
                                      </p:cBhvr>
                                      <p:to>
                                        <p:strVal val="visible"/>
                                      </p:to>
                                    </p:set>
                                    <p:animEffect transition="in" filter="wipe(up)">
                                      <p:cBhvr>
                                        <p:cTn id="80" dur="500"/>
                                        <p:tgtEl>
                                          <p:spTgt spid="30108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301126"/>
                                        </p:tgtEl>
                                        <p:attrNameLst>
                                          <p:attrName>style.visibility</p:attrName>
                                        </p:attrNameLst>
                                      </p:cBhvr>
                                      <p:to>
                                        <p:strVal val="visible"/>
                                      </p:to>
                                    </p:set>
                                    <p:animEffect transition="in" filter="wipe(up)">
                                      <p:cBhvr>
                                        <p:cTn id="85" dur="500"/>
                                        <p:tgtEl>
                                          <p:spTgt spid="30112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01133"/>
                                        </p:tgtEl>
                                        <p:attrNameLst>
                                          <p:attrName>style.visibility</p:attrName>
                                        </p:attrNameLst>
                                      </p:cBhvr>
                                      <p:to>
                                        <p:strVal val="visible"/>
                                      </p:to>
                                    </p:set>
                                    <p:animEffect transition="in" filter="wipe(left)">
                                      <p:cBhvr>
                                        <p:cTn id="90" dur="500"/>
                                        <p:tgtEl>
                                          <p:spTgt spid="30113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1138"/>
                                        </p:tgtEl>
                                        <p:attrNameLst>
                                          <p:attrName>style.visibility</p:attrName>
                                        </p:attrNameLst>
                                      </p:cBhvr>
                                      <p:to>
                                        <p:strVal val="visible"/>
                                      </p:to>
                                    </p:set>
                                    <p:animEffect transition="in" filter="wipe(left)">
                                      <p:cBhvr>
                                        <p:cTn id="95" dur="500"/>
                                        <p:tgtEl>
                                          <p:spTgt spid="30113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01139"/>
                                        </p:tgtEl>
                                        <p:attrNameLst>
                                          <p:attrName>style.visibility</p:attrName>
                                        </p:attrNameLst>
                                      </p:cBhvr>
                                      <p:to>
                                        <p:strVal val="visible"/>
                                      </p:to>
                                    </p:set>
                                    <p:animEffect transition="in" filter="dissolve">
                                      <p:cBhvr>
                                        <p:cTn id="100" dur="500"/>
                                        <p:tgtEl>
                                          <p:spTgt spid="301139"/>
                                        </p:tgtEl>
                                      </p:cBhvr>
                                    </p:animEffect>
                                  </p:childTnLst>
                                  <p:subTnLst>
                                    <p:audio>
                                      <p:cMediaNode>
                                        <p:cTn display="0" masterRel="sameClick">
                                          <p:stCondLst>
                                            <p:cond evt="begin" delay="0">
                                              <p:tn val="98"/>
                                            </p:cond>
                                          </p:stCondLst>
                                          <p:endCondLst>
                                            <p:cond evt="onStopAudio" delay="0">
                                              <p:tgtEl>
                                                <p:sldTgt/>
                                              </p:tgtEl>
                                            </p:cond>
                                          </p:endCondLst>
                                        </p:cTn>
                                        <p:tgtEl>
                                          <p:sndTgt r:embed="rId2" name="arrow.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01140"/>
                                        </p:tgtEl>
                                        <p:attrNameLst>
                                          <p:attrName>style.visibility</p:attrName>
                                        </p:attrNameLst>
                                      </p:cBhvr>
                                      <p:to>
                                        <p:strVal val="visible"/>
                                      </p:to>
                                    </p:set>
                                    <p:animEffect transition="in" filter="wipe(left)">
                                      <p:cBhvr>
                                        <p:cTn id="105" dur="3000"/>
                                        <p:tgtEl>
                                          <p:spTgt spid="30114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10" fill="hold" nodeType="clickEffect">
                                  <p:stCondLst>
                                    <p:cond delay="0"/>
                                  </p:stCondLst>
                                  <p:childTnLst>
                                    <p:set>
                                      <p:cBhvr>
                                        <p:cTn id="109" dur="1" fill="hold">
                                          <p:stCondLst>
                                            <p:cond delay="0"/>
                                          </p:stCondLst>
                                        </p:cTn>
                                        <p:tgtEl>
                                          <p:spTgt spid="301141"/>
                                        </p:tgtEl>
                                        <p:attrNameLst>
                                          <p:attrName>style.visibility</p:attrName>
                                        </p:attrNameLst>
                                      </p:cBhvr>
                                      <p:to>
                                        <p:strVal val="visible"/>
                                      </p:to>
                                    </p:set>
                                    <p:anim calcmode="lin" valueType="num">
                                      <p:cBhvr>
                                        <p:cTn id="110" dur="500" fill="hold"/>
                                        <p:tgtEl>
                                          <p:spTgt spid="301141"/>
                                        </p:tgtEl>
                                        <p:attrNameLst>
                                          <p:attrName>ppt_w</p:attrName>
                                        </p:attrNameLst>
                                      </p:cBhvr>
                                      <p:tavLst>
                                        <p:tav tm="0">
                                          <p:val>
                                            <p:fltVal val="0"/>
                                          </p:val>
                                        </p:tav>
                                        <p:tav tm="100000">
                                          <p:val>
                                            <p:strVal val="#ppt_w"/>
                                          </p:val>
                                        </p:tav>
                                      </p:tavLst>
                                    </p:anim>
                                    <p:anim calcmode="lin" valueType="num">
                                      <p:cBhvr>
                                        <p:cTn id="111" dur="500" fill="hold"/>
                                        <p:tgtEl>
                                          <p:spTgt spid="3011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6" grpId="0" animBg="1"/>
      <p:bldP spid="301113" grpId="0" animBg="1"/>
      <p:bldP spid="301113" grpId="1" animBg="1"/>
      <p:bldP spid="301133" grpId="0"/>
      <p:bldP spid="301136" grpId="0"/>
      <p:bldP spid="301137" grpId="0"/>
      <p:bldP spid="301138" grpId="0"/>
      <p:bldP spid="301139" grpId="0"/>
      <p:bldP spid="3011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312738" y="397878"/>
            <a:ext cx="7614894"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chemeClr val="accent2"/>
                </a:solidFill>
                <a:latin typeface="Times New Roman" panose="02020603050405020304" pitchFamily="18" charset="0"/>
                <a:ea typeface="楷体_GB2312" pitchFamily="49" charset="-122"/>
              </a:rPr>
              <a:t>5.3  </a:t>
            </a:r>
            <a:r>
              <a:rPr kumimoji="1" lang="zh-CN" altLang="en-US" sz="3200" b="1" dirty="0">
                <a:solidFill>
                  <a:schemeClr val="accent2"/>
                </a:solidFill>
                <a:latin typeface="Times New Roman" panose="02020603050405020304" pitchFamily="18" charset="0"/>
                <a:ea typeface="楷体_GB2312" pitchFamily="49" charset="-122"/>
              </a:rPr>
              <a:t>计算分析法</a:t>
            </a:r>
            <a:r>
              <a:rPr kumimoji="1" lang="en-US" altLang="zh-CN" sz="3200" b="1" dirty="0">
                <a:solidFill>
                  <a:schemeClr val="accent2"/>
                </a:solidFill>
                <a:latin typeface="Times New Roman" panose="02020603050405020304" pitchFamily="18" charset="0"/>
                <a:ea typeface="楷体_GB2312" pitchFamily="49" charset="-122"/>
              </a:rPr>
              <a:t>--</a:t>
            </a:r>
            <a:r>
              <a:rPr kumimoji="1" lang="zh-CN" altLang="en-US" sz="3200" b="1" dirty="0">
                <a:solidFill>
                  <a:srgbClr val="FF3300"/>
                </a:solidFill>
                <a:latin typeface="Times New Roman" panose="02020603050405020304" pitchFamily="18" charset="0"/>
                <a:ea typeface="楷体_GB2312" pitchFamily="49" charset="-122"/>
              </a:rPr>
              <a:t>微变等效电路法</a:t>
            </a:r>
          </a:p>
        </p:txBody>
      </p:sp>
      <p:sp>
        <p:nvSpPr>
          <p:cNvPr id="638980" name="Text Box 4"/>
          <p:cNvSpPr txBox="1">
            <a:spLocks noChangeArrowheads="1"/>
          </p:cNvSpPr>
          <p:nvPr/>
        </p:nvSpPr>
        <p:spPr bwMode="auto">
          <a:xfrm>
            <a:off x="392106" y="1079359"/>
            <a:ext cx="6354763"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rgbClr val="FF0000"/>
                </a:solidFill>
                <a:latin typeface="Times New Roman" panose="02020603050405020304" pitchFamily="18" charset="0"/>
                <a:ea typeface="楷体_GB2312" pitchFamily="49" charset="-122"/>
              </a:rPr>
              <a:t>1. </a:t>
            </a:r>
            <a:r>
              <a:rPr kumimoji="1" lang="zh-CN" altLang="en-US" sz="3200" b="1" dirty="0">
                <a:solidFill>
                  <a:srgbClr val="FF0000"/>
                </a:solidFill>
                <a:latin typeface="Times New Roman" panose="02020603050405020304" pitchFamily="18" charset="0"/>
                <a:ea typeface="楷体_GB2312" pitchFamily="49" charset="-122"/>
              </a:rPr>
              <a:t>晶体管的微变等效电路</a:t>
            </a:r>
          </a:p>
        </p:txBody>
      </p:sp>
      <p:sp>
        <p:nvSpPr>
          <p:cNvPr id="638981" name="Text Box 5"/>
          <p:cNvSpPr txBox="1">
            <a:spLocks noChangeArrowheads="1"/>
          </p:cNvSpPr>
          <p:nvPr/>
        </p:nvSpPr>
        <p:spPr bwMode="auto">
          <a:xfrm>
            <a:off x="360363" y="2047875"/>
            <a:ext cx="28400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latin typeface="Times New Roman" panose="02020603050405020304" pitchFamily="18" charset="0"/>
                <a:ea typeface="楷体_GB2312" pitchFamily="49" charset="-122"/>
              </a:rPr>
              <a:t>①</a:t>
            </a:r>
            <a:r>
              <a:rPr kumimoji="1" lang="zh-CN" altLang="en-US" sz="3200" b="1" dirty="0">
                <a:latin typeface="Times New Roman" panose="02020603050405020304" pitchFamily="18" charset="0"/>
                <a:ea typeface="楷体_GB2312" pitchFamily="49" charset="-122"/>
              </a:rPr>
              <a:t>等效的条件</a:t>
            </a:r>
          </a:p>
        </p:txBody>
      </p:sp>
      <p:grpSp>
        <p:nvGrpSpPr>
          <p:cNvPr id="638982" name="Group 6"/>
          <p:cNvGrpSpPr/>
          <p:nvPr/>
        </p:nvGrpSpPr>
        <p:grpSpPr bwMode="auto">
          <a:xfrm>
            <a:off x="2795588" y="1844675"/>
            <a:ext cx="6348412" cy="1560513"/>
            <a:chOff x="1908" y="1162"/>
            <a:chExt cx="4047" cy="1031"/>
          </a:xfrm>
        </p:grpSpPr>
        <p:sp>
          <p:nvSpPr>
            <p:cNvPr id="18499" name="AutoShape 7"/>
            <p:cNvSpPr/>
            <p:nvPr/>
          </p:nvSpPr>
          <p:spPr bwMode="auto">
            <a:xfrm>
              <a:off x="1908" y="1296"/>
              <a:ext cx="144" cy="768"/>
            </a:xfrm>
            <a:prstGeom prst="leftBrace">
              <a:avLst>
                <a:gd name="adj1" fmla="val 44444"/>
                <a:gd name="adj2" fmla="val 50000"/>
              </a:avLst>
            </a:prstGeom>
            <a:noFill/>
            <a:ln w="317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500" name="Text Box 8"/>
            <p:cNvSpPr txBox="1">
              <a:spLocks noChangeArrowheads="1"/>
            </p:cNvSpPr>
            <p:nvPr/>
          </p:nvSpPr>
          <p:spPr bwMode="auto">
            <a:xfrm>
              <a:off x="2154" y="1514"/>
              <a:ext cx="3801"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工作范围在特性曲线的线性段</a:t>
              </a:r>
              <a:endParaRPr kumimoji="1" lang="zh-CN" altLang="en-US" sz="3200" b="1">
                <a:latin typeface="Times New Roman" panose="02020603050405020304" pitchFamily="18" charset="0"/>
                <a:ea typeface="楷体_GB2312" pitchFamily="49" charset="-122"/>
              </a:endParaRPr>
            </a:p>
          </p:txBody>
        </p:sp>
        <p:sp>
          <p:nvSpPr>
            <p:cNvPr id="18501" name="Rectangle 9"/>
            <p:cNvSpPr>
              <a:spLocks noChangeArrowheads="1"/>
            </p:cNvSpPr>
            <p:nvPr/>
          </p:nvSpPr>
          <p:spPr bwMode="auto">
            <a:xfrm>
              <a:off x="2159" y="1162"/>
              <a:ext cx="375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imes New Roman" panose="02020603050405020304" pitchFamily="18" charset="0"/>
                  <a:ea typeface="楷体_GB2312" pitchFamily="49" charset="-122"/>
                </a:rPr>
                <a:t>小信号（</a:t>
              </a:r>
              <a:r>
                <a:rPr kumimoji="1" lang="zh-CN" altLang="en-US" sz="3200" b="1">
                  <a:latin typeface="Times New Roman" panose="02020603050405020304" pitchFamily="18" charset="0"/>
                  <a:ea typeface="楷体_GB2312" pitchFamily="49" charset="-122"/>
                </a:rPr>
                <a:t>微变</a:t>
              </a:r>
              <a:r>
                <a:rPr kumimoji="1" lang="zh-CN" altLang="en-US" sz="2800" b="1">
                  <a:latin typeface="Times New Roman" panose="02020603050405020304" pitchFamily="18" charset="0"/>
                  <a:ea typeface="楷体_GB2312" pitchFamily="49" charset="-122"/>
                </a:rPr>
                <a:t>信号）</a:t>
              </a:r>
              <a:r>
                <a:rPr kumimoji="1" lang="en-US" altLang="zh-CN" sz="2800" b="1">
                  <a:latin typeface="Times New Roman" panose="02020603050405020304" pitchFamily="18" charset="0"/>
                  <a:ea typeface="楷体_GB2312" pitchFamily="49" charset="-122"/>
                </a:rPr>
                <a:t>mV</a:t>
              </a: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μV</a:t>
              </a:r>
              <a:r>
                <a:rPr kumimoji="1" lang="zh-CN" altLang="en-US" sz="2800" b="1">
                  <a:latin typeface="Times New Roman" panose="02020603050405020304" pitchFamily="18" charset="0"/>
                  <a:ea typeface="楷体_GB2312" pitchFamily="49" charset="-122"/>
                </a:rPr>
                <a:t>级</a:t>
              </a:r>
            </a:p>
          </p:txBody>
        </p:sp>
        <p:sp>
          <p:nvSpPr>
            <p:cNvPr id="18502" name="Text Box 10"/>
            <p:cNvSpPr txBox="1">
              <a:spLocks noChangeArrowheads="1"/>
            </p:cNvSpPr>
            <p:nvPr/>
          </p:nvSpPr>
          <p:spPr bwMode="auto">
            <a:xfrm>
              <a:off x="2202" y="1850"/>
              <a:ext cx="1581"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β=</a:t>
              </a:r>
              <a:r>
                <a:rPr kumimoji="1" lang="zh-CN" altLang="en-US" sz="2800" b="1">
                  <a:latin typeface="Times New Roman" panose="02020603050405020304" pitchFamily="18" charset="0"/>
                  <a:ea typeface="楷体_GB2312" pitchFamily="49" charset="-122"/>
                </a:rPr>
                <a:t>常数</a:t>
              </a:r>
              <a:endParaRPr kumimoji="1" lang="zh-CN" altLang="en-US" sz="3200" b="1">
                <a:latin typeface="Times New Roman" panose="02020603050405020304" pitchFamily="18" charset="0"/>
                <a:ea typeface="楷体_GB2312" pitchFamily="49" charset="-122"/>
              </a:endParaRPr>
            </a:p>
          </p:txBody>
        </p:sp>
      </p:grpSp>
      <p:sp>
        <p:nvSpPr>
          <p:cNvPr id="638987" name="Text Box 11"/>
          <p:cNvSpPr txBox="1">
            <a:spLocks noChangeArrowheads="1"/>
          </p:cNvSpPr>
          <p:nvPr/>
        </p:nvSpPr>
        <p:spPr bwMode="auto">
          <a:xfrm>
            <a:off x="323850" y="3281363"/>
            <a:ext cx="50752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楷体_GB2312" pitchFamily="49" charset="-122"/>
              </a:rPr>
              <a:t>②</a:t>
            </a:r>
            <a:r>
              <a:rPr kumimoji="1" lang="zh-CN" altLang="en-US" sz="3200" b="1">
                <a:latin typeface="Times New Roman" panose="02020603050405020304" pitchFamily="18" charset="0"/>
                <a:ea typeface="楷体_GB2312" pitchFamily="49" charset="-122"/>
              </a:rPr>
              <a:t>等效电路引出</a:t>
            </a:r>
          </a:p>
        </p:txBody>
      </p:sp>
      <p:grpSp>
        <p:nvGrpSpPr>
          <p:cNvPr id="638988" name="Group 12"/>
          <p:cNvGrpSpPr/>
          <p:nvPr/>
        </p:nvGrpSpPr>
        <p:grpSpPr bwMode="auto">
          <a:xfrm>
            <a:off x="668338" y="3889375"/>
            <a:ext cx="2724150" cy="2311400"/>
            <a:chOff x="624" y="1850"/>
            <a:chExt cx="1859" cy="1456"/>
          </a:xfrm>
        </p:grpSpPr>
        <p:sp>
          <p:nvSpPr>
            <p:cNvPr id="18473" name="Line 13"/>
            <p:cNvSpPr>
              <a:spLocks noChangeShapeType="1"/>
            </p:cNvSpPr>
            <p:nvPr/>
          </p:nvSpPr>
          <p:spPr bwMode="auto">
            <a:xfrm flipV="1">
              <a:off x="1433" y="1878"/>
              <a:ext cx="0" cy="2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4" name="Line 14"/>
            <p:cNvSpPr>
              <a:spLocks noChangeShapeType="1"/>
            </p:cNvSpPr>
            <p:nvPr/>
          </p:nvSpPr>
          <p:spPr bwMode="auto">
            <a:xfrm>
              <a:off x="691" y="2499"/>
              <a:ext cx="567"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5" name="Line 15"/>
            <p:cNvSpPr>
              <a:spLocks noChangeShapeType="1"/>
            </p:cNvSpPr>
            <p:nvPr/>
          </p:nvSpPr>
          <p:spPr bwMode="auto">
            <a:xfrm>
              <a:off x="1245" y="2310"/>
              <a:ext cx="0" cy="363"/>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6" name="Line 16"/>
            <p:cNvSpPr>
              <a:spLocks noChangeShapeType="1"/>
            </p:cNvSpPr>
            <p:nvPr/>
          </p:nvSpPr>
          <p:spPr bwMode="auto">
            <a:xfrm>
              <a:off x="1245" y="2552"/>
              <a:ext cx="199" cy="156"/>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7" name="Line 17"/>
            <p:cNvSpPr>
              <a:spLocks noChangeShapeType="1"/>
            </p:cNvSpPr>
            <p:nvPr/>
          </p:nvSpPr>
          <p:spPr bwMode="auto">
            <a:xfrm flipV="1">
              <a:off x="1245" y="2295"/>
              <a:ext cx="199" cy="1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8" name="Line 18"/>
            <p:cNvSpPr>
              <a:spLocks noChangeShapeType="1"/>
            </p:cNvSpPr>
            <p:nvPr/>
          </p:nvSpPr>
          <p:spPr bwMode="auto">
            <a:xfrm>
              <a:off x="1432" y="1876"/>
              <a:ext cx="0" cy="41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79" name="Line 19"/>
            <p:cNvSpPr>
              <a:spLocks noChangeShapeType="1"/>
            </p:cNvSpPr>
            <p:nvPr/>
          </p:nvSpPr>
          <p:spPr bwMode="auto">
            <a:xfrm>
              <a:off x="1432" y="2708"/>
              <a:ext cx="0" cy="58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80" name="Line 20"/>
            <p:cNvSpPr>
              <a:spLocks noChangeShapeType="1"/>
            </p:cNvSpPr>
            <p:nvPr/>
          </p:nvSpPr>
          <p:spPr bwMode="auto">
            <a:xfrm>
              <a:off x="696" y="3191"/>
              <a:ext cx="16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81" name="Line 21"/>
            <p:cNvSpPr>
              <a:spLocks noChangeShapeType="1"/>
            </p:cNvSpPr>
            <p:nvPr/>
          </p:nvSpPr>
          <p:spPr bwMode="auto">
            <a:xfrm>
              <a:off x="1420" y="1881"/>
              <a:ext cx="83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82" name="Oval 22"/>
            <p:cNvSpPr>
              <a:spLocks noChangeArrowheads="1"/>
            </p:cNvSpPr>
            <p:nvPr/>
          </p:nvSpPr>
          <p:spPr bwMode="auto">
            <a:xfrm>
              <a:off x="624" y="2475"/>
              <a:ext cx="72" cy="6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83" name="Oval 23"/>
            <p:cNvSpPr>
              <a:spLocks noChangeArrowheads="1"/>
            </p:cNvSpPr>
            <p:nvPr/>
          </p:nvSpPr>
          <p:spPr bwMode="auto">
            <a:xfrm>
              <a:off x="636" y="3161"/>
              <a:ext cx="72"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84" name="Oval 24"/>
            <p:cNvSpPr>
              <a:spLocks noChangeArrowheads="1"/>
            </p:cNvSpPr>
            <p:nvPr/>
          </p:nvSpPr>
          <p:spPr bwMode="auto">
            <a:xfrm>
              <a:off x="2336" y="3161"/>
              <a:ext cx="73"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85" name="Oval 25"/>
            <p:cNvSpPr>
              <a:spLocks noChangeArrowheads="1"/>
            </p:cNvSpPr>
            <p:nvPr/>
          </p:nvSpPr>
          <p:spPr bwMode="auto">
            <a:xfrm>
              <a:off x="2252" y="1850"/>
              <a:ext cx="72" cy="6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86" name="Text Box 26"/>
            <p:cNvSpPr txBox="1">
              <a:spLocks noChangeArrowheads="1"/>
            </p:cNvSpPr>
            <p:nvPr/>
          </p:nvSpPr>
          <p:spPr bwMode="auto">
            <a:xfrm>
              <a:off x="1448" y="2879"/>
              <a:ext cx="6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e</a:t>
              </a:r>
            </a:p>
          </p:txBody>
        </p:sp>
        <p:sp>
          <p:nvSpPr>
            <p:cNvPr id="18487" name="Text Box 27"/>
            <p:cNvSpPr txBox="1">
              <a:spLocks noChangeArrowheads="1"/>
            </p:cNvSpPr>
            <p:nvPr/>
          </p:nvSpPr>
          <p:spPr bwMode="auto">
            <a:xfrm>
              <a:off x="991" y="2188"/>
              <a:ext cx="6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b</a:t>
              </a:r>
            </a:p>
          </p:txBody>
        </p:sp>
        <p:sp>
          <p:nvSpPr>
            <p:cNvPr id="18488" name="Text Box 28"/>
            <p:cNvSpPr txBox="1">
              <a:spLocks noChangeArrowheads="1"/>
            </p:cNvSpPr>
            <p:nvPr/>
          </p:nvSpPr>
          <p:spPr bwMode="auto">
            <a:xfrm>
              <a:off x="1459" y="1911"/>
              <a:ext cx="6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c</a:t>
              </a:r>
            </a:p>
          </p:txBody>
        </p:sp>
        <p:sp>
          <p:nvSpPr>
            <p:cNvPr id="18489" name="Line 29"/>
            <p:cNvSpPr>
              <a:spLocks noChangeShapeType="1"/>
            </p:cNvSpPr>
            <p:nvPr/>
          </p:nvSpPr>
          <p:spPr bwMode="auto">
            <a:xfrm>
              <a:off x="702" y="2647"/>
              <a:ext cx="0" cy="423"/>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90" name="Line 30"/>
            <p:cNvSpPr>
              <a:spLocks noChangeShapeType="1"/>
            </p:cNvSpPr>
            <p:nvPr/>
          </p:nvSpPr>
          <p:spPr bwMode="auto">
            <a:xfrm>
              <a:off x="2294" y="2354"/>
              <a:ext cx="0" cy="4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91" name="Line 31"/>
            <p:cNvSpPr>
              <a:spLocks noChangeShapeType="1"/>
            </p:cNvSpPr>
            <p:nvPr/>
          </p:nvSpPr>
          <p:spPr bwMode="auto">
            <a:xfrm rot="-5400000">
              <a:off x="886" y="2402"/>
              <a:ext cx="9" cy="208"/>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92" name="Rectangle 32"/>
            <p:cNvSpPr>
              <a:spLocks noChangeArrowheads="1"/>
            </p:cNvSpPr>
            <p:nvPr/>
          </p:nvSpPr>
          <p:spPr bwMode="auto">
            <a:xfrm>
              <a:off x="751" y="2706"/>
              <a:ext cx="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u</a:t>
              </a:r>
              <a:r>
                <a:rPr kumimoji="1" lang="en-US" altLang="zh-CN" sz="3200" b="1" baseline="-25000">
                  <a:solidFill>
                    <a:schemeClr val="accent2"/>
                  </a:solidFill>
                  <a:latin typeface="Times New Roman" panose="02020603050405020304" pitchFamily="18" charset="0"/>
                  <a:ea typeface="楷体_GB2312" pitchFamily="49" charset="-122"/>
                </a:rPr>
                <a:t>be</a:t>
              </a:r>
            </a:p>
          </p:txBody>
        </p:sp>
        <p:sp>
          <p:nvSpPr>
            <p:cNvPr id="18493" name="Rectangle 33"/>
            <p:cNvSpPr>
              <a:spLocks noChangeArrowheads="1"/>
            </p:cNvSpPr>
            <p:nvPr/>
          </p:nvSpPr>
          <p:spPr bwMode="auto">
            <a:xfrm>
              <a:off x="1882" y="2363"/>
              <a:ext cx="6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u</a:t>
              </a:r>
              <a:r>
                <a:rPr kumimoji="1" lang="en-US" altLang="zh-CN" sz="3200" b="1" baseline="-25000">
                  <a:solidFill>
                    <a:schemeClr val="accent2"/>
                  </a:solidFill>
                  <a:latin typeface="Times New Roman" panose="02020603050405020304" pitchFamily="18" charset="0"/>
                  <a:ea typeface="楷体_GB2312" pitchFamily="49" charset="-122"/>
                </a:rPr>
                <a:t>ce</a:t>
              </a:r>
            </a:p>
          </p:txBody>
        </p:sp>
        <p:sp>
          <p:nvSpPr>
            <p:cNvPr id="18494" name="Rectangle 34"/>
            <p:cNvSpPr>
              <a:spLocks noChangeArrowheads="1"/>
            </p:cNvSpPr>
            <p:nvPr/>
          </p:nvSpPr>
          <p:spPr bwMode="auto">
            <a:xfrm>
              <a:off x="669" y="2111"/>
              <a:ext cx="5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i</a:t>
              </a:r>
              <a:r>
                <a:rPr kumimoji="1" lang="en-US" altLang="zh-CN" sz="3200" b="1" baseline="-25000">
                  <a:solidFill>
                    <a:schemeClr val="accent2"/>
                  </a:solidFill>
                  <a:latin typeface="Times New Roman" panose="02020603050405020304" pitchFamily="18" charset="0"/>
                  <a:ea typeface="楷体_GB2312" pitchFamily="49" charset="-122"/>
                </a:rPr>
                <a:t>b</a:t>
              </a:r>
            </a:p>
          </p:txBody>
        </p:sp>
        <p:sp>
          <p:nvSpPr>
            <p:cNvPr id="18495" name="Rectangle 35"/>
            <p:cNvSpPr>
              <a:spLocks noChangeArrowheads="1"/>
            </p:cNvSpPr>
            <p:nvPr/>
          </p:nvSpPr>
          <p:spPr bwMode="auto">
            <a:xfrm>
              <a:off x="1721" y="1889"/>
              <a:ext cx="3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i</a:t>
              </a:r>
              <a:r>
                <a:rPr kumimoji="1" lang="en-US" altLang="zh-CN" sz="3200" b="1" baseline="-25000">
                  <a:solidFill>
                    <a:schemeClr val="accent2"/>
                  </a:solidFill>
                  <a:latin typeface="Times New Roman" panose="02020603050405020304" pitchFamily="18" charset="0"/>
                  <a:ea typeface="楷体_GB2312" pitchFamily="49" charset="-122"/>
                </a:rPr>
                <a:t>c</a:t>
              </a:r>
            </a:p>
          </p:txBody>
        </p:sp>
        <p:sp>
          <p:nvSpPr>
            <p:cNvPr id="18496" name="Line 36"/>
            <p:cNvSpPr>
              <a:spLocks noChangeShapeType="1"/>
            </p:cNvSpPr>
            <p:nvPr/>
          </p:nvSpPr>
          <p:spPr bwMode="auto">
            <a:xfrm rot="5400000">
              <a:off x="1773" y="1727"/>
              <a:ext cx="0" cy="303"/>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97" name="Line 37"/>
            <p:cNvSpPr>
              <a:spLocks noChangeShapeType="1"/>
            </p:cNvSpPr>
            <p:nvPr/>
          </p:nvSpPr>
          <p:spPr bwMode="auto">
            <a:xfrm>
              <a:off x="1270" y="3296"/>
              <a:ext cx="322" cy="10"/>
            </a:xfrm>
            <a:prstGeom prst="line">
              <a:avLst/>
            </a:prstGeom>
            <a:noFill/>
            <a:ln w="508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98" name="Oval 38"/>
            <p:cNvSpPr>
              <a:spLocks noChangeArrowheads="1"/>
            </p:cNvSpPr>
            <p:nvPr/>
          </p:nvSpPr>
          <p:spPr bwMode="auto">
            <a:xfrm>
              <a:off x="1388" y="3161"/>
              <a:ext cx="73" cy="60"/>
            </a:xfrm>
            <a:prstGeom prst="ellipse">
              <a:avLst/>
            </a:prstGeom>
            <a:solidFill>
              <a:srgbClr val="0000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39015" name="Group 39"/>
          <p:cNvGrpSpPr/>
          <p:nvPr/>
        </p:nvGrpSpPr>
        <p:grpSpPr bwMode="auto">
          <a:xfrm>
            <a:off x="4695825" y="3773488"/>
            <a:ext cx="3797300" cy="2417762"/>
            <a:chOff x="3204" y="2377"/>
            <a:chExt cx="2592" cy="1535"/>
          </a:xfrm>
        </p:grpSpPr>
        <p:sp>
          <p:nvSpPr>
            <p:cNvPr id="18443" name="Oval 40"/>
            <p:cNvSpPr>
              <a:spLocks noChangeArrowheads="1"/>
            </p:cNvSpPr>
            <p:nvPr/>
          </p:nvSpPr>
          <p:spPr bwMode="auto">
            <a:xfrm>
              <a:off x="3576" y="3751"/>
              <a:ext cx="72"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44" name="Oval 41"/>
            <p:cNvSpPr>
              <a:spLocks noChangeArrowheads="1"/>
            </p:cNvSpPr>
            <p:nvPr/>
          </p:nvSpPr>
          <p:spPr bwMode="auto">
            <a:xfrm>
              <a:off x="3564" y="2440"/>
              <a:ext cx="72" cy="6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45" name="Oval 42"/>
            <p:cNvSpPr>
              <a:spLocks noChangeArrowheads="1"/>
            </p:cNvSpPr>
            <p:nvPr/>
          </p:nvSpPr>
          <p:spPr bwMode="auto">
            <a:xfrm>
              <a:off x="5338" y="3751"/>
              <a:ext cx="72"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46" name="Oval 43"/>
            <p:cNvSpPr>
              <a:spLocks noChangeArrowheads="1"/>
            </p:cNvSpPr>
            <p:nvPr/>
          </p:nvSpPr>
          <p:spPr bwMode="auto">
            <a:xfrm>
              <a:off x="5314" y="2440"/>
              <a:ext cx="72" cy="6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47" name="Line 44"/>
            <p:cNvSpPr>
              <a:spLocks noChangeShapeType="1"/>
            </p:cNvSpPr>
            <p:nvPr/>
          </p:nvSpPr>
          <p:spPr bwMode="auto">
            <a:xfrm flipV="1">
              <a:off x="3636" y="3771"/>
              <a:ext cx="1726" cy="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48" name="Line 45"/>
            <p:cNvSpPr>
              <a:spLocks noChangeShapeType="1"/>
            </p:cNvSpPr>
            <p:nvPr/>
          </p:nvSpPr>
          <p:spPr bwMode="auto">
            <a:xfrm flipV="1">
              <a:off x="4553" y="2460"/>
              <a:ext cx="0" cy="131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49" name="Line 46"/>
            <p:cNvSpPr>
              <a:spLocks noChangeShapeType="1"/>
            </p:cNvSpPr>
            <p:nvPr/>
          </p:nvSpPr>
          <p:spPr bwMode="auto">
            <a:xfrm>
              <a:off x="3648" y="2471"/>
              <a:ext cx="5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8450" name="Group 47"/>
            <p:cNvGrpSpPr/>
            <p:nvPr/>
          </p:nvGrpSpPr>
          <p:grpSpPr bwMode="auto">
            <a:xfrm>
              <a:off x="4442" y="2924"/>
              <a:ext cx="199" cy="353"/>
              <a:chOff x="4164" y="1968"/>
              <a:chExt cx="264" cy="420"/>
            </a:xfrm>
          </p:grpSpPr>
          <p:sp useBgFill="1">
            <p:nvSpPr>
              <p:cNvPr id="18471" name="AutoShape 48"/>
              <p:cNvSpPr>
                <a:spLocks noChangeArrowheads="1"/>
              </p:cNvSpPr>
              <p:nvPr/>
            </p:nvSpPr>
            <p:spPr bwMode="auto">
              <a:xfrm>
                <a:off x="4164" y="1968"/>
                <a:ext cx="264" cy="420"/>
              </a:xfrm>
              <a:prstGeom prst="diamond">
                <a:avLst/>
              </a:prstGeom>
              <a:ln w="444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18472" name="Line 49"/>
              <p:cNvSpPr>
                <a:spLocks noChangeShapeType="1"/>
              </p:cNvSpPr>
              <p:nvPr/>
            </p:nvSpPr>
            <p:spPr bwMode="auto">
              <a:xfrm>
                <a:off x="4176" y="2184"/>
                <a:ext cx="252" cy="0"/>
              </a:xfrm>
              <a:prstGeom prst="line">
                <a:avLst/>
              </a:prstGeom>
              <a:ln w="444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8451" name="Line 50"/>
            <p:cNvSpPr>
              <a:spLocks noChangeShapeType="1"/>
            </p:cNvSpPr>
            <p:nvPr/>
          </p:nvSpPr>
          <p:spPr bwMode="auto">
            <a:xfrm flipV="1">
              <a:off x="4191" y="2460"/>
              <a:ext cx="0" cy="131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18452" name="Rectangle 51"/>
            <p:cNvSpPr>
              <a:spLocks noChangeArrowheads="1"/>
            </p:cNvSpPr>
            <p:nvPr/>
          </p:nvSpPr>
          <p:spPr bwMode="auto">
            <a:xfrm>
              <a:off x="4131" y="2964"/>
              <a:ext cx="132" cy="313"/>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453" name="Line 52"/>
            <p:cNvSpPr>
              <a:spLocks noChangeShapeType="1"/>
            </p:cNvSpPr>
            <p:nvPr/>
          </p:nvSpPr>
          <p:spPr bwMode="auto">
            <a:xfrm flipV="1">
              <a:off x="4541" y="2459"/>
              <a:ext cx="809"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454" name="Text Box 53"/>
            <p:cNvSpPr txBox="1">
              <a:spLocks noChangeArrowheads="1"/>
            </p:cNvSpPr>
            <p:nvPr/>
          </p:nvSpPr>
          <p:spPr bwMode="auto">
            <a:xfrm>
              <a:off x="3975" y="2426"/>
              <a:ext cx="6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b</a:t>
              </a:r>
            </a:p>
          </p:txBody>
        </p:sp>
        <p:sp>
          <p:nvSpPr>
            <p:cNvPr id="18455" name="Text Box 54"/>
            <p:cNvSpPr txBox="1">
              <a:spLocks noChangeArrowheads="1"/>
            </p:cNvSpPr>
            <p:nvPr/>
          </p:nvSpPr>
          <p:spPr bwMode="auto">
            <a:xfrm>
              <a:off x="4252" y="3479"/>
              <a:ext cx="412"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e</a:t>
              </a:r>
            </a:p>
          </p:txBody>
        </p:sp>
        <p:sp>
          <p:nvSpPr>
            <p:cNvPr id="18456" name="Text Box 55"/>
            <p:cNvSpPr txBox="1">
              <a:spLocks noChangeArrowheads="1"/>
            </p:cNvSpPr>
            <p:nvPr/>
          </p:nvSpPr>
          <p:spPr bwMode="auto">
            <a:xfrm>
              <a:off x="4533" y="2377"/>
              <a:ext cx="63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楷体_GB2312" pitchFamily="49" charset="-122"/>
                </a:rPr>
                <a:t>c</a:t>
              </a:r>
            </a:p>
          </p:txBody>
        </p:sp>
        <p:sp>
          <p:nvSpPr>
            <p:cNvPr id="18457" name="Line 56"/>
            <p:cNvSpPr>
              <a:spLocks noChangeShapeType="1"/>
            </p:cNvSpPr>
            <p:nvPr/>
          </p:nvSpPr>
          <p:spPr bwMode="auto">
            <a:xfrm flipH="1">
              <a:off x="3629" y="2844"/>
              <a:ext cx="0" cy="65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58" name="Line 57"/>
            <p:cNvSpPr>
              <a:spLocks noChangeShapeType="1"/>
            </p:cNvSpPr>
            <p:nvPr/>
          </p:nvSpPr>
          <p:spPr bwMode="auto">
            <a:xfrm>
              <a:off x="5266" y="2823"/>
              <a:ext cx="0" cy="68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59" name="Rectangle 58"/>
            <p:cNvSpPr>
              <a:spLocks noChangeArrowheads="1"/>
            </p:cNvSpPr>
            <p:nvPr/>
          </p:nvSpPr>
          <p:spPr bwMode="auto">
            <a:xfrm>
              <a:off x="3204" y="2882"/>
              <a:ext cx="5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u</a:t>
              </a:r>
              <a:r>
                <a:rPr kumimoji="1" lang="en-US" altLang="zh-CN" sz="3200" b="1" baseline="-25000">
                  <a:solidFill>
                    <a:schemeClr val="accent2"/>
                  </a:solidFill>
                  <a:latin typeface="Times New Roman" panose="02020603050405020304" pitchFamily="18" charset="0"/>
                  <a:ea typeface="楷体_GB2312" pitchFamily="49" charset="-122"/>
                </a:rPr>
                <a:t>be</a:t>
              </a:r>
            </a:p>
          </p:txBody>
        </p:sp>
        <p:sp>
          <p:nvSpPr>
            <p:cNvPr id="18460" name="Rectangle 59"/>
            <p:cNvSpPr>
              <a:spLocks noChangeArrowheads="1"/>
            </p:cNvSpPr>
            <p:nvPr/>
          </p:nvSpPr>
          <p:spPr bwMode="auto">
            <a:xfrm>
              <a:off x="5274" y="3013"/>
              <a:ext cx="5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u</a:t>
              </a:r>
              <a:r>
                <a:rPr kumimoji="1" lang="en-US" altLang="zh-CN" sz="3200" b="1" baseline="-25000">
                  <a:solidFill>
                    <a:schemeClr val="accent2"/>
                  </a:solidFill>
                  <a:latin typeface="Times New Roman" panose="02020603050405020304" pitchFamily="18" charset="0"/>
                  <a:ea typeface="楷体_GB2312" pitchFamily="49" charset="-122"/>
                </a:rPr>
                <a:t>ce</a:t>
              </a:r>
            </a:p>
          </p:txBody>
        </p:sp>
        <p:sp>
          <p:nvSpPr>
            <p:cNvPr id="18461" name="Rectangle 60"/>
            <p:cNvSpPr>
              <a:spLocks noChangeArrowheads="1"/>
            </p:cNvSpPr>
            <p:nvPr/>
          </p:nvSpPr>
          <p:spPr bwMode="auto">
            <a:xfrm>
              <a:off x="3752" y="2882"/>
              <a:ext cx="5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r</a:t>
              </a:r>
              <a:r>
                <a:rPr kumimoji="1" lang="en-US" altLang="zh-CN" sz="3200" b="1" baseline="-25000">
                  <a:solidFill>
                    <a:schemeClr val="accent2"/>
                  </a:solidFill>
                  <a:latin typeface="Times New Roman" panose="02020603050405020304" pitchFamily="18" charset="0"/>
                  <a:ea typeface="楷体_GB2312" pitchFamily="49" charset="-122"/>
                </a:rPr>
                <a:t>be</a:t>
              </a:r>
            </a:p>
          </p:txBody>
        </p:sp>
        <p:sp>
          <p:nvSpPr>
            <p:cNvPr id="18462" name="Rectangle 61"/>
            <p:cNvSpPr>
              <a:spLocks noChangeArrowheads="1"/>
            </p:cNvSpPr>
            <p:nvPr/>
          </p:nvSpPr>
          <p:spPr bwMode="auto">
            <a:xfrm>
              <a:off x="3707" y="2509"/>
              <a:ext cx="56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i</a:t>
              </a:r>
              <a:r>
                <a:rPr kumimoji="1" lang="en-US" altLang="zh-CN" sz="3200" b="1" baseline="-25000">
                  <a:solidFill>
                    <a:schemeClr val="accent2"/>
                  </a:solidFill>
                  <a:latin typeface="Times New Roman" panose="02020603050405020304" pitchFamily="18" charset="0"/>
                  <a:ea typeface="楷体_GB2312" pitchFamily="49" charset="-122"/>
                </a:rPr>
                <a:t>b</a:t>
              </a:r>
            </a:p>
          </p:txBody>
        </p:sp>
        <p:sp>
          <p:nvSpPr>
            <p:cNvPr id="18463" name="Line 62"/>
            <p:cNvSpPr>
              <a:spLocks noChangeShapeType="1"/>
            </p:cNvSpPr>
            <p:nvPr/>
          </p:nvSpPr>
          <p:spPr bwMode="auto">
            <a:xfrm rot="-5400000">
              <a:off x="3858" y="2367"/>
              <a:ext cx="9" cy="20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64" name="Rectangle 63"/>
            <p:cNvSpPr>
              <a:spLocks noChangeArrowheads="1"/>
            </p:cNvSpPr>
            <p:nvPr/>
          </p:nvSpPr>
          <p:spPr bwMode="auto">
            <a:xfrm>
              <a:off x="4748" y="2459"/>
              <a:ext cx="61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i</a:t>
              </a:r>
              <a:r>
                <a:rPr kumimoji="1" lang="en-US" altLang="zh-CN" sz="3200" b="1" baseline="-25000">
                  <a:solidFill>
                    <a:schemeClr val="accent2"/>
                  </a:solidFill>
                  <a:latin typeface="Times New Roman" panose="02020603050405020304" pitchFamily="18" charset="0"/>
                  <a:ea typeface="楷体_GB2312" pitchFamily="49" charset="-122"/>
                </a:rPr>
                <a:t>c</a:t>
              </a:r>
            </a:p>
          </p:txBody>
        </p:sp>
        <p:sp>
          <p:nvSpPr>
            <p:cNvPr id="18465" name="Line 64"/>
            <p:cNvSpPr>
              <a:spLocks noChangeShapeType="1"/>
            </p:cNvSpPr>
            <p:nvPr/>
          </p:nvSpPr>
          <p:spPr bwMode="auto">
            <a:xfrm rot="5400000">
              <a:off x="4878" y="2319"/>
              <a:ext cx="0" cy="303"/>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66" name="Line 65"/>
            <p:cNvSpPr>
              <a:spLocks noChangeShapeType="1"/>
            </p:cNvSpPr>
            <p:nvPr/>
          </p:nvSpPr>
          <p:spPr bwMode="auto">
            <a:xfrm>
              <a:off x="4718" y="2950"/>
              <a:ext cx="0" cy="27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67" name="Rectangle 66"/>
            <p:cNvSpPr>
              <a:spLocks noChangeArrowheads="1"/>
            </p:cNvSpPr>
            <p:nvPr/>
          </p:nvSpPr>
          <p:spPr bwMode="auto">
            <a:xfrm>
              <a:off x="4675" y="2872"/>
              <a:ext cx="67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ea typeface="楷体_GB2312" pitchFamily="49" charset="-122"/>
                </a:rPr>
                <a:t>βi</a:t>
              </a:r>
              <a:r>
                <a:rPr kumimoji="1" lang="en-US" altLang="zh-CN" sz="3200" b="1" baseline="-25000">
                  <a:solidFill>
                    <a:schemeClr val="accent2"/>
                  </a:solidFill>
                  <a:latin typeface="Times New Roman" panose="02020603050405020304" pitchFamily="18" charset="0"/>
                  <a:ea typeface="楷体_GB2312" pitchFamily="49" charset="-122"/>
                </a:rPr>
                <a:t>b</a:t>
              </a:r>
            </a:p>
          </p:txBody>
        </p:sp>
        <p:sp>
          <p:nvSpPr>
            <p:cNvPr id="18468" name="Line 67"/>
            <p:cNvSpPr>
              <a:spLocks noChangeShapeType="1"/>
            </p:cNvSpPr>
            <p:nvPr/>
          </p:nvSpPr>
          <p:spPr bwMode="auto">
            <a:xfrm>
              <a:off x="4197" y="3892"/>
              <a:ext cx="322" cy="10"/>
            </a:xfrm>
            <a:prstGeom prst="line">
              <a:avLst/>
            </a:prstGeom>
            <a:noFill/>
            <a:ln w="508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69" name="Line 68"/>
            <p:cNvSpPr>
              <a:spLocks noChangeShapeType="1"/>
            </p:cNvSpPr>
            <p:nvPr/>
          </p:nvSpPr>
          <p:spPr bwMode="auto">
            <a:xfrm>
              <a:off x="4363" y="3761"/>
              <a:ext cx="0" cy="151"/>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70" name="Oval 69"/>
            <p:cNvSpPr>
              <a:spLocks noChangeArrowheads="1"/>
            </p:cNvSpPr>
            <p:nvPr/>
          </p:nvSpPr>
          <p:spPr bwMode="auto">
            <a:xfrm>
              <a:off x="4317" y="3751"/>
              <a:ext cx="72" cy="60"/>
            </a:xfrm>
            <a:prstGeom prst="ellipse">
              <a:avLst/>
            </a:prstGeom>
            <a:solidFill>
              <a:srgbClr val="0000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39046" name="AutoShape 70"/>
          <p:cNvSpPr>
            <a:spLocks noChangeArrowheads="1"/>
          </p:cNvSpPr>
          <p:nvPr/>
        </p:nvSpPr>
        <p:spPr bwMode="auto">
          <a:xfrm>
            <a:off x="3563938" y="4868863"/>
            <a:ext cx="825500" cy="285750"/>
          </a:xfrm>
          <a:prstGeom prst="rightArrow">
            <a:avLst>
              <a:gd name="adj1" fmla="val 50000"/>
              <a:gd name="adj2" fmla="val 72222"/>
            </a:avLst>
          </a:prstGeom>
          <a:solidFill>
            <a:srgbClr val="339966"/>
          </a:solidFill>
          <a:ln w="9525">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8978">
                                            <p:txEl>
                                              <p:pRg st="0" end="0"/>
                                            </p:txEl>
                                          </p:spTgt>
                                        </p:tgtEl>
                                        <p:attrNameLst>
                                          <p:attrName>style.visibility</p:attrName>
                                        </p:attrNameLst>
                                      </p:cBhvr>
                                      <p:to>
                                        <p:strVal val="visible"/>
                                      </p:to>
                                    </p:set>
                                    <p:animEffect transition="in" filter="wipe(left)">
                                      <p:cBhvr>
                                        <p:cTn id="7" dur="500"/>
                                        <p:tgtEl>
                                          <p:spTgt spid="638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8980">
                                            <p:txEl>
                                              <p:pRg st="0" end="0"/>
                                            </p:txEl>
                                          </p:spTgt>
                                        </p:tgtEl>
                                        <p:attrNameLst>
                                          <p:attrName>style.visibility</p:attrName>
                                        </p:attrNameLst>
                                      </p:cBhvr>
                                      <p:to>
                                        <p:strVal val="visible"/>
                                      </p:to>
                                    </p:set>
                                    <p:animEffect transition="in" filter="wipe(left)">
                                      <p:cBhvr>
                                        <p:cTn id="12" dur="500"/>
                                        <p:tgtEl>
                                          <p:spTgt spid="6389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8981">
                                            <p:txEl>
                                              <p:pRg st="0" end="0"/>
                                            </p:txEl>
                                          </p:spTgt>
                                        </p:tgtEl>
                                        <p:attrNameLst>
                                          <p:attrName>style.visibility</p:attrName>
                                        </p:attrNameLst>
                                      </p:cBhvr>
                                      <p:to>
                                        <p:strVal val="visible"/>
                                      </p:to>
                                    </p:set>
                                    <p:animEffect transition="in" filter="wipe(left)">
                                      <p:cBhvr>
                                        <p:cTn id="17" dur="500"/>
                                        <p:tgtEl>
                                          <p:spTgt spid="6389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63898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38987">
                                            <p:txEl>
                                              <p:pRg st="0" end="0"/>
                                            </p:txEl>
                                          </p:spTgt>
                                        </p:tgtEl>
                                        <p:attrNameLst>
                                          <p:attrName>style.visibility</p:attrName>
                                        </p:attrNameLst>
                                      </p:cBhvr>
                                      <p:to>
                                        <p:strVal val="visible"/>
                                      </p:to>
                                    </p:set>
                                    <p:animEffect transition="in" filter="wipe(left)">
                                      <p:cBhvr>
                                        <p:cTn id="26" dur="500"/>
                                        <p:tgtEl>
                                          <p:spTgt spid="6389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389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9046"/>
                                        </p:tgtEl>
                                        <p:attrNameLst>
                                          <p:attrName>style.visibility</p:attrName>
                                        </p:attrNameLst>
                                      </p:cBhvr>
                                      <p:to>
                                        <p:strVal val="visible"/>
                                      </p:to>
                                    </p:set>
                                    <p:animEffect transition="in" filter="wipe(left)">
                                      <p:cBhvr>
                                        <p:cTn id="35" dur="500"/>
                                        <p:tgtEl>
                                          <p:spTgt spid="63904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39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build="p" autoUpdateAnimBg="0"/>
      <p:bldP spid="638980" grpId="0" build="p" autoUpdateAnimBg="0"/>
      <p:bldP spid="638981" grpId="0" build="p" autoUpdateAnimBg="0"/>
      <p:bldP spid="638987" grpId="0" build="p" autoUpdateAnimBg="0"/>
      <p:bldP spid="6390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0002" name="Group 2"/>
          <p:cNvGrpSpPr/>
          <p:nvPr/>
        </p:nvGrpSpPr>
        <p:grpSpPr bwMode="auto">
          <a:xfrm>
            <a:off x="6462713" y="971550"/>
            <a:ext cx="1047750" cy="1847850"/>
            <a:chOff x="1368" y="2484"/>
            <a:chExt cx="660" cy="1164"/>
          </a:xfrm>
        </p:grpSpPr>
        <p:grpSp>
          <p:nvGrpSpPr>
            <p:cNvPr id="19531" name="Group 3"/>
            <p:cNvGrpSpPr/>
            <p:nvPr/>
          </p:nvGrpSpPr>
          <p:grpSpPr bwMode="auto">
            <a:xfrm>
              <a:off x="1644" y="2484"/>
              <a:ext cx="108" cy="1164"/>
              <a:chOff x="1644" y="2484"/>
              <a:chExt cx="108" cy="1164"/>
            </a:xfrm>
          </p:grpSpPr>
          <p:sp>
            <p:nvSpPr>
              <p:cNvPr id="19535" name="Line 4"/>
              <p:cNvSpPr>
                <a:spLocks noChangeShapeType="1"/>
              </p:cNvSpPr>
              <p:nvPr/>
            </p:nvSpPr>
            <p:spPr bwMode="auto">
              <a:xfrm>
                <a:off x="1644" y="2988"/>
                <a:ext cx="0" cy="648"/>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36" name="Line 5"/>
              <p:cNvSpPr>
                <a:spLocks noChangeShapeType="1"/>
              </p:cNvSpPr>
              <p:nvPr/>
            </p:nvSpPr>
            <p:spPr bwMode="auto">
              <a:xfrm>
                <a:off x="1752" y="2484"/>
                <a:ext cx="0" cy="1164"/>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9532" name="Group 6"/>
            <p:cNvGrpSpPr/>
            <p:nvPr/>
          </p:nvGrpSpPr>
          <p:grpSpPr bwMode="auto">
            <a:xfrm>
              <a:off x="1368" y="3408"/>
              <a:ext cx="660" cy="12"/>
              <a:chOff x="1368" y="3408"/>
              <a:chExt cx="660" cy="12"/>
            </a:xfrm>
          </p:grpSpPr>
          <p:sp>
            <p:nvSpPr>
              <p:cNvPr id="19533" name="Line 7"/>
              <p:cNvSpPr>
                <a:spLocks noChangeShapeType="1"/>
              </p:cNvSpPr>
              <p:nvPr/>
            </p:nvSpPr>
            <p:spPr bwMode="auto">
              <a:xfrm>
                <a:off x="1368" y="3408"/>
                <a:ext cx="264"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34" name="Line 8"/>
              <p:cNvSpPr>
                <a:spLocks noChangeShapeType="1"/>
              </p:cNvSpPr>
              <p:nvPr/>
            </p:nvSpPr>
            <p:spPr bwMode="auto">
              <a:xfrm flipH="1">
                <a:off x="1764" y="3420"/>
                <a:ext cx="264"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640009" name="Text Box 9"/>
          <p:cNvSpPr txBox="1">
            <a:spLocks noChangeArrowheads="1"/>
          </p:cNvSpPr>
          <p:nvPr/>
        </p:nvSpPr>
        <p:spPr bwMode="auto">
          <a:xfrm>
            <a:off x="7156450" y="1951038"/>
            <a:ext cx="12588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en-US" sz="2800" b="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800" b="1" i="1">
                <a:solidFill>
                  <a:srgbClr val="FF3300"/>
                </a:solidFill>
                <a:latin typeface="Times New Roman" panose="02020603050405020304" pitchFamily="18" charset="0"/>
                <a:ea typeface="楷体_GB2312" pitchFamily="49" charset="-122"/>
              </a:rPr>
              <a:t>U</a:t>
            </a:r>
            <a:r>
              <a:rPr kumimoji="1" lang="en-US" altLang="zh-CN" sz="2800" b="1" baseline="-25000">
                <a:solidFill>
                  <a:srgbClr val="FF3300"/>
                </a:solidFill>
                <a:latin typeface="Times New Roman" panose="02020603050405020304" pitchFamily="18" charset="0"/>
                <a:ea typeface="楷体_GB2312" pitchFamily="49" charset="-122"/>
              </a:rPr>
              <a:t>BE</a:t>
            </a:r>
            <a:endParaRPr kumimoji="1" lang="en-US" altLang="zh-CN" sz="2800" b="1">
              <a:solidFill>
                <a:srgbClr val="FF3300"/>
              </a:solidFill>
              <a:latin typeface="Times New Roman" panose="02020603050405020304" pitchFamily="18" charset="0"/>
              <a:ea typeface="楷体_GB2312" pitchFamily="49" charset="-122"/>
            </a:endParaRPr>
          </a:p>
        </p:txBody>
      </p:sp>
      <p:grpSp>
        <p:nvGrpSpPr>
          <p:cNvPr id="640010" name="Group 10"/>
          <p:cNvGrpSpPr/>
          <p:nvPr/>
        </p:nvGrpSpPr>
        <p:grpSpPr bwMode="auto">
          <a:xfrm>
            <a:off x="4768850" y="952500"/>
            <a:ext cx="2152650" cy="838200"/>
            <a:chOff x="456" y="2484"/>
            <a:chExt cx="1356" cy="528"/>
          </a:xfrm>
        </p:grpSpPr>
        <p:sp>
          <p:nvSpPr>
            <p:cNvPr id="19525" name="Line 11"/>
            <p:cNvSpPr>
              <a:spLocks noChangeShapeType="1"/>
            </p:cNvSpPr>
            <p:nvPr/>
          </p:nvSpPr>
          <p:spPr bwMode="auto">
            <a:xfrm>
              <a:off x="948" y="2484"/>
              <a:ext cx="0" cy="52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9526" name="Group 12"/>
            <p:cNvGrpSpPr/>
            <p:nvPr/>
          </p:nvGrpSpPr>
          <p:grpSpPr bwMode="auto">
            <a:xfrm>
              <a:off x="456" y="2484"/>
              <a:ext cx="1356" cy="528"/>
              <a:chOff x="456" y="2484"/>
              <a:chExt cx="1356" cy="528"/>
            </a:xfrm>
          </p:grpSpPr>
          <p:grpSp>
            <p:nvGrpSpPr>
              <p:cNvPr id="19527" name="Group 13"/>
              <p:cNvGrpSpPr/>
              <p:nvPr/>
            </p:nvGrpSpPr>
            <p:grpSpPr bwMode="auto">
              <a:xfrm>
                <a:off x="900" y="2484"/>
                <a:ext cx="912" cy="528"/>
                <a:chOff x="900" y="2484"/>
                <a:chExt cx="912" cy="528"/>
              </a:xfrm>
            </p:grpSpPr>
            <p:sp>
              <p:nvSpPr>
                <p:cNvPr id="19529" name="Line 14"/>
                <p:cNvSpPr>
                  <a:spLocks noChangeShapeType="1"/>
                </p:cNvSpPr>
                <p:nvPr/>
              </p:nvSpPr>
              <p:spPr bwMode="auto">
                <a:xfrm>
                  <a:off x="900" y="2484"/>
                  <a:ext cx="912"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30" name="Line 15"/>
                <p:cNvSpPr>
                  <a:spLocks noChangeShapeType="1"/>
                </p:cNvSpPr>
                <p:nvPr/>
              </p:nvSpPr>
              <p:spPr bwMode="auto">
                <a:xfrm>
                  <a:off x="900" y="3012"/>
                  <a:ext cx="912"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19528" name="Text Box 16"/>
              <p:cNvSpPr txBox="1">
                <a:spLocks noChangeArrowheads="1"/>
              </p:cNvSpPr>
              <p:nvPr/>
            </p:nvSpPr>
            <p:spPr bwMode="auto">
              <a:xfrm>
                <a:off x="456" y="2578"/>
                <a:ext cx="6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800" b="1" i="1">
                    <a:solidFill>
                      <a:srgbClr val="FF3300"/>
                    </a:solidFill>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solidFill>
                      <a:srgbClr val="FF3300"/>
                    </a:solidFill>
                    <a:latin typeface="Times New Roman" panose="02020603050405020304" pitchFamily="18" charset="0"/>
                    <a:ea typeface="楷体_GB2312" pitchFamily="49" charset="-122"/>
                    <a:sym typeface="Symbol" panose="05050102010706020507" pitchFamily="18" charset="2"/>
                  </a:rPr>
                  <a:t>B</a:t>
                </a:r>
                <a:endParaRPr kumimoji="1" lang="en-US" altLang="zh-CN" sz="2800" b="1">
                  <a:solidFill>
                    <a:srgbClr val="FF3300"/>
                  </a:solidFill>
                  <a:latin typeface="Times New Roman" panose="02020603050405020304" pitchFamily="18" charset="0"/>
                  <a:ea typeface="楷体_GB2312" pitchFamily="49" charset="-122"/>
                </a:endParaRPr>
              </a:p>
            </p:txBody>
          </p:sp>
        </p:grpSp>
      </p:grpSp>
      <p:graphicFrame>
        <p:nvGraphicFramePr>
          <p:cNvPr id="640017" name="Object 17"/>
          <p:cNvGraphicFramePr>
            <a:graphicFrameLocks noChangeAspect="1"/>
          </p:cNvGraphicFramePr>
          <p:nvPr/>
        </p:nvGraphicFramePr>
        <p:xfrm>
          <a:off x="768350" y="1019175"/>
          <a:ext cx="3063875" cy="1114425"/>
        </p:xfrm>
        <a:graphic>
          <a:graphicData uri="http://schemas.openxmlformats.org/presentationml/2006/ole">
            <mc:AlternateContent xmlns:mc="http://schemas.openxmlformats.org/markup-compatibility/2006">
              <mc:Choice xmlns:v="urn:schemas-microsoft-com:vml" Requires="v">
                <p:oleObj name="公式" r:id="rId2" imgW="1104900" imgH="444500" progId="Equation.3">
                  <p:embed/>
                </p:oleObj>
              </mc:Choice>
              <mc:Fallback>
                <p:oleObj name="公式" r:id="rId2" imgW="1104900" imgH="444500"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019175"/>
                        <a:ext cx="30638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0018" name="Rectangle 18"/>
          <p:cNvSpPr>
            <a:spLocks noChangeArrowheads="1"/>
          </p:cNvSpPr>
          <p:nvPr/>
        </p:nvSpPr>
        <p:spPr bwMode="auto">
          <a:xfrm>
            <a:off x="468313" y="473075"/>
            <a:ext cx="4029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a:solidFill>
                  <a:srgbClr val="FF3300"/>
                </a:solidFill>
                <a:latin typeface="Times New Roman" panose="02020603050405020304" pitchFamily="18" charset="0"/>
                <a:ea typeface="楷体_GB2312" pitchFamily="49" charset="-122"/>
              </a:rPr>
              <a:t>晶体管的输入电阻：</a:t>
            </a:r>
          </a:p>
        </p:txBody>
      </p:sp>
      <p:graphicFrame>
        <p:nvGraphicFramePr>
          <p:cNvPr id="640019" name="Object 19"/>
          <p:cNvGraphicFramePr>
            <a:graphicFrameLocks noChangeAspect="1"/>
          </p:cNvGraphicFramePr>
          <p:nvPr/>
        </p:nvGraphicFramePr>
        <p:xfrm>
          <a:off x="512763" y="1866900"/>
          <a:ext cx="4567237" cy="1201738"/>
        </p:xfrm>
        <a:graphic>
          <a:graphicData uri="http://schemas.openxmlformats.org/presentationml/2006/ole">
            <mc:AlternateContent xmlns:mc="http://schemas.openxmlformats.org/markup-compatibility/2006">
              <mc:Choice xmlns:v="urn:schemas-microsoft-com:vml" Requires="v">
                <p:oleObj name="公式" r:id="rId4" imgW="1663700" imgH="444500" progId="Equation.3">
                  <p:embed/>
                </p:oleObj>
              </mc:Choice>
              <mc:Fallback>
                <p:oleObj name="公式" r:id="rId4" imgW="1663700" imgH="4445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3" y="1866900"/>
                        <a:ext cx="456723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40020" name="Group 20"/>
          <p:cNvGrpSpPr/>
          <p:nvPr/>
        </p:nvGrpSpPr>
        <p:grpSpPr bwMode="auto">
          <a:xfrm>
            <a:off x="5551488" y="274638"/>
            <a:ext cx="2728912" cy="3154362"/>
            <a:chOff x="3788" y="137"/>
            <a:chExt cx="1862" cy="1987"/>
          </a:xfrm>
        </p:grpSpPr>
        <p:sp>
          <p:nvSpPr>
            <p:cNvPr id="19506" name="Line 21"/>
            <p:cNvSpPr>
              <a:spLocks noChangeShapeType="1"/>
            </p:cNvSpPr>
            <p:nvPr/>
          </p:nvSpPr>
          <p:spPr bwMode="auto">
            <a:xfrm>
              <a:off x="4035" y="876"/>
              <a:ext cx="819" cy="1"/>
            </a:xfrm>
            <a:prstGeom prst="line">
              <a:avLst/>
            </a:prstGeom>
            <a:noFill/>
            <a:ln w="2540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07" name="Line 22"/>
            <p:cNvSpPr>
              <a:spLocks noChangeShapeType="1"/>
            </p:cNvSpPr>
            <p:nvPr/>
          </p:nvSpPr>
          <p:spPr bwMode="auto">
            <a:xfrm>
              <a:off x="4763" y="840"/>
              <a:ext cx="1" cy="1080"/>
            </a:xfrm>
            <a:prstGeom prst="line">
              <a:avLst/>
            </a:prstGeom>
            <a:noFill/>
            <a:ln w="25400">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08" name="Oval 23"/>
            <p:cNvSpPr>
              <a:spLocks noChangeArrowheads="1"/>
            </p:cNvSpPr>
            <p:nvPr/>
          </p:nvSpPr>
          <p:spPr bwMode="auto">
            <a:xfrm>
              <a:off x="4775" y="545"/>
              <a:ext cx="78" cy="60"/>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09" name="Oval 24"/>
            <p:cNvSpPr>
              <a:spLocks noChangeArrowheads="1"/>
            </p:cNvSpPr>
            <p:nvPr/>
          </p:nvSpPr>
          <p:spPr bwMode="auto">
            <a:xfrm>
              <a:off x="4679" y="1097"/>
              <a:ext cx="78" cy="60"/>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9510" name="Group 25"/>
            <p:cNvGrpSpPr/>
            <p:nvPr/>
          </p:nvGrpSpPr>
          <p:grpSpPr bwMode="auto">
            <a:xfrm>
              <a:off x="3788" y="137"/>
              <a:ext cx="1862" cy="1987"/>
              <a:chOff x="3788" y="137"/>
              <a:chExt cx="1862" cy="1987"/>
            </a:xfrm>
          </p:grpSpPr>
          <p:grpSp>
            <p:nvGrpSpPr>
              <p:cNvPr id="19511" name="Group 26"/>
              <p:cNvGrpSpPr/>
              <p:nvPr/>
            </p:nvGrpSpPr>
            <p:grpSpPr bwMode="auto">
              <a:xfrm>
                <a:off x="3788" y="137"/>
                <a:ext cx="1862" cy="1843"/>
                <a:chOff x="3788" y="137"/>
                <a:chExt cx="1862" cy="1843"/>
              </a:xfrm>
            </p:grpSpPr>
            <p:grpSp>
              <p:nvGrpSpPr>
                <p:cNvPr id="19514" name="Group 27"/>
                <p:cNvGrpSpPr/>
                <p:nvPr/>
              </p:nvGrpSpPr>
              <p:grpSpPr bwMode="auto">
                <a:xfrm>
                  <a:off x="3788" y="137"/>
                  <a:ext cx="1862" cy="1843"/>
                  <a:chOff x="3788" y="2225"/>
                  <a:chExt cx="1862" cy="1843"/>
                </a:xfrm>
              </p:grpSpPr>
              <p:sp>
                <p:nvSpPr>
                  <p:cNvPr id="19517" name="Line 28"/>
                  <p:cNvSpPr>
                    <a:spLocks noChangeShapeType="1"/>
                  </p:cNvSpPr>
                  <p:nvPr/>
                </p:nvSpPr>
                <p:spPr bwMode="auto">
                  <a:xfrm flipV="1">
                    <a:off x="4113" y="2318"/>
                    <a:ext cx="0" cy="163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18" name="Line 29"/>
                  <p:cNvSpPr>
                    <a:spLocks noChangeShapeType="1"/>
                  </p:cNvSpPr>
                  <p:nvPr/>
                </p:nvSpPr>
                <p:spPr bwMode="auto">
                  <a:xfrm flipV="1">
                    <a:off x="4113" y="3924"/>
                    <a:ext cx="1118" cy="12"/>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19" name="Text Box 30"/>
                  <p:cNvSpPr txBox="1">
                    <a:spLocks noChangeArrowheads="1"/>
                  </p:cNvSpPr>
                  <p:nvPr/>
                </p:nvSpPr>
                <p:spPr bwMode="auto">
                  <a:xfrm>
                    <a:off x="3788" y="2225"/>
                    <a:ext cx="42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19520" name="Text Box 31"/>
                  <p:cNvSpPr txBox="1">
                    <a:spLocks noChangeArrowheads="1"/>
                  </p:cNvSpPr>
                  <p:nvPr/>
                </p:nvSpPr>
                <p:spPr bwMode="auto">
                  <a:xfrm>
                    <a:off x="5227" y="3744"/>
                    <a:ext cx="4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BE</a:t>
                    </a:r>
                  </a:p>
                </p:txBody>
              </p:sp>
              <p:sp>
                <p:nvSpPr>
                  <p:cNvPr id="19521" name="Freeform 32"/>
                  <p:cNvSpPr/>
                  <p:nvPr/>
                </p:nvSpPr>
                <p:spPr bwMode="auto">
                  <a:xfrm>
                    <a:off x="4113" y="2448"/>
                    <a:ext cx="728" cy="1498"/>
                  </a:xfrm>
                  <a:custGeom>
                    <a:avLst/>
                    <a:gdLst>
                      <a:gd name="T0" fmla="*/ 0 w 1344"/>
                      <a:gd name="T1" fmla="*/ 279 h 2280"/>
                      <a:gd name="T2" fmla="*/ 22 w 1344"/>
                      <a:gd name="T3" fmla="*/ 276 h 2280"/>
                      <a:gd name="T4" fmla="*/ 30 w 1344"/>
                      <a:gd name="T5" fmla="*/ 272 h 2280"/>
                      <a:gd name="T6" fmla="*/ 42 w 1344"/>
                      <a:gd name="T7" fmla="*/ 241 h 2280"/>
                      <a:gd name="T8" fmla="*/ 50 w 1344"/>
                      <a:gd name="T9" fmla="*/ 160 h 2280"/>
                      <a:gd name="T10" fmla="*/ 62 w 1344"/>
                      <a:gd name="T11" fmla="*/ 0 h 22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cap="flat" cmpd="sng">
                    <a:solidFill>
                      <a:srgbClr val="800000"/>
                    </a:solidFill>
                    <a:prstDash val="solid"/>
                    <a:round/>
                    <a:headEnd type="none" w="sm" len="sm"/>
                    <a:tailEnd type="none" w="med" len="lg"/>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522" name="Rectangle 33"/>
                  <p:cNvSpPr>
                    <a:spLocks noChangeArrowheads="1"/>
                  </p:cNvSpPr>
                  <p:nvPr/>
                </p:nvSpPr>
                <p:spPr bwMode="auto">
                  <a:xfrm>
                    <a:off x="4488" y="2688"/>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p>
                </p:txBody>
              </p:sp>
              <p:sp>
                <p:nvSpPr>
                  <p:cNvPr id="19523" name="Oval 34"/>
                  <p:cNvSpPr>
                    <a:spLocks noChangeArrowheads="1"/>
                  </p:cNvSpPr>
                  <p:nvPr/>
                </p:nvSpPr>
                <p:spPr bwMode="auto">
                  <a:xfrm>
                    <a:off x="4712" y="2928"/>
                    <a:ext cx="78" cy="84"/>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24" name="Rectangle 35"/>
                  <p:cNvSpPr>
                    <a:spLocks noChangeArrowheads="1"/>
                  </p:cNvSpPr>
                  <p:nvPr/>
                </p:nvSpPr>
                <p:spPr bwMode="auto">
                  <a:xfrm>
                    <a:off x="3927" y="3780"/>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grpSp>
            <p:sp>
              <p:nvSpPr>
                <p:cNvPr id="19515" name="Rectangle 36"/>
                <p:cNvSpPr>
                  <a:spLocks noChangeArrowheads="1"/>
                </p:cNvSpPr>
                <p:nvPr/>
              </p:nvSpPr>
              <p:spPr bwMode="auto">
                <a:xfrm>
                  <a:off x="4840" y="408"/>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1</a:t>
                  </a:r>
                </a:p>
              </p:txBody>
            </p:sp>
            <p:sp>
              <p:nvSpPr>
                <p:cNvPr id="19516" name="Rectangle 37"/>
                <p:cNvSpPr>
                  <a:spLocks noChangeArrowheads="1"/>
                </p:cNvSpPr>
                <p:nvPr/>
              </p:nvSpPr>
              <p:spPr bwMode="auto">
                <a:xfrm>
                  <a:off x="4732" y="924"/>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2</a:t>
                  </a:r>
                </a:p>
              </p:txBody>
            </p:sp>
          </p:grpSp>
          <p:sp>
            <p:nvSpPr>
              <p:cNvPr id="19512" name="Rectangle 38"/>
              <p:cNvSpPr>
                <a:spLocks noChangeArrowheads="1"/>
              </p:cNvSpPr>
              <p:nvPr/>
            </p:nvSpPr>
            <p:spPr bwMode="auto">
              <a:xfrm>
                <a:off x="4604" y="1836"/>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sp>
            <p:nvSpPr>
              <p:cNvPr id="19513" name="Rectangle 39"/>
              <p:cNvSpPr>
                <a:spLocks noChangeArrowheads="1"/>
              </p:cNvSpPr>
              <p:nvPr/>
            </p:nvSpPr>
            <p:spPr bwMode="auto">
              <a:xfrm>
                <a:off x="3812" y="732"/>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grpSp>
      </p:grpSp>
      <p:grpSp>
        <p:nvGrpSpPr>
          <p:cNvPr id="640040" name="Group 40"/>
          <p:cNvGrpSpPr/>
          <p:nvPr/>
        </p:nvGrpSpPr>
        <p:grpSpPr bwMode="auto">
          <a:xfrm>
            <a:off x="5403850" y="3068638"/>
            <a:ext cx="3321050" cy="3238500"/>
            <a:chOff x="496" y="1476"/>
            <a:chExt cx="2266" cy="2040"/>
          </a:xfrm>
        </p:grpSpPr>
        <p:sp>
          <p:nvSpPr>
            <p:cNvPr id="19481" name="Text Box 41"/>
            <p:cNvSpPr txBox="1">
              <a:spLocks noChangeArrowheads="1"/>
            </p:cNvSpPr>
            <p:nvPr/>
          </p:nvSpPr>
          <p:spPr bwMode="auto">
            <a:xfrm>
              <a:off x="862" y="1476"/>
              <a:ext cx="38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19482" name="Text Box 42"/>
            <p:cNvSpPr txBox="1">
              <a:spLocks noChangeArrowheads="1"/>
            </p:cNvSpPr>
            <p:nvPr/>
          </p:nvSpPr>
          <p:spPr bwMode="auto">
            <a:xfrm>
              <a:off x="2268" y="3218"/>
              <a:ext cx="49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endParaRPr kumimoji="1" lang="en-US" altLang="zh-CN" sz="2400" b="1">
                <a:latin typeface="Times New Roman" panose="02020603050405020304" pitchFamily="18" charset="0"/>
                <a:ea typeface="楷体_GB2312" pitchFamily="49" charset="-122"/>
              </a:endParaRPr>
            </a:p>
          </p:txBody>
        </p:sp>
        <p:grpSp>
          <p:nvGrpSpPr>
            <p:cNvPr id="19483" name="Group 43"/>
            <p:cNvGrpSpPr/>
            <p:nvPr/>
          </p:nvGrpSpPr>
          <p:grpSpPr bwMode="auto">
            <a:xfrm>
              <a:off x="807" y="1669"/>
              <a:ext cx="1715" cy="1582"/>
              <a:chOff x="3180" y="1585"/>
              <a:chExt cx="1584" cy="1896"/>
            </a:xfrm>
          </p:grpSpPr>
          <p:sp>
            <p:nvSpPr>
              <p:cNvPr id="19496" name="Line 44"/>
              <p:cNvSpPr>
                <a:spLocks noChangeShapeType="1"/>
              </p:cNvSpPr>
              <p:nvPr/>
            </p:nvSpPr>
            <p:spPr bwMode="auto">
              <a:xfrm flipV="1">
                <a:off x="3180" y="3481"/>
                <a:ext cx="1584"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9497" name="Group 45"/>
              <p:cNvGrpSpPr/>
              <p:nvPr/>
            </p:nvGrpSpPr>
            <p:grpSpPr bwMode="auto">
              <a:xfrm>
                <a:off x="3181" y="1585"/>
                <a:ext cx="1288" cy="1896"/>
                <a:chOff x="3181" y="1753"/>
                <a:chExt cx="1288" cy="1896"/>
              </a:xfrm>
            </p:grpSpPr>
            <p:sp>
              <p:nvSpPr>
                <p:cNvPr id="19498" name="Line 46"/>
                <p:cNvSpPr>
                  <a:spLocks noChangeShapeType="1"/>
                </p:cNvSpPr>
                <p:nvPr/>
              </p:nvSpPr>
              <p:spPr bwMode="auto">
                <a:xfrm flipH="1" flipV="1">
                  <a:off x="3192" y="1753"/>
                  <a:ext cx="0" cy="1896"/>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9499" name="Group 47"/>
                <p:cNvGrpSpPr/>
                <p:nvPr/>
              </p:nvGrpSpPr>
              <p:grpSpPr bwMode="auto">
                <a:xfrm>
                  <a:off x="3181" y="2028"/>
                  <a:ext cx="1288" cy="1609"/>
                  <a:chOff x="3181" y="1260"/>
                  <a:chExt cx="2387" cy="2377"/>
                </a:xfrm>
              </p:grpSpPr>
              <p:sp>
                <p:nvSpPr>
                  <p:cNvPr id="19500" name="Freeform 48"/>
                  <p:cNvSpPr/>
                  <p:nvPr/>
                </p:nvSpPr>
                <p:spPr bwMode="auto">
                  <a:xfrm>
                    <a:off x="3181" y="3505"/>
                    <a:ext cx="2387" cy="131"/>
                  </a:xfrm>
                  <a:custGeom>
                    <a:avLst/>
                    <a:gdLst>
                      <a:gd name="T0" fmla="*/ 19 w 2387"/>
                      <a:gd name="T1" fmla="*/ 131 h 131"/>
                      <a:gd name="T2" fmla="*/ 69 w 2387"/>
                      <a:gd name="T3" fmla="*/ 95 h 131"/>
                      <a:gd name="T4" fmla="*/ 431 w 2387"/>
                      <a:gd name="T5" fmla="*/ 24 h 131"/>
                      <a:gd name="T6" fmla="*/ 2387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01" name="Freeform 49"/>
                  <p:cNvSpPr/>
                  <p:nvPr/>
                </p:nvSpPr>
                <p:spPr bwMode="auto">
                  <a:xfrm>
                    <a:off x="3200" y="3133"/>
                    <a:ext cx="2308" cy="504"/>
                  </a:xfrm>
                  <a:custGeom>
                    <a:avLst/>
                    <a:gdLst>
                      <a:gd name="T0" fmla="*/ 0 w 2308"/>
                      <a:gd name="T1" fmla="*/ 504 h 504"/>
                      <a:gd name="T2" fmla="*/ 15 w 2308"/>
                      <a:gd name="T3" fmla="*/ 314 h 504"/>
                      <a:gd name="T4" fmla="*/ 52 w 2308"/>
                      <a:gd name="T5" fmla="*/ 276 h 504"/>
                      <a:gd name="T6" fmla="*/ 172 w 2308"/>
                      <a:gd name="T7" fmla="*/ 156 h 504"/>
                      <a:gd name="T8" fmla="*/ 340 w 2308"/>
                      <a:gd name="T9" fmla="*/ 72 h 504"/>
                      <a:gd name="T10" fmla="*/ 748 w 2308"/>
                      <a:gd name="T11" fmla="*/ 48 h 504"/>
                      <a:gd name="T12" fmla="*/ 2308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02" name="Freeform 50"/>
                  <p:cNvSpPr/>
                  <p:nvPr/>
                </p:nvSpPr>
                <p:spPr bwMode="auto">
                  <a:xfrm>
                    <a:off x="3197" y="2689"/>
                    <a:ext cx="2299" cy="948"/>
                  </a:xfrm>
                  <a:custGeom>
                    <a:avLst/>
                    <a:gdLst>
                      <a:gd name="T0" fmla="*/ 0 w 2299"/>
                      <a:gd name="T1" fmla="*/ 948 h 948"/>
                      <a:gd name="T2" fmla="*/ 55 w 2299"/>
                      <a:gd name="T3" fmla="*/ 408 h 948"/>
                      <a:gd name="T4" fmla="*/ 211 w 2299"/>
                      <a:gd name="T5" fmla="*/ 156 h 948"/>
                      <a:gd name="T6" fmla="*/ 413 w 2299"/>
                      <a:gd name="T7" fmla="*/ 69 h 948"/>
                      <a:gd name="T8" fmla="*/ 1207 w 2299"/>
                      <a:gd name="T9" fmla="*/ 12 h 948"/>
                      <a:gd name="T10" fmla="*/ 2299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03" name="Freeform 51"/>
                  <p:cNvSpPr/>
                  <p:nvPr/>
                </p:nvSpPr>
                <p:spPr bwMode="auto">
                  <a:xfrm>
                    <a:off x="3200" y="2221"/>
                    <a:ext cx="2260" cy="1380"/>
                  </a:xfrm>
                  <a:custGeom>
                    <a:avLst/>
                    <a:gdLst>
                      <a:gd name="T0" fmla="*/ 0 w 2260"/>
                      <a:gd name="T1" fmla="*/ 1380 h 1380"/>
                      <a:gd name="T2" fmla="*/ 73 w 2260"/>
                      <a:gd name="T3" fmla="*/ 525 h 1380"/>
                      <a:gd name="T4" fmla="*/ 155 w 2260"/>
                      <a:gd name="T5" fmla="*/ 157 h 1380"/>
                      <a:gd name="T6" fmla="*/ 483 w 2260"/>
                      <a:gd name="T7" fmla="*/ 50 h 1380"/>
                      <a:gd name="T8" fmla="*/ 2260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04" name="Freeform 52"/>
                  <p:cNvSpPr/>
                  <p:nvPr/>
                </p:nvSpPr>
                <p:spPr bwMode="auto">
                  <a:xfrm>
                    <a:off x="3200" y="1813"/>
                    <a:ext cx="2224" cy="1788"/>
                  </a:xfrm>
                  <a:custGeom>
                    <a:avLst/>
                    <a:gdLst>
                      <a:gd name="T0" fmla="*/ 0 w 2224"/>
                      <a:gd name="T1" fmla="*/ 1788 h 1788"/>
                      <a:gd name="T2" fmla="*/ 89 w 2224"/>
                      <a:gd name="T3" fmla="*/ 754 h 1788"/>
                      <a:gd name="T4" fmla="*/ 112 w 2224"/>
                      <a:gd name="T5" fmla="*/ 312 h 1788"/>
                      <a:gd name="T6" fmla="*/ 209 w 2224"/>
                      <a:gd name="T7" fmla="*/ 125 h 1788"/>
                      <a:gd name="T8" fmla="*/ 640 w 2224"/>
                      <a:gd name="T9" fmla="*/ 36 h 1788"/>
                      <a:gd name="T10" fmla="*/ 2224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505" name="Freeform 53"/>
                  <p:cNvSpPr/>
                  <p:nvPr/>
                </p:nvSpPr>
                <p:spPr bwMode="auto">
                  <a:xfrm>
                    <a:off x="3200" y="1260"/>
                    <a:ext cx="2212" cy="2377"/>
                  </a:xfrm>
                  <a:custGeom>
                    <a:avLst/>
                    <a:gdLst>
                      <a:gd name="T0" fmla="*/ 0 w 2212"/>
                      <a:gd name="T1" fmla="*/ 2377 h 2377"/>
                      <a:gd name="T2" fmla="*/ 93 w 2212"/>
                      <a:gd name="T3" fmla="*/ 1248 h 2377"/>
                      <a:gd name="T4" fmla="*/ 186 w 2212"/>
                      <a:gd name="T5" fmla="*/ 369 h 2377"/>
                      <a:gd name="T6" fmla="*/ 532 w 2212"/>
                      <a:gd name="T7" fmla="*/ 61 h 2377"/>
                      <a:gd name="T8" fmla="*/ 2212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sp>
          <p:nvSpPr>
            <p:cNvPr id="19484" name="Oval 54"/>
            <p:cNvSpPr>
              <a:spLocks noChangeArrowheads="1"/>
            </p:cNvSpPr>
            <p:nvPr/>
          </p:nvSpPr>
          <p:spPr bwMode="auto">
            <a:xfrm>
              <a:off x="1499" y="2681"/>
              <a:ext cx="78" cy="60"/>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85" name="Rectangle 55"/>
            <p:cNvSpPr>
              <a:spLocks noChangeArrowheads="1"/>
            </p:cNvSpPr>
            <p:nvPr/>
          </p:nvSpPr>
          <p:spPr bwMode="auto">
            <a:xfrm>
              <a:off x="669" y="3168"/>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latin typeface="Times New Roman" panose="02020603050405020304" pitchFamily="18" charset="0"/>
                  <a:ea typeface="楷体_GB2312" pitchFamily="49" charset="-122"/>
                </a:rPr>
                <a:t>o</a:t>
              </a:r>
            </a:p>
          </p:txBody>
        </p:sp>
        <p:sp>
          <p:nvSpPr>
            <p:cNvPr id="19486" name="Line 56"/>
            <p:cNvSpPr>
              <a:spLocks noChangeShapeType="1"/>
            </p:cNvSpPr>
            <p:nvPr/>
          </p:nvSpPr>
          <p:spPr bwMode="auto">
            <a:xfrm>
              <a:off x="804" y="1980"/>
              <a:ext cx="1296" cy="1296"/>
            </a:xfrm>
            <a:prstGeom prst="line">
              <a:avLst/>
            </a:prstGeom>
            <a:noFill/>
            <a:ln w="317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87" name="Oval 57"/>
            <p:cNvSpPr>
              <a:spLocks noChangeArrowheads="1"/>
            </p:cNvSpPr>
            <p:nvPr/>
          </p:nvSpPr>
          <p:spPr bwMode="auto">
            <a:xfrm>
              <a:off x="1247" y="2417"/>
              <a:ext cx="78" cy="60"/>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88" name="Oval 58"/>
            <p:cNvSpPr>
              <a:spLocks noChangeArrowheads="1"/>
            </p:cNvSpPr>
            <p:nvPr/>
          </p:nvSpPr>
          <p:spPr bwMode="auto">
            <a:xfrm>
              <a:off x="1787" y="2945"/>
              <a:ext cx="78" cy="60"/>
            </a:xfrm>
            <a:prstGeom prst="ellipse">
              <a:avLst/>
            </a:prstGeom>
            <a:solidFill>
              <a:srgbClr val="FF3300"/>
            </a:solidFill>
            <a:ln w="3810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89" name="Rectangle 59"/>
            <p:cNvSpPr>
              <a:spLocks noChangeArrowheads="1"/>
            </p:cNvSpPr>
            <p:nvPr/>
          </p:nvSpPr>
          <p:spPr bwMode="auto">
            <a:xfrm>
              <a:off x="1264" y="2172"/>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1</a:t>
              </a:r>
            </a:p>
          </p:txBody>
        </p:sp>
        <p:sp>
          <p:nvSpPr>
            <p:cNvPr id="19490" name="Rectangle 60"/>
            <p:cNvSpPr>
              <a:spLocks noChangeArrowheads="1"/>
            </p:cNvSpPr>
            <p:nvPr/>
          </p:nvSpPr>
          <p:spPr bwMode="auto">
            <a:xfrm>
              <a:off x="1756" y="2700"/>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r>
                <a:rPr kumimoji="1" lang="en-US" altLang="zh-CN" sz="2400" b="1" baseline="-25000">
                  <a:solidFill>
                    <a:srgbClr val="FF5050"/>
                  </a:solidFill>
                  <a:latin typeface="Times New Roman" panose="02020603050405020304" pitchFamily="18" charset="0"/>
                  <a:ea typeface="楷体_GB2312" pitchFamily="49" charset="-122"/>
                </a:rPr>
                <a:t>2</a:t>
              </a:r>
            </a:p>
          </p:txBody>
        </p:sp>
        <p:sp>
          <p:nvSpPr>
            <p:cNvPr id="19491" name="Rectangle 61"/>
            <p:cNvSpPr>
              <a:spLocks noChangeArrowheads="1"/>
            </p:cNvSpPr>
            <p:nvPr/>
          </p:nvSpPr>
          <p:spPr bwMode="auto">
            <a:xfrm>
              <a:off x="1480" y="241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a:solidFill>
                    <a:srgbClr val="FF5050"/>
                  </a:solidFill>
                  <a:latin typeface="Times New Roman" panose="02020603050405020304" pitchFamily="18" charset="0"/>
                  <a:ea typeface="楷体_GB2312" pitchFamily="49" charset="-122"/>
                </a:rPr>
                <a:t>Q</a:t>
              </a:r>
              <a:endParaRPr kumimoji="1" lang="en-US" altLang="zh-CN" sz="2400" b="1" baseline="-25000">
                <a:solidFill>
                  <a:srgbClr val="FF5050"/>
                </a:solidFill>
                <a:latin typeface="Times New Roman" panose="02020603050405020304" pitchFamily="18" charset="0"/>
                <a:ea typeface="楷体_GB2312" pitchFamily="49" charset="-122"/>
              </a:endParaRPr>
            </a:p>
          </p:txBody>
        </p:sp>
        <p:sp>
          <p:nvSpPr>
            <p:cNvPr id="19492" name="Rectangle 62"/>
            <p:cNvSpPr>
              <a:spLocks noChangeArrowheads="1"/>
            </p:cNvSpPr>
            <p:nvPr/>
          </p:nvSpPr>
          <p:spPr bwMode="auto">
            <a:xfrm>
              <a:off x="1384" y="3228"/>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CE</a:t>
              </a:r>
            </a:p>
          </p:txBody>
        </p:sp>
        <p:sp>
          <p:nvSpPr>
            <p:cNvPr id="19493" name="Line 63"/>
            <p:cNvSpPr>
              <a:spLocks noChangeShapeType="1"/>
            </p:cNvSpPr>
            <p:nvPr/>
          </p:nvSpPr>
          <p:spPr bwMode="auto">
            <a:xfrm>
              <a:off x="1548" y="2712"/>
              <a:ext cx="0" cy="564"/>
            </a:xfrm>
            <a:prstGeom prst="line">
              <a:avLst/>
            </a:prstGeom>
            <a:noFill/>
            <a:ln w="9525">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94" name="Line 64"/>
            <p:cNvSpPr>
              <a:spLocks noChangeShapeType="1"/>
            </p:cNvSpPr>
            <p:nvPr/>
          </p:nvSpPr>
          <p:spPr bwMode="auto">
            <a:xfrm flipH="1">
              <a:off x="780" y="2700"/>
              <a:ext cx="720" cy="0"/>
            </a:xfrm>
            <a:prstGeom prst="line">
              <a:avLst/>
            </a:prstGeom>
            <a:noFill/>
            <a:ln w="9525">
              <a:solidFill>
                <a:srgbClr val="3399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95" name="Rectangle 65"/>
            <p:cNvSpPr>
              <a:spLocks noChangeArrowheads="1"/>
            </p:cNvSpPr>
            <p:nvPr/>
          </p:nvSpPr>
          <p:spPr bwMode="auto">
            <a:xfrm>
              <a:off x="496" y="253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grpSp>
      <p:grpSp>
        <p:nvGrpSpPr>
          <p:cNvPr id="640066" name="Group 66"/>
          <p:cNvGrpSpPr/>
          <p:nvPr/>
        </p:nvGrpSpPr>
        <p:grpSpPr bwMode="auto">
          <a:xfrm>
            <a:off x="7667625" y="4581525"/>
            <a:ext cx="1114425" cy="838200"/>
            <a:chOff x="2124" y="2448"/>
            <a:chExt cx="760" cy="528"/>
          </a:xfrm>
        </p:grpSpPr>
        <p:sp>
          <p:nvSpPr>
            <p:cNvPr id="19477" name="Line 67"/>
            <p:cNvSpPr>
              <a:spLocks noChangeShapeType="1"/>
            </p:cNvSpPr>
            <p:nvPr/>
          </p:nvSpPr>
          <p:spPr bwMode="auto">
            <a:xfrm>
              <a:off x="2136" y="2976"/>
              <a:ext cx="240"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8" name="Line 68"/>
            <p:cNvSpPr>
              <a:spLocks noChangeShapeType="1"/>
            </p:cNvSpPr>
            <p:nvPr/>
          </p:nvSpPr>
          <p:spPr bwMode="auto">
            <a:xfrm>
              <a:off x="2124" y="2460"/>
              <a:ext cx="240"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9" name="Line 69"/>
            <p:cNvSpPr>
              <a:spLocks noChangeShapeType="1"/>
            </p:cNvSpPr>
            <p:nvPr/>
          </p:nvSpPr>
          <p:spPr bwMode="auto">
            <a:xfrm flipV="1">
              <a:off x="2268" y="2448"/>
              <a:ext cx="0" cy="516"/>
            </a:xfrm>
            <a:prstGeom prst="line">
              <a:avLst/>
            </a:prstGeom>
            <a:noFill/>
            <a:ln w="317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80" name="Rectangle 70"/>
            <p:cNvSpPr>
              <a:spLocks noChangeArrowheads="1"/>
            </p:cNvSpPr>
            <p:nvPr/>
          </p:nvSpPr>
          <p:spPr bwMode="auto">
            <a:xfrm>
              <a:off x="2336" y="2549"/>
              <a:ext cx="5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800" b="1" i="1">
                  <a:solidFill>
                    <a:srgbClr val="FF3300"/>
                  </a:solidFill>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solidFill>
                    <a:srgbClr val="FF3300"/>
                  </a:solidFill>
                  <a:latin typeface="Times New Roman" panose="02020603050405020304" pitchFamily="18" charset="0"/>
                  <a:ea typeface="楷体_GB2312" pitchFamily="49" charset="-122"/>
                  <a:sym typeface="Symbol" panose="05050102010706020507" pitchFamily="18" charset="2"/>
                </a:rPr>
                <a:t>B</a:t>
              </a:r>
            </a:p>
          </p:txBody>
        </p:sp>
      </p:grpSp>
      <p:grpSp>
        <p:nvGrpSpPr>
          <p:cNvPr id="640071" name="Group 71"/>
          <p:cNvGrpSpPr/>
          <p:nvPr/>
        </p:nvGrpSpPr>
        <p:grpSpPr bwMode="auto">
          <a:xfrm>
            <a:off x="4643438" y="4652963"/>
            <a:ext cx="1219200" cy="838200"/>
            <a:chOff x="44" y="2472"/>
            <a:chExt cx="832" cy="528"/>
          </a:xfrm>
        </p:grpSpPr>
        <p:sp>
          <p:nvSpPr>
            <p:cNvPr id="19473" name="Line 72"/>
            <p:cNvSpPr>
              <a:spLocks noChangeShapeType="1"/>
            </p:cNvSpPr>
            <p:nvPr/>
          </p:nvSpPr>
          <p:spPr bwMode="auto">
            <a:xfrm>
              <a:off x="324" y="2496"/>
              <a:ext cx="540"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4" name="Line 73"/>
            <p:cNvSpPr>
              <a:spLocks noChangeShapeType="1"/>
            </p:cNvSpPr>
            <p:nvPr/>
          </p:nvSpPr>
          <p:spPr bwMode="auto">
            <a:xfrm>
              <a:off x="336" y="3000"/>
              <a:ext cx="540"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5" name="Line 74"/>
            <p:cNvSpPr>
              <a:spLocks noChangeShapeType="1"/>
            </p:cNvSpPr>
            <p:nvPr/>
          </p:nvSpPr>
          <p:spPr bwMode="auto">
            <a:xfrm flipV="1">
              <a:off x="468" y="2472"/>
              <a:ext cx="0" cy="516"/>
            </a:xfrm>
            <a:prstGeom prst="line">
              <a:avLst/>
            </a:prstGeom>
            <a:noFill/>
            <a:ln w="317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76" name="Rectangle 75"/>
            <p:cNvSpPr>
              <a:spLocks noChangeArrowheads="1"/>
            </p:cNvSpPr>
            <p:nvPr/>
          </p:nvSpPr>
          <p:spPr bwMode="auto">
            <a:xfrm>
              <a:off x="44" y="2573"/>
              <a:ext cx="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800" b="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800" b="1" i="1">
                  <a:solidFill>
                    <a:srgbClr val="FF3300"/>
                  </a:solidFill>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solidFill>
                    <a:srgbClr val="FF3300"/>
                  </a:solidFill>
                  <a:latin typeface="Times New Roman" panose="02020603050405020304" pitchFamily="18" charset="0"/>
                  <a:ea typeface="楷体_GB2312" pitchFamily="49" charset="-122"/>
                  <a:sym typeface="Symbol" panose="05050102010706020507" pitchFamily="18" charset="2"/>
                </a:rPr>
                <a:t>C</a:t>
              </a:r>
            </a:p>
          </p:txBody>
        </p:sp>
      </p:grpSp>
      <p:sp>
        <p:nvSpPr>
          <p:cNvPr id="640076" name="Rectangle 76"/>
          <p:cNvSpPr>
            <a:spLocks noChangeArrowheads="1"/>
          </p:cNvSpPr>
          <p:nvPr/>
        </p:nvSpPr>
        <p:spPr bwMode="auto">
          <a:xfrm>
            <a:off x="455613" y="3425825"/>
            <a:ext cx="5119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a:solidFill>
                  <a:schemeClr val="accent2"/>
                </a:solidFill>
                <a:latin typeface="Times New Roman" panose="02020603050405020304" pitchFamily="18" charset="0"/>
                <a:ea typeface="楷体_GB2312" pitchFamily="49" charset="-122"/>
              </a:rPr>
              <a:t>晶体管的电流放大系数 ：</a:t>
            </a:r>
          </a:p>
        </p:txBody>
      </p:sp>
      <p:graphicFrame>
        <p:nvGraphicFramePr>
          <p:cNvPr id="640077" name="Object 77"/>
          <p:cNvGraphicFramePr>
            <a:graphicFrameLocks noChangeAspect="1"/>
          </p:cNvGraphicFramePr>
          <p:nvPr/>
        </p:nvGraphicFramePr>
        <p:xfrm>
          <a:off x="1190625" y="3806825"/>
          <a:ext cx="2333625" cy="1201738"/>
        </p:xfrm>
        <a:graphic>
          <a:graphicData uri="http://schemas.openxmlformats.org/presentationml/2006/ole">
            <mc:AlternateContent xmlns:mc="http://schemas.openxmlformats.org/markup-compatibility/2006">
              <mc:Choice xmlns:v="urn:schemas-microsoft-com:vml" Requires="v">
                <p:oleObj name="公式" r:id="rId6" imgW="850265" imgH="444500" progId="Equation.3">
                  <p:embed/>
                </p:oleObj>
              </mc:Choice>
              <mc:Fallback>
                <p:oleObj name="公式" r:id="rId6" imgW="850265" imgH="444500" progId="Equation.3">
                  <p:embed/>
                  <p:pic>
                    <p:nvPicPr>
                      <p:cNvPr id="0"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625" y="3806825"/>
                        <a:ext cx="23336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0078" name="Object 78"/>
          <p:cNvGraphicFramePr>
            <a:graphicFrameLocks noChangeAspect="1"/>
          </p:cNvGraphicFramePr>
          <p:nvPr/>
        </p:nvGraphicFramePr>
        <p:xfrm>
          <a:off x="1404938" y="4878388"/>
          <a:ext cx="1812925" cy="619125"/>
        </p:xfrm>
        <a:graphic>
          <a:graphicData uri="http://schemas.openxmlformats.org/presentationml/2006/ole">
            <mc:AlternateContent xmlns:mc="http://schemas.openxmlformats.org/markup-compatibility/2006">
              <mc:Choice xmlns:v="urn:schemas-microsoft-com:vml" Requires="v">
                <p:oleObj name="公式" r:id="rId8" imgW="482600" imgH="228600" progId="Equation.3">
                  <p:embed/>
                </p:oleObj>
              </mc:Choice>
              <mc:Fallback>
                <p:oleObj name="公式" r:id="rId8" imgW="482600" imgH="228600" progId="Equation.3">
                  <p:embed/>
                  <p:pic>
                    <p:nvPicPr>
                      <p:cNvPr id="0" name="Object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4938" y="4878388"/>
                        <a:ext cx="18129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0079" name="Text Box 79"/>
          <p:cNvSpPr txBox="1">
            <a:spLocks noChangeArrowheads="1"/>
          </p:cNvSpPr>
          <p:nvPr/>
        </p:nvSpPr>
        <p:spPr bwMode="auto">
          <a:xfrm>
            <a:off x="619125" y="5373688"/>
            <a:ext cx="41386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rgbClr val="FF5050"/>
                </a:solidFill>
                <a:latin typeface="Times New Roman" panose="02020603050405020304" pitchFamily="18" charset="0"/>
                <a:ea typeface="楷体_GB2312" pitchFamily="49" charset="-122"/>
              </a:rPr>
              <a:t>输出端相当于一个受</a:t>
            </a:r>
            <a:r>
              <a:rPr kumimoji="1" lang="zh-CN" altLang="en-US" sz="2800" b="1" i="1">
                <a:solidFill>
                  <a:srgbClr val="FF5050"/>
                </a:solidFill>
                <a:latin typeface="Times New Roman" panose="02020603050405020304" pitchFamily="18" charset="0"/>
                <a:ea typeface="楷体_GB2312" pitchFamily="49" charset="-122"/>
              </a:rPr>
              <a:t> </a:t>
            </a:r>
            <a:r>
              <a:rPr kumimoji="1" lang="en-US" altLang="zh-CN" sz="2800" b="1" i="1">
                <a:solidFill>
                  <a:srgbClr val="FF5050"/>
                </a:solidFill>
                <a:latin typeface="Times New Roman" panose="02020603050405020304" pitchFamily="18" charset="0"/>
                <a:ea typeface="楷体_GB2312" pitchFamily="49" charset="-122"/>
              </a:rPr>
              <a:t>i</a:t>
            </a:r>
            <a:r>
              <a:rPr kumimoji="1" lang="en-US" altLang="zh-CN" sz="2800" b="1" i="1" baseline="-25000">
                <a:solidFill>
                  <a:srgbClr val="FF5050"/>
                </a:solidFill>
                <a:latin typeface="Times New Roman" panose="02020603050405020304" pitchFamily="18" charset="0"/>
                <a:ea typeface="楷体_GB2312" pitchFamily="49" charset="-122"/>
              </a:rPr>
              <a:t>b</a:t>
            </a:r>
            <a:r>
              <a:rPr kumimoji="1" lang="zh-CN" altLang="zh-CN" sz="2800" b="1">
                <a:solidFill>
                  <a:srgbClr val="FF5050"/>
                </a:solidFill>
                <a:latin typeface="Times New Roman" panose="02020603050405020304" pitchFamily="18" charset="0"/>
                <a:ea typeface="楷体_GB2312" pitchFamily="49" charset="-122"/>
              </a:rPr>
              <a:t>控制的电流源。</a:t>
            </a:r>
            <a:endParaRPr kumimoji="1" lang="zh-CN" altLang="en-US" sz="2800" b="1">
              <a:solidFill>
                <a:srgbClr val="FF5050"/>
              </a:solidFill>
              <a:latin typeface="Times New Roman" panose="02020603050405020304" pitchFamily="18" charset="0"/>
              <a:ea typeface="楷体_GB2312" pitchFamily="49" charset="-122"/>
            </a:endParaRPr>
          </a:p>
        </p:txBody>
      </p:sp>
      <p:sp>
        <p:nvSpPr>
          <p:cNvPr id="640080" name="Rectangle 80"/>
          <p:cNvSpPr>
            <a:spLocks noChangeArrowheads="1"/>
          </p:cNvSpPr>
          <p:nvPr/>
        </p:nvSpPr>
        <p:spPr bwMode="auto">
          <a:xfrm>
            <a:off x="860425" y="2838450"/>
            <a:ext cx="4048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5050"/>
                </a:solidFill>
                <a:latin typeface="Times New Roman" panose="02020603050405020304" pitchFamily="18" charset="0"/>
                <a:ea typeface="楷体_GB2312" pitchFamily="49" charset="-122"/>
              </a:rPr>
              <a:t>输入端相当于电阻</a:t>
            </a:r>
            <a:r>
              <a:rPr kumimoji="1" lang="en-US" altLang="zh-CN" sz="2800" b="1" i="1">
                <a:solidFill>
                  <a:srgbClr val="FF5050"/>
                </a:solidFill>
                <a:latin typeface="Times New Roman" panose="02020603050405020304" pitchFamily="18" charset="0"/>
                <a:ea typeface="楷体_GB2312" pitchFamily="49" charset="-122"/>
              </a:rPr>
              <a:t>r</a:t>
            </a:r>
            <a:r>
              <a:rPr kumimoji="1" lang="en-US" altLang="zh-CN" sz="2800" b="1" baseline="-25000">
                <a:solidFill>
                  <a:srgbClr val="FF5050"/>
                </a:solidFill>
                <a:latin typeface="Times New Roman" panose="02020603050405020304" pitchFamily="18" charset="0"/>
                <a:ea typeface="楷体_GB2312" pitchFamily="49" charset="-122"/>
              </a:rPr>
              <a:t>be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0018"/>
                                        </p:tgtEl>
                                        <p:attrNameLst>
                                          <p:attrName>style.visibility</p:attrName>
                                        </p:attrNameLst>
                                      </p:cBhvr>
                                      <p:to>
                                        <p:strVal val="visible"/>
                                      </p:to>
                                    </p:set>
                                    <p:animEffect transition="in" filter="wipe(left)">
                                      <p:cBhvr>
                                        <p:cTn id="7" dur="500"/>
                                        <p:tgtEl>
                                          <p:spTgt spid="6400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400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40002"/>
                                        </p:tgtEl>
                                        <p:attrNameLst>
                                          <p:attrName>style.visibility</p:attrName>
                                        </p:attrNameLst>
                                      </p:cBhvr>
                                      <p:to>
                                        <p:strVal val="visible"/>
                                      </p:to>
                                    </p:set>
                                    <p:animEffect transition="in" filter="wipe(up)">
                                      <p:cBhvr>
                                        <p:cTn id="16" dur="500"/>
                                        <p:tgtEl>
                                          <p:spTgt spid="64000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0009">
                                            <p:txEl>
                                              <p:pRg st="0" end="0"/>
                                            </p:txEl>
                                          </p:spTgt>
                                        </p:tgtEl>
                                        <p:attrNameLst>
                                          <p:attrName>style.visibility</p:attrName>
                                        </p:attrNameLst>
                                      </p:cBhvr>
                                      <p:to>
                                        <p:strVal val="visible"/>
                                      </p:to>
                                    </p:set>
                                    <p:animEffect transition="in" filter="wipe(left)">
                                      <p:cBhvr>
                                        <p:cTn id="20" dur="500"/>
                                        <p:tgtEl>
                                          <p:spTgt spid="64000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640010"/>
                                        </p:tgtEl>
                                        <p:attrNameLst>
                                          <p:attrName>style.visibility</p:attrName>
                                        </p:attrNameLst>
                                      </p:cBhvr>
                                      <p:to>
                                        <p:strVal val="visible"/>
                                      </p:to>
                                    </p:set>
                                    <p:animEffect transition="in" filter="wipe(right)">
                                      <p:cBhvr>
                                        <p:cTn id="25" dur="500"/>
                                        <p:tgtEl>
                                          <p:spTgt spid="6400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0017"/>
                                        </p:tgtEl>
                                        <p:attrNameLst>
                                          <p:attrName>style.visibility</p:attrName>
                                        </p:attrNameLst>
                                      </p:cBhvr>
                                      <p:to>
                                        <p:strVal val="visible"/>
                                      </p:to>
                                    </p:set>
                                    <p:animEffect transition="in" filter="wipe(left)">
                                      <p:cBhvr>
                                        <p:cTn id="30" dur="500"/>
                                        <p:tgtEl>
                                          <p:spTgt spid="6400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40019"/>
                                        </p:tgtEl>
                                        <p:attrNameLst>
                                          <p:attrName>style.visibility</p:attrName>
                                        </p:attrNameLst>
                                      </p:cBhvr>
                                      <p:to>
                                        <p:strVal val="visible"/>
                                      </p:to>
                                    </p:set>
                                    <p:animEffect transition="in" filter="wipe(left)">
                                      <p:cBhvr>
                                        <p:cTn id="35" dur="500"/>
                                        <p:tgtEl>
                                          <p:spTgt spid="6400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40080"/>
                                        </p:tgtEl>
                                        <p:attrNameLst>
                                          <p:attrName>style.visibility</p:attrName>
                                        </p:attrNameLst>
                                      </p:cBhvr>
                                      <p:to>
                                        <p:strVal val="visible"/>
                                      </p:to>
                                    </p:set>
                                    <p:animEffect transition="in" filter="wipe(left)">
                                      <p:cBhvr>
                                        <p:cTn id="40" dur="500"/>
                                        <p:tgtEl>
                                          <p:spTgt spid="6400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40076"/>
                                        </p:tgtEl>
                                        <p:attrNameLst>
                                          <p:attrName>style.visibility</p:attrName>
                                        </p:attrNameLst>
                                      </p:cBhvr>
                                      <p:to>
                                        <p:strVal val="visible"/>
                                      </p:to>
                                    </p:set>
                                    <p:animEffect transition="in" filter="wipe(left)">
                                      <p:cBhvr>
                                        <p:cTn id="45" dur="500"/>
                                        <p:tgtEl>
                                          <p:spTgt spid="64007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64004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6400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4007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40077"/>
                                        </p:tgtEl>
                                        <p:attrNameLst>
                                          <p:attrName>style.visibility</p:attrName>
                                        </p:attrNameLst>
                                      </p:cBhvr>
                                      <p:to>
                                        <p:strVal val="visible"/>
                                      </p:to>
                                    </p:set>
                                    <p:animEffect transition="in" filter="wipe(left)">
                                      <p:cBhvr>
                                        <p:cTn id="62" dur="500"/>
                                        <p:tgtEl>
                                          <p:spTgt spid="64007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40078"/>
                                        </p:tgtEl>
                                        <p:attrNameLst>
                                          <p:attrName>style.visibility</p:attrName>
                                        </p:attrNameLst>
                                      </p:cBhvr>
                                      <p:to>
                                        <p:strVal val="visible"/>
                                      </p:to>
                                    </p:set>
                                    <p:animEffect transition="in" filter="wipe(left)">
                                      <p:cBhvr>
                                        <p:cTn id="67" dur="500"/>
                                        <p:tgtEl>
                                          <p:spTgt spid="6400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40079">
                                            <p:txEl>
                                              <p:pRg st="0" end="0"/>
                                            </p:txEl>
                                          </p:spTgt>
                                        </p:tgtEl>
                                        <p:attrNameLst>
                                          <p:attrName>style.visibility</p:attrName>
                                        </p:attrNameLst>
                                      </p:cBhvr>
                                      <p:to>
                                        <p:strVal val="visible"/>
                                      </p:to>
                                    </p:set>
                                    <p:animEffect transition="in" filter="wipe(left)">
                                      <p:cBhvr>
                                        <p:cTn id="72" dur="500"/>
                                        <p:tgtEl>
                                          <p:spTgt spid="6400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9" grpId="0" build="p" autoUpdateAnimBg="0" advAuto="0"/>
      <p:bldP spid="640018" grpId="0" autoUpdateAnimBg="0"/>
      <p:bldP spid="640076" grpId="0" autoUpdateAnimBg="0"/>
      <p:bldP spid="640079" grpId="0" build="p" autoUpdateAnimBg="0"/>
      <p:bldP spid="64008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2"/>
          <p:cNvSpPr txBox="1">
            <a:spLocks noChangeArrowheads="1"/>
          </p:cNvSpPr>
          <p:nvPr/>
        </p:nvSpPr>
        <p:spPr bwMode="auto">
          <a:xfrm>
            <a:off x="395288" y="1341438"/>
            <a:ext cx="20796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solidFill>
                  <a:schemeClr val="accent2"/>
                </a:solidFill>
                <a:latin typeface="Times New Roman" panose="02020603050405020304" pitchFamily="18" charset="0"/>
                <a:ea typeface="楷体_GB2312" pitchFamily="49" charset="-122"/>
              </a:rPr>
              <a:t>对交流信号</a:t>
            </a:r>
            <a:r>
              <a:rPr kumimoji="1" lang="en-US" altLang="zh-CN" sz="3200" b="1" i="1">
                <a:solidFill>
                  <a:schemeClr val="accent2"/>
                </a:solidFill>
                <a:latin typeface="Times New Roman" panose="02020603050405020304" pitchFamily="18" charset="0"/>
                <a:ea typeface="楷体_GB2312" pitchFamily="49" charset="-122"/>
              </a:rPr>
              <a:t>u</a:t>
            </a:r>
            <a:r>
              <a:rPr kumimoji="1" lang="en-US" altLang="zh-CN" sz="3200" b="1" i="1" baseline="-25000">
                <a:solidFill>
                  <a:schemeClr val="accent2"/>
                </a:solidFill>
                <a:latin typeface="Times New Roman" panose="02020603050405020304" pitchFamily="18" charset="0"/>
                <a:ea typeface="楷体_GB2312" pitchFamily="49" charset="-122"/>
              </a:rPr>
              <a:t>i</a:t>
            </a:r>
            <a:r>
              <a:rPr kumimoji="1" lang="zh-CN" altLang="en-US" sz="3200" b="1">
                <a:solidFill>
                  <a:schemeClr val="accent2"/>
                </a:solidFill>
                <a:latin typeface="Times New Roman" panose="02020603050405020304" pitchFamily="18" charset="0"/>
                <a:ea typeface="楷体_GB2312" pitchFamily="49" charset="-122"/>
              </a:rPr>
              <a:t>而言</a:t>
            </a:r>
          </a:p>
        </p:txBody>
      </p:sp>
      <p:grpSp>
        <p:nvGrpSpPr>
          <p:cNvPr id="642051" name="Group 3"/>
          <p:cNvGrpSpPr/>
          <p:nvPr/>
        </p:nvGrpSpPr>
        <p:grpSpPr bwMode="auto">
          <a:xfrm>
            <a:off x="2057400" y="3086100"/>
            <a:ext cx="1104900" cy="1414463"/>
            <a:chOff x="1296" y="1944"/>
            <a:chExt cx="696" cy="891"/>
          </a:xfrm>
        </p:grpSpPr>
        <p:sp>
          <p:nvSpPr>
            <p:cNvPr id="21572" name="Oval 4"/>
            <p:cNvSpPr>
              <a:spLocks noChangeArrowheads="1"/>
            </p:cNvSpPr>
            <p:nvPr/>
          </p:nvSpPr>
          <p:spPr bwMode="auto">
            <a:xfrm>
              <a:off x="1296" y="1944"/>
              <a:ext cx="600" cy="480"/>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73" name="Text Box 5"/>
            <p:cNvSpPr txBox="1">
              <a:spLocks noChangeArrowheads="1"/>
            </p:cNvSpPr>
            <p:nvPr/>
          </p:nvSpPr>
          <p:spPr bwMode="auto">
            <a:xfrm>
              <a:off x="1332" y="2470"/>
              <a:ext cx="6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latin typeface="Times New Roman" panose="02020603050405020304" pitchFamily="18" charset="0"/>
                  <a:ea typeface="楷体_GB2312" pitchFamily="49" charset="-122"/>
                </a:rPr>
                <a:t>短路</a:t>
              </a:r>
            </a:p>
          </p:txBody>
        </p:sp>
      </p:grpSp>
      <p:sp>
        <p:nvSpPr>
          <p:cNvPr id="21508" name="Text Box 6"/>
          <p:cNvSpPr txBox="1">
            <a:spLocks noChangeArrowheads="1"/>
          </p:cNvSpPr>
          <p:nvPr/>
        </p:nvSpPr>
        <p:spPr bwMode="auto">
          <a:xfrm>
            <a:off x="4752975" y="865188"/>
            <a:ext cx="1111250"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楷体_GB2312" pitchFamily="49" charset="-122"/>
              </a:rPr>
              <a:t>+</a:t>
            </a:r>
            <a:r>
              <a:rPr kumimoji="1" lang="en-US" altLang="zh-CN" sz="3200" b="1" i="1">
                <a:latin typeface="Times New Roman" panose="02020603050405020304" pitchFamily="18" charset="0"/>
                <a:ea typeface="楷体_GB2312" pitchFamily="49" charset="-122"/>
              </a:rPr>
              <a:t>U</a:t>
            </a:r>
            <a:r>
              <a:rPr kumimoji="1" lang="en-US" altLang="zh-CN" sz="3200" b="1" baseline="-25000">
                <a:latin typeface="Times New Roman" panose="02020603050405020304" pitchFamily="18" charset="0"/>
                <a:ea typeface="楷体_GB2312" pitchFamily="49" charset="-122"/>
              </a:rPr>
              <a:t>CC</a:t>
            </a:r>
            <a:endParaRPr kumimoji="1" lang="en-US" altLang="zh-CN" sz="3200" b="1">
              <a:latin typeface="Times New Roman" panose="02020603050405020304" pitchFamily="18" charset="0"/>
              <a:ea typeface="楷体_GB2312" pitchFamily="49" charset="-122"/>
            </a:endParaRPr>
          </a:p>
        </p:txBody>
      </p:sp>
      <p:grpSp>
        <p:nvGrpSpPr>
          <p:cNvPr id="642055" name="Group 7"/>
          <p:cNvGrpSpPr/>
          <p:nvPr/>
        </p:nvGrpSpPr>
        <p:grpSpPr bwMode="auto">
          <a:xfrm>
            <a:off x="5219700" y="2628900"/>
            <a:ext cx="1104900" cy="1414463"/>
            <a:chOff x="1296" y="1944"/>
            <a:chExt cx="696" cy="891"/>
          </a:xfrm>
        </p:grpSpPr>
        <p:sp>
          <p:nvSpPr>
            <p:cNvPr id="21570" name="Oval 8"/>
            <p:cNvSpPr>
              <a:spLocks noChangeArrowheads="1"/>
            </p:cNvSpPr>
            <p:nvPr/>
          </p:nvSpPr>
          <p:spPr bwMode="auto">
            <a:xfrm>
              <a:off x="1296" y="1944"/>
              <a:ext cx="600" cy="480"/>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71" name="Text Box 9"/>
            <p:cNvSpPr txBox="1">
              <a:spLocks noChangeArrowheads="1"/>
            </p:cNvSpPr>
            <p:nvPr/>
          </p:nvSpPr>
          <p:spPr bwMode="auto">
            <a:xfrm>
              <a:off x="1332" y="2470"/>
              <a:ext cx="6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latin typeface="Times New Roman" panose="02020603050405020304" pitchFamily="18" charset="0"/>
                  <a:ea typeface="楷体_GB2312" pitchFamily="49" charset="-122"/>
                </a:rPr>
                <a:t>短路</a:t>
              </a:r>
            </a:p>
          </p:txBody>
        </p:sp>
      </p:grpSp>
      <p:grpSp>
        <p:nvGrpSpPr>
          <p:cNvPr id="642058" name="Group 10"/>
          <p:cNvGrpSpPr/>
          <p:nvPr/>
        </p:nvGrpSpPr>
        <p:grpSpPr bwMode="auto">
          <a:xfrm>
            <a:off x="4743450" y="838200"/>
            <a:ext cx="1866900" cy="1243013"/>
            <a:chOff x="3420" y="540"/>
            <a:chExt cx="1176" cy="783"/>
          </a:xfrm>
        </p:grpSpPr>
        <p:sp>
          <p:nvSpPr>
            <p:cNvPr id="21568" name="Oval 11"/>
            <p:cNvSpPr>
              <a:spLocks noChangeArrowheads="1"/>
            </p:cNvSpPr>
            <p:nvPr/>
          </p:nvSpPr>
          <p:spPr bwMode="auto">
            <a:xfrm>
              <a:off x="3420" y="540"/>
              <a:ext cx="600" cy="480"/>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69" name="Text Box 12"/>
            <p:cNvSpPr txBox="1">
              <a:spLocks noChangeArrowheads="1"/>
            </p:cNvSpPr>
            <p:nvPr/>
          </p:nvSpPr>
          <p:spPr bwMode="auto">
            <a:xfrm>
              <a:off x="3936" y="958"/>
              <a:ext cx="6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3200" b="1">
                  <a:latin typeface="Times New Roman" panose="02020603050405020304" pitchFamily="18" charset="0"/>
                  <a:ea typeface="楷体_GB2312" pitchFamily="49" charset="-122"/>
                </a:rPr>
                <a:t>置零</a:t>
              </a:r>
            </a:p>
          </p:txBody>
        </p:sp>
      </p:grpSp>
      <p:grpSp>
        <p:nvGrpSpPr>
          <p:cNvPr id="642061" name="Group 13"/>
          <p:cNvGrpSpPr/>
          <p:nvPr/>
        </p:nvGrpSpPr>
        <p:grpSpPr bwMode="auto">
          <a:xfrm>
            <a:off x="5286375" y="1447800"/>
            <a:ext cx="2790825" cy="4095750"/>
            <a:chOff x="3607" y="912"/>
            <a:chExt cx="1905" cy="2580"/>
          </a:xfrm>
        </p:grpSpPr>
        <p:sp>
          <p:nvSpPr>
            <p:cNvPr id="21565" name="Line 14"/>
            <p:cNvSpPr>
              <a:spLocks noChangeShapeType="1"/>
            </p:cNvSpPr>
            <p:nvPr/>
          </p:nvSpPr>
          <p:spPr bwMode="auto">
            <a:xfrm flipV="1">
              <a:off x="3607" y="912"/>
              <a:ext cx="190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66" name="Line 15"/>
            <p:cNvSpPr>
              <a:spLocks noChangeShapeType="1"/>
            </p:cNvSpPr>
            <p:nvPr/>
          </p:nvSpPr>
          <p:spPr bwMode="auto">
            <a:xfrm>
              <a:off x="5499" y="924"/>
              <a:ext cx="0" cy="256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67" name="Line 16"/>
            <p:cNvSpPr>
              <a:spLocks noChangeShapeType="1"/>
            </p:cNvSpPr>
            <p:nvPr/>
          </p:nvSpPr>
          <p:spPr bwMode="auto">
            <a:xfrm>
              <a:off x="4680" y="3492"/>
              <a:ext cx="832"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1512" name="Rectangle 17"/>
          <p:cNvSpPr>
            <a:spLocks noChangeArrowheads="1"/>
          </p:cNvSpPr>
          <p:nvPr/>
        </p:nvSpPr>
        <p:spPr bwMode="auto">
          <a:xfrm>
            <a:off x="250825" y="47625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dirty="0">
                <a:solidFill>
                  <a:srgbClr val="FF0000"/>
                </a:solidFill>
                <a:latin typeface="Times New Roman" panose="02020603050405020304" pitchFamily="18" charset="0"/>
                <a:ea typeface="楷体_GB2312" pitchFamily="49" charset="-122"/>
              </a:rPr>
              <a:t>2. </a:t>
            </a:r>
            <a:r>
              <a:rPr kumimoji="1" lang="zh-CN" altLang="en-US" sz="3200" b="1" dirty="0">
                <a:solidFill>
                  <a:srgbClr val="FF0000"/>
                </a:solidFill>
                <a:latin typeface="Times New Roman" panose="02020603050405020304" pitchFamily="18" charset="0"/>
                <a:ea typeface="楷体_GB2312" pitchFamily="49" charset="-122"/>
              </a:rPr>
              <a:t>放大电路的微变等效电路</a:t>
            </a:r>
          </a:p>
        </p:txBody>
      </p:sp>
      <p:sp>
        <p:nvSpPr>
          <p:cNvPr id="21513" name="Text Box 18"/>
          <p:cNvSpPr txBox="1">
            <a:spLocks noChangeArrowheads="1"/>
          </p:cNvSpPr>
          <p:nvPr/>
        </p:nvSpPr>
        <p:spPr bwMode="auto">
          <a:xfrm>
            <a:off x="4897438" y="3186113"/>
            <a:ext cx="165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3200" b="1">
              <a:latin typeface="Times New Roman" panose="02020603050405020304" pitchFamily="18" charset="0"/>
              <a:ea typeface="楷体_GB2312" pitchFamily="49" charset="-122"/>
            </a:endParaRPr>
          </a:p>
        </p:txBody>
      </p:sp>
      <p:sp>
        <p:nvSpPr>
          <p:cNvPr id="21514" name="Text Box 19"/>
          <p:cNvSpPr txBox="1">
            <a:spLocks noChangeArrowheads="1"/>
          </p:cNvSpPr>
          <p:nvPr/>
        </p:nvSpPr>
        <p:spPr bwMode="auto">
          <a:xfrm>
            <a:off x="2562225" y="1836738"/>
            <a:ext cx="579438"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B</a:t>
            </a:r>
            <a:endParaRPr kumimoji="1" lang="en-US" altLang="zh-CN" sz="3200" b="1">
              <a:latin typeface="Times New Roman" panose="02020603050405020304" pitchFamily="18" charset="0"/>
              <a:ea typeface="楷体_GB2312" pitchFamily="49" charset="-122"/>
            </a:endParaRPr>
          </a:p>
        </p:txBody>
      </p:sp>
      <p:grpSp>
        <p:nvGrpSpPr>
          <p:cNvPr id="21515" name="Group 20"/>
          <p:cNvGrpSpPr/>
          <p:nvPr/>
        </p:nvGrpSpPr>
        <p:grpSpPr bwMode="auto">
          <a:xfrm>
            <a:off x="3128963" y="1473200"/>
            <a:ext cx="1471612" cy="1951038"/>
            <a:chOff x="2058" y="1114"/>
            <a:chExt cx="930" cy="1229"/>
          </a:xfrm>
        </p:grpSpPr>
        <p:sp useBgFill="1">
          <p:nvSpPr>
            <p:cNvPr id="21561" name="Line 21"/>
            <p:cNvSpPr>
              <a:spLocks noChangeShapeType="1"/>
            </p:cNvSpPr>
            <p:nvPr/>
          </p:nvSpPr>
          <p:spPr bwMode="auto">
            <a:xfrm>
              <a:off x="2119" y="1827"/>
              <a:ext cx="0" cy="516"/>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1562" name="Line 22"/>
            <p:cNvSpPr>
              <a:spLocks noChangeShapeType="1"/>
            </p:cNvSpPr>
            <p:nvPr/>
          </p:nvSpPr>
          <p:spPr bwMode="auto">
            <a:xfrm flipH="1" flipV="1">
              <a:off x="2125" y="1114"/>
              <a:ext cx="0" cy="332"/>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1563" name="Rectangle 23"/>
            <p:cNvSpPr>
              <a:spLocks noChangeArrowheads="1"/>
            </p:cNvSpPr>
            <p:nvPr/>
          </p:nvSpPr>
          <p:spPr bwMode="auto">
            <a:xfrm>
              <a:off x="2058" y="1422"/>
              <a:ext cx="132" cy="408"/>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1564" name="Line 24"/>
            <p:cNvSpPr>
              <a:spLocks noChangeShapeType="1"/>
            </p:cNvSpPr>
            <p:nvPr/>
          </p:nvSpPr>
          <p:spPr bwMode="auto">
            <a:xfrm>
              <a:off x="2124" y="1126"/>
              <a:ext cx="864"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1516" name="Line 25"/>
          <p:cNvSpPr>
            <a:spLocks noChangeShapeType="1"/>
          </p:cNvSpPr>
          <p:nvPr/>
        </p:nvSpPr>
        <p:spPr bwMode="auto">
          <a:xfrm flipV="1">
            <a:off x="4608513" y="1481138"/>
            <a:ext cx="1587" cy="48577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17" name="Line 26"/>
          <p:cNvSpPr>
            <a:spLocks noChangeShapeType="1"/>
          </p:cNvSpPr>
          <p:nvPr/>
        </p:nvSpPr>
        <p:spPr bwMode="auto">
          <a:xfrm flipV="1">
            <a:off x="4619625" y="2262188"/>
            <a:ext cx="0" cy="41910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18" name="Line 27"/>
          <p:cNvSpPr>
            <a:spLocks noChangeShapeType="1"/>
          </p:cNvSpPr>
          <p:nvPr/>
        </p:nvSpPr>
        <p:spPr bwMode="auto">
          <a:xfrm>
            <a:off x="4324350" y="3154363"/>
            <a:ext cx="0" cy="57150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19" name="Line 28"/>
          <p:cNvSpPr>
            <a:spLocks noChangeShapeType="1"/>
          </p:cNvSpPr>
          <p:nvPr/>
        </p:nvSpPr>
        <p:spPr bwMode="auto">
          <a:xfrm>
            <a:off x="4324350" y="3497263"/>
            <a:ext cx="314325" cy="295275"/>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0" name="Line 29"/>
          <p:cNvSpPr>
            <a:spLocks noChangeShapeType="1"/>
          </p:cNvSpPr>
          <p:nvPr/>
        </p:nvSpPr>
        <p:spPr bwMode="auto">
          <a:xfrm flipV="1">
            <a:off x="4324350" y="3087688"/>
            <a:ext cx="314325" cy="25717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1" name="Line 30"/>
          <p:cNvSpPr>
            <a:spLocks noChangeShapeType="1"/>
          </p:cNvSpPr>
          <p:nvPr/>
        </p:nvSpPr>
        <p:spPr bwMode="auto">
          <a:xfrm>
            <a:off x="4619625" y="2182813"/>
            <a:ext cx="0" cy="9239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2" name="Line 31"/>
          <p:cNvSpPr>
            <a:spLocks noChangeShapeType="1"/>
          </p:cNvSpPr>
          <p:nvPr/>
        </p:nvSpPr>
        <p:spPr bwMode="auto">
          <a:xfrm>
            <a:off x="4619625" y="3773488"/>
            <a:ext cx="0" cy="104775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3" name="Line 32"/>
          <p:cNvSpPr>
            <a:spLocks noChangeShapeType="1"/>
          </p:cNvSpPr>
          <p:nvPr/>
        </p:nvSpPr>
        <p:spPr bwMode="auto">
          <a:xfrm>
            <a:off x="2619375" y="3432175"/>
            <a:ext cx="1695450" cy="476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4" name="Line 33"/>
          <p:cNvSpPr>
            <a:spLocks noChangeShapeType="1"/>
          </p:cNvSpPr>
          <p:nvPr/>
        </p:nvSpPr>
        <p:spPr bwMode="auto">
          <a:xfrm>
            <a:off x="1971675" y="5546725"/>
            <a:ext cx="884238"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5" name="Line 34"/>
          <p:cNvSpPr>
            <a:spLocks noChangeShapeType="1"/>
          </p:cNvSpPr>
          <p:nvPr/>
        </p:nvSpPr>
        <p:spPr bwMode="auto">
          <a:xfrm>
            <a:off x="2836863" y="5546725"/>
            <a:ext cx="289401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26" name="Line 35"/>
          <p:cNvSpPr>
            <a:spLocks noChangeShapeType="1"/>
          </p:cNvSpPr>
          <p:nvPr/>
        </p:nvSpPr>
        <p:spPr bwMode="auto">
          <a:xfrm>
            <a:off x="4621213" y="4549775"/>
            <a:ext cx="0" cy="102076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7" name="Line 36"/>
          <p:cNvSpPr>
            <a:spLocks noChangeShapeType="1"/>
          </p:cNvSpPr>
          <p:nvPr/>
        </p:nvSpPr>
        <p:spPr bwMode="auto">
          <a:xfrm>
            <a:off x="4456113" y="5546725"/>
            <a:ext cx="2286000"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1528" name="Rectangle 37"/>
          <p:cNvSpPr>
            <a:spLocks noChangeArrowheads="1"/>
          </p:cNvSpPr>
          <p:nvPr/>
        </p:nvSpPr>
        <p:spPr bwMode="auto">
          <a:xfrm>
            <a:off x="4514850" y="1971675"/>
            <a:ext cx="207963" cy="647700"/>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29" name="Oval 38"/>
          <p:cNvSpPr>
            <a:spLocks noChangeArrowheads="1"/>
          </p:cNvSpPr>
          <p:nvPr/>
        </p:nvSpPr>
        <p:spPr bwMode="auto">
          <a:xfrm>
            <a:off x="5133975" y="1409700"/>
            <a:ext cx="152400" cy="15240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30" name="Oval 39"/>
          <p:cNvSpPr>
            <a:spLocks noChangeArrowheads="1"/>
          </p:cNvSpPr>
          <p:nvPr/>
        </p:nvSpPr>
        <p:spPr bwMode="auto">
          <a:xfrm>
            <a:off x="1800225" y="3352800"/>
            <a:ext cx="152400" cy="15240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31" name="Oval 40"/>
          <p:cNvSpPr>
            <a:spLocks noChangeArrowheads="1"/>
          </p:cNvSpPr>
          <p:nvPr/>
        </p:nvSpPr>
        <p:spPr bwMode="auto">
          <a:xfrm>
            <a:off x="1809750" y="5467350"/>
            <a:ext cx="152400" cy="15240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1532" name="Group 41"/>
          <p:cNvGrpSpPr/>
          <p:nvPr/>
        </p:nvGrpSpPr>
        <p:grpSpPr bwMode="auto">
          <a:xfrm>
            <a:off x="2481263" y="3175000"/>
            <a:ext cx="152400" cy="520700"/>
            <a:chOff x="3454" y="2018"/>
            <a:chExt cx="96" cy="328"/>
          </a:xfrm>
        </p:grpSpPr>
        <p:sp>
          <p:nvSpPr>
            <p:cNvPr id="21559" name="Line 4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60" name="Line 4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1533" name="Line 44"/>
          <p:cNvSpPr>
            <a:spLocks noChangeShapeType="1"/>
          </p:cNvSpPr>
          <p:nvPr/>
        </p:nvSpPr>
        <p:spPr bwMode="auto">
          <a:xfrm>
            <a:off x="1966913" y="3424238"/>
            <a:ext cx="5016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34" name="Oval 45"/>
          <p:cNvSpPr>
            <a:spLocks noChangeArrowheads="1"/>
          </p:cNvSpPr>
          <p:nvPr/>
        </p:nvSpPr>
        <p:spPr bwMode="auto">
          <a:xfrm flipH="1">
            <a:off x="6772275" y="2857500"/>
            <a:ext cx="152400" cy="15240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1535" name="Group 46"/>
          <p:cNvGrpSpPr/>
          <p:nvPr/>
        </p:nvGrpSpPr>
        <p:grpSpPr bwMode="auto">
          <a:xfrm flipH="1">
            <a:off x="5614988" y="2698750"/>
            <a:ext cx="152400" cy="520700"/>
            <a:chOff x="3454" y="2018"/>
            <a:chExt cx="96" cy="328"/>
          </a:xfrm>
        </p:grpSpPr>
        <p:sp>
          <p:nvSpPr>
            <p:cNvPr id="21557" name="Line 47"/>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58" name="Line 48"/>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1536" name="Line 49"/>
          <p:cNvSpPr>
            <a:spLocks noChangeShapeType="1"/>
          </p:cNvSpPr>
          <p:nvPr/>
        </p:nvSpPr>
        <p:spPr bwMode="auto">
          <a:xfrm flipH="1">
            <a:off x="5761038" y="2947988"/>
            <a:ext cx="101441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37" name="Line 50"/>
          <p:cNvSpPr>
            <a:spLocks noChangeShapeType="1"/>
          </p:cNvSpPr>
          <p:nvPr/>
        </p:nvSpPr>
        <p:spPr bwMode="auto">
          <a:xfrm>
            <a:off x="4610100" y="2943225"/>
            <a:ext cx="10064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38" name="Oval 51"/>
          <p:cNvSpPr>
            <a:spLocks noChangeArrowheads="1"/>
          </p:cNvSpPr>
          <p:nvPr/>
        </p:nvSpPr>
        <p:spPr bwMode="auto">
          <a:xfrm flipH="1">
            <a:off x="6734175" y="5467350"/>
            <a:ext cx="152400" cy="15240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39" name="Text Box 52"/>
          <p:cNvSpPr txBox="1">
            <a:spLocks noChangeArrowheads="1"/>
          </p:cNvSpPr>
          <p:nvPr/>
        </p:nvSpPr>
        <p:spPr bwMode="auto">
          <a:xfrm>
            <a:off x="3903663" y="1827213"/>
            <a:ext cx="593725"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C</a:t>
            </a:r>
            <a:endParaRPr kumimoji="1" lang="en-US" altLang="zh-CN" sz="3200" b="1">
              <a:latin typeface="Times New Roman" panose="02020603050405020304" pitchFamily="18" charset="0"/>
              <a:ea typeface="楷体_GB2312" pitchFamily="49" charset="-122"/>
            </a:endParaRPr>
          </a:p>
        </p:txBody>
      </p:sp>
      <p:sp>
        <p:nvSpPr>
          <p:cNvPr id="21540" name="Text Box 53"/>
          <p:cNvSpPr txBox="1">
            <a:spLocks noChangeArrowheads="1"/>
          </p:cNvSpPr>
          <p:nvPr/>
        </p:nvSpPr>
        <p:spPr bwMode="auto">
          <a:xfrm>
            <a:off x="2259013" y="2444750"/>
            <a:ext cx="539750" cy="57943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ea typeface="楷体_GB2312" pitchFamily="49" charset="-122"/>
              </a:rPr>
              <a:t>C</a:t>
            </a:r>
            <a:r>
              <a:rPr kumimoji="1" lang="en-US" altLang="zh-CN" sz="3200" b="1" baseline="-25000">
                <a:latin typeface="Times New Roman" panose="02020603050405020304" pitchFamily="18" charset="0"/>
                <a:ea typeface="楷体_GB2312" pitchFamily="49" charset="-122"/>
              </a:rPr>
              <a:t>1</a:t>
            </a:r>
            <a:endParaRPr kumimoji="1" lang="en-US" altLang="zh-CN" sz="3200" b="1">
              <a:latin typeface="Times New Roman" panose="02020603050405020304" pitchFamily="18" charset="0"/>
              <a:ea typeface="楷体_GB2312" pitchFamily="49" charset="-122"/>
            </a:endParaRPr>
          </a:p>
        </p:txBody>
      </p:sp>
      <p:sp>
        <p:nvSpPr>
          <p:cNvPr id="21541" name="Text Box 54"/>
          <p:cNvSpPr txBox="1">
            <a:spLocks noChangeArrowheads="1"/>
          </p:cNvSpPr>
          <p:nvPr/>
        </p:nvSpPr>
        <p:spPr bwMode="auto">
          <a:xfrm>
            <a:off x="5448300" y="2074863"/>
            <a:ext cx="539750"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ea typeface="楷体_GB2312" pitchFamily="49" charset="-122"/>
              </a:rPr>
              <a:t>C</a:t>
            </a:r>
            <a:r>
              <a:rPr kumimoji="1" lang="en-US" altLang="zh-CN" sz="3200" b="1" baseline="-25000">
                <a:latin typeface="Times New Roman" panose="02020603050405020304" pitchFamily="18" charset="0"/>
                <a:ea typeface="楷体_GB2312" pitchFamily="49" charset="-122"/>
              </a:rPr>
              <a:t>2</a:t>
            </a:r>
            <a:endParaRPr kumimoji="1" lang="en-US" altLang="zh-CN" sz="3200" b="1">
              <a:latin typeface="Times New Roman" panose="02020603050405020304" pitchFamily="18" charset="0"/>
              <a:ea typeface="楷体_GB2312" pitchFamily="49" charset="-122"/>
            </a:endParaRPr>
          </a:p>
        </p:txBody>
      </p:sp>
      <p:sp>
        <p:nvSpPr>
          <p:cNvPr id="21542" name="Line 55"/>
          <p:cNvSpPr>
            <a:spLocks noChangeShapeType="1"/>
          </p:cNvSpPr>
          <p:nvPr/>
        </p:nvSpPr>
        <p:spPr bwMode="auto">
          <a:xfrm>
            <a:off x="4600575" y="1492250"/>
            <a:ext cx="5207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43" name="Line 56"/>
          <p:cNvSpPr>
            <a:spLocks noChangeShapeType="1"/>
          </p:cNvSpPr>
          <p:nvPr/>
        </p:nvSpPr>
        <p:spPr bwMode="auto">
          <a:xfrm>
            <a:off x="4619625" y="5562600"/>
            <a:ext cx="0" cy="3238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44" name="Line 57"/>
          <p:cNvSpPr>
            <a:spLocks noChangeShapeType="1"/>
          </p:cNvSpPr>
          <p:nvPr/>
        </p:nvSpPr>
        <p:spPr bwMode="auto">
          <a:xfrm>
            <a:off x="4457700" y="5867400"/>
            <a:ext cx="322263" cy="95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45" name="Oval 58"/>
          <p:cNvSpPr>
            <a:spLocks noChangeArrowheads="1"/>
          </p:cNvSpPr>
          <p:nvPr/>
        </p:nvSpPr>
        <p:spPr bwMode="auto">
          <a:xfrm>
            <a:off x="4581525" y="5505450"/>
            <a:ext cx="73025" cy="7620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1546" name="Rectangle 59"/>
          <p:cNvSpPr>
            <a:spLocks noChangeArrowheads="1"/>
          </p:cNvSpPr>
          <p:nvPr/>
        </p:nvSpPr>
        <p:spPr bwMode="auto">
          <a:xfrm>
            <a:off x="6494463" y="4067175"/>
            <a:ext cx="209550" cy="647700"/>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47" name="Line 60"/>
          <p:cNvSpPr>
            <a:spLocks noChangeShapeType="1"/>
          </p:cNvSpPr>
          <p:nvPr/>
        </p:nvSpPr>
        <p:spPr bwMode="auto">
          <a:xfrm flipV="1">
            <a:off x="6589713" y="2947988"/>
            <a:ext cx="1587" cy="11144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48" name="Line 61"/>
          <p:cNvSpPr>
            <a:spLocks noChangeShapeType="1"/>
          </p:cNvSpPr>
          <p:nvPr/>
        </p:nvSpPr>
        <p:spPr bwMode="auto">
          <a:xfrm flipV="1">
            <a:off x="6589713" y="4700588"/>
            <a:ext cx="1587" cy="8477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1549" name="Text Box 62"/>
          <p:cNvSpPr txBox="1">
            <a:spLocks noChangeArrowheads="1"/>
          </p:cNvSpPr>
          <p:nvPr/>
        </p:nvSpPr>
        <p:spPr bwMode="auto">
          <a:xfrm>
            <a:off x="5819775" y="4075113"/>
            <a:ext cx="579438" cy="5794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ea typeface="楷体_GB2312" pitchFamily="49" charset="-122"/>
              </a:rPr>
              <a:t>R</a:t>
            </a:r>
            <a:r>
              <a:rPr kumimoji="1" lang="en-US" altLang="zh-CN" sz="3200" b="1" baseline="-25000">
                <a:latin typeface="Times New Roman" panose="02020603050405020304" pitchFamily="18" charset="0"/>
                <a:ea typeface="楷体_GB2312" pitchFamily="49" charset="-122"/>
              </a:rPr>
              <a:t>L</a:t>
            </a:r>
            <a:endParaRPr kumimoji="1" lang="en-US" altLang="zh-CN" sz="3200" b="1">
              <a:latin typeface="Times New Roman" panose="02020603050405020304" pitchFamily="18" charset="0"/>
              <a:ea typeface="楷体_GB2312" pitchFamily="49" charset="-122"/>
            </a:endParaRPr>
          </a:p>
        </p:txBody>
      </p:sp>
      <p:sp>
        <p:nvSpPr>
          <p:cNvPr id="21550" name="Rectangle 63"/>
          <p:cNvSpPr>
            <a:spLocks noChangeArrowheads="1"/>
          </p:cNvSpPr>
          <p:nvPr/>
        </p:nvSpPr>
        <p:spPr bwMode="auto">
          <a:xfrm>
            <a:off x="1482725" y="4168775"/>
            <a:ext cx="447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i="1">
                <a:latin typeface="Times New Roman" panose="02020603050405020304" pitchFamily="18" charset="0"/>
                <a:ea typeface="楷体_GB2312" pitchFamily="49" charset="-122"/>
              </a:rPr>
              <a:t>u</a:t>
            </a:r>
            <a:r>
              <a:rPr kumimoji="1" lang="en-US" altLang="zh-CN" sz="3200" b="1" i="1" baseline="-25000">
                <a:latin typeface="Times New Roman" panose="02020603050405020304" pitchFamily="18" charset="0"/>
                <a:ea typeface="楷体_GB2312" pitchFamily="49" charset="-122"/>
              </a:rPr>
              <a:t>i</a:t>
            </a:r>
          </a:p>
        </p:txBody>
      </p:sp>
      <p:sp>
        <p:nvSpPr>
          <p:cNvPr id="21551" name="Rectangle 64"/>
          <p:cNvSpPr>
            <a:spLocks noChangeArrowheads="1"/>
          </p:cNvSpPr>
          <p:nvPr/>
        </p:nvSpPr>
        <p:spPr bwMode="auto">
          <a:xfrm>
            <a:off x="7038975" y="4092575"/>
            <a:ext cx="501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i="1">
                <a:latin typeface="Times New Roman" panose="02020603050405020304" pitchFamily="18" charset="0"/>
                <a:ea typeface="楷体_GB2312" pitchFamily="49" charset="-122"/>
              </a:rPr>
              <a:t>u</a:t>
            </a:r>
            <a:r>
              <a:rPr kumimoji="1" lang="en-US" altLang="zh-CN" sz="3200" b="1" i="1" baseline="-25000">
                <a:latin typeface="Times New Roman" panose="02020603050405020304" pitchFamily="18" charset="0"/>
                <a:ea typeface="楷体_GB2312" pitchFamily="49" charset="-122"/>
              </a:rPr>
              <a:t>o</a:t>
            </a:r>
          </a:p>
        </p:txBody>
      </p:sp>
      <p:sp>
        <p:nvSpPr>
          <p:cNvPr id="21552" name="Line 65"/>
          <p:cNvSpPr>
            <a:spLocks noChangeShapeType="1"/>
          </p:cNvSpPr>
          <p:nvPr/>
        </p:nvSpPr>
        <p:spPr bwMode="auto">
          <a:xfrm>
            <a:off x="2005013" y="3810000"/>
            <a:ext cx="0" cy="1238250"/>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3" name="Line 66"/>
          <p:cNvSpPr>
            <a:spLocks noChangeShapeType="1"/>
          </p:cNvSpPr>
          <p:nvPr/>
        </p:nvSpPr>
        <p:spPr bwMode="auto">
          <a:xfrm>
            <a:off x="6927850" y="3638550"/>
            <a:ext cx="0" cy="1238250"/>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4" name="Oval 67"/>
          <p:cNvSpPr>
            <a:spLocks noChangeArrowheads="1"/>
          </p:cNvSpPr>
          <p:nvPr/>
        </p:nvSpPr>
        <p:spPr bwMode="auto">
          <a:xfrm>
            <a:off x="3173413" y="3390900"/>
            <a:ext cx="74612" cy="7620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55" name="Oval 68"/>
          <p:cNvSpPr>
            <a:spLocks noChangeArrowheads="1"/>
          </p:cNvSpPr>
          <p:nvPr/>
        </p:nvSpPr>
        <p:spPr bwMode="auto">
          <a:xfrm>
            <a:off x="4581525" y="1447800"/>
            <a:ext cx="73025" cy="7620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556" name="Oval 69"/>
          <p:cNvSpPr>
            <a:spLocks noChangeArrowheads="1"/>
          </p:cNvSpPr>
          <p:nvPr/>
        </p:nvSpPr>
        <p:spPr bwMode="auto">
          <a:xfrm>
            <a:off x="4581525" y="2876550"/>
            <a:ext cx="73025" cy="7620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2050">
                                            <p:txEl>
                                              <p:pRg st="0" end="0"/>
                                            </p:txEl>
                                          </p:spTgt>
                                        </p:tgtEl>
                                        <p:attrNameLst>
                                          <p:attrName>style.visibility</p:attrName>
                                        </p:attrNameLst>
                                      </p:cBhvr>
                                      <p:to>
                                        <p:strVal val="visible"/>
                                      </p:to>
                                    </p:set>
                                    <p:animEffect transition="in" filter="wipe(left)">
                                      <p:cBhvr>
                                        <p:cTn id="7" dur="500"/>
                                        <p:tgtEl>
                                          <p:spTgt spid="642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2051"/>
                                        </p:tgtEl>
                                        <p:attrNameLst>
                                          <p:attrName>style.visibility</p:attrName>
                                        </p:attrNameLst>
                                      </p:cBhvr>
                                      <p:to>
                                        <p:strVal val="visible"/>
                                      </p:to>
                                    </p:set>
                                    <p:animEffect transition="in" filter="wipe(left)">
                                      <p:cBhvr>
                                        <p:cTn id="12" dur="500"/>
                                        <p:tgtEl>
                                          <p:spTgt spid="64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2055"/>
                                        </p:tgtEl>
                                        <p:attrNameLst>
                                          <p:attrName>style.visibility</p:attrName>
                                        </p:attrNameLst>
                                      </p:cBhvr>
                                      <p:to>
                                        <p:strVal val="visible"/>
                                      </p:to>
                                    </p:set>
                                    <p:animEffect transition="in" filter="wipe(left)">
                                      <p:cBhvr>
                                        <p:cTn id="17" dur="500"/>
                                        <p:tgtEl>
                                          <p:spTgt spid="6420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2058"/>
                                        </p:tgtEl>
                                        <p:attrNameLst>
                                          <p:attrName>style.visibility</p:attrName>
                                        </p:attrNameLst>
                                      </p:cBhvr>
                                      <p:to>
                                        <p:strVal val="visible"/>
                                      </p:to>
                                    </p:set>
                                    <p:animEffect transition="in" filter="wipe(left)">
                                      <p:cBhvr>
                                        <p:cTn id="22" dur="500"/>
                                        <p:tgtEl>
                                          <p:spTgt spid="6420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42061"/>
                                        </p:tgtEl>
                                        <p:attrNameLst>
                                          <p:attrName>style.visibility</p:attrName>
                                        </p:attrNameLst>
                                      </p:cBhvr>
                                      <p:to>
                                        <p:strVal val="visible"/>
                                      </p:to>
                                    </p:set>
                                    <p:animEffect transition="in" filter="wipe(up)">
                                      <p:cBhvr>
                                        <p:cTn id="27" dur="500"/>
                                        <p:tgtEl>
                                          <p:spTgt spid="64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3074" name="Group 2"/>
          <p:cNvGrpSpPr/>
          <p:nvPr/>
        </p:nvGrpSpPr>
        <p:grpSpPr bwMode="auto">
          <a:xfrm>
            <a:off x="1568450" y="3633788"/>
            <a:ext cx="6027738" cy="2538412"/>
            <a:chOff x="1130" y="2262"/>
            <a:chExt cx="4318" cy="1818"/>
          </a:xfrm>
        </p:grpSpPr>
        <p:sp>
          <p:nvSpPr>
            <p:cNvPr id="22576" name="Oval 3"/>
            <p:cNvSpPr>
              <a:spLocks noChangeArrowheads="1"/>
            </p:cNvSpPr>
            <p:nvPr/>
          </p:nvSpPr>
          <p:spPr bwMode="auto">
            <a:xfrm>
              <a:off x="1546" y="3876"/>
              <a:ext cx="78" cy="7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77" name="Oval 4"/>
            <p:cNvSpPr>
              <a:spLocks noChangeArrowheads="1"/>
            </p:cNvSpPr>
            <p:nvPr/>
          </p:nvSpPr>
          <p:spPr bwMode="auto">
            <a:xfrm>
              <a:off x="1533" y="2316"/>
              <a:ext cx="78" cy="7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78" name="Line 5"/>
            <p:cNvSpPr>
              <a:spLocks noChangeShapeType="1"/>
            </p:cNvSpPr>
            <p:nvPr/>
          </p:nvSpPr>
          <p:spPr bwMode="auto">
            <a:xfrm flipV="1">
              <a:off x="1624" y="3912"/>
              <a:ext cx="31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79" name="Line 6"/>
            <p:cNvSpPr>
              <a:spLocks noChangeShapeType="1"/>
            </p:cNvSpPr>
            <p:nvPr/>
          </p:nvSpPr>
          <p:spPr bwMode="auto">
            <a:xfrm flipV="1">
              <a:off x="3301" y="2340"/>
              <a:ext cx="0" cy="15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80" name="Line 7"/>
            <p:cNvSpPr>
              <a:spLocks noChangeShapeType="1"/>
            </p:cNvSpPr>
            <p:nvPr/>
          </p:nvSpPr>
          <p:spPr bwMode="auto">
            <a:xfrm>
              <a:off x="1611" y="2340"/>
              <a:ext cx="130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2581" name="Group 8"/>
            <p:cNvGrpSpPr/>
            <p:nvPr/>
          </p:nvGrpSpPr>
          <p:grpSpPr bwMode="auto">
            <a:xfrm>
              <a:off x="3170" y="2892"/>
              <a:ext cx="250" cy="420"/>
              <a:chOff x="4164" y="1968"/>
              <a:chExt cx="264" cy="420"/>
            </a:xfrm>
          </p:grpSpPr>
          <p:sp useBgFill="1">
            <p:nvSpPr>
              <p:cNvPr id="22609" name="AutoShape 9"/>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2610" name="Line 10"/>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2582" name="Line 11"/>
            <p:cNvSpPr>
              <a:spLocks noChangeShapeType="1"/>
            </p:cNvSpPr>
            <p:nvPr/>
          </p:nvSpPr>
          <p:spPr bwMode="auto">
            <a:xfrm flipV="1">
              <a:off x="2911" y="2340"/>
              <a:ext cx="0" cy="15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2583" name="Rectangle 12"/>
            <p:cNvSpPr>
              <a:spLocks noChangeArrowheads="1"/>
            </p:cNvSpPr>
            <p:nvPr/>
          </p:nvSpPr>
          <p:spPr bwMode="auto">
            <a:xfrm>
              <a:off x="2846" y="2940"/>
              <a:ext cx="143" cy="372"/>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84" name="Line 13"/>
            <p:cNvSpPr>
              <a:spLocks noChangeShapeType="1"/>
            </p:cNvSpPr>
            <p:nvPr/>
          </p:nvSpPr>
          <p:spPr bwMode="auto">
            <a:xfrm>
              <a:off x="3288" y="2340"/>
              <a:ext cx="1463"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85" name="Line 14"/>
            <p:cNvSpPr>
              <a:spLocks noChangeShapeType="1"/>
            </p:cNvSpPr>
            <p:nvPr/>
          </p:nvSpPr>
          <p:spPr bwMode="auto">
            <a:xfrm flipV="1">
              <a:off x="4094" y="2340"/>
              <a:ext cx="0" cy="15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2586" name="Rectangle 15"/>
            <p:cNvSpPr>
              <a:spLocks noChangeArrowheads="1"/>
            </p:cNvSpPr>
            <p:nvPr/>
          </p:nvSpPr>
          <p:spPr bwMode="auto">
            <a:xfrm>
              <a:off x="4029" y="2940"/>
              <a:ext cx="143" cy="372"/>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87" name="Text Box 16"/>
            <p:cNvSpPr txBox="1">
              <a:spLocks noChangeArrowheads="1"/>
            </p:cNvSpPr>
            <p:nvPr/>
          </p:nvSpPr>
          <p:spPr bwMode="auto">
            <a:xfrm>
              <a:off x="2420" y="2899"/>
              <a:ext cx="611"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be</a:t>
              </a:r>
              <a:endParaRPr kumimoji="1" lang="en-US" altLang="zh-CN" sz="2800" b="1">
                <a:latin typeface="Times New Roman" panose="02020603050405020304" pitchFamily="18" charset="0"/>
                <a:ea typeface="楷体_GB2312" pitchFamily="49" charset="-122"/>
              </a:endParaRPr>
            </a:p>
          </p:txBody>
        </p:sp>
        <p:sp>
          <p:nvSpPr>
            <p:cNvPr id="22588" name="Line 17"/>
            <p:cNvSpPr>
              <a:spLocks noChangeShapeType="1"/>
            </p:cNvSpPr>
            <p:nvPr/>
          </p:nvSpPr>
          <p:spPr bwMode="auto">
            <a:xfrm>
              <a:off x="3306" y="2568"/>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89" name="Text Box 18"/>
            <p:cNvSpPr txBox="1">
              <a:spLocks noChangeArrowheads="1"/>
            </p:cNvSpPr>
            <p:nvPr/>
          </p:nvSpPr>
          <p:spPr bwMode="auto">
            <a:xfrm>
              <a:off x="3313" y="2593"/>
              <a:ext cx="714"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sym typeface="Symbol" panose="05050102010706020507" pitchFamily="18" charset="2"/>
                </a:rPr>
                <a:t></a:t>
              </a:r>
              <a:r>
                <a:rPr kumimoji="1" lang="en-US" altLang="zh-CN" sz="2800" b="1" i="1">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800" b="1">
                <a:latin typeface="Times New Roman" panose="02020603050405020304" pitchFamily="18" charset="0"/>
                <a:ea typeface="楷体_GB2312" pitchFamily="49" charset="-122"/>
              </a:endParaRPr>
            </a:p>
          </p:txBody>
        </p:sp>
        <p:sp>
          <p:nvSpPr>
            <p:cNvPr id="22590" name="Line 19"/>
            <p:cNvSpPr>
              <a:spLocks noChangeShapeType="1"/>
            </p:cNvSpPr>
            <p:nvPr/>
          </p:nvSpPr>
          <p:spPr bwMode="auto">
            <a:xfrm>
              <a:off x="2498" y="2340"/>
              <a:ext cx="286"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91" name="Text Box 20"/>
            <p:cNvSpPr txBox="1">
              <a:spLocks noChangeArrowheads="1"/>
            </p:cNvSpPr>
            <p:nvPr/>
          </p:nvSpPr>
          <p:spPr bwMode="auto">
            <a:xfrm>
              <a:off x="2433" y="2286"/>
              <a:ext cx="472"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b</a:t>
              </a:r>
              <a:endParaRPr kumimoji="1" lang="en-US" altLang="zh-CN" sz="2800" b="1">
                <a:latin typeface="Times New Roman" panose="02020603050405020304" pitchFamily="18" charset="0"/>
                <a:ea typeface="楷体_GB2312" pitchFamily="49" charset="-122"/>
              </a:endParaRPr>
            </a:p>
          </p:txBody>
        </p:sp>
        <p:sp>
          <p:nvSpPr>
            <p:cNvPr id="22592" name="Line 21"/>
            <p:cNvSpPr>
              <a:spLocks noChangeShapeType="1"/>
            </p:cNvSpPr>
            <p:nvPr/>
          </p:nvSpPr>
          <p:spPr bwMode="auto">
            <a:xfrm flipV="1">
              <a:off x="2183" y="2352"/>
              <a:ext cx="0" cy="15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2593" name="Rectangle 22"/>
            <p:cNvSpPr>
              <a:spLocks noChangeArrowheads="1"/>
            </p:cNvSpPr>
            <p:nvPr/>
          </p:nvSpPr>
          <p:spPr bwMode="auto">
            <a:xfrm>
              <a:off x="2118" y="2904"/>
              <a:ext cx="143" cy="372"/>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94" name="Line 23"/>
            <p:cNvSpPr>
              <a:spLocks noChangeShapeType="1"/>
            </p:cNvSpPr>
            <p:nvPr/>
          </p:nvSpPr>
          <p:spPr bwMode="auto">
            <a:xfrm>
              <a:off x="1723" y="2340"/>
              <a:ext cx="286"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95" name="Text Box 24"/>
            <p:cNvSpPr txBox="1">
              <a:spLocks noChangeArrowheads="1"/>
            </p:cNvSpPr>
            <p:nvPr/>
          </p:nvSpPr>
          <p:spPr bwMode="auto">
            <a:xfrm>
              <a:off x="1658" y="2262"/>
              <a:ext cx="448"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i</a:t>
              </a:r>
              <a:r>
                <a:rPr kumimoji="1" lang="en-US" altLang="zh-CN" sz="2800" b="1" i="1" baseline="-25000">
                  <a:latin typeface="Times New Roman" panose="02020603050405020304" pitchFamily="18" charset="0"/>
                  <a:ea typeface="楷体_GB2312" pitchFamily="49" charset="-122"/>
                </a:rPr>
                <a:t>i</a:t>
              </a:r>
              <a:endParaRPr kumimoji="1" lang="en-US" altLang="zh-CN" sz="2800" b="1" i="1">
                <a:latin typeface="Times New Roman" panose="02020603050405020304" pitchFamily="18" charset="0"/>
                <a:ea typeface="楷体_GB2312" pitchFamily="49" charset="-122"/>
              </a:endParaRPr>
            </a:p>
          </p:txBody>
        </p:sp>
        <p:sp>
          <p:nvSpPr>
            <p:cNvPr id="22596" name="Line 25"/>
            <p:cNvSpPr>
              <a:spLocks noChangeShapeType="1"/>
            </p:cNvSpPr>
            <p:nvPr/>
          </p:nvSpPr>
          <p:spPr bwMode="auto">
            <a:xfrm flipH="1">
              <a:off x="3418" y="2328"/>
              <a:ext cx="390"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97" name="Text Box 26"/>
            <p:cNvSpPr txBox="1">
              <a:spLocks noChangeArrowheads="1"/>
            </p:cNvSpPr>
            <p:nvPr/>
          </p:nvSpPr>
          <p:spPr bwMode="auto">
            <a:xfrm>
              <a:off x="3509" y="2275"/>
              <a:ext cx="481"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endParaRPr kumimoji="1" lang="en-US" altLang="zh-CN" sz="2800" b="1">
                <a:latin typeface="Times New Roman" panose="02020603050405020304" pitchFamily="18" charset="0"/>
                <a:ea typeface="楷体_GB2312" pitchFamily="49" charset="-122"/>
              </a:endParaRPr>
            </a:p>
          </p:txBody>
        </p:sp>
        <p:sp>
          <p:nvSpPr>
            <p:cNvPr id="22598" name="Line 27"/>
            <p:cNvSpPr>
              <a:spLocks noChangeShapeType="1"/>
            </p:cNvSpPr>
            <p:nvPr/>
          </p:nvSpPr>
          <p:spPr bwMode="auto">
            <a:xfrm>
              <a:off x="1533" y="2856"/>
              <a:ext cx="0" cy="44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99" name="Text Box 28"/>
            <p:cNvSpPr txBox="1">
              <a:spLocks noChangeArrowheads="1"/>
            </p:cNvSpPr>
            <p:nvPr/>
          </p:nvSpPr>
          <p:spPr bwMode="auto">
            <a:xfrm>
              <a:off x="1130" y="2863"/>
              <a:ext cx="444"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a:t>
              </a:r>
              <a:endParaRPr kumimoji="1" lang="en-US" altLang="zh-CN" sz="2800" b="1" i="1">
                <a:latin typeface="Times New Roman" panose="02020603050405020304" pitchFamily="18" charset="0"/>
                <a:ea typeface="楷体_GB2312" pitchFamily="49" charset="-122"/>
              </a:endParaRPr>
            </a:p>
          </p:txBody>
        </p:sp>
        <p:sp>
          <p:nvSpPr>
            <p:cNvPr id="22600" name="Line 29"/>
            <p:cNvSpPr>
              <a:spLocks noChangeShapeType="1"/>
            </p:cNvSpPr>
            <p:nvPr/>
          </p:nvSpPr>
          <p:spPr bwMode="auto">
            <a:xfrm>
              <a:off x="4894" y="2888"/>
              <a:ext cx="0" cy="44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601" name="Text Box 30"/>
            <p:cNvSpPr txBox="1">
              <a:spLocks noChangeArrowheads="1"/>
            </p:cNvSpPr>
            <p:nvPr/>
          </p:nvSpPr>
          <p:spPr bwMode="auto">
            <a:xfrm>
              <a:off x="4980" y="2896"/>
              <a:ext cx="468"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o</a:t>
              </a:r>
              <a:endParaRPr kumimoji="1" lang="en-US" altLang="zh-CN" sz="2800" b="1">
                <a:latin typeface="Times New Roman" panose="02020603050405020304" pitchFamily="18" charset="0"/>
                <a:ea typeface="楷体_GB2312" pitchFamily="49" charset="-122"/>
              </a:endParaRPr>
            </a:p>
          </p:txBody>
        </p:sp>
        <p:sp>
          <p:nvSpPr>
            <p:cNvPr id="22602" name="Text Box 31"/>
            <p:cNvSpPr txBox="1">
              <a:spLocks noChangeArrowheads="1"/>
            </p:cNvSpPr>
            <p:nvPr/>
          </p:nvSpPr>
          <p:spPr bwMode="auto">
            <a:xfrm>
              <a:off x="1707" y="2910"/>
              <a:ext cx="65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a:t>
              </a:r>
              <a:endParaRPr kumimoji="1" lang="en-US" altLang="zh-CN" sz="2800" b="1">
                <a:latin typeface="Times New Roman" panose="02020603050405020304" pitchFamily="18" charset="0"/>
                <a:ea typeface="楷体_GB2312" pitchFamily="49" charset="-122"/>
              </a:endParaRPr>
            </a:p>
          </p:txBody>
        </p:sp>
        <p:sp>
          <p:nvSpPr>
            <p:cNvPr id="22603" name="Line 32"/>
            <p:cNvSpPr>
              <a:spLocks noChangeShapeType="1"/>
            </p:cNvSpPr>
            <p:nvPr/>
          </p:nvSpPr>
          <p:spPr bwMode="auto">
            <a:xfrm flipV="1">
              <a:off x="4738" y="2352"/>
              <a:ext cx="0" cy="156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2604" name="Rectangle 33"/>
            <p:cNvSpPr>
              <a:spLocks noChangeArrowheads="1"/>
            </p:cNvSpPr>
            <p:nvPr/>
          </p:nvSpPr>
          <p:spPr bwMode="auto">
            <a:xfrm>
              <a:off x="4675" y="2909"/>
              <a:ext cx="143" cy="372"/>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605" name="Text Box 34"/>
            <p:cNvSpPr txBox="1">
              <a:spLocks noChangeArrowheads="1"/>
            </p:cNvSpPr>
            <p:nvPr/>
          </p:nvSpPr>
          <p:spPr bwMode="auto">
            <a:xfrm>
              <a:off x="3648" y="2919"/>
              <a:ext cx="631"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C</a:t>
              </a:r>
              <a:endParaRPr kumimoji="1" lang="en-US" altLang="zh-CN" sz="2800" b="1">
                <a:latin typeface="Times New Roman" panose="02020603050405020304" pitchFamily="18" charset="0"/>
                <a:ea typeface="楷体_GB2312" pitchFamily="49" charset="-122"/>
              </a:endParaRPr>
            </a:p>
          </p:txBody>
        </p:sp>
        <p:sp>
          <p:nvSpPr>
            <p:cNvPr id="22606" name="Text Box 35"/>
            <p:cNvSpPr txBox="1">
              <a:spLocks noChangeArrowheads="1"/>
            </p:cNvSpPr>
            <p:nvPr/>
          </p:nvSpPr>
          <p:spPr bwMode="auto">
            <a:xfrm>
              <a:off x="4329" y="2855"/>
              <a:ext cx="70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L</a:t>
              </a:r>
              <a:endParaRPr kumimoji="1" lang="en-US" altLang="zh-CN" sz="2800" b="1">
                <a:latin typeface="Times New Roman" panose="02020603050405020304" pitchFamily="18" charset="0"/>
                <a:ea typeface="楷体_GB2312" pitchFamily="49" charset="-122"/>
              </a:endParaRPr>
            </a:p>
          </p:txBody>
        </p:sp>
        <p:sp>
          <p:nvSpPr>
            <p:cNvPr id="22607" name="Line 36"/>
            <p:cNvSpPr>
              <a:spLocks noChangeShapeType="1"/>
            </p:cNvSpPr>
            <p:nvPr/>
          </p:nvSpPr>
          <p:spPr bwMode="auto">
            <a:xfrm flipH="1">
              <a:off x="3096" y="3900"/>
              <a:ext cx="0" cy="168"/>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608" name="Line 37"/>
            <p:cNvSpPr>
              <a:spLocks noChangeShapeType="1"/>
            </p:cNvSpPr>
            <p:nvPr/>
          </p:nvSpPr>
          <p:spPr bwMode="auto">
            <a:xfrm rot="16200000" flipH="1">
              <a:off x="3096" y="3996"/>
              <a:ext cx="0" cy="168"/>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43110" name="Text Box 38"/>
          <p:cNvSpPr txBox="1">
            <a:spLocks noChangeArrowheads="1"/>
          </p:cNvSpPr>
          <p:nvPr/>
        </p:nvSpPr>
        <p:spPr bwMode="auto">
          <a:xfrm>
            <a:off x="708025" y="2981325"/>
            <a:ext cx="7702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将交流通道中的晶体管用微变等效电路代替</a:t>
            </a:r>
          </a:p>
        </p:txBody>
      </p:sp>
      <p:grpSp>
        <p:nvGrpSpPr>
          <p:cNvPr id="643111" name="Group 39"/>
          <p:cNvGrpSpPr/>
          <p:nvPr/>
        </p:nvGrpSpPr>
        <p:grpSpPr bwMode="auto">
          <a:xfrm>
            <a:off x="1763713" y="390525"/>
            <a:ext cx="5372100" cy="2606675"/>
            <a:chOff x="1067" y="2823"/>
            <a:chExt cx="2329" cy="1270"/>
          </a:xfrm>
        </p:grpSpPr>
        <p:sp>
          <p:nvSpPr>
            <p:cNvPr id="22533" name="Line 40"/>
            <p:cNvSpPr>
              <a:spLocks noChangeShapeType="1"/>
            </p:cNvSpPr>
            <p:nvPr/>
          </p:nvSpPr>
          <p:spPr bwMode="auto">
            <a:xfrm flipV="1">
              <a:off x="2162" y="3177"/>
              <a:ext cx="0" cy="12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4" name="Line 41"/>
            <p:cNvSpPr>
              <a:spLocks noChangeShapeType="1"/>
            </p:cNvSpPr>
            <p:nvPr/>
          </p:nvSpPr>
          <p:spPr bwMode="auto">
            <a:xfrm>
              <a:off x="1300" y="3411"/>
              <a:ext cx="717"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5" name="Line 42"/>
            <p:cNvSpPr>
              <a:spLocks noChangeShapeType="1"/>
            </p:cNvSpPr>
            <p:nvPr/>
          </p:nvSpPr>
          <p:spPr bwMode="auto">
            <a:xfrm>
              <a:off x="1999" y="3251"/>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6" name="Line 43"/>
            <p:cNvSpPr>
              <a:spLocks noChangeShapeType="1"/>
            </p:cNvSpPr>
            <p:nvPr/>
          </p:nvSpPr>
          <p:spPr bwMode="auto">
            <a:xfrm>
              <a:off x="2008" y="3458"/>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7" name="Line 44"/>
            <p:cNvSpPr>
              <a:spLocks noChangeShapeType="1"/>
            </p:cNvSpPr>
            <p:nvPr/>
          </p:nvSpPr>
          <p:spPr bwMode="auto">
            <a:xfrm flipV="1">
              <a:off x="2008" y="3267"/>
              <a:ext cx="151" cy="1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8" name="Line 45"/>
            <p:cNvSpPr>
              <a:spLocks noChangeShapeType="1"/>
            </p:cNvSpPr>
            <p:nvPr/>
          </p:nvSpPr>
          <p:spPr bwMode="auto">
            <a:xfrm>
              <a:off x="2149" y="3598"/>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39" name="Line 46"/>
            <p:cNvSpPr>
              <a:spLocks noChangeShapeType="1"/>
            </p:cNvSpPr>
            <p:nvPr/>
          </p:nvSpPr>
          <p:spPr bwMode="auto">
            <a:xfrm>
              <a:off x="1318" y="3968"/>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40" name="Line 47"/>
            <p:cNvSpPr>
              <a:spLocks noChangeShapeType="1"/>
            </p:cNvSpPr>
            <p:nvPr/>
          </p:nvSpPr>
          <p:spPr bwMode="auto">
            <a:xfrm flipV="1">
              <a:off x="1292" y="3956"/>
              <a:ext cx="1680" cy="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41" name="Line 48"/>
            <p:cNvSpPr>
              <a:spLocks noChangeShapeType="1"/>
            </p:cNvSpPr>
            <p:nvPr/>
          </p:nvSpPr>
          <p:spPr bwMode="auto">
            <a:xfrm>
              <a:off x="2151" y="3583"/>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42" name="Oval 49"/>
            <p:cNvSpPr>
              <a:spLocks noChangeArrowheads="1"/>
            </p:cNvSpPr>
            <p:nvPr/>
          </p:nvSpPr>
          <p:spPr bwMode="auto">
            <a:xfrm>
              <a:off x="1235" y="3378"/>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43" name="Oval 50"/>
            <p:cNvSpPr>
              <a:spLocks noChangeArrowheads="1"/>
            </p:cNvSpPr>
            <p:nvPr/>
          </p:nvSpPr>
          <p:spPr bwMode="auto">
            <a:xfrm>
              <a:off x="1251" y="3939"/>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44" name="Line 51"/>
            <p:cNvSpPr>
              <a:spLocks noChangeShapeType="1"/>
            </p:cNvSpPr>
            <p:nvPr/>
          </p:nvSpPr>
          <p:spPr bwMode="auto">
            <a:xfrm flipV="1">
              <a:off x="2145" y="3175"/>
              <a:ext cx="843"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45" name="Text Box 52"/>
            <p:cNvSpPr txBox="1">
              <a:spLocks noChangeArrowheads="1"/>
            </p:cNvSpPr>
            <p:nvPr/>
          </p:nvSpPr>
          <p:spPr bwMode="auto">
            <a:xfrm>
              <a:off x="2373" y="3596"/>
              <a:ext cx="256" cy="25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C</a:t>
              </a:r>
              <a:endParaRPr kumimoji="1" lang="en-US" altLang="zh-CN" sz="2800" b="1">
                <a:latin typeface="Times New Roman" panose="02020603050405020304" pitchFamily="18" charset="0"/>
                <a:ea typeface="楷体_GB2312" pitchFamily="49" charset="-122"/>
              </a:endParaRPr>
            </a:p>
          </p:txBody>
        </p:sp>
        <p:sp>
          <p:nvSpPr>
            <p:cNvPr id="22546" name="Text Box 53"/>
            <p:cNvSpPr txBox="1">
              <a:spLocks noChangeArrowheads="1"/>
            </p:cNvSpPr>
            <p:nvPr/>
          </p:nvSpPr>
          <p:spPr bwMode="auto">
            <a:xfrm>
              <a:off x="2256" y="3449"/>
              <a:ext cx="181"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ea typeface="楷体_GB2312" pitchFamily="49" charset="-122"/>
                </a:rPr>
                <a:t>T</a:t>
              </a:r>
            </a:p>
          </p:txBody>
        </p:sp>
        <p:sp>
          <p:nvSpPr>
            <p:cNvPr id="22547" name="Line 54"/>
            <p:cNvSpPr>
              <a:spLocks noChangeShapeType="1"/>
            </p:cNvSpPr>
            <p:nvPr/>
          </p:nvSpPr>
          <p:spPr bwMode="auto">
            <a:xfrm>
              <a:off x="2071" y="4083"/>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48" name="Oval 55"/>
            <p:cNvSpPr>
              <a:spLocks noChangeArrowheads="1"/>
            </p:cNvSpPr>
            <p:nvPr/>
          </p:nvSpPr>
          <p:spPr bwMode="auto">
            <a:xfrm>
              <a:off x="2131" y="3948"/>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49" name="Text Box 56"/>
            <p:cNvSpPr txBox="1">
              <a:spLocks noChangeArrowheads="1"/>
            </p:cNvSpPr>
            <p:nvPr/>
          </p:nvSpPr>
          <p:spPr bwMode="auto">
            <a:xfrm>
              <a:off x="1320" y="3531"/>
              <a:ext cx="250" cy="25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a:t>
              </a:r>
              <a:endParaRPr kumimoji="1" lang="en-US" altLang="zh-CN" sz="2800" b="1">
                <a:latin typeface="Times New Roman" panose="02020603050405020304" pitchFamily="18" charset="0"/>
                <a:ea typeface="楷体_GB2312" pitchFamily="49" charset="-122"/>
              </a:endParaRPr>
            </a:p>
          </p:txBody>
        </p:sp>
        <p:sp>
          <p:nvSpPr>
            <p:cNvPr id="22550" name="Line 57"/>
            <p:cNvSpPr>
              <a:spLocks noChangeShapeType="1"/>
            </p:cNvSpPr>
            <p:nvPr/>
          </p:nvSpPr>
          <p:spPr bwMode="auto">
            <a:xfrm flipV="1">
              <a:off x="2635" y="3189"/>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51" name="Line 58"/>
            <p:cNvSpPr>
              <a:spLocks noChangeShapeType="1"/>
            </p:cNvSpPr>
            <p:nvPr/>
          </p:nvSpPr>
          <p:spPr bwMode="auto">
            <a:xfrm>
              <a:off x="2640" y="3530"/>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2552" name="Rectangle 59"/>
            <p:cNvSpPr>
              <a:spLocks noChangeArrowheads="1"/>
            </p:cNvSpPr>
            <p:nvPr/>
          </p:nvSpPr>
          <p:spPr bwMode="auto">
            <a:xfrm>
              <a:off x="2598" y="3412"/>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53" name="Oval 60"/>
            <p:cNvSpPr>
              <a:spLocks noChangeArrowheads="1"/>
            </p:cNvSpPr>
            <p:nvPr/>
          </p:nvSpPr>
          <p:spPr bwMode="auto">
            <a:xfrm>
              <a:off x="1635" y="3378"/>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54" name="Text Box 61"/>
            <p:cNvSpPr txBox="1">
              <a:spLocks noChangeArrowheads="1"/>
            </p:cNvSpPr>
            <p:nvPr/>
          </p:nvSpPr>
          <p:spPr bwMode="auto">
            <a:xfrm>
              <a:off x="2719" y="3593"/>
              <a:ext cx="251" cy="25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L</a:t>
              </a:r>
              <a:endParaRPr kumimoji="1" lang="en-US" altLang="zh-CN" sz="2800" b="1">
                <a:latin typeface="Times New Roman" panose="02020603050405020304" pitchFamily="18" charset="0"/>
                <a:ea typeface="楷体_GB2312" pitchFamily="49" charset="-122"/>
              </a:endParaRPr>
            </a:p>
          </p:txBody>
        </p:sp>
        <p:sp>
          <p:nvSpPr>
            <p:cNvPr id="22555" name="Line 62"/>
            <p:cNvSpPr>
              <a:spLocks noChangeShapeType="1"/>
            </p:cNvSpPr>
            <p:nvPr/>
          </p:nvSpPr>
          <p:spPr bwMode="auto">
            <a:xfrm>
              <a:off x="1301" y="3489"/>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56" name="Line 63"/>
            <p:cNvSpPr>
              <a:spLocks noChangeShapeType="1"/>
            </p:cNvSpPr>
            <p:nvPr/>
          </p:nvSpPr>
          <p:spPr bwMode="auto">
            <a:xfrm>
              <a:off x="3074" y="3363"/>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57" name="Text Box 64"/>
            <p:cNvSpPr txBox="1">
              <a:spLocks noChangeArrowheads="1"/>
            </p:cNvSpPr>
            <p:nvPr/>
          </p:nvSpPr>
          <p:spPr bwMode="auto">
            <a:xfrm>
              <a:off x="1067" y="3494"/>
              <a:ext cx="194" cy="25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a:t>
              </a:r>
              <a:endParaRPr kumimoji="1" lang="en-US" altLang="zh-CN" sz="2800" b="1" i="1">
                <a:latin typeface="Times New Roman" panose="02020603050405020304" pitchFamily="18" charset="0"/>
                <a:ea typeface="楷体_GB2312" pitchFamily="49" charset="-122"/>
              </a:endParaRPr>
            </a:p>
          </p:txBody>
        </p:sp>
        <p:sp>
          <p:nvSpPr>
            <p:cNvPr id="22558" name="Text Box 65"/>
            <p:cNvSpPr txBox="1">
              <a:spLocks noChangeArrowheads="1"/>
            </p:cNvSpPr>
            <p:nvPr/>
          </p:nvSpPr>
          <p:spPr bwMode="auto">
            <a:xfrm>
              <a:off x="3045" y="3385"/>
              <a:ext cx="351" cy="25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22559" name="Line 66"/>
            <p:cNvSpPr>
              <a:spLocks noChangeShapeType="1"/>
            </p:cNvSpPr>
            <p:nvPr/>
          </p:nvSpPr>
          <p:spPr bwMode="auto">
            <a:xfrm rot="5400000">
              <a:off x="2391" y="2957"/>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60" name="Rectangle 67"/>
            <p:cNvSpPr>
              <a:spLocks noChangeArrowheads="1"/>
            </p:cNvSpPr>
            <p:nvPr/>
          </p:nvSpPr>
          <p:spPr bwMode="auto">
            <a:xfrm>
              <a:off x="2324" y="2823"/>
              <a:ext cx="279"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baseline="-25000">
                  <a:solidFill>
                    <a:schemeClr val="accent2"/>
                  </a:solidFill>
                  <a:latin typeface="Times New Roman" panose="02020603050405020304" pitchFamily="18" charset="0"/>
                  <a:ea typeface="楷体_GB2312" pitchFamily="49" charset="-122"/>
                </a:rPr>
                <a:t>c</a:t>
              </a:r>
            </a:p>
          </p:txBody>
        </p:sp>
        <p:sp>
          <p:nvSpPr>
            <p:cNvPr id="22561" name="Rectangle 68"/>
            <p:cNvSpPr>
              <a:spLocks noChangeArrowheads="1"/>
            </p:cNvSpPr>
            <p:nvPr/>
          </p:nvSpPr>
          <p:spPr bwMode="auto">
            <a:xfrm>
              <a:off x="1683" y="3069"/>
              <a:ext cx="2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solidFill>
                    <a:schemeClr val="accent2"/>
                  </a:solidFill>
                  <a:latin typeface="Times New Roman" panose="02020603050405020304" pitchFamily="18" charset="0"/>
                  <a:ea typeface="楷体_GB2312" pitchFamily="49" charset="-122"/>
                </a:rPr>
                <a:t>i</a:t>
              </a:r>
              <a:r>
                <a:rPr kumimoji="1" lang="en-US" altLang="zh-CN" sz="2800" b="1" baseline="-25000">
                  <a:solidFill>
                    <a:schemeClr val="accent2"/>
                  </a:solidFill>
                  <a:latin typeface="Times New Roman" panose="02020603050405020304" pitchFamily="18" charset="0"/>
                  <a:ea typeface="楷体_GB2312" pitchFamily="49" charset="-122"/>
                </a:rPr>
                <a:t>b</a:t>
              </a:r>
            </a:p>
          </p:txBody>
        </p:sp>
        <p:sp>
          <p:nvSpPr>
            <p:cNvPr id="22562" name="Line 69"/>
            <p:cNvSpPr>
              <a:spLocks noChangeShapeType="1"/>
            </p:cNvSpPr>
            <p:nvPr/>
          </p:nvSpPr>
          <p:spPr bwMode="auto">
            <a:xfrm rot="-5400000">
              <a:off x="1843" y="3239"/>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63" name="Line 70"/>
            <p:cNvSpPr>
              <a:spLocks noChangeShapeType="1"/>
            </p:cNvSpPr>
            <p:nvPr/>
          </p:nvSpPr>
          <p:spPr bwMode="auto">
            <a:xfrm>
              <a:off x="2206" y="3274"/>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64" name="Rectangle 71"/>
            <p:cNvSpPr>
              <a:spLocks noChangeArrowheads="1"/>
            </p:cNvSpPr>
            <p:nvPr/>
          </p:nvSpPr>
          <p:spPr bwMode="auto">
            <a:xfrm>
              <a:off x="2228" y="3201"/>
              <a:ext cx="48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solidFill>
                    <a:schemeClr val="accent2"/>
                  </a:solidFill>
                  <a:latin typeface="Times New Roman" panose="02020603050405020304" pitchFamily="18" charset="0"/>
                  <a:ea typeface="楷体_GB2312" pitchFamily="49" charset="-122"/>
                </a:rPr>
                <a:t>u</a:t>
              </a:r>
              <a:r>
                <a:rPr kumimoji="1" lang="en-US" altLang="zh-CN" sz="2800" b="1" baseline="-25000">
                  <a:solidFill>
                    <a:schemeClr val="accent2"/>
                  </a:solidFill>
                  <a:latin typeface="Times New Roman" panose="02020603050405020304" pitchFamily="18" charset="0"/>
                  <a:ea typeface="楷体_GB2312" pitchFamily="49" charset="-122"/>
                </a:rPr>
                <a:t>ce</a:t>
              </a:r>
            </a:p>
          </p:txBody>
        </p:sp>
        <p:sp>
          <p:nvSpPr>
            <p:cNvPr id="22565" name="Oval 72"/>
            <p:cNvSpPr>
              <a:spLocks noChangeArrowheads="1"/>
            </p:cNvSpPr>
            <p:nvPr/>
          </p:nvSpPr>
          <p:spPr bwMode="auto">
            <a:xfrm>
              <a:off x="2619"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66" name="Line 73"/>
            <p:cNvSpPr>
              <a:spLocks noChangeShapeType="1"/>
            </p:cNvSpPr>
            <p:nvPr/>
          </p:nvSpPr>
          <p:spPr bwMode="auto">
            <a:xfrm flipV="1">
              <a:off x="1661" y="3411"/>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67" name="Line 74"/>
            <p:cNvSpPr>
              <a:spLocks noChangeShapeType="1"/>
            </p:cNvSpPr>
            <p:nvPr/>
          </p:nvSpPr>
          <p:spPr bwMode="auto">
            <a:xfrm>
              <a:off x="1666" y="3524"/>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2568" name="Rectangle 75"/>
            <p:cNvSpPr>
              <a:spLocks noChangeArrowheads="1"/>
            </p:cNvSpPr>
            <p:nvPr/>
          </p:nvSpPr>
          <p:spPr bwMode="auto">
            <a:xfrm>
              <a:off x="1624" y="353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69" name="Oval 76"/>
            <p:cNvSpPr>
              <a:spLocks noChangeArrowheads="1"/>
            </p:cNvSpPr>
            <p:nvPr/>
          </p:nvSpPr>
          <p:spPr bwMode="auto">
            <a:xfrm>
              <a:off x="1647" y="394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570" name="Line 77"/>
            <p:cNvSpPr>
              <a:spLocks noChangeShapeType="1"/>
            </p:cNvSpPr>
            <p:nvPr/>
          </p:nvSpPr>
          <p:spPr bwMode="auto">
            <a:xfrm flipV="1">
              <a:off x="2972" y="3198"/>
              <a:ext cx="1" cy="28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71" name="Line 78"/>
            <p:cNvSpPr>
              <a:spLocks noChangeShapeType="1"/>
            </p:cNvSpPr>
            <p:nvPr/>
          </p:nvSpPr>
          <p:spPr bwMode="auto">
            <a:xfrm>
              <a:off x="2977" y="3535"/>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2572" name="Rectangle 79"/>
            <p:cNvSpPr>
              <a:spLocks noChangeArrowheads="1"/>
            </p:cNvSpPr>
            <p:nvPr/>
          </p:nvSpPr>
          <p:spPr bwMode="auto">
            <a:xfrm>
              <a:off x="2935" y="3415"/>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573" name="Line 80"/>
            <p:cNvSpPr>
              <a:spLocks noChangeShapeType="1"/>
            </p:cNvSpPr>
            <p:nvPr/>
          </p:nvSpPr>
          <p:spPr bwMode="auto">
            <a:xfrm>
              <a:off x="1837" y="3468"/>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74" name="Rectangle 81"/>
            <p:cNvSpPr>
              <a:spLocks noChangeArrowheads="1"/>
            </p:cNvSpPr>
            <p:nvPr/>
          </p:nvSpPr>
          <p:spPr bwMode="auto">
            <a:xfrm>
              <a:off x="1689" y="3491"/>
              <a:ext cx="27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800" b="1" i="1">
                  <a:solidFill>
                    <a:schemeClr val="accent2"/>
                  </a:solidFill>
                  <a:latin typeface="Times New Roman" panose="02020603050405020304" pitchFamily="18" charset="0"/>
                  <a:ea typeface="楷体_GB2312" pitchFamily="49" charset="-122"/>
                </a:rPr>
                <a:t>u</a:t>
              </a:r>
              <a:r>
                <a:rPr kumimoji="1" lang="en-US" altLang="zh-CN" sz="2800" b="1" baseline="-25000">
                  <a:solidFill>
                    <a:schemeClr val="accent2"/>
                  </a:solidFill>
                  <a:latin typeface="Times New Roman" panose="02020603050405020304" pitchFamily="18" charset="0"/>
                  <a:ea typeface="楷体_GB2312" pitchFamily="49" charset="-122"/>
                </a:rPr>
                <a:t>be</a:t>
              </a:r>
            </a:p>
          </p:txBody>
        </p:sp>
        <p:sp>
          <p:nvSpPr>
            <p:cNvPr id="22575" name="Oval 82"/>
            <p:cNvSpPr>
              <a:spLocks noChangeArrowheads="1"/>
            </p:cNvSpPr>
            <p:nvPr/>
          </p:nvSpPr>
          <p:spPr bwMode="auto">
            <a:xfrm>
              <a:off x="2631" y="3162"/>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3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43110">
                                            <p:txEl>
                                              <p:pRg st="0" end="0"/>
                                            </p:txEl>
                                          </p:spTgt>
                                        </p:tgtEl>
                                        <p:attrNameLst>
                                          <p:attrName>style.visibility</p:attrName>
                                        </p:attrNameLst>
                                      </p:cBhvr>
                                      <p:to>
                                        <p:strVal val="visible"/>
                                      </p:to>
                                    </p:set>
                                    <p:animEffect transition="in" filter="wipe(left)">
                                      <p:cBhvr>
                                        <p:cTn id="11" dur="500"/>
                                        <p:tgtEl>
                                          <p:spTgt spid="6431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4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1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363538" y="401638"/>
            <a:ext cx="5129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rgbClr val="FF5050"/>
                </a:solidFill>
                <a:latin typeface="Times New Roman" panose="02020603050405020304" pitchFamily="18" charset="0"/>
                <a:ea typeface="楷体_GB2312" pitchFamily="49" charset="-122"/>
              </a:rPr>
              <a:t>3. </a:t>
            </a:r>
            <a:r>
              <a:rPr kumimoji="1" lang="zh-CN" altLang="en-US" sz="3200" b="1" dirty="0">
                <a:solidFill>
                  <a:srgbClr val="FF5050"/>
                </a:solidFill>
                <a:latin typeface="Times New Roman" panose="02020603050405020304" pitchFamily="18" charset="0"/>
                <a:ea typeface="楷体_GB2312" pitchFamily="49" charset="-122"/>
              </a:rPr>
              <a:t>动态性能指标的计算</a:t>
            </a:r>
          </a:p>
        </p:txBody>
      </p:sp>
      <p:sp>
        <p:nvSpPr>
          <p:cNvPr id="644099" name="Text Box 3"/>
          <p:cNvSpPr txBox="1">
            <a:spLocks noChangeArrowheads="1"/>
          </p:cNvSpPr>
          <p:nvPr/>
        </p:nvSpPr>
        <p:spPr bwMode="auto">
          <a:xfrm>
            <a:off x="369888" y="977900"/>
            <a:ext cx="4105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0000"/>
                </a:solidFill>
                <a:latin typeface="Times New Roman" panose="02020603050405020304" pitchFamily="18" charset="0"/>
                <a:ea typeface="楷体_GB2312" pitchFamily="49" charset="-122"/>
              </a:rPr>
              <a:t>(1)</a:t>
            </a:r>
            <a:r>
              <a:rPr kumimoji="1" lang="zh-CN" altLang="en-US" sz="3200" b="1">
                <a:solidFill>
                  <a:srgbClr val="FF0000"/>
                </a:solidFill>
                <a:latin typeface="Times New Roman" panose="02020603050405020304" pitchFamily="18" charset="0"/>
                <a:ea typeface="楷体_GB2312" pitchFamily="49" charset="-122"/>
              </a:rPr>
              <a:t>电压放大倍数</a:t>
            </a:r>
            <a:r>
              <a:rPr kumimoji="1" lang="en-US" altLang="zh-CN" sz="3200" b="1" i="1">
                <a:solidFill>
                  <a:srgbClr val="FF0000"/>
                </a:solidFill>
                <a:latin typeface="Times New Roman" panose="02020603050405020304" pitchFamily="18" charset="0"/>
                <a:ea typeface="楷体_GB2312" pitchFamily="49" charset="-122"/>
              </a:rPr>
              <a:t>A</a:t>
            </a:r>
            <a:r>
              <a:rPr kumimoji="1" lang="en-US" altLang="zh-CN" sz="3200" b="1" i="1" baseline="-25000">
                <a:solidFill>
                  <a:srgbClr val="FF0000"/>
                </a:solidFill>
                <a:latin typeface="Times New Roman" panose="02020603050405020304" pitchFamily="18" charset="0"/>
                <a:ea typeface="楷体_GB2312" pitchFamily="49" charset="-122"/>
              </a:rPr>
              <a:t>u</a:t>
            </a:r>
            <a:endParaRPr kumimoji="1" lang="en-US" altLang="zh-CN" sz="3200" b="1" i="1">
              <a:solidFill>
                <a:srgbClr val="FF0000"/>
              </a:solidFill>
              <a:latin typeface="Times New Roman" panose="02020603050405020304" pitchFamily="18" charset="0"/>
              <a:ea typeface="楷体_GB2312" pitchFamily="49" charset="-122"/>
            </a:endParaRPr>
          </a:p>
        </p:txBody>
      </p:sp>
      <p:grpSp>
        <p:nvGrpSpPr>
          <p:cNvPr id="644100" name="Group 4"/>
          <p:cNvGrpSpPr/>
          <p:nvPr/>
        </p:nvGrpSpPr>
        <p:grpSpPr bwMode="auto">
          <a:xfrm>
            <a:off x="4187825" y="931863"/>
            <a:ext cx="4938713" cy="1773237"/>
            <a:chOff x="2678" y="671"/>
            <a:chExt cx="3370" cy="1117"/>
          </a:xfrm>
        </p:grpSpPr>
        <p:sp>
          <p:nvSpPr>
            <p:cNvPr id="23564" name="Oval 5"/>
            <p:cNvSpPr>
              <a:spLocks noChangeArrowheads="1"/>
            </p:cNvSpPr>
            <p:nvPr/>
          </p:nvSpPr>
          <p:spPr bwMode="auto">
            <a:xfrm>
              <a:off x="2918" y="1662"/>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65" name="Oval 6"/>
            <p:cNvSpPr>
              <a:spLocks noChangeArrowheads="1"/>
            </p:cNvSpPr>
            <p:nvPr/>
          </p:nvSpPr>
          <p:spPr bwMode="auto">
            <a:xfrm>
              <a:off x="2908" y="698"/>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66" name="Line 7"/>
            <p:cNvSpPr>
              <a:spLocks noChangeShapeType="1"/>
            </p:cNvSpPr>
            <p:nvPr/>
          </p:nvSpPr>
          <p:spPr bwMode="auto">
            <a:xfrm flipV="1">
              <a:off x="2981" y="1684"/>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567" name="Line 8"/>
            <p:cNvSpPr>
              <a:spLocks noChangeShapeType="1"/>
            </p:cNvSpPr>
            <p:nvPr/>
          </p:nvSpPr>
          <p:spPr bwMode="auto">
            <a:xfrm flipV="1">
              <a:off x="4337"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68" name="Line 9"/>
            <p:cNvSpPr>
              <a:spLocks noChangeShapeType="1"/>
            </p:cNvSpPr>
            <p:nvPr/>
          </p:nvSpPr>
          <p:spPr bwMode="auto">
            <a:xfrm>
              <a:off x="2971" y="713"/>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3569" name="Group 10"/>
            <p:cNvGrpSpPr/>
            <p:nvPr/>
          </p:nvGrpSpPr>
          <p:grpSpPr bwMode="auto">
            <a:xfrm>
              <a:off x="4231" y="1054"/>
              <a:ext cx="202" cy="259"/>
              <a:chOff x="4164" y="1968"/>
              <a:chExt cx="264" cy="420"/>
            </a:xfrm>
          </p:grpSpPr>
          <p:sp useBgFill="1">
            <p:nvSpPr>
              <p:cNvPr id="23597" name="AutoShape 11"/>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3598" name="Line 12"/>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3570" name="Line 13"/>
            <p:cNvSpPr>
              <a:spLocks noChangeShapeType="1"/>
            </p:cNvSpPr>
            <p:nvPr/>
          </p:nvSpPr>
          <p:spPr bwMode="auto">
            <a:xfrm flipV="1">
              <a:off x="4021"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3571" name="Rectangle 14"/>
            <p:cNvSpPr>
              <a:spLocks noChangeArrowheads="1"/>
            </p:cNvSpPr>
            <p:nvPr/>
          </p:nvSpPr>
          <p:spPr bwMode="auto">
            <a:xfrm>
              <a:off x="3969"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72" name="Line 15"/>
            <p:cNvSpPr>
              <a:spLocks noChangeShapeType="1"/>
            </p:cNvSpPr>
            <p:nvPr/>
          </p:nvSpPr>
          <p:spPr bwMode="auto">
            <a:xfrm>
              <a:off x="4326" y="713"/>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573" name="Line 16"/>
            <p:cNvSpPr>
              <a:spLocks noChangeShapeType="1"/>
            </p:cNvSpPr>
            <p:nvPr/>
          </p:nvSpPr>
          <p:spPr bwMode="auto">
            <a:xfrm flipV="1">
              <a:off x="4978"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3574" name="Rectangle 17"/>
            <p:cNvSpPr>
              <a:spLocks noChangeArrowheads="1"/>
            </p:cNvSpPr>
            <p:nvPr/>
          </p:nvSpPr>
          <p:spPr bwMode="auto">
            <a:xfrm>
              <a:off x="4925"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75" name="Text Box 18"/>
            <p:cNvSpPr txBox="1">
              <a:spLocks noChangeArrowheads="1"/>
            </p:cNvSpPr>
            <p:nvPr/>
          </p:nvSpPr>
          <p:spPr bwMode="auto">
            <a:xfrm>
              <a:off x="3637" y="993"/>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3576" name="Line 19"/>
            <p:cNvSpPr>
              <a:spLocks noChangeShapeType="1"/>
            </p:cNvSpPr>
            <p:nvPr/>
          </p:nvSpPr>
          <p:spPr bwMode="auto">
            <a:xfrm>
              <a:off x="4329" y="854"/>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577" name="Text Box 20"/>
            <p:cNvSpPr txBox="1">
              <a:spLocks noChangeArrowheads="1"/>
            </p:cNvSpPr>
            <p:nvPr/>
          </p:nvSpPr>
          <p:spPr bwMode="auto">
            <a:xfrm>
              <a:off x="4346" y="841"/>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3578" name="Line 21"/>
            <p:cNvSpPr>
              <a:spLocks noChangeShapeType="1"/>
            </p:cNvSpPr>
            <p:nvPr/>
          </p:nvSpPr>
          <p:spPr bwMode="auto">
            <a:xfrm>
              <a:off x="3688"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579" name="Text Box 22"/>
            <p:cNvSpPr txBox="1">
              <a:spLocks noChangeArrowheads="1"/>
            </p:cNvSpPr>
            <p:nvPr/>
          </p:nvSpPr>
          <p:spPr bwMode="auto">
            <a:xfrm>
              <a:off x="3636" y="686"/>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3580" name="Line 23"/>
            <p:cNvSpPr>
              <a:spLocks noChangeShapeType="1"/>
            </p:cNvSpPr>
            <p:nvPr/>
          </p:nvSpPr>
          <p:spPr bwMode="auto">
            <a:xfrm flipV="1">
              <a:off x="3433"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3581" name="Rectangle 24"/>
            <p:cNvSpPr>
              <a:spLocks noChangeArrowheads="1"/>
            </p:cNvSpPr>
            <p:nvPr/>
          </p:nvSpPr>
          <p:spPr bwMode="auto">
            <a:xfrm>
              <a:off x="3381" y="1061"/>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82" name="Line 25"/>
            <p:cNvSpPr>
              <a:spLocks noChangeShapeType="1"/>
            </p:cNvSpPr>
            <p:nvPr/>
          </p:nvSpPr>
          <p:spPr bwMode="auto">
            <a:xfrm>
              <a:off x="3061"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83" name="Text Box 26"/>
            <p:cNvSpPr txBox="1">
              <a:spLocks noChangeArrowheads="1"/>
            </p:cNvSpPr>
            <p:nvPr/>
          </p:nvSpPr>
          <p:spPr bwMode="auto">
            <a:xfrm>
              <a:off x="3009" y="671"/>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3584" name="Line 27"/>
            <p:cNvSpPr>
              <a:spLocks noChangeShapeType="1"/>
            </p:cNvSpPr>
            <p:nvPr/>
          </p:nvSpPr>
          <p:spPr bwMode="auto">
            <a:xfrm flipH="1">
              <a:off x="4431" y="717"/>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85" name="Text Box 28"/>
            <p:cNvSpPr txBox="1">
              <a:spLocks noChangeArrowheads="1"/>
            </p:cNvSpPr>
            <p:nvPr/>
          </p:nvSpPr>
          <p:spPr bwMode="auto">
            <a:xfrm>
              <a:off x="4505" y="680"/>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3586" name="Line 29"/>
            <p:cNvSpPr>
              <a:spLocks noChangeShapeType="1"/>
            </p:cNvSpPr>
            <p:nvPr/>
          </p:nvSpPr>
          <p:spPr bwMode="auto">
            <a:xfrm>
              <a:off x="2944" y="1044"/>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87" name="Text Box 30"/>
            <p:cNvSpPr txBox="1">
              <a:spLocks noChangeArrowheads="1"/>
            </p:cNvSpPr>
            <p:nvPr/>
          </p:nvSpPr>
          <p:spPr bwMode="auto">
            <a:xfrm>
              <a:off x="2678" y="98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3588" name="Line 31"/>
            <p:cNvSpPr>
              <a:spLocks noChangeShapeType="1"/>
            </p:cNvSpPr>
            <p:nvPr/>
          </p:nvSpPr>
          <p:spPr bwMode="auto">
            <a:xfrm>
              <a:off x="5624" y="1051"/>
              <a:ext cx="0" cy="27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89" name="Text Box 32"/>
            <p:cNvSpPr txBox="1">
              <a:spLocks noChangeArrowheads="1"/>
            </p:cNvSpPr>
            <p:nvPr/>
          </p:nvSpPr>
          <p:spPr bwMode="auto">
            <a:xfrm>
              <a:off x="5670" y="991"/>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sp>
          <p:nvSpPr>
            <p:cNvPr id="23590" name="Text Box 33"/>
            <p:cNvSpPr txBox="1">
              <a:spLocks noChangeArrowheads="1"/>
            </p:cNvSpPr>
            <p:nvPr/>
          </p:nvSpPr>
          <p:spPr bwMode="auto">
            <a:xfrm>
              <a:off x="3048" y="1000"/>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3591" name="Line 34"/>
            <p:cNvSpPr>
              <a:spLocks noChangeShapeType="1"/>
            </p:cNvSpPr>
            <p:nvPr/>
          </p:nvSpPr>
          <p:spPr bwMode="auto">
            <a:xfrm flipV="1">
              <a:off x="5498"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3592" name="Rectangle 35"/>
            <p:cNvSpPr>
              <a:spLocks noChangeArrowheads="1"/>
            </p:cNvSpPr>
            <p:nvPr/>
          </p:nvSpPr>
          <p:spPr bwMode="auto">
            <a:xfrm>
              <a:off x="5447" y="1064"/>
              <a:ext cx="116"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593" name="Text Box 36"/>
            <p:cNvSpPr txBox="1">
              <a:spLocks noChangeArrowheads="1"/>
            </p:cNvSpPr>
            <p:nvPr/>
          </p:nvSpPr>
          <p:spPr bwMode="auto">
            <a:xfrm>
              <a:off x="4581" y="1041"/>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3594" name="Text Box 37"/>
            <p:cNvSpPr txBox="1">
              <a:spLocks noChangeArrowheads="1"/>
            </p:cNvSpPr>
            <p:nvPr/>
          </p:nvSpPr>
          <p:spPr bwMode="auto">
            <a:xfrm>
              <a:off x="5144" y="1002"/>
              <a:ext cx="4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3595" name="Line 38"/>
            <p:cNvSpPr>
              <a:spLocks noChangeShapeType="1"/>
            </p:cNvSpPr>
            <p:nvPr/>
          </p:nvSpPr>
          <p:spPr bwMode="auto">
            <a:xfrm flipH="1">
              <a:off x="4171" y="1677"/>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96" name="Line 39"/>
            <p:cNvSpPr>
              <a:spLocks noChangeShapeType="1"/>
            </p:cNvSpPr>
            <p:nvPr/>
          </p:nvSpPr>
          <p:spPr bwMode="auto">
            <a:xfrm rot="16200000" flipH="1">
              <a:off x="4171" y="1720"/>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644137" name="Object 41"/>
          <p:cNvGraphicFramePr>
            <a:graphicFrameLocks noChangeAspect="1"/>
          </p:cNvGraphicFramePr>
          <p:nvPr/>
        </p:nvGraphicFramePr>
        <p:xfrm>
          <a:off x="484188" y="1555750"/>
          <a:ext cx="3440112" cy="1152525"/>
        </p:xfrm>
        <a:graphic>
          <a:graphicData uri="http://schemas.openxmlformats.org/presentationml/2006/ole">
            <mc:AlternateContent xmlns:mc="http://schemas.openxmlformats.org/markup-compatibility/2006">
              <mc:Choice xmlns:v="urn:schemas-microsoft-com:vml" Requires="v">
                <p:oleObj name="公式" r:id="rId2" imgW="1371600" imgH="482600" progId="Equation.3">
                  <p:embed/>
                </p:oleObj>
              </mc:Choice>
              <mc:Fallback>
                <p:oleObj name="公式" r:id="rId2" imgW="1371600" imgH="482600" progId="Equation.3">
                  <p:embed/>
                  <p:pic>
                    <p:nvPicPr>
                      <p:cNvPr id="0"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555750"/>
                        <a:ext cx="34401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4138" name="Object 42"/>
          <p:cNvGraphicFramePr>
            <a:graphicFrameLocks noChangeAspect="1"/>
          </p:cNvGraphicFramePr>
          <p:nvPr/>
        </p:nvGraphicFramePr>
        <p:xfrm>
          <a:off x="684213" y="2744788"/>
          <a:ext cx="6530975" cy="1189037"/>
        </p:xfrm>
        <a:graphic>
          <a:graphicData uri="http://schemas.openxmlformats.org/presentationml/2006/ole">
            <mc:AlternateContent xmlns:mc="http://schemas.openxmlformats.org/markup-compatibility/2006">
              <mc:Choice xmlns:v="urn:schemas-microsoft-com:vml" Requires="v">
                <p:oleObj name="公式" r:id="rId4" imgW="2247900" imgH="457200" progId="Equation.3">
                  <p:embed/>
                </p:oleObj>
              </mc:Choice>
              <mc:Fallback>
                <p:oleObj name="公式" r:id="rId4" imgW="2247900" imgH="457200"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744788"/>
                        <a:ext cx="653097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4139" name="Text Box 43"/>
          <p:cNvSpPr txBox="1">
            <a:spLocks noChangeArrowheads="1"/>
          </p:cNvSpPr>
          <p:nvPr/>
        </p:nvSpPr>
        <p:spPr bwMode="auto">
          <a:xfrm>
            <a:off x="203200" y="3860800"/>
            <a:ext cx="7464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其中，</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C </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负号表示 </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o</a:t>
            </a:r>
            <a:r>
              <a:rPr kumimoji="1" lang="zh-CN" altLang="en-US" sz="2800" b="1">
                <a:latin typeface="Times New Roman" panose="02020603050405020304" pitchFamily="18" charset="0"/>
                <a:ea typeface="楷体_GB2312" pitchFamily="49" charset="-122"/>
              </a:rPr>
              <a:t>与 </a:t>
            </a: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 </a:t>
            </a:r>
            <a:r>
              <a:rPr kumimoji="1" lang="zh-CN" altLang="en-US" sz="2800" b="1">
                <a:latin typeface="Times New Roman" panose="02020603050405020304" pitchFamily="18" charset="0"/>
                <a:ea typeface="楷体_GB2312" pitchFamily="49" charset="-122"/>
              </a:rPr>
              <a:t>反相</a:t>
            </a:r>
            <a:r>
              <a:rPr kumimoji="1" lang="en-US" altLang="zh-CN" sz="2800" b="1">
                <a:latin typeface="Times New Roman" panose="02020603050405020304" pitchFamily="18" charset="0"/>
                <a:ea typeface="楷体_GB2312" pitchFamily="49" charset="-122"/>
              </a:rPr>
              <a:t>; </a:t>
            </a:r>
          </a:p>
        </p:txBody>
      </p:sp>
      <p:graphicFrame>
        <p:nvGraphicFramePr>
          <p:cNvPr id="644140" name="Object 44"/>
          <p:cNvGraphicFramePr>
            <a:graphicFrameLocks noChangeAspect="1"/>
          </p:cNvGraphicFramePr>
          <p:nvPr/>
        </p:nvGraphicFramePr>
        <p:xfrm>
          <a:off x="652463" y="4926013"/>
          <a:ext cx="2551112" cy="1173162"/>
        </p:xfrm>
        <a:graphic>
          <a:graphicData uri="http://schemas.openxmlformats.org/presentationml/2006/ole">
            <mc:AlternateContent xmlns:mc="http://schemas.openxmlformats.org/markup-compatibility/2006">
              <mc:Choice xmlns:v="urn:schemas-microsoft-com:vml" Requires="v">
                <p:oleObj name="公式" r:id="rId6" imgW="860425" imgH="452120" progId="Equation.3">
                  <p:embed/>
                </p:oleObj>
              </mc:Choice>
              <mc:Fallback>
                <p:oleObj name="公式" r:id="rId6" imgW="860425" imgH="452120"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3" y="4926013"/>
                        <a:ext cx="2551112"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4141" name="Text Box 45"/>
          <p:cNvSpPr txBox="1">
            <a:spLocks noChangeArrowheads="1"/>
          </p:cNvSpPr>
          <p:nvPr/>
        </p:nvSpPr>
        <p:spPr bwMode="auto">
          <a:xfrm>
            <a:off x="3563938" y="4868863"/>
            <a:ext cx="5186362" cy="1016000"/>
          </a:xfrm>
          <a:prstGeom prst="rect">
            <a:avLst/>
          </a:prstGeom>
          <a:solidFill>
            <a:srgbClr val="CCFFFF"/>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a:solidFill>
                  <a:srgbClr val="0000FF"/>
                </a:solidFill>
                <a:latin typeface="Times New Roman" panose="02020603050405020304" pitchFamily="18" charset="0"/>
                <a:ea typeface="楷体_GB2312" pitchFamily="49" charset="-122"/>
              </a:rPr>
              <a:t>可见：</a:t>
            </a:r>
            <a:r>
              <a:rPr kumimoji="1" lang="en-US" altLang="zh-CN" sz="2800" b="1" i="1">
                <a:solidFill>
                  <a:srgbClr val="0000FF"/>
                </a:solidFill>
                <a:latin typeface="Times New Roman" panose="02020603050405020304" pitchFamily="18" charset="0"/>
                <a:ea typeface="楷体_GB2312" pitchFamily="49" charset="-122"/>
              </a:rPr>
              <a:t>R</a:t>
            </a:r>
            <a:r>
              <a:rPr kumimoji="1" lang="en-US" altLang="zh-CN" sz="2800" b="1" baseline="-30000">
                <a:solidFill>
                  <a:srgbClr val="0000FF"/>
                </a:solidFill>
                <a:latin typeface="Times New Roman" panose="02020603050405020304" pitchFamily="18" charset="0"/>
                <a:ea typeface="楷体_GB2312" pitchFamily="49" charset="-122"/>
              </a:rPr>
              <a:t>L</a:t>
            </a:r>
            <a:r>
              <a:rPr kumimoji="1" lang="zh-CN" altLang="en-US" sz="2800" b="1">
                <a:solidFill>
                  <a:srgbClr val="0000FF"/>
                </a:solidFill>
                <a:latin typeface="Times New Roman" panose="02020603050405020304" pitchFamily="18" charset="0"/>
                <a:ea typeface="楷体_GB2312" pitchFamily="49" charset="-122"/>
              </a:rPr>
              <a:t>愈大， </a:t>
            </a:r>
            <a:r>
              <a:rPr kumimoji="1" lang="en-US" altLang="zh-CN" sz="3200" b="1" i="1">
                <a:solidFill>
                  <a:srgbClr val="0000FF"/>
                </a:solidFill>
                <a:latin typeface="Times New Roman" panose="02020603050405020304" pitchFamily="18" charset="0"/>
                <a:ea typeface="楷体_GB2312" pitchFamily="49" charset="-122"/>
              </a:rPr>
              <a:t>A</a:t>
            </a:r>
            <a:r>
              <a:rPr kumimoji="1" lang="en-US" altLang="zh-CN" sz="3200" b="1" i="1" baseline="-25000">
                <a:solidFill>
                  <a:srgbClr val="0000FF"/>
                </a:solidFill>
                <a:latin typeface="Times New Roman" panose="02020603050405020304" pitchFamily="18" charset="0"/>
                <a:ea typeface="楷体_GB2312" pitchFamily="49" charset="-122"/>
              </a:rPr>
              <a:t>u</a:t>
            </a:r>
            <a:r>
              <a:rPr kumimoji="1" lang="zh-CN" altLang="en-US" sz="2800" b="1">
                <a:solidFill>
                  <a:srgbClr val="0000FF"/>
                </a:solidFill>
                <a:latin typeface="Times New Roman" panose="02020603050405020304" pitchFamily="18" charset="0"/>
                <a:ea typeface="楷体_GB2312" pitchFamily="49" charset="-122"/>
              </a:rPr>
              <a:t>愈高。一般总希望负载电阻</a:t>
            </a:r>
            <a:r>
              <a:rPr kumimoji="1" lang="en-US" altLang="zh-CN" sz="2800" b="1" i="1">
                <a:solidFill>
                  <a:srgbClr val="0000FF"/>
                </a:solidFill>
                <a:latin typeface="Times New Roman" panose="02020603050405020304" pitchFamily="18" charset="0"/>
                <a:ea typeface="楷体_GB2312" pitchFamily="49" charset="-122"/>
              </a:rPr>
              <a:t>R</a:t>
            </a:r>
            <a:r>
              <a:rPr kumimoji="1" lang="en-US" altLang="zh-CN" sz="2800" b="1" baseline="-30000">
                <a:solidFill>
                  <a:srgbClr val="0000FF"/>
                </a:solidFill>
                <a:latin typeface="Times New Roman" panose="02020603050405020304" pitchFamily="18" charset="0"/>
                <a:ea typeface="楷体_GB2312" pitchFamily="49" charset="-122"/>
              </a:rPr>
              <a:t>L</a:t>
            </a:r>
            <a:r>
              <a:rPr kumimoji="1" lang="zh-CN" altLang="en-US" sz="2800" b="1">
                <a:solidFill>
                  <a:srgbClr val="0000FF"/>
                </a:solidFill>
                <a:latin typeface="Times New Roman" panose="02020603050405020304" pitchFamily="18" charset="0"/>
                <a:ea typeface="楷体_GB2312" pitchFamily="49" charset="-122"/>
              </a:rPr>
              <a:t>大一些。</a:t>
            </a:r>
          </a:p>
        </p:txBody>
      </p:sp>
      <p:sp>
        <p:nvSpPr>
          <p:cNvPr id="644142" name="Oval 46"/>
          <p:cNvSpPr>
            <a:spLocks noChangeArrowheads="1"/>
          </p:cNvSpPr>
          <p:nvPr/>
        </p:nvSpPr>
        <p:spPr bwMode="auto">
          <a:xfrm>
            <a:off x="6999288" y="1371600"/>
            <a:ext cx="1600200" cy="819150"/>
          </a:xfrm>
          <a:prstGeom prst="ellipse">
            <a:avLst/>
          </a:prstGeom>
          <a:noFill/>
          <a:ln w="9525">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44143" name="Rectangle 47"/>
          <p:cNvSpPr>
            <a:spLocks noChangeArrowheads="1"/>
          </p:cNvSpPr>
          <p:nvPr/>
        </p:nvSpPr>
        <p:spPr bwMode="auto">
          <a:xfrm>
            <a:off x="290513" y="4365625"/>
            <a:ext cx="262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chemeClr val="accent2"/>
                </a:solidFill>
                <a:latin typeface="Times New Roman" panose="02020603050405020304" pitchFamily="18" charset="0"/>
                <a:ea typeface="楷体_GB2312" pitchFamily="49" charset="-122"/>
              </a:rPr>
              <a:t>输出端开路时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4409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44099">
                                            <p:txEl>
                                              <p:pRg st="0" end="0"/>
                                            </p:txEl>
                                          </p:spTgt>
                                        </p:tgtEl>
                                        <p:attrNameLst>
                                          <p:attrName>style.visibility</p:attrName>
                                        </p:attrNameLst>
                                      </p:cBhvr>
                                      <p:to>
                                        <p:strVal val="visible"/>
                                      </p:to>
                                    </p:set>
                                    <p:animEffect transition="in" filter="wipe(left)">
                                      <p:cBhvr>
                                        <p:cTn id="10" dur="500"/>
                                        <p:tgtEl>
                                          <p:spTgt spid="6440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4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44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44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44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44142"/>
                                        </p:tgtEl>
                                        <p:attrNameLst>
                                          <p:attrName>style.visibility</p:attrName>
                                        </p:attrNameLst>
                                      </p:cBhvr>
                                      <p:to>
                                        <p:strVal val="visible"/>
                                      </p:to>
                                    </p:set>
                                  </p:childTnLst>
                                  <p:subTnLst>
                                    <p:set>
                                      <p:cBhvr override="childStyle">
                                        <p:cTn dur="1" fill="hold" display="0" masterRel="nextClick" afterEffect="1"/>
                                        <p:tgtEl>
                                          <p:spTgt spid="64414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44143"/>
                                        </p:tgtEl>
                                        <p:attrNameLst>
                                          <p:attrName>style.visibility</p:attrName>
                                        </p:attrNameLst>
                                      </p:cBhvr>
                                      <p:to>
                                        <p:strVal val="visible"/>
                                      </p:to>
                                    </p:set>
                                    <p:animEffect transition="in" filter="wipe(left)">
                                      <p:cBhvr>
                                        <p:cTn id="35" dur="500"/>
                                        <p:tgtEl>
                                          <p:spTgt spid="64414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441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44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utoUpdateAnimBg="0"/>
      <p:bldP spid="644099" grpId="0" build="p" autoUpdateAnimBg="0"/>
      <p:bldP spid="644139" grpId="0" autoUpdateAnimBg="0"/>
      <p:bldP spid="644141" grpId="0" animBg="1" autoUpdateAnimBg="0"/>
      <p:bldP spid="644142" grpId="0" animBg="1"/>
      <p:bldP spid="64414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bwMode="auto">
          <a:xfrm>
            <a:off x="2657475" y="503238"/>
            <a:ext cx="4938713" cy="1773237"/>
            <a:chOff x="2678" y="671"/>
            <a:chExt cx="3370" cy="1117"/>
          </a:xfrm>
        </p:grpSpPr>
        <p:sp>
          <p:nvSpPr>
            <p:cNvPr id="24600" name="Oval 3"/>
            <p:cNvSpPr>
              <a:spLocks noChangeArrowheads="1"/>
            </p:cNvSpPr>
            <p:nvPr/>
          </p:nvSpPr>
          <p:spPr bwMode="auto">
            <a:xfrm>
              <a:off x="2918" y="1662"/>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01" name="Oval 4"/>
            <p:cNvSpPr>
              <a:spLocks noChangeArrowheads="1"/>
            </p:cNvSpPr>
            <p:nvPr/>
          </p:nvSpPr>
          <p:spPr bwMode="auto">
            <a:xfrm>
              <a:off x="2908" y="698"/>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02" name="Line 5"/>
            <p:cNvSpPr>
              <a:spLocks noChangeShapeType="1"/>
            </p:cNvSpPr>
            <p:nvPr/>
          </p:nvSpPr>
          <p:spPr bwMode="auto">
            <a:xfrm flipV="1">
              <a:off x="2981" y="1684"/>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603" name="Line 6"/>
            <p:cNvSpPr>
              <a:spLocks noChangeShapeType="1"/>
            </p:cNvSpPr>
            <p:nvPr/>
          </p:nvSpPr>
          <p:spPr bwMode="auto">
            <a:xfrm flipV="1">
              <a:off x="4337"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04" name="Line 7"/>
            <p:cNvSpPr>
              <a:spLocks noChangeShapeType="1"/>
            </p:cNvSpPr>
            <p:nvPr/>
          </p:nvSpPr>
          <p:spPr bwMode="auto">
            <a:xfrm>
              <a:off x="2971" y="713"/>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4605" name="Group 8"/>
            <p:cNvGrpSpPr/>
            <p:nvPr/>
          </p:nvGrpSpPr>
          <p:grpSpPr bwMode="auto">
            <a:xfrm>
              <a:off x="4231" y="1054"/>
              <a:ext cx="202" cy="259"/>
              <a:chOff x="4164" y="1968"/>
              <a:chExt cx="264" cy="420"/>
            </a:xfrm>
          </p:grpSpPr>
          <p:sp useBgFill="1">
            <p:nvSpPr>
              <p:cNvPr id="24633" name="AutoShape 9"/>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4634" name="Line 10"/>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4606" name="Line 11"/>
            <p:cNvSpPr>
              <a:spLocks noChangeShapeType="1"/>
            </p:cNvSpPr>
            <p:nvPr/>
          </p:nvSpPr>
          <p:spPr bwMode="auto">
            <a:xfrm flipV="1">
              <a:off x="4021"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4607" name="Rectangle 12"/>
            <p:cNvSpPr>
              <a:spLocks noChangeArrowheads="1"/>
            </p:cNvSpPr>
            <p:nvPr/>
          </p:nvSpPr>
          <p:spPr bwMode="auto">
            <a:xfrm>
              <a:off x="3969"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08" name="Line 13"/>
            <p:cNvSpPr>
              <a:spLocks noChangeShapeType="1"/>
            </p:cNvSpPr>
            <p:nvPr/>
          </p:nvSpPr>
          <p:spPr bwMode="auto">
            <a:xfrm>
              <a:off x="4326" y="713"/>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609" name="Line 14"/>
            <p:cNvSpPr>
              <a:spLocks noChangeShapeType="1"/>
            </p:cNvSpPr>
            <p:nvPr/>
          </p:nvSpPr>
          <p:spPr bwMode="auto">
            <a:xfrm flipV="1">
              <a:off x="4978"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4610" name="Rectangle 15"/>
            <p:cNvSpPr>
              <a:spLocks noChangeArrowheads="1"/>
            </p:cNvSpPr>
            <p:nvPr/>
          </p:nvSpPr>
          <p:spPr bwMode="auto">
            <a:xfrm>
              <a:off x="4925"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11" name="Text Box 16"/>
            <p:cNvSpPr txBox="1">
              <a:spLocks noChangeArrowheads="1"/>
            </p:cNvSpPr>
            <p:nvPr/>
          </p:nvSpPr>
          <p:spPr bwMode="auto">
            <a:xfrm>
              <a:off x="3637" y="993"/>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4612" name="Line 17"/>
            <p:cNvSpPr>
              <a:spLocks noChangeShapeType="1"/>
            </p:cNvSpPr>
            <p:nvPr/>
          </p:nvSpPr>
          <p:spPr bwMode="auto">
            <a:xfrm>
              <a:off x="4329" y="854"/>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613" name="Text Box 18"/>
            <p:cNvSpPr txBox="1">
              <a:spLocks noChangeArrowheads="1"/>
            </p:cNvSpPr>
            <p:nvPr/>
          </p:nvSpPr>
          <p:spPr bwMode="auto">
            <a:xfrm>
              <a:off x="4346" y="841"/>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4614" name="Line 19"/>
            <p:cNvSpPr>
              <a:spLocks noChangeShapeType="1"/>
            </p:cNvSpPr>
            <p:nvPr/>
          </p:nvSpPr>
          <p:spPr bwMode="auto">
            <a:xfrm>
              <a:off x="3688"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615" name="Text Box 20"/>
            <p:cNvSpPr txBox="1">
              <a:spLocks noChangeArrowheads="1"/>
            </p:cNvSpPr>
            <p:nvPr/>
          </p:nvSpPr>
          <p:spPr bwMode="auto">
            <a:xfrm>
              <a:off x="3636" y="686"/>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4616" name="Line 21"/>
            <p:cNvSpPr>
              <a:spLocks noChangeShapeType="1"/>
            </p:cNvSpPr>
            <p:nvPr/>
          </p:nvSpPr>
          <p:spPr bwMode="auto">
            <a:xfrm flipV="1">
              <a:off x="3433"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4617" name="Rectangle 22"/>
            <p:cNvSpPr>
              <a:spLocks noChangeArrowheads="1"/>
            </p:cNvSpPr>
            <p:nvPr/>
          </p:nvSpPr>
          <p:spPr bwMode="auto">
            <a:xfrm>
              <a:off x="3381" y="1061"/>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18" name="Line 23"/>
            <p:cNvSpPr>
              <a:spLocks noChangeShapeType="1"/>
            </p:cNvSpPr>
            <p:nvPr/>
          </p:nvSpPr>
          <p:spPr bwMode="auto">
            <a:xfrm>
              <a:off x="3061"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19" name="Text Box 24"/>
            <p:cNvSpPr txBox="1">
              <a:spLocks noChangeArrowheads="1"/>
            </p:cNvSpPr>
            <p:nvPr/>
          </p:nvSpPr>
          <p:spPr bwMode="auto">
            <a:xfrm>
              <a:off x="3009" y="671"/>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4620" name="Line 25"/>
            <p:cNvSpPr>
              <a:spLocks noChangeShapeType="1"/>
            </p:cNvSpPr>
            <p:nvPr/>
          </p:nvSpPr>
          <p:spPr bwMode="auto">
            <a:xfrm flipH="1">
              <a:off x="4431" y="717"/>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21" name="Text Box 26"/>
            <p:cNvSpPr txBox="1">
              <a:spLocks noChangeArrowheads="1"/>
            </p:cNvSpPr>
            <p:nvPr/>
          </p:nvSpPr>
          <p:spPr bwMode="auto">
            <a:xfrm>
              <a:off x="4505" y="680"/>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4622" name="Line 27"/>
            <p:cNvSpPr>
              <a:spLocks noChangeShapeType="1"/>
            </p:cNvSpPr>
            <p:nvPr/>
          </p:nvSpPr>
          <p:spPr bwMode="auto">
            <a:xfrm>
              <a:off x="2944" y="1044"/>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23" name="Text Box 28"/>
            <p:cNvSpPr txBox="1">
              <a:spLocks noChangeArrowheads="1"/>
            </p:cNvSpPr>
            <p:nvPr/>
          </p:nvSpPr>
          <p:spPr bwMode="auto">
            <a:xfrm>
              <a:off x="2678" y="98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4624" name="Line 29"/>
            <p:cNvSpPr>
              <a:spLocks noChangeShapeType="1"/>
            </p:cNvSpPr>
            <p:nvPr/>
          </p:nvSpPr>
          <p:spPr bwMode="auto">
            <a:xfrm>
              <a:off x="5624" y="1051"/>
              <a:ext cx="0" cy="27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25" name="Text Box 30"/>
            <p:cNvSpPr txBox="1">
              <a:spLocks noChangeArrowheads="1"/>
            </p:cNvSpPr>
            <p:nvPr/>
          </p:nvSpPr>
          <p:spPr bwMode="auto">
            <a:xfrm>
              <a:off x="5670" y="991"/>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sp>
          <p:nvSpPr>
            <p:cNvPr id="24626" name="Text Box 31"/>
            <p:cNvSpPr txBox="1">
              <a:spLocks noChangeArrowheads="1"/>
            </p:cNvSpPr>
            <p:nvPr/>
          </p:nvSpPr>
          <p:spPr bwMode="auto">
            <a:xfrm>
              <a:off x="3048" y="1000"/>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4627" name="Line 32"/>
            <p:cNvSpPr>
              <a:spLocks noChangeShapeType="1"/>
            </p:cNvSpPr>
            <p:nvPr/>
          </p:nvSpPr>
          <p:spPr bwMode="auto">
            <a:xfrm flipV="1">
              <a:off x="5498"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4628" name="Rectangle 33"/>
            <p:cNvSpPr>
              <a:spLocks noChangeArrowheads="1"/>
            </p:cNvSpPr>
            <p:nvPr/>
          </p:nvSpPr>
          <p:spPr bwMode="auto">
            <a:xfrm>
              <a:off x="5447" y="1064"/>
              <a:ext cx="116"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629" name="Text Box 34"/>
            <p:cNvSpPr txBox="1">
              <a:spLocks noChangeArrowheads="1"/>
            </p:cNvSpPr>
            <p:nvPr/>
          </p:nvSpPr>
          <p:spPr bwMode="auto">
            <a:xfrm>
              <a:off x="4581" y="1041"/>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4630" name="Text Box 35"/>
            <p:cNvSpPr txBox="1">
              <a:spLocks noChangeArrowheads="1"/>
            </p:cNvSpPr>
            <p:nvPr/>
          </p:nvSpPr>
          <p:spPr bwMode="auto">
            <a:xfrm>
              <a:off x="5144" y="1002"/>
              <a:ext cx="4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4631" name="Line 36"/>
            <p:cNvSpPr>
              <a:spLocks noChangeShapeType="1"/>
            </p:cNvSpPr>
            <p:nvPr/>
          </p:nvSpPr>
          <p:spPr bwMode="auto">
            <a:xfrm flipH="1">
              <a:off x="4171" y="1677"/>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32" name="Line 37"/>
            <p:cNvSpPr>
              <a:spLocks noChangeShapeType="1"/>
            </p:cNvSpPr>
            <p:nvPr/>
          </p:nvSpPr>
          <p:spPr bwMode="auto">
            <a:xfrm rot="16200000" flipH="1">
              <a:off x="4171" y="1720"/>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45158" name="Group 38"/>
          <p:cNvGrpSpPr/>
          <p:nvPr/>
        </p:nvGrpSpPr>
        <p:grpSpPr bwMode="auto">
          <a:xfrm>
            <a:off x="1412875" y="557213"/>
            <a:ext cx="1611313" cy="1604962"/>
            <a:chOff x="1972" y="261"/>
            <a:chExt cx="1100" cy="1035"/>
          </a:xfrm>
        </p:grpSpPr>
        <p:sp useBgFill="1">
          <p:nvSpPr>
            <p:cNvPr id="24591" name="Oval 39"/>
            <p:cNvSpPr>
              <a:spLocks noChangeArrowheads="1"/>
            </p:cNvSpPr>
            <p:nvPr/>
          </p:nvSpPr>
          <p:spPr bwMode="auto">
            <a:xfrm>
              <a:off x="2340" y="852"/>
              <a:ext cx="319" cy="302"/>
            </a:xfrm>
            <a:prstGeom prst="ellipse">
              <a:avLst/>
            </a:prstGeom>
            <a:ln w="317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92" name="Line 40"/>
            <p:cNvSpPr>
              <a:spLocks noChangeShapeType="1"/>
            </p:cNvSpPr>
            <p:nvPr/>
          </p:nvSpPr>
          <p:spPr bwMode="auto">
            <a:xfrm flipV="1">
              <a:off x="2503" y="261"/>
              <a:ext cx="2" cy="72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593" name="Line 41"/>
            <p:cNvSpPr>
              <a:spLocks noChangeShapeType="1"/>
            </p:cNvSpPr>
            <p:nvPr/>
          </p:nvSpPr>
          <p:spPr bwMode="auto">
            <a:xfrm>
              <a:off x="2508" y="400"/>
              <a:ext cx="0" cy="86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4594" name="Rectangle 42"/>
            <p:cNvSpPr>
              <a:spLocks noChangeArrowheads="1"/>
            </p:cNvSpPr>
            <p:nvPr/>
          </p:nvSpPr>
          <p:spPr bwMode="auto">
            <a:xfrm>
              <a:off x="2451" y="452"/>
              <a:ext cx="111" cy="320"/>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4595" name="Line 43"/>
            <p:cNvSpPr>
              <a:spLocks noChangeShapeType="1"/>
            </p:cNvSpPr>
            <p:nvPr/>
          </p:nvSpPr>
          <p:spPr bwMode="auto">
            <a:xfrm>
              <a:off x="2509" y="1260"/>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596" name="Line 44"/>
            <p:cNvSpPr>
              <a:spLocks noChangeShapeType="1"/>
            </p:cNvSpPr>
            <p:nvPr/>
          </p:nvSpPr>
          <p:spPr bwMode="auto">
            <a:xfrm>
              <a:off x="2509" y="283"/>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597" name="Rectangle 45"/>
            <p:cNvSpPr>
              <a:spLocks noChangeArrowheads="1"/>
            </p:cNvSpPr>
            <p:nvPr/>
          </p:nvSpPr>
          <p:spPr bwMode="auto">
            <a:xfrm>
              <a:off x="2035" y="421"/>
              <a:ext cx="38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4598" name="Rectangle 46"/>
            <p:cNvSpPr>
              <a:spLocks noChangeArrowheads="1"/>
            </p:cNvSpPr>
            <p:nvPr/>
          </p:nvSpPr>
          <p:spPr bwMode="auto">
            <a:xfrm>
              <a:off x="1972" y="859"/>
              <a:ext cx="4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a:t>
              </a:r>
            </a:p>
          </p:txBody>
        </p:sp>
        <p:sp>
          <p:nvSpPr>
            <p:cNvPr id="24599" name="Line 47"/>
            <p:cNvSpPr>
              <a:spLocks noChangeShapeType="1"/>
            </p:cNvSpPr>
            <p:nvPr/>
          </p:nvSpPr>
          <p:spPr bwMode="auto">
            <a:xfrm flipH="1">
              <a:off x="2265" y="870"/>
              <a:ext cx="0" cy="42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4580" name="Rectangle 48"/>
          <p:cNvSpPr>
            <a:spLocks noChangeArrowheads="1"/>
          </p:cNvSpPr>
          <p:nvPr/>
        </p:nvSpPr>
        <p:spPr bwMode="auto">
          <a:xfrm>
            <a:off x="44624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645169" name="Group 49"/>
          <p:cNvGrpSpPr/>
          <p:nvPr/>
        </p:nvGrpSpPr>
        <p:grpSpPr bwMode="auto">
          <a:xfrm>
            <a:off x="323850" y="2133600"/>
            <a:ext cx="4032250" cy="660400"/>
            <a:chOff x="660" y="2016"/>
            <a:chExt cx="2556" cy="416"/>
          </a:xfrm>
        </p:grpSpPr>
        <p:sp>
          <p:nvSpPr>
            <p:cNvPr id="24589" name="Text Box 50"/>
            <p:cNvSpPr txBox="1">
              <a:spLocks noChangeArrowheads="1"/>
            </p:cNvSpPr>
            <p:nvPr/>
          </p:nvSpPr>
          <p:spPr bwMode="auto">
            <a:xfrm>
              <a:off x="660" y="2016"/>
              <a:ext cx="25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源电压放大倍数</a:t>
              </a:r>
              <a:r>
                <a:rPr kumimoji="1" lang="zh-CN" altLang="en-US" sz="2800" b="1">
                  <a:latin typeface="Times New Roman" panose="02020603050405020304" pitchFamily="18" charset="0"/>
                </a:rPr>
                <a:t>       </a:t>
              </a:r>
              <a:r>
                <a:rPr kumimoji="1" lang="zh-CN" altLang="en-US" sz="3200" b="1">
                  <a:latin typeface="Times New Roman" panose="02020603050405020304" pitchFamily="18" charset="0"/>
                  <a:ea typeface="楷体_GB2312" pitchFamily="49" charset="-122"/>
                </a:rPr>
                <a:t> </a:t>
              </a:r>
            </a:p>
          </p:txBody>
        </p:sp>
        <p:graphicFrame>
          <p:nvGraphicFramePr>
            <p:cNvPr id="24590" name="Object 51"/>
            <p:cNvGraphicFramePr>
              <a:graphicFrameLocks noChangeAspect="1"/>
            </p:cNvGraphicFramePr>
            <p:nvPr/>
          </p:nvGraphicFramePr>
          <p:xfrm>
            <a:off x="2325" y="2030"/>
            <a:ext cx="485" cy="402"/>
          </p:xfrm>
          <a:graphic>
            <a:graphicData uri="http://schemas.openxmlformats.org/presentationml/2006/ole">
              <mc:AlternateContent xmlns:mc="http://schemas.openxmlformats.org/markup-compatibility/2006">
                <mc:Choice xmlns:v="urn:schemas-microsoft-com:vml" Requires="v">
                  <p:oleObj name="公式" r:id="rId2" imgW="254000" imgH="241300" progId="Equation.3">
                    <p:embed/>
                  </p:oleObj>
                </mc:Choice>
                <mc:Fallback>
                  <p:oleObj name="公式" r:id="rId2" imgW="254000" imgH="241300" progId="Equation.3">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 y="2030"/>
                          <a:ext cx="485"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2" name="Rectangle 52"/>
          <p:cNvSpPr>
            <a:spLocks noChangeArrowheads="1"/>
          </p:cNvSpPr>
          <p:nvPr/>
        </p:nvSpPr>
        <p:spPr bwMode="auto">
          <a:xfrm>
            <a:off x="3476625"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45173" name="Object 53"/>
          <p:cNvGraphicFramePr>
            <a:graphicFrameLocks noChangeAspect="1"/>
          </p:cNvGraphicFramePr>
          <p:nvPr/>
        </p:nvGraphicFramePr>
        <p:xfrm>
          <a:off x="749300" y="2727325"/>
          <a:ext cx="6278563" cy="2230438"/>
        </p:xfrm>
        <a:graphic>
          <a:graphicData uri="http://schemas.openxmlformats.org/presentationml/2006/ole">
            <mc:AlternateContent xmlns:mc="http://schemas.openxmlformats.org/markup-compatibility/2006">
              <mc:Choice xmlns:v="urn:schemas-microsoft-com:vml" Requires="v">
                <p:oleObj name="公式" r:id="rId4" imgW="2108200" imgH="901700" progId="Equation.3">
                  <p:embed/>
                </p:oleObj>
              </mc:Choice>
              <mc:Fallback>
                <p:oleObj name="公式" r:id="rId4" imgW="2108200" imgH="9017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2727325"/>
                        <a:ext cx="6278563"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4" name="Text Box 54"/>
          <p:cNvSpPr txBox="1">
            <a:spLocks noChangeArrowheads="1"/>
          </p:cNvSpPr>
          <p:nvPr/>
        </p:nvSpPr>
        <p:spPr bwMode="auto">
          <a:xfrm>
            <a:off x="474663" y="5162550"/>
            <a:ext cx="7192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a:latin typeface="Times New Roman" panose="02020603050405020304" pitchFamily="18" charset="0"/>
                <a:ea typeface="楷体_GB2312" pitchFamily="49" charset="-122"/>
              </a:rPr>
              <a:t>式中</a:t>
            </a:r>
            <a:r>
              <a:rPr kumimoji="1" lang="en-US" altLang="zh-CN" sz="2800" b="1" i="1">
                <a:latin typeface="Times New Roman" panose="02020603050405020304" pitchFamily="18" charset="0"/>
                <a:ea typeface="楷体_GB2312" pitchFamily="49" charset="-122"/>
              </a:rPr>
              <a:t>r</a:t>
            </a:r>
            <a:r>
              <a:rPr kumimoji="1" lang="en-US" altLang="zh-CN" sz="2800" b="1" i="1" baseline="-30000">
                <a:latin typeface="Times New Roman" panose="02020603050405020304" pitchFamily="18" charset="0"/>
                <a:ea typeface="楷体_GB2312" pitchFamily="49" charset="-122"/>
              </a:rPr>
              <a:t>i </a:t>
            </a:r>
            <a:r>
              <a:rPr kumimoji="1" lang="en-US" altLang="zh-CN" sz="2800" b="1">
                <a:latin typeface="Times New Roman" panose="02020603050405020304" pitchFamily="18" charset="0"/>
                <a:ea typeface="楷体_GB2312" pitchFamily="49" charset="-122"/>
              </a:rPr>
              <a:t>=</a:t>
            </a:r>
            <a:r>
              <a:rPr kumimoji="1" lang="en-US" altLang="zh-CN" sz="2800" b="1" baseline="-30000">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B</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be</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be</a:t>
            </a:r>
            <a:r>
              <a:rPr kumimoji="1" lang="en-US" altLang="zh-CN" sz="2800" b="1" i="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（通常</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B</a:t>
            </a:r>
            <a:r>
              <a:rPr kumimoji="1" lang="en-US" altLang="zh-CN" sz="2800" b="1">
                <a:latin typeface="Times New Roman" panose="02020603050405020304" pitchFamily="18" charset="0"/>
                <a:ea typeface="楷体_GB2312" pitchFamily="49" charset="-122"/>
              </a:rPr>
              <a:t>&gt;&gt;</a:t>
            </a:r>
            <a:r>
              <a:rPr kumimoji="1" lang="en-US" altLang="zh-CN" sz="2800" b="1" i="1">
                <a:latin typeface="Times New Roman" panose="02020603050405020304" pitchFamily="18" charset="0"/>
                <a:ea typeface="楷体_GB2312" pitchFamily="49" charset="-122"/>
              </a:rPr>
              <a:t> r</a:t>
            </a:r>
            <a:r>
              <a:rPr kumimoji="1" lang="en-US" altLang="zh-CN" sz="2800" b="1" baseline="-30000">
                <a:latin typeface="Times New Roman" panose="02020603050405020304" pitchFamily="18" charset="0"/>
                <a:ea typeface="楷体_GB2312" pitchFamily="49" charset="-122"/>
              </a:rPr>
              <a:t>be</a:t>
            </a:r>
            <a:r>
              <a:rPr kumimoji="1" lang="zh-CN" altLang="en-US" sz="2800" b="1">
                <a:latin typeface="Times New Roman" panose="02020603050405020304" pitchFamily="18" charset="0"/>
                <a:ea typeface="楷体_GB2312" pitchFamily="49" charset="-122"/>
              </a:rPr>
              <a:t>）</a:t>
            </a:r>
          </a:p>
        </p:txBody>
      </p:sp>
      <p:grpSp>
        <p:nvGrpSpPr>
          <p:cNvPr id="645175" name="Group 55"/>
          <p:cNvGrpSpPr/>
          <p:nvPr/>
        </p:nvGrpSpPr>
        <p:grpSpPr bwMode="auto">
          <a:xfrm>
            <a:off x="395288" y="5661025"/>
            <a:ext cx="8215312" cy="661988"/>
            <a:chOff x="212" y="2990"/>
            <a:chExt cx="5390" cy="417"/>
          </a:xfrm>
        </p:grpSpPr>
        <p:graphicFrame>
          <p:nvGraphicFramePr>
            <p:cNvPr id="24587" name="Object 56"/>
            <p:cNvGraphicFramePr>
              <a:graphicFrameLocks noChangeAspect="1"/>
            </p:cNvGraphicFramePr>
            <p:nvPr/>
          </p:nvGraphicFramePr>
          <p:xfrm>
            <a:off x="1922" y="2990"/>
            <a:ext cx="481" cy="417"/>
          </p:xfrm>
          <a:graphic>
            <a:graphicData uri="http://schemas.openxmlformats.org/presentationml/2006/ole">
              <mc:AlternateContent xmlns:mc="http://schemas.openxmlformats.org/markup-compatibility/2006">
                <mc:Choice xmlns:v="urn:schemas-microsoft-com:vml" Requires="v">
                  <p:oleObj name="公式" r:id="rId6" imgW="236855" imgH="215265" progId="Equation.3">
                    <p:embed/>
                  </p:oleObj>
                </mc:Choice>
                <mc:Fallback>
                  <p:oleObj name="公式" r:id="rId6" imgW="236855" imgH="215265"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2" y="2990"/>
                          <a:ext cx="481"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8" name="Rectangle 57"/>
            <p:cNvSpPr>
              <a:spLocks noChangeArrowheads="1"/>
            </p:cNvSpPr>
            <p:nvPr/>
          </p:nvSpPr>
          <p:spPr bwMode="auto">
            <a:xfrm>
              <a:off x="212" y="3005"/>
              <a:ext cx="5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0000"/>
                  </a:solidFill>
                  <a:latin typeface="Times New Roman" panose="02020603050405020304" pitchFamily="18" charset="0"/>
                  <a:ea typeface="楷体_GB2312" pitchFamily="49" charset="-122"/>
                </a:rPr>
                <a:t>可见：</a:t>
              </a:r>
              <a:r>
                <a:rPr kumimoji="1" lang="en-US" altLang="zh-CN" sz="2800" b="1" i="1">
                  <a:solidFill>
                    <a:srgbClr val="FF0000"/>
                  </a:solidFill>
                  <a:latin typeface="Times New Roman" panose="02020603050405020304" pitchFamily="18" charset="0"/>
                  <a:ea typeface="楷体_GB2312" pitchFamily="49" charset="-122"/>
                </a:rPr>
                <a:t>R</a:t>
              </a:r>
              <a:r>
                <a:rPr kumimoji="1" lang="en-US" altLang="zh-CN" sz="2800" b="1" baseline="-30000">
                  <a:solidFill>
                    <a:srgbClr val="FF0000"/>
                  </a:solidFill>
                  <a:latin typeface="Times New Roman" panose="02020603050405020304" pitchFamily="18" charset="0"/>
                  <a:ea typeface="楷体_GB2312" pitchFamily="49" charset="-122"/>
                </a:rPr>
                <a:t>S</a:t>
              </a:r>
              <a:r>
                <a:rPr kumimoji="1" lang="zh-CN" altLang="en-US" sz="2800" b="1">
                  <a:solidFill>
                    <a:srgbClr val="FF0000"/>
                  </a:solidFill>
                  <a:latin typeface="Times New Roman" panose="02020603050405020304" pitchFamily="18" charset="0"/>
                  <a:ea typeface="楷体_GB2312" pitchFamily="49" charset="-122"/>
                </a:rPr>
                <a:t>愈小，           愈高。一般希望</a:t>
              </a:r>
              <a:r>
                <a:rPr kumimoji="1" lang="en-US" altLang="zh-CN" sz="2800" b="1" i="1">
                  <a:solidFill>
                    <a:srgbClr val="FF0000"/>
                  </a:solidFill>
                  <a:latin typeface="Times New Roman" panose="02020603050405020304" pitchFamily="18" charset="0"/>
                  <a:ea typeface="楷体_GB2312" pitchFamily="49" charset="-122"/>
                </a:rPr>
                <a:t>R</a:t>
              </a:r>
              <a:r>
                <a:rPr kumimoji="1" lang="en-US" altLang="zh-CN" sz="2800" b="1" baseline="-30000">
                  <a:solidFill>
                    <a:srgbClr val="FF0000"/>
                  </a:solidFill>
                  <a:latin typeface="Times New Roman" panose="02020603050405020304" pitchFamily="18" charset="0"/>
                  <a:ea typeface="楷体_GB2312" pitchFamily="49" charset="-122"/>
                </a:rPr>
                <a:t>S</a:t>
              </a:r>
              <a:r>
                <a:rPr kumimoji="1" lang="zh-CN" altLang="en-US" sz="2800" b="1">
                  <a:solidFill>
                    <a:srgbClr val="FF0000"/>
                  </a:solidFill>
                  <a:latin typeface="Times New Roman" panose="02020603050405020304" pitchFamily="18" charset="0"/>
                  <a:ea typeface="楷体_GB2312" pitchFamily="49" charset="-122"/>
                </a:rPr>
                <a:t>小一些</a:t>
              </a:r>
            </a:p>
          </p:txBody>
        </p:sp>
      </p:grpSp>
      <p:sp>
        <p:nvSpPr>
          <p:cNvPr id="645178" name="Oval 58"/>
          <p:cNvSpPr>
            <a:spLocks noChangeArrowheads="1"/>
          </p:cNvSpPr>
          <p:nvPr/>
        </p:nvSpPr>
        <p:spPr bwMode="auto">
          <a:xfrm>
            <a:off x="3130550" y="942975"/>
            <a:ext cx="1774825" cy="819150"/>
          </a:xfrm>
          <a:prstGeom prst="ellipse">
            <a:avLst/>
          </a:prstGeom>
          <a:noFill/>
          <a:ln w="9525">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5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45169"/>
                                        </p:tgtEl>
                                        <p:attrNameLst>
                                          <p:attrName>style.visibility</p:attrName>
                                        </p:attrNameLst>
                                      </p:cBhvr>
                                      <p:to>
                                        <p:strVal val="visible"/>
                                      </p:to>
                                    </p:set>
                                    <p:animEffect transition="in" filter="wipe(left)">
                                      <p:cBhvr>
                                        <p:cTn id="11" dur="500"/>
                                        <p:tgtEl>
                                          <p:spTgt spid="6451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45173"/>
                                        </p:tgtEl>
                                        <p:attrNameLst>
                                          <p:attrName>style.visibility</p:attrName>
                                        </p:attrNameLst>
                                      </p:cBhvr>
                                      <p:to>
                                        <p:strVal val="visible"/>
                                      </p:to>
                                    </p:set>
                                    <p:animEffect transition="in" filter="wipe(left)">
                                      <p:cBhvr>
                                        <p:cTn id="16" dur="500"/>
                                        <p:tgtEl>
                                          <p:spTgt spid="6451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74"/>
                                        </p:tgtEl>
                                        <p:attrNameLst>
                                          <p:attrName>style.visibility</p:attrName>
                                        </p:attrNameLst>
                                      </p:cBhvr>
                                      <p:to>
                                        <p:strVal val="visible"/>
                                      </p:to>
                                    </p:set>
                                    <p:animEffect transition="in" filter="wipe(left)">
                                      <p:cBhvr>
                                        <p:cTn id="21" dur="500"/>
                                        <p:tgtEl>
                                          <p:spTgt spid="64517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5178"/>
                                        </p:tgtEl>
                                        <p:attrNameLst>
                                          <p:attrName>style.visibility</p:attrName>
                                        </p:attrNameLst>
                                      </p:cBhvr>
                                      <p:to>
                                        <p:strVal val="visible"/>
                                      </p:to>
                                    </p:set>
                                  </p:childTnLst>
                                  <p:subTnLst>
                                    <p:set>
                                      <p:cBhvr override="childStyle">
                                        <p:cTn dur="1" fill="hold" display="0" masterRel="nextClick" afterEffect="1"/>
                                        <p:tgtEl>
                                          <p:spTgt spid="64517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5175"/>
                                        </p:tgtEl>
                                        <p:attrNameLst>
                                          <p:attrName>style.visibility</p:attrName>
                                        </p:attrNameLst>
                                      </p:cBhvr>
                                      <p:to>
                                        <p:strVal val="visible"/>
                                      </p:to>
                                    </p:set>
                                    <p:animEffect transition="in" filter="wipe(left)">
                                      <p:cBhvr>
                                        <p:cTn id="30" dur="500"/>
                                        <p:tgtEl>
                                          <p:spTgt spid="64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4" grpId="0" autoUpdateAnimBg="0"/>
      <p:bldP spid="6451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428625" y="328613"/>
            <a:ext cx="40719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0000"/>
                </a:solidFill>
                <a:latin typeface="Times New Roman" panose="02020603050405020304" pitchFamily="18" charset="0"/>
                <a:ea typeface="楷体_GB2312" pitchFamily="49" charset="-122"/>
              </a:rPr>
              <a:t>(2) </a:t>
            </a:r>
            <a:r>
              <a:rPr kumimoji="1" lang="zh-CN" altLang="en-US" sz="3200" b="1">
                <a:solidFill>
                  <a:srgbClr val="FF0000"/>
                </a:solidFill>
                <a:latin typeface="Times New Roman" panose="02020603050405020304" pitchFamily="18" charset="0"/>
                <a:ea typeface="楷体_GB2312" pitchFamily="49" charset="-122"/>
              </a:rPr>
              <a:t>输入电阻</a:t>
            </a:r>
            <a:r>
              <a:rPr kumimoji="1" lang="en-US" altLang="zh-CN" sz="3200" b="1" i="1">
                <a:solidFill>
                  <a:srgbClr val="FF0000"/>
                </a:solidFill>
                <a:latin typeface="Times New Roman" panose="02020603050405020304" pitchFamily="18" charset="0"/>
                <a:ea typeface="楷体_GB2312" pitchFamily="49" charset="-122"/>
              </a:rPr>
              <a:t>r</a:t>
            </a:r>
            <a:r>
              <a:rPr kumimoji="1" lang="en-US" altLang="zh-CN" sz="3200" b="1" i="1" baseline="-25000">
                <a:solidFill>
                  <a:srgbClr val="FF0000"/>
                </a:solidFill>
                <a:latin typeface="Times New Roman" panose="02020603050405020304" pitchFamily="18" charset="0"/>
                <a:ea typeface="楷体_GB2312" pitchFamily="49" charset="-122"/>
              </a:rPr>
              <a:t>i</a:t>
            </a:r>
            <a:endParaRPr kumimoji="1" lang="en-US" altLang="zh-CN" sz="3200" b="1" i="1">
              <a:solidFill>
                <a:srgbClr val="FF0000"/>
              </a:solidFill>
              <a:latin typeface="Times New Roman" panose="02020603050405020304" pitchFamily="18" charset="0"/>
              <a:ea typeface="楷体_GB2312" pitchFamily="49" charset="-122"/>
            </a:endParaRPr>
          </a:p>
        </p:txBody>
      </p:sp>
      <p:sp>
        <p:nvSpPr>
          <p:cNvPr id="646147" name="Text Box 3"/>
          <p:cNvSpPr txBox="1">
            <a:spLocks noChangeArrowheads="1"/>
          </p:cNvSpPr>
          <p:nvPr/>
        </p:nvSpPr>
        <p:spPr bwMode="auto">
          <a:xfrm>
            <a:off x="323850" y="838200"/>
            <a:ext cx="85740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857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放大电路是信号源（或前一级）的负载，</a:t>
            </a:r>
            <a:r>
              <a:rPr kumimoji="1" lang="zh-CN" altLang="en-US" sz="2800" b="1">
                <a:solidFill>
                  <a:srgbClr val="FF3300"/>
                </a:solidFill>
                <a:latin typeface="Times New Roman" panose="02020603050405020304" pitchFamily="18" charset="0"/>
                <a:ea typeface="楷体_GB2312" pitchFamily="49" charset="-122"/>
              </a:rPr>
              <a:t>输入电阻</a:t>
            </a:r>
            <a:r>
              <a:rPr kumimoji="1" lang="en-US" altLang="zh-CN" sz="3200" b="1" i="1">
                <a:solidFill>
                  <a:srgbClr val="FF5050"/>
                </a:solidFill>
                <a:latin typeface="Times New Roman" panose="02020603050405020304" pitchFamily="18" charset="0"/>
                <a:ea typeface="楷体_GB2312" pitchFamily="49" charset="-122"/>
              </a:rPr>
              <a:t>r</a:t>
            </a:r>
            <a:r>
              <a:rPr kumimoji="1" lang="en-US" altLang="zh-CN" sz="3200" b="1" i="1" baseline="-25000">
                <a:solidFill>
                  <a:srgbClr val="FF5050"/>
                </a:solidFill>
                <a:latin typeface="Times New Roman" panose="02020603050405020304" pitchFamily="18" charset="0"/>
                <a:ea typeface="楷体_GB2312" pitchFamily="49" charset="-122"/>
              </a:rPr>
              <a:t>i</a:t>
            </a:r>
            <a:r>
              <a:rPr kumimoji="1" lang="zh-CN" altLang="en-US" sz="2800" b="1">
                <a:latin typeface="Times New Roman" panose="02020603050405020304" pitchFamily="18" charset="0"/>
                <a:ea typeface="楷体_GB2312" pitchFamily="49" charset="-122"/>
              </a:rPr>
              <a:t>就是信号源（或前一级）的负载电阻。</a:t>
            </a:r>
          </a:p>
        </p:txBody>
      </p:sp>
      <p:sp>
        <p:nvSpPr>
          <p:cNvPr id="646148" name="Rectangle 4"/>
          <p:cNvSpPr>
            <a:spLocks noChangeArrowheads="1"/>
          </p:cNvSpPr>
          <p:nvPr/>
        </p:nvSpPr>
        <p:spPr bwMode="auto">
          <a:xfrm>
            <a:off x="552450" y="4740275"/>
            <a:ext cx="5154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i="1" baseline="-30000">
                <a:latin typeface="Times New Roman" panose="02020603050405020304" pitchFamily="18" charset="0"/>
                <a:ea typeface="楷体_GB2312" pitchFamily="49" charset="-122"/>
              </a:rPr>
              <a:t>i </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i</a:t>
            </a:r>
            <a:r>
              <a:rPr kumimoji="1" lang="en-US" altLang="zh-CN" sz="2800" b="1" i="1" baseline="-30000">
                <a:latin typeface="Times New Roman" panose="02020603050405020304" pitchFamily="18" charset="0"/>
                <a:ea typeface="楷体_GB2312" pitchFamily="49" charset="-122"/>
              </a:rPr>
              <a:t>i </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减轻信号源负担</a:t>
            </a:r>
          </a:p>
        </p:txBody>
      </p:sp>
      <p:graphicFrame>
        <p:nvGraphicFramePr>
          <p:cNvPr id="646149" name="Object 5"/>
          <p:cNvGraphicFramePr>
            <a:graphicFrameLocks noChangeAspect="1"/>
          </p:cNvGraphicFramePr>
          <p:nvPr/>
        </p:nvGraphicFramePr>
        <p:xfrm>
          <a:off x="684213" y="2133600"/>
          <a:ext cx="1346200" cy="1330325"/>
        </p:xfrm>
        <a:graphic>
          <a:graphicData uri="http://schemas.openxmlformats.org/presentationml/2006/ole">
            <mc:AlternateContent xmlns:mc="http://schemas.openxmlformats.org/markup-compatibility/2006">
              <mc:Choice xmlns:v="urn:schemas-microsoft-com:vml" Requires="v">
                <p:oleObj name="公式" r:id="rId2" imgW="494665" imgH="452120" progId="Equation.3">
                  <p:embed/>
                </p:oleObj>
              </mc:Choice>
              <mc:Fallback>
                <p:oleObj name="公式" r:id="rId2" imgW="494665" imgH="45212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133600"/>
                        <a:ext cx="1346200"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6150" name="Group 6"/>
          <p:cNvGrpSpPr/>
          <p:nvPr/>
        </p:nvGrpSpPr>
        <p:grpSpPr bwMode="auto">
          <a:xfrm>
            <a:off x="2411413" y="1844675"/>
            <a:ext cx="6184900" cy="1773238"/>
            <a:chOff x="1636" y="1391"/>
            <a:chExt cx="4220" cy="1117"/>
          </a:xfrm>
        </p:grpSpPr>
        <p:grpSp>
          <p:nvGrpSpPr>
            <p:cNvPr id="25616" name="Group 7"/>
            <p:cNvGrpSpPr/>
            <p:nvPr/>
          </p:nvGrpSpPr>
          <p:grpSpPr bwMode="auto">
            <a:xfrm>
              <a:off x="2486" y="1391"/>
              <a:ext cx="3370" cy="1117"/>
              <a:chOff x="2678" y="671"/>
              <a:chExt cx="3370" cy="1117"/>
            </a:xfrm>
          </p:grpSpPr>
          <p:sp>
            <p:nvSpPr>
              <p:cNvPr id="25627" name="Oval 8"/>
              <p:cNvSpPr>
                <a:spLocks noChangeArrowheads="1"/>
              </p:cNvSpPr>
              <p:nvPr/>
            </p:nvSpPr>
            <p:spPr bwMode="auto">
              <a:xfrm>
                <a:off x="2918" y="1662"/>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28" name="Oval 9"/>
              <p:cNvSpPr>
                <a:spLocks noChangeArrowheads="1"/>
              </p:cNvSpPr>
              <p:nvPr/>
            </p:nvSpPr>
            <p:spPr bwMode="auto">
              <a:xfrm>
                <a:off x="2908" y="698"/>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29" name="Line 10"/>
              <p:cNvSpPr>
                <a:spLocks noChangeShapeType="1"/>
              </p:cNvSpPr>
              <p:nvPr/>
            </p:nvSpPr>
            <p:spPr bwMode="auto">
              <a:xfrm flipV="1">
                <a:off x="2981" y="1684"/>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30" name="Line 11"/>
              <p:cNvSpPr>
                <a:spLocks noChangeShapeType="1"/>
              </p:cNvSpPr>
              <p:nvPr/>
            </p:nvSpPr>
            <p:spPr bwMode="auto">
              <a:xfrm flipV="1">
                <a:off x="4337"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31" name="Line 12"/>
              <p:cNvSpPr>
                <a:spLocks noChangeShapeType="1"/>
              </p:cNvSpPr>
              <p:nvPr/>
            </p:nvSpPr>
            <p:spPr bwMode="auto">
              <a:xfrm>
                <a:off x="2971" y="713"/>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5632" name="Group 13"/>
              <p:cNvGrpSpPr/>
              <p:nvPr/>
            </p:nvGrpSpPr>
            <p:grpSpPr bwMode="auto">
              <a:xfrm>
                <a:off x="4231" y="1054"/>
                <a:ext cx="202" cy="259"/>
                <a:chOff x="4164" y="1968"/>
                <a:chExt cx="264" cy="420"/>
              </a:xfrm>
            </p:grpSpPr>
            <p:sp useBgFill="1">
              <p:nvSpPr>
                <p:cNvPr id="25660" name="AutoShape 14"/>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5661" name="Line 15"/>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633" name="Line 16"/>
              <p:cNvSpPr>
                <a:spLocks noChangeShapeType="1"/>
              </p:cNvSpPr>
              <p:nvPr/>
            </p:nvSpPr>
            <p:spPr bwMode="auto">
              <a:xfrm flipV="1">
                <a:off x="4021"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5634" name="Rectangle 17"/>
              <p:cNvSpPr>
                <a:spLocks noChangeArrowheads="1"/>
              </p:cNvSpPr>
              <p:nvPr/>
            </p:nvSpPr>
            <p:spPr bwMode="auto">
              <a:xfrm>
                <a:off x="3969"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35" name="Line 18"/>
              <p:cNvSpPr>
                <a:spLocks noChangeShapeType="1"/>
              </p:cNvSpPr>
              <p:nvPr/>
            </p:nvSpPr>
            <p:spPr bwMode="auto">
              <a:xfrm>
                <a:off x="4326" y="713"/>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36" name="Line 19"/>
              <p:cNvSpPr>
                <a:spLocks noChangeShapeType="1"/>
              </p:cNvSpPr>
              <p:nvPr/>
            </p:nvSpPr>
            <p:spPr bwMode="auto">
              <a:xfrm flipV="1">
                <a:off x="4978"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5637" name="Rectangle 20"/>
              <p:cNvSpPr>
                <a:spLocks noChangeArrowheads="1"/>
              </p:cNvSpPr>
              <p:nvPr/>
            </p:nvSpPr>
            <p:spPr bwMode="auto">
              <a:xfrm>
                <a:off x="4925"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38" name="Text Box 21"/>
              <p:cNvSpPr txBox="1">
                <a:spLocks noChangeArrowheads="1"/>
              </p:cNvSpPr>
              <p:nvPr/>
            </p:nvSpPr>
            <p:spPr bwMode="auto">
              <a:xfrm>
                <a:off x="3637" y="993"/>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5639" name="Line 22"/>
              <p:cNvSpPr>
                <a:spLocks noChangeShapeType="1"/>
              </p:cNvSpPr>
              <p:nvPr/>
            </p:nvSpPr>
            <p:spPr bwMode="auto">
              <a:xfrm>
                <a:off x="4329" y="854"/>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40" name="Text Box 23"/>
              <p:cNvSpPr txBox="1">
                <a:spLocks noChangeArrowheads="1"/>
              </p:cNvSpPr>
              <p:nvPr/>
            </p:nvSpPr>
            <p:spPr bwMode="auto">
              <a:xfrm>
                <a:off x="4346" y="841"/>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5641" name="Line 24"/>
              <p:cNvSpPr>
                <a:spLocks noChangeShapeType="1"/>
              </p:cNvSpPr>
              <p:nvPr/>
            </p:nvSpPr>
            <p:spPr bwMode="auto">
              <a:xfrm>
                <a:off x="3688"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42" name="Text Box 25"/>
              <p:cNvSpPr txBox="1">
                <a:spLocks noChangeArrowheads="1"/>
              </p:cNvSpPr>
              <p:nvPr/>
            </p:nvSpPr>
            <p:spPr bwMode="auto">
              <a:xfrm>
                <a:off x="3636" y="686"/>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5643" name="Line 26"/>
              <p:cNvSpPr>
                <a:spLocks noChangeShapeType="1"/>
              </p:cNvSpPr>
              <p:nvPr/>
            </p:nvSpPr>
            <p:spPr bwMode="auto">
              <a:xfrm flipV="1">
                <a:off x="3433"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5644" name="Rectangle 27"/>
              <p:cNvSpPr>
                <a:spLocks noChangeArrowheads="1"/>
              </p:cNvSpPr>
              <p:nvPr/>
            </p:nvSpPr>
            <p:spPr bwMode="auto">
              <a:xfrm>
                <a:off x="3381" y="1061"/>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45" name="Line 28"/>
              <p:cNvSpPr>
                <a:spLocks noChangeShapeType="1"/>
              </p:cNvSpPr>
              <p:nvPr/>
            </p:nvSpPr>
            <p:spPr bwMode="auto">
              <a:xfrm>
                <a:off x="3061"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46" name="Text Box 29"/>
              <p:cNvSpPr txBox="1">
                <a:spLocks noChangeArrowheads="1"/>
              </p:cNvSpPr>
              <p:nvPr/>
            </p:nvSpPr>
            <p:spPr bwMode="auto">
              <a:xfrm>
                <a:off x="3009" y="671"/>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5647" name="Line 30"/>
              <p:cNvSpPr>
                <a:spLocks noChangeShapeType="1"/>
              </p:cNvSpPr>
              <p:nvPr/>
            </p:nvSpPr>
            <p:spPr bwMode="auto">
              <a:xfrm flipH="1">
                <a:off x="4431" y="717"/>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48" name="Text Box 31"/>
              <p:cNvSpPr txBox="1">
                <a:spLocks noChangeArrowheads="1"/>
              </p:cNvSpPr>
              <p:nvPr/>
            </p:nvSpPr>
            <p:spPr bwMode="auto">
              <a:xfrm>
                <a:off x="4505" y="680"/>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5649" name="Line 32"/>
              <p:cNvSpPr>
                <a:spLocks noChangeShapeType="1"/>
              </p:cNvSpPr>
              <p:nvPr/>
            </p:nvSpPr>
            <p:spPr bwMode="auto">
              <a:xfrm>
                <a:off x="2944" y="1044"/>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50" name="Text Box 33"/>
              <p:cNvSpPr txBox="1">
                <a:spLocks noChangeArrowheads="1"/>
              </p:cNvSpPr>
              <p:nvPr/>
            </p:nvSpPr>
            <p:spPr bwMode="auto">
              <a:xfrm>
                <a:off x="2678" y="98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5651" name="Line 34"/>
              <p:cNvSpPr>
                <a:spLocks noChangeShapeType="1"/>
              </p:cNvSpPr>
              <p:nvPr/>
            </p:nvSpPr>
            <p:spPr bwMode="auto">
              <a:xfrm>
                <a:off x="5624" y="1051"/>
                <a:ext cx="0" cy="27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52" name="Text Box 35"/>
              <p:cNvSpPr txBox="1">
                <a:spLocks noChangeArrowheads="1"/>
              </p:cNvSpPr>
              <p:nvPr/>
            </p:nvSpPr>
            <p:spPr bwMode="auto">
              <a:xfrm>
                <a:off x="5670" y="991"/>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sp>
            <p:nvSpPr>
              <p:cNvPr id="25653" name="Text Box 36"/>
              <p:cNvSpPr txBox="1">
                <a:spLocks noChangeArrowheads="1"/>
              </p:cNvSpPr>
              <p:nvPr/>
            </p:nvSpPr>
            <p:spPr bwMode="auto">
              <a:xfrm>
                <a:off x="3048" y="1000"/>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5654" name="Line 37"/>
              <p:cNvSpPr>
                <a:spLocks noChangeShapeType="1"/>
              </p:cNvSpPr>
              <p:nvPr/>
            </p:nvSpPr>
            <p:spPr bwMode="auto">
              <a:xfrm flipV="1">
                <a:off x="5498"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5655" name="Rectangle 38"/>
              <p:cNvSpPr>
                <a:spLocks noChangeArrowheads="1"/>
              </p:cNvSpPr>
              <p:nvPr/>
            </p:nvSpPr>
            <p:spPr bwMode="auto">
              <a:xfrm>
                <a:off x="5447" y="1064"/>
                <a:ext cx="116"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56" name="Text Box 39"/>
              <p:cNvSpPr txBox="1">
                <a:spLocks noChangeArrowheads="1"/>
              </p:cNvSpPr>
              <p:nvPr/>
            </p:nvSpPr>
            <p:spPr bwMode="auto">
              <a:xfrm>
                <a:off x="4581" y="1041"/>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5657" name="Text Box 40"/>
              <p:cNvSpPr txBox="1">
                <a:spLocks noChangeArrowheads="1"/>
              </p:cNvSpPr>
              <p:nvPr/>
            </p:nvSpPr>
            <p:spPr bwMode="auto">
              <a:xfrm>
                <a:off x="5144" y="1002"/>
                <a:ext cx="4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5658" name="Line 41"/>
              <p:cNvSpPr>
                <a:spLocks noChangeShapeType="1"/>
              </p:cNvSpPr>
              <p:nvPr/>
            </p:nvSpPr>
            <p:spPr bwMode="auto">
              <a:xfrm flipH="1">
                <a:off x="4171" y="1677"/>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59" name="Line 42"/>
              <p:cNvSpPr>
                <a:spLocks noChangeShapeType="1"/>
              </p:cNvSpPr>
              <p:nvPr/>
            </p:nvSpPr>
            <p:spPr bwMode="auto">
              <a:xfrm rot="16200000" flipH="1">
                <a:off x="4171" y="1720"/>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5617" name="Group 43"/>
            <p:cNvGrpSpPr/>
            <p:nvPr/>
          </p:nvGrpSpPr>
          <p:grpSpPr bwMode="auto">
            <a:xfrm>
              <a:off x="1636" y="1425"/>
              <a:ext cx="1100" cy="1011"/>
              <a:chOff x="1972" y="261"/>
              <a:chExt cx="1100" cy="1035"/>
            </a:xfrm>
          </p:grpSpPr>
          <p:sp useBgFill="1">
            <p:nvSpPr>
              <p:cNvPr id="25618" name="Oval 44"/>
              <p:cNvSpPr>
                <a:spLocks noChangeArrowheads="1"/>
              </p:cNvSpPr>
              <p:nvPr/>
            </p:nvSpPr>
            <p:spPr bwMode="auto">
              <a:xfrm>
                <a:off x="2340" y="852"/>
                <a:ext cx="319" cy="302"/>
              </a:xfrm>
              <a:prstGeom prst="ellipse">
                <a:avLst/>
              </a:prstGeom>
              <a:ln w="317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9" name="Line 45"/>
              <p:cNvSpPr>
                <a:spLocks noChangeShapeType="1"/>
              </p:cNvSpPr>
              <p:nvPr/>
            </p:nvSpPr>
            <p:spPr bwMode="auto">
              <a:xfrm flipV="1">
                <a:off x="2503" y="261"/>
                <a:ext cx="2" cy="72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20" name="Line 46"/>
              <p:cNvSpPr>
                <a:spLocks noChangeShapeType="1"/>
              </p:cNvSpPr>
              <p:nvPr/>
            </p:nvSpPr>
            <p:spPr bwMode="auto">
              <a:xfrm>
                <a:off x="2508" y="400"/>
                <a:ext cx="0" cy="86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5621" name="Rectangle 47"/>
              <p:cNvSpPr>
                <a:spLocks noChangeArrowheads="1"/>
              </p:cNvSpPr>
              <p:nvPr/>
            </p:nvSpPr>
            <p:spPr bwMode="auto">
              <a:xfrm>
                <a:off x="2451" y="452"/>
                <a:ext cx="111" cy="320"/>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22" name="Line 48"/>
              <p:cNvSpPr>
                <a:spLocks noChangeShapeType="1"/>
              </p:cNvSpPr>
              <p:nvPr/>
            </p:nvSpPr>
            <p:spPr bwMode="auto">
              <a:xfrm>
                <a:off x="2509" y="1260"/>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23" name="Line 49"/>
              <p:cNvSpPr>
                <a:spLocks noChangeShapeType="1"/>
              </p:cNvSpPr>
              <p:nvPr/>
            </p:nvSpPr>
            <p:spPr bwMode="auto">
              <a:xfrm>
                <a:off x="2509" y="283"/>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24" name="Rectangle 50"/>
              <p:cNvSpPr>
                <a:spLocks noChangeArrowheads="1"/>
              </p:cNvSpPr>
              <p:nvPr/>
            </p:nvSpPr>
            <p:spPr bwMode="auto">
              <a:xfrm>
                <a:off x="2035" y="421"/>
                <a:ext cx="38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5625" name="Rectangle 51"/>
              <p:cNvSpPr>
                <a:spLocks noChangeArrowheads="1"/>
              </p:cNvSpPr>
              <p:nvPr/>
            </p:nvSpPr>
            <p:spPr bwMode="auto">
              <a:xfrm>
                <a:off x="1972" y="859"/>
                <a:ext cx="4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a:t>
                </a:r>
              </a:p>
            </p:txBody>
          </p:sp>
          <p:sp>
            <p:nvSpPr>
              <p:cNvPr id="25626" name="Line 52"/>
              <p:cNvSpPr>
                <a:spLocks noChangeShapeType="1"/>
              </p:cNvSpPr>
              <p:nvPr/>
            </p:nvSpPr>
            <p:spPr bwMode="auto">
              <a:xfrm flipH="1">
                <a:off x="2265" y="870"/>
                <a:ext cx="0" cy="42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646197" name="Oval 53"/>
          <p:cNvSpPr>
            <a:spLocks noChangeArrowheads="1"/>
          </p:cNvSpPr>
          <p:nvPr/>
        </p:nvSpPr>
        <p:spPr bwMode="auto">
          <a:xfrm>
            <a:off x="4114800" y="2247900"/>
            <a:ext cx="1776413" cy="819150"/>
          </a:xfrm>
          <a:prstGeom prst="ellipse">
            <a:avLst/>
          </a:prstGeom>
          <a:noFill/>
          <a:ln w="9525">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8" name="Rectangle 54"/>
          <p:cNvSpPr>
            <a:spLocks noChangeArrowheads="1"/>
          </p:cNvSpPr>
          <p:nvPr/>
        </p:nvSpPr>
        <p:spPr bwMode="auto">
          <a:xfrm>
            <a:off x="421640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46199" name="Object 55"/>
          <p:cNvGraphicFramePr>
            <a:graphicFrameLocks noChangeAspect="1"/>
          </p:cNvGraphicFramePr>
          <p:nvPr/>
        </p:nvGraphicFramePr>
        <p:xfrm>
          <a:off x="544513" y="3676650"/>
          <a:ext cx="2655887" cy="1131888"/>
        </p:xfrm>
        <a:graphic>
          <a:graphicData uri="http://schemas.openxmlformats.org/presentationml/2006/ole">
            <mc:AlternateContent xmlns:mc="http://schemas.openxmlformats.org/markup-compatibility/2006">
              <mc:Choice xmlns:v="urn:schemas-microsoft-com:vml" Requires="v">
                <p:oleObj name="公式" r:id="rId4" imgW="862965" imgH="457200" progId="Equation.3">
                  <p:embed/>
                </p:oleObj>
              </mc:Choice>
              <mc:Fallback>
                <p:oleObj name="公式" r:id="rId4" imgW="862965" imgH="457200"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513" y="3676650"/>
                        <a:ext cx="2655887"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56"/>
          <p:cNvSpPr>
            <a:spLocks noChangeArrowheads="1"/>
          </p:cNvSpPr>
          <p:nvPr/>
        </p:nvSpPr>
        <p:spPr bwMode="auto">
          <a:xfrm>
            <a:off x="399573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46201" name="Object 57"/>
          <p:cNvGraphicFramePr>
            <a:graphicFrameLocks noChangeAspect="1"/>
          </p:cNvGraphicFramePr>
          <p:nvPr/>
        </p:nvGraphicFramePr>
        <p:xfrm>
          <a:off x="3773488" y="3663950"/>
          <a:ext cx="3516312" cy="1233488"/>
        </p:xfrm>
        <a:graphic>
          <a:graphicData uri="http://schemas.openxmlformats.org/presentationml/2006/ole">
            <mc:AlternateContent xmlns:mc="http://schemas.openxmlformats.org/markup-compatibility/2006">
              <mc:Choice xmlns:v="urn:schemas-microsoft-com:vml" Requires="v">
                <p:oleObj name="公式" r:id="rId6" imgW="1409700" imgH="457200" progId="Equation.3">
                  <p:embed/>
                </p:oleObj>
              </mc:Choice>
              <mc:Fallback>
                <p:oleObj name="公式" r:id="rId6" imgW="1409700" imgH="457200" progId="Equation.3">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3488" y="3663950"/>
                        <a:ext cx="351631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6202" name="Text Box 58"/>
          <p:cNvSpPr txBox="1">
            <a:spLocks noChangeArrowheads="1"/>
          </p:cNvSpPr>
          <p:nvPr/>
        </p:nvSpPr>
        <p:spPr bwMode="auto">
          <a:xfrm>
            <a:off x="3182938" y="3981450"/>
            <a:ext cx="561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a typeface="楷体_GB2312" pitchFamily="49" charset="-122"/>
            </a:endParaRPr>
          </a:p>
        </p:txBody>
      </p:sp>
      <p:sp>
        <p:nvSpPr>
          <p:cNvPr id="646203" name="Rectangle 59"/>
          <p:cNvSpPr>
            <a:spLocks noChangeArrowheads="1"/>
          </p:cNvSpPr>
          <p:nvPr/>
        </p:nvSpPr>
        <p:spPr bwMode="auto">
          <a:xfrm>
            <a:off x="533400" y="5199063"/>
            <a:ext cx="518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i="1" baseline="-30000">
                <a:latin typeface="Times New Roman" panose="02020603050405020304" pitchFamily="18" charset="0"/>
                <a:ea typeface="楷体_GB2312" pitchFamily="49" charset="-122"/>
              </a:rPr>
              <a:t>i</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u</a:t>
            </a:r>
            <a:r>
              <a:rPr kumimoji="1" lang="en-US" altLang="zh-CN" sz="2800" b="1" i="1" baseline="-25000">
                <a:latin typeface="Times New Roman" panose="02020603050405020304" pitchFamily="18" charset="0"/>
                <a:ea typeface="楷体_GB2312" pitchFamily="49" charset="-122"/>
              </a:rPr>
              <a:t>i</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o</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本级 </a:t>
            </a:r>
            <a:r>
              <a:rPr kumimoji="1" lang="en-US" altLang="zh-CN" sz="3200" b="1" i="1">
                <a:latin typeface="Times New Roman" panose="02020603050405020304" pitchFamily="18" charset="0"/>
                <a:ea typeface="楷体_GB2312" pitchFamily="49" charset="-122"/>
              </a:rPr>
              <a:t>A</a:t>
            </a:r>
            <a:r>
              <a:rPr kumimoji="1" lang="en-US" altLang="zh-CN" sz="3200" b="1" i="1" baseline="-25000">
                <a:latin typeface="Times New Roman" panose="02020603050405020304" pitchFamily="18" charset="0"/>
                <a:ea typeface="楷体_GB2312" pitchFamily="49" charset="-122"/>
              </a:rPr>
              <a:t>u </a:t>
            </a:r>
            <a:r>
              <a:rPr kumimoji="1" lang="en-US" altLang="zh-CN" sz="3200" b="1">
                <a:latin typeface="Times New Roman" panose="02020603050405020304" pitchFamily="18" charset="0"/>
                <a:ea typeface="楷体_GB2312" pitchFamily="49" charset="-122"/>
              </a:rPr>
              <a:t>↑</a:t>
            </a:r>
            <a:endParaRPr kumimoji="1" lang="en-US" altLang="zh-CN" sz="3200" b="1" baseline="-25000">
              <a:latin typeface="Times New Roman" panose="02020603050405020304" pitchFamily="18" charset="0"/>
              <a:ea typeface="楷体_GB2312" pitchFamily="49" charset="-122"/>
            </a:endParaRPr>
          </a:p>
        </p:txBody>
      </p:sp>
      <p:sp>
        <p:nvSpPr>
          <p:cNvPr id="646204" name="Rectangle 60"/>
          <p:cNvSpPr>
            <a:spLocks noChangeArrowheads="1"/>
          </p:cNvSpPr>
          <p:nvPr/>
        </p:nvSpPr>
        <p:spPr bwMode="auto">
          <a:xfrm>
            <a:off x="550863" y="5827713"/>
            <a:ext cx="5287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i="1" baseline="-30000">
                <a:latin typeface="Times New Roman" panose="02020603050405020304" pitchFamily="18" charset="0"/>
                <a:ea typeface="楷体_GB2312" pitchFamily="49" charset="-122"/>
              </a:rPr>
              <a:t>i</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前一级</a:t>
            </a:r>
            <a:r>
              <a:rPr kumimoji="1" lang="en-US" altLang="zh-CN" sz="2800" b="1" i="1">
                <a:latin typeface="Times New Roman" panose="02020603050405020304" pitchFamily="18" charset="0"/>
                <a:ea typeface="楷体_GB2312" pitchFamily="49" charset="-122"/>
              </a:rPr>
              <a:t>R</a:t>
            </a:r>
            <a:r>
              <a:rPr kumimoji="1" lang="en-US" altLang="zh-CN" sz="2800" b="1" i="1" baseline="-25000">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前一级</a:t>
            </a:r>
            <a:r>
              <a:rPr kumimoji="1" lang="en-US" altLang="zh-CN" sz="3200" b="1" i="1">
                <a:latin typeface="Times New Roman" panose="02020603050405020304" pitchFamily="18" charset="0"/>
                <a:ea typeface="楷体_GB2312" pitchFamily="49" charset="-122"/>
              </a:rPr>
              <a:t>A</a:t>
            </a:r>
            <a:r>
              <a:rPr kumimoji="1" lang="en-US" altLang="zh-CN" sz="3200" b="1" i="1" baseline="-25000">
                <a:latin typeface="Times New Roman" panose="02020603050405020304" pitchFamily="18" charset="0"/>
                <a:ea typeface="楷体_GB2312" pitchFamily="49" charset="-122"/>
              </a:rPr>
              <a:t>u</a:t>
            </a:r>
            <a:r>
              <a:rPr kumimoji="1" lang="en-US" altLang="zh-CN" sz="3200" b="1" i="1" baseline="-25000">
                <a:solidFill>
                  <a:schemeClr val="accent2"/>
                </a:solidFill>
                <a:latin typeface="Times New Roman" panose="02020603050405020304" pitchFamily="18" charset="0"/>
                <a:ea typeface="楷体_GB2312" pitchFamily="49" charset="-122"/>
              </a:rPr>
              <a:t> </a:t>
            </a:r>
            <a:r>
              <a:rPr kumimoji="1" lang="en-US" altLang="zh-CN" sz="3200" b="1">
                <a:latin typeface="Times New Roman" panose="02020603050405020304" pitchFamily="18" charset="0"/>
                <a:ea typeface="楷体_GB2312" pitchFamily="49" charset="-122"/>
              </a:rPr>
              <a:t>↑</a:t>
            </a:r>
          </a:p>
        </p:txBody>
      </p:sp>
      <p:sp>
        <p:nvSpPr>
          <p:cNvPr id="646205" name="Rectangle 61"/>
          <p:cNvSpPr>
            <a:spLocks noChangeArrowheads="1"/>
          </p:cNvSpPr>
          <p:nvPr/>
        </p:nvSpPr>
        <p:spPr bwMode="auto">
          <a:xfrm>
            <a:off x="5795963" y="4652963"/>
            <a:ext cx="2292350" cy="1563687"/>
          </a:xfrm>
          <a:prstGeom prst="rect">
            <a:avLst/>
          </a:prstGeom>
          <a:solidFill>
            <a:srgbClr val="CCFFFF"/>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a:solidFill>
                  <a:srgbClr val="0000FF"/>
                </a:solidFill>
                <a:latin typeface="Times New Roman" panose="02020603050405020304" pitchFamily="18" charset="0"/>
                <a:ea typeface="楷体_GB2312" pitchFamily="49" charset="-122"/>
              </a:rPr>
              <a:t>一般要求：输入电阻</a:t>
            </a:r>
            <a:r>
              <a:rPr kumimoji="1" lang="en-US" altLang="zh-CN" sz="3200" b="1" i="1">
                <a:solidFill>
                  <a:srgbClr val="0000FF"/>
                </a:solidFill>
                <a:latin typeface="Times New Roman" panose="02020603050405020304" pitchFamily="18" charset="0"/>
                <a:ea typeface="楷体_GB2312" pitchFamily="49" charset="-122"/>
              </a:rPr>
              <a:t>r</a:t>
            </a:r>
            <a:r>
              <a:rPr kumimoji="1" lang="en-US" altLang="zh-CN" sz="3200" b="1" i="1" baseline="-30000">
                <a:solidFill>
                  <a:srgbClr val="0000FF"/>
                </a:solidFill>
                <a:latin typeface="Times New Roman" panose="02020603050405020304" pitchFamily="18" charset="0"/>
                <a:ea typeface="楷体_GB2312" pitchFamily="49" charset="-122"/>
              </a:rPr>
              <a:t>i</a:t>
            </a:r>
            <a:r>
              <a:rPr kumimoji="1" lang="zh-CN" altLang="en-US" sz="3200" b="1">
                <a:solidFill>
                  <a:srgbClr val="0000FF"/>
                </a:solidFill>
                <a:latin typeface="Times New Roman" panose="02020603050405020304" pitchFamily="18" charset="0"/>
                <a:ea typeface="楷体_GB2312" pitchFamily="49" charset="-122"/>
              </a:rPr>
              <a:t>越高越好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6146">
                                            <p:txEl>
                                              <p:pRg st="0" end="0"/>
                                            </p:txEl>
                                          </p:spTgt>
                                        </p:tgtEl>
                                        <p:attrNameLst>
                                          <p:attrName>style.visibility</p:attrName>
                                        </p:attrNameLst>
                                      </p:cBhvr>
                                      <p:to>
                                        <p:strVal val="visible"/>
                                      </p:to>
                                    </p:set>
                                    <p:animEffect transition="in" filter="wipe(left)">
                                      <p:cBhvr>
                                        <p:cTn id="7" dur="500"/>
                                        <p:tgtEl>
                                          <p:spTgt spid="64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46147"/>
                                        </p:tgtEl>
                                        <p:attrNameLst>
                                          <p:attrName>style.visibility</p:attrName>
                                        </p:attrNameLst>
                                      </p:cBhvr>
                                      <p:to>
                                        <p:strVal val="visible"/>
                                      </p:to>
                                    </p:set>
                                    <p:animEffect transition="in" filter="slide(fromTop)">
                                      <p:cBhvr>
                                        <p:cTn id="12" dur="500"/>
                                        <p:tgtEl>
                                          <p:spTgt spid="64614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461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6149"/>
                                        </p:tgtEl>
                                        <p:attrNameLst>
                                          <p:attrName>style.visibility</p:attrName>
                                        </p:attrNameLst>
                                      </p:cBhvr>
                                      <p:to>
                                        <p:strVal val="visible"/>
                                      </p:to>
                                    </p:set>
                                    <p:animEffect transition="in" filter="wipe(left)">
                                      <p:cBhvr>
                                        <p:cTn id="21" dur="500"/>
                                        <p:tgtEl>
                                          <p:spTgt spid="64614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6197"/>
                                        </p:tgtEl>
                                        <p:attrNameLst>
                                          <p:attrName>style.visibility</p:attrName>
                                        </p:attrNameLst>
                                      </p:cBhvr>
                                      <p:to>
                                        <p:strVal val="visible"/>
                                      </p:to>
                                    </p:set>
                                  </p:childTnLst>
                                  <p:subTnLst>
                                    <p:set>
                                      <p:cBhvr override="childStyle">
                                        <p:cTn dur="1" fill="hold" display="0" masterRel="nextClick" afterEffect="1"/>
                                        <p:tgtEl>
                                          <p:spTgt spid="64619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64619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620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4620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64614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64620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64620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646205"/>
                                        </p:tgtEl>
                                        <p:attrNameLst>
                                          <p:attrName>style.visibility</p:attrName>
                                        </p:attrNameLst>
                                      </p:cBhvr>
                                      <p:to>
                                        <p:strVal val="visible"/>
                                      </p:to>
                                    </p:set>
                                    <p:animEffect transition="in" filter="box(out)">
                                      <p:cBhvr>
                                        <p:cTn id="54" dur="500"/>
                                        <p:tgtEl>
                                          <p:spTgt spid="646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build="p" autoUpdateAnimBg="0"/>
      <p:bldP spid="646147" grpId="0" autoUpdateAnimBg="0"/>
      <p:bldP spid="646148" grpId="0" autoUpdateAnimBg="0"/>
      <p:bldP spid="646197" grpId="0" animBg="1"/>
      <p:bldP spid="646202" grpId="0" autoUpdateAnimBg="0"/>
      <p:bldP spid="646203" grpId="0" autoUpdateAnimBg="0"/>
      <p:bldP spid="646204" grpId="0" autoUpdateAnimBg="0"/>
      <p:bldP spid="64620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460375" y="401638"/>
            <a:ext cx="40401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0000"/>
                </a:solidFill>
                <a:latin typeface="Times New Roman" panose="02020603050405020304" pitchFamily="18" charset="0"/>
                <a:ea typeface="楷体_GB2312" pitchFamily="49" charset="-122"/>
              </a:rPr>
              <a:t>(3) </a:t>
            </a:r>
            <a:r>
              <a:rPr kumimoji="1" lang="zh-CN" altLang="en-US" sz="3200" b="1">
                <a:solidFill>
                  <a:srgbClr val="FF0000"/>
                </a:solidFill>
                <a:latin typeface="Times New Roman" panose="02020603050405020304" pitchFamily="18" charset="0"/>
                <a:ea typeface="楷体_GB2312" pitchFamily="49" charset="-122"/>
              </a:rPr>
              <a:t>输出电阻</a:t>
            </a:r>
            <a:r>
              <a:rPr kumimoji="1" lang="en-US" altLang="zh-CN" sz="3200" b="1" i="1">
                <a:solidFill>
                  <a:srgbClr val="FF0000"/>
                </a:solidFill>
                <a:latin typeface="Times New Roman" panose="02020603050405020304" pitchFamily="18" charset="0"/>
                <a:ea typeface="楷体_GB2312" pitchFamily="49" charset="-122"/>
              </a:rPr>
              <a:t>r</a:t>
            </a:r>
            <a:r>
              <a:rPr kumimoji="1" lang="en-US" altLang="zh-CN" sz="3200" b="1" baseline="-25000">
                <a:solidFill>
                  <a:srgbClr val="FF0000"/>
                </a:solidFill>
                <a:latin typeface="Times New Roman" panose="02020603050405020304" pitchFamily="18" charset="0"/>
                <a:ea typeface="楷体_GB2312" pitchFamily="49" charset="-122"/>
              </a:rPr>
              <a:t>o</a:t>
            </a:r>
            <a:endParaRPr kumimoji="1" lang="en-US" altLang="zh-CN" sz="3200" b="1">
              <a:solidFill>
                <a:srgbClr val="FF0000"/>
              </a:solidFill>
              <a:latin typeface="Times New Roman" panose="02020603050405020304" pitchFamily="18" charset="0"/>
              <a:ea typeface="楷体_GB2312" pitchFamily="49" charset="-122"/>
            </a:endParaRPr>
          </a:p>
        </p:txBody>
      </p:sp>
      <p:grpSp>
        <p:nvGrpSpPr>
          <p:cNvPr id="647171" name="Group 3"/>
          <p:cNvGrpSpPr/>
          <p:nvPr/>
        </p:nvGrpSpPr>
        <p:grpSpPr bwMode="auto">
          <a:xfrm>
            <a:off x="2836863" y="1943100"/>
            <a:ext cx="6183312" cy="1773238"/>
            <a:chOff x="1636" y="1391"/>
            <a:chExt cx="4220" cy="1117"/>
          </a:xfrm>
        </p:grpSpPr>
        <p:grpSp>
          <p:nvGrpSpPr>
            <p:cNvPr id="26676" name="Group 4"/>
            <p:cNvGrpSpPr/>
            <p:nvPr/>
          </p:nvGrpSpPr>
          <p:grpSpPr bwMode="auto">
            <a:xfrm>
              <a:off x="2486" y="1391"/>
              <a:ext cx="3370" cy="1117"/>
              <a:chOff x="2678" y="671"/>
              <a:chExt cx="3370" cy="1117"/>
            </a:xfrm>
          </p:grpSpPr>
          <p:sp>
            <p:nvSpPr>
              <p:cNvPr id="26687" name="Oval 5"/>
              <p:cNvSpPr>
                <a:spLocks noChangeArrowheads="1"/>
              </p:cNvSpPr>
              <p:nvPr/>
            </p:nvSpPr>
            <p:spPr bwMode="auto">
              <a:xfrm>
                <a:off x="2918" y="1662"/>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88" name="Oval 6"/>
              <p:cNvSpPr>
                <a:spLocks noChangeArrowheads="1"/>
              </p:cNvSpPr>
              <p:nvPr/>
            </p:nvSpPr>
            <p:spPr bwMode="auto">
              <a:xfrm>
                <a:off x="2908" y="698"/>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89" name="Line 7"/>
              <p:cNvSpPr>
                <a:spLocks noChangeShapeType="1"/>
              </p:cNvSpPr>
              <p:nvPr/>
            </p:nvSpPr>
            <p:spPr bwMode="auto">
              <a:xfrm flipV="1">
                <a:off x="2981" y="1684"/>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90" name="Line 8"/>
              <p:cNvSpPr>
                <a:spLocks noChangeShapeType="1"/>
              </p:cNvSpPr>
              <p:nvPr/>
            </p:nvSpPr>
            <p:spPr bwMode="auto">
              <a:xfrm flipV="1">
                <a:off x="4337"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91" name="Line 9"/>
              <p:cNvSpPr>
                <a:spLocks noChangeShapeType="1"/>
              </p:cNvSpPr>
              <p:nvPr/>
            </p:nvSpPr>
            <p:spPr bwMode="auto">
              <a:xfrm>
                <a:off x="2971" y="713"/>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6692" name="Group 10"/>
              <p:cNvGrpSpPr/>
              <p:nvPr/>
            </p:nvGrpSpPr>
            <p:grpSpPr bwMode="auto">
              <a:xfrm>
                <a:off x="4231" y="1054"/>
                <a:ext cx="202" cy="259"/>
                <a:chOff x="4164" y="1968"/>
                <a:chExt cx="264" cy="420"/>
              </a:xfrm>
            </p:grpSpPr>
            <p:sp useBgFill="1">
              <p:nvSpPr>
                <p:cNvPr id="26720" name="AutoShape 11"/>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721" name="Line 12"/>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6693" name="Line 13"/>
              <p:cNvSpPr>
                <a:spLocks noChangeShapeType="1"/>
              </p:cNvSpPr>
              <p:nvPr/>
            </p:nvSpPr>
            <p:spPr bwMode="auto">
              <a:xfrm flipV="1">
                <a:off x="4021"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94" name="Rectangle 14"/>
              <p:cNvSpPr>
                <a:spLocks noChangeArrowheads="1"/>
              </p:cNvSpPr>
              <p:nvPr/>
            </p:nvSpPr>
            <p:spPr bwMode="auto">
              <a:xfrm>
                <a:off x="3969"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95" name="Line 15"/>
              <p:cNvSpPr>
                <a:spLocks noChangeShapeType="1"/>
              </p:cNvSpPr>
              <p:nvPr/>
            </p:nvSpPr>
            <p:spPr bwMode="auto">
              <a:xfrm>
                <a:off x="4326" y="713"/>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96" name="Line 16"/>
              <p:cNvSpPr>
                <a:spLocks noChangeShapeType="1"/>
              </p:cNvSpPr>
              <p:nvPr/>
            </p:nvSpPr>
            <p:spPr bwMode="auto">
              <a:xfrm flipV="1">
                <a:off x="4978" y="713"/>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97" name="Rectangle 17"/>
              <p:cNvSpPr>
                <a:spLocks noChangeArrowheads="1"/>
              </p:cNvSpPr>
              <p:nvPr/>
            </p:nvSpPr>
            <p:spPr bwMode="auto">
              <a:xfrm>
                <a:off x="4925" y="1084"/>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98" name="Text Box 18"/>
              <p:cNvSpPr txBox="1">
                <a:spLocks noChangeArrowheads="1"/>
              </p:cNvSpPr>
              <p:nvPr/>
            </p:nvSpPr>
            <p:spPr bwMode="auto">
              <a:xfrm>
                <a:off x="3637" y="993"/>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6699" name="Line 19"/>
              <p:cNvSpPr>
                <a:spLocks noChangeShapeType="1"/>
              </p:cNvSpPr>
              <p:nvPr/>
            </p:nvSpPr>
            <p:spPr bwMode="auto">
              <a:xfrm>
                <a:off x="4329" y="854"/>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700" name="Text Box 20"/>
              <p:cNvSpPr txBox="1">
                <a:spLocks noChangeArrowheads="1"/>
              </p:cNvSpPr>
              <p:nvPr/>
            </p:nvSpPr>
            <p:spPr bwMode="auto">
              <a:xfrm>
                <a:off x="4346" y="841"/>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6701" name="Line 21"/>
              <p:cNvSpPr>
                <a:spLocks noChangeShapeType="1"/>
              </p:cNvSpPr>
              <p:nvPr/>
            </p:nvSpPr>
            <p:spPr bwMode="auto">
              <a:xfrm>
                <a:off x="3688"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702" name="Text Box 22"/>
              <p:cNvSpPr txBox="1">
                <a:spLocks noChangeArrowheads="1"/>
              </p:cNvSpPr>
              <p:nvPr/>
            </p:nvSpPr>
            <p:spPr bwMode="auto">
              <a:xfrm>
                <a:off x="3636" y="686"/>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6703" name="Line 23"/>
              <p:cNvSpPr>
                <a:spLocks noChangeShapeType="1"/>
              </p:cNvSpPr>
              <p:nvPr/>
            </p:nvSpPr>
            <p:spPr bwMode="auto">
              <a:xfrm flipV="1">
                <a:off x="3433"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704" name="Rectangle 24"/>
              <p:cNvSpPr>
                <a:spLocks noChangeArrowheads="1"/>
              </p:cNvSpPr>
              <p:nvPr/>
            </p:nvSpPr>
            <p:spPr bwMode="auto">
              <a:xfrm>
                <a:off x="3381" y="1061"/>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05" name="Line 25"/>
              <p:cNvSpPr>
                <a:spLocks noChangeShapeType="1"/>
              </p:cNvSpPr>
              <p:nvPr/>
            </p:nvSpPr>
            <p:spPr bwMode="auto">
              <a:xfrm>
                <a:off x="3061" y="725"/>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06" name="Text Box 26"/>
              <p:cNvSpPr txBox="1">
                <a:spLocks noChangeArrowheads="1"/>
              </p:cNvSpPr>
              <p:nvPr/>
            </p:nvSpPr>
            <p:spPr bwMode="auto">
              <a:xfrm>
                <a:off x="3009" y="671"/>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6707" name="Line 27"/>
              <p:cNvSpPr>
                <a:spLocks noChangeShapeType="1"/>
              </p:cNvSpPr>
              <p:nvPr/>
            </p:nvSpPr>
            <p:spPr bwMode="auto">
              <a:xfrm flipH="1">
                <a:off x="4431" y="717"/>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08" name="Text Box 28"/>
              <p:cNvSpPr txBox="1">
                <a:spLocks noChangeArrowheads="1"/>
              </p:cNvSpPr>
              <p:nvPr/>
            </p:nvSpPr>
            <p:spPr bwMode="auto">
              <a:xfrm>
                <a:off x="4505" y="680"/>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6709" name="Line 29"/>
              <p:cNvSpPr>
                <a:spLocks noChangeShapeType="1"/>
              </p:cNvSpPr>
              <p:nvPr/>
            </p:nvSpPr>
            <p:spPr bwMode="auto">
              <a:xfrm>
                <a:off x="2944" y="1044"/>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10" name="Text Box 30"/>
              <p:cNvSpPr txBox="1">
                <a:spLocks noChangeArrowheads="1"/>
              </p:cNvSpPr>
              <p:nvPr/>
            </p:nvSpPr>
            <p:spPr bwMode="auto">
              <a:xfrm>
                <a:off x="2678" y="98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6711" name="Line 31"/>
              <p:cNvSpPr>
                <a:spLocks noChangeShapeType="1"/>
              </p:cNvSpPr>
              <p:nvPr/>
            </p:nvSpPr>
            <p:spPr bwMode="auto">
              <a:xfrm>
                <a:off x="5624" y="1051"/>
                <a:ext cx="0" cy="27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12" name="Text Box 32"/>
              <p:cNvSpPr txBox="1">
                <a:spLocks noChangeArrowheads="1"/>
              </p:cNvSpPr>
              <p:nvPr/>
            </p:nvSpPr>
            <p:spPr bwMode="auto">
              <a:xfrm>
                <a:off x="5670" y="991"/>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sp>
            <p:nvSpPr>
              <p:cNvPr id="26713" name="Text Box 33"/>
              <p:cNvSpPr txBox="1">
                <a:spLocks noChangeArrowheads="1"/>
              </p:cNvSpPr>
              <p:nvPr/>
            </p:nvSpPr>
            <p:spPr bwMode="auto">
              <a:xfrm>
                <a:off x="3048" y="1000"/>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6714" name="Line 34"/>
              <p:cNvSpPr>
                <a:spLocks noChangeShapeType="1"/>
              </p:cNvSpPr>
              <p:nvPr/>
            </p:nvSpPr>
            <p:spPr bwMode="auto">
              <a:xfrm flipV="1">
                <a:off x="5498" y="720"/>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715" name="Rectangle 35"/>
              <p:cNvSpPr>
                <a:spLocks noChangeArrowheads="1"/>
              </p:cNvSpPr>
              <p:nvPr/>
            </p:nvSpPr>
            <p:spPr bwMode="auto">
              <a:xfrm>
                <a:off x="5447" y="1064"/>
                <a:ext cx="116"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16" name="Text Box 36"/>
              <p:cNvSpPr txBox="1">
                <a:spLocks noChangeArrowheads="1"/>
              </p:cNvSpPr>
              <p:nvPr/>
            </p:nvSpPr>
            <p:spPr bwMode="auto">
              <a:xfrm>
                <a:off x="4581" y="1041"/>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6717" name="Text Box 37"/>
              <p:cNvSpPr txBox="1">
                <a:spLocks noChangeArrowheads="1"/>
              </p:cNvSpPr>
              <p:nvPr/>
            </p:nvSpPr>
            <p:spPr bwMode="auto">
              <a:xfrm>
                <a:off x="5144" y="1002"/>
                <a:ext cx="4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6718" name="Line 38"/>
              <p:cNvSpPr>
                <a:spLocks noChangeShapeType="1"/>
              </p:cNvSpPr>
              <p:nvPr/>
            </p:nvSpPr>
            <p:spPr bwMode="auto">
              <a:xfrm flipH="1">
                <a:off x="4171" y="1677"/>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719" name="Line 39"/>
              <p:cNvSpPr>
                <a:spLocks noChangeShapeType="1"/>
              </p:cNvSpPr>
              <p:nvPr/>
            </p:nvSpPr>
            <p:spPr bwMode="auto">
              <a:xfrm rot="16200000" flipH="1">
                <a:off x="4171" y="1720"/>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6677" name="Group 40"/>
            <p:cNvGrpSpPr/>
            <p:nvPr/>
          </p:nvGrpSpPr>
          <p:grpSpPr bwMode="auto">
            <a:xfrm>
              <a:off x="1636" y="1425"/>
              <a:ext cx="1100" cy="1011"/>
              <a:chOff x="1972" y="261"/>
              <a:chExt cx="1100" cy="1035"/>
            </a:xfrm>
          </p:grpSpPr>
          <p:sp useBgFill="1">
            <p:nvSpPr>
              <p:cNvPr id="26678" name="Oval 41"/>
              <p:cNvSpPr>
                <a:spLocks noChangeArrowheads="1"/>
              </p:cNvSpPr>
              <p:nvPr/>
            </p:nvSpPr>
            <p:spPr bwMode="auto">
              <a:xfrm>
                <a:off x="2340" y="852"/>
                <a:ext cx="319" cy="302"/>
              </a:xfrm>
              <a:prstGeom prst="ellipse">
                <a:avLst/>
              </a:prstGeom>
              <a:ln w="317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79" name="Line 42"/>
              <p:cNvSpPr>
                <a:spLocks noChangeShapeType="1"/>
              </p:cNvSpPr>
              <p:nvPr/>
            </p:nvSpPr>
            <p:spPr bwMode="auto">
              <a:xfrm flipV="1">
                <a:off x="2503" y="261"/>
                <a:ext cx="2" cy="72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80" name="Line 43"/>
              <p:cNvSpPr>
                <a:spLocks noChangeShapeType="1"/>
              </p:cNvSpPr>
              <p:nvPr/>
            </p:nvSpPr>
            <p:spPr bwMode="auto">
              <a:xfrm>
                <a:off x="2508" y="400"/>
                <a:ext cx="0" cy="86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6681" name="Rectangle 44"/>
              <p:cNvSpPr>
                <a:spLocks noChangeArrowheads="1"/>
              </p:cNvSpPr>
              <p:nvPr/>
            </p:nvSpPr>
            <p:spPr bwMode="auto">
              <a:xfrm>
                <a:off x="2451" y="452"/>
                <a:ext cx="111" cy="320"/>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82" name="Line 45"/>
              <p:cNvSpPr>
                <a:spLocks noChangeShapeType="1"/>
              </p:cNvSpPr>
              <p:nvPr/>
            </p:nvSpPr>
            <p:spPr bwMode="auto">
              <a:xfrm>
                <a:off x="2509" y="1260"/>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83" name="Line 46"/>
              <p:cNvSpPr>
                <a:spLocks noChangeShapeType="1"/>
              </p:cNvSpPr>
              <p:nvPr/>
            </p:nvSpPr>
            <p:spPr bwMode="auto">
              <a:xfrm>
                <a:off x="2509" y="283"/>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84" name="Rectangle 47"/>
              <p:cNvSpPr>
                <a:spLocks noChangeArrowheads="1"/>
              </p:cNvSpPr>
              <p:nvPr/>
            </p:nvSpPr>
            <p:spPr bwMode="auto">
              <a:xfrm>
                <a:off x="2035" y="421"/>
                <a:ext cx="38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6685" name="Rectangle 48"/>
              <p:cNvSpPr>
                <a:spLocks noChangeArrowheads="1"/>
              </p:cNvSpPr>
              <p:nvPr/>
            </p:nvSpPr>
            <p:spPr bwMode="auto">
              <a:xfrm>
                <a:off x="1972" y="859"/>
                <a:ext cx="4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a:t>
                </a:r>
              </a:p>
            </p:txBody>
          </p:sp>
          <p:sp>
            <p:nvSpPr>
              <p:cNvPr id="26686" name="Line 49"/>
              <p:cNvSpPr>
                <a:spLocks noChangeShapeType="1"/>
              </p:cNvSpPr>
              <p:nvPr/>
            </p:nvSpPr>
            <p:spPr bwMode="auto">
              <a:xfrm flipH="1">
                <a:off x="2265" y="870"/>
                <a:ext cx="0" cy="42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647218" name="Oval 50"/>
          <p:cNvSpPr>
            <a:spLocks noChangeArrowheads="1"/>
          </p:cNvSpPr>
          <p:nvPr/>
        </p:nvSpPr>
        <p:spPr bwMode="auto">
          <a:xfrm>
            <a:off x="6962775" y="2478088"/>
            <a:ext cx="792163" cy="666750"/>
          </a:xfrm>
          <a:prstGeom prst="ellipse">
            <a:avLst/>
          </a:prstGeom>
          <a:noFill/>
          <a:ln w="9525">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29" name="Rectangle 51"/>
          <p:cNvSpPr>
            <a:spLocks noChangeArrowheads="1"/>
          </p:cNvSpPr>
          <p:nvPr/>
        </p:nvSpPr>
        <p:spPr bwMode="auto">
          <a:xfrm>
            <a:off x="424180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47220" name="Object 52"/>
          <p:cNvGraphicFramePr>
            <a:graphicFrameLocks noChangeAspect="1"/>
          </p:cNvGraphicFramePr>
          <p:nvPr/>
        </p:nvGraphicFramePr>
        <p:xfrm>
          <a:off x="482600" y="2155825"/>
          <a:ext cx="2103438" cy="1206500"/>
        </p:xfrm>
        <a:graphic>
          <a:graphicData uri="http://schemas.openxmlformats.org/presentationml/2006/ole">
            <mc:AlternateContent xmlns:mc="http://schemas.openxmlformats.org/markup-compatibility/2006">
              <mc:Choice xmlns:v="urn:schemas-microsoft-com:vml" Requires="v">
                <p:oleObj name="公式" r:id="rId2" imgW="787400" imgH="457200" progId="Equation.3">
                  <p:embed/>
                </p:oleObj>
              </mc:Choice>
              <mc:Fallback>
                <p:oleObj name="公式" r:id="rId2" imgW="787400" imgH="457200" progId="Equation.3">
                  <p:embed/>
                  <p:pic>
                    <p:nvPicPr>
                      <p:cNvPr id="0" name="Object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155825"/>
                        <a:ext cx="2103438"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7221" name="Object 53"/>
          <p:cNvGraphicFramePr>
            <a:graphicFrameLocks noChangeAspect="1"/>
          </p:cNvGraphicFramePr>
          <p:nvPr/>
        </p:nvGraphicFramePr>
        <p:xfrm>
          <a:off x="512763" y="3519488"/>
          <a:ext cx="3686175" cy="1349375"/>
        </p:xfrm>
        <a:graphic>
          <a:graphicData uri="http://schemas.openxmlformats.org/presentationml/2006/ole">
            <mc:AlternateContent xmlns:mc="http://schemas.openxmlformats.org/markup-compatibility/2006">
              <mc:Choice xmlns:v="urn:schemas-microsoft-com:vml" Requires="v">
                <p:oleObj name="公式" r:id="rId4" imgW="1371600" imgH="508000" progId="Equation.3">
                  <p:embed/>
                </p:oleObj>
              </mc:Choice>
              <mc:Fallback>
                <p:oleObj name="公式" r:id="rId4" imgW="1371600" imgH="5080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3" y="3519488"/>
                        <a:ext cx="36861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7222" name="Rectangle 54"/>
          <p:cNvSpPr>
            <a:spLocks noChangeArrowheads="1"/>
          </p:cNvSpPr>
          <p:nvPr/>
        </p:nvSpPr>
        <p:spPr bwMode="auto">
          <a:xfrm>
            <a:off x="6227763" y="4365625"/>
            <a:ext cx="2376487" cy="1563688"/>
          </a:xfrm>
          <a:prstGeom prst="rect">
            <a:avLst/>
          </a:prstGeom>
          <a:solidFill>
            <a:srgbClr val="CCFFFF"/>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a:solidFill>
                  <a:srgbClr val="0000FF"/>
                </a:solidFill>
                <a:latin typeface="Times New Roman" panose="02020603050405020304" pitchFamily="18" charset="0"/>
                <a:ea typeface="楷体_GB2312" pitchFamily="49" charset="-122"/>
              </a:rPr>
              <a:t>一般要求：输出电阻</a:t>
            </a:r>
            <a:r>
              <a:rPr kumimoji="1" lang="en-US" altLang="zh-CN" sz="3200" b="1" i="1">
                <a:solidFill>
                  <a:srgbClr val="0000FF"/>
                </a:solidFill>
                <a:latin typeface="Times New Roman" panose="02020603050405020304" pitchFamily="18" charset="0"/>
                <a:ea typeface="楷体_GB2312" pitchFamily="49" charset="-122"/>
              </a:rPr>
              <a:t>r</a:t>
            </a:r>
            <a:r>
              <a:rPr kumimoji="1" lang="en-US" altLang="zh-CN" sz="3200" b="1" i="1" baseline="-30000">
                <a:solidFill>
                  <a:srgbClr val="0000FF"/>
                </a:solidFill>
                <a:latin typeface="Times New Roman" panose="02020603050405020304" pitchFamily="18" charset="0"/>
                <a:ea typeface="楷体_GB2312" pitchFamily="49" charset="-122"/>
              </a:rPr>
              <a:t>o</a:t>
            </a:r>
            <a:r>
              <a:rPr kumimoji="1" lang="zh-CN" altLang="en-US" sz="3200" b="1">
                <a:solidFill>
                  <a:srgbClr val="0000FF"/>
                </a:solidFill>
                <a:latin typeface="Times New Roman" panose="02020603050405020304" pitchFamily="18" charset="0"/>
                <a:ea typeface="楷体_GB2312" pitchFamily="49" charset="-122"/>
              </a:rPr>
              <a:t>越小越好</a:t>
            </a:r>
          </a:p>
        </p:txBody>
      </p:sp>
      <p:sp>
        <p:nvSpPr>
          <p:cNvPr id="647223" name="Text Box 55"/>
          <p:cNvSpPr txBox="1">
            <a:spLocks noChangeArrowheads="1"/>
          </p:cNvSpPr>
          <p:nvPr/>
        </p:nvSpPr>
        <p:spPr bwMode="auto">
          <a:xfrm>
            <a:off x="112713" y="909638"/>
            <a:ext cx="887253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857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放大电路是负载（或后一级）的信号源，其等效信号源的内阻就是</a:t>
            </a:r>
            <a:r>
              <a:rPr kumimoji="1" lang="zh-CN" altLang="en-US" sz="2800" b="1">
                <a:solidFill>
                  <a:srgbClr val="FF3300"/>
                </a:solidFill>
                <a:latin typeface="Times New Roman" panose="02020603050405020304" pitchFamily="18" charset="0"/>
                <a:ea typeface="楷体_GB2312" pitchFamily="49" charset="-122"/>
              </a:rPr>
              <a:t>输出电阻</a:t>
            </a:r>
            <a:r>
              <a:rPr kumimoji="1" lang="en-US" altLang="zh-CN" sz="3200" b="1" i="1">
                <a:solidFill>
                  <a:srgbClr val="FF5050"/>
                </a:solidFill>
                <a:latin typeface="Times New Roman" panose="02020603050405020304" pitchFamily="18" charset="0"/>
                <a:ea typeface="楷体_GB2312" pitchFamily="49" charset="-122"/>
              </a:rPr>
              <a:t>r</a:t>
            </a:r>
            <a:r>
              <a:rPr kumimoji="1" lang="en-US" altLang="zh-CN" sz="3200" b="1" i="1" baseline="-25000">
                <a:solidFill>
                  <a:srgbClr val="FF5050"/>
                </a:solidFill>
                <a:latin typeface="Times New Roman" panose="02020603050405020304" pitchFamily="18" charset="0"/>
                <a:ea typeface="楷体_GB2312" pitchFamily="49" charset="-122"/>
              </a:rPr>
              <a:t>o</a:t>
            </a:r>
            <a:endParaRPr kumimoji="1" lang="en-US" altLang="zh-CN" sz="2800" b="1">
              <a:latin typeface="Times New Roman" panose="02020603050405020304" pitchFamily="18" charset="0"/>
              <a:ea typeface="楷体_GB2312" pitchFamily="49" charset="-122"/>
            </a:endParaRPr>
          </a:p>
        </p:txBody>
      </p:sp>
      <p:sp>
        <p:nvSpPr>
          <p:cNvPr id="647224" name="Rectangle 56"/>
          <p:cNvSpPr>
            <a:spLocks noChangeArrowheads="1"/>
          </p:cNvSpPr>
          <p:nvPr/>
        </p:nvSpPr>
        <p:spPr bwMode="auto">
          <a:xfrm>
            <a:off x="587375" y="5006975"/>
            <a:ext cx="515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i="1" baseline="-30000">
                <a:latin typeface="Times New Roman" panose="02020603050405020304" pitchFamily="18" charset="0"/>
                <a:ea typeface="楷体_GB2312" pitchFamily="49" charset="-122"/>
              </a:rPr>
              <a:t>o </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带负载能力强</a:t>
            </a:r>
          </a:p>
        </p:txBody>
      </p:sp>
      <p:sp>
        <p:nvSpPr>
          <p:cNvPr id="647225" name="Rectangle 57"/>
          <p:cNvSpPr>
            <a:spLocks noChangeArrowheads="1"/>
          </p:cNvSpPr>
          <p:nvPr/>
        </p:nvSpPr>
        <p:spPr bwMode="auto">
          <a:xfrm>
            <a:off x="585788" y="5599113"/>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o</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后一级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后一级 </a:t>
            </a:r>
            <a:r>
              <a:rPr kumimoji="1" lang="en-US" altLang="zh-CN" sz="3200" b="1" i="1">
                <a:latin typeface="Times New Roman" panose="02020603050405020304" pitchFamily="18" charset="0"/>
                <a:ea typeface="楷体_GB2312" pitchFamily="49" charset="-122"/>
              </a:rPr>
              <a:t>A</a:t>
            </a:r>
            <a:r>
              <a:rPr kumimoji="1" lang="en-US" altLang="zh-CN" sz="3200" b="1" i="1" baseline="-25000">
                <a:latin typeface="Times New Roman" panose="02020603050405020304" pitchFamily="18" charset="0"/>
                <a:ea typeface="楷体_GB2312" pitchFamily="49" charset="-122"/>
              </a:rPr>
              <a:t>us</a:t>
            </a:r>
            <a:r>
              <a:rPr kumimoji="1" lang="en-US" altLang="zh-CN" sz="3200" b="1">
                <a:latin typeface="Times New Roman" panose="02020603050405020304" pitchFamily="18" charset="0"/>
                <a:ea typeface="楷体_GB2312" pitchFamily="49" charset="-122"/>
              </a:rPr>
              <a:t>↑</a:t>
            </a:r>
          </a:p>
        </p:txBody>
      </p:sp>
      <p:grpSp>
        <p:nvGrpSpPr>
          <p:cNvPr id="647226" name="Group 58"/>
          <p:cNvGrpSpPr/>
          <p:nvPr/>
        </p:nvGrpSpPr>
        <p:grpSpPr bwMode="auto">
          <a:xfrm>
            <a:off x="2784475" y="1966913"/>
            <a:ext cx="5946775" cy="1749425"/>
            <a:chOff x="1900" y="1190"/>
            <a:chExt cx="4058" cy="1102"/>
          </a:xfrm>
        </p:grpSpPr>
        <p:sp>
          <p:nvSpPr>
            <p:cNvPr id="26637" name="Line 59"/>
            <p:cNvSpPr>
              <a:spLocks noChangeShapeType="1"/>
            </p:cNvSpPr>
            <p:nvPr/>
          </p:nvSpPr>
          <p:spPr bwMode="auto">
            <a:xfrm>
              <a:off x="2472" y="1345"/>
              <a:ext cx="0" cy="84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38" name="Oval 60"/>
            <p:cNvSpPr>
              <a:spLocks noChangeArrowheads="1"/>
            </p:cNvSpPr>
            <p:nvPr/>
          </p:nvSpPr>
          <p:spPr bwMode="auto">
            <a:xfrm>
              <a:off x="3026" y="2166"/>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39" name="Oval 61"/>
            <p:cNvSpPr>
              <a:spLocks noChangeArrowheads="1"/>
            </p:cNvSpPr>
            <p:nvPr/>
          </p:nvSpPr>
          <p:spPr bwMode="auto">
            <a:xfrm>
              <a:off x="3016" y="1202"/>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40" name="Line 62"/>
            <p:cNvSpPr>
              <a:spLocks noChangeShapeType="1"/>
            </p:cNvSpPr>
            <p:nvPr/>
          </p:nvSpPr>
          <p:spPr bwMode="auto">
            <a:xfrm flipV="1">
              <a:off x="3089" y="2188"/>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41" name="Line 63"/>
            <p:cNvSpPr>
              <a:spLocks noChangeShapeType="1"/>
            </p:cNvSpPr>
            <p:nvPr/>
          </p:nvSpPr>
          <p:spPr bwMode="auto">
            <a:xfrm flipV="1">
              <a:off x="4445" y="1217"/>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42" name="Line 64"/>
            <p:cNvSpPr>
              <a:spLocks noChangeShapeType="1"/>
            </p:cNvSpPr>
            <p:nvPr/>
          </p:nvSpPr>
          <p:spPr bwMode="auto">
            <a:xfrm>
              <a:off x="3079" y="1217"/>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6643" name="Group 65"/>
            <p:cNvGrpSpPr/>
            <p:nvPr/>
          </p:nvGrpSpPr>
          <p:grpSpPr bwMode="auto">
            <a:xfrm>
              <a:off x="4339" y="1558"/>
              <a:ext cx="202" cy="259"/>
              <a:chOff x="4164" y="1968"/>
              <a:chExt cx="264" cy="420"/>
            </a:xfrm>
          </p:grpSpPr>
          <p:sp useBgFill="1">
            <p:nvSpPr>
              <p:cNvPr id="26674" name="AutoShape 66"/>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75" name="Line 67"/>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6644" name="Line 68"/>
            <p:cNvSpPr>
              <a:spLocks noChangeShapeType="1"/>
            </p:cNvSpPr>
            <p:nvPr/>
          </p:nvSpPr>
          <p:spPr bwMode="auto">
            <a:xfrm flipV="1">
              <a:off x="4129" y="1217"/>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45" name="Rectangle 69"/>
            <p:cNvSpPr>
              <a:spLocks noChangeArrowheads="1"/>
            </p:cNvSpPr>
            <p:nvPr/>
          </p:nvSpPr>
          <p:spPr bwMode="auto">
            <a:xfrm>
              <a:off x="4077" y="1588"/>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46" name="Line 70"/>
            <p:cNvSpPr>
              <a:spLocks noChangeShapeType="1"/>
            </p:cNvSpPr>
            <p:nvPr/>
          </p:nvSpPr>
          <p:spPr bwMode="auto">
            <a:xfrm>
              <a:off x="4434" y="1217"/>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47" name="Line 71"/>
            <p:cNvSpPr>
              <a:spLocks noChangeShapeType="1"/>
            </p:cNvSpPr>
            <p:nvPr/>
          </p:nvSpPr>
          <p:spPr bwMode="auto">
            <a:xfrm flipV="1">
              <a:off x="5086" y="1217"/>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48" name="Rectangle 72"/>
            <p:cNvSpPr>
              <a:spLocks noChangeArrowheads="1"/>
            </p:cNvSpPr>
            <p:nvPr/>
          </p:nvSpPr>
          <p:spPr bwMode="auto">
            <a:xfrm>
              <a:off x="5033" y="1588"/>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49" name="Text Box 73"/>
            <p:cNvSpPr txBox="1">
              <a:spLocks noChangeArrowheads="1"/>
            </p:cNvSpPr>
            <p:nvPr/>
          </p:nvSpPr>
          <p:spPr bwMode="auto">
            <a:xfrm>
              <a:off x="3745" y="1497"/>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6650" name="Line 74"/>
            <p:cNvSpPr>
              <a:spLocks noChangeShapeType="1"/>
            </p:cNvSpPr>
            <p:nvPr/>
          </p:nvSpPr>
          <p:spPr bwMode="auto">
            <a:xfrm>
              <a:off x="4437" y="1334"/>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51" name="Text Box 75"/>
            <p:cNvSpPr txBox="1">
              <a:spLocks noChangeArrowheads="1"/>
            </p:cNvSpPr>
            <p:nvPr/>
          </p:nvSpPr>
          <p:spPr bwMode="auto">
            <a:xfrm>
              <a:off x="4442" y="1285"/>
              <a:ext cx="7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 </a:t>
              </a:r>
              <a:r>
                <a:rPr kumimoji="1" lang="en-US" altLang="zh-CN" sz="2400" b="1">
                  <a:latin typeface="Times New Roman" panose="02020603050405020304" pitchFamily="18" charset="0"/>
                  <a:ea typeface="楷体_GB2312" pitchFamily="49" charset="-122"/>
                </a:rPr>
                <a:t>= 0</a:t>
              </a:r>
            </a:p>
          </p:txBody>
        </p:sp>
        <p:sp>
          <p:nvSpPr>
            <p:cNvPr id="26652" name="Line 76"/>
            <p:cNvSpPr>
              <a:spLocks noChangeShapeType="1"/>
            </p:cNvSpPr>
            <p:nvPr/>
          </p:nvSpPr>
          <p:spPr bwMode="auto">
            <a:xfrm>
              <a:off x="3796" y="1229"/>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53" name="Text Box 77"/>
            <p:cNvSpPr txBox="1">
              <a:spLocks noChangeArrowheads="1"/>
            </p:cNvSpPr>
            <p:nvPr/>
          </p:nvSpPr>
          <p:spPr bwMode="auto">
            <a:xfrm>
              <a:off x="3552" y="1202"/>
              <a:ext cx="6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 </a:t>
              </a:r>
              <a:r>
                <a:rPr kumimoji="1" lang="en-US" altLang="zh-CN" sz="2400" b="1">
                  <a:latin typeface="Times New Roman" panose="02020603050405020304" pitchFamily="18" charset="0"/>
                  <a:ea typeface="楷体_GB2312" pitchFamily="49" charset="-122"/>
                </a:rPr>
                <a:t>= 0</a:t>
              </a:r>
            </a:p>
          </p:txBody>
        </p:sp>
        <p:sp>
          <p:nvSpPr>
            <p:cNvPr id="26654" name="Line 78"/>
            <p:cNvSpPr>
              <a:spLocks noChangeShapeType="1"/>
            </p:cNvSpPr>
            <p:nvPr/>
          </p:nvSpPr>
          <p:spPr bwMode="auto">
            <a:xfrm flipV="1">
              <a:off x="3541" y="1224"/>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6655" name="Rectangle 79"/>
            <p:cNvSpPr>
              <a:spLocks noChangeArrowheads="1"/>
            </p:cNvSpPr>
            <p:nvPr/>
          </p:nvSpPr>
          <p:spPr bwMode="auto">
            <a:xfrm>
              <a:off x="3489" y="1565"/>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56" name="Line 80"/>
            <p:cNvSpPr>
              <a:spLocks noChangeShapeType="1"/>
            </p:cNvSpPr>
            <p:nvPr/>
          </p:nvSpPr>
          <p:spPr bwMode="auto">
            <a:xfrm>
              <a:off x="5636" y="1495"/>
              <a:ext cx="0" cy="431"/>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57" name="Text Box 81"/>
            <p:cNvSpPr txBox="1">
              <a:spLocks noChangeArrowheads="1"/>
            </p:cNvSpPr>
            <p:nvPr/>
          </p:nvSpPr>
          <p:spPr bwMode="auto">
            <a:xfrm>
              <a:off x="3156" y="1504"/>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6658" name="Text Box 82"/>
            <p:cNvSpPr txBox="1">
              <a:spLocks noChangeArrowheads="1"/>
            </p:cNvSpPr>
            <p:nvPr/>
          </p:nvSpPr>
          <p:spPr bwMode="auto">
            <a:xfrm>
              <a:off x="4689" y="1545"/>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6659" name="Line 83"/>
            <p:cNvSpPr>
              <a:spLocks noChangeShapeType="1"/>
            </p:cNvSpPr>
            <p:nvPr/>
          </p:nvSpPr>
          <p:spPr bwMode="auto">
            <a:xfrm flipH="1">
              <a:off x="4279" y="2181"/>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60" name="Line 84"/>
            <p:cNvSpPr>
              <a:spLocks noChangeShapeType="1"/>
            </p:cNvSpPr>
            <p:nvPr/>
          </p:nvSpPr>
          <p:spPr bwMode="auto">
            <a:xfrm rot="16200000" flipH="1">
              <a:off x="4279" y="2224"/>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61" name="Line 85"/>
            <p:cNvSpPr>
              <a:spLocks noChangeShapeType="1"/>
            </p:cNvSpPr>
            <p:nvPr/>
          </p:nvSpPr>
          <p:spPr bwMode="auto">
            <a:xfrm flipV="1">
              <a:off x="2467" y="1209"/>
              <a:ext cx="2" cy="7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6662" name="Rectangle 86"/>
            <p:cNvSpPr>
              <a:spLocks noChangeArrowheads="1"/>
            </p:cNvSpPr>
            <p:nvPr/>
          </p:nvSpPr>
          <p:spPr bwMode="auto">
            <a:xfrm>
              <a:off x="2415" y="1396"/>
              <a:ext cx="111" cy="312"/>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63" name="Line 87"/>
            <p:cNvSpPr>
              <a:spLocks noChangeShapeType="1"/>
            </p:cNvSpPr>
            <p:nvPr/>
          </p:nvSpPr>
          <p:spPr bwMode="auto">
            <a:xfrm>
              <a:off x="2473" y="2185"/>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64" name="Line 88"/>
            <p:cNvSpPr>
              <a:spLocks noChangeShapeType="1"/>
            </p:cNvSpPr>
            <p:nvPr/>
          </p:nvSpPr>
          <p:spPr bwMode="auto">
            <a:xfrm>
              <a:off x="2473" y="1230"/>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665" name="Rectangle 89"/>
            <p:cNvSpPr>
              <a:spLocks noChangeArrowheads="1"/>
            </p:cNvSpPr>
            <p:nvPr/>
          </p:nvSpPr>
          <p:spPr bwMode="auto">
            <a:xfrm>
              <a:off x="1999" y="1365"/>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6666" name="Rectangle 90"/>
            <p:cNvSpPr>
              <a:spLocks noChangeArrowheads="1"/>
            </p:cNvSpPr>
            <p:nvPr/>
          </p:nvSpPr>
          <p:spPr bwMode="auto">
            <a:xfrm>
              <a:off x="1900" y="1793"/>
              <a:ext cx="6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 </a:t>
              </a:r>
              <a:r>
                <a:rPr kumimoji="1" lang="en-US" altLang="zh-CN" sz="2400" b="1">
                  <a:latin typeface="Times New Roman" panose="02020603050405020304" pitchFamily="18" charset="0"/>
                  <a:ea typeface="楷体_GB2312" pitchFamily="49" charset="-122"/>
                </a:rPr>
                <a:t>= 0</a:t>
              </a:r>
            </a:p>
          </p:txBody>
        </p:sp>
        <p:sp>
          <p:nvSpPr>
            <p:cNvPr id="26667" name="Oval 91"/>
            <p:cNvSpPr>
              <a:spLocks noChangeArrowheads="1"/>
            </p:cNvSpPr>
            <p:nvPr/>
          </p:nvSpPr>
          <p:spPr bwMode="auto">
            <a:xfrm>
              <a:off x="2440" y="1802"/>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68" name="Oval 92"/>
            <p:cNvSpPr>
              <a:spLocks noChangeArrowheads="1"/>
            </p:cNvSpPr>
            <p:nvPr/>
          </p:nvSpPr>
          <p:spPr bwMode="auto">
            <a:xfrm>
              <a:off x="2440" y="2006"/>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69" name="Oval 93"/>
            <p:cNvSpPr>
              <a:spLocks noChangeArrowheads="1"/>
            </p:cNvSpPr>
            <p:nvPr/>
          </p:nvSpPr>
          <p:spPr bwMode="auto">
            <a:xfrm>
              <a:off x="5632" y="1190"/>
              <a:ext cx="68"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670" name="Oval 94"/>
            <p:cNvSpPr>
              <a:spLocks noChangeArrowheads="1"/>
            </p:cNvSpPr>
            <p:nvPr/>
          </p:nvSpPr>
          <p:spPr bwMode="auto">
            <a:xfrm>
              <a:off x="5620" y="2150"/>
              <a:ext cx="68"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671" name="Line 95"/>
            <p:cNvSpPr>
              <a:spLocks noChangeShapeType="1"/>
            </p:cNvSpPr>
            <p:nvPr/>
          </p:nvSpPr>
          <p:spPr bwMode="auto">
            <a:xfrm flipH="1">
              <a:off x="5272" y="1229"/>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26672" name="Object 96"/>
            <p:cNvGraphicFramePr>
              <a:graphicFrameLocks noChangeAspect="1"/>
            </p:cNvGraphicFramePr>
            <p:nvPr/>
          </p:nvGraphicFramePr>
          <p:xfrm>
            <a:off x="5645" y="1489"/>
            <a:ext cx="313" cy="382"/>
          </p:xfrm>
          <a:graphic>
            <a:graphicData uri="http://schemas.openxmlformats.org/presentationml/2006/ole">
              <mc:AlternateContent xmlns:mc="http://schemas.openxmlformats.org/markup-compatibility/2006">
                <mc:Choice xmlns:v="urn:schemas-microsoft-com:vml" Requires="v">
                  <p:oleObj name="Equation" r:id="rId6" imgW="203200" imgH="228600" progId="Equation.3">
                    <p:embed/>
                  </p:oleObj>
                </mc:Choice>
                <mc:Fallback>
                  <p:oleObj name="Equation" r:id="rId6" imgW="203200" imgH="228600"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5" y="1489"/>
                          <a:ext cx="31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3" name="Object 97"/>
            <p:cNvGraphicFramePr>
              <a:graphicFrameLocks noChangeAspect="1"/>
            </p:cNvGraphicFramePr>
            <p:nvPr/>
          </p:nvGraphicFramePr>
          <p:xfrm>
            <a:off x="5224" y="1273"/>
            <a:ext cx="284" cy="388"/>
          </p:xfrm>
          <a:graphic>
            <a:graphicData uri="http://schemas.openxmlformats.org/presentationml/2006/ole">
              <mc:AlternateContent xmlns:mc="http://schemas.openxmlformats.org/markup-compatibility/2006">
                <mc:Choice xmlns:v="urn:schemas-microsoft-com:vml" Requires="v">
                  <p:oleObj name="Equation" r:id="rId8" imgW="165100" imgH="228600" progId="Equation.3">
                    <p:embed/>
                  </p:oleObj>
                </mc:Choice>
                <mc:Fallback>
                  <p:oleObj name="Equation" r:id="rId8" imgW="165100" imgH="228600" progId="Equation.3">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4" y="1273"/>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7170">
                                            <p:txEl>
                                              <p:pRg st="0" end="0"/>
                                            </p:txEl>
                                          </p:spTgt>
                                        </p:tgtEl>
                                        <p:attrNameLst>
                                          <p:attrName>style.visibility</p:attrName>
                                        </p:attrNameLst>
                                      </p:cBhvr>
                                      <p:to>
                                        <p:strVal val="visible"/>
                                      </p:to>
                                    </p:set>
                                    <p:animEffect transition="in" filter="wipe(left)">
                                      <p:cBhvr>
                                        <p:cTn id="7" dur="500"/>
                                        <p:tgtEl>
                                          <p:spTgt spid="64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47223"/>
                                        </p:tgtEl>
                                        <p:attrNameLst>
                                          <p:attrName>style.visibility</p:attrName>
                                        </p:attrNameLst>
                                      </p:cBhvr>
                                      <p:to>
                                        <p:strVal val="visible"/>
                                      </p:to>
                                    </p:set>
                                    <p:animEffect transition="in" filter="slide(fromTop)">
                                      <p:cBhvr>
                                        <p:cTn id="12" dur="500"/>
                                        <p:tgtEl>
                                          <p:spTgt spid="6472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47171"/>
                                        </p:tgtEl>
                                        <p:attrNameLst>
                                          <p:attrName>style.visibility</p:attrName>
                                        </p:attrNameLst>
                                      </p:cBhvr>
                                      <p:to>
                                        <p:strVal val="visible"/>
                                      </p:to>
                                    </p:set>
                                  </p:childTnLst>
                                  <p:subTnLst>
                                    <p:set>
                                      <p:cBhvr override="childStyle">
                                        <p:cTn dur="1" fill="hold" display="0" masterRel="nextClick" afterEffect="1"/>
                                        <p:tgtEl>
                                          <p:spTgt spid="64717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472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6472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47218"/>
                                        </p:tgtEl>
                                        <p:attrNameLst>
                                          <p:attrName>style.visibility</p:attrName>
                                        </p:attrNameLst>
                                      </p:cBhvr>
                                      <p:to>
                                        <p:strVal val="visible"/>
                                      </p:to>
                                    </p:set>
                                  </p:childTnLst>
                                  <p:subTnLst>
                                    <p:set>
                                      <p:cBhvr override="childStyle">
                                        <p:cTn dur="1" fill="hold" display="0" masterRel="nextClick" afterEffect="1"/>
                                        <p:tgtEl>
                                          <p:spTgt spid="64721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472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472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472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647222"/>
                                        </p:tgtEl>
                                        <p:attrNameLst>
                                          <p:attrName>style.visibility</p:attrName>
                                        </p:attrNameLst>
                                      </p:cBhvr>
                                      <p:to>
                                        <p:strVal val="visible"/>
                                      </p:to>
                                    </p:set>
                                    <p:animEffect transition="in" filter="box(out)">
                                      <p:cBhvr>
                                        <p:cTn id="45" dur="500"/>
                                        <p:tgtEl>
                                          <p:spTgt spid="64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build="p" autoUpdateAnimBg="0"/>
      <p:bldP spid="647218" grpId="0" animBg="1"/>
      <p:bldP spid="647222" grpId="0" animBg="1" autoUpdateAnimBg="0"/>
      <p:bldP spid="647223" grpId="0" autoUpdateAnimBg="0"/>
      <p:bldP spid="647224" grpId="0" autoUpdateAnimBg="0"/>
      <p:bldP spid="64722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38200" y="4409728"/>
            <a:ext cx="80772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35000"/>
              </a:lnSpc>
            </a:pPr>
            <a:r>
              <a:rPr kumimoji="1" lang="en-US" altLang="zh-CN" sz="2400" b="1">
                <a:latin typeface="宋体" panose="02010600030101010101" pitchFamily="2" charset="-122"/>
              </a:rPr>
              <a:t>   </a:t>
            </a:r>
            <a:r>
              <a:rPr kumimoji="1" lang="zh-CN" altLang="en-US" sz="2800" b="1">
                <a:solidFill>
                  <a:srgbClr val="CC0000"/>
                </a:solidFill>
                <a:latin typeface="宋体" panose="02010600030101010101" pitchFamily="2" charset="-122"/>
                <a:ea typeface="黑体" panose="02010609060101010101" pitchFamily="49" charset="-122"/>
              </a:rPr>
              <a:t>放大</a:t>
            </a:r>
            <a:r>
              <a:rPr kumimoji="1" lang="en-US" altLang="zh-CN" sz="2800" b="1">
                <a:solidFill>
                  <a:srgbClr val="CC0000"/>
                </a:solidFill>
                <a:latin typeface="Times New Roman" panose="02020603050405020304"/>
                <a:ea typeface="黑体" panose="02010609060101010101" pitchFamily="49" charset="-122"/>
              </a:rPr>
              <a:t>——</a:t>
            </a:r>
            <a:r>
              <a:rPr kumimoji="1" lang="zh-CN" altLang="en-US" sz="2800" b="1">
                <a:solidFill>
                  <a:srgbClr val="CC0000"/>
                </a:solidFill>
                <a:latin typeface="宋体" panose="02010600030101010101" pitchFamily="2" charset="-122"/>
                <a:ea typeface="黑体" panose="02010609060101010101" pitchFamily="49" charset="-122"/>
              </a:rPr>
              <a:t>把微弱的电信号的幅度放大</a:t>
            </a: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6294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vertic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8194" name="Object 2"/>
          <p:cNvGraphicFramePr>
            <a:graphicFrameLocks noChangeAspect="1"/>
          </p:cNvGraphicFramePr>
          <p:nvPr/>
        </p:nvGraphicFramePr>
        <p:xfrm>
          <a:off x="4875213" y="4926013"/>
          <a:ext cx="2744787" cy="1187450"/>
        </p:xfrm>
        <a:graphic>
          <a:graphicData uri="http://schemas.openxmlformats.org/presentationml/2006/ole">
            <mc:AlternateContent xmlns:mc="http://schemas.openxmlformats.org/markup-compatibility/2006">
              <mc:Choice xmlns:v="urn:schemas-microsoft-com:vml" Requires="v">
                <p:oleObj name="公式" r:id="rId2" imgW="989965" imgH="444500" progId="Equation.3">
                  <p:embed/>
                </p:oleObj>
              </mc:Choice>
              <mc:Fallback>
                <p:oleObj name="公式" r:id="rId2" imgW="989965" imgH="444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213" y="4926013"/>
                        <a:ext cx="27447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p:cNvGraphicFramePr>
            <a:graphicFrameLocks noChangeAspect="1"/>
          </p:cNvGraphicFramePr>
          <p:nvPr/>
        </p:nvGraphicFramePr>
        <p:xfrm>
          <a:off x="4519613" y="3321050"/>
          <a:ext cx="103187" cy="214313"/>
        </p:xfrm>
        <a:graphic>
          <a:graphicData uri="http://schemas.openxmlformats.org/presentationml/2006/ole">
            <mc:AlternateContent xmlns:mc="http://schemas.openxmlformats.org/markup-compatibility/2006">
              <mc:Choice xmlns:v="urn:schemas-microsoft-com:vml" Requires="v">
                <p:oleObj name="公式" r:id="rId4" imgW="114300" imgH="215900" progId="Equation.3">
                  <p:embed/>
                </p:oleObj>
              </mc:Choice>
              <mc:Fallback>
                <p:oleObj name="公式" r:id="rId4" imgW="114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613" y="3321050"/>
                        <a:ext cx="10318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196" name="Object 4"/>
          <p:cNvGraphicFramePr>
            <a:graphicFrameLocks noChangeAspect="1"/>
          </p:cNvGraphicFramePr>
          <p:nvPr/>
        </p:nvGraphicFramePr>
        <p:xfrm>
          <a:off x="4851400" y="3770313"/>
          <a:ext cx="3094038" cy="1114425"/>
        </p:xfrm>
        <a:graphic>
          <a:graphicData uri="http://schemas.openxmlformats.org/presentationml/2006/ole">
            <mc:AlternateContent xmlns:mc="http://schemas.openxmlformats.org/markup-compatibility/2006">
              <mc:Choice xmlns:v="urn:schemas-microsoft-com:vml" Requires="v">
                <p:oleObj name="公式" r:id="rId6" imgW="1116965" imgH="444500" progId="Equation.3">
                  <p:embed/>
                </p:oleObj>
              </mc:Choice>
              <mc:Fallback>
                <p:oleObj name="公式" r:id="rId6" imgW="1116965" imgH="4445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1400" y="3770313"/>
                        <a:ext cx="30940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8197" name="Group 5"/>
          <p:cNvGrpSpPr/>
          <p:nvPr/>
        </p:nvGrpSpPr>
        <p:grpSpPr bwMode="auto">
          <a:xfrm>
            <a:off x="660400" y="4143375"/>
            <a:ext cx="3695700" cy="1873250"/>
            <a:chOff x="503" y="450"/>
            <a:chExt cx="2522" cy="1180"/>
          </a:xfrm>
        </p:grpSpPr>
        <p:grpSp>
          <p:nvGrpSpPr>
            <p:cNvPr id="27750" name="Group 6"/>
            <p:cNvGrpSpPr/>
            <p:nvPr/>
          </p:nvGrpSpPr>
          <p:grpSpPr bwMode="auto">
            <a:xfrm>
              <a:off x="1981" y="794"/>
              <a:ext cx="1044" cy="624"/>
              <a:chOff x="1981" y="794"/>
              <a:chExt cx="1044" cy="624"/>
            </a:xfrm>
          </p:grpSpPr>
          <p:sp>
            <p:nvSpPr>
              <p:cNvPr id="27765" name="Text Box 7"/>
              <p:cNvSpPr txBox="1">
                <a:spLocks noChangeArrowheads="1"/>
              </p:cNvSpPr>
              <p:nvPr/>
            </p:nvSpPr>
            <p:spPr bwMode="auto">
              <a:xfrm>
                <a:off x="1981" y="888"/>
                <a:ext cx="55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solidFill>
                      <a:srgbClr val="FF3300"/>
                    </a:solidFill>
                    <a:latin typeface="Times New Roman" panose="02020603050405020304" pitchFamily="18" charset="0"/>
                    <a:ea typeface="楷体_GB2312" pitchFamily="49" charset="-122"/>
                  </a:rPr>
                  <a:t>R</a:t>
                </a:r>
                <a:r>
                  <a:rPr kumimoji="1" lang="en-US" altLang="zh-CN" sz="3200" b="1" baseline="-25000">
                    <a:solidFill>
                      <a:srgbClr val="FF3300"/>
                    </a:solidFill>
                    <a:latin typeface="Times New Roman" panose="02020603050405020304" pitchFamily="18" charset="0"/>
                    <a:ea typeface="楷体_GB2312" pitchFamily="49" charset="-122"/>
                  </a:rPr>
                  <a:t>L</a:t>
                </a:r>
                <a:endParaRPr kumimoji="1" lang="en-US" altLang="zh-CN" sz="3200" b="1">
                  <a:solidFill>
                    <a:srgbClr val="FF3300"/>
                  </a:solidFill>
                  <a:latin typeface="Times New Roman" panose="02020603050405020304" pitchFamily="18" charset="0"/>
                  <a:ea typeface="楷体_GB2312" pitchFamily="49" charset="-122"/>
                </a:endParaRPr>
              </a:p>
            </p:txBody>
          </p:sp>
          <p:grpSp>
            <p:nvGrpSpPr>
              <p:cNvPr id="27766" name="Group 8"/>
              <p:cNvGrpSpPr/>
              <p:nvPr/>
            </p:nvGrpSpPr>
            <p:grpSpPr bwMode="auto">
              <a:xfrm>
                <a:off x="2254" y="794"/>
                <a:ext cx="771" cy="624"/>
                <a:chOff x="2734" y="1154"/>
                <a:chExt cx="771" cy="624"/>
              </a:xfrm>
            </p:grpSpPr>
            <p:sp>
              <p:nvSpPr>
                <p:cNvPr id="27767" name="Line 9"/>
                <p:cNvSpPr>
                  <a:spLocks noChangeShapeType="1"/>
                </p:cNvSpPr>
                <p:nvPr/>
              </p:nvSpPr>
              <p:spPr bwMode="auto">
                <a:xfrm>
                  <a:off x="2747" y="1154"/>
                  <a:ext cx="273"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68" name="Line 10"/>
                <p:cNvSpPr>
                  <a:spLocks noChangeShapeType="1"/>
                </p:cNvSpPr>
                <p:nvPr/>
              </p:nvSpPr>
              <p:spPr bwMode="auto">
                <a:xfrm>
                  <a:off x="2734" y="1766"/>
                  <a:ext cx="273"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69" name="Rectangle 11"/>
                <p:cNvSpPr>
                  <a:spLocks noChangeArrowheads="1"/>
                </p:cNvSpPr>
                <p:nvPr/>
              </p:nvSpPr>
              <p:spPr bwMode="auto">
                <a:xfrm>
                  <a:off x="2965" y="1334"/>
                  <a:ext cx="108" cy="264"/>
                </a:xfrm>
                <a:prstGeom prst="rect">
                  <a:avLst/>
                </a:prstGeom>
                <a:noFill/>
                <a:ln w="38100">
                  <a:solidFill>
                    <a:srgbClr val="FF33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70" name="Line 12"/>
                <p:cNvSpPr>
                  <a:spLocks noChangeShapeType="1"/>
                </p:cNvSpPr>
                <p:nvPr/>
              </p:nvSpPr>
              <p:spPr bwMode="auto">
                <a:xfrm>
                  <a:off x="3007" y="1154"/>
                  <a:ext cx="0" cy="19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71" name="Line 13"/>
                <p:cNvSpPr>
                  <a:spLocks noChangeShapeType="1"/>
                </p:cNvSpPr>
                <p:nvPr/>
              </p:nvSpPr>
              <p:spPr bwMode="auto">
                <a:xfrm>
                  <a:off x="3018" y="1598"/>
                  <a:ext cx="0" cy="18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72" name="Line 14"/>
                <p:cNvSpPr>
                  <a:spLocks noChangeShapeType="1"/>
                </p:cNvSpPr>
                <p:nvPr/>
              </p:nvSpPr>
              <p:spPr bwMode="auto">
                <a:xfrm>
                  <a:off x="3154" y="1262"/>
                  <a:ext cx="0" cy="3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27773" name="Object 15"/>
                <p:cNvGraphicFramePr>
                  <a:graphicFrameLocks noChangeAspect="1"/>
                </p:cNvGraphicFramePr>
                <p:nvPr/>
              </p:nvGraphicFramePr>
              <p:xfrm>
                <a:off x="3245" y="1261"/>
                <a:ext cx="260" cy="336"/>
              </p:xfrm>
              <a:graphic>
                <a:graphicData uri="http://schemas.openxmlformats.org/presentationml/2006/ole">
                  <mc:AlternateContent xmlns:mc="http://schemas.openxmlformats.org/markup-compatibility/2006">
                    <mc:Choice xmlns:v="urn:schemas-microsoft-com:vml" Requires="v">
                      <p:oleObj name="公式" r:id="rId8" imgW="228600" imgH="228600" progId="Equation.3">
                        <p:embed/>
                      </p:oleObj>
                    </mc:Choice>
                    <mc:Fallback>
                      <p:oleObj name="公式" r:id="rId8" imgW="22860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5" y="1261"/>
                              <a:ext cx="26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7751" name="Group 16"/>
            <p:cNvGrpSpPr/>
            <p:nvPr/>
          </p:nvGrpSpPr>
          <p:grpSpPr bwMode="auto">
            <a:xfrm>
              <a:off x="503" y="450"/>
              <a:ext cx="1781" cy="1180"/>
              <a:chOff x="1043" y="810"/>
              <a:chExt cx="1697" cy="1180"/>
            </a:xfrm>
          </p:grpSpPr>
          <p:sp>
            <p:nvSpPr>
              <p:cNvPr id="27752" name="Rectangle 17"/>
              <p:cNvSpPr>
                <a:spLocks noChangeArrowheads="1"/>
              </p:cNvSpPr>
              <p:nvPr/>
            </p:nvSpPr>
            <p:spPr bwMode="auto">
              <a:xfrm>
                <a:off x="1043" y="874"/>
                <a:ext cx="1093" cy="1116"/>
              </a:xfrm>
              <a:prstGeom prst="rect">
                <a:avLst/>
              </a:prstGeom>
              <a:solidFill>
                <a:srgbClr val="CCFFFF"/>
              </a:solidFill>
              <a:ln w="1905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 name="Line 18"/>
              <p:cNvSpPr>
                <a:spLocks noChangeShapeType="1"/>
              </p:cNvSpPr>
              <p:nvPr/>
            </p:nvSpPr>
            <p:spPr bwMode="auto">
              <a:xfrm flipH="1">
                <a:off x="2110" y="1156"/>
                <a:ext cx="5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4" name="Oval 19"/>
              <p:cNvSpPr>
                <a:spLocks noChangeArrowheads="1"/>
              </p:cNvSpPr>
              <p:nvPr/>
            </p:nvSpPr>
            <p:spPr bwMode="auto">
              <a:xfrm flipH="1">
                <a:off x="2636" y="1102"/>
                <a:ext cx="104"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755" name="Group 20"/>
              <p:cNvGrpSpPr/>
              <p:nvPr/>
            </p:nvGrpSpPr>
            <p:grpSpPr bwMode="auto">
              <a:xfrm>
                <a:off x="2110" y="1702"/>
                <a:ext cx="630" cy="96"/>
                <a:chOff x="3501" y="3777"/>
                <a:chExt cx="582" cy="96"/>
              </a:xfrm>
            </p:grpSpPr>
            <p:sp>
              <p:nvSpPr>
                <p:cNvPr id="27763" name="Line 21"/>
                <p:cNvSpPr>
                  <a:spLocks noChangeShapeType="1"/>
                </p:cNvSpPr>
                <p:nvPr/>
              </p:nvSpPr>
              <p:spPr bwMode="auto">
                <a:xfrm flipH="1">
                  <a:off x="3501" y="3837"/>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64" name="Oval 22"/>
                <p:cNvSpPr>
                  <a:spLocks noChangeArrowheads="1"/>
                </p:cNvSpPr>
                <p:nvPr/>
              </p:nvSpPr>
              <p:spPr bwMode="auto">
                <a:xfrm flipH="1">
                  <a:off x="3987" y="3777"/>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756" name="Line 23"/>
              <p:cNvSpPr>
                <a:spLocks noChangeShapeType="1"/>
              </p:cNvSpPr>
              <p:nvPr/>
            </p:nvSpPr>
            <p:spPr bwMode="auto">
              <a:xfrm flipH="1">
                <a:off x="1515" y="1153"/>
                <a:ext cx="61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57" name="Rectangle 24"/>
              <p:cNvSpPr>
                <a:spLocks noChangeArrowheads="1"/>
              </p:cNvSpPr>
              <p:nvPr/>
            </p:nvSpPr>
            <p:spPr bwMode="auto">
              <a:xfrm>
                <a:off x="1684" y="1087"/>
                <a:ext cx="338" cy="108"/>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58" name="Line 25"/>
              <p:cNvSpPr>
                <a:spLocks noChangeShapeType="1"/>
              </p:cNvSpPr>
              <p:nvPr/>
            </p:nvSpPr>
            <p:spPr bwMode="auto">
              <a:xfrm flipH="1">
                <a:off x="1541" y="1759"/>
                <a:ext cx="6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59" name="Line 26"/>
              <p:cNvSpPr>
                <a:spLocks noChangeShapeType="1"/>
              </p:cNvSpPr>
              <p:nvPr/>
            </p:nvSpPr>
            <p:spPr bwMode="auto">
              <a:xfrm>
                <a:off x="1528" y="1135"/>
                <a:ext cx="0" cy="6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60" name="Text Box 27"/>
              <p:cNvSpPr txBox="1">
                <a:spLocks noChangeArrowheads="1"/>
              </p:cNvSpPr>
              <p:nvPr/>
            </p:nvSpPr>
            <p:spPr bwMode="auto">
              <a:xfrm>
                <a:off x="1606" y="810"/>
                <a:ext cx="4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graphicFrame>
            <p:nvGraphicFramePr>
              <p:cNvPr id="27761" name="Object 28"/>
              <p:cNvGraphicFramePr>
                <a:graphicFrameLocks noChangeAspect="1"/>
              </p:cNvGraphicFramePr>
              <p:nvPr/>
            </p:nvGraphicFramePr>
            <p:xfrm>
              <a:off x="1079" y="1284"/>
              <a:ext cx="310" cy="336"/>
            </p:xfrm>
            <a:graphic>
              <a:graphicData uri="http://schemas.openxmlformats.org/presentationml/2006/ole">
                <mc:AlternateContent xmlns:mc="http://schemas.openxmlformats.org/markup-compatibility/2006">
                  <mc:Choice xmlns:v="urn:schemas-microsoft-com:vml" Requires="v">
                    <p:oleObj name="公式" r:id="rId10" imgW="228600" imgH="228600" progId="Equation.3">
                      <p:embed/>
                    </p:oleObj>
                  </mc:Choice>
                  <mc:Fallback>
                    <p:oleObj name="公式" r:id="rId10" imgW="228600" imgH="228600"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 y="1284"/>
                            <a:ext cx="31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62" name="Oval 29"/>
              <p:cNvSpPr>
                <a:spLocks noChangeArrowheads="1"/>
              </p:cNvSpPr>
              <p:nvPr/>
            </p:nvSpPr>
            <p:spPr bwMode="auto">
              <a:xfrm>
                <a:off x="1383" y="1315"/>
                <a:ext cx="276"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648222" name="Text Box 30"/>
          <p:cNvSpPr txBox="1">
            <a:spLocks noChangeArrowheads="1"/>
          </p:cNvSpPr>
          <p:nvPr/>
        </p:nvSpPr>
        <p:spPr bwMode="auto">
          <a:xfrm>
            <a:off x="228600" y="388938"/>
            <a:ext cx="517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solidFill>
                  <a:srgbClr val="0000FF"/>
                </a:solidFill>
                <a:latin typeface="Times New Roman" panose="02020603050405020304" pitchFamily="18" charset="0"/>
                <a:ea typeface="楷体_GB2312" pitchFamily="49" charset="-122"/>
              </a:rPr>
              <a:t>另一种计算输出电阻的方法</a:t>
            </a:r>
          </a:p>
        </p:txBody>
      </p:sp>
      <p:grpSp>
        <p:nvGrpSpPr>
          <p:cNvPr id="648223" name="Group 31"/>
          <p:cNvGrpSpPr/>
          <p:nvPr/>
        </p:nvGrpSpPr>
        <p:grpSpPr bwMode="auto">
          <a:xfrm>
            <a:off x="858838" y="2819400"/>
            <a:ext cx="6192837" cy="612775"/>
            <a:chOff x="694" y="1860"/>
            <a:chExt cx="4226" cy="386"/>
          </a:xfrm>
        </p:grpSpPr>
        <p:graphicFrame>
          <p:nvGraphicFramePr>
            <p:cNvPr id="27748" name="Object 32"/>
            <p:cNvGraphicFramePr>
              <a:graphicFrameLocks noChangeAspect="1"/>
            </p:cNvGraphicFramePr>
            <p:nvPr/>
          </p:nvGraphicFramePr>
          <p:xfrm>
            <a:off x="694" y="1868"/>
            <a:ext cx="384" cy="378"/>
          </p:xfrm>
          <a:graphic>
            <a:graphicData uri="http://schemas.openxmlformats.org/presentationml/2006/ole">
              <mc:AlternateContent xmlns:mc="http://schemas.openxmlformats.org/markup-compatibility/2006">
                <mc:Choice xmlns:v="urn:schemas-microsoft-com:vml" Requires="v">
                  <p:oleObj name="公式" r:id="rId12" imgW="203200" imgH="228600" progId="Equation.3">
                    <p:embed/>
                  </p:oleObj>
                </mc:Choice>
                <mc:Fallback>
                  <p:oleObj name="公式" r:id="rId12" imgW="203200" imgH="2286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 y="1868"/>
                          <a:ext cx="38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49" name="Text Box 33"/>
            <p:cNvSpPr txBox="1">
              <a:spLocks noChangeArrowheads="1"/>
            </p:cNvSpPr>
            <p:nvPr/>
          </p:nvSpPr>
          <p:spPr bwMode="auto">
            <a:xfrm>
              <a:off x="1068" y="1860"/>
              <a:ext cx="38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开路（空载）时的输出电压 </a:t>
              </a:r>
            </a:p>
          </p:txBody>
        </p:sp>
      </p:grpSp>
      <p:grpSp>
        <p:nvGrpSpPr>
          <p:cNvPr id="648226" name="Group 34"/>
          <p:cNvGrpSpPr/>
          <p:nvPr/>
        </p:nvGrpSpPr>
        <p:grpSpPr bwMode="auto">
          <a:xfrm>
            <a:off x="893763" y="3295650"/>
            <a:ext cx="6051550" cy="650875"/>
            <a:chOff x="754" y="2292"/>
            <a:chExt cx="4130" cy="410"/>
          </a:xfrm>
        </p:grpSpPr>
        <p:graphicFrame>
          <p:nvGraphicFramePr>
            <p:cNvPr id="27746" name="Object 35"/>
            <p:cNvGraphicFramePr>
              <a:graphicFrameLocks noChangeAspect="1"/>
            </p:cNvGraphicFramePr>
            <p:nvPr/>
          </p:nvGraphicFramePr>
          <p:xfrm>
            <a:off x="754" y="2324"/>
            <a:ext cx="384" cy="378"/>
          </p:xfrm>
          <a:graphic>
            <a:graphicData uri="http://schemas.openxmlformats.org/presentationml/2006/ole">
              <mc:AlternateContent xmlns:mc="http://schemas.openxmlformats.org/markup-compatibility/2006">
                <mc:Choice xmlns:v="urn:schemas-microsoft-com:vml" Requires="v">
                  <p:oleObj name="公式" r:id="rId14" imgW="203200" imgH="228600" progId="Equation.3">
                    <p:embed/>
                  </p:oleObj>
                </mc:Choice>
                <mc:Fallback>
                  <p:oleObj name="公式" r:id="rId14" imgW="203200" imgH="228600"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 y="2324"/>
                          <a:ext cx="38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47" name="Text Box 36"/>
            <p:cNvSpPr txBox="1">
              <a:spLocks noChangeArrowheads="1"/>
            </p:cNvSpPr>
            <p:nvPr/>
          </p:nvSpPr>
          <p:spPr bwMode="auto">
            <a:xfrm>
              <a:off x="1032" y="2292"/>
              <a:ext cx="38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通路（负载）时的输出电压 </a:t>
              </a:r>
            </a:p>
          </p:txBody>
        </p:sp>
      </p:grpSp>
      <p:grpSp>
        <p:nvGrpSpPr>
          <p:cNvPr id="648229" name="Group 37"/>
          <p:cNvGrpSpPr/>
          <p:nvPr/>
        </p:nvGrpSpPr>
        <p:grpSpPr bwMode="auto">
          <a:xfrm>
            <a:off x="814388" y="1008063"/>
            <a:ext cx="5981700" cy="1773237"/>
            <a:chOff x="796" y="2219"/>
            <a:chExt cx="4082" cy="1117"/>
          </a:xfrm>
        </p:grpSpPr>
        <p:graphicFrame>
          <p:nvGraphicFramePr>
            <p:cNvPr id="27703" name="Object 38"/>
            <p:cNvGraphicFramePr>
              <a:graphicFrameLocks noChangeAspect="1"/>
            </p:cNvGraphicFramePr>
            <p:nvPr/>
          </p:nvGraphicFramePr>
          <p:xfrm>
            <a:off x="4553" y="2581"/>
            <a:ext cx="325" cy="382"/>
          </p:xfrm>
          <a:graphic>
            <a:graphicData uri="http://schemas.openxmlformats.org/presentationml/2006/ole">
              <mc:AlternateContent xmlns:mc="http://schemas.openxmlformats.org/markup-compatibility/2006">
                <mc:Choice xmlns:v="urn:schemas-microsoft-com:vml" Requires="v">
                  <p:oleObj name="Equation" r:id="rId16" imgW="203200" imgH="228600" progId="Equation.3">
                    <p:embed/>
                  </p:oleObj>
                </mc:Choice>
                <mc:Fallback>
                  <p:oleObj name="Equation" r:id="rId16" imgW="203200" imgH="22860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53" y="2581"/>
                          <a:ext cx="32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704" name="Oval 39"/>
            <p:cNvSpPr>
              <a:spLocks noChangeArrowheads="1"/>
            </p:cNvSpPr>
            <p:nvPr/>
          </p:nvSpPr>
          <p:spPr bwMode="auto">
            <a:xfrm>
              <a:off x="1886" y="3210"/>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05" name="Oval 40"/>
            <p:cNvSpPr>
              <a:spLocks noChangeArrowheads="1"/>
            </p:cNvSpPr>
            <p:nvPr/>
          </p:nvSpPr>
          <p:spPr bwMode="auto">
            <a:xfrm>
              <a:off x="1876" y="2246"/>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06" name="Line 41"/>
            <p:cNvSpPr>
              <a:spLocks noChangeShapeType="1"/>
            </p:cNvSpPr>
            <p:nvPr/>
          </p:nvSpPr>
          <p:spPr bwMode="auto">
            <a:xfrm flipV="1">
              <a:off x="1949" y="3232"/>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07" name="Line 42"/>
            <p:cNvSpPr>
              <a:spLocks noChangeShapeType="1"/>
            </p:cNvSpPr>
            <p:nvPr/>
          </p:nvSpPr>
          <p:spPr bwMode="auto">
            <a:xfrm flipV="1">
              <a:off x="3305" y="226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08" name="Line 43"/>
            <p:cNvSpPr>
              <a:spLocks noChangeShapeType="1"/>
            </p:cNvSpPr>
            <p:nvPr/>
          </p:nvSpPr>
          <p:spPr bwMode="auto">
            <a:xfrm>
              <a:off x="1939" y="2261"/>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7709" name="Group 44"/>
            <p:cNvGrpSpPr/>
            <p:nvPr/>
          </p:nvGrpSpPr>
          <p:grpSpPr bwMode="auto">
            <a:xfrm>
              <a:off x="3199" y="2602"/>
              <a:ext cx="202" cy="259"/>
              <a:chOff x="4164" y="1968"/>
              <a:chExt cx="264" cy="420"/>
            </a:xfrm>
          </p:grpSpPr>
          <p:sp useBgFill="1">
            <p:nvSpPr>
              <p:cNvPr id="27744" name="AutoShape 45"/>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45" name="Line 46"/>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7710" name="Line 47"/>
            <p:cNvSpPr>
              <a:spLocks noChangeShapeType="1"/>
            </p:cNvSpPr>
            <p:nvPr/>
          </p:nvSpPr>
          <p:spPr bwMode="auto">
            <a:xfrm flipV="1">
              <a:off x="2989" y="226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11" name="Rectangle 48"/>
            <p:cNvSpPr>
              <a:spLocks noChangeArrowheads="1"/>
            </p:cNvSpPr>
            <p:nvPr/>
          </p:nvSpPr>
          <p:spPr bwMode="auto">
            <a:xfrm>
              <a:off x="2937" y="2632"/>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12" name="Line 49"/>
            <p:cNvSpPr>
              <a:spLocks noChangeShapeType="1"/>
            </p:cNvSpPr>
            <p:nvPr/>
          </p:nvSpPr>
          <p:spPr bwMode="auto">
            <a:xfrm>
              <a:off x="3294" y="2261"/>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13" name="Line 50"/>
            <p:cNvSpPr>
              <a:spLocks noChangeShapeType="1"/>
            </p:cNvSpPr>
            <p:nvPr/>
          </p:nvSpPr>
          <p:spPr bwMode="auto">
            <a:xfrm flipV="1">
              <a:off x="3946" y="226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14" name="Rectangle 51"/>
            <p:cNvSpPr>
              <a:spLocks noChangeArrowheads="1"/>
            </p:cNvSpPr>
            <p:nvPr/>
          </p:nvSpPr>
          <p:spPr bwMode="auto">
            <a:xfrm>
              <a:off x="3893" y="2632"/>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15" name="Text Box 52"/>
            <p:cNvSpPr txBox="1">
              <a:spLocks noChangeArrowheads="1"/>
            </p:cNvSpPr>
            <p:nvPr/>
          </p:nvSpPr>
          <p:spPr bwMode="auto">
            <a:xfrm>
              <a:off x="2605" y="2601"/>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7716" name="Line 53"/>
            <p:cNvSpPr>
              <a:spLocks noChangeShapeType="1"/>
            </p:cNvSpPr>
            <p:nvPr/>
          </p:nvSpPr>
          <p:spPr bwMode="auto">
            <a:xfrm>
              <a:off x="3297" y="2402"/>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17" name="Text Box 54"/>
            <p:cNvSpPr txBox="1">
              <a:spLocks noChangeArrowheads="1"/>
            </p:cNvSpPr>
            <p:nvPr/>
          </p:nvSpPr>
          <p:spPr bwMode="auto">
            <a:xfrm>
              <a:off x="3314" y="2389"/>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7718" name="Line 55"/>
            <p:cNvSpPr>
              <a:spLocks noChangeShapeType="1"/>
            </p:cNvSpPr>
            <p:nvPr/>
          </p:nvSpPr>
          <p:spPr bwMode="auto">
            <a:xfrm>
              <a:off x="2656" y="2273"/>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19" name="Text Box 56"/>
            <p:cNvSpPr txBox="1">
              <a:spLocks noChangeArrowheads="1"/>
            </p:cNvSpPr>
            <p:nvPr/>
          </p:nvSpPr>
          <p:spPr bwMode="auto">
            <a:xfrm>
              <a:off x="2580" y="2234"/>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7720" name="Line 57"/>
            <p:cNvSpPr>
              <a:spLocks noChangeShapeType="1"/>
            </p:cNvSpPr>
            <p:nvPr/>
          </p:nvSpPr>
          <p:spPr bwMode="auto">
            <a:xfrm flipV="1">
              <a:off x="2401" y="2268"/>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21" name="Rectangle 58"/>
            <p:cNvSpPr>
              <a:spLocks noChangeArrowheads="1"/>
            </p:cNvSpPr>
            <p:nvPr/>
          </p:nvSpPr>
          <p:spPr bwMode="auto">
            <a:xfrm>
              <a:off x="2349" y="2609"/>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22" name="Line 59"/>
            <p:cNvSpPr>
              <a:spLocks noChangeShapeType="1"/>
            </p:cNvSpPr>
            <p:nvPr/>
          </p:nvSpPr>
          <p:spPr bwMode="auto">
            <a:xfrm>
              <a:off x="2029" y="2273"/>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23" name="Text Box 60"/>
            <p:cNvSpPr txBox="1">
              <a:spLocks noChangeArrowheads="1"/>
            </p:cNvSpPr>
            <p:nvPr/>
          </p:nvSpPr>
          <p:spPr bwMode="auto">
            <a:xfrm>
              <a:off x="1977" y="2219"/>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7724" name="Line 61"/>
            <p:cNvSpPr>
              <a:spLocks noChangeShapeType="1"/>
            </p:cNvSpPr>
            <p:nvPr/>
          </p:nvSpPr>
          <p:spPr bwMode="auto">
            <a:xfrm flipH="1">
              <a:off x="3399" y="2265"/>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25" name="Text Box 62"/>
            <p:cNvSpPr txBox="1">
              <a:spLocks noChangeArrowheads="1"/>
            </p:cNvSpPr>
            <p:nvPr/>
          </p:nvSpPr>
          <p:spPr bwMode="auto">
            <a:xfrm>
              <a:off x="3473" y="2228"/>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7726" name="Line 63"/>
            <p:cNvSpPr>
              <a:spLocks noChangeShapeType="1"/>
            </p:cNvSpPr>
            <p:nvPr/>
          </p:nvSpPr>
          <p:spPr bwMode="auto">
            <a:xfrm>
              <a:off x="1912" y="2592"/>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727" name="Text Box 64"/>
            <p:cNvSpPr txBox="1">
              <a:spLocks noChangeArrowheads="1"/>
            </p:cNvSpPr>
            <p:nvPr/>
          </p:nvSpPr>
          <p:spPr bwMode="auto">
            <a:xfrm>
              <a:off x="1598" y="254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7728" name="Line 65"/>
            <p:cNvSpPr>
              <a:spLocks noChangeShapeType="1"/>
            </p:cNvSpPr>
            <p:nvPr/>
          </p:nvSpPr>
          <p:spPr bwMode="auto">
            <a:xfrm>
              <a:off x="4496" y="2515"/>
              <a:ext cx="0" cy="45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29" name="Text Box 66"/>
            <p:cNvSpPr txBox="1">
              <a:spLocks noChangeArrowheads="1"/>
            </p:cNvSpPr>
            <p:nvPr/>
          </p:nvSpPr>
          <p:spPr bwMode="auto">
            <a:xfrm>
              <a:off x="2016" y="2548"/>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7730" name="Text Box 67"/>
            <p:cNvSpPr txBox="1">
              <a:spLocks noChangeArrowheads="1"/>
            </p:cNvSpPr>
            <p:nvPr/>
          </p:nvSpPr>
          <p:spPr bwMode="auto">
            <a:xfrm>
              <a:off x="3549" y="2589"/>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7731" name="Line 68"/>
            <p:cNvSpPr>
              <a:spLocks noChangeShapeType="1"/>
            </p:cNvSpPr>
            <p:nvPr/>
          </p:nvSpPr>
          <p:spPr bwMode="auto">
            <a:xfrm flipH="1">
              <a:off x="3139" y="3225"/>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732" name="Line 69"/>
            <p:cNvSpPr>
              <a:spLocks noChangeShapeType="1"/>
            </p:cNvSpPr>
            <p:nvPr/>
          </p:nvSpPr>
          <p:spPr bwMode="auto">
            <a:xfrm rot="16200000" flipH="1">
              <a:off x="3139" y="3268"/>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useBgFill="1">
          <p:nvSpPr>
            <p:cNvPr id="27733" name="Oval 70"/>
            <p:cNvSpPr>
              <a:spLocks noChangeArrowheads="1"/>
            </p:cNvSpPr>
            <p:nvPr/>
          </p:nvSpPr>
          <p:spPr bwMode="auto">
            <a:xfrm>
              <a:off x="1164" y="2830"/>
              <a:ext cx="319" cy="295"/>
            </a:xfrm>
            <a:prstGeom prst="ellipse">
              <a:avLst/>
            </a:prstGeom>
            <a:ln w="317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734" name="Line 71"/>
            <p:cNvSpPr>
              <a:spLocks noChangeShapeType="1"/>
            </p:cNvSpPr>
            <p:nvPr/>
          </p:nvSpPr>
          <p:spPr bwMode="auto">
            <a:xfrm flipV="1">
              <a:off x="1327" y="2253"/>
              <a:ext cx="2" cy="7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35" name="Line 72"/>
            <p:cNvSpPr>
              <a:spLocks noChangeShapeType="1"/>
            </p:cNvSpPr>
            <p:nvPr/>
          </p:nvSpPr>
          <p:spPr bwMode="auto">
            <a:xfrm>
              <a:off x="1332" y="2389"/>
              <a:ext cx="0" cy="84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7736" name="Rectangle 73"/>
            <p:cNvSpPr>
              <a:spLocks noChangeArrowheads="1"/>
            </p:cNvSpPr>
            <p:nvPr/>
          </p:nvSpPr>
          <p:spPr bwMode="auto">
            <a:xfrm>
              <a:off x="1275" y="2440"/>
              <a:ext cx="111" cy="312"/>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737" name="Line 74"/>
            <p:cNvSpPr>
              <a:spLocks noChangeShapeType="1"/>
            </p:cNvSpPr>
            <p:nvPr/>
          </p:nvSpPr>
          <p:spPr bwMode="auto">
            <a:xfrm>
              <a:off x="1333" y="3229"/>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738" name="Line 75"/>
            <p:cNvSpPr>
              <a:spLocks noChangeShapeType="1"/>
            </p:cNvSpPr>
            <p:nvPr/>
          </p:nvSpPr>
          <p:spPr bwMode="auto">
            <a:xfrm>
              <a:off x="1333" y="2274"/>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739" name="Rectangle 76"/>
            <p:cNvSpPr>
              <a:spLocks noChangeArrowheads="1"/>
            </p:cNvSpPr>
            <p:nvPr/>
          </p:nvSpPr>
          <p:spPr bwMode="auto">
            <a:xfrm>
              <a:off x="859" y="2409"/>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7740" name="Rectangle 77"/>
            <p:cNvSpPr>
              <a:spLocks noChangeArrowheads="1"/>
            </p:cNvSpPr>
            <p:nvPr/>
          </p:nvSpPr>
          <p:spPr bwMode="auto">
            <a:xfrm>
              <a:off x="796" y="2837"/>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a:t>
              </a:r>
            </a:p>
          </p:txBody>
        </p:sp>
        <p:sp>
          <p:nvSpPr>
            <p:cNvPr id="27741" name="Line 78"/>
            <p:cNvSpPr>
              <a:spLocks noChangeShapeType="1"/>
            </p:cNvSpPr>
            <p:nvPr/>
          </p:nvSpPr>
          <p:spPr bwMode="auto">
            <a:xfrm flipH="1">
              <a:off x="1113" y="2848"/>
              <a:ext cx="0" cy="41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742" name="Oval 79"/>
            <p:cNvSpPr>
              <a:spLocks noChangeArrowheads="1"/>
            </p:cNvSpPr>
            <p:nvPr/>
          </p:nvSpPr>
          <p:spPr bwMode="auto">
            <a:xfrm>
              <a:off x="4452" y="2220"/>
              <a:ext cx="68" cy="68"/>
            </a:xfrm>
            <a:prstGeom prst="ellipse">
              <a:avLst/>
            </a:prstGeom>
            <a:noFill/>
            <a:ln w="317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743" name="Oval 80"/>
            <p:cNvSpPr>
              <a:spLocks noChangeArrowheads="1"/>
            </p:cNvSpPr>
            <p:nvPr/>
          </p:nvSpPr>
          <p:spPr bwMode="auto">
            <a:xfrm>
              <a:off x="4464" y="3192"/>
              <a:ext cx="68" cy="68"/>
            </a:xfrm>
            <a:prstGeom prst="ellipse">
              <a:avLst/>
            </a:prstGeom>
            <a:noFill/>
            <a:ln w="317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648273" name="Group 81"/>
          <p:cNvGrpSpPr/>
          <p:nvPr/>
        </p:nvGrpSpPr>
        <p:grpSpPr bwMode="auto">
          <a:xfrm>
            <a:off x="814388" y="1008063"/>
            <a:ext cx="6034087" cy="1773237"/>
            <a:chOff x="988" y="599"/>
            <a:chExt cx="4118" cy="1117"/>
          </a:xfrm>
        </p:grpSpPr>
        <p:graphicFrame>
          <p:nvGraphicFramePr>
            <p:cNvPr id="27659" name="Object 82"/>
            <p:cNvGraphicFramePr>
              <a:graphicFrameLocks noChangeAspect="1"/>
            </p:cNvGraphicFramePr>
            <p:nvPr/>
          </p:nvGraphicFramePr>
          <p:xfrm>
            <a:off x="4853" y="913"/>
            <a:ext cx="253" cy="382"/>
          </p:xfrm>
          <a:graphic>
            <a:graphicData uri="http://schemas.openxmlformats.org/presentationml/2006/ole">
              <mc:AlternateContent xmlns:mc="http://schemas.openxmlformats.org/markup-compatibility/2006">
                <mc:Choice xmlns:v="urn:schemas-microsoft-com:vml" Requires="v">
                  <p:oleObj name="Equation" r:id="rId18" imgW="203200" imgH="228600" progId="Equation.3">
                    <p:embed/>
                  </p:oleObj>
                </mc:Choice>
                <mc:Fallback>
                  <p:oleObj name="Equation" r:id="rId18" imgW="203200" imgH="228600" progId="Equation.3">
                    <p:embed/>
                    <p:pic>
                      <p:nvPicPr>
                        <p:cNvPr id="0" name="Object 8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3" y="913"/>
                          <a:ext cx="25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0" name="Oval 83"/>
            <p:cNvSpPr>
              <a:spLocks noChangeArrowheads="1"/>
            </p:cNvSpPr>
            <p:nvPr/>
          </p:nvSpPr>
          <p:spPr bwMode="auto">
            <a:xfrm>
              <a:off x="2078" y="1590"/>
              <a:ext cx="63" cy="44"/>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61" name="Oval 84"/>
            <p:cNvSpPr>
              <a:spLocks noChangeArrowheads="1"/>
            </p:cNvSpPr>
            <p:nvPr/>
          </p:nvSpPr>
          <p:spPr bwMode="auto">
            <a:xfrm>
              <a:off x="2068" y="626"/>
              <a:ext cx="63" cy="4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62" name="Line 85"/>
            <p:cNvSpPr>
              <a:spLocks noChangeShapeType="1"/>
            </p:cNvSpPr>
            <p:nvPr/>
          </p:nvSpPr>
          <p:spPr bwMode="auto">
            <a:xfrm flipV="1">
              <a:off x="2141" y="1612"/>
              <a:ext cx="2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63" name="Line 86"/>
            <p:cNvSpPr>
              <a:spLocks noChangeShapeType="1"/>
            </p:cNvSpPr>
            <p:nvPr/>
          </p:nvSpPr>
          <p:spPr bwMode="auto">
            <a:xfrm flipV="1">
              <a:off x="3497" y="64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64" name="Line 87"/>
            <p:cNvSpPr>
              <a:spLocks noChangeShapeType="1"/>
            </p:cNvSpPr>
            <p:nvPr/>
          </p:nvSpPr>
          <p:spPr bwMode="auto">
            <a:xfrm>
              <a:off x="2131" y="641"/>
              <a:ext cx="105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27665" name="Group 88"/>
            <p:cNvGrpSpPr/>
            <p:nvPr/>
          </p:nvGrpSpPr>
          <p:grpSpPr bwMode="auto">
            <a:xfrm>
              <a:off x="3391" y="982"/>
              <a:ext cx="202" cy="259"/>
              <a:chOff x="4164" y="1968"/>
              <a:chExt cx="264" cy="420"/>
            </a:xfrm>
          </p:grpSpPr>
          <p:sp useBgFill="1">
            <p:nvSpPr>
              <p:cNvPr id="27701" name="AutoShape 89"/>
              <p:cNvSpPr>
                <a:spLocks noChangeArrowheads="1"/>
              </p:cNvSpPr>
              <p:nvPr/>
            </p:nvSpPr>
            <p:spPr bwMode="auto">
              <a:xfrm>
                <a:off x="4164" y="1968"/>
                <a:ext cx="264" cy="420"/>
              </a:xfrm>
              <a:prstGeom prst="diamond">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702" name="Line 90"/>
              <p:cNvSpPr>
                <a:spLocks noChangeShapeType="1"/>
              </p:cNvSpPr>
              <p:nvPr/>
            </p:nvSpPr>
            <p:spPr bwMode="auto">
              <a:xfrm>
                <a:off x="4176" y="2184"/>
                <a:ext cx="252"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7666" name="Line 91"/>
            <p:cNvSpPr>
              <a:spLocks noChangeShapeType="1"/>
            </p:cNvSpPr>
            <p:nvPr/>
          </p:nvSpPr>
          <p:spPr bwMode="auto">
            <a:xfrm flipV="1">
              <a:off x="3181" y="64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667" name="Rectangle 92"/>
            <p:cNvSpPr>
              <a:spLocks noChangeArrowheads="1"/>
            </p:cNvSpPr>
            <p:nvPr/>
          </p:nvSpPr>
          <p:spPr bwMode="auto">
            <a:xfrm>
              <a:off x="3129" y="1012"/>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68" name="Line 93"/>
            <p:cNvSpPr>
              <a:spLocks noChangeShapeType="1"/>
            </p:cNvSpPr>
            <p:nvPr/>
          </p:nvSpPr>
          <p:spPr bwMode="auto">
            <a:xfrm>
              <a:off x="3486" y="641"/>
              <a:ext cx="118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69" name="Line 94"/>
            <p:cNvSpPr>
              <a:spLocks noChangeShapeType="1"/>
            </p:cNvSpPr>
            <p:nvPr/>
          </p:nvSpPr>
          <p:spPr bwMode="auto">
            <a:xfrm flipV="1">
              <a:off x="4138" y="641"/>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670" name="Rectangle 95"/>
            <p:cNvSpPr>
              <a:spLocks noChangeArrowheads="1"/>
            </p:cNvSpPr>
            <p:nvPr/>
          </p:nvSpPr>
          <p:spPr bwMode="auto">
            <a:xfrm>
              <a:off x="4085" y="1012"/>
              <a:ext cx="116" cy="229"/>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1" name="Text Box 96"/>
            <p:cNvSpPr txBox="1">
              <a:spLocks noChangeArrowheads="1"/>
            </p:cNvSpPr>
            <p:nvPr/>
          </p:nvSpPr>
          <p:spPr bwMode="auto">
            <a:xfrm>
              <a:off x="2797" y="981"/>
              <a:ext cx="3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27672" name="Line 97"/>
            <p:cNvSpPr>
              <a:spLocks noChangeShapeType="1"/>
            </p:cNvSpPr>
            <p:nvPr/>
          </p:nvSpPr>
          <p:spPr bwMode="auto">
            <a:xfrm>
              <a:off x="3489" y="782"/>
              <a:ext cx="0" cy="18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73" name="Text Box 98"/>
            <p:cNvSpPr txBox="1">
              <a:spLocks noChangeArrowheads="1"/>
            </p:cNvSpPr>
            <p:nvPr/>
          </p:nvSpPr>
          <p:spPr bwMode="auto">
            <a:xfrm>
              <a:off x="3506" y="769"/>
              <a:ext cx="4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i="1">
                  <a:latin typeface="Times New Roman" panose="02020603050405020304" pitchFamily="18" charset="0"/>
                  <a:ea typeface="楷体_GB2312" pitchFamily="49" charset="-122"/>
                  <a:sym typeface="Symbol" panose="05050102010706020507" pitchFamily="18" charset="2"/>
                </a:rPr>
                <a:t>I</a:t>
              </a:r>
              <a:r>
                <a:rPr kumimoji="1" lang="en-US" altLang="zh-CN" sz="2400" b="1" baseline="-25000">
                  <a:latin typeface="Times New Roman" panose="02020603050405020304" pitchFamily="18" charset="0"/>
                  <a:ea typeface="楷体_GB2312" pitchFamily="49" charset="-122"/>
                  <a:sym typeface="Symbol" panose="05050102010706020507" pitchFamily="18" charset="2"/>
                </a:rPr>
                <a:t>b</a:t>
              </a:r>
              <a:endParaRPr kumimoji="1" lang="en-US" altLang="zh-CN" sz="2400" b="1">
                <a:latin typeface="Times New Roman" panose="02020603050405020304" pitchFamily="18" charset="0"/>
                <a:ea typeface="楷体_GB2312" pitchFamily="49" charset="-122"/>
              </a:endParaRPr>
            </a:p>
          </p:txBody>
        </p:sp>
        <p:sp>
          <p:nvSpPr>
            <p:cNvPr id="27674" name="Line 99"/>
            <p:cNvSpPr>
              <a:spLocks noChangeShapeType="1"/>
            </p:cNvSpPr>
            <p:nvPr/>
          </p:nvSpPr>
          <p:spPr bwMode="auto">
            <a:xfrm>
              <a:off x="2848" y="653"/>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75" name="Text Box 100"/>
            <p:cNvSpPr txBox="1">
              <a:spLocks noChangeArrowheads="1"/>
            </p:cNvSpPr>
            <p:nvPr/>
          </p:nvSpPr>
          <p:spPr bwMode="auto">
            <a:xfrm>
              <a:off x="2772" y="614"/>
              <a:ext cx="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7676" name="Line 101"/>
            <p:cNvSpPr>
              <a:spLocks noChangeShapeType="1"/>
            </p:cNvSpPr>
            <p:nvPr/>
          </p:nvSpPr>
          <p:spPr bwMode="auto">
            <a:xfrm flipV="1">
              <a:off x="2593" y="648"/>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677" name="Rectangle 102"/>
            <p:cNvSpPr>
              <a:spLocks noChangeArrowheads="1"/>
            </p:cNvSpPr>
            <p:nvPr/>
          </p:nvSpPr>
          <p:spPr bwMode="auto">
            <a:xfrm>
              <a:off x="2541" y="989"/>
              <a:ext cx="115"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8" name="Line 103"/>
            <p:cNvSpPr>
              <a:spLocks noChangeShapeType="1"/>
            </p:cNvSpPr>
            <p:nvPr/>
          </p:nvSpPr>
          <p:spPr bwMode="auto">
            <a:xfrm>
              <a:off x="2221" y="653"/>
              <a:ext cx="231"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9" name="Text Box 104"/>
            <p:cNvSpPr txBox="1">
              <a:spLocks noChangeArrowheads="1"/>
            </p:cNvSpPr>
            <p:nvPr/>
          </p:nvSpPr>
          <p:spPr bwMode="auto">
            <a:xfrm>
              <a:off x="2169" y="599"/>
              <a:ext cx="3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7680" name="Line 105"/>
            <p:cNvSpPr>
              <a:spLocks noChangeShapeType="1"/>
            </p:cNvSpPr>
            <p:nvPr/>
          </p:nvSpPr>
          <p:spPr bwMode="auto">
            <a:xfrm flipH="1">
              <a:off x="3591" y="645"/>
              <a:ext cx="31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1" name="Text Box 106"/>
            <p:cNvSpPr txBox="1">
              <a:spLocks noChangeArrowheads="1"/>
            </p:cNvSpPr>
            <p:nvPr/>
          </p:nvSpPr>
          <p:spPr bwMode="auto">
            <a:xfrm>
              <a:off x="3665" y="608"/>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7682" name="Line 107"/>
            <p:cNvSpPr>
              <a:spLocks noChangeShapeType="1"/>
            </p:cNvSpPr>
            <p:nvPr/>
          </p:nvSpPr>
          <p:spPr bwMode="auto">
            <a:xfrm>
              <a:off x="2104" y="972"/>
              <a:ext cx="0" cy="274"/>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3" name="Text Box 108"/>
            <p:cNvSpPr txBox="1">
              <a:spLocks noChangeArrowheads="1"/>
            </p:cNvSpPr>
            <p:nvPr/>
          </p:nvSpPr>
          <p:spPr bwMode="auto">
            <a:xfrm>
              <a:off x="1790" y="922"/>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27684" name="Line 109"/>
            <p:cNvSpPr>
              <a:spLocks noChangeShapeType="1"/>
            </p:cNvSpPr>
            <p:nvPr/>
          </p:nvSpPr>
          <p:spPr bwMode="auto">
            <a:xfrm>
              <a:off x="4784" y="979"/>
              <a:ext cx="0" cy="275"/>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5" name="Text Box 110"/>
            <p:cNvSpPr txBox="1">
              <a:spLocks noChangeArrowheads="1"/>
            </p:cNvSpPr>
            <p:nvPr/>
          </p:nvSpPr>
          <p:spPr bwMode="auto">
            <a:xfrm>
              <a:off x="2208" y="928"/>
              <a:ext cx="5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27686" name="Line 111"/>
            <p:cNvSpPr>
              <a:spLocks noChangeShapeType="1"/>
            </p:cNvSpPr>
            <p:nvPr/>
          </p:nvSpPr>
          <p:spPr bwMode="auto">
            <a:xfrm flipV="1">
              <a:off x="4658" y="648"/>
              <a:ext cx="0" cy="9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27687" name="Rectangle 112"/>
            <p:cNvSpPr>
              <a:spLocks noChangeArrowheads="1"/>
            </p:cNvSpPr>
            <p:nvPr/>
          </p:nvSpPr>
          <p:spPr bwMode="auto">
            <a:xfrm>
              <a:off x="4607" y="992"/>
              <a:ext cx="116" cy="23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8" name="Text Box 113"/>
            <p:cNvSpPr txBox="1">
              <a:spLocks noChangeArrowheads="1"/>
            </p:cNvSpPr>
            <p:nvPr/>
          </p:nvSpPr>
          <p:spPr bwMode="auto">
            <a:xfrm>
              <a:off x="3741" y="969"/>
              <a:ext cx="4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27689" name="Text Box 114"/>
            <p:cNvSpPr txBox="1">
              <a:spLocks noChangeArrowheads="1"/>
            </p:cNvSpPr>
            <p:nvPr/>
          </p:nvSpPr>
          <p:spPr bwMode="auto">
            <a:xfrm>
              <a:off x="4304" y="930"/>
              <a:ext cx="4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27690" name="Line 115"/>
            <p:cNvSpPr>
              <a:spLocks noChangeShapeType="1"/>
            </p:cNvSpPr>
            <p:nvPr/>
          </p:nvSpPr>
          <p:spPr bwMode="auto">
            <a:xfrm flipH="1">
              <a:off x="3331" y="1605"/>
              <a:ext cx="0" cy="104"/>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91" name="Line 116"/>
            <p:cNvSpPr>
              <a:spLocks noChangeShapeType="1"/>
            </p:cNvSpPr>
            <p:nvPr/>
          </p:nvSpPr>
          <p:spPr bwMode="auto">
            <a:xfrm rot="16200000" flipH="1">
              <a:off x="3331" y="1648"/>
              <a:ext cx="0" cy="136"/>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useBgFill="1">
          <p:nvSpPr>
            <p:cNvPr id="27692" name="Oval 117"/>
            <p:cNvSpPr>
              <a:spLocks noChangeArrowheads="1"/>
            </p:cNvSpPr>
            <p:nvPr/>
          </p:nvSpPr>
          <p:spPr bwMode="auto">
            <a:xfrm>
              <a:off x="1356" y="1210"/>
              <a:ext cx="319" cy="295"/>
            </a:xfrm>
            <a:prstGeom prst="ellipse">
              <a:avLst/>
            </a:prstGeom>
            <a:ln w="317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93" name="Line 118"/>
            <p:cNvSpPr>
              <a:spLocks noChangeShapeType="1"/>
            </p:cNvSpPr>
            <p:nvPr/>
          </p:nvSpPr>
          <p:spPr bwMode="auto">
            <a:xfrm flipV="1">
              <a:off x="1519" y="633"/>
              <a:ext cx="2" cy="7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94" name="Line 119"/>
            <p:cNvSpPr>
              <a:spLocks noChangeShapeType="1"/>
            </p:cNvSpPr>
            <p:nvPr/>
          </p:nvSpPr>
          <p:spPr bwMode="auto">
            <a:xfrm>
              <a:off x="1524" y="769"/>
              <a:ext cx="0" cy="84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27695" name="Rectangle 120"/>
            <p:cNvSpPr>
              <a:spLocks noChangeArrowheads="1"/>
            </p:cNvSpPr>
            <p:nvPr/>
          </p:nvSpPr>
          <p:spPr bwMode="auto">
            <a:xfrm>
              <a:off x="1467" y="820"/>
              <a:ext cx="111" cy="312"/>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7696" name="Line 121"/>
            <p:cNvSpPr>
              <a:spLocks noChangeShapeType="1"/>
            </p:cNvSpPr>
            <p:nvPr/>
          </p:nvSpPr>
          <p:spPr bwMode="auto">
            <a:xfrm>
              <a:off x="1525" y="1609"/>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97" name="Line 122"/>
            <p:cNvSpPr>
              <a:spLocks noChangeShapeType="1"/>
            </p:cNvSpPr>
            <p:nvPr/>
          </p:nvSpPr>
          <p:spPr bwMode="auto">
            <a:xfrm>
              <a:off x="1525" y="654"/>
              <a:ext cx="563" cy="0"/>
            </a:xfrm>
            <a:prstGeom prst="line">
              <a:avLst/>
            </a:prstGeom>
            <a:noFill/>
            <a:ln w="317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98" name="Rectangle 123"/>
            <p:cNvSpPr>
              <a:spLocks noChangeArrowheads="1"/>
            </p:cNvSpPr>
            <p:nvPr/>
          </p:nvSpPr>
          <p:spPr bwMode="auto">
            <a:xfrm>
              <a:off x="1051" y="789"/>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p>
          </p:txBody>
        </p:sp>
        <p:sp>
          <p:nvSpPr>
            <p:cNvPr id="27699" name="Rectangle 124"/>
            <p:cNvSpPr>
              <a:spLocks noChangeArrowheads="1"/>
            </p:cNvSpPr>
            <p:nvPr/>
          </p:nvSpPr>
          <p:spPr bwMode="auto">
            <a:xfrm>
              <a:off x="988" y="1217"/>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S</a:t>
              </a:r>
            </a:p>
          </p:txBody>
        </p:sp>
        <p:sp>
          <p:nvSpPr>
            <p:cNvPr id="27700" name="Line 125"/>
            <p:cNvSpPr>
              <a:spLocks noChangeShapeType="1"/>
            </p:cNvSpPr>
            <p:nvPr/>
          </p:nvSpPr>
          <p:spPr bwMode="auto">
            <a:xfrm flipH="1">
              <a:off x="1305" y="1228"/>
              <a:ext cx="0" cy="416"/>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222"/>
                                        </p:tgtEl>
                                        <p:attrNameLst>
                                          <p:attrName>style.visibility</p:attrName>
                                        </p:attrNameLst>
                                      </p:cBhvr>
                                      <p:to>
                                        <p:strVal val="visible"/>
                                      </p:to>
                                    </p:set>
                                    <p:animEffect transition="in" filter="wipe(left)">
                                      <p:cBhvr>
                                        <p:cTn id="7" dur="500"/>
                                        <p:tgtEl>
                                          <p:spTgt spid="6482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48229"/>
                                        </p:tgtEl>
                                        <p:attrNameLst>
                                          <p:attrName>style.visibility</p:attrName>
                                        </p:attrNameLst>
                                      </p:cBhvr>
                                      <p:to>
                                        <p:strVal val="visible"/>
                                      </p:to>
                                    </p:set>
                                  </p:childTnLst>
                                  <p:subTnLst>
                                    <p:set>
                                      <p:cBhvr override="childStyle">
                                        <p:cTn dur="1" fill="hold" display="0" masterRel="nextClick" afterEffect="1"/>
                                        <p:tgtEl>
                                          <p:spTgt spid="64822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48223"/>
                                        </p:tgtEl>
                                        <p:attrNameLst>
                                          <p:attrName>style.visibility</p:attrName>
                                        </p:attrNameLst>
                                      </p:cBhvr>
                                      <p:to>
                                        <p:strVal val="visible"/>
                                      </p:to>
                                    </p:set>
                                    <p:animEffect transition="in" filter="wipe(left)">
                                      <p:cBhvr>
                                        <p:cTn id="16" dur="500"/>
                                        <p:tgtEl>
                                          <p:spTgt spid="6482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48273"/>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48226"/>
                                        </p:tgtEl>
                                        <p:attrNameLst>
                                          <p:attrName>style.visibility</p:attrName>
                                        </p:attrNameLst>
                                      </p:cBhvr>
                                      <p:to>
                                        <p:strVal val="visible"/>
                                      </p:to>
                                    </p:set>
                                    <p:animEffect transition="in" filter="wipe(left)">
                                      <p:cBhvr>
                                        <p:cTn id="24" dur="500"/>
                                        <p:tgtEl>
                                          <p:spTgt spid="6482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6481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48196"/>
                                        </p:tgtEl>
                                        <p:attrNameLst>
                                          <p:attrName>style.visibility</p:attrName>
                                        </p:attrNameLst>
                                      </p:cBhvr>
                                      <p:to>
                                        <p:strVal val="visible"/>
                                      </p:to>
                                    </p:set>
                                    <p:animEffect transition="in" filter="wipe(left)">
                                      <p:cBhvr>
                                        <p:cTn id="33" dur="500"/>
                                        <p:tgtEl>
                                          <p:spTgt spid="6481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48194"/>
                                        </p:tgtEl>
                                        <p:attrNameLst>
                                          <p:attrName>style.visibility</p:attrName>
                                        </p:attrNameLst>
                                      </p:cBhvr>
                                      <p:to>
                                        <p:strVal val="visible"/>
                                      </p:to>
                                    </p:set>
                                    <p:animEffect transition="in" filter="wipe(left)">
                                      <p:cBhvr>
                                        <p:cTn id="38" dur="500"/>
                                        <p:tgtEl>
                                          <p:spTgt spid="64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2291" name="Group 3"/>
          <p:cNvGrpSpPr/>
          <p:nvPr/>
        </p:nvGrpSpPr>
        <p:grpSpPr bwMode="auto">
          <a:xfrm>
            <a:off x="224283" y="1678781"/>
            <a:ext cx="2520950" cy="519112"/>
            <a:chOff x="719" y="969"/>
            <a:chExt cx="1557" cy="327"/>
          </a:xfrm>
        </p:grpSpPr>
        <p:sp>
          <p:nvSpPr>
            <p:cNvPr id="31841" name="Line 4"/>
            <p:cNvSpPr>
              <a:spLocks noChangeShapeType="1"/>
            </p:cNvSpPr>
            <p:nvPr/>
          </p:nvSpPr>
          <p:spPr bwMode="auto">
            <a:xfrm flipH="1">
              <a:off x="1288" y="1260"/>
              <a:ext cx="988" cy="0"/>
            </a:xfrm>
            <a:prstGeom prst="line">
              <a:avLst/>
            </a:prstGeom>
            <a:noFill/>
            <a:ln w="254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42" name="Text Box 5"/>
            <p:cNvSpPr txBox="1">
              <a:spLocks noChangeArrowheads="1"/>
            </p:cNvSpPr>
            <p:nvPr/>
          </p:nvSpPr>
          <p:spPr bwMode="auto">
            <a:xfrm>
              <a:off x="719" y="969"/>
              <a:ext cx="5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A</a:t>
              </a:r>
              <a:r>
                <a:rPr kumimoji="1" lang="en-US" altLang="zh-CN" sz="2800" b="1" i="1" baseline="-25000">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m</a:t>
              </a:r>
              <a:endParaRPr kumimoji="1" lang="en-US" altLang="zh-CN" sz="2800" b="1" i="1">
                <a:latin typeface="Times New Roman" panose="02020603050405020304" pitchFamily="18" charset="0"/>
                <a:ea typeface="楷体_GB2312" pitchFamily="49" charset="-122"/>
              </a:endParaRPr>
            </a:p>
          </p:txBody>
        </p:sp>
      </p:grpSp>
      <p:grpSp>
        <p:nvGrpSpPr>
          <p:cNvPr id="652294" name="Group 6"/>
          <p:cNvGrpSpPr/>
          <p:nvPr/>
        </p:nvGrpSpPr>
        <p:grpSpPr bwMode="auto">
          <a:xfrm>
            <a:off x="8383" y="2269331"/>
            <a:ext cx="5002213" cy="519112"/>
            <a:chOff x="424" y="1389"/>
            <a:chExt cx="3229" cy="327"/>
          </a:xfrm>
        </p:grpSpPr>
        <p:sp>
          <p:nvSpPr>
            <p:cNvPr id="31839" name="Line 7"/>
            <p:cNvSpPr>
              <a:spLocks noChangeShapeType="1"/>
            </p:cNvSpPr>
            <p:nvPr/>
          </p:nvSpPr>
          <p:spPr bwMode="auto">
            <a:xfrm flipV="1">
              <a:off x="1259" y="1618"/>
              <a:ext cx="2394" cy="12"/>
            </a:xfrm>
            <a:prstGeom prst="line">
              <a:avLst/>
            </a:prstGeom>
            <a:noFill/>
            <a:ln w="254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840" name="Text Box 8"/>
            <p:cNvSpPr txBox="1">
              <a:spLocks noChangeArrowheads="1"/>
            </p:cNvSpPr>
            <p:nvPr/>
          </p:nvSpPr>
          <p:spPr bwMode="auto">
            <a:xfrm>
              <a:off x="424" y="1389"/>
              <a:ext cx="79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latin typeface="Times New Roman" panose="02020603050405020304" pitchFamily="18" charset="0"/>
                  <a:ea typeface="楷体_GB2312" pitchFamily="49" charset="-122"/>
                </a:rPr>
                <a:t>0.7</a:t>
              </a:r>
              <a:r>
                <a:rPr kumimoji="1" lang="en-US" altLang="zh-CN" sz="2800" b="1" i="1">
                  <a:latin typeface="Times New Roman" panose="02020603050405020304" pitchFamily="18" charset="0"/>
                  <a:ea typeface="楷体_GB2312" pitchFamily="49" charset="-122"/>
                </a:rPr>
                <a:t>A</a:t>
              </a:r>
              <a:r>
                <a:rPr kumimoji="1" lang="en-US" altLang="zh-CN" sz="2800" b="1" i="1" baseline="-25000">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m</a:t>
              </a:r>
              <a:endParaRPr kumimoji="1" lang="en-US" altLang="zh-CN" sz="2800" b="1">
                <a:latin typeface="Times New Roman" panose="02020603050405020304" pitchFamily="18" charset="0"/>
                <a:ea typeface="楷体_GB2312" pitchFamily="49" charset="-122"/>
              </a:endParaRPr>
            </a:p>
          </p:txBody>
        </p:sp>
      </p:grpSp>
      <p:grpSp>
        <p:nvGrpSpPr>
          <p:cNvPr id="652297" name="Group 9"/>
          <p:cNvGrpSpPr/>
          <p:nvPr/>
        </p:nvGrpSpPr>
        <p:grpSpPr bwMode="auto">
          <a:xfrm>
            <a:off x="1381571" y="2616993"/>
            <a:ext cx="1801812" cy="2051050"/>
            <a:chOff x="1393" y="1560"/>
            <a:chExt cx="1230" cy="1292"/>
          </a:xfrm>
        </p:grpSpPr>
        <p:sp>
          <p:nvSpPr>
            <p:cNvPr id="31836" name="Line 10"/>
            <p:cNvSpPr>
              <a:spLocks noChangeShapeType="1"/>
            </p:cNvSpPr>
            <p:nvPr/>
          </p:nvSpPr>
          <p:spPr bwMode="auto">
            <a:xfrm>
              <a:off x="1709" y="1560"/>
              <a:ext cx="0" cy="905"/>
            </a:xfrm>
            <a:prstGeom prst="line">
              <a:avLst/>
            </a:prstGeom>
            <a:noFill/>
            <a:ln w="254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37" name="Text Box 11"/>
            <p:cNvSpPr txBox="1">
              <a:spLocks noChangeArrowheads="1"/>
            </p:cNvSpPr>
            <p:nvPr/>
          </p:nvSpPr>
          <p:spPr bwMode="auto">
            <a:xfrm>
              <a:off x="1393" y="2302"/>
              <a:ext cx="4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f</a:t>
              </a:r>
              <a:r>
                <a:rPr kumimoji="1" lang="en-US" altLang="zh-CN" sz="2800" b="1" baseline="-25000">
                  <a:latin typeface="Times New Roman" panose="02020603050405020304" pitchFamily="18" charset="0"/>
                  <a:ea typeface="楷体_GB2312" pitchFamily="49" charset="-122"/>
                </a:rPr>
                <a:t>L</a:t>
              </a:r>
              <a:endParaRPr kumimoji="1" lang="en-US" altLang="zh-CN" sz="2800" b="1">
                <a:latin typeface="Times New Roman" panose="02020603050405020304" pitchFamily="18" charset="0"/>
                <a:ea typeface="楷体_GB2312" pitchFamily="49" charset="-122"/>
              </a:endParaRPr>
            </a:p>
          </p:txBody>
        </p:sp>
        <p:sp>
          <p:nvSpPr>
            <p:cNvPr id="31838" name="Text Box 12"/>
            <p:cNvSpPr txBox="1">
              <a:spLocks noChangeArrowheads="1"/>
            </p:cNvSpPr>
            <p:nvPr/>
          </p:nvSpPr>
          <p:spPr bwMode="auto">
            <a:xfrm>
              <a:off x="1661" y="2256"/>
              <a:ext cx="962"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下限截止频率</a:t>
              </a:r>
              <a:endParaRPr kumimoji="1" lang="zh-CN" altLang="en-US" sz="2800" b="1">
                <a:solidFill>
                  <a:srgbClr val="FF3300"/>
                </a:solidFill>
                <a:latin typeface="Times New Roman" panose="02020603050405020304" pitchFamily="18" charset="0"/>
                <a:ea typeface="楷体_GB2312" pitchFamily="49" charset="-122"/>
              </a:endParaRPr>
            </a:p>
          </p:txBody>
        </p:sp>
      </p:grpSp>
      <p:grpSp>
        <p:nvGrpSpPr>
          <p:cNvPr id="652301" name="Group 13"/>
          <p:cNvGrpSpPr/>
          <p:nvPr/>
        </p:nvGrpSpPr>
        <p:grpSpPr bwMode="auto">
          <a:xfrm>
            <a:off x="3442146" y="2559843"/>
            <a:ext cx="1835150" cy="2078038"/>
            <a:chOff x="2799" y="1524"/>
            <a:chExt cx="1252" cy="1309"/>
          </a:xfrm>
        </p:grpSpPr>
        <p:sp>
          <p:nvSpPr>
            <p:cNvPr id="31833" name="Line 14"/>
            <p:cNvSpPr>
              <a:spLocks noChangeShapeType="1"/>
            </p:cNvSpPr>
            <p:nvPr/>
          </p:nvSpPr>
          <p:spPr bwMode="auto">
            <a:xfrm>
              <a:off x="3623" y="1524"/>
              <a:ext cx="0" cy="903"/>
            </a:xfrm>
            <a:prstGeom prst="line">
              <a:avLst/>
            </a:prstGeom>
            <a:noFill/>
            <a:ln w="254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34" name="Text Box 15"/>
            <p:cNvSpPr txBox="1">
              <a:spLocks noChangeArrowheads="1"/>
            </p:cNvSpPr>
            <p:nvPr/>
          </p:nvSpPr>
          <p:spPr bwMode="auto">
            <a:xfrm>
              <a:off x="3559" y="2277"/>
              <a:ext cx="4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f</a:t>
              </a:r>
              <a:r>
                <a:rPr kumimoji="1" lang="en-US" altLang="zh-CN" sz="2800" b="1" baseline="-25000">
                  <a:latin typeface="Times New Roman" panose="02020603050405020304" pitchFamily="18" charset="0"/>
                  <a:ea typeface="楷体_GB2312" pitchFamily="49" charset="-122"/>
                </a:rPr>
                <a:t>H</a:t>
              </a:r>
              <a:endParaRPr kumimoji="1" lang="en-US" altLang="zh-CN" sz="2800" b="1">
                <a:latin typeface="Times New Roman" panose="02020603050405020304" pitchFamily="18" charset="0"/>
                <a:ea typeface="楷体_GB2312" pitchFamily="49" charset="-122"/>
              </a:endParaRPr>
            </a:p>
          </p:txBody>
        </p:sp>
        <p:sp>
          <p:nvSpPr>
            <p:cNvPr id="31835" name="Text Box 16"/>
            <p:cNvSpPr txBox="1">
              <a:spLocks noChangeArrowheads="1"/>
            </p:cNvSpPr>
            <p:nvPr/>
          </p:nvSpPr>
          <p:spPr bwMode="auto">
            <a:xfrm>
              <a:off x="2799" y="2237"/>
              <a:ext cx="884"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上限截止频率</a:t>
              </a:r>
              <a:endParaRPr kumimoji="1" lang="zh-CN" altLang="en-US" sz="2800" b="1">
                <a:solidFill>
                  <a:srgbClr val="FF3300"/>
                </a:solidFill>
                <a:latin typeface="Times New Roman" panose="02020603050405020304" pitchFamily="18" charset="0"/>
                <a:ea typeface="楷体_GB2312" pitchFamily="49" charset="-122"/>
              </a:endParaRPr>
            </a:p>
          </p:txBody>
        </p:sp>
      </p:grpSp>
      <p:sp>
        <p:nvSpPr>
          <p:cNvPr id="652305" name="Text Box 17"/>
          <p:cNvSpPr txBox="1">
            <a:spLocks noChangeArrowheads="1"/>
          </p:cNvSpPr>
          <p:nvPr/>
        </p:nvSpPr>
        <p:spPr bwMode="auto">
          <a:xfrm>
            <a:off x="1360933" y="5693568"/>
            <a:ext cx="20002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ea typeface="楷体_GB2312" pitchFamily="49" charset="-122"/>
              </a:rPr>
              <a:t>通频带：</a:t>
            </a:r>
          </a:p>
        </p:txBody>
      </p:sp>
      <p:sp>
        <p:nvSpPr>
          <p:cNvPr id="652306" name="Text Box 18"/>
          <p:cNvSpPr txBox="1">
            <a:spLocks noChangeArrowheads="1"/>
          </p:cNvSpPr>
          <p:nvPr/>
        </p:nvSpPr>
        <p:spPr bwMode="auto">
          <a:xfrm>
            <a:off x="2975421" y="5693568"/>
            <a:ext cx="3082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ea typeface="楷体_GB2312" pitchFamily="49" charset="-122"/>
              </a:rPr>
              <a:t>BW</a:t>
            </a:r>
            <a:r>
              <a:rPr kumimoji="1" lang="en-US" altLang="zh-CN" sz="3200" b="1" baseline="-25000">
                <a:latin typeface="Times New Roman" panose="02020603050405020304" pitchFamily="18" charset="0"/>
                <a:ea typeface="楷体_GB2312" pitchFamily="49" charset="-122"/>
              </a:rPr>
              <a:t>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f</a:t>
            </a:r>
            <a:r>
              <a:rPr kumimoji="1" lang="en-US" altLang="zh-CN" sz="3200" b="1" baseline="-25000">
                <a:latin typeface="Times New Roman" panose="02020603050405020304" pitchFamily="18" charset="0"/>
                <a:ea typeface="楷体_GB2312" pitchFamily="49" charset="-122"/>
              </a:rPr>
              <a:t>H </a:t>
            </a:r>
            <a:r>
              <a:rPr kumimoji="1" lang="en-US" altLang="zh-CN" sz="3200" b="1">
                <a:latin typeface="Times New Roman" panose="02020603050405020304" pitchFamily="18" charset="0"/>
                <a:ea typeface="楷体_GB2312" pitchFamily="49" charset="-122"/>
              </a:rPr>
              <a:t>– </a:t>
            </a:r>
            <a:r>
              <a:rPr kumimoji="1" lang="en-US" altLang="zh-CN" sz="3200" b="1" i="1">
                <a:latin typeface="Times New Roman" panose="02020603050405020304" pitchFamily="18" charset="0"/>
                <a:ea typeface="楷体_GB2312" pitchFamily="49" charset="-122"/>
              </a:rPr>
              <a:t>f</a:t>
            </a:r>
            <a:r>
              <a:rPr kumimoji="1" lang="en-US" altLang="zh-CN" sz="3200" b="1" baseline="-25000">
                <a:latin typeface="Times New Roman" panose="02020603050405020304" pitchFamily="18" charset="0"/>
                <a:ea typeface="楷体_GB2312" pitchFamily="49" charset="-122"/>
              </a:rPr>
              <a:t>L</a:t>
            </a:r>
            <a:endParaRPr kumimoji="1" lang="en-US" altLang="zh-CN" sz="3200" b="1" i="1">
              <a:latin typeface="Times New Roman" panose="02020603050405020304" pitchFamily="18" charset="0"/>
              <a:ea typeface="楷体_GB2312" pitchFamily="49" charset="-122"/>
            </a:endParaRPr>
          </a:p>
        </p:txBody>
      </p:sp>
      <p:sp>
        <p:nvSpPr>
          <p:cNvPr id="652307" name="AutoShape 19"/>
          <p:cNvSpPr>
            <a:spLocks noChangeArrowheads="1"/>
          </p:cNvSpPr>
          <p:nvPr/>
        </p:nvSpPr>
        <p:spPr bwMode="auto">
          <a:xfrm>
            <a:off x="2749996" y="1150143"/>
            <a:ext cx="1795462" cy="582613"/>
          </a:xfrm>
          <a:prstGeom prst="wedgeRoundRectCallout">
            <a:avLst>
              <a:gd name="adj1" fmla="val -52389"/>
              <a:gd name="adj2" fmla="val 125204"/>
              <a:gd name="adj3" fmla="val 16667"/>
            </a:avLst>
          </a:prstGeom>
          <a:solidFill>
            <a:srgbClr val="CCFFFF"/>
          </a:solidFill>
          <a:ln w="2857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en-US" altLang="zh-CN" sz="2800" b="1" i="1">
                <a:solidFill>
                  <a:srgbClr val="FF5050"/>
                </a:solidFill>
                <a:latin typeface="Times New Roman" panose="02020603050405020304" pitchFamily="18" charset="0"/>
                <a:ea typeface="楷体_GB2312" pitchFamily="49" charset="-122"/>
              </a:rPr>
              <a:t>A</a:t>
            </a:r>
            <a:r>
              <a:rPr kumimoji="1" lang="en-US" altLang="zh-CN" sz="2800" b="1" i="1" baseline="-25000">
                <a:solidFill>
                  <a:srgbClr val="FF5050"/>
                </a:solidFill>
                <a:latin typeface="Times New Roman" panose="02020603050405020304" pitchFamily="18" charset="0"/>
                <a:ea typeface="楷体_GB2312" pitchFamily="49" charset="-122"/>
              </a:rPr>
              <a:t>u</a:t>
            </a:r>
            <a:r>
              <a:rPr kumimoji="1" lang="en-US" altLang="zh-CN" sz="2400" b="1">
                <a:solidFill>
                  <a:srgbClr val="FF3300"/>
                </a:solidFill>
                <a:latin typeface="Times New Roman" panose="02020603050405020304" pitchFamily="18" charset="0"/>
                <a:ea typeface="楷体_GB2312" pitchFamily="49" charset="-122"/>
              </a:rPr>
              <a:t>=</a:t>
            </a:r>
            <a:r>
              <a:rPr kumimoji="1" lang="en-US" altLang="zh-CN" sz="2400" b="1" i="1">
                <a:solidFill>
                  <a:srgbClr val="FF3300"/>
                </a:solidFill>
                <a:latin typeface="Times New Roman" panose="02020603050405020304" pitchFamily="18" charset="0"/>
                <a:ea typeface="楷体_GB2312" pitchFamily="49" charset="-122"/>
              </a:rPr>
              <a:t>f</a:t>
            </a:r>
            <a:r>
              <a:rPr kumimoji="1" lang="zh-CN" altLang="en-US" sz="2400" b="1">
                <a:solidFill>
                  <a:srgbClr val="FF3300"/>
                </a:solidFill>
                <a:latin typeface="Times New Roman" panose="02020603050405020304" pitchFamily="18" charset="0"/>
                <a:ea typeface="楷体_GB2312" pitchFamily="49" charset="-122"/>
              </a:rPr>
              <a:t>（</a:t>
            </a:r>
            <a:r>
              <a:rPr kumimoji="1" lang="en-US" altLang="zh-CN" sz="2400" b="1" i="1">
                <a:solidFill>
                  <a:srgbClr val="FF3300"/>
                </a:solidFill>
                <a:latin typeface="Times New Roman" panose="02020603050405020304" pitchFamily="18" charset="0"/>
                <a:ea typeface="楷体_GB2312" pitchFamily="49" charset="-122"/>
              </a:rPr>
              <a:t>f</a:t>
            </a:r>
            <a:r>
              <a:rPr kumimoji="1" lang="zh-CN" altLang="en-US" sz="2400" b="1">
                <a:solidFill>
                  <a:srgbClr val="FF3300"/>
                </a:solidFill>
                <a:latin typeface="Times New Roman" panose="02020603050405020304" pitchFamily="18" charset="0"/>
                <a:ea typeface="楷体_GB2312" pitchFamily="49" charset="-122"/>
              </a:rPr>
              <a:t>）</a:t>
            </a:r>
          </a:p>
        </p:txBody>
      </p:sp>
      <p:grpSp>
        <p:nvGrpSpPr>
          <p:cNvPr id="31754" name="Group 20"/>
          <p:cNvGrpSpPr/>
          <p:nvPr/>
        </p:nvGrpSpPr>
        <p:grpSpPr bwMode="auto">
          <a:xfrm>
            <a:off x="675133" y="1223168"/>
            <a:ext cx="4556125" cy="2873375"/>
            <a:chOff x="623" y="632"/>
            <a:chExt cx="3109" cy="1860"/>
          </a:xfrm>
        </p:grpSpPr>
        <p:sp>
          <p:nvSpPr>
            <p:cNvPr id="31825" name="Line 21"/>
            <p:cNvSpPr>
              <a:spLocks noChangeShapeType="1"/>
            </p:cNvSpPr>
            <p:nvPr/>
          </p:nvSpPr>
          <p:spPr bwMode="auto">
            <a:xfrm flipH="1">
              <a:off x="1033" y="885"/>
              <a:ext cx="0" cy="1309"/>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826" name="Line 22"/>
            <p:cNvSpPr>
              <a:spLocks noChangeShapeType="1"/>
            </p:cNvSpPr>
            <p:nvPr/>
          </p:nvSpPr>
          <p:spPr bwMode="auto">
            <a:xfrm>
              <a:off x="1037" y="2212"/>
              <a:ext cx="2665" cy="1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827" name="Line 23"/>
            <p:cNvSpPr>
              <a:spLocks noChangeShapeType="1"/>
            </p:cNvSpPr>
            <p:nvPr/>
          </p:nvSpPr>
          <p:spPr bwMode="auto">
            <a:xfrm>
              <a:off x="1619" y="1277"/>
              <a:ext cx="15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28" name="Freeform 24"/>
            <p:cNvSpPr/>
            <p:nvPr/>
          </p:nvSpPr>
          <p:spPr bwMode="auto">
            <a:xfrm>
              <a:off x="1349" y="1272"/>
              <a:ext cx="280" cy="449"/>
            </a:xfrm>
            <a:custGeom>
              <a:avLst/>
              <a:gdLst>
                <a:gd name="T0" fmla="*/ 103 w 360"/>
                <a:gd name="T1" fmla="*/ 0 h 576"/>
                <a:gd name="T2" fmla="*/ 61 w 360"/>
                <a:gd name="T3" fmla="*/ 27 h 576"/>
                <a:gd name="T4" fmla="*/ 36 w 360"/>
                <a:gd name="T5" fmla="*/ 69 h 576"/>
                <a:gd name="T6" fmla="*/ 19 w 360"/>
                <a:gd name="T7" fmla="*/ 115 h 576"/>
                <a:gd name="T8" fmla="*/ 0 w 360"/>
                <a:gd name="T9" fmla="*/ 166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576">
                  <a:moveTo>
                    <a:pt x="360" y="0"/>
                  </a:moveTo>
                  <a:cubicBezTo>
                    <a:pt x="336" y="16"/>
                    <a:pt x="255" y="56"/>
                    <a:pt x="216" y="96"/>
                  </a:cubicBezTo>
                  <a:cubicBezTo>
                    <a:pt x="177" y="136"/>
                    <a:pt x="151" y="190"/>
                    <a:pt x="126" y="240"/>
                  </a:cubicBezTo>
                  <a:cubicBezTo>
                    <a:pt x="101" y="290"/>
                    <a:pt x="87" y="340"/>
                    <a:pt x="66" y="396"/>
                  </a:cubicBezTo>
                  <a:cubicBezTo>
                    <a:pt x="45" y="452"/>
                    <a:pt x="14" y="539"/>
                    <a:pt x="0" y="576"/>
                  </a:cubicBezTo>
                </a:path>
              </a:pathLst>
            </a:custGeom>
            <a:noFill/>
            <a:ln w="38100" cap="flat" cmpd="sng">
              <a:solidFill>
                <a:schemeClr val="tx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29" name="Freeform 25"/>
            <p:cNvSpPr/>
            <p:nvPr/>
          </p:nvSpPr>
          <p:spPr bwMode="auto">
            <a:xfrm flipH="1">
              <a:off x="3128" y="1277"/>
              <a:ext cx="279" cy="449"/>
            </a:xfrm>
            <a:custGeom>
              <a:avLst/>
              <a:gdLst>
                <a:gd name="T0" fmla="*/ 100 w 360"/>
                <a:gd name="T1" fmla="*/ 0 h 576"/>
                <a:gd name="T2" fmla="*/ 60 w 360"/>
                <a:gd name="T3" fmla="*/ 27 h 576"/>
                <a:gd name="T4" fmla="*/ 36 w 360"/>
                <a:gd name="T5" fmla="*/ 69 h 576"/>
                <a:gd name="T6" fmla="*/ 19 w 360"/>
                <a:gd name="T7" fmla="*/ 115 h 576"/>
                <a:gd name="T8" fmla="*/ 0 w 360"/>
                <a:gd name="T9" fmla="*/ 166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576">
                  <a:moveTo>
                    <a:pt x="360" y="0"/>
                  </a:moveTo>
                  <a:cubicBezTo>
                    <a:pt x="336" y="16"/>
                    <a:pt x="255" y="56"/>
                    <a:pt x="216" y="96"/>
                  </a:cubicBezTo>
                  <a:cubicBezTo>
                    <a:pt x="177" y="136"/>
                    <a:pt x="151" y="190"/>
                    <a:pt x="126" y="240"/>
                  </a:cubicBezTo>
                  <a:cubicBezTo>
                    <a:pt x="101" y="290"/>
                    <a:pt x="87" y="340"/>
                    <a:pt x="66" y="396"/>
                  </a:cubicBezTo>
                  <a:cubicBezTo>
                    <a:pt x="45" y="452"/>
                    <a:pt x="14" y="539"/>
                    <a:pt x="0" y="576"/>
                  </a:cubicBezTo>
                </a:path>
              </a:pathLst>
            </a:custGeom>
            <a:noFill/>
            <a:ln w="38100" cap="flat" cmpd="sng">
              <a:solidFill>
                <a:schemeClr val="tx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30" name="Text Box 26"/>
            <p:cNvSpPr txBox="1">
              <a:spLocks noChangeArrowheads="1"/>
            </p:cNvSpPr>
            <p:nvPr/>
          </p:nvSpPr>
          <p:spPr bwMode="auto">
            <a:xfrm>
              <a:off x="3494" y="1882"/>
              <a:ext cx="23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楷体_GB2312" pitchFamily="49" charset="-122"/>
                </a:rPr>
                <a:t>f</a:t>
              </a:r>
            </a:p>
          </p:txBody>
        </p:sp>
        <p:sp>
          <p:nvSpPr>
            <p:cNvPr id="31831" name="Text Box 27"/>
            <p:cNvSpPr txBox="1">
              <a:spLocks noChangeArrowheads="1"/>
            </p:cNvSpPr>
            <p:nvPr/>
          </p:nvSpPr>
          <p:spPr bwMode="auto">
            <a:xfrm>
              <a:off x="623" y="632"/>
              <a:ext cx="42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A</a:t>
              </a:r>
              <a:r>
                <a:rPr kumimoji="1" lang="en-US" altLang="zh-CN" sz="2800" b="1" i="1" baseline="-25000">
                  <a:latin typeface="Times New Roman" panose="02020603050405020304" pitchFamily="18" charset="0"/>
                  <a:ea typeface="楷体_GB2312" pitchFamily="49" charset="-122"/>
                </a:rPr>
                <a:t>u</a:t>
              </a:r>
              <a:endParaRPr kumimoji="1" lang="en-US" altLang="zh-CN" sz="2800" b="1" i="1">
                <a:latin typeface="Times New Roman" panose="02020603050405020304" pitchFamily="18" charset="0"/>
                <a:ea typeface="楷体_GB2312" pitchFamily="49" charset="-122"/>
              </a:endParaRPr>
            </a:p>
          </p:txBody>
        </p:sp>
        <p:sp>
          <p:nvSpPr>
            <p:cNvPr id="31832" name="Rectangle 28"/>
            <p:cNvSpPr>
              <a:spLocks noChangeArrowheads="1"/>
            </p:cNvSpPr>
            <p:nvPr/>
          </p:nvSpPr>
          <p:spPr bwMode="auto">
            <a:xfrm>
              <a:off x="862" y="2117"/>
              <a:ext cx="265"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i="1">
                  <a:latin typeface="Times New Roman" panose="02020603050405020304" pitchFamily="18" charset="0"/>
                  <a:ea typeface="楷体_GB2312" pitchFamily="49" charset="-122"/>
                </a:rPr>
                <a:t>o</a:t>
              </a:r>
            </a:p>
          </p:txBody>
        </p:sp>
      </p:grpSp>
      <p:grpSp>
        <p:nvGrpSpPr>
          <p:cNvPr id="652318" name="Group 30"/>
          <p:cNvGrpSpPr/>
          <p:nvPr/>
        </p:nvGrpSpPr>
        <p:grpSpPr bwMode="auto">
          <a:xfrm>
            <a:off x="5177283" y="711993"/>
            <a:ext cx="3832225" cy="2895600"/>
            <a:chOff x="3672" y="156"/>
            <a:chExt cx="2408" cy="1824"/>
          </a:xfrm>
        </p:grpSpPr>
        <p:sp>
          <p:nvSpPr>
            <p:cNvPr id="31760" name="Line 31"/>
            <p:cNvSpPr>
              <a:spLocks noChangeShapeType="1"/>
            </p:cNvSpPr>
            <p:nvPr/>
          </p:nvSpPr>
          <p:spPr bwMode="auto">
            <a:xfrm flipV="1">
              <a:off x="4900" y="437"/>
              <a:ext cx="1" cy="2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1" name="Line 32"/>
            <p:cNvSpPr>
              <a:spLocks noChangeShapeType="1"/>
            </p:cNvSpPr>
            <p:nvPr/>
          </p:nvSpPr>
          <p:spPr bwMode="auto">
            <a:xfrm flipV="1">
              <a:off x="4906" y="752"/>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2" name="Line 33"/>
            <p:cNvSpPr>
              <a:spLocks noChangeShapeType="1"/>
            </p:cNvSpPr>
            <p:nvPr/>
          </p:nvSpPr>
          <p:spPr bwMode="auto">
            <a:xfrm flipV="1">
              <a:off x="4188" y="1300"/>
              <a:ext cx="585" cy="1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3" name="Line 34"/>
            <p:cNvSpPr>
              <a:spLocks noChangeShapeType="1"/>
            </p:cNvSpPr>
            <p:nvPr/>
          </p:nvSpPr>
          <p:spPr bwMode="auto">
            <a:xfrm>
              <a:off x="4755" y="1138"/>
              <a:ext cx="0" cy="306"/>
            </a:xfrm>
            <a:prstGeom prst="line">
              <a:avLst/>
            </a:prstGeom>
            <a:noFill/>
            <a:ln w="508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4" name="Line 35"/>
            <p:cNvSpPr>
              <a:spLocks noChangeShapeType="1"/>
            </p:cNvSpPr>
            <p:nvPr/>
          </p:nvSpPr>
          <p:spPr bwMode="auto">
            <a:xfrm>
              <a:off x="4764" y="1345"/>
              <a:ext cx="151" cy="140"/>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5" name="Line 36"/>
            <p:cNvSpPr>
              <a:spLocks noChangeShapeType="1"/>
            </p:cNvSpPr>
            <p:nvPr/>
          </p:nvSpPr>
          <p:spPr bwMode="auto">
            <a:xfrm flipV="1">
              <a:off x="4764" y="1142"/>
              <a:ext cx="151" cy="12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6" name="Line 37"/>
            <p:cNvSpPr>
              <a:spLocks noChangeShapeType="1"/>
            </p:cNvSpPr>
            <p:nvPr/>
          </p:nvSpPr>
          <p:spPr bwMode="auto">
            <a:xfrm>
              <a:off x="4905" y="714"/>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7" name="Line 38"/>
            <p:cNvSpPr>
              <a:spLocks noChangeShapeType="1"/>
            </p:cNvSpPr>
            <p:nvPr/>
          </p:nvSpPr>
          <p:spPr bwMode="auto">
            <a:xfrm>
              <a:off x="4905" y="1485"/>
              <a:ext cx="0" cy="49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8" name="Line 39"/>
            <p:cNvSpPr>
              <a:spLocks noChangeShapeType="1"/>
            </p:cNvSpPr>
            <p:nvPr/>
          </p:nvSpPr>
          <p:spPr bwMode="auto">
            <a:xfrm>
              <a:off x="3834" y="1855"/>
              <a:ext cx="426"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69" name="Line 40"/>
            <p:cNvSpPr>
              <a:spLocks noChangeShapeType="1"/>
            </p:cNvSpPr>
            <p:nvPr/>
          </p:nvSpPr>
          <p:spPr bwMode="auto">
            <a:xfrm>
              <a:off x="4048" y="1855"/>
              <a:ext cx="139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70" name="Line 41"/>
            <p:cNvSpPr>
              <a:spLocks noChangeShapeType="1"/>
            </p:cNvSpPr>
            <p:nvPr/>
          </p:nvSpPr>
          <p:spPr bwMode="auto">
            <a:xfrm>
              <a:off x="4907" y="1470"/>
              <a:ext cx="0" cy="48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71" name="Line 42"/>
            <p:cNvSpPr>
              <a:spLocks noChangeShapeType="1"/>
            </p:cNvSpPr>
            <p:nvPr/>
          </p:nvSpPr>
          <p:spPr bwMode="auto">
            <a:xfrm>
              <a:off x="4490" y="1855"/>
              <a:ext cx="1099"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72" name="Text Box 43"/>
            <p:cNvSpPr txBox="1">
              <a:spLocks noChangeArrowheads="1"/>
            </p:cNvSpPr>
            <p:nvPr/>
          </p:nvSpPr>
          <p:spPr bwMode="auto">
            <a:xfrm>
              <a:off x="5512" y="156"/>
              <a:ext cx="54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CC</a:t>
              </a:r>
              <a:endParaRPr kumimoji="1" lang="en-US" altLang="zh-CN" sz="2400" b="1">
                <a:latin typeface="Times New Roman" panose="02020603050405020304" pitchFamily="18" charset="0"/>
                <a:ea typeface="楷体_GB2312" pitchFamily="49" charset="-122"/>
              </a:endParaRPr>
            </a:p>
          </p:txBody>
        </p:sp>
        <p:sp useBgFill="1">
          <p:nvSpPr>
            <p:cNvPr id="31773" name="Rectangle 44"/>
            <p:cNvSpPr>
              <a:spLocks noChangeArrowheads="1"/>
            </p:cNvSpPr>
            <p:nvPr/>
          </p:nvSpPr>
          <p:spPr bwMode="auto">
            <a:xfrm>
              <a:off x="4863" y="678"/>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74" name="Oval 45"/>
            <p:cNvSpPr>
              <a:spLocks noChangeArrowheads="1"/>
            </p:cNvSpPr>
            <p:nvPr/>
          </p:nvSpPr>
          <p:spPr bwMode="auto">
            <a:xfrm>
              <a:off x="5641" y="412"/>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75" name="Oval 46"/>
            <p:cNvSpPr>
              <a:spLocks noChangeArrowheads="1"/>
            </p:cNvSpPr>
            <p:nvPr/>
          </p:nvSpPr>
          <p:spPr bwMode="auto">
            <a:xfrm>
              <a:off x="3823" y="1277"/>
              <a:ext cx="48"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76" name="Oval 47"/>
            <p:cNvSpPr>
              <a:spLocks noChangeArrowheads="1"/>
            </p:cNvSpPr>
            <p:nvPr/>
          </p:nvSpPr>
          <p:spPr bwMode="auto">
            <a:xfrm>
              <a:off x="3803" y="1838"/>
              <a:ext cx="47" cy="51"/>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1777" name="Group 48"/>
            <p:cNvGrpSpPr/>
            <p:nvPr/>
          </p:nvGrpSpPr>
          <p:grpSpPr bwMode="auto">
            <a:xfrm>
              <a:off x="4114" y="1184"/>
              <a:ext cx="73" cy="246"/>
              <a:chOff x="3454" y="2018"/>
              <a:chExt cx="96" cy="328"/>
            </a:xfrm>
          </p:grpSpPr>
          <p:sp>
            <p:nvSpPr>
              <p:cNvPr id="31823" name="Line 49"/>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24" name="Line 50"/>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1778" name="Line 51"/>
            <p:cNvSpPr>
              <a:spLocks noChangeShapeType="1"/>
            </p:cNvSpPr>
            <p:nvPr/>
          </p:nvSpPr>
          <p:spPr bwMode="auto">
            <a:xfrm>
              <a:off x="3857" y="1301"/>
              <a:ext cx="2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1779" name="Group 52"/>
            <p:cNvGrpSpPr/>
            <p:nvPr/>
          </p:nvGrpSpPr>
          <p:grpSpPr bwMode="auto">
            <a:xfrm flipH="1">
              <a:off x="5216" y="949"/>
              <a:ext cx="73" cy="247"/>
              <a:chOff x="3454" y="2018"/>
              <a:chExt cx="96" cy="328"/>
            </a:xfrm>
          </p:grpSpPr>
          <p:sp>
            <p:nvSpPr>
              <p:cNvPr id="31821" name="Line 53"/>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22" name="Line 54"/>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1780" name="Line 55"/>
            <p:cNvSpPr>
              <a:spLocks noChangeShapeType="1"/>
            </p:cNvSpPr>
            <p:nvPr/>
          </p:nvSpPr>
          <p:spPr bwMode="auto">
            <a:xfrm flipH="1">
              <a:off x="5294" y="1076"/>
              <a:ext cx="2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81" name="Line 56"/>
            <p:cNvSpPr>
              <a:spLocks noChangeShapeType="1"/>
            </p:cNvSpPr>
            <p:nvPr/>
          </p:nvSpPr>
          <p:spPr bwMode="auto">
            <a:xfrm flipV="1">
              <a:off x="4901" y="1074"/>
              <a:ext cx="31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82" name="Text Box 57"/>
            <p:cNvSpPr txBox="1">
              <a:spLocks noChangeArrowheads="1"/>
            </p:cNvSpPr>
            <p:nvPr/>
          </p:nvSpPr>
          <p:spPr bwMode="auto">
            <a:xfrm>
              <a:off x="4526" y="540"/>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C</a:t>
              </a:r>
              <a:endParaRPr kumimoji="1" lang="en-US" altLang="zh-CN" sz="2400" b="1">
                <a:latin typeface="Times New Roman" panose="02020603050405020304" pitchFamily="18" charset="0"/>
                <a:ea typeface="楷体_GB2312" pitchFamily="49" charset="-122"/>
              </a:endParaRPr>
            </a:p>
          </p:txBody>
        </p:sp>
        <p:sp>
          <p:nvSpPr>
            <p:cNvPr id="31783" name="Text Box 58"/>
            <p:cNvSpPr txBox="1">
              <a:spLocks noChangeArrowheads="1"/>
            </p:cNvSpPr>
            <p:nvPr/>
          </p:nvSpPr>
          <p:spPr bwMode="auto">
            <a:xfrm>
              <a:off x="3874" y="905"/>
              <a:ext cx="273"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C</a:t>
              </a:r>
              <a:r>
                <a:rPr kumimoji="1" lang="en-US" altLang="zh-CN" sz="2000" b="1" baseline="-25000">
                  <a:latin typeface="Times New Roman" panose="02020603050405020304" pitchFamily="18" charset="0"/>
                  <a:ea typeface="楷体_GB2312" pitchFamily="49" charset="-122"/>
                </a:rPr>
                <a:t>1</a:t>
              </a:r>
              <a:endParaRPr kumimoji="1" lang="en-US" altLang="zh-CN" sz="2000" b="1">
                <a:latin typeface="Times New Roman" panose="02020603050405020304" pitchFamily="18" charset="0"/>
                <a:ea typeface="楷体_GB2312" pitchFamily="49" charset="-122"/>
              </a:endParaRPr>
            </a:p>
          </p:txBody>
        </p:sp>
        <p:sp>
          <p:nvSpPr>
            <p:cNvPr id="31784" name="Text Box 59"/>
            <p:cNvSpPr txBox="1">
              <a:spLocks noChangeArrowheads="1"/>
            </p:cNvSpPr>
            <p:nvPr/>
          </p:nvSpPr>
          <p:spPr bwMode="auto">
            <a:xfrm>
              <a:off x="5249" y="730"/>
              <a:ext cx="273"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ea typeface="楷体_GB2312" pitchFamily="49" charset="-122"/>
                </a:rPr>
                <a:t>C</a:t>
              </a:r>
              <a:r>
                <a:rPr kumimoji="1" lang="en-US" altLang="zh-CN" sz="2000" b="1" baseline="-25000">
                  <a:latin typeface="Times New Roman" panose="02020603050405020304" pitchFamily="18" charset="0"/>
                  <a:ea typeface="楷体_GB2312" pitchFamily="49" charset="-122"/>
                </a:rPr>
                <a:t>2</a:t>
              </a:r>
              <a:endParaRPr kumimoji="1" lang="en-US" altLang="zh-CN" sz="2000" b="1">
                <a:latin typeface="Times New Roman" panose="02020603050405020304" pitchFamily="18" charset="0"/>
                <a:ea typeface="楷体_GB2312" pitchFamily="49" charset="-122"/>
              </a:endParaRPr>
            </a:p>
          </p:txBody>
        </p:sp>
        <p:sp>
          <p:nvSpPr>
            <p:cNvPr id="31785" name="Line 60"/>
            <p:cNvSpPr>
              <a:spLocks noChangeShapeType="1"/>
            </p:cNvSpPr>
            <p:nvPr/>
          </p:nvSpPr>
          <p:spPr bwMode="auto">
            <a:xfrm flipV="1">
              <a:off x="4428" y="421"/>
              <a:ext cx="1240"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86" name="Line 61"/>
            <p:cNvSpPr>
              <a:spLocks noChangeShapeType="1"/>
            </p:cNvSpPr>
            <p:nvPr/>
          </p:nvSpPr>
          <p:spPr bwMode="auto">
            <a:xfrm>
              <a:off x="4827" y="1970"/>
              <a:ext cx="156" cy="5"/>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87" name="Oval 62"/>
            <p:cNvSpPr>
              <a:spLocks noChangeArrowheads="1"/>
            </p:cNvSpPr>
            <p:nvPr/>
          </p:nvSpPr>
          <p:spPr bwMode="auto">
            <a:xfrm>
              <a:off x="4887" y="1835"/>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88" name="Line 63"/>
            <p:cNvSpPr>
              <a:spLocks noChangeShapeType="1"/>
            </p:cNvSpPr>
            <p:nvPr/>
          </p:nvSpPr>
          <p:spPr bwMode="auto">
            <a:xfrm flipV="1">
              <a:off x="4429" y="434"/>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89" name="Line 64"/>
            <p:cNvSpPr>
              <a:spLocks noChangeShapeType="1"/>
            </p:cNvSpPr>
            <p:nvPr/>
          </p:nvSpPr>
          <p:spPr bwMode="auto">
            <a:xfrm flipV="1">
              <a:off x="4434" y="896"/>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90" name="Line 65"/>
            <p:cNvSpPr>
              <a:spLocks noChangeShapeType="1"/>
            </p:cNvSpPr>
            <p:nvPr/>
          </p:nvSpPr>
          <p:spPr bwMode="auto">
            <a:xfrm>
              <a:off x="4434" y="835"/>
              <a:ext cx="0" cy="43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31791" name="Rectangle 66"/>
            <p:cNvSpPr>
              <a:spLocks noChangeArrowheads="1"/>
            </p:cNvSpPr>
            <p:nvPr/>
          </p:nvSpPr>
          <p:spPr bwMode="auto">
            <a:xfrm>
              <a:off x="4392" y="714"/>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92" name="Oval 67"/>
            <p:cNvSpPr>
              <a:spLocks noChangeArrowheads="1"/>
            </p:cNvSpPr>
            <p:nvPr/>
          </p:nvSpPr>
          <p:spPr bwMode="auto">
            <a:xfrm>
              <a:off x="4887" y="421"/>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93" name="Oval 68"/>
            <p:cNvSpPr>
              <a:spLocks noChangeArrowheads="1"/>
            </p:cNvSpPr>
            <p:nvPr/>
          </p:nvSpPr>
          <p:spPr bwMode="auto">
            <a:xfrm>
              <a:off x="4887" y="1042"/>
              <a:ext cx="35" cy="37"/>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794" name="Text Box 69"/>
            <p:cNvSpPr txBox="1">
              <a:spLocks noChangeArrowheads="1"/>
            </p:cNvSpPr>
            <p:nvPr/>
          </p:nvSpPr>
          <p:spPr bwMode="auto">
            <a:xfrm>
              <a:off x="4026" y="621"/>
              <a:ext cx="327" cy="28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31795" name="Text Box 70"/>
            <p:cNvSpPr txBox="1">
              <a:spLocks noChangeArrowheads="1"/>
            </p:cNvSpPr>
            <p:nvPr/>
          </p:nvSpPr>
          <p:spPr bwMode="auto">
            <a:xfrm>
              <a:off x="5010" y="841"/>
              <a:ext cx="223" cy="28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31796" name="Text Box 71"/>
            <p:cNvSpPr txBox="1">
              <a:spLocks noChangeArrowheads="1"/>
            </p:cNvSpPr>
            <p:nvPr/>
          </p:nvSpPr>
          <p:spPr bwMode="auto">
            <a:xfrm>
              <a:off x="4152" y="1074"/>
              <a:ext cx="22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5050"/>
                  </a:solidFill>
                  <a:latin typeface="Times New Roman" panose="02020603050405020304" pitchFamily="18" charset="0"/>
                  <a:ea typeface="楷体_GB2312" pitchFamily="49" charset="-122"/>
                </a:rPr>
                <a:t>+</a:t>
              </a:r>
              <a:endParaRPr kumimoji="1" lang="en-US" altLang="zh-CN" sz="2400" b="1">
                <a:solidFill>
                  <a:srgbClr val="FF5050"/>
                </a:solidFill>
                <a:latin typeface="Times New Roman" panose="02020603050405020304" pitchFamily="18" charset="0"/>
                <a:ea typeface="楷体_GB2312" pitchFamily="49" charset="-122"/>
              </a:endParaRPr>
            </a:p>
          </p:txBody>
        </p:sp>
        <p:sp>
          <p:nvSpPr>
            <p:cNvPr id="31797" name="Line 72"/>
            <p:cNvSpPr>
              <a:spLocks noChangeShapeType="1"/>
            </p:cNvSpPr>
            <p:nvPr/>
          </p:nvSpPr>
          <p:spPr bwMode="auto">
            <a:xfrm flipV="1">
              <a:off x="5583" y="1076"/>
              <a:ext cx="0" cy="36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98" name="Line 73"/>
            <p:cNvSpPr>
              <a:spLocks noChangeShapeType="1"/>
            </p:cNvSpPr>
            <p:nvPr/>
          </p:nvSpPr>
          <p:spPr bwMode="auto">
            <a:xfrm flipV="1">
              <a:off x="5588" y="1482"/>
              <a:ext cx="0" cy="19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799" name="Line 74"/>
            <p:cNvSpPr>
              <a:spLocks noChangeShapeType="1"/>
            </p:cNvSpPr>
            <p:nvPr/>
          </p:nvSpPr>
          <p:spPr bwMode="auto">
            <a:xfrm>
              <a:off x="5588" y="1417"/>
              <a:ext cx="0" cy="43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31800" name="Rectangle 75"/>
            <p:cNvSpPr>
              <a:spLocks noChangeArrowheads="1"/>
            </p:cNvSpPr>
            <p:nvPr/>
          </p:nvSpPr>
          <p:spPr bwMode="auto">
            <a:xfrm>
              <a:off x="5546" y="1299"/>
              <a:ext cx="75" cy="243"/>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1801" name="Oval 76"/>
            <p:cNvSpPr>
              <a:spLocks noChangeArrowheads="1"/>
            </p:cNvSpPr>
            <p:nvPr/>
          </p:nvSpPr>
          <p:spPr bwMode="auto">
            <a:xfrm>
              <a:off x="4415" y="1277"/>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02" name="Text Box 77"/>
            <p:cNvSpPr txBox="1">
              <a:spLocks noChangeArrowheads="1"/>
            </p:cNvSpPr>
            <p:nvPr/>
          </p:nvSpPr>
          <p:spPr bwMode="auto">
            <a:xfrm>
              <a:off x="5233" y="1293"/>
              <a:ext cx="32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31803" name="Line 78"/>
            <p:cNvSpPr>
              <a:spLocks noChangeShapeType="1"/>
            </p:cNvSpPr>
            <p:nvPr/>
          </p:nvSpPr>
          <p:spPr bwMode="auto">
            <a:xfrm>
              <a:off x="3937" y="1424"/>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04" name="Line 79"/>
            <p:cNvSpPr>
              <a:spLocks noChangeShapeType="1"/>
            </p:cNvSpPr>
            <p:nvPr/>
          </p:nvSpPr>
          <p:spPr bwMode="auto">
            <a:xfrm>
              <a:off x="5698" y="1250"/>
              <a:ext cx="0" cy="369"/>
            </a:xfrm>
            <a:prstGeom prst="line">
              <a:avLst/>
            </a:prstGeom>
            <a:noFill/>
            <a:ln w="349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05" name="Text Box 80"/>
            <p:cNvSpPr txBox="1">
              <a:spLocks noChangeArrowheads="1"/>
            </p:cNvSpPr>
            <p:nvPr/>
          </p:nvSpPr>
          <p:spPr bwMode="auto">
            <a:xfrm>
              <a:off x="3672" y="1387"/>
              <a:ext cx="25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i</a:t>
              </a:r>
              <a:endParaRPr kumimoji="1" lang="en-US" altLang="zh-CN" sz="2400" b="1" i="1">
                <a:latin typeface="Times New Roman" panose="02020603050405020304" pitchFamily="18" charset="0"/>
                <a:ea typeface="楷体_GB2312" pitchFamily="49" charset="-122"/>
              </a:endParaRPr>
            </a:p>
          </p:txBody>
        </p:sp>
        <p:sp>
          <p:nvSpPr>
            <p:cNvPr id="31806" name="Text Box 81"/>
            <p:cNvSpPr txBox="1">
              <a:spLocks noChangeArrowheads="1"/>
            </p:cNvSpPr>
            <p:nvPr/>
          </p:nvSpPr>
          <p:spPr bwMode="auto">
            <a:xfrm>
              <a:off x="5729" y="1243"/>
              <a:ext cx="35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u</a:t>
              </a:r>
              <a:r>
                <a:rPr kumimoji="1" lang="en-US" altLang="zh-CN" sz="2400" b="1" i="1" baseline="-25000">
                  <a:latin typeface="Times New Roman" panose="02020603050405020304" pitchFamily="18" charset="0"/>
                  <a:ea typeface="楷体_GB2312" pitchFamily="49" charset="-122"/>
                </a:rPr>
                <a:t>o</a:t>
              </a:r>
              <a:endParaRPr kumimoji="1" lang="en-US" altLang="zh-CN" sz="2400" b="1" i="1">
                <a:latin typeface="Times New Roman" panose="02020603050405020304" pitchFamily="18" charset="0"/>
                <a:ea typeface="楷体_GB2312" pitchFamily="49" charset="-122"/>
              </a:endParaRPr>
            </a:p>
          </p:txBody>
        </p:sp>
        <p:sp>
          <p:nvSpPr>
            <p:cNvPr id="31807" name="Line 82"/>
            <p:cNvSpPr>
              <a:spLocks noChangeShapeType="1"/>
            </p:cNvSpPr>
            <p:nvPr/>
          </p:nvSpPr>
          <p:spPr bwMode="auto">
            <a:xfrm>
              <a:off x="5027" y="496"/>
              <a:ext cx="0" cy="327"/>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08" name="Rectangle 83"/>
            <p:cNvSpPr>
              <a:spLocks noChangeArrowheads="1"/>
            </p:cNvSpPr>
            <p:nvPr/>
          </p:nvSpPr>
          <p:spPr bwMode="auto">
            <a:xfrm>
              <a:off x="5080" y="506"/>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C</a:t>
              </a:r>
            </a:p>
          </p:txBody>
        </p:sp>
        <p:sp>
          <p:nvSpPr>
            <p:cNvPr id="31809" name="Rectangle 84"/>
            <p:cNvSpPr>
              <a:spLocks noChangeArrowheads="1"/>
            </p:cNvSpPr>
            <p:nvPr/>
          </p:nvSpPr>
          <p:spPr bwMode="auto">
            <a:xfrm>
              <a:off x="4439" y="932"/>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p>
          </p:txBody>
        </p:sp>
        <p:sp>
          <p:nvSpPr>
            <p:cNvPr id="31810" name="Line 85"/>
            <p:cNvSpPr>
              <a:spLocks noChangeShapeType="1"/>
            </p:cNvSpPr>
            <p:nvPr/>
          </p:nvSpPr>
          <p:spPr bwMode="auto">
            <a:xfrm rot="-5400000">
              <a:off x="4599" y="1126"/>
              <a:ext cx="10" cy="224"/>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11" name="Line 86"/>
            <p:cNvSpPr>
              <a:spLocks noChangeShapeType="1"/>
            </p:cNvSpPr>
            <p:nvPr/>
          </p:nvSpPr>
          <p:spPr bwMode="auto">
            <a:xfrm>
              <a:off x="4596" y="1355"/>
              <a:ext cx="252" cy="25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12" name="Rectangle 87"/>
            <p:cNvSpPr>
              <a:spLocks noChangeArrowheads="1"/>
            </p:cNvSpPr>
            <p:nvPr/>
          </p:nvSpPr>
          <p:spPr bwMode="auto">
            <a:xfrm>
              <a:off x="4340" y="1355"/>
              <a:ext cx="3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u</a:t>
              </a:r>
              <a:r>
                <a:rPr kumimoji="1" lang="en-US" altLang="zh-CN" sz="2400" b="1" baseline="-25000">
                  <a:solidFill>
                    <a:schemeClr val="accent2"/>
                  </a:solidFill>
                  <a:latin typeface="Times New Roman" panose="02020603050405020304" pitchFamily="18" charset="0"/>
                  <a:ea typeface="楷体_GB2312" pitchFamily="49" charset="-122"/>
                </a:rPr>
                <a:t>BE</a:t>
              </a:r>
            </a:p>
          </p:txBody>
        </p:sp>
        <p:sp>
          <p:nvSpPr>
            <p:cNvPr id="31813" name="Line 88"/>
            <p:cNvSpPr>
              <a:spLocks noChangeShapeType="1"/>
            </p:cNvSpPr>
            <p:nvPr/>
          </p:nvSpPr>
          <p:spPr bwMode="auto">
            <a:xfrm>
              <a:off x="5100" y="1068"/>
              <a:ext cx="0" cy="360"/>
            </a:xfrm>
            <a:prstGeom prst="line">
              <a:avLst/>
            </a:prstGeom>
            <a:noFill/>
            <a:ln w="317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1814" name="Group 89"/>
            <p:cNvGrpSpPr/>
            <p:nvPr/>
          </p:nvGrpSpPr>
          <p:grpSpPr bwMode="auto">
            <a:xfrm rot="16200000" flipH="1">
              <a:off x="5060" y="1333"/>
              <a:ext cx="73" cy="247"/>
              <a:chOff x="3454" y="2018"/>
              <a:chExt cx="96" cy="328"/>
            </a:xfrm>
          </p:grpSpPr>
          <p:sp>
            <p:nvSpPr>
              <p:cNvPr id="31819" name="Line 90"/>
              <p:cNvSpPr>
                <a:spLocks noChangeShapeType="1"/>
              </p:cNvSpPr>
              <p:nvPr/>
            </p:nvSpPr>
            <p:spPr bwMode="auto">
              <a:xfrm>
                <a:off x="3454" y="2018"/>
                <a:ext cx="0" cy="32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20" name="Line 91"/>
              <p:cNvSpPr>
                <a:spLocks noChangeShapeType="1"/>
              </p:cNvSpPr>
              <p:nvPr/>
            </p:nvSpPr>
            <p:spPr bwMode="auto">
              <a:xfrm>
                <a:off x="3550" y="2018"/>
                <a:ext cx="0" cy="32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1815" name="Line 92"/>
            <p:cNvSpPr>
              <a:spLocks noChangeShapeType="1"/>
            </p:cNvSpPr>
            <p:nvPr/>
          </p:nvSpPr>
          <p:spPr bwMode="auto">
            <a:xfrm>
              <a:off x="5100" y="1488"/>
              <a:ext cx="0" cy="360"/>
            </a:xfrm>
            <a:prstGeom prst="line">
              <a:avLst/>
            </a:prstGeom>
            <a:noFill/>
            <a:ln w="317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16" name="Oval 93"/>
            <p:cNvSpPr>
              <a:spLocks noChangeArrowheads="1"/>
            </p:cNvSpPr>
            <p:nvPr/>
          </p:nvSpPr>
          <p:spPr bwMode="auto">
            <a:xfrm>
              <a:off x="5079" y="1834"/>
              <a:ext cx="35" cy="37"/>
            </a:xfrm>
            <a:prstGeom prst="ellipse">
              <a:avLst/>
            </a:prstGeom>
            <a:solidFill>
              <a:srgbClr val="FF0000"/>
            </a:solidFill>
            <a:ln w="381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17" name="Oval 94"/>
            <p:cNvSpPr>
              <a:spLocks noChangeArrowheads="1"/>
            </p:cNvSpPr>
            <p:nvPr/>
          </p:nvSpPr>
          <p:spPr bwMode="auto">
            <a:xfrm>
              <a:off x="5091" y="1042"/>
              <a:ext cx="35" cy="37"/>
            </a:xfrm>
            <a:prstGeom prst="ellipse">
              <a:avLst/>
            </a:prstGeom>
            <a:solidFill>
              <a:srgbClr val="FF0000"/>
            </a:solidFill>
            <a:ln w="381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818" name="Text Box 95"/>
            <p:cNvSpPr txBox="1">
              <a:spLocks noChangeArrowheads="1"/>
            </p:cNvSpPr>
            <p:nvPr/>
          </p:nvSpPr>
          <p:spPr bwMode="auto">
            <a:xfrm>
              <a:off x="5105" y="1474"/>
              <a:ext cx="273" cy="2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rgbClr val="FF5050"/>
                  </a:solidFill>
                  <a:latin typeface="Times New Roman" panose="02020603050405020304" pitchFamily="18" charset="0"/>
                  <a:ea typeface="楷体_GB2312" pitchFamily="49" charset="-122"/>
                </a:rPr>
                <a:t>C</a:t>
              </a:r>
              <a:r>
                <a:rPr kumimoji="1" lang="en-US" altLang="zh-CN" sz="2000" b="1" baseline="-25000">
                  <a:solidFill>
                    <a:srgbClr val="FF5050"/>
                  </a:solidFill>
                  <a:latin typeface="Times New Roman" panose="02020603050405020304" pitchFamily="18" charset="0"/>
                  <a:ea typeface="楷体_GB2312" pitchFamily="49" charset="-122"/>
                </a:rPr>
                <a:t>o</a:t>
              </a:r>
              <a:endParaRPr kumimoji="1" lang="en-US" altLang="zh-CN" sz="2000" b="1">
                <a:solidFill>
                  <a:srgbClr val="FF5050"/>
                </a:solidFill>
                <a:latin typeface="Times New Roman" panose="02020603050405020304" pitchFamily="18" charset="0"/>
                <a:ea typeface="楷体_GB2312" pitchFamily="49" charset="-122"/>
              </a:endParaRPr>
            </a:p>
          </p:txBody>
        </p:sp>
      </p:grpSp>
      <p:sp>
        <p:nvSpPr>
          <p:cNvPr id="652384" name="Rectangle 96"/>
          <p:cNvSpPr>
            <a:spLocks noChangeArrowheads="1"/>
          </p:cNvSpPr>
          <p:nvPr/>
        </p:nvSpPr>
        <p:spPr bwMode="auto">
          <a:xfrm>
            <a:off x="368746" y="4469606"/>
            <a:ext cx="8458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kumimoji="1" lang="en-US" altLang="zh-CN" sz="2800" b="1" i="1">
                <a:solidFill>
                  <a:srgbClr val="FF5050"/>
                </a:solidFill>
                <a:latin typeface="Times New Roman" panose="02020603050405020304" pitchFamily="18" charset="0"/>
                <a:ea typeface="楷体_GB2312" pitchFamily="49" charset="-122"/>
              </a:rPr>
              <a:t>f </a:t>
            </a:r>
            <a:r>
              <a:rPr kumimoji="1" lang="en-US" altLang="zh-CN" sz="2800" b="1">
                <a:solidFill>
                  <a:srgbClr val="FF5050"/>
                </a:solidFill>
                <a:latin typeface="Times New Roman" panose="02020603050405020304" pitchFamily="18" charset="0"/>
                <a:ea typeface="楷体_GB2312" pitchFamily="49" charset="-122"/>
              </a:rPr>
              <a:t>↓ </a:t>
            </a:r>
            <a:r>
              <a:rPr kumimoji="1" lang="en-US" altLang="zh-CN" sz="2800" b="1" i="1">
                <a:solidFill>
                  <a:srgbClr val="FF5050"/>
                </a:solidFill>
                <a:latin typeface="Times New Roman" panose="02020603050405020304" pitchFamily="18" charset="0"/>
                <a:ea typeface="楷体_GB2312" pitchFamily="49" charset="-122"/>
              </a:rPr>
              <a:t>→X</a:t>
            </a:r>
            <a:r>
              <a:rPr kumimoji="1" lang="en-US" altLang="zh-CN" sz="2800" b="1" baseline="-30000">
                <a:solidFill>
                  <a:srgbClr val="FF5050"/>
                </a:solidFill>
                <a:latin typeface="Times New Roman" panose="02020603050405020304" pitchFamily="18" charset="0"/>
              </a:rPr>
              <a:t>C</a:t>
            </a:r>
            <a:r>
              <a:rPr kumimoji="1" lang="en-US" altLang="zh-CN" sz="2800" b="1">
                <a:solidFill>
                  <a:srgbClr val="FF5050"/>
                </a:solidFill>
                <a:latin typeface="Times New Roman" panose="02020603050405020304" pitchFamily="18" charset="0"/>
                <a:ea typeface="楷体_GB2312" pitchFamily="49" charset="-122"/>
              </a:rPr>
              <a:t>↑→</a:t>
            </a:r>
            <a:r>
              <a:rPr kumimoji="1" lang="zh-CN" altLang="en-US" sz="2800" b="1">
                <a:solidFill>
                  <a:srgbClr val="FF5050"/>
                </a:solidFill>
                <a:latin typeface="Times New Roman" panose="02020603050405020304" pitchFamily="18" charset="0"/>
                <a:ea typeface="楷体_GB2312" pitchFamily="49" charset="-122"/>
              </a:rPr>
              <a:t>耦合电容</a:t>
            </a:r>
            <a:r>
              <a:rPr kumimoji="1" lang="en-US" altLang="zh-CN" sz="2800" b="1" i="1">
                <a:solidFill>
                  <a:srgbClr val="FF5050"/>
                </a:solidFill>
                <a:latin typeface="Times New Roman" panose="02020603050405020304" pitchFamily="18" charset="0"/>
              </a:rPr>
              <a:t>C</a:t>
            </a:r>
            <a:r>
              <a:rPr kumimoji="1" lang="en-US" altLang="zh-CN" sz="2800" b="1" baseline="-30000">
                <a:solidFill>
                  <a:srgbClr val="FF5050"/>
                </a:solidFill>
                <a:latin typeface="Times New Roman" panose="02020603050405020304" pitchFamily="18" charset="0"/>
              </a:rPr>
              <a:t>1</a:t>
            </a:r>
            <a:r>
              <a:rPr kumimoji="1" lang="zh-CN" altLang="en-US" sz="2800" b="1">
                <a:solidFill>
                  <a:srgbClr val="FF5050"/>
                </a:solidFill>
                <a:latin typeface="Times New Roman" panose="02020603050405020304" pitchFamily="18" charset="0"/>
              </a:rPr>
              <a:t>、</a:t>
            </a:r>
            <a:r>
              <a:rPr kumimoji="1" lang="en-US" altLang="zh-CN" sz="2800" b="1" i="1">
                <a:solidFill>
                  <a:srgbClr val="FF5050"/>
                </a:solidFill>
                <a:latin typeface="Times New Roman" panose="02020603050405020304" pitchFamily="18" charset="0"/>
              </a:rPr>
              <a:t>C</a:t>
            </a:r>
            <a:r>
              <a:rPr kumimoji="1" lang="en-US" altLang="zh-CN" sz="2800" b="1" baseline="-30000">
                <a:solidFill>
                  <a:srgbClr val="FF5050"/>
                </a:solidFill>
                <a:latin typeface="Times New Roman" panose="02020603050405020304" pitchFamily="18" charset="0"/>
              </a:rPr>
              <a:t>2</a:t>
            </a:r>
            <a:r>
              <a:rPr kumimoji="1" lang="en-US" altLang="zh-CN" sz="2800" b="1">
                <a:solidFill>
                  <a:srgbClr val="FF5050"/>
                </a:solidFill>
                <a:latin typeface="Times New Roman" panose="02020603050405020304" pitchFamily="18" charset="0"/>
                <a:ea typeface="楷体_GB2312" pitchFamily="49" charset="-122"/>
              </a:rPr>
              <a:t> </a:t>
            </a:r>
            <a:r>
              <a:rPr kumimoji="1" lang="zh-CN" altLang="en-US" sz="2800" b="1">
                <a:solidFill>
                  <a:srgbClr val="FF5050"/>
                </a:solidFill>
                <a:latin typeface="Times New Roman" panose="02020603050405020304" pitchFamily="18" charset="0"/>
                <a:ea typeface="楷体_GB2312" pitchFamily="49" charset="-122"/>
              </a:rPr>
              <a:t>分压→ </a:t>
            </a:r>
            <a:r>
              <a:rPr kumimoji="1" lang="en-US" altLang="zh-CN" sz="2800" b="1" i="1">
                <a:solidFill>
                  <a:srgbClr val="FF5050"/>
                </a:solidFill>
                <a:latin typeface="Times New Roman" panose="02020603050405020304" pitchFamily="18" charset="0"/>
                <a:ea typeface="楷体_GB2312" pitchFamily="49" charset="-122"/>
              </a:rPr>
              <a:t>u</a:t>
            </a:r>
            <a:r>
              <a:rPr kumimoji="1" lang="en-US" altLang="zh-CN" sz="2800" b="1" i="1" baseline="-25000">
                <a:solidFill>
                  <a:srgbClr val="FF5050"/>
                </a:solidFill>
                <a:latin typeface="Times New Roman" panose="02020603050405020304" pitchFamily="18" charset="0"/>
                <a:ea typeface="楷体_GB2312" pitchFamily="49" charset="-122"/>
              </a:rPr>
              <a:t>o </a:t>
            </a:r>
            <a:r>
              <a:rPr kumimoji="1" lang="en-US" altLang="zh-CN" sz="2800" b="1">
                <a:solidFill>
                  <a:srgbClr val="FF5050"/>
                </a:solidFill>
                <a:latin typeface="Times New Roman" panose="02020603050405020304" pitchFamily="18" charset="0"/>
                <a:ea typeface="楷体_GB2312" pitchFamily="49" charset="-122"/>
              </a:rPr>
              <a:t>↓</a:t>
            </a:r>
            <a:r>
              <a:rPr kumimoji="1" lang="en-US" altLang="zh-CN" sz="2800" b="1" i="1">
                <a:solidFill>
                  <a:srgbClr val="FF5050"/>
                </a:solidFill>
                <a:latin typeface="Times New Roman" panose="02020603050405020304" pitchFamily="18" charset="0"/>
                <a:ea typeface="楷体_GB2312" pitchFamily="49" charset="-122"/>
              </a:rPr>
              <a:t>→ A</a:t>
            </a:r>
            <a:r>
              <a:rPr kumimoji="1" lang="en-US" altLang="zh-CN" sz="2800" b="1" i="1" baseline="-25000">
                <a:solidFill>
                  <a:srgbClr val="FF5050"/>
                </a:solidFill>
                <a:latin typeface="Times New Roman" panose="02020603050405020304" pitchFamily="18" charset="0"/>
                <a:ea typeface="楷体_GB2312" pitchFamily="49" charset="-122"/>
              </a:rPr>
              <a:t>u</a:t>
            </a:r>
            <a:r>
              <a:rPr kumimoji="1" lang="en-US" altLang="zh-CN" sz="2800" b="1" i="1">
                <a:solidFill>
                  <a:srgbClr val="FF5050"/>
                </a:solidFill>
                <a:latin typeface="Times New Roman" panose="02020603050405020304" pitchFamily="18" charset="0"/>
                <a:ea typeface="楷体_GB2312" pitchFamily="49" charset="-122"/>
              </a:rPr>
              <a:t> </a:t>
            </a:r>
            <a:r>
              <a:rPr kumimoji="1" lang="en-US" altLang="zh-CN" sz="2800" b="1">
                <a:solidFill>
                  <a:srgbClr val="FF5050"/>
                </a:solidFill>
                <a:latin typeface="Times New Roman" panose="02020603050405020304" pitchFamily="18" charset="0"/>
                <a:ea typeface="楷体_GB2312" pitchFamily="49" charset="-122"/>
              </a:rPr>
              <a:t>↓</a:t>
            </a:r>
          </a:p>
        </p:txBody>
      </p:sp>
      <p:grpSp>
        <p:nvGrpSpPr>
          <p:cNvPr id="652385" name="Group 97"/>
          <p:cNvGrpSpPr/>
          <p:nvPr/>
        </p:nvGrpSpPr>
        <p:grpSpPr bwMode="auto">
          <a:xfrm>
            <a:off x="224283" y="5117306"/>
            <a:ext cx="8978900" cy="742950"/>
            <a:chOff x="384" y="2964"/>
            <a:chExt cx="5556" cy="468"/>
          </a:xfrm>
        </p:grpSpPr>
        <p:sp>
          <p:nvSpPr>
            <p:cNvPr id="31758" name="Rectangle 98"/>
            <p:cNvSpPr>
              <a:spLocks noChangeArrowheads="1"/>
            </p:cNvSpPr>
            <p:nvPr/>
          </p:nvSpPr>
          <p:spPr bwMode="auto">
            <a:xfrm>
              <a:off x="384" y="2964"/>
              <a:ext cx="555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kumimoji="1" lang="en-US" altLang="zh-CN" sz="2800" b="1" i="1">
                  <a:solidFill>
                    <a:srgbClr val="FF5050"/>
                  </a:solidFill>
                  <a:latin typeface="Times New Roman" panose="02020603050405020304" pitchFamily="18" charset="0"/>
                  <a:ea typeface="楷体_GB2312" pitchFamily="49" charset="-122"/>
                </a:rPr>
                <a:t>f </a:t>
              </a:r>
              <a:r>
                <a:rPr kumimoji="1" lang="en-US" altLang="zh-CN" sz="2800" b="1">
                  <a:solidFill>
                    <a:srgbClr val="FF5050"/>
                  </a:solidFill>
                  <a:latin typeface="Times New Roman" panose="02020603050405020304" pitchFamily="18" charset="0"/>
                  <a:ea typeface="楷体_GB2312" pitchFamily="49" charset="-122"/>
                </a:rPr>
                <a:t>↑ </a:t>
              </a:r>
              <a:r>
                <a:rPr kumimoji="1" lang="en-US" altLang="zh-CN" sz="2800" b="1" i="1">
                  <a:solidFill>
                    <a:srgbClr val="FF5050"/>
                  </a:solidFill>
                  <a:latin typeface="Times New Roman" panose="02020603050405020304" pitchFamily="18" charset="0"/>
                  <a:ea typeface="楷体_GB2312" pitchFamily="49" charset="-122"/>
                </a:rPr>
                <a:t>→        </a:t>
              </a:r>
              <a:r>
                <a:rPr kumimoji="1" lang="en-US" altLang="zh-CN" sz="2800" b="1">
                  <a:solidFill>
                    <a:srgbClr val="FF5050"/>
                  </a:solidFill>
                  <a:latin typeface="Times New Roman" panose="02020603050405020304" pitchFamily="18" charset="0"/>
                  <a:ea typeface="楷体_GB2312" pitchFamily="49" charset="-122"/>
                </a:rPr>
                <a:t>↓ →</a:t>
              </a:r>
              <a:r>
                <a:rPr kumimoji="1" lang="zh-CN" altLang="en-US" sz="2800" b="1">
                  <a:solidFill>
                    <a:srgbClr val="FF5050"/>
                  </a:solidFill>
                  <a:latin typeface="Times New Roman" panose="02020603050405020304" pitchFamily="18" charset="0"/>
                  <a:ea typeface="楷体_GB2312" pitchFamily="49" charset="-122"/>
                </a:rPr>
                <a:t>寄生电容</a:t>
              </a:r>
              <a:r>
                <a:rPr kumimoji="1" lang="en-US" altLang="zh-CN" sz="2800" b="1" i="1">
                  <a:solidFill>
                    <a:srgbClr val="FF5050"/>
                  </a:solidFill>
                  <a:latin typeface="Times New Roman" panose="02020603050405020304" pitchFamily="18" charset="0"/>
                </a:rPr>
                <a:t>C</a:t>
              </a:r>
              <a:r>
                <a:rPr kumimoji="1" lang="en-US" altLang="zh-CN" sz="2800" b="1" baseline="-30000">
                  <a:solidFill>
                    <a:srgbClr val="FF5050"/>
                  </a:solidFill>
                  <a:latin typeface="Times New Roman" panose="02020603050405020304" pitchFamily="18" charset="0"/>
                </a:rPr>
                <a:t>o</a:t>
              </a:r>
              <a:r>
                <a:rPr kumimoji="1" lang="zh-CN" altLang="en-US" sz="2800" b="1">
                  <a:solidFill>
                    <a:srgbClr val="FF5050"/>
                  </a:solidFill>
                  <a:latin typeface="Times New Roman" panose="02020603050405020304" pitchFamily="18" charset="0"/>
                  <a:ea typeface="楷体_GB2312" pitchFamily="49" charset="-122"/>
                </a:rPr>
                <a:t>分流→ </a:t>
              </a:r>
              <a:r>
                <a:rPr kumimoji="1" lang="en-US" altLang="zh-CN" sz="2800" b="1" i="1">
                  <a:solidFill>
                    <a:srgbClr val="FF5050"/>
                  </a:solidFill>
                  <a:latin typeface="Times New Roman" panose="02020603050405020304" pitchFamily="18" charset="0"/>
                  <a:ea typeface="楷体_GB2312" pitchFamily="49" charset="-122"/>
                </a:rPr>
                <a:t>i</a:t>
              </a:r>
              <a:r>
                <a:rPr kumimoji="1" lang="en-US" altLang="zh-CN" sz="2800" b="1" i="1" baseline="-25000">
                  <a:solidFill>
                    <a:srgbClr val="FF5050"/>
                  </a:solidFill>
                  <a:latin typeface="Times New Roman" panose="02020603050405020304" pitchFamily="18" charset="0"/>
                  <a:ea typeface="楷体_GB2312" pitchFamily="49" charset="-122"/>
                </a:rPr>
                <a:t>o</a:t>
              </a:r>
              <a:r>
                <a:rPr kumimoji="1" lang="en-US" altLang="zh-CN" sz="2800" b="1">
                  <a:solidFill>
                    <a:srgbClr val="FF5050"/>
                  </a:solidFill>
                  <a:latin typeface="Times New Roman" panose="02020603050405020304" pitchFamily="18" charset="0"/>
                  <a:ea typeface="楷体_GB2312" pitchFamily="49" charset="-122"/>
                </a:rPr>
                <a:t> ↓→</a:t>
              </a:r>
              <a:r>
                <a:rPr kumimoji="1" lang="en-US" altLang="zh-CN" sz="2800" b="1" i="1">
                  <a:solidFill>
                    <a:srgbClr val="FF5050"/>
                  </a:solidFill>
                  <a:latin typeface="Times New Roman" panose="02020603050405020304" pitchFamily="18" charset="0"/>
                  <a:ea typeface="楷体_GB2312" pitchFamily="49" charset="-122"/>
                </a:rPr>
                <a:t>u</a:t>
              </a:r>
              <a:r>
                <a:rPr kumimoji="1" lang="en-US" altLang="zh-CN" sz="2800" b="1" i="1" baseline="-25000">
                  <a:solidFill>
                    <a:srgbClr val="FF5050"/>
                  </a:solidFill>
                  <a:latin typeface="Times New Roman" panose="02020603050405020304" pitchFamily="18" charset="0"/>
                  <a:ea typeface="楷体_GB2312" pitchFamily="49" charset="-122"/>
                </a:rPr>
                <a:t>o </a:t>
              </a:r>
              <a:r>
                <a:rPr kumimoji="1" lang="en-US" altLang="zh-CN" sz="2800" b="1">
                  <a:solidFill>
                    <a:srgbClr val="FF5050"/>
                  </a:solidFill>
                  <a:latin typeface="Times New Roman" panose="02020603050405020304" pitchFamily="18" charset="0"/>
                  <a:ea typeface="楷体_GB2312" pitchFamily="49" charset="-122"/>
                </a:rPr>
                <a:t>↓</a:t>
              </a:r>
              <a:r>
                <a:rPr kumimoji="1" lang="en-US" altLang="zh-CN" sz="2800" b="1" i="1">
                  <a:solidFill>
                    <a:srgbClr val="FF5050"/>
                  </a:solidFill>
                  <a:latin typeface="Times New Roman" panose="02020603050405020304" pitchFamily="18" charset="0"/>
                  <a:ea typeface="楷体_GB2312" pitchFamily="49" charset="-122"/>
                </a:rPr>
                <a:t>→ A</a:t>
              </a:r>
              <a:r>
                <a:rPr kumimoji="1" lang="en-US" altLang="zh-CN" sz="2800" b="1" i="1" baseline="-25000">
                  <a:solidFill>
                    <a:srgbClr val="FF5050"/>
                  </a:solidFill>
                  <a:latin typeface="Times New Roman" panose="02020603050405020304" pitchFamily="18" charset="0"/>
                  <a:ea typeface="楷体_GB2312" pitchFamily="49" charset="-122"/>
                </a:rPr>
                <a:t>u</a:t>
              </a:r>
              <a:r>
                <a:rPr kumimoji="1" lang="en-US" altLang="zh-CN" sz="2800" b="1" i="1">
                  <a:solidFill>
                    <a:srgbClr val="FF5050"/>
                  </a:solidFill>
                  <a:latin typeface="Times New Roman" panose="02020603050405020304" pitchFamily="18" charset="0"/>
                  <a:ea typeface="楷体_GB2312" pitchFamily="49" charset="-122"/>
                </a:rPr>
                <a:t> </a:t>
              </a:r>
              <a:r>
                <a:rPr kumimoji="1" lang="en-US" altLang="zh-CN" sz="2800" b="1">
                  <a:solidFill>
                    <a:srgbClr val="FF5050"/>
                  </a:solidFill>
                  <a:latin typeface="Times New Roman" panose="02020603050405020304" pitchFamily="18" charset="0"/>
                  <a:ea typeface="楷体_GB2312" pitchFamily="49" charset="-122"/>
                </a:rPr>
                <a:t>↓</a:t>
              </a:r>
            </a:p>
          </p:txBody>
        </p:sp>
        <p:graphicFrame>
          <p:nvGraphicFramePr>
            <p:cNvPr id="31759" name="Object 99"/>
            <p:cNvGraphicFramePr>
              <a:graphicFrameLocks noChangeAspect="1"/>
            </p:cNvGraphicFramePr>
            <p:nvPr/>
          </p:nvGraphicFramePr>
          <p:xfrm>
            <a:off x="1151" y="2984"/>
            <a:ext cx="448" cy="431"/>
          </p:xfrm>
          <a:graphic>
            <a:graphicData uri="http://schemas.openxmlformats.org/presentationml/2006/ole">
              <mc:AlternateContent xmlns:mc="http://schemas.openxmlformats.org/markup-compatibility/2006">
                <mc:Choice xmlns:v="urn:schemas-microsoft-com:vml" Requires="v">
                  <p:oleObj name="Equation" r:id="rId2" imgW="258445" imgH="215265" progId="Equation.3">
                    <p:embed/>
                  </p:oleObj>
                </mc:Choice>
                <mc:Fallback>
                  <p:oleObj name="Equation" r:id="rId2" imgW="258445" imgH="215265" progId="Equation.3">
                    <p:embed/>
                    <p:pic>
                      <p:nvPicPr>
                        <p:cNvPr id="0" name="Object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 y="2984"/>
                          <a:ext cx="448"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 name="Text Box 2"/>
          <p:cNvSpPr txBox="1">
            <a:spLocks noChangeArrowheads="1"/>
          </p:cNvSpPr>
          <p:nvPr/>
        </p:nvSpPr>
        <p:spPr bwMode="auto">
          <a:xfrm>
            <a:off x="252209" y="289718"/>
            <a:ext cx="67643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rgbClr val="FF5050"/>
                </a:solidFill>
                <a:latin typeface="楷体_GB2312" pitchFamily="49" charset="-122"/>
                <a:ea typeface="楷体_GB2312" pitchFamily="49" charset="-122"/>
              </a:rPr>
              <a:t>4. </a:t>
            </a:r>
            <a:r>
              <a:rPr kumimoji="1" lang="zh-CN" altLang="en-US" sz="3200" b="1" dirty="0">
                <a:solidFill>
                  <a:srgbClr val="FF5050"/>
                </a:solidFill>
                <a:latin typeface="楷体_GB2312" pitchFamily="49" charset="-122"/>
                <a:ea typeface="楷体_GB2312" pitchFamily="49" charset="-122"/>
              </a:rPr>
              <a:t>放大电路其它性能指标</a:t>
            </a:r>
            <a:r>
              <a:rPr kumimoji="1" lang="en-US" altLang="zh-CN" sz="3200" b="1" dirty="0">
                <a:solidFill>
                  <a:srgbClr val="FF5050"/>
                </a:solidFill>
                <a:latin typeface="楷体_GB2312" pitchFamily="49" charset="-122"/>
                <a:ea typeface="楷体_GB2312" pitchFamily="49" charset="-122"/>
              </a:rPr>
              <a:t>--</a:t>
            </a:r>
            <a:r>
              <a:rPr kumimoji="1" lang="zh-CN" altLang="en-US" sz="3200" b="1" dirty="0">
                <a:solidFill>
                  <a:srgbClr val="FF0000"/>
                </a:solidFill>
                <a:latin typeface="Times New Roman" panose="02020603050405020304" pitchFamily="18" charset="0"/>
                <a:ea typeface="楷体_GB2312" pitchFamily="49" charset="-122"/>
              </a:rPr>
              <a:t>通频带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652307"/>
                                        </p:tgtEl>
                                        <p:attrNameLst>
                                          <p:attrName>style.visibility</p:attrName>
                                        </p:attrNameLst>
                                      </p:cBhvr>
                                      <p:to>
                                        <p:strVal val="visible"/>
                                      </p:to>
                                    </p:set>
                                    <p:animEffect transition="in" filter="slide(fromTop)">
                                      <p:cBhvr>
                                        <p:cTn id="11" dur="500"/>
                                        <p:tgtEl>
                                          <p:spTgt spid="65230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652291"/>
                                        </p:tgtEl>
                                        <p:attrNameLst>
                                          <p:attrName>style.visibility</p:attrName>
                                        </p:attrNameLst>
                                      </p:cBhvr>
                                      <p:to>
                                        <p:strVal val="visible"/>
                                      </p:to>
                                    </p:set>
                                    <p:animEffect transition="in" filter="wipe(right)">
                                      <p:cBhvr>
                                        <p:cTn id="16" dur="500"/>
                                        <p:tgtEl>
                                          <p:spTgt spid="6522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52294"/>
                                        </p:tgtEl>
                                        <p:attrNameLst>
                                          <p:attrName>style.visibility</p:attrName>
                                        </p:attrNameLst>
                                      </p:cBhvr>
                                      <p:to>
                                        <p:strVal val="visible"/>
                                      </p:to>
                                    </p:set>
                                    <p:animEffect transition="in" filter="wipe(right)">
                                      <p:cBhvr>
                                        <p:cTn id="21" dur="500"/>
                                        <p:tgtEl>
                                          <p:spTgt spid="6522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52297"/>
                                        </p:tgtEl>
                                        <p:attrNameLst>
                                          <p:attrName>style.visibility</p:attrName>
                                        </p:attrNameLst>
                                      </p:cBhvr>
                                      <p:to>
                                        <p:strVal val="visible"/>
                                      </p:to>
                                    </p:set>
                                    <p:animEffect transition="in" filter="wipe(up)">
                                      <p:cBhvr>
                                        <p:cTn id="26" dur="500"/>
                                        <p:tgtEl>
                                          <p:spTgt spid="6522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52301"/>
                                        </p:tgtEl>
                                        <p:attrNameLst>
                                          <p:attrName>style.visibility</p:attrName>
                                        </p:attrNameLst>
                                      </p:cBhvr>
                                      <p:to>
                                        <p:strVal val="visible"/>
                                      </p:to>
                                    </p:set>
                                    <p:animEffect transition="in" filter="wipe(up)">
                                      <p:cBhvr>
                                        <p:cTn id="31" dur="500"/>
                                        <p:tgtEl>
                                          <p:spTgt spid="65230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6523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52384"/>
                                        </p:tgtEl>
                                        <p:attrNameLst>
                                          <p:attrName>style.visibility</p:attrName>
                                        </p:attrNameLst>
                                      </p:cBhvr>
                                      <p:to>
                                        <p:strVal val="visible"/>
                                      </p:to>
                                    </p:set>
                                    <p:animEffect transition="in" filter="wipe(left)">
                                      <p:cBhvr>
                                        <p:cTn id="40" dur="500"/>
                                        <p:tgtEl>
                                          <p:spTgt spid="6523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52385"/>
                                        </p:tgtEl>
                                        <p:attrNameLst>
                                          <p:attrName>style.visibility</p:attrName>
                                        </p:attrNameLst>
                                      </p:cBhvr>
                                      <p:to>
                                        <p:strVal val="visible"/>
                                      </p:to>
                                    </p:set>
                                    <p:animEffect transition="in" filter="wipe(left)">
                                      <p:cBhvr>
                                        <p:cTn id="45" dur="500"/>
                                        <p:tgtEl>
                                          <p:spTgt spid="6523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52305">
                                            <p:txEl>
                                              <p:pRg st="0" end="0"/>
                                            </p:txEl>
                                          </p:spTgt>
                                        </p:tgtEl>
                                        <p:attrNameLst>
                                          <p:attrName>style.visibility</p:attrName>
                                        </p:attrNameLst>
                                      </p:cBhvr>
                                      <p:to>
                                        <p:strVal val="visible"/>
                                      </p:to>
                                    </p:set>
                                    <p:animEffect transition="in" filter="wipe(left)">
                                      <p:cBhvr>
                                        <p:cTn id="50" dur="500"/>
                                        <p:tgtEl>
                                          <p:spTgt spid="65230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52306">
                                            <p:txEl>
                                              <p:pRg st="0" end="0"/>
                                            </p:txEl>
                                          </p:spTgt>
                                        </p:tgtEl>
                                        <p:attrNameLst>
                                          <p:attrName>style.visibility</p:attrName>
                                        </p:attrNameLst>
                                      </p:cBhvr>
                                      <p:to>
                                        <p:strVal val="visible"/>
                                      </p:to>
                                    </p:set>
                                    <p:animEffect transition="in" filter="wipe(left)">
                                      <p:cBhvr>
                                        <p:cTn id="55" dur="500"/>
                                        <p:tgtEl>
                                          <p:spTgt spid="65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05" grpId="0" build="p" autoUpdateAnimBg="0"/>
      <p:bldP spid="652306" grpId="0" build="p" autoUpdateAnimBg="0"/>
      <p:bldP spid="652307" grpId="0" animBg="1" autoUpdateAnimBg="0"/>
      <p:bldP spid="652384" grpId="0" autoUpdateAnimBg="0"/>
      <p:bldP spid="9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331640" y="298450"/>
            <a:ext cx="7671365" cy="5048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b="1" dirty="0"/>
              <a:t>阻容耦合共射放大电路的静态分析和动态分析</a:t>
            </a:r>
          </a:p>
        </p:txBody>
      </p:sp>
      <p:graphicFrame>
        <p:nvGraphicFramePr>
          <p:cNvPr id="5" name="Object 5"/>
          <p:cNvGraphicFramePr>
            <a:graphicFrameLocks noChangeAspect="1"/>
          </p:cNvGraphicFramePr>
          <p:nvPr/>
        </p:nvGraphicFramePr>
        <p:xfrm>
          <a:off x="539552" y="1340768"/>
          <a:ext cx="3432720" cy="2952328"/>
        </p:xfrm>
        <a:graphic>
          <a:graphicData uri="http://schemas.openxmlformats.org/presentationml/2006/ole">
            <mc:AlternateContent xmlns:mc="http://schemas.openxmlformats.org/markup-compatibility/2006">
              <mc:Choice xmlns:v="urn:schemas-microsoft-com:vml" Requires="v">
                <p:oleObj r:id="rId2" imgW="10925175" imgH="9401175" progId="MSPhotoEd.3">
                  <p:embed/>
                </p:oleObj>
              </mc:Choice>
              <mc:Fallback>
                <p:oleObj r:id="rId2" imgW="10925175" imgH="9401175" progId="MSPhotoEd.3">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0768"/>
                        <a:ext cx="3432720" cy="2952328"/>
                      </a:xfrm>
                      <a:prstGeom prst="rect">
                        <a:avLst/>
                      </a:prstGeom>
                      <a:noFill/>
                      <a:ln>
                        <a:noFill/>
                      </a:ln>
                      <a:effectLst/>
                    </p:spPr>
                  </p:pic>
                </p:oleObj>
              </mc:Fallback>
            </mc:AlternateContent>
          </a:graphicData>
        </a:graphic>
      </p:graphicFrame>
      <p:graphicFrame>
        <p:nvGraphicFramePr>
          <p:cNvPr id="6" name="Object 6"/>
          <p:cNvGraphicFramePr>
            <a:graphicFrameLocks noChangeAspect="1"/>
          </p:cNvGraphicFramePr>
          <p:nvPr/>
        </p:nvGraphicFramePr>
        <p:xfrm>
          <a:off x="2411760" y="692696"/>
          <a:ext cx="2409825" cy="482600"/>
        </p:xfrm>
        <a:graphic>
          <a:graphicData uri="http://schemas.openxmlformats.org/presentationml/2006/ole">
            <mc:AlternateContent xmlns:mc="http://schemas.openxmlformats.org/markup-compatibility/2006">
              <mc:Choice xmlns:v="urn:schemas-microsoft-com:vml" Requires="v">
                <p:oleObj r:id="rId4" imgW="1146810" imgH="229235" progId="Equation.3">
                  <p:embed/>
                </p:oleObj>
              </mc:Choice>
              <mc:Fallback>
                <p:oleObj r:id="rId4" imgW="1146810" imgH="229235" progId="Equation.3">
                  <p:embed/>
                  <p:pic>
                    <p:nvPicPr>
                      <p:cNvPr id="0"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692696"/>
                        <a:ext cx="24098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4484184" y="2780928"/>
          <a:ext cx="4523579" cy="2160240"/>
        </p:xfrm>
        <a:graphic>
          <a:graphicData uri="http://schemas.openxmlformats.org/presentationml/2006/ole">
            <mc:AlternateContent xmlns:mc="http://schemas.openxmlformats.org/markup-compatibility/2006">
              <mc:Choice xmlns:v="urn:schemas-microsoft-com:vml" Requires="v">
                <p:oleObj r:id="rId6" imgW="1968500" imgH="939800" progId="Equation.3">
                  <p:embed/>
                </p:oleObj>
              </mc:Choice>
              <mc:Fallback>
                <p:oleObj r:id="rId6" imgW="1968500" imgH="939800" progId="Equation.3">
                  <p:embed/>
                  <p:pic>
                    <p:nvPicPr>
                      <p:cNvPr id="0" name="图片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184" y="2780928"/>
                        <a:ext cx="4523579" cy="2160240"/>
                      </a:xfrm>
                      <a:prstGeom prst="rect">
                        <a:avLst/>
                      </a:prstGeom>
                      <a:solidFill>
                        <a:srgbClr val="66FFFF"/>
                      </a:solidFill>
                      <a:ln w="9525" cmpd="sng">
                        <a:solidFill>
                          <a:srgbClr val="FF0000"/>
                        </a:solidFill>
                        <a:miter lim="800000"/>
                        <a:headEnd/>
                        <a:tailEnd/>
                      </a:ln>
                      <a:effectLst/>
                    </p:spPr>
                  </p:pic>
                </p:oleObj>
              </mc:Fallback>
            </mc:AlternateContent>
          </a:graphicData>
        </a:graphic>
      </p:graphicFrame>
      <p:sp>
        <p:nvSpPr>
          <p:cNvPr id="10" name="椭圆 9"/>
          <p:cNvSpPr/>
          <p:nvPr/>
        </p:nvSpPr>
        <p:spPr bwMode="auto">
          <a:xfrm>
            <a:off x="179512" y="404664"/>
            <a:ext cx="1008112" cy="648072"/>
          </a:xfrm>
          <a:prstGeom prst="ellipse">
            <a:avLst/>
          </a:prstGeom>
          <a:solidFill>
            <a:srgbClr val="FF33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dirty="0">
                <a:ln>
                  <a:noFill/>
                </a:ln>
                <a:effectLst/>
                <a:latin typeface="Arial" panose="020B0604020202020204" pitchFamily="34" charset="0"/>
                <a:ea typeface="宋体" panose="02010600030101010101" pitchFamily="2" charset="-122"/>
              </a:rPr>
              <a:t>例</a:t>
            </a:r>
          </a:p>
        </p:txBody>
      </p:sp>
      <p:sp>
        <p:nvSpPr>
          <p:cNvPr id="11" name="TextBox 10"/>
          <p:cNvSpPr txBox="1"/>
          <p:nvPr/>
        </p:nvSpPr>
        <p:spPr>
          <a:xfrm>
            <a:off x="5508104" y="1471945"/>
            <a:ext cx="2952328" cy="584775"/>
          </a:xfrm>
          <a:prstGeom prst="rect">
            <a:avLst/>
          </a:prstGeom>
          <a:noFill/>
        </p:spPr>
        <p:txBody>
          <a:bodyPr wrap="square" rtlCol="0">
            <a:spAutoFit/>
          </a:bodyPr>
          <a:lstStyle/>
          <a:p>
            <a:r>
              <a:rPr lang="zh-CN" altLang="en-US" sz="3200" b="1" dirty="0"/>
              <a:t>静态分析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611560" y="3789040"/>
          <a:ext cx="5905500" cy="1700213"/>
        </p:xfrm>
        <a:graphic>
          <a:graphicData uri="http://schemas.openxmlformats.org/presentationml/2006/ole">
            <mc:AlternateContent xmlns:mc="http://schemas.openxmlformats.org/markup-compatibility/2006">
              <mc:Choice xmlns:v="urn:schemas-microsoft-com:vml" Requires="v">
                <p:oleObj r:id="rId2" imgW="3086100" imgH="889000" progId="Equation.3">
                  <p:embed/>
                </p:oleObj>
              </mc:Choice>
              <mc:Fallback>
                <p:oleObj r:id="rId2" imgW="3086100" imgH="889000" progId="Equation.3">
                  <p:embed/>
                  <p:pic>
                    <p:nvPicPr>
                      <p:cNvPr id="0"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789040"/>
                        <a:ext cx="5905500" cy="1700213"/>
                      </a:xfrm>
                      <a:prstGeom prst="rect">
                        <a:avLst/>
                      </a:prstGeom>
                      <a:solidFill>
                        <a:srgbClr val="66FFFF"/>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273377" y="476672"/>
            <a:ext cx="2858463" cy="5048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dirty="0"/>
              <a:t>动态分析</a:t>
            </a:r>
          </a:p>
        </p:txBody>
      </p:sp>
      <p:graphicFrame>
        <p:nvGraphicFramePr>
          <p:cNvPr id="5" name="Object 4"/>
          <p:cNvGraphicFramePr>
            <a:graphicFrameLocks noChangeAspect="1"/>
          </p:cNvGraphicFramePr>
          <p:nvPr/>
        </p:nvGraphicFramePr>
        <p:xfrm>
          <a:off x="3707904" y="1844824"/>
          <a:ext cx="5256212" cy="1681162"/>
        </p:xfrm>
        <a:graphic>
          <a:graphicData uri="http://schemas.openxmlformats.org/presentationml/2006/ole">
            <mc:AlternateContent xmlns:mc="http://schemas.openxmlformats.org/markup-compatibility/2006">
              <mc:Choice xmlns:v="urn:schemas-microsoft-com:vml" Requires="v">
                <p:oleObj r:id="rId4" imgW="21497925" imgH="6867525" progId="MSPhotoEd.3">
                  <p:embed/>
                </p:oleObj>
              </mc:Choice>
              <mc:Fallback>
                <p:oleObj r:id="rId4" imgW="21497925" imgH="6867525" progId="MSPhotoEd.3">
                  <p:embed/>
                  <p:pic>
                    <p:nvPicPr>
                      <p:cNvPr id="0"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1844824"/>
                        <a:ext cx="5256212"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239576" y="1196752"/>
          <a:ext cx="2881313" cy="2478088"/>
        </p:xfrm>
        <a:graphic>
          <a:graphicData uri="http://schemas.openxmlformats.org/presentationml/2006/ole">
            <mc:AlternateContent xmlns:mc="http://schemas.openxmlformats.org/markup-compatibility/2006">
              <mc:Choice xmlns:v="urn:schemas-microsoft-com:vml" Requires="v">
                <p:oleObj r:id="rId6" imgW="10925175" imgH="9401175" progId="MSPhotoEd.3">
                  <p:embed/>
                </p:oleObj>
              </mc:Choice>
              <mc:Fallback>
                <p:oleObj r:id="rId6" imgW="10925175" imgH="9401175" progId="MSPhotoEd.3">
                  <p:embed/>
                  <p:pic>
                    <p:nvPicPr>
                      <p:cNvPr id="0" name="图片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576" y="1196752"/>
                        <a:ext cx="2881313"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p:cNvGraphicFramePr>
            <a:graphicFrameLocks noChangeAspect="1"/>
          </p:cNvGraphicFramePr>
          <p:nvPr/>
        </p:nvGraphicFramePr>
        <p:xfrm>
          <a:off x="4665989" y="803275"/>
          <a:ext cx="2409825" cy="482600"/>
        </p:xfrm>
        <a:graphic>
          <a:graphicData uri="http://schemas.openxmlformats.org/presentationml/2006/ole">
            <mc:AlternateContent xmlns:mc="http://schemas.openxmlformats.org/markup-compatibility/2006">
              <mc:Choice xmlns:v="urn:schemas-microsoft-com:vml" Requires="v">
                <p:oleObj r:id="rId8" imgW="1146810" imgH="229235" progId="Equation.3">
                  <p:embed/>
                </p:oleObj>
              </mc:Choice>
              <mc:Fallback>
                <p:oleObj r:id="rId8" imgW="1146810" imgH="229235" progId="Equation.3">
                  <p:embed/>
                  <p:pic>
                    <p:nvPicPr>
                      <p:cNvPr id="0" name="图片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5989" y="803275"/>
                        <a:ext cx="24098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nvGraphicFramePr>
        <p:xfrm>
          <a:off x="611560" y="5661248"/>
          <a:ext cx="5040313" cy="442913"/>
        </p:xfrm>
        <a:graphic>
          <a:graphicData uri="http://schemas.openxmlformats.org/presentationml/2006/ole">
            <mc:AlternateContent xmlns:mc="http://schemas.openxmlformats.org/markup-compatibility/2006">
              <mc:Choice xmlns:v="urn:schemas-microsoft-com:vml" Requires="v">
                <p:oleObj r:id="rId10" imgW="2590800" imgH="228600" progId="Equation.3">
                  <p:embed/>
                </p:oleObj>
              </mc:Choice>
              <mc:Fallback>
                <p:oleObj r:id="rId10" imgW="2590800" imgH="228600" progId="Equation.3">
                  <p:embed/>
                  <p:pic>
                    <p:nvPicPr>
                      <p:cNvPr id="0" name="图片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560" y="5661248"/>
                        <a:ext cx="5040313" cy="442913"/>
                      </a:xfrm>
                      <a:prstGeom prst="rect">
                        <a:avLst/>
                      </a:prstGeom>
                      <a:solidFill>
                        <a:srgbClr val="66FFFF"/>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1797961" y="258544"/>
            <a:ext cx="5775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600" b="1" dirty="0">
                <a:solidFill>
                  <a:srgbClr val="FF3300"/>
                </a:solidFill>
                <a:latin typeface="Times New Roman" panose="02020603050405020304" pitchFamily="18" charset="0"/>
                <a:ea typeface="楷体_GB2312" pitchFamily="49" charset="-122"/>
              </a:rPr>
              <a:t>5.5</a:t>
            </a:r>
            <a:r>
              <a:rPr kumimoji="1" lang="en-US" altLang="zh-CN" sz="3600" b="1" dirty="0">
                <a:solidFill>
                  <a:srgbClr val="FF3300"/>
                </a:solidFill>
                <a:latin typeface="楷体_GB2312" pitchFamily="49" charset="-122"/>
                <a:ea typeface="楷体_GB2312" pitchFamily="49" charset="-122"/>
              </a:rPr>
              <a:t> </a:t>
            </a:r>
            <a:r>
              <a:rPr kumimoji="1" lang="zh-CN" altLang="en-US" sz="3600" b="1" dirty="0">
                <a:solidFill>
                  <a:srgbClr val="FF3300"/>
                </a:solidFill>
                <a:latin typeface="楷体_GB2312" pitchFamily="49" charset="-122"/>
                <a:ea typeface="楷体_GB2312" pitchFamily="49" charset="-122"/>
              </a:rPr>
              <a:t>稳定工作点的放大电路</a:t>
            </a:r>
          </a:p>
        </p:txBody>
      </p:sp>
      <p:sp>
        <p:nvSpPr>
          <p:cNvPr id="653315" name="Text Box 3"/>
          <p:cNvSpPr txBox="1">
            <a:spLocks noChangeArrowheads="1"/>
          </p:cNvSpPr>
          <p:nvPr/>
        </p:nvSpPr>
        <p:spPr bwMode="auto">
          <a:xfrm>
            <a:off x="280988" y="904875"/>
            <a:ext cx="633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solidFill>
                  <a:schemeClr val="accent2"/>
                </a:solidFill>
                <a:latin typeface="Times New Roman" panose="02020603050405020304" pitchFamily="18" charset="0"/>
                <a:ea typeface="楷体_GB2312" pitchFamily="49" charset="-122"/>
              </a:rPr>
              <a:t>5.5.1  </a:t>
            </a:r>
            <a:r>
              <a:rPr kumimoji="1" lang="zh-CN" altLang="en-US" sz="3200" b="1" dirty="0">
                <a:solidFill>
                  <a:schemeClr val="accent2"/>
                </a:solidFill>
                <a:latin typeface="Times New Roman" panose="02020603050405020304" pitchFamily="18" charset="0"/>
                <a:ea typeface="楷体_GB2312" pitchFamily="49" charset="-122"/>
              </a:rPr>
              <a:t>温度对静态工作点的影响 </a:t>
            </a:r>
          </a:p>
        </p:txBody>
      </p:sp>
      <p:graphicFrame>
        <p:nvGraphicFramePr>
          <p:cNvPr id="653316" name="Object 4"/>
          <p:cNvGraphicFramePr>
            <a:graphicFrameLocks noChangeAspect="1"/>
          </p:cNvGraphicFramePr>
          <p:nvPr/>
        </p:nvGraphicFramePr>
        <p:xfrm>
          <a:off x="755650" y="2349500"/>
          <a:ext cx="1679575" cy="1085850"/>
        </p:xfrm>
        <a:graphic>
          <a:graphicData uri="http://schemas.openxmlformats.org/presentationml/2006/ole">
            <mc:AlternateContent xmlns:mc="http://schemas.openxmlformats.org/markup-compatibility/2006">
              <mc:Choice xmlns:v="urn:schemas-microsoft-com:vml" Requires="v">
                <p:oleObj name="Equation" r:id="rId2" imgW="609600" imgH="431800" progId="Equation.3">
                  <p:embed/>
                </p:oleObj>
              </mc:Choice>
              <mc:Fallback>
                <p:oleObj name="Equation" r:id="rId2" imgW="6096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49500"/>
                        <a:ext cx="1679575" cy="1085850"/>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3317" name="Text Box 5"/>
          <p:cNvSpPr txBox="1">
            <a:spLocks noChangeArrowheads="1"/>
          </p:cNvSpPr>
          <p:nvPr/>
        </p:nvSpPr>
        <p:spPr bwMode="auto">
          <a:xfrm>
            <a:off x="323850" y="170021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a:latin typeface="楷体_GB2312" pitchFamily="49" charset="-122"/>
                <a:ea typeface="楷体_GB2312" pitchFamily="49" charset="-122"/>
              </a:rPr>
              <a:t>固定偏置放大电路中 </a:t>
            </a:r>
          </a:p>
        </p:txBody>
      </p:sp>
      <p:grpSp>
        <p:nvGrpSpPr>
          <p:cNvPr id="653318" name="Group 6"/>
          <p:cNvGrpSpPr/>
          <p:nvPr/>
        </p:nvGrpSpPr>
        <p:grpSpPr bwMode="auto">
          <a:xfrm>
            <a:off x="3724275" y="2000250"/>
            <a:ext cx="2333625" cy="2554288"/>
            <a:chOff x="1861" y="1992"/>
            <a:chExt cx="1468" cy="1609"/>
          </a:xfrm>
        </p:grpSpPr>
        <p:sp>
          <p:nvSpPr>
            <p:cNvPr id="32846" name="Freeform 7"/>
            <p:cNvSpPr/>
            <p:nvPr/>
          </p:nvSpPr>
          <p:spPr bwMode="auto">
            <a:xfrm>
              <a:off x="1861" y="3400"/>
              <a:ext cx="1468" cy="200"/>
            </a:xfrm>
            <a:custGeom>
              <a:avLst/>
              <a:gdLst>
                <a:gd name="T0" fmla="*/ 1 w 2387"/>
                <a:gd name="T1" fmla="*/ 1085 h 131"/>
                <a:gd name="T2" fmla="*/ 6 w 2387"/>
                <a:gd name="T3" fmla="*/ 786 h 131"/>
                <a:gd name="T4" fmla="*/ 38 w 2387"/>
                <a:gd name="T5" fmla="*/ 198 h 131"/>
                <a:gd name="T6" fmla="*/ 210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47" name="Freeform 8"/>
            <p:cNvSpPr/>
            <p:nvPr/>
          </p:nvSpPr>
          <p:spPr bwMode="auto">
            <a:xfrm>
              <a:off x="1872" y="3149"/>
              <a:ext cx="1433" cy="452"/>
            </a:xfrm>
            <a:custGeom>
              <a:avLst/>
              <a:gdLst>
                <a:gd name="T0" fmla="*/ 0 w 2308"/>
                <a:gd name="T1" fmla="*/ 292 h 504"/>
                <a:gd name="T2" fmla="*/ 1 w 2308"/>
                <a:gd name="T3" fmla="*/ 183 h 504"/>
                <a:gd name="T4" fmla="*/ 4 w 2308"/>
                <a:gd name="T5" fmla="*/ 160 h 504"/>
                <a:gd name="T6" fmla="*/ 16 w 2308"/>
                <a:gd name="T7" fmla="*/ 91 h 504"/>
                <a:gd name="T8" fmla="*/ 31 w 2308"/>
                <a:gd name="T9" fmla="*/ 42 h 504"/>
                <a:gd name="T10" fmla="*/ 69 w 2308"/>
                <a:gd name="T11" fmla="*/ 28 h 504"/>
                <a:gd name="T12" fmla="*/ 213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48" name="Freeform 9"/>
            <p:cNvSpPr/>
            <p:nvPr/>
          </p:nvSpPr>
          <p:spPr bwMode="auto">
            <a:xfrm>
              <a:off x="1871" y="2858"/>
              <a:ext cx="1390" cy="743"/>
            </a:xfrm>
            <a:custGeom>
              <a:avLst/>
              <a:gdLst>
                <a:gd name="T0" fmla="*/ 0 w 2299"/>
                <a:gd name="T1" fmla="*/ 280 h 948"/>
                <a:gd name="T2" fmla="*/ 4 w 2299"/>
                <a:gd name="T3" fmla="*/ 121 h 948"/>
                <a:gd name="T4" fmla="*/ 17 w 2299"/>
                <a:gd name="T5" fmla="*/ 46 h 948"/>
                <a:gd name="T6" fmla="*/ 33 w 2299"/>
                <a:gd name="T7" fmla="*/ 20 h 948"/>
                <a:gd name="T8" fmla="*/ 97 w 2299"/>
                <a:gd name="T9" fmla="*/ 3 h 948"/>
                <a:gd name="T10" fmla="*/ 186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49" name="Freeform 10"/>
            <p:cNvSpPr/>
            <p:nvPr/>
          </p:nvSpPr>
          <p:spPr bwMode="auto">
            <a:xfrm>
              <a:off x="1872" y="2600"/>
              <a:ext cx="1391" cy="976"/>
            </a:xfrm>
            <a:custGeom>
              <a:avLst/>
              <a:gdLst>
                <a:gd name="T0" fmla="*/ 0 w 2260"/>
                <a:gd name="T1" fmla="*/ 244 h 1380"/>
                <a:gd name="T2" fmla="*/ 6 w 2260"/>
                <a:gd name="T3" fmla="*/ 93 h 1380"/>
                <a:gd name="T4" fmla="*/ 14 w 2260"/>
                <a:gd name="T5" fmla="*/ 28 h 1380"/>
                <a:gd name="T6" fmla="*/ 43 w 2260"/>
                <a:gd name="T7" fmla="*/ 9 h 1380"/>
                <a:gd name="T8" fmla="*/ 199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50" name="Freeform 11"/>
            <p:cNvSpPr/>
            <p:nvPr/>
          </p:nvSpPr>
          <p:spPr bwMode="auto">
            <a:xfrm>
              <a:off x="1872" y="2371"/>
              <a:ext cx="1368" cy="1205"/>
            </a:xfrm>
            <a:custGeom>
              <a:avLst/>
              <a:gdLst>
                <a:gd name="T0" fmla="*/ 0 w 2224"/>
                <a:gd name="T1" fmla="*/ 249 h 1788"/>
                <a:gd name="T2" fmla="*/ 8 w 2224"/>
                <a:gd name="T3" fmla="*/ 104 h 1788"/>
                <a:gd name="T4" fmla="*/ 10 w 2224"/>
                <a:gd name="T5" fmla="*/ 44 h 1788"/>
                <a:gd name="T6" fmla="*/ 18 w 2224"/>
                <a:gd name="T7" fmla="*/ 18 h 1788"/>
                <a:gd name="T8" fmla="*/ 57 w 2224"/>
                <a:gd name="T9" fmla="*/ 5 h 1788"/>
                <a:gd name="T10" fmla="*/ 196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51" name="Freeform 12"/>
            <p:cNvSpPr/>
            <p:nvPr/>
          </p:nvSpPr>
          <p:spPr bwMode="auto">
            <a:xfrm>
              <a:off x="1872" y="1992"/>
              <a:ext cx="1373" cy="1609"/>
            </a:xfrm>
            <a:custGeom>
              <a:avLst/>
              <a:gdLst>
                <a:gd name="T0" fmla="*/ 0 w 2212"/>
                <a:gd name="T1" fmla="*/ 338 h 2377"/>
                <a:gd name="T2" fmla="*/ 9 w 2212"/>
                <a:gd name="T3" fmla="*/ 177 h 2377"/>
                <a:gd name="T4" fmla="*/ 17 w 2212"/>
                <a:gd name="T5" fmla="*/ 52 h 2377"/>
                <a:gd name="T6" fmla="*/ 49 w 2212"/>
                <a:gd name="T7" fmla="*/ 9 h 2377"/>
                <a:gd name="T8" fmla="*/ 204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rgbClr val="FF3300"/>
              </a:solidFill>
              <a:prstDash val="dash"/>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653325" name="Group 13"/>
          <p:cNvGrpSpPr/>
          <p:nvPr/>
        </p:nvGrpSpPr>
        <p:grpSpPr bwMode="auto">
          <a:xfrm>
            <a:off x="4448175" y="2759075"/>
            <a:ext cx="971550" cy="727075"/>
            <a:chOff x="2316" y="2458"/>
            <a:chExt cx="612" cy="458"/>
          </a:xfrm>
        </p:grpSpPr>
        <p:sp>
          <p:nvSpPr>
            <p:cNvPr id="32844" name="Oval 14"/>
            <p:cNvSpPr>
              <a:spLocks noChangeArrowheads="1"/>
            </p:cNvSpPr>
            <p:nvPr/>
          </p:nvSpPr>
          <p:spPr bwMode="auto">
            <a:xfrm>
              <a:off x="2364" y="2832"/>
              <a:ext cx="72" cy="84"/>
            </a:xfrm>
            <a:prstGeom prst="ellipse">
              <a:avLst/>
            </a:prstGeom>
            <a:solidFill>
              <a:schemeClr val="tx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45" name="Text Box 15"/>
            <p:cNvSpPr txBox="1">
              <a:spLocks noChangeArrowheads="1"/>
            </p:cNvSpPr>
            <p:nvPr/>
          </p:nvSpPr>
          <p:spPr bwMode="auto">
            <a:xfrm>
              <a:off x="2316" y="2458"/>
              <a:ext cx="6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solidFill>
                    <a:schemeClr val="accent2"/>
                  </a:solidFill>
                  <a:latin typeface="Times New Roman" panose="02020603050405020304" pitchFamily="18" charset="0"/>
                  <a:ea typeface="楷体_GB2312" pitchFamily="49" charset="-122"/>
                </a:rPr>
                <a:t>Q</a:t>
              </a:r>
              <a:r>
                <a:rPr kumimoji="1" lang="en-US" altLang="zh-CN" sz="3200" b="1">
                  <a:solidFill>
                    <a:schemeClr val="accent2"/>
                  </a:solidFill>
                  <a:latin typeface="Times New Roman" panose="02020603050405020304" pitchFamily="18" charset="0"/>
                  <a:ea typeface="楷体_GB2312" pitchFamily="49" charset="-122"/>
                </a:rPr>
                <a:t>´</a:t>
              </a:r>
              <a:endParaRPr kumimoji="1" lang="en-US" altLang="zh-CN" sz="3200" b="1">
                <a:latin typeface="Times New Roman" panose="02020603050405020304" pitchFamily="18" charset="0"/>
                <a:ea typeface="楷体_GB2312" pitchFamily="49" charset="-122"/>
              </a:endParaRPr>
            </a:p>
          </p:txBody>
        </p:sp>
      </p:grpSp>
      <p:sp>
        <p:nvSpPr>
          <p:cNvPr id="653328" name="AutoShape 16"/>
          <p:cNvSpPr>
            <a:spLocks noChangeArrowheads="1"/>
          </p:cNvSpPr>
          <p:nvPr/>
        </p:nvSpPr>
        <p:spPr bwMode="auto">
          <a:xfrm>
            <a:off x="7123113" y="1146175"/>
            <a:ext cx="1697037" cy="2482850"/>
          </a:xfrm>
          <a:prstGeom prst="wedgeRoundRectCallout">
            <a:avLst>
              <a:gd name="adj1" fmla="val -119787"/>
              <a:gd name="adj2" fmla="val 39903"/>
              <a:gd name="adj3" fmla="val 16667"/>
            </a:avLst>
          </a:prstGeom>
          <a:solidFill>
            <a:srgbClr val="CCFFFF"/>
          </a:solidFill>
          <a:ln w="254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spcBef>
                <a:spcPct val="50000"/>
              </a:spcBef>
            </a:pPr>
            <a:r>
              <a:rPr kumimoji="1" lang="zh-CN" altLang="en-US" sz="2400" b="1">
                <a:solidFill>
                  <a:schemeClr val="accent2"/>
                </a:solidFill>
                <a:latin typeface="Times New Roman" panose="02020603050405020304" pitchFamily="18" charset="0"/>
                <a:ea typeface="楷体_GB2312" pitchFamily="49" charset="-122"/>
              </a:rPr>
              <a:t>温度升高时，输出特性曲线上移，造成</a:t>
            </a:r>
            <a:r>
              <a:rPr kumimoji="1" lang="en-US" altLang="zh-CN" sz="2400" b="1">
                <a:solidFill>
                  <a:schemeClr val="accent2"/>
                </a:solidFill>
                <a:latin typeface="Times New Roman" panose="02020603050405020304" pitchFamily="18" charset="0"/>
                <a:ea typeface="楷体_GB2312" pitchFamily="49" charset="-122"/>
              </a:rPr>
              <a:t>Q</a:t>
            </a:r>
            <a:r>
              <a:rPr kumimoji="1" lang="zh-CN" altLang="en-US" sz="2400" b="1">
                <a:solidFill>
                  <a:schemeClr val="accent2"/>
                </a:solidFill>
                <a:latin typeface="Times New Roman" panose="02020603050405020304" pitchFamily="18" charset="0"/>
                <a:ea typeface="楷体_GB2312" pitchFamily="49" charset="-122"/>
              </a:rPr>
              <a:t>点上移</a:t>
            </a:r>
          </a:p>
        </p:txBody>
      </p:sp>
      <p:grpSp>
        <p:nvGrpSpPr>
          <p:cNvPr id="653329" name="Group 17"/>
          <p:cNvGrpSpPr/>
          <p:nvPr/>
        </p:nvGrpSpPr>
        <p:grpSpPr bwMode="auto">
          <a:xfrm>
            <a:off x="322263" y="4797425"/>
            <a:ext cx="1638300" cy="546100"/>
            <a:chOff x="768" y="864"/>
            <a:chExt cx="456" cy="344"/>
          </a:xfrm>
        </p:grpSpPr>
        <p:sp>
          <p:nvSpPr>
            <p:cNvPr id="32842" name="Text Box 18"/>
            <p:cNvSpPr txBox="1">
              <a:spLocks noChangeArrowheads="1"/>
            </p:cNvSpPr>
            <p:nvPr/>
          </p:nvSpPr>
          <p:spPr bwMode="auto">
            <a:xfrm>
              <a:off x="768" y="881"/>
              <a:ext cx="4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latin typeface="Times New Roman" panose="02020603050405020304" pitchFamily="18" charset="0"/>
                  <a:ea typeface="楷体_GB2312" pitchFamily="49" charset="-122"/>
                </a:rPr>
                <a:t>温度</a:t>
              </a:r>
              <a:r>
                <a:rPr kumimoji="1" lang="en-US" altLang="zh-CN" sz="2800" b="1">
                  <a:latin typeface="Times New Roman" panose="02020603050405020304" pitchFamily="18" charset="0"/>
                  <a:ea typeface="楷体_GB2312" pitchFamily="49" charset="-122"/>
                </a:rPr>
                <a:t>T</a:t>
              </a:r>
            </a:p>
          </p:txBody>
        </p:sp>
        <p:sp>
          <p:nvSpPr>
            <p:cNvPr id="32843" name="Line 19"/>
            <p:cNvSpPr>
              <a:spLocks noChangeShapeType="1"/>
            </p:cNvSpPr>
            <p:nvPr/>
          </p:nvSpPr>
          <p:spPr bwMode="auto">
            <a:xfrm flipV="1">
              <a:off x="1152" y="864"/>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32" name="Line 20"/>
          <p:cNvSpPr>
            <a:spLocks noChangeShapeType="1"/>
          </p:cNvSpPr>
          <p:nvPr/>
        </p:nvSpPr>
        <p:spPr bwMode="auto">
          <a:xfrm>
            <a:off x="1908175" y="5084763"/>
            <a:ext cx="525463" cy="1746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33" name="Group 21"/>
          <p:cNvGrpSpPr/>
          <p:nvPr/>
        </p:nvGrpSpPr>
        <p:grpSpPr bwMode="auto">
          <a:xfrm>
            <a:off x="2233613" y="4803775"/>
            <a:ext cx="1063625" cy="603250"/>
            <a:chOff x="1812" y="880"/>
            <a:chExt cx="726" cy="380"/>
          </a:xfrm>
        </p:grpSpPr>
        <p:sp>
          <p:nvSpPr>
            <p:cNvPr id="32840" name="Rectangle 22"/>
            <p:cNvSpPr>
              <a:spLocks noChangeArrowheads="1"/>
            </p:cNvSpPr>
            <p:nvPr/>
          </p:nvSpPr>
          <p:spPr bwMode="auto">
            <a:xfrm>
              <a:off x="1812" y="880"/>
              <a:ext cx="7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kumimoji="1" lang="en-US" altLang="zh-CN" sz="2800" b="1">
                  <a:latin typeface="Times New Roman" panose="02020603050405020304" pitchFamily="18" charset="0"/>
                  <a:ea typeface="楷体_GB2312" pitchFamily="49" charset="-122"/>
                  <a:sym typeface="Symbol" panose="05050102010706020507" pitchFamily="18" charset="2"/>
                </a:rPr>
                <a:t> </a:t>
              </a:r>
              <a:r>
                <a:rPr kumimoji="1" lang="en-US" altLang="zh-CN" sz="2800" b="1" i="1">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latin typeface="Times New Roman" panose="02020603050405020304" pitchFamily="18" charset="0"/>
                  <a:ea typeface="楷体_GB2312" pitchFamily="49" charset="-122"/>
                  <a:sym typeface="Symbol" panose="05050102010706020507" pitchFamily="18" charset="2"/>
                </a:rPr>
                <a:t>CEO</a:t>
              </a:r>
            </a:p>
          </p:txBody>
        </p:sp>
        <p:sp>
          <p:nvSpPr>
            <p:cNvPr id="32841" name="Line 23"/>
            <p:cNvSpPr>
              <a:spLocks noChangeShapeType="1"/>
            </p:cNvSpPr>
            <p:nvPr/>
          </p:nvSpPr>
          <p:spPr bwMode="auto">
            <a:xfrm flipV="1">
              <a:off x="2518" y="924"/>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36" name="Line 24"/>
          <p:cNvSpPr>
            <a:spLocks noChangeShapeType="1"/>
          </p:cNvSpPr>
          <p:nvPr/>
        </p:nvSpPr>
        <p:spPr bwMode="auto">
          <a:xfrm>
            <a:off x="3498850" y="5140325"/>
            <a:ext cx="496888" cy="17463"/>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37" name="Group 25"/>
          <p:cNvGrpSpPr/>
          <p:nvPr/>
        </p:nvGrpSpPr>
        <p:grpSpPr bwMode="auto">
          <a:xfrm>
            <a:off x="3957638" y="4816475"/>
            <a:ext cx="647700" cy="534988"/>
            <a:chOff x="3900" y="852"/>
            <a:chExt cx="408" cy="337"/>
          </a:xfrm>
        </p:grpSpPr>
        <p:sp>
          <p:nvSpPr>
            <p:cNvPr id="32838" name="Text Box 26"/>
            <p:cNvSpPr txBox="1">
              <a:spLocks noChangeArrowheads="1"/>
            </p:cNvSpPr>
            <p:nvPr/>
          </p:nvSpPr>
          <p:spPr bwMode="auto">
            <a:xfrm>
              <a:off x="3900" y="862"/>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endParaRPr kumimoji="1" lang="en-US" altLang="zh-CN" sz="2800" b="1">
                <a:latin typeface="Times New Roman" panose="02020603050405020304" pitchFamily="18" charset="0"/>
                <a:ea typeface="楷体_GB2312" pitchFamily="49" charset="-122"/>
              </a:endParaRPr>
            </a:p>
          </p:txBody>
        </p:sp>
        <p:sp>
          <p:nvSpPr>
            <p:cNvPr id="32839" name="Line 27"/>
            <p:cNvSpPr>
              <a:spLocks noChangeShapeType="1"/>
            </p:cNvSpPr>
            <p:nvPr/>
          </p:nvSpPr>
          <p:spPr bwMode="auto">
            <a:xfrm flipV="1">
              <a:off x="4284" y="852"/>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40" name="Line 28"/>
          <p:cNvSpPr>
            <a:spLocks noChangeShapeType="1"/>
          </p:cNvSpPr>
          <p:nvPr/>
        </p:nvSpPr>
        <p:spPr bwMode="auto">
          <a:xfrm>
            <a:off x="4787900" y="5157788"/>
            <a:ext cx="441325" cy="20637"/>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41" name="Group 29"/>
          <p:cNvGrpSpPr/>
          <p:nvPr/>
        </p:nvGrpSpPr>
        <p:grpSpPr bwMode="auto">
          <a:xfrm>
            <a:off x="5294313" y="4892675"/>
            <a:ext cx="647700" cy="534988"/>
            <a:chOff x="3900" y="852"/>
            <a:chExt cx="408" cy="337"/>
          </a:xfrm>
        </p:grpSpPr>
        <p:sp>
          <p:nvSpPr>
            <p:cNvPr id="32836" name="Text Box 30"/>
            <p:cNvSpPr txBox="1">
              <a:spLocks noChangeArrowheads="1"/>
            </p:cNvSpPr>
            <p:nvPr/>
          </p:nvSpPr>
          <p:spPr bwMode="auto">
            <a:xfrm>
              <a:off x="3900" y="862"/>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a:latin typeface="Times New Roman" panose="02020603050405020304" pitchFamily="18" charset="0"/>
                  <a:ea typeface="楷体_GB2312" pitchFamily="49" charset="-122"/>
                </a:rPr>
                <a:t>Q</a:t>
              </a:r>
            </a:p>
          </p:txBody>
        </p:sp>
        <p:sp>
          <p:nvSpPr>
            <p:cNvPr id="32837" name="Line 31"/>
            <p:cNvSpPr>
              <a:spLocks noChangeShapeType="1"/>
            </p:cNvSpPr>
            <p:nvPr/>
          </p:nvSpPr>
          <p:spPr bwMode="auto">
            <a:xfrm flipV="1">
              <a:off x="4284" y="852"/>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53344" name="Group 32"/>
          <p:cNvGrpSpPr/>
          <p:nvPr/>
        </p:nvGrpSpPr>
        <p:grpSpPr bwMode="auto">
          <a:xfrm>
            <a:off x="3416300" y="1177925"/>
            <a:ext cx="3541713" cy="3741738"/>
            <a:chOff x="2331" y="742"/>
            <a:chExt cx="2417" cy="2357"/>
          </a:xfrm>
        </p:grpSpPr>
        <p:grpSp>
          <p:nvGrpSpPr>
            <p:cNvPr id="32818" name="Group 33"/>
            <p:cNvGrpSpPr/>
            <p:nvPr/>
          </p:nvGrpSpPr>
          <p:grpSpPr bwMode="auto">
            <a:xfrm>
              <a:off x="2476" y="742"/>
              <a:ext cx="2272" cy="2270"/>
              <a:chOff x="1800" y="1474"/>
              <a:chExt cx="2098" cy="2270"/>
            </a:xfrm>
          </p:grpSpPr>
          <p:grpSp>
            <p:nvGrpSpPr>
              <p:cNvPr id="32820" name="Group 34"/>
              <p:cNvGrpSpPr/>
              <p:nvPr/>
            </p:nvGrpSpPr>
            <p:grpSpPr bwMode="auto">
              <a:xfrm>
                <a:off x="1800" y="1474"/>
                <a:ext cx="2098" cy="2270"/>
                <a:chOff x="1800" y="1474"/>
                <a:chExt cx="2098" cy="2270"/>
              </a:xfrm>
            </p:grpSpPr>
            <p:grpSp>
              <p:nvGrpSpPr>
                <p:cNvPr id="32822" name="Group 35"/>
                <p:cNvGrpSpPr/>
                <p:nvPr/>
              </p:nvGrpSpPr>
              <p:grpSpPr bwMode="auto">
                <a:xfrm>
                  <a:off x="1860" y="1474"/>
                  <a:ext cx="2038" cy="2232"/>
                  <a:chOff x="1860" y="1474"/>
                  <a:chExt cx="2038" cy="2232"/>
                </a:xfrm>
              </p:grpSpPr>
              <p:sp>
                <p:nvSpPr>
                  <p:cNvPr id="32825" name="Text Box 36"/>
                  <p:cNvSpPr txBox="1">
                    <a:spLocks noChangeArrowheads="1"/>
                  </p:cNvSpPr>
                  <p:nvPr/>
                </p:nvSpPr>
                <p:spPr bwMode="auto">
                  <a:xfrm>
                    <a:off x="1911" y="1474"/>
                    <a:ext cx="1154"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i="1">
                        <a:latin typeface="Times New Roman" panose="02020603050405020304" pitchFamily="18" charset="0"/>
                        <a:ea typeface="楷体_GB2312" pitchFamily="49" charset="-122"/>
                      </a:rPr>
                      <a:t>i</a:t>
                    </a:r>
                    <a:r>
                      <a:rPr kumimoji="1" lang="en-US" altLang="zh-CN" sz="3200" b="1" baseline="-25000">
                        <a:latin typeface="Times New Roman" panose="02020603050405020304" pitchFamily="18" charset="0"/>
                        <a:ea typeface="楷体_GB2312" pitchFamily="49" charset="-122"/>
                      </a:rPr>
                      <a:t>C</a:t>
                    </a:r>
                    <a:endParaRPr kumimoji="1" lang="en-US" altLang="zh-CN" sz="3200" b="1">
                      <a:latin typeface="Times New Roman" panose="02020603050405020304" pitchFamily="18" charset="0"/>
                      <a:ea typeface="楷体_GB2312" pitchFamily="49" charset="-122"/>
                    </a:endParaRPr>
                  </a:p>
                </p:txBody>
              </p:sp>
              <p:sp>
                <p:nvSpPr>
                  <p:cNvPr id="32826" name="Text Box 37"/>
                  <p:cNvSpPr txBox="1">
                    <a:spLocks noChangeArrowheads="1"/>
                  </p:cNvSpPr>
                  <p:nvPr/>
                </p:nvSpPr>
                <p:spPr bwMode="auto">
                  <a:xfrm>
                    <a:off x="3446" y="3341"/>
                    <a:ext cx="452" cy="36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i="1">
                        <a:latin typeface="Times New Roman" panose="02020603050405020304" pitchFamily="18" charset="0"/>
                        <a:ea typeface="楷体_GB2312" pitchFamily="49" charset="-122"/>
                      </a:rPr>
                      <a:t>u</a:t>
                    </a:r>
                    <a:r>
                      <a:rPr kumimoji="1" lang="en-US" altLang="zh-CN" sz="3200" b="1" baseline="-25000">
                        <a:latin typeface="Times New Roman" panose="02020603050405020304" pitchFamily="18" charset="0"/>
                        <a:ea typeface="楷体_GB2312" pitchFamily="49" charset="-122"/>
                      </a:rPr>
                      <a:t>CE</a:t>
                    </a:r>
                    <a:endParaRPr kumimoji="1" lang="en-US" altLang="zh-CN" sz="3200" b="1">
                      <a:latin typeface="Times New Roman" panose="02020603050405020304" pitchFamily="18" charset="0"/>
                      <a:ea typeface="楷体_GB2312" pitchFamily="49" charset="-122"/>
                    </a:endParaRPr>
                  </a:p>
                </p:txBody>
              </p:sp>
              <p:sp>
                <p:nvSpPr>
                  <p:cNvPr id="32827" name="Line 38"/>
                  <p:cNvSpPr>
                    <a:spLocks noChangeShapeType="1"/>
                  </p:cNvSpPr>
                  <p:nvPr/>
                </p:nvSpPr>
                <p:spPr bwMode="auto">
                  <a:xfrm flipV="1">
                    <a:off x="1860" y="3613"/>
                    <a:ext cx="1584"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28" name="Line 39"/>
                  <p:cNvSpPr>
                    <a:spLocks noChangeShapeType="1"/>
                  </p:cNvSpPr>
                  <p:nvPr/>
                </p:nvSpPr>
                <p:spPr bwMode="auto">
                  <a:xfrm flipH="1" flipV="1">
                    <a:off x="1872" y="1717"/>
                    <a:ext cx="1" cy="1896"/>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2829" name="Group 40"/>
                  <p:cNvGrpSpPr/>
                  <p:nvPr/>
                </p:nvGrpSpPr>
                <p:grpSpPr bwMode="auto">
                  <a:xfrm>
                    <a:off x="1861" y="2160"/>
                    <a:ext cx="1468" cy="1441"/>
                    <a:chOff x="1861" y="1992"/>
                    <a:chExt cx="1288" cy="1609"/>
                  </a:xfrm>
                </p:grpSpPr>
                <p:sp>
                  <p:nvSpPr>
                    <p:cNvPr id="32830" name="Freeform 41"/>
                    <p:cNvSpPr/>
                    <p:nvPr/>
                  </p:nvSpPr>
                  <p:spPr bwMode="auto">
                    <a:xfrm>
                      <a:off x="1861" y="3512"/>
                      <a:ext cx="1288" cy="88"/>
                    </a:xfrm>
                    <a:custGeom>
                      <a:avLst/>
                      <a:gdLst>
                        <a:gd name="T0" fmla="*/ 1 w 2387"/>
                        <a:gd name="T1" fmla="*/ 18 h 131"/>
                        <a:gd name="T2" fmla="*/ 3 w 2387"/>
                        <a:gd name="T3" fmla="*/ 13 h 131"/>
                        <a:gd name="T4" fmla="*/ 20 w 2387"/>
                        <a:gd name="T5" fmla="*/ 3 h 131"/>
                        <a:gd name="T6" fmla="*/ 109 w 2387"/>
                        <a:gd name="T7" fmla="*/ 0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31" name="Freeform 42"/>
                    <p:cNvSpPr/>
                    <p:nvPr/>
                  </p:nvSpPr>
                  <p:spPr bwMode="auto">
                    <a:xfrm>
                      <a:off x="1871" y="3260"/>
                      <a:ext cx="1246" cy="341"/>
                    </a:xfrm>
                    <a:custGeom>
                      <a:avLst/>
                      <a:gdLst>
                        <a:gd name="T0" fmla="*/ 0 w 2308"/>
                        <a:gd name="T1" fmla="*/ 72 h 504"/>
                        <a:gd name="T2" fmla="*/ 1 w 2308"/>
                        <a:gd name="T3" fmla="*/ 45 h 504"/>
                        <a:gd name="T4" fmla="*/ 2 w 2308"/>
                        <a:gd name="T5" fmla="*/ 39 h 504"/>
                        <a:gd name="T6" fmla="*/ 8 w 2308"/>
                        <a:gd name="T7" fmla="*/ 22 h 504"/>
                        <a:gd name="T8" fmla="*/ 16 w 2308"/>
                        <a:gd name="T9" fmla="*/ 10 h 504"/>
                        <a:gd name="T10" fmla="*/ 35 w 2308"/>
                        <a:gd name="T11" fmla="*/ 7 h 504"/>
                        <a:gd name="T12" fmla="*/ 106 w 2308"/>
                        <a:gd name="T13" fmla="*/ 0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32" name="Freeform 43"/>
                    <p:cNvSpPr/>
                    <p:nvPr/>
                  </p:nvSpPr>
                  <p:spPr bwMode="auto">
                    <a:xfrm>
                      <a:off x="1870" y="2959"/>
                      <a:ext cx="1240" cy="642"/>
                    </a:xfrm>
                    <a:custGeom>
                      <a:avLst/>
                      <a:gdLst>
                        <a:gd name="T0" fmla="*/ 0 w 2299"/>
                        <a:gd name="T1" fmla="*/ 135 h 948"/>
                        <a:gd name="T2" fmla="*/ 3 w 2299"/>
                        <a:gd name="T3" fmla="*/ 58 h 948"/>
                        <a:gd name="T4" fmla="*/ 10 w 2299"/>
                        <a:gd name="T5" fmla="*/ 22 h 948"/>
                        <a:gd name="T6" fmla="*/ 19 w 2299"/>
                        <a:gd name="T7" fmla="*/ 10 h 948"/>
                        <a:gd name="T8" fmla="*/ 55 w 2299"/>
                        <a:gd name="T9" fmla="*/ 1 h 948"/>
                        <a:gd name="T10" fmla="*/ 105 w 2299"/>
                        <a:gd name="T11" fmla="*/ 0 h 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33" name="Freeform 44"/>
                    <p:cNvSpPr/>
                    <p:nvPr/>
                  </p:nvSpPr>
                  <p:spPr bwMode="auto">
                    <a:xfrm>
                      <a:off x="1871" y="2643"/>
                      <a:ext cx="1220" cy="934"/>
                    </a:xfrm>
                    <a:custGeom>
                      <a:avLst/>
                      <a:gdLst>
                        <a:gd name="T0" fmla="*/ 0 w 2260"/>
                        <a:gd name="T1" fmla="*/ 196 h 1380"/>
                        <a:gd name="T2" fmla="*/ 3 w 2260"/>
                        <a:gd name="T3" fmla="*/ 74 h 1380"/>
                        <a:gd name="T4" fmla="*/ 7 w 2260"/>
                        <a:gd name="T5" fmla="*/ 22 h 1380"/>
                        <a:gd name="T6" fmla="*/ 22 w 2260"/>
                        <a:gd name="T7" fmla="*/ 7 h 1380"/>
                        <a:gd name="T8" fmla="*/ 104 w 2260"/>
                        <a:gd name="T9" fmla="*/ 0 h 1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34" name="Freeform 45"/>
                    <p:cNvSpPr/>
                    <p:nvPr/>
                  </p:nvSpPr>
                  <p:spPr bwMode="auto">
                    <a:xfrm>
                      <a:off x="1871" y="2366"/>
                      <a:ext cx="1200" cy="1211"/>
                    </a:xfrm>
                    <a:custGeom>
                      <a:avLst/>
                      <a:gdLst>
                        <a:gd name="T0" fmla="*/ 0 w 2224"/>
                        <a:gd name="T1" fmla="*/ 255 h 1788"/>
                        <a:gd name="T2" fmla="*/ 4 w 2224"/>
                        <a:gd name="T3" fmla="*/ 107 h 1788"/>
                        <a:gd name="T4" fmla="*/ 5 w 2224"/>
                        <a:gd name="T5" fmla="*/ 45 h 1788"/>
                        <a:gd name="T6" fmla="*/ 10 w 2224"/>
                        <a:gd name="T7" fmla="*/ 18 h 1788"/>
                        <a:gd name="T8" fmla="*/ 29 w 2224"/>
                        <a:gd name="T9" fmla="*/ 5 h 1788"/>
                        <a:gd name="T10" fmla="*/ 101 w 2224"/>
                        <a:gd name="T11" fmla="*/ 0 h 17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2835" name="Freeform 46"/>
                    <p:cNvSpPr/>
                    <p:nvPr/>
                  </p:nvSpPr>
                  <p:spPr bwMode="auto">
                    <a:xfrm>
                      <a:off x="1871" y="1992"/>
                      <a:ext cx="1194" cy="1609"/>
                    </a:xfrm>
                    <a:custGeom>
                      <a:avLst/>
                      <a:gdLst>
                        <a:gd name="T0" fmla="*/ 0 w 2212"/>
                        <a:gd name="T1" fmla="*/ 338 h 2377"/>
                        <a:gd name="T2" fmla="*/ 4 w 2212"/>
                        <a:gd name="T3" fmla="*/ 177 h 2377"/>
                        <a:gd name="T4" fmla="*/ 9 w 2212"/>
                        <a:gd name="T5" fmla="*/ 52 h 2377"/>
                        <a:gd name="T6" fmla="*/ 24 w 2212"/>
                        <a:gd name="T7" fmla="*/ 9 h 2377"/>
                        <a:gd name="T8" fmla="*/ 101 w 2212"/>
                        <a:gd name="T9" fmla="*/ 1 h 2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prstDash val="solid"/>
                      <a:round/>
                      <a:headEnd type="none" w="sm" len="sm"/>
                      <a:tailEnd type="none" w="med" len="lg"/>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32823" name="Line 47"/>
                <p:cNvSpPr>
                  <a:spLocks noChangeShapeType="1"/>
                </p:cNvSpPr>
                <p:nvPr/>
              </p:nvSpPr>
              <p:spPr bwMode="auto">
                <a:xfrm>
                  <a:off x="1800" y="2328"/>
                  <a:ext cx="1560" cy="141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2824" name="Oval 48"/>
                <p:cNvSpPr>
                  <a:spLocks noChangeArrowheads="1"/>
                </p:cNvSpPr>
                <p:nvPr/>
              </p:nvSpPr>
              <p:spPr bwMode="auto">
                <a:xfrm>
                  <a:off x="2532" y="2988"/>
                  <a:ext cx="84" cy="84"/>
                </a:xfrm>
                <a:prstGeom prst="ellipse">
                  <a:avLst/>
                </a:prstGeom>
                <a:solidFill>
                  <a:schemeClr val="tx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2821" name="Text Box 49"/>
              <p:cNvSpPr txBox="1">
                <a:spLocks noChangeArrowheads="1"/>
              </p:cNvSpPr>
              <p:nvPr/>
            </p:nvSpPr>
            <p:spPr bwMode="auto">
              <a:xfrm>
                <a:off x="2304" y="3030"/>
                <a:ext cx="32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Times New Roman" panose="02020603050405020304" pitchFamily="18" charset="0"/>
                    <a:ea typeface="楷体_GB2312" pitchFamily="49" charset="-122"/>
                  </a:rPr>
                  <a:t>Q</a:t>
                </a:r>
              </a:p>
            </p:txBody>
          </p:sp>
        </p:grpSp>
        <p:sp>
          <p:nvSpPr>
            <p:cNvPr id="32819" name="Rectangle 50"/>
            <p:cNvSpPr>
              <a:spLocks noChangeArrowheads="1"/>
            </p:cNvSpPr>
            <p:nvPr/>
          </p:nvSpPr>
          <p:spPr bwMode="auto">
            <a:xfrm>
              <a:off x="2331" y="273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en-US" altLang="zh-CN" sz="3200" b="1" i="1">
                  <a:latin typeface="Times New Roman" panose="02020603050405020304" pitchFamily="18" charset="0"/>
                  <a:ea typeface="楷体_GB2312" pitchFamily="49" charset="-122"/>
                </a:rPr>
                <a:t>o</a:t>
              </a:r>
            </a:p>
          </p:txBody>
        </p:sp>
      </p:grpSp>
      <p:sp>
        <p:nvSpPr>
          <p:cNvPr id="653363" name="Line 51"/>
          <p:cNvSpPr>
            <a:spLocks noChangeShapeType="1"/>
          </p:cNvSpPr>
          <p:nvPr/>
        </p:nvSpPr>
        <p:spPr bwMode="auto">
          <a:xfrm flipV="1">
            <a:off x="6011863" y="5229225"/>
            <a:ext cx="504825"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3364" name="Rectangle 52"/>
          <p:cNvSpPr>
            <a:spLocks noChangeArrowheads="1"/>
          </p:cNvSpPr>
          <p:nvPr/>
        </p:nvSpPr>
        <p:spPr bwMode="auto">
          <a:xfrm>
            <a:off x="6556375" y="4927600"/>
            <a:ext cx="2112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a:solidFill>
                  <a:srgbClr val="FF3300"/>
                </a:solidFill>
                <a:latin typeface="Times New Roman" panose="02020603050405020304" pitchFamily="18" charset="0"/>
                <a:ea typeface="楷体_GB2312" pitchFamily="49" charset="-122"/>
              </a:rPr>
              <a:t>Q</a:t>
            </a:r>
            <a:r>
              <a:rPr kumimoji="1" lang="zh-CN" altLang="en-US" sz="2800" b="1">
                <a:solidFill>
                  <a:srgbClr val="FF3300"/>
                </a:solidFill>
                <a:latin typeface="楷体_GB2312" pitchFamily="49" charset="-122"/>
                <a:ea typeface="楷体_GB2312" pitchFamily="49" charset="-122"/>
              </a:rPr>
              <a:t>点不稳定</a:t>
            </a:r>
          </a:p>
        </p:txBody>
      </p:sp>
      <p:grpSp>
        <p:nvGrpSpPr>
          <p:cNvPr id="653365" name="Group 53"/>
          <p:cNvGrpSpPr/>
          <p:nvPr/>
        </p:nvGrpSpPr>
        <p:grpSpPr bwMode="auto">
          <a:xfrm>
            <a:off x="5719763" y="1889125"/>
            <a:ext cx="1008062" cy="2568575"/>
            <a:chOff x="3987" y="1190"/>
            <a:chExt cx="688" cy="1618"/>
          </a:xfrm>
        </p:grpSpPr>
        <p:sp>
          <p:nvSpPr>
            <p:cNvPr id="32812" name="Text Box 54"/>
            <p:cNvSpPr txBox="1">
              <a:spLocks noChangeArrowheads="1"/>
            </p:cNvSpPr>
            <p:nvPr/>
          </p:nvSpPr>
          <p:spPr bwMode="auto">
            <a:xfrm>
              <a:off x="4108" y="2558"/>
              <a:ext cx="416"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chemeClr val="accent2"/>
                  </a:solidFill>
                  <a:latin typeface="Times New Roman" panose="02020603050405020304" pitchFamily="18" charset="0"/>
                  <a:ea typeface="楷体_GB2312" pitchFamily="49" charset="-122"/>
                </a:rPr>
                <a:t>I</a:t>
              </a:r>
              <a:r>
                <a:rPr kumimoji="1" lang="en-US" altLang="zh-CN" sz="2000" b="1" baseline="-25000">
                  <a:solidFill>
                    <a:schemeClr val="accent2"/>
                  </a:solidFill>
                  <a:latin typeface="Times New Roman" panose="02020603050405020304" pitchFamily="18" charset="0"/>
                  <a:ea typeface="楷体_GB2312" pitchFamily="49" charset="-122"/>
                </a:rPr>
                <a:t>B</a:t>
              </a:r>
              <a:r>
                <a:rPr kumimoji="1" lang="en-US" altLang="zh-CN" sz="2000" b="1">
                  <a:solidFill>
                    <a:schemeClr val="accent2"/>
                  </a:solidFill>
                  <a:latin typeface="Times New Roman" panose="02020603050405020304" pitchFamily="18" charset="0"/>
                  <a:ea typeface="楷体_GB2312" pitchFamily="49" charset="-122"/>
                </a:rPr>
                <a:t>=0</a:t>
              </a:r>
            </a:p>
          </p:txBody>
        </p:sp>
        <p:sp>
          <p:nvSpPr>
            <p:cNvPr id="32813" name="Text Box 55"/>
            <p:cNvSpPr txBox="1">
              <a:spLocks noChangeArrowheads="1"/>
            </p:cNvSpPr>
            <p:nvPr/>
          </p:nvSpPr>
          <p:spPr bwMode="auto">
            <a:xfrm>
              <a:off x="4105" y="2314"/>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chemeClr val="accent2"/>
                  </a:solidFill>
                  <a:latin typeface="Times New Roman" panose="02020603050405020304" pitchFamily="18" charset="0"/>
                  <a:ea typeface="楷体_GB2312" pitchFamily="49" charset="-122"/>
                </a:rPr>
                <a:t>20</a:t>
              </a:r>
              <a:r>
                <a:rPr kumimoji="1" lang="en-US" altLang="zh-CN" sz="2000"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chemeClr val="accent2"/>
                </a:solidFill>
                <a:latin typeface="Times New Roman" panose="02020603050405020304" pitchFamily="18" charset="0"/>
                <a:ea typeface="楷体_GB2312" pitchFamily="49" charset="-122"/>
              </a:endParaRPr>
            </a:p>
          </p:txBody>
        </p:sp>
        <p:sp>
          <p:nvSpPr>
            <p:cNvPr id="32814" name="Text Box 56"/>
            <p:cNvSpPr txBox="1">
              <a:spLocks noChangeArrowheads="1"/>
            </p:cNvSpPr>
            <p:nvPr/>
          </p:nvSpPr>
          <p:spPr bwMode="auto">
            <a:xfrm>
              <a:off x="4074" y="2080"/>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chemeClr val="accent2"/>
                  </a:solidFill>
                  <a:latin typeface="Times New Roman" panose="02020603050405020304" pitchFamily="18" charset="0"/>
                  <a:ea typeface="楷体_GB2312" pitchFamily="49" charset="-122"/>
                </a:rPr>
                <a:t>40</a:t>
              </a:r>
              <a:r>
                <a:rPr kumimoji="1" lang="en-US" altLang="zh-CN" sz="2000"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chemeClr val="accent2"/>
                </a:solidFill>
                <a:latin typeface="Times New Roman" panose="02020603050405020304" pitchFamily="18" charset="0"/>
                <a:ea typeface="楷体_GB2312" pitchFamily="49" charset="-122"/>
              </a:endParaRPr>
            </a:p>
          </p:txBody>
        </p:sp>
        <p:sp>
          <p:nvSpPr>
            <p:cNvPr id="32815" name="Text Box 57"/>
            <p:cNvSpPr txBox="1">
              <a:spLocks noChangeArrowheads="1"/>
            </p:cNvSpPr>
            <p:nvPr/>
          </p:nvSpPr>
          <p:spPr bwMode="auto">
            <a:xfrm>
              <a:off x="4074" y="1800"/>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chemeClr val="accent2"/>
                  </a:solidFill>
                  <a:latin typeface="Times New Roman" panose="02020603050405020304" pitchFamily="18" charset="0"/>
                  <a:ea typeface="楷体_GB2312" pitchFamily="49" charset="-122"/>
                </a:rPr>
                <a:t>60</a:t>
              </a:r>
              <a:r>
                <a:rPr kumimoji="1" lang="en-US" altLang="zh-CN" sz="2000"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chemeClr val="accent2"/>
                </a:solidFill>
                <a:latin typeface="Times New Roman" panose="02020603050405020304" pitchFamily="18" charset="0"/>
                <a:ea typeface="楷体_GB2312" pitchFamily="49" charset="-122"/>
              </a:endParaRPr>
            </a:p>
          </p:txBody>
        </p:sp>
        <p:sp>
          <p:nvSpPr>
            <p:cNvPr id="32816" name="Text Box 58"/>
            <p:cNvSpPr txBox="1">
              <a:spLocks noChangeArrowheads="1"/>
            </p:cNvSpPr>
            <p:nvPr/>
          </p:nvSpPr>
          <p:spPr bwMode="auto">
            <a:xfrm>
              <a:off x="4072" y="1526"/>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chemeClr val="accent2"/>
                  </a:solidFill>
                  <a:latin typeface="Times New Roman" panose="02020603050405020304" pitchFamily="18" charset="0"/>
                  <a:ea typeface="楷体_GB2312" pitchFamily="49" charset="-122"/>
                </a:rPr>
                <a:t>80</a:t>
              </a:r>
              <a:r>
                <a:rPr kumimoji="1" lang="en-US" altLang="zh-CN" sz="2000"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chemeClr val="accent2"/>
                </a:solidFill>
                <a:latin typeface="Times New Roman" panose="02020603050405020304" pitchFamily="18" charset="0"/>
                <a:ea typeface="楷体_GB2312" pitchFamily="49" charset="-122"/>
              </a:endParaRPr>
            </a:p>
          </p:txBody>
        </p:sp>
        <p:sp>
          <p:nvSpPr>
            <p:cNvPr id="32817" name="Text Box 59"/>
            <p:cNvSpPr txBox="1">
              <a:spLocks noChangeArrowheads="1"/>
            </p:cNvSpPr>
            <p:nvPr/>
          </p:nvSpPr>
          <p:spPr bwMode="auto">
            <a:xfrm>
              <a:off x="3987" y="1190"/>
              <a:ext cx="688"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chemeClr val="accent2"/>
                  </a:solidFill>
                  <a:latin typeface="Times New Roman" panose="02020603050405020304" pitchFamily="18" charset="0"/>
                  <a:ea typeface="楷体_GB2312" pitchFamily="49" charset="-122"/>
                </a:rPr>
                <a:t>100</a:t>
              </a:r>
              <a:r>
                <a:rPr kumimoji="1" lang="en-US" altLang="zh-CN" sz="2000" b="1">
                  <a:solidFill>
                    <a:schemeClr val="accent2"/>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chemeClr val="accent2"/>
                </a:solidFill>
                <a:latin typeface="Times New Roman" panose="02020603050405020304" pitchFamily="18" charset="0"/>
                <a:ea typeface="楷体_GB2312" pitchFamily="49" charset="-122"/>
              </a:endParaRPr>
            </a:p>
          </p:txBody>
        </p:sp>
      </p:grpSp>
      <p:grpSp>
        <p:nvGrpSpPr>
          <p:cNvPr id="653372" name="Group 60"/>
          <p:cNvGrpSpPr/>
          <p:nvPr/>
        </p:nvGrpSpPr>
        <p:grpSpPr bwMode="auto">
          <a:xfrm>
            <a:off x="5103813" y="1679575"/>
            <a:ext cx="1008062" cy="2568575"/>
            <a:chOff x="3987" y="1190"/>
            <a:chExt cx="688" cy="1618"/>
          </a:xfrm>
        </p:grpSpPr>
        <p:sp>
          <p:nvSpPr>
            <p:cNvPr id="32806" name="Text Box 61"/>
            <p:cNvSpPr txBox="1">
              <a:spLocks noChangeArrowheads="1"/>
            </p:cNvSpPr>
            <p:nvPr/>
          </p:nvSpPr>
          <p:spPr bwMode="auto">
            <a:xfrm>
              <a:off x="4108" y="2558"/>
              <a:ext cx="416"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rgbClr val="FF5050"/>
                  </a:solidFill>
                  <a:latin typeface="Times New Roman" panose="02020603050405020304" pitchFamily="18" charset="0"/>
                  <a:ea typeface="楷体_GB2312" pitchFamily="49" charset="-122"/>
                </a:rPr>
                <a:t>I</a:t>
              </a:r>
              <a:r>
                <a:rPr kumimoji="1" lang="en-US" altLang="zh-CN" sz="2000" b="1" baseline="-25000">
                  <a:solidFill>
                    <a:srgbClr val="FF5050"/>
                  </a:solidFill>
                  <a:latin typeface="Times New Roman" panose="02020603050405020304" pitchFamily="18" charset="0"/>
                  <a:ea typeface="楷体_GB2312" pitchFamily="49" charset="-122"/>
                </a:rPr>
                <a:t>B</a:t>
              </a:r>
              <a:r>
                <a:rPr kumimoji="1" lang="en-US" altLang="zh-CN" sz="2000" b="1">
                  <a:solidFill>
                    <a:srgbClr val="FF5050"/>
                  </a:solidFill>
                  <a:latin typeface="Times New Roman" panose="02020603050405020304" pitchFamily="18" charset="0"/>
                  <a:ea typeface="楷体_GB2312" pitchFamily="49" charset="-122"/>
                </a:rPr>
                <a:t>=0</a:t>
              </a:r>
            </a:p>
          </p:txBody>
        </p:sp>
        <p:sp>
          <p:nvSpPr>
            <p:cNvPr id="32807" name="Text Box 62"/>
            <p:cNvSpPr txBox="1">
              <a:spLocks noChangeArrowheads="1"/>
            </p:cNvSpPr>
            <p:nvPr/>
          </p:nvSpPr>
          <p:spPr bwMode="auto">
            <a:xfrm>
              <a:off x="4105" y="2314"/>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5050"/>
                  </a:solidFill>
                  <a:latin typeface="Times New Roman" panose="02020603050405020304" pitchFamily="18" charset="0"/>
                  <a:ea typeface="楷体_GB2312" pitchFamily="49" charset="-122"/>
                </a:rPr>
                <a:t>20</a:t>
              </a:r>
              <a:r>
                <a:rPr kumimoji="1" lang="en-US" altLang="zh-CN" sz="2000" b="1">
                  <a:solidFill>
                    <a:srgbClr val="FF5050"/>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rgbClr val="FF5050"/>
                </a:solidFill>
                <a:latin typeface="Times New Roman" panose="02020603050405020304" pitchFamily="18" charset="0"/>
                <a:ea typeface="楷体_GB2312" pitchFamily="49" charset="-122"/>
              </a:endParaRPr>
            </a:p>
          </p:txBody>
        </p:sp>
        <p:sp>
          <p:nvSpPr>
            <p:cNvPr id="32808" name="Text Box 63"/>
            <p:cNvSpPr txBox="1">
              <a:spLocks noChangeArrowheads="1"/>
            </p:cNvSpPr>
            <p:nvPr/>
          </p:nvSpPr>
          <p:spPr bwMode="auto">
            <a:xfrm>
              <a:off x="4074" y="2080"/>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5050"/>
                  </a:solidFill>
                  <a:latin typeface="Times New Roman" panose="02020603050405020304" pitchFamily="18" charset="0"/>
                  <a:ea typeface="楷体_GB2312" pitchFamily="49" charset="-122"/>
                </a:rPr>
                <a:t>40</a:t>
              </a:r>
              <a:r>
                <a:rPr kumimoji="1" lang="en-US" altLang="zh-CN" sz="2000" b="1">
                  <a:solidFill>
                    <a:srgbClr val="FF5050"/>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rgbClr val="FF5050"/>
                </a:solidFill>
                <a:latin typeface="Times New Roman" panose="02020603050405020304" pitchFamily="18" charset="0"/>
                <a:ea typeface="楷体_GB2312" pitchFamily="49" charset="-122"/>
              </a:endParaRPr>
            </a:p>
          </p:txBody>
        </p:sp>
        <p:sp>
          <p:nvSpPr>
            <p:cNvPr id="32809" name="Text Box 64"/>
            <p:cNvSpPr txBox="1">
              <a:spLocks noChangeArrowheads="1"/>
            </p:cNvSpPr>
            <p:nvPr/>
          </p:nvSpPr>
          <p:spPr bwMode="auto">
            <a:xfrm>
              <a:off x="4074" y="1800"/>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5050"/>
                  </a:solidFill>
                  <a:latin typeface="Times New Roman" panose="02020603050405020304" pitchFamily="18" charset="0"/>
                  <a:ea typeface="楷体_GB2312" pitchFamily="49" charset="-122"/>
                </a:rPr>
                <a:t>60</a:t>
              </a:r>
              <a:r>
                <a:rPr kumimoji="1" lang="en-US" altLang="zh-CN" sz="2000" b="1">
                  <a:solidFill>
                    <a:srgbClr val="FF5050"/>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rgbClr val="FF5050"/>
                </a:solidFill>
                <a:latin typeface="Times New Roman" panose="02020603050405020304" pitchFamily="18" charset="0"/>
                <a:ea typeface="楷体_GB2312" pitchFamily="49" charset="-122"/>
              </a:endParaRPr>
            </a:p>
          </p:txBody>
        </p:sp>
        <p:sp>
          <p:nvSpPr>
            <p:cNvPr id="32810" name="Text Box 65"/>
            <p:cNvSpPr txBox="1">
              <a:spLocks noChangeArrowheads="1"/>
            </p:cNvSpPr>
            <p:nvPr/>
          </p:nvSpPr>
          <p:spPr bwMode="auto">
            <a:xfrm>
              <a:off x="4072" y="1526"/>
              <a:ext cx="482"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5050"/>
                  </a:solidFill>
                  <a:latin typeface="Times New Roman" panose="02020603050405020304" pitchFamily="18" charset="0"/>
                  <a:ea typeface="楷体_GB2312" pitchFamily="49" charset="-122"/>
                </a:rPr>
                <a:t>80</a:t>
              </a:r>
              <a:r>
                <a:rPr kumimoji="1" lang="en-US" altLang="zh-CN" sz="2000" b="1">
                  <a:solidFill>
                    <a:srgbClr val="FF5050"/>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rgbClr val="FF5050"/>
                </a:solidFill>
                <a:latin typeface="Times New Roman" panose="02020603050405020304" pitchFamily="18" charset="0"/>
                <a:ea typeface="楷体_GB2312" pitchFamily="49" charset="-122"/>
              </a:endParaRPr>
            </a:p>
          </p:txBody>
        </p:sp>
        <p:sp>
          <p:nvSpPr>
            <p:cNvPr id="32811" name="Text Box 66"/>
            <p:cNvSpPr txBox="1">
              <a:spLocks noChangeArrowheads="1"/>
            </p:cNvSpPr>
            <p:nvPr/>
          </p:nvSpPr>
          <p:spPr bwMode="auto">
            <a:xfrm>
              <a:off x="3987" y="1190"/>
              <a:ext cx="688"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5050"/>
                  </a:solidFill>
                  <a:latin typeface="Times New Roman" panose="02020603050405020304" pitchFamily="18" charset="0"/>
                  <a:ea typeface="楷体_GB2312" pitchFamily="49" charset="-122"/>
                </a:rPr>
                <a:t>100</a:t>
              </a:r>
              <a:r>
                <a:rPr kumimoji="1" lang="en-US" altLang="zh-CN" sz="2000" b="1">
                  <a:solidFill>
                    <a:srgbClr val="FF5050"/>
                  </a:solidFill>
                  <a:latin typeface="Times New Roman" panose="02020603050405020304" pitchFamily="18" charset="0"/>
                  <a:ea typeface="楷体_GB2312" pitchFamily="49" charset="-122"/>
                  <a:sym typeface="Symbol" panose="05050102010706020507" pitchFamily="18" charset="2"/>
                </a:rPr>
                <a:t>A</a:t>
              </a:r>
              <a:endParaRPr kumimoji="1" lang="en-US" altLang="zh-CN" sz="2000" b="1">
                <a:solidFill>
                  <a:srgbClr val="FF5050"/>
                </a:solidFill>
                <a:latin typeface="Times New Roman" panose="02020603050405020304" pitchFamily="18" charset="0"/>
                <a:ea typeface="楷体_GB2312" pitchFamily="49" charset="-122"/>
              </a:endParaRPr>
            </a:p>
          </p:txBody>
        </p:sp>
      </p:grpSp>
      <p:grpSp>
        <p:nvGrpSpPr>
          <p:cNvPr id="653380" name="Group 68"/>
          <p:cNvGrpSpPr/>
          <p:nvPr/>
        </p:nvGrpSpPr>
        <p:grpSpPr bwMode="auto">
          <a:xfrm>
            <a:off x="395288" y="5588000"/>
            <a:ext cx="1638300" cy="546100"/>
            <a:chOff x="768" y="864"/>
            <a:chExt cx="456" cy="344"/>
          </a:xfrm>
        </p:grpSpPr>
        <p:sp>
          <p:nvSpPr>
            <p:cNvPr id="32804" name="Text Box 69"/>
            <p:cNvSpPr txBox="1">
              <a:spLocks noChangeArrowheads="1"/>
            </p:cNvSpPr>
            <p:nvPr/>
          </p:nvSpPr>
          <p:spPr bwMode="auto">
            <a:xfrm>
              <a:off x="768" y="881"/>
              <a:ext cx="4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latin typeface="Times New Roman" panose="02020603050405020304" pitchFamily="18" charset="0"/>
                  <a:ea typeface="楷体_GB2312" pitchFamily="49" charset="-122"/>
                </a:rPr>
                <a:t>温度</a:t>
              </a:r>
              <a:r>
                <a:rPr kumimoji="1" lang="en-US" altLang="zh-CN" sz="2800" b="1">
                  <a:latin typeface="Times New Roman" panose="02020603050405020304" pitchFamily="18" charset="0"/>
                  <a:ea typeface="楷体_GB2312" pitchFamily="49" charset="-122"/>
                </a:rPr>
                <a:t>T</a:t>
              </a:r>
            </a:p>
          </p:txBody>
        </p:sp>
        <p:sp>
          <p:nvSpPr>
            <p:cNvPr id="32805" name="Line 70"/>
            <p:cNvSpPr>
              <a:spLocks noChangeShapeType="1"/>
            </p:cNvSpPr>
            <p:nvPr/>
          </p:nvSpPr>
          <p:spPr bwMode="auto">
            <a:xfrm flipV="1">
              <a:off x="1152" y="864"/>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83" name="Line 71"/>
          <p:cNvSpPr>
            <a:spLocks noChangeShapeType="1"/>
          </p:cNvSpPr>
          <p:nvPr/>
        </p:nvSpPr>
        <p:spPr bwMode="auto">
          <a:xfrm flipV="1">
            <a:off x="1979613" y="5876925"/>
            <a:ext cx="530225" cy="1905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84" name="Group 72"/>
          <p:cNvGrpSpPr/>
          <p:nvPr/>
        </p:nvGrpSpPr>
        <p:grpSpPr bwMode="auto">
          <a:xfrm>
            <a:off x="2306638" y="5564188"/>
            <a:ext cx="1063625" cy="633412"/>
            <a:chOff x="1812" y="861"/>
            <a:chExt cx="726" cy="399"/>
          </a:xfrm>
        </p:grpSpPr>
        <p:sp>
          <p:nvSpPr>
            <p:cNvPr id="32802" name="Rectangle 73"/>
            <p:cNvSpPr>
              <a:spLocks noChangeArrowheads="1"/>
            </p:cNvSpPr>
            <p:nvPr/>
          </p:nvSpPr>
          <p:spPr bwMode="auto">
            <a:xfrm>
              <a:off x="1812" y="861"/>
              <a:ext cx="72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kumimoji="1" lang="en-US" altLang="zh-CN" sz="3200" b="1" i="1">
                  <a:latin typeface="Times New Roman" panose="02020603050405020304" pitchFamily="18" charset="0"/>
                  <a:ea typeface="楷体_GB2312" pitchFamily="49" charset="-122"/>
                  <a:sym typeface="Symbol" panose="05050102010706020507" pitchFamily="18" charset="2"/>
                </a:rPr>
                <a:t></a:t>
              </a:r>
            </a:p>
          </p:txBody>
        </p:sp>
        <p:sp>
          <p:nvSpPr>
            <p:cNvPr id="32803" name="Line 74"/>
            <p:cNvSpPr>
              <a:spLocks noChangeShapeType="1"/>
            </p:cNvSpPr>
            <p:nvPr/>
          </p:nvSpPr>
          <p:spPr bwMode="auto">
            <a:xfrm flipV="1">
              <a:off x="2518" y="924"/>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87" name="Line 75"/>
          <p:cNvSpPr>
            <a:spLocks noChangeShapeType="1"/>
          </p:cNvSpPr>
          <p:nvPr/>
        </p:nvSpPr>
        <p:spPr bwMode="auto">
          <a:xfrm>
            <a:off x="3563938" y="5876925"/>
            <a:ext cx="503237"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88" name="Group 76"/>
          <p:cNvGrpSpPr/>
          <p:nvPr/>
        </p:nvGrpSpPr>
        <p:grpSpPr bwMode="auto">
          <a:xfrm>
            <a:off x="4030663" y="5607050"/>
            <a:ext cx="647700" cy="534988"/>
            <a:chOff x="3900" y="852"/>
            <a:chExt cx="408" cy="337"/>
          </a:xfrm>
        </p:grpSpPr>
        <p:sp>
          <p:nvSpPr>
            <p:cNvPr id="32800" name="Text Box 77"/>
            <p:cNvSpPr txBox="1">
              <a:spLocks noChangeArrowheads="1"/>
            </p:cNvSpPr>
            <p:nvPr/>
          </p:nvSpPr>
          <p:spPr bwMode="auto">
            <a:xfrm>
              <a:off x="3900" y="862"/>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a:latin typeface="Times New Roman" panose="02020603050405020304" pitchFamily="18" charset="0"/>
                  <a:ea typeface="楷体_GB2312" pitchFamily="49" charset="-122"/>
                </a:rPr>
                <a:t>I</a:t>
              </a:r>
              <a:r>
                <a:rPr kumimoji="1" lang="en-US" altLang="zh-CN" sz="2800" b="1" baseline="-25000">
                  <a:latin typeface="Times New Roman" panose="02020603050405020304" pitchFamily="18" charset="0"/>
                  <a:ea typeface="楷体_GB2312" pitchFamily="49" charset="-122"/>
                </a:rPr>
                <a:t>C</a:t>
              </a:r>
              <a:endParaRPr kumimoji="1" lang="en-US" altLang="zh-CN" sz="2800" b="1">
                <a:latin typeface="Times New Roman" panose="02020603050405020304" pitchFamily="18" charset="0"/>
                <a:ea typeface="楷体_GB2312" pitchFamily="49" charset="-122"/>
              </a:endParaRPr>
            </a:p>
          </p:txBody>
        </p:sp>
        <p:sp>
          <p:nvSpPr>
            <p:cNvPr id="32801" name="Line 78"/>
            <p:cNvSpPr>
              <a:spLocks noChangeShapeType="1"/>
            </p:cNvSpPr>
            <p:nvPr/>
          </p:nvSpPr>
          <p:spPr bwMode="auto">
            <a:xfrm flipV="1">
              <a:off x="4284" y="852"/>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91" name="Line 79"/>
          <p:cNvSpPr>
            <a:spLocks noChangeShapeType="1"/>
          </p:cNvSpPr>
          <p:nvPr/>
        </p:nvSpPr>
        <p:spPr bwMode="auto">
          <a:xfrm>
            <a:off x="4859338" y="5876925"/>
            <a:ext cx="463550" cy="1905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3392" name="Group 80"/>
          <p:cNvGrpSpPr/>
          <p:nvPr/>
        </p:nvGrpSpPr>
        <p:grpSpPr bwMode="auto">
          <a:xfrm>
            <a:off x="5367338" y="5683250"/>
            <a:ext cx="647700" cy="534988"/>
            <a:chOff x="3900" y="852"/>
            <a:chExt cx="408" cy="337"/>
          </a:xfrm>
        </p:grpSpPr>
        <p:sp>
          <p:nvSpPr>
            <p:cNvPr id="32798" name="Text Box 81"/>
            <p:cNvSpPr txBox="1">
              <a:spLocks noChangeArrowheads="1"/>
            </p:cNvSpPr>
            <p:nvPr/>
          </p:nvSpPr>
          <p:spPr bwMode="auto">
            <a:xfrm>
              <a:off x="3900" y="862"/>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a:latin typeface="Times New Roman" panose="02020603050405020304" pitchFamily="18" charset="0"/>
                  <a:ea typeface="楷体_GB2312" pitchFamily="49" charset="-122"/>
                </a:rPr>
                <a:t>Q</a:t>
              </a:r>
            </a:p>
          </p:txBody>
        </p:sp>
        <p:sp>
          <p:nvSpPr>
            <p:cNvPr id="32799" name="Line 82"/>
            <p:cNvSpPr>
              <a:spLocks noChangeShapeType="1"/>
            </p:cNvSpPr>
            <p:nvPr/>
          </p:nvSpPr>
          <p:spPr bwMode="auto">
            <a:xfrm flipV="1">
              <a:off x="4284" y="852"/>
              <a:ext cx="0" cy="33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3395" name="Line 83"/>
          <p:cNvSpPr>
            <a:spLocks noChangeShapeType="1"/>
          </p:cNvSpPr>
          <p:nvPr/>
        </p:nvSpPr>
        <p:spPr bwMode="auto">
          <a:xfrm>
            <a:off x="6084888" y="5949950"/>
            <a:ext cx="465137" cy="1905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3396" name="Rectangle 84"/>
          <p:cNvSpPr>
            <a:spLocks noChangeArrowheads="1"/>
          </p:cNvSpPr>
          <p:nvPr/>
        </p:nvSpPr>
        <p:spPr bwMode="auto">
          <a:xfrm>
            <a:off x="6629400" y="5661025"/>
            <a:ext cx="2112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a:solidFill>
                  <a:srgbClr val="FF3300"/>
                </a:solidFill>
                <a:latin typeface="Times New Roman" panose="02020603050405020304" pitchFamily="18" charset="0"/>
                <a:ea typeface="楷体_GB2312" pitchFamily="49" charset="-122"/>
              </a:rPr>
              <a:t>Q</a:t>
            </a:r>
            <a:r>
              <a:rPr kumimoji="1" lang="zh-CN" altLang="en-US" sz="2800" b="1">
                <a:solidFill>
                  <a:srgbClr val="FF3300"/>
                </a:solidFill>
                <a:latin typeface="楷体_GB2312" pitchFamily="49" charset="-122"/>
                <a:ea typeface="楷体_GB2312" pitchFamily="49" charset="-122"/>
              </a:rPr>
              <a:t>点不稳定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53314"/>
                                        </p:tgtEl>
                                        <p:attrNameLst>
                                          <p:attrName>style.visibility</p:attrName>
                                        </p:attrNameLst>
                                      </p:cBhvr>
                                      <p:to>
                                        <p:strVal val="visible"/>
                                      </p:to>
                                    </p:set>
                                    <p:animEffect transition="in" filter="wipe(left)">
                                      <p:cBhvr>
                                        <p:cTn id="7" dur="500"/>
                                        <p:tgtEl>
                                          <p:spTgt spid="65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3315"/>
                                        </p:tgtEl>
                                        <p:attrNameLst>
                                          <p:attrName>style.visibility</p:attrName>
                                        </p:attrNameLst>
                                      </p:cBhvr>
                                      <p:to>
                                        <p:strVal val="visible"/>
                                      </p:to>
                                    </p:set>
                                    <p:animEffect transition="in" filter="wipe(left)">
                                      <p:cBhvr>
                                        <p:cTn id="12" dur="500"/>
                                        <p:tgtEl>
                                          <p:spTgt spid="6533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3317"/>
                                        </p:tgtEl>
                                        <p:attrNameLst>
                                          <p:attrName>style.visibility</p:attrName>
                                        </p:attrNameLst>
                                      </p:cBhvr>
                                      <p:to>
                                        <p:strVal val="visible"/>
                                      </p:to>
                                    </p:set>
                                    <p:animEffect transition="in" filter="wipe(left)">
                                      <p:cBhvr>
                                        <p:cTn id="17" dur="500"/>
                                        <p:tgtEl>
                                          <p:spTgt spid="653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3316"/>
                                        </p:tgtEl>
                                        <p:attrNameLst>
                                          <p:attrName>style.visibility</p:attrName>
                                        </p:attrNameLst>
                                      </p:cBhvr>
                                      <p:to>
                                        <p:strVal val="visible"/>
                                      </p:to>
                                    </p:set>
                                    <p:animEffect transition="in" filter="wipe(left)">
                                      <p:cBhvr>
                                        <p:cTn id="22" dur="500"/>
                                        <p:tgtEl>
                                          <p:spTgt spid="6533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53344"/>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65336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53318"/>
                                        </p:tgtEl>
                                        <p:attrNameLst>
                                          <p:attrName>style.visibility</p:attrName>
                                        </p:attrNameLst>
                                      </p:cBhvr>
                                      <p:to>
                                        <p:strVal val="visible"/>
                                      </p:to>
                                    </p:set>
                                    <p:animEffect transition="in" filter="wipe(down)">
                                      <p:cBhvr>
                                        <p:cTn id="34" dur="500"/>
                                        <p:tgtEl>
                                          <p:spTgt spid="653318"/>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6533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3325"/>
                                        </p:tgtEl>
                                        <p:attrNameLst>
                                          <p:attrName>style.visibility</p:attrName>
                                        </p:attrNameLst>
                                      </p:cBhvr>
                                      <p:to>
                                        <p:strVal val="visible"/>
                                      </p:to>
                                    </p:set>
                                    <p:animEffect transition="in" filter="wipe(left)">
                                      <p:cBhvr>
                                        <p:cTn id="42" dur="500"/>
                                        <p:tgtEl>
                                          <p:spTgt spid="6533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3328"/>
                                        </p:tgtEl>
                                        <p:attrNameLst>
                                          <p:attrName>style.visibility</p:attrName>
                                        </p:attrNameLst>
                                      </p:cBhvr>
                                      <p:to>
                                        <p:strVal val="visible"/>
                                      </p:to>
                                    </p:set>
                                    <p:animEffect transition="in" filter="wipe(left)">
                                      <p:cBhvr>
                                        <p:cTn id="47" dur="500"/>
                                        <p:tgtEl>
                                          <p:spTgt spid="6533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53329"/>
                                        </p:tgtEl>
                                        <p:attrNameLst>
                                          <p:attrName>style.visibility</p:attrName>
                                        </p:attrNameLst>
                                      </p:cBhvr>
                                      <p:to>
                                        <p:strVal val="visible"/>
                                      </p:to>
                                    </p:set>
                                    <p:animEffect transition="in" filter="wipe(left)">
                                      <p:cBhvr>
                                        <p:cTn id="52" dur="500"/>
                                        <p:tgtEl>
                                          <p:spTgt spid="65332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653332"/>
                                        </p:tgtEl>
                                        <p:attrNameLst>
                                          <p:attrName>style.visibility</p:attrName>
                                        </p:attrNameLst>
                                      </p:cBhvr>
                                      <p:to>
                                        <p:strVal val="visible"/>
                                      </p:to>
                                    </p:set>
                                    <p:animEffect transition="in" filter="wipe(left)">
                                      <p:cBhvr>
                                        <p:cTn id="56" dur="500"/>
                                        <p:tgtEl>
                                          <p:spTgt spid="653332"/>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653333"/>
                                        </p:tgtEl>
                                        <p:attrNameLst>
                                          <p:attrName>style.visibility</p:attrName>
                                        </p:attrNameLst>
                                      </p:cBhvr>
                                      <p:to>
                                        <p:strVal val="visible"/>
                                      </p:to>
                                    </p:set>
                                    <p:animEffect transition="in" filter="wipe(left)">
                                      <p:cBhvr>
                                        <p:cTn id="60" dur="500"/>
                                        <p:tgtEl>
                                          <p:spTgt spid="653333"/>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653336"/>
                                        </p:tgtEl>
                                        <p:attrNameLst>
                                          <p:attrName>style.visibility</p:attrName>
                                        </p:attrNameLst>
                                      </p:cBhvr>
                                      <p:to>
                                        <p:strVal val="visible"/>
                                      </p:to>
                                    </p:set>
                                    <p:animEffect transition="in" filter="wipe(left)">
                                      <p:cBhvr>
                                        <p:cTn id="64" dur="500"/>
                                        <p:tgtEl>
                                          <p:spTgt spid="653336"/>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653337"/>
                                        </p:tgtEl>
                                        <p:attrNameLst>
                                          <p:attrName>style.visibility</p:attrName>
                                        </p:attrNameLst>
                                      </p:cBhvr>
                                      <p:to>
                                        <p:strVal val="visible"/>
                                      </p:to>
                                    </p:set>
                                    <p:animEffect transition="in" filter="wipe(left)">
                                      <p:cBhvr>
                                        <p:cTn id="68" dur="500"/>
                                        <p:tgtEl>
                                          <p:spTgt spid="653337"/>
                                        </p:tgtEl>
                                      </p:cBhvr>
                                    </p:animEffect>
                                  </p:childTnLst>
                                </p:cTn>
                              </p:par>
                            </p:childTnLst>
                          </p:cTn>
                        </p:par>
                        <p:par>
                          <p:cTn id="69" fill="hold">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653340"/>
                                        </p:tgtEl>
                                        <p:attrNameLst>
                                          <p:attrName>style.visibility</p:attrName>
                                        </p:attrNameLst>
                                      </p:cBhvr>
                                      <p:to>
                                        <p:strVal val="visible"/>
                                      </p:to>
                                    </p:set>
                                    <p:animEffect transition="in" filter="wipe(left)">
                                      <p:cBhvr>
                                        <p:cTn id="72" dur="500"/>
                                        <p:tgtEl>
                                          <p:spTgt spid="653340"/>
                                        </p:tgtEl>
                                      </p:cBhvr>
                                    </p:animEffect>
                                  </p:childTnLst>
                                </p:cTn>
                              </p:par>
                            </p:childTnLst>
                          </p:cTn>
                        </p:par>
                        <p:par>
                          <p:cTn id="73" fill="hold">
                            <p:stCondLst>
                              <p:cond delay="3000"/>
                            </p:stCondLst>
                            <p:childTnLst>
                              <p:par>
                                <p:cTn id="74" presetID="22" presetClass="entr" presetSubtype="8" fill="hold" nodeType="afterEffect">
                                  <p:stCondLst>
                                    <p:cond delay="0"/>
                                  </p:stCondLst>
                                  <p:childTnLst>
                                    <p:set>
                                      <p:cBhvr>
                                        <p:cTn id="75" dur="1" fill="hold">
                                          <p:stCondLst>
                                            <p:cond delay="0"/>
                                          </p:stCondLst>
                                        </p:cTn>
                                        <p:tgtEl>
                                          <p:spTgt spid="653341"/>
                                        </p:tgtEl>
                                        <p:attrNameLst>
                                          <p:attrName>style.visibility</p:attrName>
                                        </p:attrNameLst>
                                      </p:cBhvr>
                                      <p:to>
                                        <p:strVal val="visible"/>
                                      </p:to>
                                    </p:set>
                                    <p:animEffect transition="in" filter="wipe(left)">
                                      <p:cBhvr>
                                        <p:cTn id="76" dur="500"/>
                                        <p:tgtEl>
                                          <p:spTgt spid="653341"/>
                                        </p:tgtEl>
                                      </p:cBhvr>
                                    </p:animEffect>
                                  </p:childTnLst>
                                </p:cTn>
                              </p:par>
                            </p:childTnLst>
                          </p:cTn>
                        </p:par>
                        <p:par>
                          <p:cTn id="77" fill="hold">
                            <p:stCondLst>
                              <p:cond delay="3500"/>
                            </p:stCondLst>
                            <p:childTnLst>
                              <p:par>
                                <p:cTn id="78" presetID="22" presetClass="entr" presetSubtype="8" fill="hold" grpId="0" nodeType="afterEffect">
                                  <p:stCondLst>
                                    <p:cond delay="0"/>
                                  </p:stCondLst>
                                  <p:childTnLst>
                                    <p:set>
                                      <p:cBhvr>
                                        <p:cTn id="79" dur="1" fill="hold">
                                          <p:stCondLst>
                                            <p:cond delay="0"/>
                                          </p:stCondLst>
                                        </p:cTn>
                                        <p:tgtEl>
                                          <p:spTgt spid="653363"/>
                                        </p:tgtEl>
                                        <p:attrNameLst>
                                          <p:attrName>style.visibility</p:attrName>
                                        </p:attrNameLst>
                                      </p:cBhvr>
                                      <p:to>
                                        <p:strVal val="visible"/>
                                      </p:to>
                                    </p:set>
                                    <p:animEffect transition="in" filter="wipe(left)">
                                      <p:cBhvr>
                                        <p:cTn id="80" dur="500"/>
                                        <p:tgtEl>
                                          <p:spTgt spid="653363"/>
                                        </p:tgtEl>
                                      </p:cBhvr>
                                    </p:animEffect>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653364"/>
                                        </p:tgtEl>
                                        <p:attrNameLst>
                                          <p:attrName>style.visibility</p:attrName>
                                        </p:attrNameLst>
                                      </p:cBhvr>
                                      <p:to>
                                        <p:strVal val="visible"/>
                                      </p:to>
                                    </p:set>
                                    <p:animEffect transition="in" filter="wipe(left)">
                                      <p:cBhvr>
                                        <p:cTn id="84" dur="500"/>
                                        <p:tgtEl>
                                          <p:spTgt spid="65336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653380"/>
                                        </p:tgtEl>
                                        <p:attrNameLst>
                                          <p:attrName>style.visibility</p:attrName>
                                        </p:attrNameLst>
                                      </p:cBhvr>
                                      <p:to>
                                        <p:strVal val="visible"/>
                                      </p:to>
                                    </p:set>
                                    <p:animEffect transition="in" filter="wipe(left)">
                                      <p:cBhvr>
                                        <p:cTn id="89" dur="500"/>
                                        <p:tgtEl>
                                          <p:spTgt spid="653380"/>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653383"/>
                                        </p:tgtEl>
                                        <p:attrNameLst>
                                          <p:attrName>style.visibility</p:attrName>
                                        </p:attrNameLst>
                                      </p:cBhvr>
                                      <p:to>
                                        <p:strVal val="visible"/>
                                      </p:to>
                                    </p:set>
                                    <p:animEffect transition="in" filter="wipe(left)">
                                      <p:cBhvr>
                                        <p:cTn id="93" dur="500"/>
                                        <p:tgtEl>
                                          <p:spTgt spid="653383"/>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653384"/>
                                        </p:tgtEl>
                                        <p:attrNameLst>
                                          <p:attrName>style.visibility</p:attrName>
                                        </p:attrNameLst>
                                      </p:cBhvr>
                                      <p:to>
                                        <p:strVal val="visible"/>
                                      </p:to>
                                    </p:set>
                                    <p:animEffect transition="in" filter="wipe(left)">
                                      <p:cBhvr>
                                        <p:cTn id="97" dur="500"/>
                                        <p:tgtEl>
                                          <p:spTgt spid="653384"/>
                                        </p:tgtEl>
                                      </p:cBhvr>
                                    </p:animEffec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653387"/>
                                        </p:tgtEl>
                                        <p:attrNameLst>
                                          <p:attrName>style.visibility</p:attrName>
                                        </p:attrNameLst>
                                      </p:cBhvr>
                                      <p:to>
                                        <p:strVal val="visible"/>
                                      </p:to>
                                    </p:set>
                                    <p:animEffect transition="in" filter="wipe(left)">
                                      <p:cBhvr>
                                        <p:cTn id="101" dur="500"/>
                                        <p:tgtEl>
                                          <p:spTgt spid="653387"/>
                                        </p:tgtEl>
                                      </p:cBhvr>
                                    </p:animEffect>
                                  </p:childTnLst>
                                </p:cTn>
                              </p:par>
                            </p:childTnLst>
                          </p:cTn>
                        </p:par>
                        <p:par>
                          <p:cTn id="102" fill="hold">
                            <p:stCondLst>
                              <p:cond delay="2000"/>
                            </p:stCondLst>
                            <p:childTnLst>
                              <p:par>
                                <p:cTn id="103" presetID="22" presetClass="entr" presetSubtype="8" fill="hold" nodeType="afterEffect">
                                  <p:stCondLst>
                                    <p:cond delay="0"/>
                                  </p:stCondLst>
                                  <p:childTnLst>
                                    <p:set>
                                      <p:cBhvr>
                                        <p:cTn id="104" dur="1" fill="hold">
                                          <p:stCondLst>
                                            <p:cond delay="0"/>
                                          </p:stCondLst>
                                        </p:cTn>
                                        <p:tgtEl>
                                          <p:spTgt spid="653388"/>
                                        </p:tgtEl>
                                        <p:attrNameLst>
                                          <p:attrName>style.visibility</p:attrName>
                                        </p:attrNameLst>
                                      </p:cBhvr>
                                      <p:to>
                                        <p:strVal val="visible"/>
                                      </p:to>
                                    </p:set>
                                    <p:animEffect transition="in" filter="wipe(left)">
                                      <p:cBhvr>
                                        <p:cTn id="105" dur="500"/>
                                        <p:tgtEl>
                                          <p:spTgt spid="653388"/>
                                        </p:tgtEl>
                                      </p:cBhvr>
                                    </p:animEffect>
                                  </p:childTnLst>
                                </p:cTn>
                              </p:par>
                            </p:childTnLst>
                          </p:cTn>
                        </p:par>
                        <p:par>
                          <p:cTn id="106" fill="hold">
                            <p:stCondLst>
                              <p:cond delay="2500"/>
                            </p:stCondLst>
                            <p:childTnLst>
                              <p:par>
                                <p:cTn id="107" presetID="22" presetClass="entr" presetSubtype="8" fill="hold" grpId="0" nodeType="afterEffect">
                                  <p:stCondLst>
                                    <p:cond delay="0"/>
                                  </p:stCondLst>
                                  <p:childTnLst>
                                    <p:set>
                                      <p:cBhvr>
                                        <p:cTn id="108" dur="1" fill="hold">
                                          <p:stCondLst>
                                            <p:cond delay="0"/>
                                          </p:stCondLst>
                                        </p:cTn>
                                        <p:tgtEl>
                                          <p:spTgt spid="653391"/>
                                        </p:tgtEl>
                                        <p:attrNameLst>
                                          <p:attrName>style.visibility</p:attrName>
                                        </p:attrNameLst>
                                      </p:cBhvr>
                                      <p:to>
                                        <p:strVal val="visible"/>
                                      </p:to>
                                    </p:set>
                                    <p:animEffect transition="in" filter="wipe(left)">
                                      <p:cBhvr>
                                        <p:cTn id="109" dur="500"/>
                                        <p:tgtEl>
                                          <p:spTgt spid="653391"/>
                                        </p:tgtEl>
                                      </p:cBhvr>
                                    </p:animEffect>
                                  </p:childTnLst>
                                </p:cTn>
                              </p:par>
                            </p:childTnLst>
                          </p:cTn>
                        </p:par>
                        <p:par>
                          <p:cTn id="110" fill="hold">
                            <p:stCondLst>
                              <p:cond delay="3000"/>
                            </p:stCondLst>
                            <p:childTnLst>
                              <p:par>
                                <p:cTn id="111" presetID="22" presetClass="entr" presetSubtype="8" fill="hold" nodeType="afterEffect">
                                  <p:stCondLst>
                                    <p:cond delay="0"/>
                                  </p:stCondLst>
                                  <p:childTnLst>
                                    <p:set>
                                      <p:cBhvr>
                                        <p:cTn id="112" dur="1" fill="hold">
                                          <p:stCondLst>
                                            <p:cond delay="0"/>
                                          </p:stCondLst>
                                        </p:cTn>
                                        <p:tgtEl>
                                          <p:spTgt spid="653392"/>
                                        </p:tgtEl>
                                        <p:attrNameLst>
                                          <p:attrName>style.visibility</p:attrName>
                                        </p:attrNameLst>
                                      </p:cBhvr>
                                      <p:to>
                                        <p:strVal val="visible"/>
                                      </p:to>
                                    </p:set>
                                    <p:animEffect transition="in" filter="wipe(left)">
                                      <p:cBhvr>
                                        <p:cTn id="113" dur="500"/>
                                        <p:tgtEl>
                                          <p:spTgt spid="653392"/>
                                        </p:tgtEl>
                                      </p:cBhvr>
                                    </p:animEffect>
                                  </p:childTnLst>
                                </p:cTn>
                              </p:par>
                            </p:childTnLst>
                          </p:cTn>
                        </p:par>
                        <p:par>
                          <p:cTn id="114" fill="hold">
                            <p:stCondLst>
                              <p:cond delay="3500"/>
                            </p:stCondLst>
                            <p:childTnLst>
                              <p:par>
                                <p:cTn id="115" presetID="22" presetClass="entr" presetSubtype="8" fill="hold" grpId="0" nodeType="afterEffect">
                                  <p:stCondLst>
                                    <p:cond delay="0"/>
                                  </p:stCondLst>
                                  <p:childTnLst>
                                    <p:set>
                                      <p:cBhvr>
                                        <p:cTn id="116" dur="1" fill="hold">
                                          <p:stCondLst>
                                            <p:cond delay="0"/>
                                          </p:stCondLst>
                                        </p:cTn>
                                        <p:tgtEl>
                                          <p:spTgt spid="653395"/>
                                        </p:tgtEl>
                                        <p:attrNameLst>
                                          <p:attrName>style.visibility</p:attrName>
                                        </p:attrNameLst>
                                      </p:cBhvr>
                                      <p:to>
                                        <p:strVal val="visible"/>
                                      </p:to>
                                    </p:set>
                                    <p:animEffect transition="in" filter="wipe(left)">
                                      <p:cBhvr>
                                        <p:cTn id="117" dur="500"/>
                                        <p:tgtEl>
                                          <p:spTgt spid="653395"/>
                                        </p:tgtEl>
                                      </p:cBhvr>
                                    </p:animEffect>
                                  </p:childTnLst>
                                </p:cTn>
                              </p:par>
                            </p:childTnLst>
                          </p:cTn>
                        </p:par>
                        <p:par>
                          <p:cTn id="118" fill="hold">
                            <p:stCondLst>
                              <p:cond delay="4000"/>
                            </p:stCondLst>
                            <p:childTnLst>
                              <p:par>
                                <p:cTn id="119" presetID="22" presetClass="entr" presetSubtype="8" fill="hold" grpId="0" nodeType="afterEffect">
                                  <p:stCondLst>
                                    <p:cond delay="0"/>
                                  </p:stCondLst>
                                  <p:childTnLst>
                                    <p:set>
                                      <p:cBhvr>
                                        <p:cTn id="120" dur="1" fill="hold">
                                          <p:stCondLst>
                                            <p:cond delay="0"/>
                                          </p:stCondLst>
                                        </p:cTn>
                                        <p:tgtEl>
                                          <p:spTgt spid="653396"/>
                                        </p:tgtEl>
                                        <p:attrNameLst>
                                          <p:attrName>style.visibility</p:attrName>
                                        </p:attrNameLst>
                                      </p:cBhvr>
                                      <p:to>
                                        <p:strVal val="visible"/>
                                      </p:to>
                                    </p:set>
                                    <p:animEffect transition="in" filter="wipe(left)">
                                      <p:cBhvr>
                                        <p:cTn id="121" dur="500"/>
                                        <p:tgtEl>
                                          <p:spTgt spid="65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autoUpdateAnimBg="0"/>
      <p:bldP spid="653315" grpId="0" autoUpdateAnimBg="0"/>
      <p:bldP spid="653317" grpId="0" autoUpdateAnimBg="0"/>
      <p:bldP spid="653328" grpId="0" animBg="1" autoUpdateAnimBg="0"/>
      <p:bldP spid="653332" grpId="0" animBg="1"/>
      <p:bldP spid="653336" grpId="0" animBg="1"/>
      <p:bldP spid="653340" grpId="0" animBg="1"/>
      <p:bldP spid="653363" grpId="0" animBg="1"/>
      <p:bldP spid="653364" grpId="0" autoUpdateAnimBg="0"/>
      <p:bldP spid="653383" grpId="0" animBg="1"/>
      <p:bldP spid="653387" grpId="0" animBg="1"/>
      <p:bldP spid="653391" grpId="0" animBg="1"/>
      <p:bldP spid="653395" grpId="0" animBg="1"/>
      <p:bldP spid="65339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6513" y="397878"/>
            <a:ext cx="6407151" cy="58695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810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dirty="0">
                <a:solidFill>
                  <a:schemeClr val="accent2"/>
                </a:solidFill>
                <a:latin typeface="Times New Roman" panose="02020603050405020304" pitchFamily="18" charset="0"/>
                <a:ea typeface="楷体_GB2312" pitchFamily="49" charset="-122"/>
              </a:rPr>
              <a:t>5.5.2 </a:t>
            </a:r>
            <a:r>
              <a:rPr kumimoji="1" lang="zh-CN" altLang="en-US" sz="3200" b="1" dirty="0">
                <a:solidFill>
                  <a:schemeClr val="accent2"/>
                </a:solidFill>
                <a:latin typeface="Times New Roman" panose="02020603050405020304" pitchFamily="18" charset="0"/>
                <a:ea typeface="楷体_GB2312" pitchFamily="49" charset="-122"/>
              </a:rPr>
              <a:t>分压式偏置放大电路</a:t>
            </a:r>
          </a:p>
        </p:txBody>
      </p:sp>
      <p:grpSp>
        <p:nvGrpSpPr>
          <p:cNvPr id="33795" name="Group 3"/>
          <p:cNvGrpSpPr/>
          <p:nvPr/>
        </p:nvGrpSpPr>
        <p:grpSpPr bwMode="auto">
          <a:xfrm>
            <a:off x="2492375" y="4144963"/>
            <a:ext cx="236538" cy="228600"/>
            <a:chOff x="2898" y="3684"/>
            <a:chExt cx="204" cy="204"/>
          </a:xfrm>
        </p:grpSpPr>
        <p:sp>
          <p:nvSpPr>
            <p:cNvPr id="33882" name="Line 4"/>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83" name="Line 5"/>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aphicFrame>
        <p:nvGraphicFramePr>
          <p:cNvPr id="654342" name="Object 6"/>
          <p:cNvGraphicFramePr>
            <a:graphicFrameLocks noChangeAspect="1"/>
          </p:cNvGraphicFramePr>
          <p:nvPr/>
        </p:nvGraphicFramePr>
        <p:xfrm>
          <a:off x="5940425" y="995363"/>
          <a:ext cx="2012950" cy="561975"/>
        </p:xfrm>
        <a:graphic>
          <a:graphicData uri="http://schemas.openxmlformats.org/presentationml/2006/ole">
            <mc:AlternateContent xmlns:mc="http://schemas.openxmlformats.org/markup-compatibility/2006">
              <mc:Choice xmlns:v="urn:schemas-microsoft-com:vml" Requires="v">
                <p:oleObj name="公式" r:id="rId2" imgW="850265" imgH="215900" progId="Equation.3">
                  <p:embed/>
                </p:oleObj>
              </mc:Choice>
              <mc:Fallback>
                <p:oleObj name="公式" r:id="rId2" imgW="850265" imgH="2159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995363"/>
                        <a:ext cx="20129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43" name="Object 7"/>
          <p:cNvGraphicFramePr>
            <a:graphicFrameLocks noChangeAspect="1"/>
          </p:cNvGraphicFramePr>
          <p:nvPr/>
        </p:nvGraphicFramePr>
        <p:xfrm>
          <a:off x="5429250" y="1525588"/>
          <a:ext cx="3121025" cy="1039812"/>
        </p:xfrm>
        <a:graphic>
          <a:graphicData uri="http://schemas.openxmlformats.org/presentationml/2006/ole">
            <mc:AlternateContent xmlns:mc="http://schemas.openxmlformats.org/markup-compatibility/2006">
              <mc:Choice xmlns:v="urn:schemas-microsoft-com:vml" Requires="v">
                <p:oleObj name="公式" r:id="rId4" imgW="1244600" imgH="444500" progId="Equation.3">
                  <p:embed/>
                </p:oleObj>
              </mc:Choice>
              <mc:Fallback>
                <p:oleObj name="公式" r:id="rId4" imgW="1244600" imgH="444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50" y="1525588"/>
                        <a:ext cx="3121025"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44" name="Object 8"/>
          <p:cNvGraphicFramePr>
            <a:graphicFrameLocks noChangeAspect="1"/>
          </p:cNvGraphicFramePr>
          <p:nvPr/>
        </p:nvGraphicFramePr>
        <p:xfrm>
          <a:off x="5653088" y="2532063"/>
          <a:ext cx="1866900" cy="552450"/>
        </p:xfrm>
        <a:graphic>
          <a:graphicData uri="http://schemas.openxmlformats.org/presentationml/2006/ole">
            <mc:AlternateContent xmlns:mc="http://schemas.openxmlformats.org/markup-compatibility/2006">
              <mc:Choice xmlns:v="urn:schemas-microsoft-com:vml" Requires="v">
                <p:oleObj name="公式" r:id="rId6" imgW="735965" imgH="215900" progId="Equation.3">
                  <p:embed/>
                </p:oleObj>
              </mc:Choice>
              <mc:Fallback>
                <p:oleObj name="公式" r:id="rId6" imgW="735965" imgH="215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3088" y="2532063"/>
                        <a:ext cx="18669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45" name="Object 9"/>
          <p:cNvGraphicFramePr>
            <a:graphicFrameLocks noChangeAspect="1"/>
          </p:cNvGraphicFramePr>
          <p:nvPr/>
        </p:nvGraphicFramePr>
        <p:xfrm>
          <a:off x="6242050" y="2957513"/>
          <a:ext cx="2460625" cy="990600"/>
        </p:xfrm>
        <a:graphic>
          <a:graphicData uri="http://schemas.openxmlformats.org/presentationml/2006/ole">
            <mc:AlternateContent xmlns:mc="http://schemas.openxmlformats.org/markup-compatibility/2006">
              <mc:Choice xmlns:v="urn:schemas-microsoft-com:vml" Requires="v">
                <p:oleObj name="公式" r:id="rId8" imgW="1054100" imgH="444500" progId="Equation.3">
                  <p:embed/>
                </p:oleObj>
              </mc:Choice>
              <mc:Fallback>
                <p:oleObj name="公式" r:id="rId8" imgW="10541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2050" y="2957513"/>
                        <a:ext cx="24606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46" name="Object 10"/>
          <p:cNvGraphicFramePr>
            <a:graphicFrameLocks noChangeAspect="1"/>
          </p:cNvGraphicFramePr>
          <p:nvPr/>
        </p:nvGraphicFramePr>
        <p:xfrm>
          <a:off x="5080000" y="4005263"/>
          <a:ext cx="3805238" cy="576262"/>
        </p:xfrm>
        <a:graphic>
          <a:graphicData uri="http://schemas.openxmlformats.org/presentationml/2006/ole">
            <mc:AlternateContent xmlns:mc="http://schemas.openxmlformats.org/markup-compatibility/2006">
              <mc:Choice xmlns:v="urn:schemas-microsoft-com:vml" Requires="v">
                <p:oleObj name="公式" r:id="rId10" imgW="1765300" imgH="228600" progId="Equation.3">
                  <p:embed/>
                </p:oleObj>
              </mc:Choice>
              <mc:Fallback>
                <p:oleObj name="公式" r:id="rId10" imgW="1765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0000" y="4005263"/>
                        <a:ext cx="38052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47" name="Object 11"/>
          <p:cNvGraphicFramePr>
            <a:graphicFrameLocks noChangeAspect="1"/>
          </p:cNvGraphicFramePr>
          <p:nvPr/>
        </p:nvGraphicFramePr>
        <p:xfrm>
          <a:off x="3995738" y="4868863"/>
          <a:ext cx="4643437" cy="1044575"/>
        </p:xfrm>
        <a:graphic>
          <a:graphicData uri="http://schemas.openxmlformats.org/presentationml/2006/ole">
            <mc:AlternateContent xmlns:mc="http://schemas.openxmlformats.org/markup-compatibility/2006">
              <mc:Choice xmlns:v="urn:schemas-microsoft-com:vml" Requires="v">
                <p:oleObj name="公式" r:id="rId12" imgW="2005965" imgH="444500" progId="Equation.3">
                  <p:embed/>
                </p:oleObj>
              </mc:Choice>
              <mc:Fallback>
                <p:oleObj name="公式" r:id="rId12" imgW="2005965" imgH="4445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4868863"/>
                        <a:ext cx="4643437" cy="1044575"/>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4348" name="Line 12"/>
          <p:cNvSpPr>
            <a:spLocks noChangeShapeType="1"/>
          </p:cNvSpPr>
          <p:nvPr/>
        </p:nvSpPr>
        <p:spPr bwMode="auto">
          <a:xfrm>
            <a:off x="404813" y="4743450"/>
            <a:ext cx="8493125" cy="19050"/>
          </a:xfrm>
          <a:prstGeom prst="line">
            <a:avLst/>
          </a:prstGeom>
          <a:noFill/>
          <a:ln w="952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4349" name="Line 13"/>
          <p:cNvSpPr>
            <a:spLocks noChangeShapeType="1"/>
          </p:cNvSpPr>
          <p:nvPr/>
        </p:nvSpPr>
        <p:spPr bwMode="auto">
          <a:xfrm flipH="1">
            <a:off x="4905375" y="1257300"/>
            <a:ext cx="19050" cy="3467100"/>
          </a:xfrm>
          <a:prstGeom prst="line">
            <a:avLst/>
          </a:prstGeom>
          <a:noFill/>
          <a:ln w="952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4350" name="Text Box 14"/>
          <p:cNvSpPr txBox="1">
            <a:spLocks noChangeArrowheads="1"/>
          </p:cNvSpPr>
          <p:nvPr/>
        </p:nvSpPr>
        <p:spPr bwMode="auto">
          <a:xfrm>
            <a:off x="4687888" y="5876925"/>
            <a:ext cx="3987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solidFill>
                  <a:srgbClr val="FF0000"/>
                </a:solidFill>
                <a:latin typeface="Times New Roman" panose="02020603050405020304" pitchFamily="18" charset="0"/>
                <a:ea typeface="楷体_GB2312" pitchFamily="49" charset="-122"/>
              </a:rPr>
              <a:t>可见</a:t>
            </a:r>
            <a:r>
              <a:rPr kumimoji="1" lang="en-US" altLang="zh-CN" sz="2800" b="1" i="1">
                <a:solidFill>
                  <a:srgbClr val="FF0000"/>
                </a:solidFill>
                <a:latin typeface="Times New Roman" panose="02020603050405020304" pitchFamily="18" charset="0"/>
                <a:ea typeface="楷体_GB2312" pitchFamily="49" charset="-122"/>
              </a:rPr>
              <a:t>I</a:t>
            </a:r>
            <a:r>
              <a:rPr kumimoji="1" lang="en-US" altLang="zh-CN" sz="2800" b="1" baseline="-25000">
                <a:solidFill>
                  <a:srgbClr val="FF0000"/>
                </a:solidFill>
                <a:latin typeface="Times New Roman" panose="02020603050405020304" pitchFamily="18" charset="0"/>
                <a:ea typeface="长城楷体" pitchFamily="49" charset="-122"/>
              </a:rPr>
              <a:t>C</a:t>
            </a:r>
            <a:r>
              <a:rPr kumimoji="1" lang="zh-CN" altLang="en-US" sz="2800" b="1">
                <a:solidFill>
                  <a:srgbClr val="FF0000"/>
                </a:solidFill>
                <a:latin typeface="Times New Roman" panose="02020603050405020304" pitchFamily="18" charset="0"/>
                <a:ea typeface="楷体_GB2312" pitchFamily="49" charset="-122"/>
              </a:rPr>
              <a:t>与温度无关</a:t>
            </a:r>
          </a:p>
        </p:txBody>
      </p:sp>
      <p:sp>
        <p:nvSpPr>
          <p:cNvPr id="654351" name="Text Box 15"/>
          <p:cNvSpPr txBox="1">
            <a:spLocks noChangeArrowheads="1"/>
          </p:cNvSpPr>
          <p:nvPr/>
        </p:nvSpPr>
        <p:spPr bwMode="auto">
          <a:xfrm>
            <a:off x="5508625" y="546100"/>
            <a:ext cx="3052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5050"/>
                </a:solidFill>
                <a:latin typeface="楷体_GB2312" pitchFamily="49" charset="-122"/>
                <a:ea typeface="楷体_GB2312" pitchFamily="49" charset="-122"/>
              </a:rPr>
              <a:t>1. </a:t>
            </a:r>
            <a:r>
              <a:rPr kumimoji="1" lang="zh-CN" altLang="en-US" sz="3200" b="1">
                <a:solidFill>
                  <a:srgbClr val="FF5050"/>
                </a:solidFill>
                <a:latin typeface="楷体_GB2312" pitchFamily="49" charset="-122"/>
                <a:ea typeface="楷体_GB2312" pitchFamily="49" charset="-122"/>
              </a:rPr>
              <a:t>稳定原理 </a:t>
            </a:r>
          </a:p>
        </p:txBody>
      </p:sp>
      <p:grpSp>
        <p:nvGrpSpPr>
          <p:cNvPr id="33806" name="Group 16"/>
          <p:cNvGrpSpPr/>
          <p:nvPr/>
        </p:nvGrpSpPr>
        <p:grpSpPr bwMode="auto">
          <a:xfrm>
            <a:off x="107950" y="863600"/>
            <a:ext cx="4651375" cy="3321050"/>
            <a:chOff x="192" y="544"/>
            <a:chExt cx="2952" cy="2092"/>
          </a:xfrm>
        </p:grpSpPr>
        <p:sp>
          <p:nvSpPr>
            <p:cNvPr id="33808" name="Line 17"/>
            <p:cNvSpPr>
              <a:spLocks noChangeShapeType="1"/>
            </p:cNvSpPr>
            <p:nvPr/>
          </p:nvSpPr>
          <p:spPr bwMode="auto">
            <a:xfrm>
              <a:off x="1091" y="1620"/>
              <a:ext cx="0" cy="9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09" name="Text Box 18"/>
            <p:cNvSpPr txBox="1">
              <a:spLocks noChangeArrowheads="1"/>
            </p:cNvSpPr>
            <p:nvPr/>
          </p:nvSpPr>
          <p:spPr bwMode="auto">
            <a:xfrm>
              <a:off x="677" y="935"/>
              <a:ext cx="39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B1</a:t>
              </a:r>
              <a:endParaRPr kumimoji="1" lang="en-US" altLang="zh-CN" sz="2400" b="1">
                <a:latin typeface="Times New Roman" panose="02020603050405020304" pitchFamily="18" charset="0"/>
                <a:ea typeface="长城楷体" pitchFamily="49" charset="-122"/>
              </a:endParaRPr>
            </a:p>
          </p:txBody>
        </p:sp>
        <p:sp>
          <p:nvSpPr>
            <p:cNvPr id="33810" name="Line 19"/>
            <p:cNvSpPr>
              <a:spLocks noChangeShapeType="1"/>
            </p:cNvSpPr>
            <p:nvPr/>
          </p:nvSpPr>
          <p:spPr bwMode="auto">
            <a:xfrm>
              <a:off x="1087" y="1292"/>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1" name="Line 20"/>
            <p:cNvSpPr>
              <a:spLocks noChangeShapeType="1"/>
            </p:cNvSpPr>
            <p:nvPr/>
          </p:nvSpPr>
          <p:spPr bwMode="auto">
            <a:xfrm flipH="1" flipV="1">
              <a:off x="1092" y="787"/>
              <a:ext cx="0" cy="2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33812" name="Rectangle 21"/>
            <p:cNvSpPr>
              <a:spLocks noChangeArrowheads="1"/>
            </p:cNvSpPr>
            <p:nvPr/>
          </p:nvSpPr>
          <p:spPr bwMode="auto">
            <a:xfrm>
              <a:off x="1039" y="1005"/>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3" name="Line 22"/>
            <p:cNvSpPr>
              <a:spLocks noChangeShapeType="1"/>
            </p:cNvSpPr>
            <p:nvPr/>
          </p:nvSpPr>
          <p:spPr bwMode="auto">
            <a:xfrm>
              <a:off x="1091" y="796"/>
              <a:ext cx="68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14" name="Line 23"/>
            <p:cNvSpPr>
              <a:spLocks noChangeShapeType="1"/>
            </p:cNvSpPr>
            <p:nvPr/>
          </p:nvSpPr>
          <p:spPr bwMode="auto">
            <a:xfrm flipV="1">
              <a:off x="1777" y="791"/>
              <a:ext cx="1" cy="2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5" name="Line 24"/>
            <p:cNvSpPr>
              <a:spLocks noChangeShapeType="1"/>
            </p:cNvSpPr>
            <p:nvPr/>
          </p:nvSpPr>
          <p:spPr bwMode="auto">
            <a:xfrm flipV="1">
              <a:off x="1782" y="1139"/>
              <a:ext cx="0" cy="18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6" name="Line 25"/>
            <p:cNvSpPr>
              <a:spLocks noChangeShapeType="1"/>
            </p:cNvSpPr>
            <p:nvPr/>
          </p:nvSpPr>
          <p:spPr bwMode="auto">
            <a:xfrm>
              <a:off x="1200" y="1662"/>
              <a:ext cx="444"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7" name="Line 26"/>
            <p:cNvSpPr>
              <a:spLocks noChangeShapeType="1"/>
            </p:cNvSpPr>
            <p:nvPr/>
          </p:nvSpPr>
          <p:spPr bwMode="auto">
            <a:xfrm>
              <a:off x="1623" y="1525"/>
              <a:ext cx="0" cy="303"/>
            </a:xfrm>
            <a:prstGeom prst="line">
              <a:avLst/>
            </a:prstGeom>
            <a:noFill/>
            <a:ln w="53975">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8" name="Line 27"/>
            <p:cNvSpPr>
              <a:spLocks noChangeShapeType="1"/>
            </p:cNvSpPr>
            <p:nvPr/>
          </p:nvSpPr>
          <p:spPr bwMode="auto">
            <a:xfrm>
              <a:off x="1635" y="1724"/>
              <a:ext cx="168" cy="120"/>
            </a:xfrm>
            <a:prstGeom prst="line">
              <a:avLst/>
            </a:prstGeom>
            <a:noFill/>
            <a:ln w="381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19" name="Line 28"/>
            <p:cNvSpPr>
              <a:spLocks noChangeShapeType="1"/>
            </p:cNvSpPr>
            <p:nvPr/>
          </p:nvSpPr>
          <p:spPr bwMode="auto">
            <a:xfrm flipV="1">
              <a:off x="1635" y="1505"/>
              <a:ext cx="156" cy="11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0" name="Line 29"/>
            <p:cNvSpPr>
              <a:spLocks noChangeShapeType="1"/>
            </p:cNvSpPr>
            <p:nvPr/>
          </p:nvSpPr>
          <p:spPr bwMode="auto">
            <a:xfrm>
              <a:off x="1782" y="1137"/>
              <a:ext cx="0" cy="4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1" name="Line 30"/>
            <p:cNvSpPr>
              <a:spLocks noChangeShapeType="1"/>
            </p:cNvSpPr>
            <p:nvPr/>
          </p:nvSpPr>
          <p:spPr bwMode="auto">
            <a:xfrm>
              <a:off x="1782" y="1835"/>
              <a:ext cx="0" cy="46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2" name="Line 31"/>
            <p:cNvSpPr>
              <a:spLocks noChangeShapeType="1"/>
            </p:cNvSpPr>
            <p:nvPr/>
          </p:nvSpPr>
          <p:spPr bwMode="auto">
            <a:xfrm>
              <a:off x="786" y="1661"/>
              <a:ext cx="50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3" name="Line 32"/>
            <p:cNvSpPr>
              <a:spLocks noChangeShapeType="1"/>
            </p:cNvSpPr>
            <p:nvPr/>
          </p:nvSpPr>
          <p:spPr bwMode="auto">
            <a:xfrm>
              <a:off x="462" y="2604"/>
              <a:ext cx="440"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4" name="Line 33"/>
            <p:cNvSpPr>
              <a:spLocks noChangeShapeType="1"/>
            </p:cNvSpPr>
            <p:nvPr/>
          </p:nvSpPr>
          <p:spPr bwMode="auto">
            <a:xfrm>
              <a:off x="893" y="2604"/>
              <a:ext cx="144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25" name="Line 34"/>
            <p:cNvSpPr>
              <a:spLocks noChangeShapeType="1"/>
            </p:cNvSpPr>
            <p:nvPr/>
          </p:nvSpPr>
          <p:spPr bwMode="auto">
            <a:xfrm>
              <a:off x="1783" y="2159"/>
              <a:ext cx="0" cy="45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6" name="Line 35"/>
            <p:cNvSpPr>
              <a:spLocks noChangeShapeType="1"/>
            </p:cNvSpPr>
            <p:nvPr/>
          </p:nvSpPr>
          <p:spPr bwMode="auto">
            <a:xfrm flipV="1">
              <a:off x="1729" y="2604"/>
              <a:ext cx="95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7" name="Text Box 36"/>
            <p:cNvSpPr txBox="1">
              <a:spLocks noChangeArrowheads="1"/>
            </p:cNvSpPr>
            <p:nvPr/>
          </p:nvSpPr>
          <p:spPr bwMode="auto">
            <a:xfrm>
              <a:off x="2106" y="544"/>
              <a:ext cx="550"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长城楷体" pitchFamily="49" charset="-122"/>
                </a:rPr>
                <a:t>+</a:t>
              </a: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CC</a:t>
              </a:r>
              <a:endParaRPr kumimoji="1" lang="en-US" altLang="zh-CN" sz="2400" b="1">
                <a:latin typeface="Times New Roman" panose="02020603050405020304" pitchFamily="18" charset="0"/>
                <a:ea typeface="长城楷体" pitchFamily="49" charset="-122"/>
              </a:endParaRPr>
            </a:p>
          </p:txBody>
        </p:sp>
        <p:sp useBgFill="1">
          <p:nvSpPr>
            <p:cNvPr id="33828" name="Rectangle 37"/>
            <p:cNvSpPr>
              <a:spLocks noChangeArrowheads="1"/>
            </p:cNvSpPr>
            <p:nvPr/>
          </p:nvSpPr>
          <p:spPr bwMode="auto">
            <a:xfrm>
              <a:off x="1730" y="1009"/>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29" name="Oval 38"/>
            <p:cNvSpPr>
              <a:spLocks noChangeArrowheads="1"/>
            </p:cNvSpPr>
            <p:nvPr/>
          </p:nvSpPr>
          <p:spPr bwMode="auto">
            <a:xfrm>
              <a:off x="2038" y="759"/>
              <a:ext cx="75"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30" name="Oval 39"/>
            <p:cNvSpPr>
              <a:spLocks noChangeArrowheads="1"/>
            </p:cNvSpPr>
            <p:nvPr/>
          </p:nvSpPr>
          <p:spPr bwMode="auto">
            <a:xfrm>
              <a:off x="377" y="1625"/>
              <a:ext cx="75"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31" name="Oval 40"/>
            <p:cNvSpPr>
              <a:spLocks noChangeArrowheads="1"/>
            </p:cNvSpPr>
            <p:nvPr/>
          </p:nvSpPr>
          <p:spPr bwMode="auto">
            <a:xfrm>
              <a:off x="381" y="2568"/>
              <a:ext cx="76"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3832" name="Group 41"/>
            <p:cNvGrpSpPr/>
            <p:nvPr/>
          </p:nvGrpSpPr>
          <p:grpSpPr bwMode="auto">
            <a:xfrm>
              <a:off x="716" y="1546"/>
              <a:ext cx="76" cy="232"/>
              <a:chOff x="3454" y="2018"/>
              <a:chExt cx="96" cy="328"/>
            </a:xfrm>
          </p:grpSpPr>
          <p:sp>
            <p:nvSpPr>
              <p:cNvPr id="33880" name="Line 4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81" name="Line 4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3833" name="Line 44"/>
            <p:cNvSpPr>
              <a:spLocks noChangeShapeType="1"/>
            </p:cNvSpPr>
            <p:nvPr/>
          </p:nvSpPr>
          <p:spPr bwMode="auto">
            <a:xfrm>
              <a:off x="459" y="1657"/>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3834" name="Group 45"/>
            <p:cNvGrpSpPr/>
            <p:nvPr/>
          </p:nvGrpSpPr>
          <p:grpSpPr bwMode="auto">
            <a:xfrm flipH="1">
              <a:off x="2278" y="1334"/>
              <a:ext cx="76" cy="232"/>
              <a:chOff x="3454" y="2018"/>
              <a:chExt cx="96" cy="328"/>
            </a:xfrm>
          </p:grpSpPr>
          <p:sp>
            <p:nvSpPr>
              <p:cNvPr id="33878" name="Line 46"/>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79" name="Line 47"/>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3835" name="Line 48"/>
            <p:cNvSpPr>
              <a:spLocks noChangeShapeType="1"/>
            </p:cNvSpPr>
            <p:nvPr/>
          </p:nvSpPr>
          <p:spPr bwMode="auto">
            <a:xfrm flipH="1" flipV="1">
              <a:off x="2350" y="1436"/>
              <a:ext cx="337"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36" name="Line 49"/>
            <p:cNvSpPr>
              <a:spLocks noChangeShapeType="1"/>
            </p:cNvSpPr>
            <p:nvPr/>
          </p:nvSpPr>
          <p:spPr bwMode="auto">
            <a:xfrm>
              <a:off x="1778" y="1443"/>
              <a:ext cx="5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37" name="Text Box 50"/>
            <p:cNvSpPr txBox="1">
              <a:spLocks noChangeArrowheads="1"/>
            </p:cNvSpPr>
            <p:nvPr/>
          </p:nvSpPr>
          <p:spPr bwMode="auto">
            <a:xfrm>
              <a:off x="1405" y="930"/>
              <a:ext cx="33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C</a:t>
              </a:r>
              <a:endParaRPr kumimoji="1" lang="en-US" altLang="zh-CN" sz="2400" b="1">
                <a:latin typeface="Times New Roman" panose="02020603050405020304" pitchFamily="18" charset="0"/>
                <a:ea typeface="长城楷体" pitchFamily="49" charset="-122"/>
              </a:endParaRPr>
            </a:p>
          </p:txBody>
        </p:sp>
        <p:sp>
          <p:nvSpPr>
            <p:cNvPr id="33838" name="Text Box 51"/>
            <p:cNvSpPr txBox="1">
              <a:spLocks noChangeArrowheads="1"/>
            </p:cNvSpPr>
            <p:nvPr/>
          </p:nvSpPr>
          <p:spPr bwMode="auto">
            <a:xfrm>
              <a:off x="588" y="1206"/>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1</a:t>
              </a:r>
              <a:endParaRPr kumimoji="1" lang="en-US" altLang="zh-CN" sz="2400" b="1">
                <a:latin typeface="Times New Roman" panose="02020603050405020304" pitchFamily="18" charset="0"/>
                <a:ea typeface="长城楷体" pitchFamily="49" charset="-122"/>
              </a:endParaRPr>
            </a:p>
          </p:txBody>
        </p:sp>
        <p:sp>
          <p:nvSpPr>
            <p:cNvPr id="33839" name="Text Box 52"/>
            <p:cNvSpPr txBox="1">
              <a:spLocks noChangeArrowheads="1"/>
            </p:cNvSpPr>
            <p:nvPr/>
          </p:nvSpPr>
          <p:spPr bwMode="auto">
            <a:xfrm>
              <a:off x="2177" y="1041"/>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2</a:t>
              </a:r>
              <a:endParaRPr kumimoji="1" lang="en-US" altLang="zh-CN" sz="2400" b="1">
                <a:latin typeface="Times New Roman" panose="02020603050405020304" pitchFamily="18" charset="0"/>
                <a:ea typeface="长城楷体" pitchFamily="49" charset="-122"/>
              </a:endParaRPr>
            </a:p>
          </p:txBody>
        </p:sp>
        <p:sp>
          <p:nvSpPr>
            <p:cNvPr id="33840" name="Text Box 53"/>
            <p:cNvSpPr txBox="1">
              <a:spLocks noChangeArrowheads="1"/>
            </p:cNvSpPr>
            <p:nvPr/>
          </p:nvSpPr>
          <p:spPr bwMode="auto">
            <a:xfrm>
              <a:off x="1904" y="1536"/>
              <a:ext cx="1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400" b="1">
                <a:latin typeface="Times New Roman" panose="02020603050405020304" pitchFamily="18" charset="0"/>
                <a:ea typeface="长城楷体" pitchFamily="49" charset="-122"/>
              </a:endParaRPr>
            </a:p>
          </p:txBody>
        </p:sp>
        <p:sp>
          <p:nvSpPr>
            <p:cNvPr id="33841" name="Line 54"/>
            <p:cNvSpPr>
              <a:spLocks noChangeShapeType="1"/>
            </p:cNvSpPr>
            <p:nvPr/>
          </p:nvSpPr>
          <p:spPr bwMode="auto">
            <a:xfrm>
              <a:off x="1772" y="796"/>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42" name="Oval 55"/>
            <p:cNvSpPr>
              <a:spLocks noChangeArrowheads="1"/>
            </p:cNvSpPr>
            <p:nvPr/>
          </p:nvSpPr>
          <p:spPr bwMode="auto">
            <a:xfrm>
              <a:off x="1763"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33843" name="Rectangle 56"/>
            <p:cNvSpPr>
              <a:spLocks noChangeArrowheads="1"/>
            </p:cNvSpPr>
            <p:nvPr/>
          </p:nvSpPr>
          <p:spPr bwMode="auto">
            <a:xfrm>
              <a:off x="1039" y="2001"/>
              <a:ext cx="104" cy="289"/>
            </a:xfrm>
            <a:prstGeom prst="rect">
              <a:avLst/>
            </a:prstGeom>
            <a:ln w="381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44" name="Text Box 57"/>
            <p:cNvSpPr txBox="1">
              <a:spLocks noChangeArrowheads="1"/>
            </p:cNvSpPr>
            <p:nvPr/>
          </p:nvSpPr>
          <p:spPr bwMode="auto">
            <a:xfrm>
              <a:off x="658" y="1955"/>
              <a:ext cx="39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chemeClr val="accent2"/>
                  </a:solidFill>
                  <a:latin typeface="Times New Roman" panose="02020603050405020304" pitchFamily="18" charset="0"/>
                  <a:ea typeface="长城楷体" pitchFamily="49" charset="-122"/>
                </a:rPr>
                <a:t>R</a:t>
              </a:r>
              <a:r>
                <a:rPr kumimoji="1" lang="en-US" altLang="zh-CN" sz="2400" b="1" baseline="-25000">
                  <a:solidFill>
                    <a:schemeClr val="accent2"/>
                  </a:solidFill>
                  <a:latin typeface="Times New Roman" panose="02020603050405020304" pitchFamily="18" charset="0"/>
                  <a:ea typeface="长城楷体" pitchFamily="49" charset="-122"/>
                </a:rPr>
                <a:t>B2</a:t>
              </a:r>
              <a:endParaRPr kumimoji="1" lang="en-US" altLang="zh-CN" sz="2400" b="1">
                <a:solidFill>
                  <a:schemeClr val="accent2"/>
                </a:solidFill>
                <a:latin typeface="Times New Roman" panose="02020603050405020304" pitchFamily="18" charset="0"/>
                <a:ea typeface="长城楷体" pitchFamily="49" charset="-122"/>
              </a:endParaRPr>
            </a:p>
          </p:txBody>
        </p:sp>
        <p:sp useBgFill="1">
          <p:nvSpPr>
            <p:cNvPr id="33845" name="Rectangle 58"/>
            <p:cNvSpPr>
              <a:spLocks noChangeArrowheads="1"/>
            </p:cNvSpPr>
            <p:nvPr/>
          </p:nvSpPr>
          <p:spPr bwMode="auto">
            <a:xfrm>
              <a:off x="1730" y="2084"/>
              <a:ext cx="104" cy="289"/>
            </a:xfrm>
            <a:prstGeom prst="rect">
              <a:avLst/>
            </a:prstGeom>
            <a:ln w="381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46" name="Oval 59"/>
            <p:cNvSpPr>
              <a:spLocks noChangeArrowheads="1"/>
            </p:cNvSpPr>
            <p:nvPr/>
          </p:nvSpPr>
          <p:spPr bwMode="auto">
            <a:xfrm>
              <a:off x="1072" y="1638"/>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47" name="Oval 60"/>
            <p:cNvSpPr>
              <a:spLocks noChangeArrowheads="1"/>
            </p:cNvSpPr>
            <p:nvPr/>
          </p:nvSpPr>
          <p:spPr bwMode="auto">
            <a:xfrm>
              <a:off x="1751" y="1421"/>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48" name="Oval 61"/>
            <p:cNvSpPr>
              <a:spLocks noChangeArrowheads="1"/>
            </p:cNvSpPr>
            <p:nvPr/>
          </p:nvSpPr>
          <p:spPr bwMode="auto">
            <a:xfrm>
              <a:off x="1072"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49" name="Oval 62"/>
            <p:cNvSpPr>
              <a:spLocks noChangeArrowheads="1"/>
            </p:cNvSpPr>
            <p:nvPr/>
          </p:nvSpPr>
          <p:spPr bwMode="auto">
            <a:xfrm>
              <a:off x="1758" y="776"/>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50" name="Line 63"/>
            <p:cNvSpPr>
              <a:spLocks noChangeShapeType="1"/>
            </p:cNvSpPr>
            <p:nvPr/>
          </p:nvSpPr>
          <p:spPr bwMode="auto">
            <a:xfrm>
              <a:off x="2680" y="1442"/>
              <a:ext cx="0" cy="11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33851" name="Rectangle 64"/>
            <p:cNvSpPr>
              <a:spLocks noChangeArrowheads="1"/>
            </p:cNvSpPr>
            <p:nvPr/>
          </p:nvSpPr>
          <p:spPr bwMode="auto">
            <a:xfrm>
              <a:off x="2619" y="1956"/>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52" name="Line 65"/>
            <p:cNvSpPr>
              <a:spLocks noChangeShapeType="1"/>
            </p:cNvSpPr>
            <p:nvPr/>
          </p:nvSpPr>
          <p:spPr bwMode="auto">
            <a:xfrm>
              <a:off x="1782" y="1928"/>
              <a:ext cx="29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3853" name="Group 66"/>
            <p:cNvGrpSpPr/>
            <p:nvPr/>
          </p:nvGrpSpPr>
          <p:grpSpPr bwMode="auto">
            <a:xfrm>
              <a:off x="1971" y="2176"/>
              <a:ext cx="217" cy="68"/>
              <a:chOff x="2460" y="2076"/>
              <a:chExt cx="276" cy="96"/>
            </a:xfrm>
          </p:grpSpPr>
          <p:sp>
            <p:nvSpPr>
              <p:cNvPr id="33876" name="Line 67"/>
              <p:cNvSpPr>
                <a:spLocks noChangeShapeType="1"/>
              </p:cNvSpPr>
              <p:nvPr/>
            </p:nvSpPr>
            <p:spPr bwMode="auto">
              <a:xfrm>
                <a:off x="2460" y="2076"/>
                <a:ext cx="276"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77" name="Line 68"/>
              <p:cNvSpPr>
                <a:spLocks noChangeShapeType="1"/>
              </p:cNvSpPr>
              <p:nvPr/>
            </p:nvSpPr>
            <p:spPr bwMode="auto">
              <a:xfrm>
                <a:off x="2460" y="2172"/>
                <a:ext cx="276"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3854" name="Line 69"/>
            <p:cNvSpPr>
              <a:spLocks noChangeShapeType="1"/>
            </p:cNvSpPr>
            <p:nvPr/>
          </p:nvSpPr>
          <p:spPr bwMode="auto">
            <a:xfrm flipH="1">
              <a:off x="2075" y="1932"/>
              <a:ext cx="0" cy="2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55" name="Line 70"/>
            <p:cNvSpPr>
              <a:spLocks noChangeShapeType="1"/>
            </p:cNvSpPr>
            <p:nvPr/>
          </p:nvSpPr>
          <p:spPr bwMode="auto">
            <a:xfrm flipH="1">
              <a:off x="2087" y="2256"/>
              <a:ext cx="0" cy="3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3856" name="Text Box 71"/>
            <p:cNvSpPr txBox="1">
              <a:spLocks noChangeArrowheads="1"/>
            </p:cNvSpPr>
            <p:nvPr/>
          </p:nvSpPr>
          <p:spPr bwMode="auto">
            <a:xfrm>
              <a:off x="2113" y="2161"/>
              <a:ext cx="4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长城楷体" pitchFamily="49" charset="-122"/>
                </a:rPr>
                <a:t>C</a:t>
              </a:r>
              <a:r>
                <a:rPr kumimoji="1" lang="en-US" altLang="zh-CN" sz="2400" b="1" baseline="-25000">
                  <a:solidFill>
                    <a:schemeClr val="accent2"/>
                  </a:solidFill>
                  <a:latin typeface="Times New Roman" panose="02020603050405020304" pitchFamily="18" charset="0"/>
                  <a:ea typeface="长城楷体" pitchFamily="49" charset="-122"/>
                </a:rPr>
                <a:t>E</a:t>
              </a:r>
              <a:endParaRPr kumimoji="1" lang="en-US" altLang="zh-CN" sz="2400" b="1">
                <a:solidFill>
                  <a:schemeClr val="accent2"/>
                </a:solidFill>
                <a:latin typeface="Times New Roman" panose="02020603050405020304" pitchFamily="18" charset="0"/>
                <a:ea typeface="长城楷体" pitchFamily="49" charset="-122"/>
              </a:endParaRPr>
            </a:p>
          </p:txBody>
        </p:sp>
        <p:sp>
          <p:nvSpPr>
            <p:cNvPr id="33857" name="Text Box 72"/>
            <p:cNvSpPr txBox="1">
              <a:spLocks noChangeArrowheads="1"/>
            </p:cNvSpPr>
            <p:nvPr/>
          </p:nvSpPr>
          <p:spPr bwMode="auto">
            <a:xfrm>
              <a:off x="1401" y="2067"/>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chemeClr val="accent2"/>
                  </a:solidFill>
                  <a:latin typeface="Times New Roman" panose="02020603050405020304" pitchFamily="18" charset="0"/>
                  <a:ea typeface="长城楷体" pitchFamily="49" charset="-122"/>
                </a:rPr>
                <a:t>R</a:t>
              </a:r>
              <a:r>
                <a:rPr kumimoji="1" lang="en-US" altLang="zh-CN" sz="2400" b="1" baseline="-25000">
                  <a:solidFill>
                    <a:schemeClr val="accent2"/>
                  </a:solidFill>
                  <a:latin typeface="Times New Roman" panose="02020603050405020304" pitchFamily="18" charset="0"/>
                  <a:ea typeface="长城楷体" pitchFamily="49" charset="-122"/>
                </a:rPr>
                <a:t>E</a:t>
              </a:r>
              <a:endParaRPr kumimoji="1" lang="en-US" altLang="zh-CN" sz="2400" b="1">
                <a:solidFill>
                  <a:schemeClr val="accent2"/>
                </a:solidFill>
                <a:latin typeface="Times New Roman" panose="02020603050405020304" pitchFamily="18" charset="0"/>
                <a:ea typeface="长城楷体" pitchFamily="49" charset="-122"/>
              </a:endParaRPr>
            </a:p>
          </p:txBody>
        </p:sp>
        <p:sp>
          <p:nvSpPr>
            <p:cNvPr id="33858" name="Text Box 73"/>
            <p:cNvSpPr txBox="1">
              <a:spLocks noChangeArrowheads="1"/>
            </p:cNvSpPr>
            <p:nvPr/>
          </p:nvSpPr>
          <p:spPr bwMode="auto">
            <a:xfrm>
              <a:off x="2308" y="1699"/>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L</a:t>
              </a:r>
              <a:endParaRPr kumimoji="1" lang="en-US" altLang="zh-CN" sz="2400" b="1">
                <a:latin typeface="Times New Roman" panose="02020603050405020304" pitchFamily="18" charset="0"/>
                <a:ea typeface="长城楷体" pitchFamily="49" charset="-122"/>
              </a:endParaRPr>
            </a:p>
          </p:txBody>
        </p:sp>
        <p:sp>
          <p:nvSpPr>
            <p:cNvPr id="33859" name="Line 74"/>
            <p:cNvSpPr>
              <a:spLocks noChangeShapeType="1"/>
            </p:cNvSpPr>
            <p:nvPr/>
          </p:nvSpPr>
          <p:spPr bwMode="auto">
            <a:xfrm>
              <a:off x="2822" y="1901"/>
              <a:ext cx="0" cy="4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60" name="Line 75"/>
            <p:cNvSpPr>
              <a:spLocks noChangeShapeType="1"/>
            </p:cNvSpPr>
            <p:nvPr/>
          </p:nvSpPr>
          <p:spPr bwMode="auto">
            <a:xfrm>
              <a:off x="476" y="1935"/>
              <a:ext cx="0" cy="4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61" name="Text Box 76"/>
            <p:cNvSpPr txBox="1">
              <a:spLocks noChangeArrowheads="1"/>
            </p:cNvSpPr>
            <p:nvPr/>
          </p:nvSpPr>
          <p:spPr bwMode="auto">
            <a:xfrm>
              <a:off x="192" y="1986"/>
              <a:ext cx="2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i</a:t>
              </a:r>
              <a:endParaRPr kumimoji="1" lang="en-US" altLang="zh-CN" sz="2400" b="1">
                <a:latin typeface="Times New Roman" panose="02020603050405020304" pitchFamily="18" charset="0"/>
                <a:ea typeface="长城楷体" pitchFamily="49" charset="-122"/>
              </a:endParaRPr>
            </a:p>
          </p:txBody>
        </p:sp>
        <p:sp>
          <p:nvSpPr>
            <p:cNvPr id="33862" name="Text Box 77"/>
            <p:cNvSpPr txBox="1">
              <a:spLocks noChangeArrowheads="1"/>
            </p:cNvSpPr>
            <p:nvPr/>
          </p:nvSpPr>
          <p:spPr bwMode="auto">
            <a:xfrm>
              <a:off x="2851" y="1979"/>
              <a:ext cx="2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o</a:t>
              </a:r>
              <a:endParaRPr kumimoji="1" lang="en-US" altLang="zh-CN" sz="2400" b="1">
                <a:latin typeface="Times New Roman" panose="02020603050405020304" pitchFamily="18" charset="0"/>
                <a:ea typeface="长城楷体" pitchFamily="49" charset="-122"/>
              </a:endParaRPr>
            </a:p>
          </p:txBody>
        </p:sp>
        <p:sp>
          <p:nvSpPr>
            <p:cNvPr id="33863" name="Text Box 78"/>
            <p:cNvSpPr txBox="1">
              <a:spLocks noChangeArrowheads="1"/>
            </p:cNvSpPr>
            <p:nvPr/>
          </p:nvSpPr>
          <p:spPr bwMode="auto">
            <a:xfrm>
              <a:off x="852" y="1398"/>
              <a:ext cx="24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FF5050"/>
                  </a:solidFill>
                  <a:latin typeface="Times New Roman" panose="02020603050405020304" pitchFamily="18" charset="0"/>
                  <a:ea typeface="长城楷体" pitchFamily="49" charset="-122"/>
                </a:rPr>
                <a:t>B</a:t>
              </a:r>
            </a:p>
          </p:txBody>
        </p:sp>
        <p:sp>
          <p:nvSpPr>
            <p:cNvPr id="33864" name="Text Box 79"/>
            <p:cNvSpPr txBox="1">
              <a:spLocks noChangeArrowheads="1"/>
            </p:cNvSpPr>
            <p:nvPr/>
          </p:nvSpPr>
          <p:spPr bwMode="auto">
            <a:xfrm>
              <a:off x="1776" y="1674"/>
              <a:ext cx="24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FF5050"/>
                  </a:solidFill>
                  <a:latin typeface="Times New Roman" panose="02020603050405020304" pitchFamily="18" charset="0"/>
                  <a:ea typeface="长城楷体" pitchFamily="49" charset="-122"/>
                </a:rPr>
                <a:t>E</a:t>
              </a:r>
            </a:p>
          </p:txBody>
        </p:sp>
        <p:sp>
          <p:nvSpPr>
            <p:cNvPr id="33865" name="Oval 80"/>
            <p:cNvSpPr>
              <a:spLocks noChangeArrowheads="1"/>
            </p:cNvSpPr>
            <p:nvPr/>
          </p:nvSpPr>
          <p:spPr bwMode="auto">
            <a:xfrm>
              <a:off x="1751" y="192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66" name="Oval 81"/>
            <p:cNvSpPr>
              <a:spLocks noChangeArrowheads="1"/>
            </p:cNvSpPr>
            <p:nvPr/>
          </p:nvSpPr>
          <p:spPr bwMode="auto">
            <a:xfrm>
              <a:off x="2063"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3867" name="Group 82"/>
            <p:cNvGrpSpPr/>
            <p:nvPr/>
          </p:nvGrpSpPr>
          <p:grpSpPr bwMode="auto">
            <a:xfrm>
              <a:off x="1206" y="900"/>
              <a:ext cx="429" cy="408"/>
              <a:chOff x="1416" y="696"/>
              <a:chExt cx="396" cy="492"/>
            </a:xfrm>
          </p:grpSpPr>
          <p:sp>
            <p:nvSpPr>
              <p:cNvPr id="33874" name="Line 83"/>
              <p:cNvSpPr>
                <a:spLocks noChangeShapeType="1"/>
              </p:cNvSpPr>
              <p:nvPr/>
            </p:nvSpPr>
            <p:spPr bwMode="auto">
              <a:xfrm>
                <a:off x="1416" y="696"/>
                <a:ext cx="0" cy="49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75" name="Text Box 84"/>
              <p:cNvSpPr txBox="1">
                <a:spLocks noChangeArrowheads="1"/>
              </p:cNvSpPr>
              <p:nvPr/>
            </p:nvSpPr>
            <p:spPr bwMode="auto">
              <a:xfrm>
                <a:off x="1416" y="720"/>
                <a:ext cx="39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1</a:t>
                </a:r>
                <a:endParaRPr kumimoji="1" lang="en-US" altLang="zh-CN" sz="2400" b="1">
                  <a:solidFill>
                    <a:schemeClr val="accent2"/>
                  </a:solidFill>
                  <a:latin typeface="Times New Roman" panose="02020603050405020304" pitchFamily="18" charset="0"/>
                  <a:ea typeface="楷体_GB2312" pitchFamily="49" charset="-122"/>
                </a:endParaRPr>
              </a:p>
            </p:txBody>
          </p:sp>
        </p:grpSp>
        <p:grpSp>
          <p:nvGrpSpPr>
            <p:cNvPr id="33868" name="Group 85"/>
            <p:cNvGrpSpPr/>
            <p:nvPr/>
          </p:nvGrpSpPr>
          <p:grpSpPr bwMode="auto">
            <a:xfrm>
              <a:off x="1194" y="1343"/>
              <a:ext cx="414" cy="325"/>
              <a:chOff x="1416" y="1062"/>
              <a:chExt cx="504" cy="390"/>
            </a:xfrm>
          </p:grpSpPr>
          <p:sp>
            <p:nvSpPr>
              <p:cNvPr id="33872" name="Line 86"/>
              <p:cNvSpPr>
                <a:spLocks noChangeShapeType="1"/>
              </p:cNvSpPr>
              <p:nvPr/>
            </p:nvSpPr>
            <p:spPr bwMode="auto">
              <a:xfrm>
                <a:off x="1416" y="1452"/>
                <a:ext cx="432"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73" name="Text Box 87"/>
              <p:cNvSpPr txBox="1">
                <a:spLocks noChangeArrowheads="1"/>
              </p:cNvSpPr>
              <p:nvPr/>
            </p:nvSpPr>
            <p:spPr bwMode="auto">
              <a:xfrm>
                <a:off x="1476" y="1062"/>
                <a:ext cx="44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endParaRPr kumimoji="1" lang="en-US" altLang="zh-CN" sz="2400" b="1">
                  <a:solidFill>
                    <a:schemeClr val="accent2"/>
                  </a:solidFill>
                  <a:latin typeface="Times New Roman" panose="02020603050405020304" pitchFamily="18" charset="0"/>
                  <a:ea typeface="楷体_GB2312" pitchFamily="49" charset="-122"/>
                </a:endParaRPr>
              </a:p>
            </p:txBody>
          </p:sp>
        </p:grpSp>
        <p:grpSp>
          <p:nvGrpSpPr>
            <p:cNvPr id="33869" name="Group 88"/>
            <p:cNvGrpSpPr/>
            <p:nvPr/>
          </p:nvGrpSpPr>
          <p:grpSpPr bwMode="auto">
            <a:xfrm>
              <a:off x="1218" y="1812"/>
              <a:ext cx="429" cy="408"/>
              <a:chOff x="1416" y="696"/>
              <a:chExt cx="396" cy="492"/>
            </a:xfrm>
          </p:grpSpPr>
          <p:sp>
            <p:nvSpPr>
              <p:cNvPr id="33870" name="Line 89"/>
              <p:cNvSpPr>
                <a:spLocks noChangeShapeType="1"/>
              </p:cNvSpPr>
              <p:nvPr/>
            </p:nvSpPr>
            <p:spPr bwMode="auto">
              <a:xfrm>
                <a:off x="1416" y="696"/>
                <a:ext cx="0" cy="49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3871" name="Text Box 90"/>
              <p:cNvSpPr txBox="1">
                <a:spLocks noChangeArrowheads="1"/>
              </p:cNvSpPr>
              <p:nvPr/>
            </p:nvSpPr>
            <p:spPr bwMode="auto">
              <a:xfrm>
                <a:off x="1416" y="720"/>
                <a:ext cx="39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2</a:t>
                </a:r>
                <a:endParaRPr kumimoji="1" lang="en-US" altLang="zh-CN" sz="2400" b="1">
                  <a:solidFill>
                    <a:schemeClr val="accent2"/>
                  </a:solidFill>
                  <a:latin typeface="Times New Roman" panose="02020603050405020304" pitchFamily="18" charset="0"/>
                  <a:ea typeface="楷体_GB2312" pitchFamily="49" charset="-122"/>
                </a:endParaRPr>
              </a:p>
            </p:txBody>
          </p:sp>
        </p:grpSp>
      </p:grpSp>
      <p:graphicFrame>
        <p:nvGraphicFramePr>
          <p:cNvPr id="654427" name="Object 91"/>
          <p:cNvGraphicFramePr>
            <a:graphicFrameLocks noChangeAspect="1"/>
          </p:cNvGraphicFramePr>
          <p:nvPr/>
        </p:nvGraphicFramePr>
        <p:xfrm>
          <a:off x="1171575" y="4941888"/>
          <a:ext cx="2355850" cy="1065212"/>
        </p:xfrm>
        <a:graphic>
          <a:graphicData uri="http://schemas.openxmlformats.org/presentationml/2006/ole">
            <mc:AlternateContent xmlns:mc="http://schemas.openxmlformats.org/markup-compatibility/2006">
              <mc:Choice xmlns:v="urn:schemas-microsoft-com:vml" Requires="v">
                <p:oleObj name="公式" r:id="rId14" imgW="914400" imgH="457200" progId="Equation.3">
                  <p:embed/>
                </p:oleObj>
              </mc:Choice>
              <mc:Fallback>
                <p:oleObj name="公式" r:id="rId14" imgW="914400" imgH="457200" progId="Equation.3">
                  <p:embed/>
                  <p:pic>
                    <p:nvPicPr>
                      <p:cNvPr id="0" name="Object 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71575" y="4941888"/>
                        <a:ext cx="235585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4349"/>
                                        </p:tgtEl>
                                        <p:attrNameLst>
                                          <p:attrName>style.visibility</p:attrName>
                                        </p:attrNameLst>
                                      </p:cBhvr>
                                      <p:to>
                                        <p:strVal val="visible"/>
                                      </p:to>
                                    </p:set>
                                    <p:animEffect transition="in" filter="wipe(up)">
                                      <p:cBhvr>
                                        <p:cTn id="7" dur="500"/>
                                        <p:tgtEl>
                                          <p:spTgt spid="6543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54348"/>
                                        </p:tgtEl>
                                        <p:attrNameLst>
                                          <p:attrName>style.visibility</p:attrName>
                                        </p:attrNameLst>
                                      </p:cBhvr>
                                      <p:to>
                                        <p:strVal val="visible"/>
                                      </p:to>
                                    </p:set>
                                    <p:animEffect transition="in" filter="wipe(right)">
                                      <p:cBhvr>
                                        <p:cTn id="12" dur="500"/>
                                        <p:tgtEl>
                                          <p:spTgt spid="65434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543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54342"/>
                                        </p:tgtEl>
                                        <p:attrNameLst>
                                          <p:attrName>style.visibility</p:attrName>
                                        </p:attrNameLst>
                                      </p:cBhvr>
                                      <p:to>
                                        <p:strVal val="visible"/>
                                      </p:to>
                                    </p:set>
                                    <p:animEffect transition="in" filter="wipe(left)">
                                      <p:cBhvr>
                                        <p:cTn id="21" dur="500"/>
                                        <p:tgtEl>
                                          <p:spTgt spid="6543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54343"/>
                                        </p:tgtEl>
                                        <p:attrNameLst>
                                          <p:attrName>style.visibility</p:attrName>
                                        </p:attrNameLst>
                                      </p:cBhvr>
                                      <p:to>
                                        <p:strVal val="visible"/>
                                      </p:to>
                                    </p:set>
                                    <p:animEffect transition="in" filter="wipe(left)">
                                      <p:cBhvr>
                                        <p:cTn id="26" dur="500"/>
                                        <p:tgtEl>
                                          <p:spTgt spid="6543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54344"/>
                                        </p:tgtEl>
                                        <p:attrNameLst>
                                          <p:attrName>style.visibility</p:attrName>
                                        </p:attrNameLst>
                                      </p:cBhvr>
                                      <p:to>
                                        <p:strVal val="visible"/>
                                      </p:to>
                                    </p:set>
                                    <p:animEffect transition="in" filter="wipe(left)">
                                      <p:cBhvr>
                                        <p:cTn id="31" dur="500"/>
                                        <p:tgtEl>
                                          <p:spTgt spid="6543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54345"/>
                                        </p:tgtEl>
                                        <p:attrNameLst>
                                          <p:attrName>style.visibility</p:attrName>
                                        </p:attrNameLst>
                                      </p:cBhvr>
                                      <p:to>
                                        <p:strVal val="visible"/>
                                      </p:to>
                                    </p:set>
                                    <p:animEffect transition="in" filter="wipe(left)">
                                      <p:cBhvr>
                                        <p:cTn id="36" dur="500"/>
                                        <p:tgtEl>
                                          <p:spTgt spid="6543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54346"/>
                                        </p:tgtEl>
                                        <p:attrNameLst>
                                          <p:attrName>style.visibility</p:attrName>
                                        </p:attrNameLst>
                                      </p:cBhvr>
                                      <p:to>
                                        <p:strVal val="visible"/>
                                      </p:to>
                                    </p:set>
                                    <p:animEffect transition="in" filter="wipe(left)">
                                      <p:cBhvr>
                                        <p:cTn id="41" dur="500"/>
                                        <p:tgtEl>
                                          <p:spTgt spid="6543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54427"/>
                                        </p:tgtEl>
                                        <p:attrNameLst>
                                          <p:attrName>style.visibility</p:attrName>
                                        </p:attrNameLst>
                                      </p:cBhvr>
                                      <p:to>
                                        <p:strVal val="visible"/>
                                      </p:to>
                                    </p:set>
                                    <p:animEffect transition="in" filter="wipe(left)">
                                      <p:cBhvr>
                                        <p:cTn id="46" dur="500"/>
                                        <p:tgtEl>
                                          <p:spTgt spid="6544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54347"/>
                                        </p:tgtEl>
                                        <p:attrNameLst>
                                          <p:attrName>style.visibility</p:attrName>
                                        </p:attrNameLst>
                                      </p:cBhvr>
                                      <p:to>
                                        <p:strVal val="visible"/>
                                      </p:to>
                                    </p:set>
                                    <p:animEffect transition="in" filter="wipe(left)">
                                      <p:cBhvr>
                                        <p:cTn id="51" dur="500"/>
                                        <p:tgtEl>
                                          <p:spTgt spid="65434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54350">
                                            <p:txEl>
                                              <p:pRg st="0" end="0"/>
                                            </p:txEl>
                                          </p:spTgt>
                                        </p:tgtEl>
                                        <p:attrNameLst>
                                          <p:attrName>style.visibility</p:attrName>
                                        </p:attrNameLst>
                                      </p:cBhvr>
                                      <p:to>
                                        <p:strVal val="visible"/>
                                      </p:to>
                                    </p:set>
                                    <p:animEffect transition="in" filter="wipe(left)">
                                      <p:cBhvr>
                                        <p:cTn id="56" dur="500"/>
                                        <p:tgtEl>
                                          <p:spTgt spid="6543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8" grpId="0" animBg="1"/>
      <p:bldP spid="654349" grpId="0" animBg="1"/>
      <p:bldP spid="654350" grpId="0" build="p" autoUpdateAnimBg="0"/>
      <p:bldP spid="65435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2" name="Group 2"/>
          <p:cNvGrpSpPr/>
          <p:nvPr/>
        </p:nvGrpSpPr>
        <p:grpSpPr bwMode="auto">
          <a:xfrm>
            <a:off x="911225" y="4827588"/>
            <a:ext cx="1455738" cy="579437"/>
            <a:chOff x="190" y="3195"/>
            <a:chExt cx="993" cy="365"/>
          </a:xfrm>
        </p:grpSpPr>
        <p:sp>
          <p:nvSpPr>
            <p:cNvPr id="34924" name="Text Box 3"/>
            <p:cNvSpPr txBox="1">
              <a:spLocks noChangeArrowheads="1"/>
            </p:cNvSpPr>
            <p:nvPr/>
          </p:nvSpPr>
          <p:spPr bwMode="auto">
            <a:xfrm>
              <a:off x="190" y="3195"/>
              <a:ext cx="99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3200" b="1">
                  <a:solidFill>
                    <a:srgbClr val="FF3300"/>
                  </a:solidFill>
                  <a:latin typeface="Times New Roman" panose="02020603050405020304" pitchFamily="18" charset="0"/>
                  <a:ea typeface="楷体_GB2312" pitchFamily="49" charset="-122"/>
                </a:rPr>
                <a:t>温度</a:t>
              </a:r>
              <a:r>
                <a:rPr kumimoji="1" lang="en-US" altLang="zh-CN" sz="3200" b="1">
                  <a:solidFill>
                    <a:srgbClr val="FF3300"/>
                  </a:solidFill>
                  <a:latin typeface="Times New Roman" panose="02020603050405020304" pitchFamily="18" charset="0"/>
                  <a:ea typeface="楷体_GB2312" pitchFamily="49" charset="-122"/>
                </a:rPr>
                <a:t>T</a:t>
              </a:r>
            </a:p>
          </p:txBody>
        </p:sp>
        <p:sp>
          <p:nvSpPr>
            <p:cNvPr id="34925" name="Line 4"/>
            <p:cNvSpPr>
              <a:spLocks noChangeShapeType="1"/>
            </p:cNvSpPr>
            <p:nvPr/>
          </p:nvSpPr>
          <p:spPr bwMode="auto">
            <a:xfrm flipV="1">
              <a:off x="1099" y="3204"/>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5365" name="Line 5"/>
          <p:cNvSpPr>
            <a:spLocks noChangeShapeType="1"/>
          </p:cNvSpPr>
          <p:nvPr/>
        </p:nvSpPr>
        <p:spPr bwMode="auto">
          <a:xfrm>
            <a:off x="3624263" y="5108575"/>
            <a:ext cx="742950"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55366" name="Group 6"/>
          <p:cNvGrpSpPr/>
          <p:nvPr/>
        </p:nvGrpSpPr>
        <p:grpSpPr bwMode="auto">
          <a:xfrm>
            <a:off x="6615113" y="4760913"/>
            <a:ext cx="1162050" cy="579437"/>
            <a:chOff x="3768" y="3153"/>
            <a:chExt cx="732" cy="365"/>
          </a:xfrm>
        </p:grpSpPr>
        <p:sp>
          <p:nvSpPr>
            <p:cNvPr id="34922" name="Text Box 7"/>
            <p:cNvSpPr txBox="1">
              <a:spLocks noChangeArrowheads="1"/>
            </p:cNvSpPr>
            <p:nvPr/>
          </p:nvSpPr>
          <p:spPr bwMode="auto">
            <a:xfrm>
              <a:off x="3768" y="3153"/>
              <a:ext cx="73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i="1">
                  <a:solidFill>
                    <a:srgbClr val="FF3300"/>
                  </a:solidFill>
                  <a:latin typeface="Times New Roman" panose="02020603050405020304" pitchFamily="18" charset="0"/>
                  <a:ea typeface="楷体_GB2312" pitchFamily="49" charset="-122"/>
                </a:rPr>
                <a:t>U</a:t>
              </a:r>
              <a:r>
                <a:rPr kumimoji="1" lang="en-US" altLang="zh-CN" sz="3200" b="1" baseline="-25000">
                  <a:solidFill>
                    <a:srgbClr val="FF3300"/>
                  </a:solidFill>
                  <a:latin typeface="Times New Roman" panose="02020603050405020304" pitchFamily="18" charset="0"/>
                  <a:ea typeface="楷体_GB2312" pitchFamily="49" charset="-122"/>
                </a:rPr>
                <a:t>BE</a:t>
              </a:r>
              <a:endParaRPr kumimoji="1" lang="en-US" altLang="zh-CN" sz="3200" b="1">
                <a:solidFill>
                  <a:srgbClr val="FF3300"/>
                </a:solidFill>
                <a:latin typeface="Times New Roman" panose="02020603050405020304" pitchFamily="18" charset="0"/>
                <a:ea typeface="楷体_GB2312" pitchFamily="49" charset="-122"/>
              </a:endParaRPr>
            </a:p>
          </p:txBody>
        </p:sp>
        <p:sp>
          <p:nvSpPr>
            <p:cNvPr id="34923" name="Line 8"/>
            <p:cNvSpPr>
              <a:spLocks noChangeShapeType="1"/>
            </p:cNvSpPr>
            <p:nvPr/>
          </p:nvSpPr>
          <p:spPr bwMode="auto">
            <a:xfrm>
              <a:off x="4344" y="3204"/>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5369" name="Line 9"/>
          <p:cNvSpPr>
            <a:spLocks noChangeShapeType="1"/>
          </p:cNvSpPr>
          <p:nvPr/>
        </p:nvSpPr>
        <p:spPr bwMode="auto">
          <a:xfrm>
            <a:off x="2309813" y="5127625"/>
            <a:ext cx="552450"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55370" name="Group 10"/>
          <p:cNvGrpSpPr/>
          <p:nvPr/>
        </p:nvGrpSpPr>
        <p:grpSpPr bwMode="auto">
          <a:xfrm>
            <a:off x="4500563" y="5513388"/>
            <a:ext cx="838200" cy="579437"/>
            <a:chOff x="2436" y="3627"/>
            <a:chExt cx="528" cy="365"/>
          </a:xfrm>
        </p:grpSpPr>
        <p:sp>
          <p:nvSpPr>
            <p:cNvPr id="34920" name="Line 11"/>
            <p:cNvSpPr>
              <a:spLocks noChangeShapeType="1"/>
            </p:cNvSpPr>
            <p:nvPr/>
          </p:nvSpPr>
          <p:spPr bwMode="auto">
            <a:xfrm>
              <a:off x="2796" y="3648"/>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21" name="Text Box 12"/>
            <p:cNvSpPr txBox="1">
              <a:spLocks noChangeArrowheads="1"/>
            </p:cNvSpPr>
            <p:nvPr/>
          </p:nvSpPr>
          <p:spPr bwMode="auto">
            <a:xfrm>
              <a:off x="2436" y="3627"/>
              <a:ext cx="5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i="1">
                  <a:solidFill>
                    <a:srgbClr val="FF3300"/>
                  </a:solidFill>
                  <a:latin typeface="Times New Roman" panose="02020603050405020304" pitchFamily="18" charset="0"/>
                  <a:ea typeface="楷体_GB2312" pitchFamily="49" charset="-122"/>
                </a:rPr>
                <a:t>I</a:t>
              </a:r>
              <a:r>
                <a:rPr kumimoji="1" lang="en-US" altLang="zh-CN" sz="3200" b="1" baseline="-25000">
                  <a:solidFill>
                    <a:srgbClr val="FF3300"/>
                  </a:solidFill>
                  <a:latin typeface="Times New Roman" panose="02020603050405020304" pitchFamily="18" charset="0"/>
                  <a:ea typeface="楷体_GB2312" pitchFamily="49" charset="-122"/>
                </a:rPr>
                <a:t>B</a:t>
              </a:r>
              <a:endParaRPr kumimoji="1" lang="en-US" altLang="zh-CN" sz="3200" b="1">
                <a:solidFill>
                  <a:srgbClr val="FF3300"/>
                </a:solidFill>
                <a:latin typeface="Times New Roman" panose="02020603050405020304" pitchFamily="18" charset="0"/>
                <a:ea typeface="楷体_GB2312" pitchFamily="49" charset="-122"/>
              </a:endParaRPr>
            </a:p>
          </p:txBody>
        </p:sp>
      </p:grpSp>
      <p:grpSp>
        <p:nvGrpSpPr>
          <p:cNvPr id="655373" name="Group 13"/>
          <p:cNvGrpSpPr/>
          <p:nvPr/>
        </p:nvGrpSpPr>
        <p:grpSpPr bwMode="auto">
          <a:xfrm>
            <a:off x="5434013" y="5089525"/>
            <a:ext cx="3028950" cy="704850"/>
            <a:chOff x="3024" y="3360"/>
            <a:chExt cx="1908" cy="444"/>
          </a:xfrm>
        </p:grpSpPr>
        <p:sp>
          <p:nvSpPr>
            <p:cNvPr id="34917" name="Line 14"/>
            <p:cNvSpPr>
              <a:spLocks noChangeShapeType="1"/>
            </p:cNvSpPr>
            <p:nvPr/>
          </p:nvSpPr>
          <p:spPr bwMode="auto">
            <a:xfrm>
              <a:off x="4572" y="3360"/>
              <a:ext cx="36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18" name="Line 15"/>
            <p:cNvSpPr>
              <a:spLocks noChangeShapeType="1"/>
            </p:cNvSpPr>
            <p:nvPr/>
          </p:nvSpPr>
          <p:spPr bwMode="auto">
            <a:xfrm>
              <a:off x="4920" y="3360"/>
              <a:ext cx="0" cy="444"/>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19" name="Line 16"/>
            <p:cNvSpPr>
              <a:spLocks noChangeShapeType="1"/>
            </p:cNvSpPr>
            <p:nvPr/>
          </p:nvSpPr>
          <p:spPr bwMode="auto">
            <a:xfrm flipH="1">
              <a:off x="3024" y="3792"/>
              <a:ext cx="1884"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55377" name="Group 17"/>
          <p:cNvGrpSpPr/>
          <p:nvPr/>
        </p:nvGrpSpPr>
        <p:grpSpPr bwMode="auto">
          <a:xfrm>
            <a:off x="2900363" y="4789488"/>
            <a:ext cx="838200" cy="579437"/>
            <a:chOff x="1428" y="3171"/>
            <a:chExt cx="528" cy="365"/>
          </a:xfrm>
        </p:grpSpPr>
        <p:sp>
          <p:nvSpPr>
            <p:cNvPr id="34915" name="Line 18"/>
            <p:cNvSpPr>
              <a:spLocks noChangeShapeType="1"/>
            </p:cNvSpPr>
            <p:nvPr/>
          </p:nvSpPr>
          <p:spPr bwMode="auto">
            <a:xfrm flipV="1">
              <a:off x="1788" y="3192"/>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16" name="Text Box 19"/>
            <p:cNvSpPr txBox="1">
              <a:spLocks noChangeArrowheads="1"/>
            </p:cNvSpPr>
            <p:nvPr/>
          </p:nvSpPr>
          <p:spPr bwMode="auto">
            <a:xfrm>
              <a:off x="1428" y="3171"/>
              <a:ext cx="5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i="1">
                  <a:solidFill>
                    <a:srgbClr val="FF3300"/>
                  </a:solidFill>
                  <a:latin typeface="Times New Roman" panose="02020603050405020304" pitchFamily="18" charset="0"/>
                  <a:ea typeface="楷体_GB2312" pitchFamily="49" charset="-122"/>
                </a:rPr>
                <a:t>I</a:t>
              </a:r>
              <a:r>
                <a:rPr kumimoji="1" lang="en-US" altLang="zh-CN" sz="3200" b="1" baseline="-25000">
                  <a:solidFill>
                    <a:srgbClr val="FF3300"/>
                  </a:solidFill>
                  <a:latin typeface="Times New Roman" panose="02020603050405020304" pitchFamily="18" charset="0"/>
                  <a:ea typeface="楷体_GB2312" pitchFamily="49" charset="-122"/>
                </a:rPr>
                <a:t>C</a:t>
              </a:r>
              <a:endParaRPr kumimoji="1" lang="en-US" altLang="zh-CN" sz="3200" b="1">
                <a:solidFill>
                  <a:srgbClr val="FF3300"/>
                </a:solidFill>
                <a:latin typeface="Times New Roman" panose="02020603050405020304" pitchFamily="18" charset="0"/>
                <a:ea typeface="楷体_GB2312" pitchFamily="49" charset="-122"/>
              </a:endParaRPr>
            </a:p>
          </p:txBody>
        </p:sp>
      </p:grpSp>
      <p:grpSp>
        <p:nvGrpSpPr>
          <p:cNvPr id="655380" name="Group 20"/>
          <p:cNvGrpSpPr/>
          <p:nvPr/>
        </p:nvGrpSpPr>
        <p:grpSpPr bwMode="auto">
          <a:xfrm>
            <a:off x="4424363" y="4789488"/>
            <a:ext cx="1009650" cy="579437"/>
            <a:chOff x="2388" y="3171"/>
            <a:chExt cx="636" cy="365"/>
          </a:xfrm>
        </p:grpSpPr>
        <p:sp>
          <p:nvSpPr>
            <p:cNvPr id="34913" name="Text Box 21"/>
            <p:cNvSpPr txBox="1">
              <a:spLocks noChangeArrowheads="1"/>
            </p:cNvSpPr>
            <p:nvPr/>
          </p:nvSpPr>
          <p:spPr bwMode="auto">
            <a:xfrm>
              <a:off x="2388" y="3171"/>
              <a:ext cx="63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i="1">
                  <a:solidFill>
                    <a:srgbClr val="FF3300"/>
                  </a:solidFill>
                  <a:latin typeface="Times New Roman" panose="02020603050405020304" pitchFamily="18" charset="0"/>
                  <a:ea typeface="楷体_GB2312" pitchFamily="49" charset="-122"/>
                </a:rPr>
                <a:t>U</a:t>
              </a:r>
              <a:r>
                <a:rPr kumimoji="1" lang="en-US" altLang="zh-CN" sz="3200" b="1" baseline="-25000">
                  <a:solidFill>
                    <a:srgbClr val="FF3300"/>
                  </a:solidFill>
                  <a:latin typeface="Times New Roman" panose="02020603050405020304" pitchFamily="18" charset="0"/>
                  <a:ea typeface="楷体_GB2312" pitchFamily="49" charset="-122"/>
                </a:rPr>
                <a:t>E</a:t>
              </a:r>
              <a:endParaRPr kumimoji="1" lang="en-US" altLang="zh-CN" sz="3200" b="1">
                <a:solidFill>
                  <a:srgbClr val="FF3300"/>
                </a:solidFill>
                <a:latin typeface="Times New Roman" panose="02020603050405020304" pitchFamily="18" charset="0"/>
                <a:ea typeface="楷体_GB2312" pitchFamily="49" charset="-122"/>
              </a:endParaRPr>
            </a:p>
          </p:txBody>
        </p:sp>
        <p:sp>
          <p:nvSpPr>
            <p:cNvPr id="34914" name="Line 22"/>
            <p:cNvSpPr>
              <a:spLocks noChangeShapeType="1"/>
            </p:cNvSpPr>
            <p:nvPr/>
          </p:nvSpPr>
          <p:spPr bwMode="auto">
            <a:xfrm flipV="1">
              <a:off x="2952" y="3216"/>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5383" name="Line 23"/>
          <p:cNvSpPr>
            <a:spLocks noChangeShapeType="1"/>
          </p:cNvSpPr>
          <p:nvPr/>
        </p:nvSpPr>
        <p:spPr bwMode="auto">
          <a:xfrm flipH="1">
            <a:off x="3605213" y="5794375"/>
            <a:ext cx="666750"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55384" name="Group 24"/>
          <p:cNvGrpSpPr/>
          <p:nvPr/>
        </p:nvGrpSpPr>
        <p:grpSpPr bwMode="auto">
          <a:xfrm>
            <a:off x="2900363" y="5494338"/>
            <a:ext cx="838200" cy="579437"/>
            <a:chOff x="1428" y="3615"/>
            <a:chExt cx="528" cy="365"/>
          </a:xfrm>
        </p:grpSpPr>
        <p:sp>
          <p:nvSpPr>
            <p:cNvPr id="34911" name="Line 25"/>
            <p:cNvSpPr>
              <a:spLocks noChangeShapeType="1"/>
            </p:cNvSpPr>
            <p:nvPr/>
          </p:nvSpPr>
          <p:spPr bwMode="auto">
            <a:xfrm>
              <a:off x="1788" y="3636"/>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12" name="Text Box 26"/>
            <p:cNvSpPr txBox="1">
              <a:spLocks noChangeArrowheads="1"/>
            </p:cNvSpPr>
            <p:nvPr/>
          </p:nvSpPr>
          <p:spPr bwMode="auto">
            <a:xfrm>
              <a:off x="1428" y="3615"/>
              <a:ext cx="5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200" b="1" i="1">
                  <a:solidFill>
                    <a:srgbClr val="FF3300"/>
                  </a:solidFill>
                  <a:latin typeface="Times New Roman" panose="02020603050405020304" pitchFamily="18" charset="0"/>
                  <a:ea typeface="楷体_GB2312" pitchFamily="49" charset="-122"/>
                </a:rPr>
                <a:t>I</a:t>
              </a:r>
              <a:r>
                <a:rPr kumimoji="1" lang="en-US" altLang="zh-CN" sz="3200" b="1" baseline="-25000">
                  <a:solidFill>
                    <a:srgbClr val="FF3300"/>
                  </a:solidFill>
                  <a:latin typeface="Times New Roman" panose="02020603050405020304" pitchFamily="18" charset="0"/>
                  <a:ea typeface="楷体_GB2312" pitchFamily="49" charset="-122"/>
                </a:rPr>
                <a:t>C</a:t>
              </a:r>
              <a:endParaRPr kumimoji="1" lang="en-US" altLang="zh-CN" sz="3200" b="1">
                <a:solidFill>
                  <a:srgbClr val="FF3300"/>
                </a:solidFill>
                <a:latin typeface="Times New Roman" panose="02020603050405020304" pitchFamily="18" charset="0"/>
                <a:ea typeface="楷体_GB2312" pitchFamily="49" charset="-122"/>
              </a:endParaRPr>
            </a:p>
          </p:txBody>
        </p:sp>
      </p:grpSp>
      <p:grpSp>
        <p:nvGrpSpPr>
          <p:cNvPr id="34828" name="Group 27"/>
          <p:cNvGrpSpPr/>
          <p:nvPr/>
        </p:nvGrpSpPr>
        <p:grpSpPr bwMode="auto">
          <a:xfrm>
            <a:off x="107950" y="485775"/>
            <a:ext cx="4708525" cy="3321050"/>
            <a:chOff x="192" y="544"/>
            <a:chExt cx="2952" cy="2092"/>
          </a:xfrm>
        </p:grpSpPr>
        <p:sp>
          <p:nvSpPr>
            <p:cNvPr id="34837" name="Line 28"/>
            <p:cNvSpPr>
              <a:spLocks noChangeShapeType="1"/>
            </p:cNvSpPr>
            <p:nvPr/>
          </p:nvSpPr>
          <p:spPr bwMode="auto">
            <a:xfrm>
              <a:off x="1091" y="1620"/>
              <a:ext cx="0" cy="9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38" name="Text Box 29"/>
            <p:cNvSpPr txBox="1">
              <a:spLocks noChangeArrowheads="1"/>
            </p:cNvSpPr>
            <p:nvPr/>
          </p:nvSpPr>
          <p:spPr bwMode="auto">
            <a:xfrm>
              <a:off x="678" y="935"/>
              <a:ext cx="39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B1</a:t>
              </a:r>
              <a:endParaRPr kumimoji="1" lang="en-US" altLang="zh-CN" sz="2400" b="1">
                <a:latin typeface="Times New Roman" panose="02020603050405020304" pitchFamily="18" charset="0"/>
                <a:ea typeface="长城楷体" pitchFamily="49" charset="-122"/>
              </a:endParaRPr>
            </a:p>
          </p:txBody>
        </p:sp>
        <p:sp>
          <p:nvSpPr>
            <p:cNvPr id="34839" name="Line 30"/>
            <p:cNvSpPr>
              <a:spLocks noChangeShapeType="1"/>
            </p:cNvSpPr>
            <p:nvPr/>
          </p:nvSpPr>
          <p:spPr bwMode="auto">
            <a:xfrm>
              <a:off x="1087" y="1292"/>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0" name="Line 31"/>
            <p:cNvSpPr>
              <a:spLocks noChangeShapeType="1"/>
            </p:cNvSpPr>
            <p:nvPr/>
          </p:nvSpPr>
          <p:spPr bwMode="auto">
            <a:xfrm flipH="1" flipV="1">
              <a:off x="1092" y="787"/>
              <a:ext cx="0" cy="2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useBgFill="1">
          <p:nvSpPr>
            <p:cNvPr id="34841" name="Rectangle 32"/>
            <p:cNvSpPr>
              <a:spLocks noChangeArrowheads="1"/>
            </p:cNvSpPr>
            <p:nvPr/>
          </p:nvSpPr>
          <p:spPr bwMode="auto">
            <a:xfrm>
              <a:off x="1039" y="1005"/>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2" name="Line 33"/>
            <p:cNvSpPr>
              <a:spLocks noChangeShapeType="1"/>
            </p:cNvSpPr>
            <p:nvPr/>
          </p:nvSpPr>
          <p:spPr bwMode="auto">
            <a:xfrm>
              <a:off x="1091" y="796"/>
              <a:ext cx="68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43" name="Line 34"/>
            <p:cNvSpPr>
              <a:spLocks noChangeShapeType="1"/>
            </p:cNvSpPr>
            <p:nvPr/>
          </p:nvSpPr>
          <p:spPr bwMode="auto">
            <a:xfrm flipV="1">
              <a:off x="1777" y="791"/>
              <a:ext cx="1" cy="2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4" name="Line 35"/>
            <p:cNvSpPr>
              <a:spLocks noChangeShapeType="1"/>
            </p:cNvSpPr>
            <p:nvPr/>
          </p:nvSpPr>
          <p:spPr bwMode="auto">
            <a:xfrm flipV="1">
              <a:off x="1782" y="1139"/>
              <a:ext cx="0" cy="18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5" name="Line 36"/>
            <p:cNvSpPr>
              <a:spLocks noChangeShapeType="1"/>
            </p:cNvSpPr>
            <p:nvPr/>
          </p:nvSpPr>
          <p:spPr bwMode="auto">
            <a:xfrm>
              <a:off x="1200" y="1662"/>
              <a:ext cx="444"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6" name="Line 37"/>
            <p:cNvSpPr>
              <a:spLocks noChangeShapeType="1"/>
            </p:cNvSpPr>
            <p:nvPr/>
          </p:nvSpPr>
          <p:spPr bwMode="auto">
            <a:xfrm>
              <a:off x="1623" y="1525"/>
              <a:ext cx="0" cy="303"/>
            </a:xfrm>
            <a:prstGeom prst="line">
              <a:avLst/>
            </a:prstGeom>
            <a:noFill/>
            <a:ln w="53975">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7" name="Line 38"/>
            <p:cNvSpPr>
              <a:spLocks noChangeShapeType="1"/>
            </p:cNvSpPr>
            <p:nvPr/>
          </p:nvSpPr>
          <p:spPr bwMode="auto">
            <a:xfrm>
              <a:off x="1635" y="1724"/>
              <a:ext cx="168" cy="120"/>
            </a:xfrm>
            <a:prstGeom prst="line">
              <a:avLst/>
            </a:prstGeom>
            <a:noFill/>
            <a:ln w="381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8" name="Line 39"/>
            <p:cNvSpPr>
              <a:spLocks noChangeShapeType="1"/>
            </p:cNvSpPr>
            <p:nvPr/>
          </p:nvSpPr>
          <p:spPr bwMode="auto">
            <a:xfrm flipV="1">
              <a:off x="1635" y="1505"/>
              <a:ext cx="156" cy="11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49" name="Line 40"/>
            <p:cNvSpPr>
              <a:spLocks noChangeShapeType="1"/>
            </p:cNvSpPr>
            <p:nvPr/>
          </p:nvSpPr>
          <p:spPr bwMode="auto">
            <a:xfrm>
              <a:off x="1782" y="1137"/>
              <a:ext cx="0" cy="41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0" name="Line 41"/>
            <p:cNvSpPr>
              <a:spLocks noChangeShapeType="1"/>
            </p:cNvSpPr>
            <p:nvPr/>
          </p:nvSpPr>
          <p:spPr bwMode="auto">
            <a:xfrm>
              <a:off x="1782" y="1835"/>
              <a:ext cx="0" cy="46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1" name="Line 42"/>
            <p:cNvSpPr>
              <a:spLocks noChangeShapeType="1"/>
            </p:cNvSpPr>
            <p:nvPr/>
          </p:nvSpPr>
          <p:spPr bwMode="auto">
            <a:xfrm>
              <a:off x="786" y="1661"/>
              <a:ext cx="503" cy="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2" name="Line 43"/>
            <p:cNvSpPr>
              <a:spLocks noChangeShapeType="1"/>
            </p:cNvSpPr>
            <p:nvPr/>
          </p:nvSpPr>
          <p:spPr bwMode="auto">
            <a:xfrm>
              <a:off x="462" y="2604"/>
              <a:ext cx="440"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3" name="Line 44"/>
            <p:cNvSpPr>
              <a:spLocks noChangeShapeType="1"/>
            </p:cNvSpPr>
            <p:nvPr/>
          </p:nvSpPr>
          <p:spPr bwMode="auto">
            <a:xfrm>
              <a:off x="893" y="2604"/>
              <a:ext cx="144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54" name="Line 45"/>
            <p:cNvSpPr>
              <a:spLocks noChangeShapeType="1"/>
            </p:cNvSpPr>
            <p:nvPr/>
          </p:nvSpPr>
          <p:spPr bwMode="auto">
            <a:xfrm>
              <a:off x="1783" y="2159"/>
              <a:ext cx="0" cy="455"/>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5" name="Line 46"/>
            <p:cNvSpPr>
              <a:spLocks noChangeShapeType="1"/>
            </p:cNvSpPr>
            <p:nvPr/>
          </p:nvSpPr>
          <p:spPr bwMode="auto">
            <a:xfrm flipV="1">
              <a:off x="1729" y="2604"/>
              <a:ext cx="95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6" name="Text Box 47"/>
            <p:cNvSpPr txBox="1">
              <a:spLocks noChangeArrowheads="1"/>
            </p:cNvSpPr>
            <p:nvPr/>
          </p:nvSpPr>
          <p:spPr bwMode="auto">
            <a:xfrm>
              <a:off x="2106" y="544"/>
              <a:ext cx="54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a:latin typeface="Times New Roman" panose="02020603050405020304" pitchFamily="18" charset="0"/>
                  <a:ea typeface="长城楷体" pitchFamily="49" charset="-122"/>
                </a:rPr>
                <a:t>+</a:t>
              </a: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CC</a:t>
              </a:r>
              <a:endParaRPr kumimoji="1" lang="en-US" altLang="zh-CN" sz="2400" b="1">
                <a:latin typeface="Times New Roman" panose="02020603050405020304" pitchFamily="18" charset="0"/>
                <a:ea typeface="长城楷体" pitchFamily="49" charset="-122"/>
              </a:endParaRPr>
            </a:p>
          </p:txBody>
        </p:sp>
        <p:sp useBgFill="1">
          <p:nvSpPr>
            <p:cNvPr id="34857" name="Rectangle 48"/>
            <p:cNvSpPr>
              <a:spLocks noChangeArrowheads="1"/>
            </p:cNvSpPr>
            <p:nvPr/>
          </p:nvSpPr>
          <p:spPr bwMode="auto">
            <a:xfrm>
              <a:off x="1730" y="1009"/>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58" name="Oval 49"/>
            <p:cNvSpPr>
              <a:spLocks noChangeArrowheads="1"/>
            </p:cNvSpPr>
            <p:nvPr/>
          </p:nvSpPr>
          <p:spPr bwMode="auto">
            <a:xfrm>
              <a:off x="2038" y="759"/>
              <a:ext cx="75"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59" name="Oval 50"/>
            <p:cNvSpPr>
              <a:spLocks noChangeArrowheads="1"/>
            </p:cNvSpPr>
            <p:nvPr/>
          </p:nvSpPr>
          <p:spPr bwMode="auto">
            <a:xfrm>
              <a:off x="377" y="1625"/>
              <a:ext cx="75"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60" name="Oval 51"/>
            <p:cNvSpPr>
              <a:spLocks noChangeArrowheads="1"/>
            </p:cNvSpPr>
            <p:nvPr/>
          </p:nvSpPr>
          <p:spPr bwMode="auto">
            <a:xfrm>
              <a:off x="381" y="2568"/>
              <a:ext cx="76" cy="6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4861" name="Group 52"/>
            <p:cNvGrpSpPr/>
            <p:nvPr/>
          </p:nvGrpSpPr>
          <p:grpSpPr bwMode="auto">
            <a:xfrm>
              <a:off x="716" y="1546"/>
              <a:ext cx="76" cy="232"/>
              <a:chOff x="3454" y="2018"/>
              <a:chExt cx="96" cy="328"/>
            </a:xfrm>
          </p:grpSpPr>
          <p:sp>
            <p:nvSpPr>
              <p:cNvPr id="34909" name="Line 53"/>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10" name="Line 54"/>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4862" name="Line 55"/>
            <p:cNvSpPr>
              <a:spLocks noChangeShapeType="1"/>
            </p:cNvSpPr>
            <p:nvPr/>
          </p:nvSpPr>
          <p:spPr bwMode="auto">
            <a:xfrm>
              <a:off x="459" y="1657"/>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4863" name="Group 56"/>
            <p:cNvGrpSpPr/>
            <p:nvPr/>
          </p:nvGrpSpPr>
          <p:grpSpPr bwMode="auto">
            <a:xfrm flipH="1">
              <a:off x="2278" y="1334"/>
              <a:ext cx="76" cy="232"/>
              <a:chOff x="3454" y="2018"/>
              <a:chExt cx="96" cy="328"/>
            </a:xfrm>
          </p:grpSpPr>
          <p:sp>
            <p:nvSpPr>
              <p:cNvPr id="34907" name="Line 57"/>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08" name="Line 58"/>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4864" name="Line 59"/>
            <p:cNvSpPr>
              <a:spLocks noChangeShapeType="1"/>
            </p:cNvSpPr>
            <p:nvPr/>
          </p:nvSpPr>
          <p:spPr bwMode="auto">
            <a:xfrm flipH="1" flipV="1">
              <a:off x="2350" y="1436"/>
              <a:ext cx="337"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65" name="Line 60"/>
            <p:cNvSpPr>
              <a:spLocks noChangeShapeType="1"/>
            </p:cNvSpPr>
            <p:nvPr/>
          </p:nvSpPr>
          <p:spPr bwMode="auto">
            <a:xfrm>
              <a:off x="1778" y="1443"/>
              <a:ext cx="5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66" name="Text Box 61"/>
            <p:cNvSpPr txBox="1">
              <a:spLocks noChangeArrowheads="1"/>
            </p:cNvSpPr>
            <p:nvPr/>
          </p:nvSpPr>
          <p:spPr bwMode="auto">
            <a:xfrm>
              <a:off x="1406" y="930"/>
              <a:ext cx="33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C</a:t>
              </a:r>
              <a:endParaRPr kumimoji="1" lang="en-US" altLang="zh-CN" sz="2400" b="1">
                <a:latin typeface="Times New Roman" panose="02020603050405020304" pitchFamily="18" charset="0"/>
                <a:ea typeface="长城楷体" pitchFamily="49" charset="-122"/>
              </a:endParaRPr>
            </a:p>
          </p:txBody>
        </p:sp>
        <p:sp>
          <p:nvSpPr>
            <p:cNvPr id="34867" name="Text Box 62"/>
            <p:cNvSpPr txBox="1">
              <a:spLocks noChangeArrowheads="1"/>
            </p:cNvSpPr>
            <p:nvPr/>
          </p:nvSpPr>
          <p:spPr bwMode="auto">
            <a:xfrm>
              <a:off x="588" y="1206"/>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1</a:t>
              </a:r>
              <a:endParaRPr kumimoji="1" lang="en-US" altLang="zh-CN" sz="2400" b="1">
                <a:latin typeface="Times New Roman" panose="02020603050405020304" pitchFamily="18" charset="0"/>
                <a:ea typeface="长城楷体" pitchFamily="49" charset="-122"/>
              </a:endParaRPr>
            </a:p>
          </p:txBody>
        </p:sp>
        <p:sp>
          <p:nvSpPr>
            <p:cNvPr id="34868" name="Text Box 63"/>
            <p:cNvSpPr txBox="1">
              <a:spLocks noChangeArrowheads="1"/>
            </p:cNvSpPr>
            <p:nvPr/>
          </p:nvSpPr>
          <p:spPr bwMode="auto">
            <a:xfrm>
              <a:off x="2177" y="1041"/>
              <a:ext cx="30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2</a:t>
              </a:r>
              <a:endParaRPr kumimoji="1" lang="en-US" altLang="zh-CN" sz="2400" b="1">
                <a:latin typeface="Times New Roman" panose="02020603050405020304" pitchFamily="18" charset="0"/>
                <a:ea typeface="长城楷体" pitchFamily="49" charset="-122"/>
              </a:endParaRPr>
            </a:p>
          </p:txBody>
        </p:sp>
        <p:sp>
          <p:nvSpPr>
            <p:cNvPr id="34869" name="Text Box 64"/>
            <p:cNvSpPr txBox="1">
              <a:spLocks noChangeArrowheads="1"/>
            </p:cNvSpPr>
            <p:nvPr/>
          </p:nvSpPr>
          <p:spPr bwMode="auto">
            <a:xfrm>
              <a:off x="1904" y="1536"/>
              <a:ext cx="1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400" b="1">
                <a:latin typeface="Times New Roman" panose="02020603050405020304" pitchFamily="18" charset="0"/>
                <a:ea typeface="长城楷体" pitchFamily="49" charset="-122"/>
              </a:endParaRPr>
            </a:p>
          </p:txBody>
        </p:sp>
        <p:sp>
          <p:nvSpPr>
            <p:cNvPr id="34870" name="Line 65"/>
            <p:cNvSpPr>
              <a:spLocks noChangeShapeType="1"/>
            </p:cNvSpPr>
            <p:nvPr/>
          </p:nvSpPr>
          <p:spPr bwMode="auto">
            <a:xfrm>
              <a:off x="1772" y="796"/>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71" name="Oval 66"/>
            <p:cNvSpPr>
              <a:spLocks noChangeArrowheads="1"/>
            </p:cNvSpPr>
            <p:nvPr/>
          </p:nvSpPr>
          <p:spPr bwMode="auto">
            <a:xfrm>
              <a:off x="1763"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34872" name="Rectangle 67"/>
            <p:cNvSpPr>
              <a:spLocks noChangeArrowheads="1"/>
            </p:cNvSpPr>
            <p:nvPr/>
          </p:nvSpPr>
          <p:spPr bwMode="auto">
            <a:xfrm>
              <a:off x="1039" y="2001"/>
              <a:ext cx="104" cy="289"/>
            </a:xfrm>
            <a:prstGeom prst="rect">
              <a:avLst/>
            </a:prstGeom>
            <a:ln w="381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73" name="Text Box 68"/>
            <p:cNvSpPr txBox="1">
              <a:spLocks noChangeArrowheads="1"/>
            </p:cNvSpPr>
            <p:nvPr/>
          </p:nvSpPr>
          <p:spPr bwMode="auto">
            <a:xfrm>
              <a:off x="659" y="1955"/>
              <a:ext cx="391"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chemeClr val="accent2"/>
                  </a:solidFill>
                  <a:latin typeface="Times New Roman" panose="02020603050405020304" pitchFamily="18" charset="0"/>
                  <a:ea typeface="长城楷体" pitchFamily="49" charset="-122"/>
                </a:rPr>
                <a:t>R</a:t>
              </a:r>
              <a:r>
                <a:rPr kumimoji="1" lang="en-US" altLang="zh-CN" sz="2400" b="1" baseline="-25000">
                  <a:solidFill>
                    <a:schemeClr val="accent2"/>
                  </a:solidFill>
                  <a:latin typeface="Times New Roman" panose="02020603050405020304" pitchFamily="18" charset="0"/>
                  <a:ea typeface="长城楷体" pitchFamily="49" charset="-122"/>
                </a:rPr>
                <a:t>B2</a:t>
              </a:r>
              <a:endParaRPr kumimoji="1" lang="en-US" altLang="zh-CN" sz="2400" b="1">
                <a:solidFill>
                  <a:schemeClr val="accent2"/>
                </a:solidFill>
                <a:latin typeface="Times New Roman" panose="02020603050405020304" pitchFamily="18" charset="0"/>
                <a:ea typeface="长城楷体" pitchFamily="49" charset="-122"/>
              </a:endParaRPr>
            </a:p>
          </p:txBody>
        </p:sp>
        <p:sp useBgFill="1">
          <p:nvSpPr>
            <p:cNvPr id="34874" name="Rectangle 69"/>
            <p:cNvSpPr>
              <a:spLocks noChangeArrowheads="1"/>
            </p:cNvSpPr>
            <p:nvPr/>
          </p:nvSpPr>
          <p:spPr bwMode="auto">
            <a:xfrm>
              <a:off x="1730" y="2084"/>
              <a:ext cx="104" cy="289"/>
            </a:xfrm>
            <a:prstGeom prst="rect">
              <a:avLst/>
            </a:prstGeom>
            <a:ln w="381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75" name="Oval 70"/>
            <p:cNvSpPr>
              <a:spLocks noChangeArrowheads="1"/>
            </p:cNvSpPr>
            <p:nvPr/>
          </p:nvSpPr>
          <p:spPr bwMode="auto">
            <a:xfrm>
              <a:off x="1072" y="1638"/>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76" name="Oval 71"/>
            <p:cNvSpPr>
              <a:spLocks noChangeArrowheads="1"/>
            </p:cNvSpPr>
            <p:nvPr/>
          </p:nvSpPr>
          <p:spPr bwMode="auto">
            <a:xfrm>
              <a:off x="1751" y="1421"/>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77" name="Oval 72"/>
            <p:cNvSpPr>
              <a:spLocks noChangeArrowheads="1"/>
            </p:cNvSpPr>
            <p:nvPr/>
          </p:nvSpPr>
          <p:spPr bwMode="auto">
            <a:xfrm>
              <a:off x="1072"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78" name="Oval 73"/>
            <p:cNvSpPr>
              <a:spLocks noChangeArrowheads="1"/>
            </p:cNvSpPr>
            <p:nvPr/>
          </p:nvSpPr>
          <p:spPr bwMode="auto">
            <a:xfrm>
              <a:off x="1758" y="776"/>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79" name="Line 74"/>
            <p:cNvSpPr>
              <a:spLocks noChangeShapeType="1"/>
            </p:cNvSpPr>
            <p:nvPr/>
          </p:nvSpPr>
          <p:spPr bwMode="auto">
            <a:xfrm>
              <a:off x="2680" y="1442"/>
              <a:ext cx="0" cy="11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useBgFill="1">
          <p:nvSpPr>
            <p:cNvPr id="34880" name="Rectangle 75"/>
            <p:cNvSpPr>
              <a:spLocks noChangeArrowheads="1"/>
            </p:cNvSpPr>
            <p:nvPr/>
          </p:nvSpPr>
          <p:spPr bwMode="auto">
            <a:xfrm>
              <a:off x="2619" y="1956"/>
              <a:ext cx="104" cy="289"/>
            </a:xfrm>
            <a:prstGeom prst="rect">
              <a:avLst/>
            </a:prstGeom>
            <a:ln w="381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81" name="Line 76"/>
            <p:cNvSpPr>
              <a:spLocks noChangeShapeType="1"/>
            </p:cNvSpPr>
            <p:nvPr/>
          </p:nvSpPr>
          <p:spPr bwMode="auto">
            <a:xfrm>
              <a:off x="1782" y="1928"/>
              <a:ext cx="29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4882" name="Group 77"/>
            <p:cNvGrpSpPr/>
            <p:nvPr/>
          </p:nvGrpSpPr>
          <p:grpSpPr bwMode="auto">
            <a:xfrm>
              <a:off x="1971" y="2176"/>
              <a:ext cx="217" cy="68"/>
              <a:chOff x="2460" y="2076"/>
              <a:chExt cx="276" cy="96"/>
            </a:xfrm>
          </p:grpSpPr>
          <p:sp>
            <p:nvSpPr>
              <p:cNvPr id="34905" name="Line 78"/>
              <p:cNvSpPr>
                <a:spLocks noChangeShapeType="1"/>
              </p:cNvSpPr>
              <p:nvPr/>
            </p:nvSpPr>
            <p:spPr bwMode="auto">
              <a:xfrm>
                <a:off x="2460" y="2076"/>
                <a:ext cx="276"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906" name="Line 79"/>
              <p:cNvSpPr>
                <a:spLocks noChangeShapeType="1"/>
              </p:cNvSpPr>
              <p:nvPr/>
            </p:nvSpPr>
            <p:spPr bwMode="auto">
              <a:xfrm>
                <a:off x="2460" y="2172"/>
                <a:ext cx="276"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4883" name="Line 80"/>
            <p:cNvSpPr>
              <a:spLocks noChangeShapeType="1"/>
            </p:cNvSpPr>
            <p:nvPr/>
          </p:nvSpPr>
          <p:spPr bwMode="auto">
            <a:xfrm flipH="1">
              <a:off x="2075" y="1932"/>
              <a:ext cx="0" cy="2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84" name="Line 81"/>
            <p:cNvSpPr>
              <a:spLocks noChangeShapeType="1"/>
            </p:cNvSpPr>
            <p:nvPr/>
          </p:nvSpPr>
          <p:spPr bwMode="auto">
            <a:xfrm flipH="1">
              <a:off x="2087" y="2256"/>
              <a:ext cx="0" cy="3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4885" name="Text Box 82"/>
            <p:cNvSpPr txBox="1">
              <a:spLocks noChangeArrowheads="1"/>
            </p:cNvSpPr>
            <p:nvPr/>
          </p:nvSpPr>
          <p:spPr bwMode="auto">
            <a:xfrm>
              <a:off x="2113" y="2161"/>
              <a:ext cx="4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长城楷体" pitchFamily="49" charset="-122"/>
                </a:rPr>
                <a:t>C</a:t>
              </a:r>
              <a:r>
                <a:rPr kumimoji="1" lang="en-US" altLang="zh-CN" sz="2400" b="1" baseline="-25000">
                  <a:solidFill>
                    <a:schemeClr val="accent2"/>
                  </a:solidFill>
                  <a:latin typeface="Times New Roman" panose="02020603050405020304" pitchFamily="18" charset="0"/>
                  <a:ea typeface="长城楷体" pitchFamily="49" charset="-122"/>
                </a:rPr>
                <a:t>E</a:t>
              </a:r>
              <a:endParaRPr kumimoji="1" lang="en-US" altLang="zh-CN" sz="2400" b="1">
                <a:solidFill>
                  <a:schemeClr val="accent2"/>
                </a:solidFill>
                <a:latin typeface="Times New Roman" panose="02020603050405020304" pitchFamily="18" charset="0"/>
                <a:ea typeface="长城楷体" pitchFamily="49" charset="-122"/>
              </a:endParaRPr>
            </a:p>
          </p:txBody>
        </p:sp>
        <p:sp>
          <p:nvSpPr>
            <p:cNvPr id="34886" name="Text Box 83"/>
            <p:cNvSpPr txBox="1">
              <a:spLocks noChangeArrowheads="1"/>
            </p:cNvSpPr>
            <p:nvPr/>
          </p:nvSpPr>
          <p:spPr bwMode="auto">
            <a:xfrm>
              <a:off x="1401" y="2067"/>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chemeClr val="accent2"/>
                  </a:solidFill>
                  <a:latin typeface="Times New Roman" panose="02020603050405020304" pitchFamily="18" charset="0"/>
                  <a:ea typeface="长城楷体" pitchFamily="49" charset="-122"/>
                </a:rPr>
                <a:t>R</a:t>
              </a:r>
              <a:r>
                <a:rPr kumimoji="1" lang="en-US" altLang="zh-CN" sz="2400" b="1" baseline="-25000">
                  <a:solidFill>
                    <a:schemeClr val="accent2"/>
                  </a:solidFill>
                  <a:latin typeface="Times New Roman" panose="02020603050405020304" pitchFamily="18" charset="0"/>
                  <a:ea typeface="长城楷体" pitchFamily="49" charset="-122"/>
                </a:rPr>
                <a:t>E</a:t>
              </a:r>
              <a:endParaRPr kumimoji="1" lang="en-US" altLang="zh-CN" sz="2400" b="1">
                <a:solidFill>
                  <a:schemeClr val="accent2"/>
                </a:solidFill>
                <a:latin typeface="Times New Roman" panose="02020603050405020304" pitchFamily="18" charset="0"/>
                <a:ea typeface="长城楷体" pitchFamily="49" charset="-122"/>
              </a:endParaRPr>
            </a:p>
          </p:txBody>
        </p:sp>
        <p:sp>
          <p:nvSpPr>
            <p:cNvPr id="34887" name="Text Box 84"/>
            <p:cNvSpPr txBox="1">
              <a:spLocks noChangeArrowheads="1"/>
            </p:cNvSpPr>
            <p:nvPr/>
          </p:nvSpPr>
          <p:spPr bwMode="auto">
            <a:xfrm>
              <a:off x="2308" y="1699"/>
              <a:ext cx="32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L</a:t>
              </a:r>
              <a:endParaRPr kumimoji="1" lang="en-US" altLang="zh-CN" sz="2400" b="1">
                <a:latin typeface="Times New Roman" panose="02020603050405020304" pitchFamily="18" charset="0"/>
                <a:ea typeface="长城楷体" pitchFamily="49" charset="-122"/>
              </a:endParaRPr>
            </a:p>
          </p:txBody>
        </p:sp>
        <p:sp>
          <p:nvSpPr>
            <p:cNvPr id="34888" name="Line 85"/>
            <p:cNvSpPr>
              <a:spLocks noChangeShapeType="1"/>
            </p:cNvSpPr>
            <p:nvPr/>
          </p:nvSpPr>
          <p:spPr bwMode="auto">
            <a:xfrm>
              <a:off x="2822" y="1901"/>
              <a:ext cx="0" cy="4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89" name="Line 86"/>
            <p:cNvSpPr>
              <a:spLocks noChangeShapeType="1"/>
            </p:cNvSpPr>
            <p:nvPr/>
          </p:nvSpPr>
          <p:spPr bwMode="auto">
            <a:xfrm>
              <a:off x="476" y="1935"/>
              <a:ext cx="0" cy="4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90" name="Text Box 87"/>
            <p:cNvSpPr txBox="1">
              <a:spLocks noChangeArrowheads="1"/>
            </p:cNvSpPr>
            <p:nvPr/>
          </p:nvSpPr>
          <p:spPr bwMode="auto">
            <a:xfrm>
              <a:off x="192" y="1986"/>
              <a:ext cx="2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i</a:t>
              </a:r>
              <a:endParaRPr kumimoji="1" lang="en-US" altLang="zh-CN" sz="2400" b="1">
                <a:latin typeface="Times New Roman" panose="02020603050405020304" pitchFamily="18" charset="0"/>
                <a:ea typeface="长城楷体" pitchFamily="49" charset="-122"/>
              </a:endParaRPr>
            </a:p>
          </p:txBody>
        </p:sp>
        <p:sp>
          <p:nvSpPr>
            <p:cNvPr id="34891" name="Text Box 88"/>
            <p:cNvSpPr txBox="1">
              <a:spLocks noChangeArrowheads="1"/>
            </p:cNvSpPr>
            <p:nvPr/>
          </p:nvSpPr>
          <p:spPr bwMode="auto">
            <a:xfrm>
              <a:off x="2851" y="1979"/>
              <a:ext cx="2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ea typeface="长城楷体" pitchFamily="49" charset="-122"/>
                </a:rPr>
                <a:t>u</a:t>
              </a:r>
              <a:r>
                <a:rPr kumimoji="1" lang="en-US" altLang="zh-CN" sz="2400" b="1" baseline="-25000">
                  <a:latin typeface="Times New Roman" panose="02020603050405020304" pitchFamily="18" charset="0"/>
                  <a:ea typeface="长城楷体" pitchFamily="49" charset="-122"/>
                </a:rPr>
                <a:t>o</a:t>
              </a:r>
              <a:endParaRPr kumimoji="1" lang="en-US" altLang="zh-CN" sz="2400" b="1">
                <a:latin typeface="Times New Roman" panose="02020603050405020304" pitchFamily="18" charset="0"/>
                <a:ea typeface="长城楷体" pitchFamily="49" charset="-122"/>
              </a:endParaRPr>
            </a:p>
          </p:txBody>
        </p:sp>
        <p:sp>
          <p:nvSpPr>
            <p:cNvPr id="34892" name="Text Box 89"/>
            <p:cNvSpPr txBox="1">
              <a:spLocks noChangeArrowheads="1"/>
            </p:cNvSpPr>
            <p:nvPr/>
          </p:nvSpPr>
          <p:spPr bwMode="auto">
            <a:xfrm>
              <a:off x="852" y="1398"/>
              <a:ext cx="24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FF5050"/>
                  </a:solidFill>
                  <a:latin typeface="Times New Roman" panose="02020603050405020304" pitchFamily="18" charset="0"/>
                  <a:ea typeface="长城楷体" pitchFamily="49" charset="-122"/>
                </a:rPr>
                <a:t>B</a:t>
              </a:r>
            </a:p>
          </p:txBody>
        </p:sp>
        <p:sp>
          <p:nvSpPr>
            <p:cNvPr id="34893" name="Text Box 90"/>
            <p:cNvSpPr txBox="1">
              <a:spLocks noChangeArrowheads="1"/>
            </p:cNvSpPr>
            <p:nvPr/>
          </p:nvSpPr>
          <p:spPr bwMode="auto">
            <a:xfrm>
              <a:off x="1776" y="1674"/>
              <a:ext cx="242"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FF5050"/>
                  </a:solidFill>
                  <a:latin typeface="Times New Roman" panose="02020603050405020304" pitchFamily="18" charset="0"/>
                  <a:ea typeface="长城楷体" pitchFamily="49" charset="-122"/>
                </a:rPr>
                <a:t>E</a:t>
              </a:r>
            </a:p>
          </p:txBody>
        </p:sp>
        <p:sp>
          <p:nvSpPr>
            <p:cNvPr id="34894" name="Oval 91"/>
            <p:cNvSpPr>
              <a:spLocks noChangeArrowheads="1"/>
            </p:cNvSpPr>
            <p:nvPr/>
          </p:nvSpPr>
          <p:spPr bwMode="auto">
            <a:xfrm>
              <a:off x="1751" y="192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95" name="Oval 92"/>
            <p:cNvSpPr>
              <a:spLocks noChangeArrowheads="1"/>
            </p:cNvSpPr>
            <p:nvPr/>
          </p:nvSpPr>
          <p:spPr bwMode="auto">
            <a:xfrm>
              <a:off x="2063" y="2585"/>
              <a:ext cx="37" cy="3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4896" name="Group 93"/>
            <p:cNvGrpSpPr/>
            <p:nvPr/>
          </p:nvGrpSpPr>
          <p:grpSpPr bwMode="auto">
            <a:xfrm>
              <a:off x="1206" y="900"/>
              <a:ext cx="429" cy="408"/>
              <a:chOff x="1416" y="696"/>
              <a:chExt cx="396" cy="492"/>
            </a:xfrm>
          </p:grpSpPr>
          <p:sp>
            <p:nvSpPr>
              <p:cNvPr id="34903" name="Line 94"/>
              <p:cNvSpPr>
                <a:spLocks noChangeShapeType="1"/>
              </p:cNvSpPr>
              <p:nvPr/>
            </p:nvSpPr>
            <p:spPr bwMode="auto">
              <a:xfrm>
                <a:off x="1416" y="696"/>
                <a:ext cx="0" cy="49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04" name="Text Box 95"/>
              <p:cNvSpPr txBox="1">
                <a:spLocks noChangeArrowheads="1"/>
              </p:cNvSpPr>
              <p:nvPr/>
            </p:nvSpPr>
            <p:spPr bwMode="auto">
              <a:xfrm>
                <a:off x="1416" y="720"/>
                <a:ext cx="39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1</a:t>
                </a:r>
                <a:endParaRPr kumimoji="1" lang="en-US" altLang="zh-CN" sz="2400" b="1">
                  <a:solidFill>
                    <a:schemeClr val="accent2"/>
                  </a:solidFill>
                  <a:latin typeface="Times New Roman" panose="02020603050405020304" pitchFamily="18" charset="0"/>
                  <a:ea typeface="楷体_GB2312" pitchFamily="49" charset="-122"/>
                </a:endParaRPr>
              </a:p>
            </p:txBody>
          </p:sp>
        </p:grpSp>
        <p:grpSp>
          <p:nvGrpSpPr>
            <p:cNvPr id="34897" name="Group 96"/>
            <p:cNvGrpSpPr/>
            <p:nvPr/>
          </p:nvGrpSpPr>
          <p:grpSpPr bwMode="auto">
            <a:xfrm>
              <a:off x="1194" y="1343"/>
              <a:ext cx="414" cy="325"/>
              <a:chOff x="1416" y="1062"/>
              <a:chExt cx="504" cy="390"/>
            </a:xfrm>
          </p:grpSpPr>
          <p:sp>
            <p:nvSpPr>
              <p:cNvPr id="34901" name="Line 97"/>
              <p:cNvSpPr>
                <a:spLocks noChangeShapeType="1"/>
              </p:cNvSpPr>
              <p:nvPr/>
            </p:nvSpPr>
            <p:spPr bwMode="auto">
              <a:xfrm>
                <a:off x="1416" y="1452"/>
                <a:ext cx="432"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02" name="Text Box 98"/>
              <p:cNvSpPr txBox="1">
                <a:spLocks noChangeArrowheads="1"/>
              </p:cNvSpPr>
              <p:nvPr/>
            </p:nvSpPr>
            <p:spPr bwMode="auto">
              <a:xfrm>
                <a:off x="1476" y="1062"/>
                <a:ext cx="44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B</a:t>
                </a:r>
                <a:endParaRPr kumimoji="1" lang="en-US" altLang="zh-CN" sz="2400" b="1">
                  <a:solidFill>
                    <a:schemeClr val="accent2"/>
                  </a:solidFill>
                  <a:latin typeface="Times New Roman" panose="02020603050405020304" pitchFamily="18" charset="0"/>
                  <a:ea typeface="楷体_GB2312" pitchFamily="49" charset="-122"/>
                </a:endParaRPr>
              </a:p>
            </p:txBody>
          </p:sp>
        </p:grpSp>
        <p:grpSp>
          <p:nvGrpSpPr>
            <p:cNvPr id="34898" name="Group 99"/>
            <p:cNvGrpSpPr/>
            <p:nvPr/>
          </p:nvGrpSpPr>
          <p:grpSpPr bwMode="auto">
            <a:xfrm>
              <a:off x="1218" y="1812"/>
              <a:ext cx="429" cy="408"/>
              <a:chOff x="1416" y="696"/>
              <a:chExt cx="396" cy="492"/>
            </a:xfrm>
          </p:grpSpPr>
          <p:sp>
            <p:nvSpPr>
              <p:cNvPr id="34899" name="Line 100"/>
              <p:cNvSpPr>
                <a:spLocks noChangeShapeType="1"/>
              </p:cNvSpPr>
              <p:nvPr/>
            </p:nvSpPr>
            <p:spPr bwMode="auto">
              <a:xfrm>
                <a:off x="1416" y="696"/>
                <a:ext cx="0" cy="49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900" name="Text Box 101"/>
              <p:cNvSpPr txBox="1">
                <a:spLocks noChangeArrowheads="1"/>
              </p:cNvSpPr>
              <p:nvPr/>
            </p:nvSpPr>
            <p:spPr bwMode="auto">
              <a:xfrm>
                <a:off x="1416" y="720"/>
                <a:ext cx="39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I</a:t>
                </a:r>
                <a:r>
                  <a:rPr kumimoji="1" lang="en-US" altLang="zh-CN" sz="2400" b="1" baseline="-25000">
                    <a:solidFill>
                      <a:schemeClr val="accent2"/>
                    </a:solidFill>
                    <a:latin typeface="Times New Roman" panose="02020603050405020304" pitchFamily="18" charset="0"/>
                    <a:ea typeface="楷体_GB2312" pitchFamily="49" charset="-122"/>
                  </a:rPr>
                  <a:t>2</a:t>
                </a:r>
                <a:endParaRPr kumimoji="1" lang="en-US" altLang="zh-CN" sz="2400" b="1">
                  <a:solidFill>
                    <a:schemeClr val="accent2"/>
                  </a:solidFill>
                  <a:latin typeface="Times New Roman" panose="02020603050405020304" pitchFamily="18" charset="0"/>
                  <a:ea typeface="楷体_GB2312" pitchFamily="49" charset="-122"/>
                </a:endParaRPr>
              </a:p>
            </p:txBody>
          </p:sp>
        </p:grpSp>
      </p:grpSp>
      <p:grpSp>
        <p:nvGrpSpPr>
          <p:cNvPr id="655462" name="Group 102"/>
          <p:cNvGrpSpPr/>
          <p:nvPr/>
        </p:nvGrpSpPr>
        <p:grpSpPr bwMode="auto">
          <a:xfrm>
            <a:off x="5448300" y="4514850"/>
            <a:ext cx="1484313" cy="593725"/>
            <a:chOff x="3286" y="2998"/>
            <a:chExt cx="1013" cy="374"/>
          </a:xfrm>
        </p:grpSpPr>
        <p:sp>
          <p:nvSpPr>
            <p:cNvPr id="34835" name="Line 103"/>
            <p:cNvSpPr>
              <a:spLocks noChangeShapeType="1"/>
            </p:cNvSpPr>
            <p:nvPr/>
          </p:nvSpPr>
          <p:spPr bwMode="auto">
            <a:xfrm>
              <a:off x="3367" y="3372"/>
              <a:ext cx="650"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4836" name="Rectangle 104"/>
            <p:cNvSpPr>
              <a:spLocks noChangeArrowheads="1"/>
            </p:cNvSpPr>
            <p:nvPr/>
          </p:nvSpPr>
          <p:spPr bwMode="auto">
            <a:xfrm>
              <a:off x="3286" y="2998"/>
              <a:ext cx="10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solidFill>
                    <a:srgbClr val="FF3300"/>
                  </a:solidFill>
                  <a:latin typeface="Times New Roman" panose="02020603050405020304" pitchFamily="18" charset="0"/>
                  <a:ea typeface="楷体_GB2312" pitchFamily="49" charset="-122"/>
                </a:rPr>
                <a:t>U</a:t>
              </a:r>
              <a:r>
                <a:rPr kumimoji="1" lang="en-US" altLang="zh-CN" sz="2800" b="1" baseline="-25000">
                  <a:solidFill>
                    <a:srgbClr val="FF3300"/>
                  </a:solidFill>
                  <a:latin typeface="Times New Roman" panose="02020603050405020304" pitchFamily="18" charset="0"/>
                  <a:ea typeface="楷体_GB2312" pitchFamily="49" charset="-122"/>
                </a:rPr>
                <a:t>B</a:t>
              </a:r>
              <a:r>
                <a:rPr kumimoji="1" lang="zh-CN" altLang="en-US" sz="2800" b="1">
                  <a:solidFill>
                    <a:srgbClr val="FF3300"/>
                  </a:solidFill>
                  <a:latin typeface="Times New Roman" panose="02020603050405020304" pitchFamily="18" charset="0"/>
                  <a:ea typeface="楷体_GB2312" pitchFamily="49" charset="-122"/>
                </a:rPr>
                <a:t>不变</a:t>
              </a:r>
            </a:p>
          </p:txBody>
        </p:sp>
      </p:grpSp>
      <p:sp>
        <p:nvSpPr>
          <p:cNvPr id="655465" name="AutoShape 105"/>
          <p:cNvSpPr>
            <a:spLocks noChangeArrowheads="1"/>
          </p:cNvSpPr>
          <p:nvPr/>
        </p:nvSpPr>
        <p:spPr bwMode="auto">
          <a:xfrm>
            <a:off x="5508625" y="2492375"/>
            <a:ext cx="2586038" cy="1912938"/>
          </a:xfrm>
          <a:prstGeom prst="horizontalScroll">
            <a:avLst>
              <a:gd name="adj" fmla="val 12500"/>
            </a:avLst>
          </a:prstGeom>
          <a:solidFill>
            <a:srgbClr val="CCFFFF"/>
          </a:solidFill>
          <a:ln w="31750">
            <a:solidFill>
              <a:srgbClr val="800000"/>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just">
              <a:spcBef>
                <a:spcPct val="50000"/>
              </a:spcBef>
            </a:pPr>
            <a:r>
              <a:rPr kumimoji="1" lang="zh-CN" altLang="en-US" sz="2800" b="1">
                <a:latin typeface="楷体_GB2312" pitchFamily="49" charset="-122"/>
                <a:ea typeface="楷体_GB2312" pitchFamily="49" charset="-122"/>
              </a:rPr>
              <a:t>通过自动调节使电流</a:t>
            </a:r>
            <a:r>
              <a:rPr kumimoji="1" lang="en-US" altLang="zh-CN" sz="3200" b="1" i="1">
                <a:latin typeface="Times New Roman" panose="02020603050405020304" pitchFamily="18" charset="0"/>
                <a:ea typeface="楷体_GB2312" pitchFamily="49" charset="-122"/>
              </a:rPr>
              <a:t>I</a:t>
            </a:r>
            <a:r>
              <a:rPr kumimoji="1" lang="en-US" altLang="zh-CN" sz="3200" b="1" baseline="-25000">
                <a:latin typeface="Times New Roman" panose="02020603050405020304" pitchFamily="18" charset="0"/>
                <a:ea typeface="楷体_GB2312" pitchFamily="49" charset="-122"/>
              </a:rPr>
              <a:t>C</a:t>
            </a:r>
            <a:r>
              <a:rPr kumimoji="1" lang="zh-CN" altLang="en-US" sz="2800" b="1">
                <a:latin typeface="楷体_GB2312" pitchFamily="49" charset="-122"/>
                <a:ea typeface="楷体_GB2312" pitchFamily="49" charset="-122"/>
              </a:rPr>
              <a:t>基本不变。 </a:t>
            </a:r>
          </a:p>
        </p:txBody>
      </p:sp>
      <p:grpSp>
        <p:nvGrpSpPr>
          <p:cNvPr id="34831" name="Group 106"/>
          <p:cNvGrpSpPr/>
          <p:nvPr/>
        </p:nvGrpSpPr>
        <p:grpSpPr bwMode="auto">
          <a:xfrm>
            <a:off x="4876800" y="544513"/>
            <a:ext cx="3068638" cy="1770062"/>
            <a:chOff x="3328" y="209"/>
            <a:chExt cx="2094" cy="1115"/>
          </a:xfrm>
        </p:grpSpPr>
        <p:graphicFrame>
          <p:nvGraphicFramePr>
            <p:cNvPr id="34832" name="Object 107"/>
            <p:cNvGraphicFramePr>
              <a:graphicFrameLocks noChangeAspect="1"/>
            </p:cNvGraphicFramePr>
            <p:nvPr/>
          </p:nvGraphicFramePr>
          <p:xfrm>
            <a:off x="3334" y="568"/>
            <a:ext cx="2047" cy="354"/>
          </p:xfrm>
          <a:graphic>
            <a:graphicData uri="http://schemas.openxmlformats.org/presentationml/2006/ole">
              <mc:AlternateContent xmlns:mc="http://schemas.openxmlformats.org/markup-compatibility/2006">
                <mc:Choice xmlns:v="urn:schemas-microsoft-com:vml" Requires="v">
                  <p:oleObj name="公式" r:id="rId2" imgW="1243965" imgH="215900" progId="Equation.3">
                    <p:embed/>
                  </p:oleObj>
                </mc:Choice>
                <mc:Fallback>
                  <p:oleObj name="公式" r:id="rId2" imgW="1243965" imgH="215900" progId="Equation.3">
                    <p:embed/>
                    <p:pic>
                      <p:nvPicPr>
                        <p:cNvPr id="0" name="Object 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568"/>
                          <a:ext cx="2047"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3" name="Object 108"/>
            <p:cNvGraphicFramePr>
              <a:graphicFrameLocks noChangeAspect="1"/>
            </p:cNvGraphicFramePr>
            <p:nvPr/>
          </p:nvGraphicFramePr>
          <p:xfrm>
            <a:off x="3389" y="946"/>
            <a:ext cx="2033" cy="378"/>
          </p:xfrm>
          <a:graphic>
            <a:graphicData uri="http://schemas.openxmlformats.org/presentationml/2006/ole">
              <mc:AlternateContent xmlns:mc="http://schemas.openxmlformats.org/markup-compatibility/2006">
                <mc:Choice xmlns:v="urn:schemas-microsoft-com:vml" Requires="v">
                  <p:oleObj name="公式" r:id="rId4" imgW="1104265" imgH="215900" progId="Equation.3">
                    <p:embed/>
                  </p:oleObj>
                </mc:Choice>
                <mc:Fallback>
                  <p:oleObj name="公式" r:id="rId4" imgW="1104265" imgH="215900" progId="Equation.3">
                    <p:embed/>
                    <p:pic>
                      <p:nvPicPr>
                        <p:cNvPr id="0" name="Object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9" y="946"/>
                          <a:ext cx="2033"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4" name="Rectangle 109"/>
            <p:cNvSpPr>
              <a:spLocks noChangeArrowheads="1"/>
            </p:cNvSpPr>
            <p:nvPr/>
          </p:nvSpPr>
          <p:spPr bwMode="auto">
            <a:xfrm>
              <a:off x="3328" y="209"/>
              <a:ext cx="1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chemeClr val="accent2"/>
                  </a:solidFill>
                  <a:latin typeface="楷体_GB2312" pitchFamily="49" charset="-122"/>
                  <a:ea typeface="楷体_GB2312" pitchFamily="49" charset="-122"/>
                </a:rPr>
                <a:t>要求：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55369"/>
                                        </p:tgtEl>
                                        <p:attrNameLst>
                                          <p:attrName>style.visibility</p:attrName>
                                        </p:attrNameLst>
                                      </p:cBhvr>
                                      <p:to>
                                        <p:strVal val="visible"/>
                                      </p:to>
                                    </p:set>
                                    <p:animEffect transition="in" filter="wipe(left)">
                                      <p:cBhvr>
                                        <p:cTn id="11" dur="500"/>
                                        <p:tgtEl>
                                          <p:spTgt spid="6553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55377"/>
                                        </p:tgtEl>
                                        <p:attrNameLst>
                                          <p:attrName>style.visibility</p:attrName>
                                        </p:attrNameLst>
                                      </p:cBhvr>
                                      <p:to>
                                        <p:strVal val="visible"/>
                                      </p:to>
                                    </p:set>
                                    <p:animEffect transition="in" filter="wipe(left)">
                                      <p:cBhvr>
                                        <p:cTn id="16" dur="500"/>
                                        <p:tgtEl>
                                          <p:spTgt spid="65537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5365"/>
                                        </p:tgtEl>
                                        <p:attrNameLst>
                                          <p:attrName>style.visibility</p:attrName>
                                        </p:attrNameLst>
                                      </p:cBhvr>
                                      <p:to>
                                        <p:strVal val="visible"/>
                                      </p:to>
                                    </p:set>
                                    <p:animEffect transition="in" filter="wipe(left)">
                                      <p:cBhvr>
                                        <p:cTn id="21" dur="500"/>
                                        <p:tgtEl>
                                          <p:spTgt spid="6553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55380"/>
                                        </p:tgtEl>
                                        <p:attrNameLst>
                                          <p:attrName>style.visibility</p:attrName>
                                        </p:attrNameLst>
                                      </p:cBhvr>
                                      <p:to>
                                        <p:strVal val="visible"/>
                                      </p:to>
                                    </p:set>
                                    <p:animEffect transition="in" filter="wipe(left)">
                                      <p:cBhvr>
                                        <p:cTn id="26" dur="500"/>
                                        <p:tgtEl>
                                          <p:spTgt spid="6553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55462"/>
                                        </p:tgtEl>
                                        <p:attrNameLst>
                                          <p:attrName>style.visibility</p:attrName>
                                        </p:attrNameLst>
                                      </p:cBhvr>
                                      <p:to>
                                        <p:strVal val="visible"/>
                                      </p:to>
                                    </p:set>
                                    <p:animEffect transition="in" filter="wipe(left)">
                                      <p:cBhvr>
                                        <p:cTn id="31" dur="500"/>
                                        <p:tgtEl>
                                          <p:spTgt spid="65546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55366"/>
                                        </p:tgtEl>
                                        <p:attrNameLst>
                                          <p:attrName>style.visibility</p:attrName>
                                        </p:attrNameLst>
                                      </p:cBhvr>
                                      <p:to>
                                        <p:strVal val="visible"/>
                                      </p:to>
                                    </p:set>
                                    <p:animEffect transition="in" filter="wipe(left)">
                                      <p:cBhvr>
                                        <p:cTn id="36" dur="500"/>
                                        <p:tgtEl>
                                          <p:spTgt spid="6553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655373"/>
                                        </p:tgtEl>
                                        <p:attrNameLst>
                                          <p:attrName>style.visibility</p:attrName>
                                        </p:attrNameLst>
                                      </p:cBhvr>
                                      <p:to>
                                        <p:strVal val="visible"/>
                                      </p:to>
                                    </p:set>
                                    <p:animEffect transition="in" filter="wipe(right)">
                                      <p:cBhvr>
                                        <p:cTn id="41" dur="500"/>
                                        <p:tgtEl>
                                          <p:spTgt spid="65537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55370"/>
                                        </p:tgtEl>
                                        <p:attrNameLst>
                                          <p:attrName>style.visibility</p:attrName>
                                        </p:attrNameLst>
                                      </p:cBhvr>
                                      <p:to>
                                        <p:strVal val="visible"/>
                                      </p:to>
                                    </p:set>
                                    <p:animEffect transition="in" filter="wipe(left)">
                                      <p:cBhvr>
                                        <p:cTn id="46" dur="500"/>
                                        <p:tgtEl>
                                          <p:spTgt spid="6553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655383"/>
                                        </p:tgtEl>
                                        <p:attrNameLst>
                                          <p:attrName>style.visibility</p:attrName>
                                        </p:attrNameLst>
                                      </p:cBhvr>
                                      <p:to>
                                        <p:strVal val="visible"/>
                                      </p:to>
                                    </p:set>
                                    <p:animEffect transition="in" filter="wipe(right)">
                                      <p:cBhvr>
                                        <p:cTn id="51" dur="500"/>
                                        <p:tgtEl>
                                          <p:spTgt spid="6553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55384"/>
                                        </p:tgtEl>
                                        <p:attrNameLst>
                                          <p:attrName>style.visibility</p:attrName>
                                        </p:attrNameLst>
                                      </p:cBhvr>
                                      <p:to>
                                        <p:strVal val="visible"/>
                                      </p:to>
                                    </p:set>
                                    <p:animEffect transition="in" filter="wipe(left)">
                                      <p:cBhvr>
                                        <p:cTn id="56" dur="500"/>
                                        <p:tgtEl>
                                          <p:spTgt spid="65538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55465"/>
                                        </p:tgtEl>
                                        <p:attrNameLst>
                                          <p:attrName>style.visibility</p:attrName>
                                        </p:attrNameLst>
                                      </p:cBhvr>
                                      <p:to>
                                        <p:strVal val="visible"/>
                                      </p:to>
                                    </p:set>
                                    <p:animEffect transition="in" filter="wipe(left)">
                                      <p:cBhvr>
                                        <p:cTn id="61" dur="500"/>
                                        <p:tgtEl>
                                          <p:spTgt spid="655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5" grpId="0" animBg="1"/>
      <p:bldP spid="655369" grpId="0" animBg="1"/>
      <p:bldP spid="655383" grpId="0" animBg="1"/>
      <p:bldP spid="65546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57200" y="476250"/>
            <a:ext cx="4572000" cy="685800"/>
          </a:xfrm>
        </p:spPr>
        <p:txBody>
          <a:bodyPr/>
          <a:lstStyle/>
          <a:p>
            <a:pPr algn="l" eaLnBrk="1" hangingPunct="1">
              <a:defRPr/>
            </a:pPr>
            <a:r>
              <a:rPr lang="en-US" altLang="zh-CN" sz="3200" b="1">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sz="3200" b="1">
                <a:solidFill>
                  <a:srgbClr val="FF3300"/>
                </a:solidFill>
                <a:effectLst>
                  <a:outerShdw blurRad="38100" dist="38100" dir="2700000" algn="tl">
                    <a:srgbClr val="C0C0C0"/>
                  </a:outerShdw>
                </a:effectLst>
                <a:latin typeface="楷体_GB2312" pitchFamily="49" charset="-122"/>
                <a:ea typeface="楷体_GB2312" pitchFamily="49" charset="-122"/>
              </a:rPr>
              <a:t>静态工作点的计算</a:t>
            </a:r>
          </a:p>
        </p:txBody>
      </p:sp>
      <p:graphicFrame>
        <p:nvGraphicFramePr>
          <p:cNvPr id="751619" name="Object 3"/>
          <p:cNvGraphicFramePr>
            <a:graphicFrameLocks noChangeAspect="1"/>
          </p:cNvGraphicFramePr>
          <p:nvPr/>
        </p:nvGraphicFramePr>
        <p:xfrm>
          <a:off x="5172075" y="1465263"/>
          <a:ext cx="3230563" cy="1117600"/>
        </p:xfrm>
        <a:graphic>
          <a:graphicData uri="http://schemas.openxmlformats.org/presentationml/2006/ole">
            <mc:AlternateContent xmlns:mc="http://schemas.openxmlformats.org/markup-compatibility/2006">
              <mc:Choice xmlns:v="urn:schemas-microsoft-com:vml" Requires="v">
                <p:oleObj name="公式" r:id="rId2" imgW="1398270" imgH="452120" progId="Equation.3">
                  <p:embed/>
                </p:oleObj>
              </mc:Choice>
              <mc:Fallback>
                <p:oleObj name="公式" r:id="rId2" imgW="1398270" imgH="4521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75" y="1465263"/>
                        <a:ext cx="3230563" cy="111760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0" name="Object 4"/>
          <p:cNvGraphicFramePr>
            <a:graphicFrameLocks noChangeAspect="1"/>
          </p:cNvGraphicFramePr>
          <p:nvPr/>
        </p:nvGraphicFramePr>
        <p:xfrm>
          <a:off x="5207000" y="2708275"/>
          <a:ext cx="3300413" cy="1152525"/>
        </p:xfrm>
        <a:graphic>
          <a:graphicData uri="http://schemas.openxmlformats.org/presentationml/2006/ole">
            <mc:AlternateContent xmlns:mc="http://schemas.openxmlformats.org/markup-compatibility/2006">
              <mc:Choice xmlns:v="urn:schemas-microsoft-com:vml" Requires="v">
                <p:oleObj name="公式" r:id="rId4" imgW="1376680" imgH="452120" progId="Equation.3">
                  <p:embed/>
                </p:oleObj>
              </mc:Choice>
              <mc:Fallback>
                <p:oleObj name="公式" r:id="rId4" imgW="1376680" imgH="4521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0" y="2708275"/>
                        <a:ext cx="3300413" cy="11525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1" name="Object 5"/>
          <p:cNvGraphicFramePr>
            <a:graphicFrameLocks noChangeAspect="1"/>
          </p:cNvGraphicFramePr>
          <p:nvPr/>
        </p:nvGraphicFramePr>
        <p:xfrm>
          <a:off x="5273675" y="3975100"/>
          <a:ext cx="3097213" cy="1109663"/>
        </p:xfrm>
        <a:graphic>
          <a:graphicData uri="http://schemas.openxmlformats.org/presentationml/2006/ole">
            <mc:AlternateContent xmlns:mc="http://schemas.openxmlformats.org/markup-compatibility/2006">
              <mc:Choice xmlns:v="urn:schemas-microsoft-com:vml" Requires="v">
                <p:oleObj name="Equation" r:id="rId6" imgW="1323340" imgH="430530" progId="Equation.3">
                  <p:embed/>
                </p:oleObj>
              </mc:Choice>
              <mc:Fallback>
                <p:oleObj name="Equation" r:id="rId6" imgW="1323340" imgH="43053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3675" y="3975100"/>
                        <a:ext cx="3097213" cy="11096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1622" name="Object 6"/>
          <p:cNvGraphicFramePr>
            <a:graphicFrameLocks noChangeAspect="1"/>
          </p:cNvGraphicFramePr>
          <p:nvPr/>
        </p:nvGraphicFramePr>
        <p:xfrm>
          <a:off x="4716463" y="5159375"/>
          <a:ext cx="4075112" cy="574675"/>
        </p:xfrm>
        <a:graphic>
          <a:graphicData uri="http://schemas.openxmlformats.org/presentationml/2006/ole">
            <mc:AlternateContent xmlns:mc="http://schemas.openxmlformats.org/markup-compatibility/2006">
              <mc:Choice xmlns:v="urn:schemas-microsoft-com:vml" Requires="v">
                <p:oleObj name="Equation" r:id="rId8" imgW="1785620" imgH="204470" progId="Equation.3">
                  <p:embed/>
                </p:oleObj>
              </mc:Choice>
              <mc:Fallback>
                <p:oleObj name="Equation" r:id="rId8" imgW="1785620" imgH="2044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5159375"/>
                        <a:ext cx="4075112" cy="574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1623" name="Text Box 7" descr="90%"/>
          <p:cNvSpPr txBox="1">
            <a:spLocks noChangeArrowheads="1"/>
          </p:cNvSpPr>
          <p:nvPr/>
        </p:nvSpPr>
        <p:spPr bwMode="auto">
          <a:xfrm>
            <a:off x="4787900" y="836613"/>
            <a:ext cx="1425575" cy="519112"/>
          </a:xfrm>
          <a:prstGeom prst="rect">
            <a:avLst/>
          </a:prstGeom>
          <a:noFill/>
          <a:ln>
            <a:noFill/>
          </a:ln>
          <a:effectLst/>
          <a:extLst>
            <a:ext uri="{909E8E84-426E-40DD-AFC4-6F175D3DCCD1}">
              <a14:hiddenFill xmlns:a14="http://schemas.microsoft.com/office/drawing/2010/main">
                <a:pattFill prst="pct90">
                  <a:fgClr>
                    <a:srgbClr val="CCECFF"/>
                  </a:fgClr>
                  <a:bgClr>
                    <a:srgbClr val="FFFFFF"/>
                  </a:bgClr>
                </a:patt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zh-CN" altLang="en-US" sz="2800" b="1">
                <a:solidFill>
                  <a:srgbClr val="CC0000"/>
                </a:solidFill>
                <a:effectLst>
                  <a:outerShdw blurRad="38100" dist="38100" dir="2700000" algn="tl">
                    <a:srgbClr val="C0C0C0"/>
                  </a:outerShdw>
                </a:effectLst>
                <a:latin typeface="楷体_GB2312" pitchFamily="49" charset="-122"/>
                <a:ea typeface="楷体_GB2312" pitchFamily="49" charset="-122"/>
              </a:rPr>
              <a:t>估算法</a:t>
            </a:r>
            <a:r>
              <a:rPr kumimoji="1" lang="en-US" altLang="zh-CN" sz="2800" b="1">
                <a:solidFill>
                  <a:srgbClr val="CC0000"/>
                </a:solidFill>
                <a:effectLst>
                  <a:outerShdw blurRad="38100" dist="38100" dir="2700000" algn="tl">
                    <a:srgbClr val="C0C0C0"/>
                  </a:outerShdw>
                </a:effectLst>
                <a:latin typeface="楷体_GB2312" pitchFamily="49" charset="-122"/>
                <a:ea typeface="楷体_GB2312" pitchFamily="49" charset="-122"/>
              </a:rPr>
              <a:t>:</a:t>
            </a:r>
          </a:p>
        </p:txBody>
      </p:sp>
      <p:sp>
        <p:nvSpPr>
          <p:cNvPr id="35848" name="Text Box 8"/>
          <p:cNvSpPr txBox="1">
            <a:spLocks noChangeArrowheads="1"/>
          </p:cNvSpPr>
          <p:nvPr/>
        </p:nvSpPr>
        <p:spPr bwMode="auto">
          <a:xfrm>
            <a:off x="1828800" y="2819400"/>
            <a:ext cx="6699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CC0000"/>
                </a:solidFill>
                <a:latin typeface="Times New Roman" panose="02020603050405020304" pitchFamily="18" charset="0"/>
                <a:ea typeface="楷体_GB2312" pitchFamily="49" charset="-122"/>
              </a:rPr>
              <a:t>U</a:t>
            </a:r>
            <a:r>
              <a:rPr kumimoji="1" lang="en-US" altLang="zh-CN" sz="2400" b="1" baseline="-25000">
                <a:solidFill>
                  <a:srgbClr val="CC0000"/>
                </a:solidFill>
                <a:latin typeface="Times New Roman" panose="02020603050405020304" pitchFamily="18" charset="0"/>
                <a:ea typeface="楷体_GB2312" pitchFamily="49" charset="-122"/>
              </a:rPr>
              <a:t>B</a:t>
            </a:r>
            <a:endParaRPr kumimoji="1" lang="en-US" altLang="zh-CN" sz="2400" b="1">
              <a:solidFill>
                <a:srgbClr val="CC0000"/>
              </a:solidFill>
              <a:latin typeface="Times New Roman" panose="02020603050405020304" pitchFamily="18" charset="0"/>
              <a:ea typeface="楷体_GB2312" pitchFamily="49" charset="-122"/>
            </a:endParaRPr>
          </a:p>
        </p:txBody>
      </p:sp>
      <p:grpSp>
        <p:nvGrpSpPr>
          <p:cNvPr id="35849" name="Group 9"/>
          <p:cNvGrpSpPr/>
          <p:nvPr/>
        </p:nvGrpSpPr>
        <p:grpSpPr bwMode="auto">
          <a:xfrm>
            <a:off x="107950" y="1484313"/>
            <a:ext cx="4876800" cy="3779837"/>
            <a:chOff x="96" y="499"/>
            <a:chExt cx="3072" cy="2381"/>
          </a:xfrm>
        </p:grpSpPr>
        <p:sp>
          <p:nvSpPr>
            <p:cNvPr id="35850" name="Line 10"/>
            <p:cNvSpPr>
              <a:spLocks noChangeShapeType="1"/>
            </p:cNvSpPr>
            <p:nvPr/>
          </p:nvSpPr>
          <p:spPr bwMode="auto">
            <a:xfrm flipH="1">
              <a:off x="1230" y="1603"/>
              <a:ext cx="0" cy="3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1" name="Text Box 11"/>
            <p:cNvSpPr txBox="1">
              <a:spLocks noChangeArrowheads="1"/>
            </p:cNvSpPr>
            <p:nvPr/>
          </p:nvSpPr>
          <p:spPr bwMode="auto">
            <a:xfrm>
              <a:off x="788" y="830"/>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B1</a:t>
              </a:r>
              <a:endParaRPr kumimoji="1" lang="en-US" altLang="zh-CN" sz="2400">
                <a:latin typeface="Times New Roman" panose="02020603050405020304" pitchFamily="18" charset="0"/>
                <a:ea typeface="长城楷体" pitchFamily="49" charset="-122"/>
              </a:endParaRPr>
            </a:p>
          </p:txBody>
        </p:sp>
        <p:sp>
          <p:nvSpPr>
            <p:cNvPr id="35852" name="Line 12"/>
            <p:cNvSpPr>
              <a:spLocks noChangeShapeType="1"/>
            </p:cNvSpPr>
            <p:nvPr/>
          </p:nvSpPr>
          <p:spPr bwMode="auto">
            <a:xfrm>
              <a:off x="1232" y="1233"/>
              <a:ext cx="0" cy="41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3" name="Line 13"/>
            <p:cNvSpPr>
              <a:spLocks noChangeShapeType="1"/>
            </p:cNvSpPr>
            <p:nvPr/>
          </p:nvSpPr>
          <p:spPr bwMode="auto">
            <a:xfrm flipH="1" flipV="1">
              <a:off x="1236" y="665"/>
              <a:ext cx="0" cy="2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4" name="Rectangle 14"/>
            <p:cNvSpPr>
              <a:spLocks noChangeArrowheads="1"/>
            </p:cNvSpPr>
            <p:nvPr/>
          </p:nvSpPr>
          <p:spPr bwMode="auto">
            <a:xfrm>
              <a:off x="1188" y="910"/>
              <a:ext cx="95" cy="326"/>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5" name="Line 15"/>
            <p:cNvSpPr>
              <a:spLocks noChangeShapeType="1"/>
            </p:cNvSpPr>
            <p:nvPr/>
          </p:nvSpPr>
          <p:spPr bwMode="auto">
            <a:xfrm>
              <a:off x="1236" y="675"/>
              <a:ext cx="129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56" name="Line 16"/>
            <p:cNvSpPr>
              <a:spLocks noChangeShapeType="1"/>
            </p:cNvSpPr>
            <p:nvPr/>
          </p:nvSpPr>
          <p:spPr bwMode="auto">
            <a:xfrm flipV="1">
              <a:off x="1857" y="679"/>
              <a:ext cx="0" cy="21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7" name="Line 17"/>
            <p:cNvSpPr>
              <a:spLocks noChangeShapeType="1"/>
            </p:cNvSpPr>
            <p:nvPr/>
          </p:nvSpPr>
          <p:spPr bwMode="auto">
            <a:xfrm>
              <a:off x="1728" y="1509"/>
              <a:ext cx="0" cy="28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8" name="Line 18"/>
            <p:cNvSpPr>
              <a:spLocks noChangeShapeType="1"/>
            </p:cNvSpPr>
            <p:nvPr/>
          </p:nvSpPr>
          <p:spPr bwMode="auto">
            <a:xfrm>
              <a:off x="1728" y="1695"/>
              <a:ext cx="141" cy="148"/>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59" name="Line 19"/>
            <p:cNvSpPr>
              <a:spLocks noChangeShapeType="1"/>
            </p:cNvSpPr>
            <p:nvPr/>
          </p:nvSpPr>
          <p:spPr bwMode="auto">
            <a:xfrm flipV="1">
              <a:off x="1728" y="1459"/>
              <a:ext cx="141" cy="1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0" name="Line 20"/>
            <p:cNvSpPr>
              <a:spLocks noChangeShapeType="1"/>
            </p:cNvSpPr>
            <p:nvPr/>
          </p:nvSpPr>
          <p:spPr bwMode="auto">
            <a:xfrm>
              <a:off x="1860" y="1209"/>
              <a:ext cx="0" cy="26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1" name="Line 21"/>
            <p:cNvSpPr>
              <a:spLocks noChangeShapeType="1"/>
            </p:cNvSpPr>
            <p:nvPr/>
          </p:nvSpPr>
          <p:spPr bwMode="auto">
            <a:xfrm flipH="1">
              <a:off x="1861" y="1830"/>
              <a:ext cx="0" cy="30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2" name="Line 22"/>
            <p:cNvSpPr>
              <a:spLocks noChangeShapeType="1"/>
            </p:cNvSpPr>
            <p:nvPr/>
          </p:nvSpPr>
          <p:spPr bwMode="auto">
            <a:xfrm>
              <a:off x="959" y="1642"/>
              <a:ext cx="77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3" name="Line 23"/>
            <p:cNvSpPr>
              <a:spLocks noChangeShapeType="1"/>
            </p:cNvSpPr>
            <p:nvPr/>
          </p:nvSpPr>
          <p:spPr bwMode="auto">
            <a:xfrm>
              <a:off x="528" y="2710"/>
              <a:ext cx="214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64" name="Line 24"/>
            <p:cNvSpPr>
              <a:spLocks noChangeShapeType="1"/>
            </p:cNvSpPr>
            <p:nvPr/>
          </p:nvSpPr>
          <p:spPr bwMode="auto">
            <a:xfrm flipH="1">
              <a:off x="1862" y="2454"/>
              <a:ext cx="0" cy="34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5" name="Rectangle 25"/>
            <p:cNvSpPr>
              <a:spLocks noChangeArrowheads="1"/>
            </p:cNvSpPr>
            <p:nvPr/>
          </p:nvSpPr>
          <p:spPr bwMode="auto">
            <a:xfrm>
              <a:off x="1814" y="883"/>
              <a:ext cx="94" cy="326"/>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66" name="Oval 26"/>
            <p:cNvSpPr>
              <a:spLocks noChangeArrowheads="1"/>
            </p:cNvSpPr>
            <p:nvPr/>
          </p:nvSpPr>
          <p:spPr bwMode="auto">
            <a:xfrm>
              <a:off x="2518" y="633"/>
              <a:ext cx="68" cy="7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5867" name="Group 27"/>
            <p:cNvGrpSpPr/>
            <p:nvPr/>
          </p:nvGrpSpPr>
          <p:grpSpPr bwMode="auto">
            <a:xfrm>
              <a:off x="896" y="1519"/>
              <a:ext cx="68" cy="262"/>
              <a:chOff x="3454" y="2018"/>
              <a:chExt cx="96" cy="328"/>
            </a:xfrm>
          </p:grpSpPr>
          <p:sp>
            <p:nvSpPr>
              <p:cNvPr id="35924" name="Line 28"/>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925" name="Line 29"/>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5868" name="Line 30"/>
            <p:cNvSpPr>
              <a:spLocks noChangeShapeType="1"/>
            </p:cNvSpPr>
            <p:nvPr/>
          </p:nvSpPr>
          <p:spPr bwMode="auto">
            <a:xfrm>
              <a:off x="528" y="1642"/>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5869" name="Group 31"/>
            <p:cNvGrpSpPr/>
            <p:nvPr/>
          </p:nvGrpSpPr>
          <p:grpSpPr bwMode="auto">
            <a:xfrm flipH="1">
              <a:off x="2311" y="1280"/>
              <a:ext cx="69" cy="261"/>
              <a:chOff x="3454" y="2018"/>
              <a:chExt cx="96" cy="328"/>
            </a:xfrm>
          </p:grpSpPr>
          <p:sp>
            <p:nvSpPr>
              <p:cNvPr id="35922" name="Line 3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923" name="Line 3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5870" name="Line 34"/>
            <p:cNvSpPr>
              <a:spLocks noChangeShapeType="1"/>
            </p:cNvSpPr>
            <p:nvPr/>
          </p:nvSpPr>
          <p:spPr bwMode="auto">
            <a:xfrm flipH="1" flipV="1">
              <a:off x="2376" y="1396"/>
              <a:ext cx="2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71" name="Line 35"/>
            <p:cNvSpPr>
              <a:spLocks noChangeShapeType="1"/>
            </p:cNvSpPr>
            <p:nvPr/>
          </p:nvSpPr>
          <p:spPr bwMode="auto">
            <a:xfrm>
              <a:off x="1857" y="1403"/>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72" name="Text Box 36"/>
            <p:cNvSpPr txBox="1">
              <a:spLocks noChangeArrowheads="1"/>
            </p:cNvSpPr>
            <p:nvPr/>
          </p:nvSpPr>
          <p:spPr bwMode="auto">
            <a:xfrm>
              <a:off x="1463" y="894"/>
              <a:ext cx="355"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C</a:t>
              </a:r>
              <a:endParaRPr kumimoji="1" lang="en-US" altLang="zh-CN" sz="2400">
                <a:latin typeface="Times New Roman" panose="02020603050405020304" pitchFamily="18" charset="0"/>
                <a:ea typeface="长城楷体" pitchFamily="49" charset="-122"/>
              </a:endParaRPr>
            </a:p>
          </p:txBody>
        </p:sp>
        <p:sp>
          <p:nvSpPr>
            <p:cNvPr id="35873" name="Text Box 37"/>
            <p:cNvSpPr txBox="1">
              <a:spLocks noChangeArrowheads="1"/>
            </p:cNvSpPr>
            <p:nvPr/>
          </p:nvSpPr>
          <p:spPr bwMode="auto">
            <a:xfrm>
              <a:off x="738" y="1173"/>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1</a:t>
              </a:r>
              <a:endParaRPr kumimoji="1" lang="en-US" altLang="zh-CN" sz="2800">
                <a:latin typeface="Times New Roman" panose="02020603050405020304" pitchFamily="18" charset="0"/>
                <a:ea typeface="长城楷体" pitchFamily="49" charset="-122"/>
              </a:endParaRPr>
            </a:p>
          </p:txBody>
        </p:sp>
        <p:sp>
          <p:nvSpPr>
            <p:cNvPr id="35874" name="Text Box 38"/>
            <p:cNvSpPr txBox="1">
              <a:spLocks noChangeArrowheads="1"/>
            </p:cNvSpPr>
            <p:nvPr/>
          </p:nvSpPr>
          <p:spPr bwMode="auto">
            <a:xfrm>
              <a:off x="2188" y="950"/>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2</a:t>
              </a:r>
              <a:endParaRPr kumimoji="1" lang="en-US" altLang="zh-CN" sz="2800">
                <a:latin typeface="Times New Roman" panose="02020603050405020304" pitchFamily="18" charset="0"/>
                <a:ea typeface="长城楷体" pitchFamily="49" charset="-122"/>
              </a:endParaRPr>
            </a:p>
          </p:txBody>
        </p:sp>
        <p:grpSp>
          <p:nvGrpSpPr>
            <p:cNvPr id="35875" name="Group 39"/>
            <p:cNvGrpSpPr/>
            <p:nvPr/>
          </p:nvGrpSpPr>
          <p:grpSpPr bwMode="auto">
            <a:xfrm>
              <a:off x="1788" y="2718"/>
              <a:ext cx="146" cy="162"/>
              <a:chOff x="2898" y="3684"/>
              <a:chExt cx="204" cy="204"/>
            </a:xfrm>
          </p:grpSpPr>
          <p:sp>
            <p:nvSpPr>
              <p:cNvPr id="35920" name="Line 40"/>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921" name="Line 41"/>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5876" name="Oval 42"/>
            <p:cNvSpPr>
              <a:spLocks noChangeArrowheads="1"/>
            </p:cNvSpPr>
            <p:nvPr/>
          </p:nvSpPr>
          <p:spPr bwMode="auto">
            <a:xfrm>
              <a:off x="1844" y="2689"/>
              <a:ext cx="33" cy="38"/>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77" name="Rectangle 43"/>
            <p:cNvSpPr>
              <a:spLocks noChangeArrowheads="1"/>
            </p:cNvSpPr>
            <p:nvPr/>
          </p:nvSpPr>
          <p:spPr bwMode="auto">
            <a:xfrm>
              <a:off x="1188" y="1991"/>
              <a:ext cx="95"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78" name="Text Box 44"/>
            <p:cNvSpPr txBox="1">
              <a:spLocks noChangeArrowheads="1"/>
            </p:cNvSpPr>
            <p:nvPr/>
          </p:nvSpPr>
          <p:spPr bwMode="auto">
            <a:xfrm>
              <a:off x="815" y="1950"/>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sp>
          <p:nvSpPr>
            <p:cNvPr id="35879" name="Rectangle 45"/>
            <p:cNvSpPr>
              <a:spLocks noChangeArrowheads="1"/>
            </p:cNvSpPr>
            <p:nvPr/>
          </p:nvSpPr>
          <p:spPr bwMode="auto">
            <a:xfrm>
              <a:off x="1814" y="2142"/>
              <a:ext cx="94"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80" name="Line 46"/>
            <p:cNvSpPr>
              <a:spLocks noChangeShapeType="1"/>
            </p:cNvSpPr>
            <p:nvPr/>
          </p:nvSpPr>
          <p:spPr bwMode="auto">
            <a:xfrm flipH="1">
              <a:off x="2658" y="1391"/>
              <a:ext cx="0" cy="5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81" name="Rectangle 47"/>
            <p:cNvSpPr>
              <a:spLocks noChangeArrowheads="1"/>
            </p:cNvSpPr>
            <p:nvPr/>
          </p:nvSpPr>
          <p:spPr bwMode="auto">
            <a:xfrm>
              <a:off x="2611" y="1893"/>
              <a:ext cx="93" cy="32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82" name="Line 48"/>
            <p:cNvSpPr>
              <a:spLocks noChangeShapeType="1"/>
            </p:cNvSpPr>
            <p:nvPr/>
          </p:nvSpPr>
          <p:spPr bwMode="auto">
            <a:xfrm>
              <a:off x="1861" y="1909"/>
              <a:ext cx="26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5883" name="Group 49"/>
            <p:cNvGrpSpPr/>
            <p:nvPr/>
          </p:nvGrpSpPr>
          <p:grpSpPr bwMode="auto">
            <a:xfrm>
              <a:off x="2033" y="2275"/>
              <a:ext cx="196" cy="76"/>
              <a:chOff x="2460" y="2076"/>
              <a:chExt cx="276" cy="96"/>
            </a:xfrm>
          </p:grpSpPr>
          <p:sp>
            <p:nvSpPr>
              <p:cNvPr id="35918" name="Line 50"/>
              <p:cNvSpPr>
                <a:spLocks noChangeShapeType="1"/>
              </p:cNvSpPr>
              <p:nvPr/>
            </p:nvSpPr>
            <p:spPr bwMode="auto">
              <a:xfrm>
                <a:off x="2460" y="2076"/>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919" name="Line 51"/>
              <p:cNvSpPr>
                <a:spLocks noChangeShapeType="1"/>
              </p:cNvSpPr>
              <p:nvPr/>
            </p:nvSpPr>
            <p:spPr bwMode="auto">
              <a:xfrm>
                <a:off x="2460" y="2172"/>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5884" name="Line 52"/>
            <p:cNvSpPr>
              <a:spLocks noChangeShapeType="1"/>
            </p:cNvSpPr>
            <p:nvPr/>
          </p:nvSpPr>
          <p:spPr bwMode="auto">
            <a:xfrm>
              <a:off x="2127" y="1899"/>
              <a:ext cx="0" cy="3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85" name="Line 53"/>
            <p:cNvSpPr>
              <a:spLocks noChangeShapeType="1"/>
            </p:cNvSpPr>
            <p:nvPr/>
          </p:nvSpPr>
          <p:spPr bwMode="auto">
            <a:xfrm>
              <a:off x="2127" y="2345"/>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886" name="Text Box 54"/>
            <p:cNvSpPr txBox="1">
              <a:spLocks noChangeArrowheads="1"/>
            </p:cNvSpPr>
            <p:nvPr/>
          </p:nvSpPr>
          <p:spPr bwMode="auto">
            <a:xfrm>
              <a:off x="2178" y="2140"/>
              <a:ext cx="3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5887" name="Text Box 55"/>
            <p:cNvSpPr txBox="1">
              <a:spLocks noChangeArrowheads="1"/>
            </p:cNvSpPr>
            <p:nvPr/>
          </p:nvSpPr>
          <p:spPr bwMode="auto">
            <a:xfrm>
              <a:off x="1486" y="2046"/>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5888" name="Text Box 56"/>
            <p:cNvSpPr txBox="1">
              <a:spLocks noChangeArrowheads="1"/>
            </p:cNvSpPr>
            <p:nvPr/>
          </p:nvSpPr>
          <p:spPr bwMode="auto">
            <a:xfrm>
              <a:off x="2276" y="1843"/>
              <a:ext cx="36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L</a:t>
              </a:r>
              <a:endParaRPr kumimoji="1" lang="en-US" altLang="zh-CN" sz="2800">
                <a:latin typeface="Times New Roman" panose="02020603050405020304" pitchFamily="18" charset="0"/>
                <a:ea typeface="长城楷体" pitchFamily="49" charset="-122"/>
              </a:endParaRPr>
            </a:p>
          </p:txBody>
        </p:sp>
        <p:sp>
          <p:nvSpPr>
            <p:cNvPr id="35889" name="Line 57"/>
            <p:cNvSpPr>
              <a:spLocks noChangeShapeType="1"/>
            </p:cNvSpPr>
            <p:nvPr/>
          </p:nvSpPr>
          <p:spPr bwMode="auto">
            <a:xfrm>
              <a:off x="1352" y="748"/>
              <a:ext cx="0" cy="281"/>
            </a:xfrm>
            <a:prstGeom prst="line">
              <a:avLst/>
            </a:prstGeom>
            <a:noFill/>
            <a:ln w="38100">
              <a:solidFill>
                <a:srgbClr val="FF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90" name="Text Box 58"/>
            <p:cNvSpPr txBox="1">
              <a:spLocks noChangeArrowheads="1"/>
            </p:cNvSpPr>
            <p:nvPr/>
          </p:nvSpPr>
          <p:spPr bwMode="auto">
            <a:xfrm>
              <a:off x="1352" y="686"/>
              <a:ext cx="31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1</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35891" name="Line 59"/>
            <p:cNvSpPr>
              <a:spLocks noChangeShapeType="1"/>
            </p:cNvSpPr>
            <p:nvPr/>
          </p:nvSpPr>
          <p:spPr bwMode="auto">
            <a:xfrm>
              <a:off x="1352" y="1699"/>
              <a:ext cx="0" cy="281"/>
            </a:xfrm>
            <a:prstGeom prst="line">
              <a:avLst/>
            </a:prstGeom>
            <a:noFill/>
            <a:ln w="38100">
              <a:solidFill>
                <a:srgbClr val="FF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92" name="Text Box 60"/>
            <p:cNvSpPr txBox="1">
              <a:spLocks noChangeArrowheads="1"/>
            </p:cNvSpPr>
            <p:nvPr/>
          </p:nvSpPr>
          <p:spPr bwMode="auto">
            <a:xfrm>
              <a:off x="1352" y="1694"/>
              <a:ext cx="31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2</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35893" name="Line 61"/>
            <p:cNvSpPr>
              <a:spLocks noChangeShapeType="1"/>
            </p:cNvSpPr>
            <p:nvPr/>
          </p:nvSpPr>
          <p:spPr bwMode="auto">
            <a:xfrm>
              <a:off x="1524" y="1578"/>
              <a:ext cx="204" cy="0"/>
            </a:xfrm>
            <a:prstGeom prst="line">
              <a:avLst/>
            </a:prstGeom>
            <a:noFill/>
            <a:ln w="38100">
              <a:solidFill>
                <a:srgbClr val="FF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894" name="Text Box 62"/>
            <p:cNvSpPr txBox="1">
              <a:spLocks noChangeArrowheads="1"/>
            </p:cNvSpPr>
            <p:nvPr/>
          </p:nvSpPr>
          <p:spPr bwMode="auto">
            <a:xfrm>
              <a:off x="1465" y="1230"/>
              <a:ext cx="31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B</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35895" name="Rectangle 63"/>
            <p:cNvSpPr>
              <a:spLocks noChangeArrowheads="1"/>
            </p:cNvSpPr>
            <p:nvPr/>
          </p:nvSpPr>
          <p:spPr bwMode="auto">
            <a:xfrm>
              <a:off x="926" y="1372"/>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896" name="Rectangle 64"/>
            <p:cNvSpPr>
              <a:spLocks noChangeArrowheads="1"/>
            </p:cNvSpPr>
            <p:nvPr/>
          </p:nvSpPr>
          <p:spPr bwMode="auto">
            <a:xfrm>
              <a:off x="2094" y="1135"/>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897" name="Rectangle 65"/>
            <p:cNvSpPr>
              <a:spLocks noChangeArrowheads="1"/>
            </p:cNvSpPr>
            <p:nvPr/>
          </p:nvSpPr>
          <p:spPr bwMode="auto">
            <a:xfrm>
              <a:off x="2078" y="1996"/>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898" name="Text Box 66"/>
            <p:cNvSpPr txBox="1">
              <a:spLocks noChangeArrowheads="1"/>
            </p:cNvSpPr>
            <p:nvPr/>
          </p:nvSpPr>
          <p:spPr bwMode="auto">
            <a:xfrm>
              <a:off x="2580" y="499"/>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长城楷体" pitchFamily="49" charset="-122"/>
                </a:rPr>
                <a:t>+</a:t>
              </a: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400" b="1" baseline="-25000">
                  <a:solidFill>
                    <a:srgbClr val="000099"/>
                  </a:solidFill>
                  <a:latin typeface="Times New Roman" panose="02020603050405020304" pitchFamily="18" charset="0"/>
                  <a:ea typeface="长城楷体" pitchFamily="49" charset="-122"/>
                </a:rPr>
                <a:t>CC</a:t>
              </a:r>
              <a:endParaRPr kumimoji="1" lang="en-US" altLang="zh-CN" sz="2400">
                <a:solidFill>
                  <a:srgbClr val="000099"/>
                </a:solidFill>
                <a:latin typeface="Times New Roman" panose="02020603050405020304" pitchFamily="18" charset="0"/>
                <a:ea typeface="长城楷体" pitchFamily="49" charset="-122"/>
              </a:endParaRPr>
            </a:p>
          </p:txBody>
        </p:sp>
        <p:sp>
          <p:nvSpPr>
            <p:cNvPr id="35899" name="Text Box 67"/>
            <p:cNvSpPr txBox="1">
              <a:spLocks noChangeArrowheads="1"/>
            </p:cNvSpPr>
            <p:nvPr/>
          </p:nvSpPr>
          <p:spPr bwMode="auto">
            <a:xfrm>
              <a:off x="576" y="199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i</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5900" name="Text Box 68"/>
            <p:cNvSpPr txBox="1">
              <a:spLocks noChangeArrowheads="1"/>
            </p:cNvSpPr>
            <p:nvPr/>
          </p:nvSpPr>
          <p:spPr bwMode="auto">
            <a:xfrm>
              <a:off x="2724" y="1854"/>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o</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5901" name="Rectangle 69" descr="新闻纸"/>
            <p:cNvSpPr>
              <a:spLocks noChangeArrowheads="1"/>
            </p:cNvSpPr>
            <p:nvPr/>
          </p:nvSpPr>
          <p:spPr bwMode="auto">
            <a:xfrm>
              <a:off x="2784" y="1509"/>
              <a:ext cx="242"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02" name="Rectangle 70" descr="新闻纸"/>
            <p:cNvSpPr>
              <a:spLocks noChangeArrowheads="1"/>
            </p:cNvSpPr>
            <p:nvPr/>
          </p:nvSpPr>
          <p:spPr bwMode="auto">
            <a:xfrm>
              <a:off x="624" y="1632"/>
              <a:ext cx="242"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03" name="Rectangle 71" descr="新闻纸"/>
            <p:cNvSpPr>
              <a:spLocks noChangeArrowheads="1"/>
            </p:cNvSpPr>
            <p:nvPr/>
          </p:nvSpPr>
          <p:spPr bwMode="auto">
            <a:xfrm>
              <a:off x="2785" y="2254"/>
              <a:ext cx="226"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04" name="Rectangle 72" descr="新闻纸"/>
            <p:cNvSpPr>
              <a:spLocks noChangeArrowheads="1"/>
            </p:cNvSpPr>
            <p:nvPr/>
          </p:nvSpPr>
          <p:spPr bwMode="auto">
            <a:xfrm>
              <a:off x="624" y="2457"/>
              <a:ext cx="226"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05" name="Rectangle 73"/>
            <p:cNvSpPr>
              <a:spLocks noChangeArrowheads="1"/>
            </p:cNvSpPr>
            <p:nvPr/>
          </p:nvSpPr>
          <p:spPr bwMode="auto">
            <a:xfrm>
              <a:off x="1984" y="674"/>
              <a:ext cx="2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latin typeface="Times New Roman" panose="02020603050405020304" pitchFamily="18" charset="0"/>
                  <a:ea typeface="楷体_GB2312" pitchFamily="49" charset="-122"/>
                </a:rPr>
                <a:t>C</a:t>
              </a:r>
            </a:p>
          </p:txBody>
        </p:sp>
        <p:sp>
          <p:nvSpPr>
            <p:cNvPr id="35906" name="Line 74"/>
            <p:cNvSpPr>
              <a:spLocks noChangeShapeType="1"/>
            </p:cNvSpPr>
            <p:nvPr/>
          </p:nvSpPr>
          <p:spPr bwMode="auto">
            <a:xfrm>
              <a:off x="1986" y="729"/>
              <a:ext cx="0" cy="279"/>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907" name="Line 75"/>
            <p:cNvSpPr>
              <a:spLocks noChangeShapeType="1"/>
            </p:cNvSpPr>
            <p:nvPr/>
          </p:nvSpPr>
          <p:spPr bwMode="auto">
            <a:xfrm>
              <a:off x="2658" y="2229"/>
              <a:ext cx="0" cy="49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08" name="Line 76"/>
            <p:cNvSpPr>
              <a:spLocks noChangeShapeType="1"/>
            </p:cNvSpPr>
            <p:nvPr/>
          </p:nvSpPr>
          <p:spPr bwMode="auto">
            <a:xfrm>
              <a:off x="1230" y="2325"/>
              <a:ext cx="0" cy="38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09" name="Rectangle 77"/>
            <p:cNvSpPr>
              <a:spLocks noChangeArrowheads="1"/>
            </p:cNvSpPr>
            <p:nvPr/>
          </p:nvSpPr>
          <p:spPr bwMode="auto">
            <a:xfrm>
              <a:off x="480" y="1835"/>
              <a:ext cx="95"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910" name="Oval 78"/>
            <p:cNvSpPr>
              <a:spLocks noChangeArrowheads="1"/>
            </p:cNvSpPr>
            <p:nvPr/>
          </p:nvSpPr>
          <p:spPr bwMode="auto">
            <a:xfrm>
              <a:off x="432" y="2352"/>
              <a:ext cx="192" cy="19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911" name="Line 79"/>
            <p:cNvSpPr>
              <a:spLocks noChangeShapeType="1"/>
            </p:cNvSpPr>
            <p:nvPr/>
          </p:nvSpPr>
          <p:spPr bwMode="auto">
            <a:xfrm flipV="1">
              <a:off x="528" y="1632"/>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912" name="Line 80"/>
            <p:cNvSpPr>
              <a:spLocks noChangeShapeType="1"/>
            </p:cNvSpPr>
            <p:nvPr/>
          </p:nvSpPr>
          <p:spPr bwMode="auto">
            <a:xfrm>
              <a:off x="528" y="2160"/>
              <a:ext cx="0" cy="5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913" name="Text Box 81"/>
            <p:cNvSpPr txBox="1">
              <a:spLocks noChangeArrowheads="1"/>
            </p:cNvSpPr>
            <p:nvPr/>
          </p:nvSpPr>
          <p:spPr bwMode="auto">
            <a:xfrm>
              <a:off x="151" y="1776"/>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S</a:t>
              </a:r>
              <a:endParaRPr kumimoji="1" lang="en-US" altLang="zh-CN" sz="2400">
                <a:latin typeface="Times New Roman" panose="02020603050405020304" pitchFamily="18" charset="0"/>
                <a:ea typeface="长城楷体" pitchFamily="49" charset="-122"/>
              </a:endParaRPr>
            </a:p>
          </p:txBody>
        </p:sp>
        <p:sp>
          <p:nvSpPr>
            <p:cNvPr id="35914" name="Text Box 82"/>
            <p:cNvSpPr txBox="1">
              <a:spLocks noChangeArrowheads="1"/>
            </p:cNvSpPr>
            <p:nvPr/>
          </p:nvSpPr>
          <p:spPr bwMode="auto">
            <a:xfrm>
              <a:off x="96" y="2256"/>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e</a:t>
              </a:r>
              <a:r>
                <a:rPr kumimoji="1" lang="en-US" altLang="zh-CN" sz="2800" b="1" baseline="-25000">
                  <a:solidFill>
                    <a:srgbClr val="000099"/>
                  </a:solidFill>
                  <a:latin typeface="Times New Roman" panose="02020603050405020304" pitchFamily="18" charset="0"/>
                  <a:ea typeface="长城楷体" pitchFamily="49" charset="-122"/>
                </a:rPr>
                <a:t>S</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5915" name="Rectangle 83" descr="新闻纸"/>
            <p:cNvSpPr>
              <a:spLocks noChangeArrowheads="1"/>
            </p:cNvSpPr>
            <p:nvPr/>
          </p:nvSpPr>
          <p:spPr bwMode="auto">
            <a:xfrm>
              <a:off x="286" y="2121"/>
              <a:ext cx="242"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16" name="Rectangle 84" descr="新闻纸"/>
            <p:cNvSpPr>
              <a:spLocks noChangeArrowheads="1"/>
            </p:cNvSpPr>
            <p:nvPr/>
          </p:nvSpPr>
          <p:spPr bwMode="auto">
            <a:xfrm>
              <a:off x="279" y="2448"/>
              <a:ext cx="226" cy="327"/>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5917" name="Oval 85"/>
            <p:cNvSpPr>
              <a:spLocks noChangeArrowheads="1"/>
            </p:cNvSpPr>
            <p:nvPr/>
          </p:nvSpPr>
          <p:spPr bwMode="auto">
            <a:xfrm>
              <a:off x="1204" y="1615"/>
              <a:ext cx="50" cy="5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1623"/>
                                        </p:tgtEl>
                                        <p:attrNameLst>
                                          <p:attrName>style.visibility</p:attrName>
                                        </p:attrNameLst>
                                      </p:cBhvr>
                                      <p:to>
                                        <p:strVal val="visible"/>
                                      </p:to>
                                    </p:set>
                                    <p:animEffect transition="in" filter="wipe(left)">
                                      <p:cBhvr>
                                        <p:cTn id="7" dur="500"/>
                                        <p:tgtEl>
                                          <p:spTgt spid="7516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51619"/>
                                        </p:tgtEl>
                                        <p:attrNameLst>
                                          <p:attrName>style.visibility</p:attrName>
                                        </p:attrNameLst>
                                      </p:cBhvr>
                                      <p:to>
                                        <p:strVal val="visible"/>
                                      </p:to>
                                    </p:set>
                                    <p:animEffect transition="in" filter="box(out)">
                                      <p:cBhvr>
                                        <p:cTn id="12" dur="500"/>
                                        <p:tgtEl>
                                          <p:spTgt spid="7516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51620"/>
                                        </p:tgtEl>
                                        <p:attrNameLst>
                                          <p:attrName>style.visibility</p:attrName>
                                        </p:attrNameLst>
                                      </p:cBhvr>
                                      <p:to>
                                        <p:strVal val="visible"/>
                                      </p:to>
                                    </p:set>
                                    <p:animEffect transition="in" filter="box(out)">
                                      <p:cBhvr>
                                        <p:cTn id="17" dur="500"/>
                                        <p:tgtEl>
                                          <p:spTgt spid="7516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51621"/>
                                        </p:tgtEl>
                                        <p:attrNameLst>
                                          <p:attrName>style.visibility</p:attrName>
                                        </p:attrNameLst>
                                      </p:cBhvr>
                                      <p:to>
                                        <p:strVal val="visible"/>
                                      </p:to>
                                    </p:set>
                                    <p:animEffect transition="in" filter="box(out)">
                                      <p:cBhvr>
                                        <p:cTn id="22" dur="500"/>
                                        <p:tgtEl>
                                          <p:spTgt spid="7516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51622"/>
                                        </p:tgtEl>
                                        <p:attrNameLst>
                                          <p:attrName>style.visibility</p:attrName>
                                        </p:attrNameLst>
                                      </p:cBhvr>
                                      <p:to>
                                        <p:strVal val="visible"/>
                                      </p:to>
                                    </p:set>
                                    <p:animEffect transition="in" filter="box(out)">
                                      <p:cBhvr>
                                        <p:cTn id="27" dur="500"/>
                                        <p:tgtEl>
                                          <p:spTgt spid="75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533400" y="533400"/>
            <a:ext cx="3886200" cy="533400"/>
          </a:xfrm>
        </p:spPr>
        <p:txBody>
          <a:bodyPr/>
          <a:lstStyle/>
          <a:p>
            <a:pPr algn="l" eaLnBrk="1" hangingPunct="1">
              <a:defRPr/>
            </a:pPr>
            <a:r>
              <a:rPr lang="en-US" altLang="zh-CN" sz="3200" b="1">
                <a:solidFill>
                  <a:srgbClr val="CC0000"/>
                </a:solidFill>
                <a:effectLst>
                  <a:outerShdw blurRad="38100" dist="38100" dir="2700000" algn="tl">
                    <a:srgbClr val="C0C0C0"/>
                  </a:outerShdw>
                </a:effectLst>
                <a:latin typeface="楷体_GB2312" pitchFamily="49" charset="-122"/>
                <a:ea typeface="楷体_GB2312" pitchFamily="49" charset="-122"/>
              </a:rPr>
              <a:t>3. </a:t>
            </a:r>
            <a:r>
              <a:rPr lang="zh-CN" altLang="en-US" sz="3200" b="1">
                <a:solidFill>
                  <a:srgbClr val="CC0000"/>
                </a:solidFill>
                <a:effectLst>
                  <a:outerShdw blurRad="38100" dist="38100" dir="2700000" algn="tl">
                    <a:srgbClr val="C0C0C0"/>
                  </a:outerShdw>
                </a:effectLst>
                <a:latin typeface="楷体_GB2312" pitchFamily="49" charset="-122"/>
                <a:ea typeface="楷体_GB2312" pitchFamily="49" charset="-122"/>
              </a:rPr>
              <a:t>动态分析</a:t>
            </a:r>
          </a:p>
        </p:txBody>
      </p:sp>
      <p:sp>
        <p:nvSpPr>
          <p:cNvPr id="752643" name="AutoShape 3"/>
          <p:cNvSpPr>
            <a:spLocks noChangeArrowheads="1"/>
          </p:cNvSpPr>
          <p:nvPr/>
        </p:nvSpPr>
        <p:spPr bwMode="auto">
          <a:xfrm>
            <a:off x="819150" y="5157788"/>
            <a:ext cx="7334250" cy="1079500"/>
          </a:xfrm>
          <a:prstGeom prst="roundRect">
            <a:avLst>
              <a:gd name="adj" fmla="val 16667"/>
            </a:avLst>
          </a:prstGeom>
          <a:noFill/>
          <a:ln w="38100">
            <a:solidFill>
              <a:srgbClr val="0066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zh-CN" altLang="zh-CN" sz="2800" b="1">
                <a:solidFill>
                  <a:srgbClr val="CC0000"/>
                </a:solidFill>
                <a:latin typeface="Times New Roman" panose="02020603050405020304" pitchFamily="18" charset="0"/>
              </a:rPr>
              <a:t>    对交流：</a:t>
            </a:r>
            <a:r>
              <a:rPr kumimoji="1" lang="zh-CN" altLang="zh-CN" sz="2800" b="1">
                <a:latin typeface="Times New Roman" panose="02020603050405020304" pitchFamily="18" charset="0"/>
              </a:rPr>
              <a:t>旁路电容 </a:t>
            </a:r>
            <a:r>
              <a:rPr kumimoji="1" lang="en-US" altLang="zh-CN" sz="2800" b="1" i="1">
                <a:latin typeface="Times New Roman" panose="02020603050405020304" pitchFamily="18" charset="0"/>
                <a:ea typeface="楷体_GB2312" pitchFamily="49" charset="-122"/>
              </a:rPr>
              <a:t>C</a:t>
            </a:r>
            <a:r>
              <a:rPr kumimoji="1" lang="en-US" altLang="zh-CN" sz="2400" b="1" baseline="-25000">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 </a:t>
            </a:r>
            <a:r>
              <a:rPr kumimoji="1" lang="zh-CN" altLang="zh-CN" sz="2800" b="1">
                <a:latin typeface="Times New Roman" panose="02020603050405020304" pitchFamily="18" charset="0"/>
              </a:rPr>
              <a:t>将</a:t>
            </a: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r>
              <a:rPr kumimoji="1" lang="en-US" altLang="zh-CN" sz="2400" b="1" i="1" baseline="-250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zh-CN" sz="2800" b="1">
                <a:latin typeface="Times New Roman" panose="02020603050405020304" pitchFamily="18" charset="0"/>
              </a:rPr>
              <a:t>短路</a:t>
            </a:r>
            <a:r>
              <a:rPr kumimoji="1" lang="zh-CN"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r>
              <a:rPr kumimoji="1" lang="zh-CN" altLang="zh-CN" sz="2800" b="1">
                <a:latin typeface="Times New Roman" panose="02020603050405020304" pitchFamily="18" charset="0"/>
              </a:rPr>
              <a:t>不起作用</a:t>
            </a:r>
            <a:r>
              <a:rPr kumimoji="1" lang="zh-CN"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rPr>
              <a:t>A</a:t>
            </a:r>
            <a:r>
              <a:rPr kumimoji="1" lang="en-US" altLang="zh-CN" sz="2800" b="1" i="1" baseline="-25000">
                <a:latin typeface="Times New Roman" panose="02020603050405020304" pitchFamily="18" charset="0"/>
              </a:rPr>
              <a:t>u</a:t>
            </a:r>
            <a:r>
              <a:rPr kumimoji="1" lang="zh-CN" altLang="en-US" sz="2800" b="1">
                <a:latin typeface="宋体" panose="02010600030101010101" pitchFamily="2" charset="-122"/>
              </a:rPr>
              <a:t>，</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i</a:t>
            </a:r>
            <a:r>
              <a:rPr kumimoji="1" lang="zh-CN" altLang="en-US" sz="2800" b="1">
                <a:latin typeface="宋体" panose="02010600030101010101" pitchFamily="2" charset="-122"/>
              </a:rPr>
              <a:t>，</a:t>
            </a:r>
            <a:r>
              <a:rPr kumimoji="1" lang="en-US" altLang="zh-CN" sz="2800" b="1" i="1">
                <a:latin typeface="Times New Roman" panose="02020603050405020304" pitchFamily="18" charset="0"/>
              </a:rPr>
              <a:t>r</a:t>
            </a:r>
            <a:r>
              <a:rPr kumimoji="1" lang="en-US" altLang="zh-CN" sz="2800" b="1" baseline="-25000">
                <a:latin typeface="Times New Roman" panose="02020603050405020304" pitchFamily="18" charset="0"/>
              </a:rPr>
              <a:t>o</a:t>
            </a:r>
            <a:r>
              <a:rPr kumimoji="1" lang="zh-CN" altLang="zh-CN" sz="2800" b="1">
                <a:latin typeface="Times New Roman" panose="02020603050405020304" pitchFamily="18" charset="0"/>
              </a:rPr>
              <a:t>与固定偏置电路相同</a:t>
            </a:r>
            <a:r>
              <a:rPr kumimoji="1" lang="zh-CN" altLang="zh-CN"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p:txBody>
      </p:sp>
      <p:sp>
        <p:nvSpPr>
          <p:cNvPr id="752647" name="AutoShape 7" descr="40%"/>
          <p:cNvSpPr>
            <a:spLocks noChangeArrowheads="1"/>
          </p:cNvSpPr>
          <p:nvPr/>
        </p:nvSpPr>
        <p:spPr bwMode="auto">
          <a:xfrm>
            <a:off x="4270375" y="4437063"/>
            <a:ext cx="1762125" cy="592137"/>
          </a:xfrm>
          <a:prstGeom prst="wedgeRoundRectCallout">
            <a:avLst>
              <a:gd name="adj1" fmla="val -82315"/>
              <a:gd name="adj2" fmla="val -160722"/>
              <a:gd name="adj3" fmla="val 16667"/>
            </a:avLst>
          </a:prstGeom>
          <a:pattFill prst="pct40">
            <a:fgClr>
              <a:srgbClr val="FFCCCC"/>
            </a:fgClr>
            <a:bgClr>
              <a:srgbClr val="FFFFFF"/>
            </a:bgClr>
          </a:patt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zh-CN" altLang="en-US" sz="2800" b="1">
                <a:solidFill>
                  <a:srgbClr val="FF0000"/>
                </a:solidFill>
                <a:latin typeface="Times New Roman" panose="02020603050405020304" pitchFamily="18" charset="0"/>
              </a:rPr>
              <a:t>旁路电容</a:t>
            </a:r>
            <a:endParaRPr kumimoji="1" lang="zh-CN" altLang="en-US" sz="2800" b="1">
              <a:solidFill>
                <a:srgbClr val="FF0000"/>
              </a:solidFill>
              <a:latin typeface="Times New Roman" panose="02020603050405020304" pitchFamily="18" charset="0"/>
              <a:ea typeface="楷体_GB2312" pitchFamily="49" charset="-122"/>
            </a:endParaRPr>
          </a:p>
        </p:txBody>
      </p:sp>
      <p:grpSp>
        <p:nvGrpSpPr>
          <p:cNvPr id="36870" name="Group 8"/>
          <p:cNvGrpSpPr/>
          <p:nvPr/>
        </p:nvGrpSpPr>
        <p:grpSpPr bwMode="auto">
          <a:xfrm>
            <a:off x="381000" y="914400"/>
            <a:ext cx="4876800" cy="3779838"/>
            <a:chOff x="240" y="576"/>
            <a:chExt cx="3072" cy="2381"/>
          </a:xfrm>
        </p:grpSpPr>
        <p:sp>
          <p:nvSpPr>
            <p:cNvPr id="36874" name="Line 9"/>
            <p:cNvSpPr>
              <a:spLocks noChangeShapeType="1"/>
            </p:cNvSpPr>
            <p:nvPr/>
          </p:nvSpPr>
          <p:spPr bwMode="auto">
            <a:xfrm flipH="1">
              <a:off x="1374" y="1680"/>
              <a:ext cx="0" cy="3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75" name="Text Box 10"/>
            <p:cNvSpPr txBox="1">
              <a:spLocks noChangeArrowheads="1"/>
            </p:cNvSpPr>
            <p:nvPr/>
          </p:nvSpPr>
          <p:spPr bwMode="auto">
            <a:xfrm>
              <a:off x="932" y="907"/>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B1</a:t>
              </a:r>
              <a:endParaRPr kumimoji="1" lang="en-US" altLang="zh-CN" sz="2400">
                <a:latin typeface="Times New Roman" panose="02020603050405020304" pitchFamily="18" charset="0"/>
                <a:ea typeface="长城楷体" pitchFamily="49" charset="-122"/>
              </a:endParaRPr>
            </a:p>
          </p:txBody>
        </p:sp>
        <p:sp>
          <p:nvSpPr>
            <p:cNvPr id="36876" name="Line 11"/>
            <p:cNvSpPr>
              <a:spLocks noChangeShapeType="1"/>
            </p:cNvSpPr>
            <p:nvPr/>
          </p:nvSpPr>
          <p:spPr bwMode="auto">
            <a:xfrm>
              <a:off x="1376" y="1310"/>
              <a:ext cx="0" cy="41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77" name="Line 12"/>
            <p:cNvSpPr>
              <a:spLocks noChangeShapeType="1"/>
            </p:cNvSpPr>
            <p:nvPr/>
          </p:nvSpPr>
          <p:spPr bwMode="auto">
            <a:xfrm flipH="1" flipV="1">
              <a:off x="1380" y="742"/>
              <a:ext cx="0" cy="2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78" name="Rectangle 13"/>
            <p:cNvSpPr>
              <a:spLocks noChangeArrowheads="1"/>
            </p:cNvSpPr>
            <p:nvPr/>
          </p:nvSpPr>
          <p:spPr bwMode="auto">
            <a:xfrm>
              <a:off x="1332" y="987"/>
              <a:ext cx="95" cy="326"/>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79" name="Line 14"/>
            <p:cNvSpPr>
              <a:spLocks noChangeShapeType="1"/>
            </p:cNvSpPr>
            <p:nvPr/>
          </p:nvSpPr>
          <p:spPr bwMode="auto">
            <a:xfrm>
              <a:off x="1380" y="752"/>
              <a:ext cx="129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880" name="Line 15"/>
            <p:cNvSpPr>
              <a:spLocks noChangeShapeType="1"/>
            </p:cNvSpPr>
            <p:nvPr/>
          </p:nvSpPr>
          <p:spPr bwMode="auto">
            <a:xfrm flipV="1">
              <a:off x="2001" y="756"/>
              <a:ext cx="0" cy="21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1" name="Line 16"/>
            <p:cNvSpPr>
              <a:spLocks noChangeShapeType="1"/>
            </p:cNvSpPr>
            <p:nvPr/>
          </p:nvSpPr>
          <p:spPr bwMode="auto">
            <a:xfrm>
              <a:off x="1872" y="1586"/>
              <a:ext cx="0" cy="287"/>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2" name="Line 17"/>
            <p:cNvSpPr>
              <a:spLocks noChangeShapeType="1"/>
            </p:cNvSpPr>
            <p:nvPr/>
          </p:nvSpPr>
          <p:spPr bwMode="auto">
            <a:xfrm>
              <a:off x="1872" y="1772"/>
              <a:ext cx="141" cy="148"/>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3" name="Line 18"/>
            <p:cNvSpPr>
              <a:spLocks noChangeShapeType="1"/>
            </p:cNvSpPr>
            <p:nvPr/>
          </p:nvSpPr>
          <p:spPr bwMode="auto">
            <a:xfrm flipV="1">
              <a:off x="1872" y="1536"/>
              <a:ext cx="141" cy="12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4" name="Line 19"/>
            <p:cNvSpPr>
              <a:spLocks noChangeShapeType="1"/>
            </p:cNvSpPr>
            <p:nvPr/>
          </p:nvSpPr>
          <p:spPr bwMode="auto">
            <a:xfrm>
              <a:off x="2004" y="1286"/>
              <a:ext cx="0" cy="26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5" name="Line 20"/>
            <p:cNvSpPr>
              <a:spLocks noChangeShapeType="1"/>
            </p:cNvSpPr>
            <p:nvPr/>
          </p:nvSpPr>
          <p:spPr bwMode="auto">
            <a:xfrm flipH="1">
              <a:off x="2005" y="1907"/>
              <a:ext cx="0" cy="30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6" name="Line 21"/>
            <p:cNvSpPr>
              <a:spLocks noChangeShapeType="1"/>
            </p:cNvSpPr>
            <p:nvPr/>
          </p:nvSpPr>
          <p:spPr bwMode="auto">
            <a:xfrm>
              <a:off x="1103" y="1719"/>
              <a:ext cx="77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7" name="Line 22"/>
            <p:cNvSpPr>
              <a:spLocks noChangeShapeType="1"/>
            </p:cNvSpPr>
            <p:nvPr/>
          </p:nvSpPr>
          <p:spPr bwMode="auto">
            <a:xfrm>
              <a:off x="672" y="2787"/>
              <a:ext cx="214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888" name="Line 23"/>
            <p:cNvSpPr>
              <a:spLocks noChangeShapeType="1"/>
            </p:cNvSpPr>
            <p:nvPr/>
          </p:nvSpPr>
          <p:spPr bwMode="auto">
            <a:xfrm flipH="1">
              <a:off x="2006" y="2531"/>
              <a:ext cx="0" cy="34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89" name="Rectangle 24"/>
            <p:cNvSpPr>
              <a:spLocks noChangeArrowheads="1"/>
            </p:cNvSpPr>
            <p:nvPr/>
          </p:nvSpPr>
          <p:spPr bwMode="auto">
            <a:xfrm>
              <a:off x="1958" y="960"/>
              <a:ext cx="94" cy="326"/>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90" name="Oval 25"/>
            <p:cNvSpPr>
              <a:spLocks noChangeArrowheads="1"/>
            </p:cNvSpPr>
            <p:nvPr/>
          </p:nvSpPr>
          <p:spPr bwMode="auto">
            <a:xfrm>
              <a:off x="2662" y="710"/>
              <a:ext cx="68" cy="76"/>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6891" name="Group 26"/>
            <p:cNvGrpSpPr/>
            <p:nvPr/>
          </p:nvGrpSpPr>
          <p:grpSpPr bwMode="auto">
            <a:xfrm>
              <a:off x="1040" y="1596"/>
              <a:ext cx="68" cy="262"/>
              <a:chOff x="3454" y="2018"/>
              <a:chExt cx="96" cy="328"/>
            </a:xfrm>
          </p:grpSpPr>
          <p:sp>
            <p:nvSpPr>
              <p:cNvPr id="36940" name="Line 27"/>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941" name="Line 28"/>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6892" name="Line 29"/>
            <p:cNvSpPr>
              <a:spLocks noChangeShapeType="1"/>
            </p:cNvSpPr>
            <p:nvPr/>
          </p:nvSpPr>
          <p:spPr bwMode="auto">
            <a:xfrm>
              <a:off x="672" y="1719"/>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6893" name="Group 30"/>
            <p:cNvGrpSpPr/>
            <p:nvPr/>
          </p:nvGrpSpPr>
          <p:grpSpPr bwMode="auto">
            <a:xfrm flipH="1">
              <a:off x="2455" y="1357"/>
              <a:ext cx="69" cy="261"/>
              <a:chOff x="3454" y="2018"/>
              <a:chExt cx="96" cy="328"/>
            </a:xfrm>
          </p:grpSpPr>
          <p:sp>
            <p:nvSpPr>
              <p:cNvPr id="36938" name="Line 31"/>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939" name="Line 32"/>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6894" name="Line 33"/>
            <p:cNvSpPr>
              <a:spLocks noChangeShapeType="1"/>
            </p:cNvSpPr>
            <p:nvPr/>
          </p:nvSpPr>
          <p:spPr bwMode="auto">
            <a:xfrm flipH="1" flipV="1">
              <a:off x="2520" y="1473"/>
              <a:ext cx="2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95" name="Line 34"/>
            <p:cNvSpPr>
              <a:spLocks noChangeShapeType="1"/>
            </p:cNvSpPr>
            <p:nvPr/>
          </p:nvSpPr>
          <p:spPr bwMode="auto">
            <a:xfrm>
              <a:off x="2001" y="1480"/>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896" name="Text Box 35"/>
            <p:cNvSpPr txBox="1">
              <a:spLocks noChangeArrowheads="1"/>
            </p:cNvSpPr>
            <p:nvPr/>
          </p:nvSpPr>
          <p:spPr bwMode="auto">
            <a:xfrm>
              <a:off x="1607" y="971"/>
              <a:ext cx="355"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C</a:t>
              </a:r>
              <a:endParaRPr kumimoji="1" lang="en-US" altLang="zh-CN" sz="2400">
                <a:latin typeface="Times New Roman" panose="02020603050405020304" pitchFamily="18" charset="0"/>
                <a:ea typeface="长城楷体" pitchFamily="49" charset="-122"/>
              </a:endParaRPr>
            </a:p>
          </p:txBody>
        </p:sp>
        <p:sp>
          <p:nvSpPr>
            <p:cNvPr id="36897" name="Text Box 36"/>
            <p:cNvSpPr txBox="1">
              <a:spLocks noChangeArrowheads="1"/>
            </p:cNvSpPr>
            <p:nvPr/>
          </p:nvSpPr>
          <p:spPr bwMode="auto">
            <a:xfrm>
              <a:off x="882" y="1250"/>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1</a:t>
              </a:r>
              <a:endParaRPr kumimoji="1" lang="en-US" altLang="zh-CN" sz="2800">
                <a:latin typeface="Times New Roman" panose="02020603050405020304" pitchFamily="18" charset="0"/>
                <a:ea typeface="长城楷体" pitchFamily="49" charset="-122"/>
              </a:endParaRPr>
            </a:p>
          </p:txBody>
        </p:sp>
        <p:sp>
          <p:nvSpPr>
            <p:cNvPr id="36898" name="Text Box 37"/>
            <p:cNvSpPr txBox="1">
              <a:spLocks noChangeArrowheads="1"/>
            </p:cNvSpPr>
            <p:nvPr/>
          </p:nvSpPr>
          <p:spPr bwMode="auto">
            <a:xfrm>
              <a:off x="2332" y="1027"/>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2</a:t>
              </a:r>
              <a:endParaRPr kumimoji="1" lang="en-US" altLang="zh-CN" sz="2800">
                <a:latin typeface="Times New Roman" panose="02020603050405020304" pitchFamily="18" charset="0"/>
                <a:ea typeface="长城楷体" pitchFamily="49" charset="-122"/>
              </a:endParaRPr>
            </a:p>
          </p:txBody>
        </p:sp>
        <p:grpSp>
          <p:nvGrpSpPr>
            <p:cNvPr id="36899" name="Group 38"/>
            <p:cNvGrpSpPr/>
            <p:nvPr/>
          </p:nvGrpSpPr>
          <p:grpSpPr bwMode="auto">
            <a:xfrm>
              <a:off x="1932" y="2795"/>
              <a:ext cx="146" cy="162"/>
              <a:chOff x="2898" y="3684"/>
              <a:chExt cx="204" cy="204"/>
            </a:xfrm>
          </p:grpSpPr>
          <p:sp>
            <p:nvSpPr>
              <p:cNvPr id="36936" name="Line 39"/>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937" name="Line 40"/>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6900" name="Oval 41"/>
            <p:cNvSpPr>
              <a:spLocks noChangeArrowheads="1"/>
            </p:cNvSpPr>
            <p:nvPr/>
          </p:nvSpPr>
          <p:spPr bwMode="auto">
            <a:xfrm>
              <a:off x="1988" y="2766"/>
              <a:ext cx="33" cy="38"/>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901" name="Rectangle 42"/>
            <p:cNvSpPr>
              <a:spLocks noChangeArrowheads="1"/>
            </p:cNvSpPr>
            <p:nvPr/>
          </p:nvSpPr>
          <p:spPr bwMode="auto">
            <a:xfrm>
              <a:off x="1332" y="2068"/>
              <a:ext cx="95"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02" name="Text Box 43"/>
            <p:cNvSpPr txBox="1">
              <a:spLocks noChangeArrowheads="1"/>
            </p:cNvSpPr>
            <p:nvPr/>
          </p:nvSpPr>
          <p:spPr bwMode="auto">
            <a:xfrm>
              <a:off x="959" y="2027"/>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sp>
          <p:nvSpPr>
            <p:cNvPr id="36903" name="Rectangle 44"/>
            <p:cNvSpPr>
              <a:spLocks noChangeArrowheads="1"/>
            </p:cNvSpPr>
            <p:nvPr/>
          </p:nvSpPr>
          <p:spPr bwMode="auto">
            <a:xfrm>
              <a:off x="1958" y="2219"/>
              <a:ext cx="94"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04" name="Line 45"/>
            <p:cNvSpPr>
              <a:spLocks noChangeShapeType="1"/>
            </p:cNvSpPr>
            <p:nvPr/>
          </p:nvSpPr>
          <p:spPr bwMode="auto">
            <a:xfrm flipH="1">
              <a:off x="2802" y="1468"/>
              <a:ext cx="0" cy="5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05" name="Rectangle 46"/>
            <p:cNvSpPr>
              <a:spLocks noChangeArrowheads="1"/>
            </p:cNvSpPr>
            <p:nvPr/>
          </p:nvSpPr>
          <p:spPr bwMode="auto">
            <a:xfrm>
              <a:off x="2755" y="1970"/>
              <a:ext cx="93" cy="32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06" name="Line 47"/>
            <p:cNvSpPr>
              <a:spLocks noChangeShapeType="1"/>
            </p:cNvSpPr>
            <p:nvPr/>
          </p:nvSpPr>
          <p:spPr bwMode="auto">
            <a:xfrm>
              <a:off x="2005" y="1986"/>
              <a:ext cx="26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6907" name="Group 48"/>
            <p:cNvGrpSpPr/>
            <p:nvPr/>
          </p:nvGrpSpPr>
          <p:grpSpPr bwMode="auto">
            <a:xfrm>
              <a:off x="2177" y="2352"/>
              <a:ext cx="196" cy="76"/>
              <a:chOff x="2460" y="2076"/>
              <a:chExt cx="276" cy="96"/>
            </a:xfrm>
          </p:grpSpPr>
          <p:sp>
            <p:nvSpPr>
              <p:cNvPr id="36934" name="Line 49"/>
              <p:cNvSpPr>
                <a:spLocks noChangeShapeType="1"/>
              </p:cNvSpPr>
              <p:nvPr/>
            </p:nvSpPr>
            <p:spPr bwMode="auto">
              <a:xfrm>
                <a:off x="2460" y="2076"/>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35" name="Line 50"/>
              <p:cNvSpPr>
                <a:spLocks noChangeShapeType="1"/>
              </p:cNvSpPr>
              <p:nvPr/>
            </p:nvSpPr>
            <p:spPr bwMode="auto">
              <a:xfrm>
                <a:off x="2460" y="2172"/>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6908" name="Line 51"/>
            <p:cNvSpPr>
              <a:spLocks noChangeShapeType="1"/>
            </p:cNvSpPr>
            <p:nvPr/>
          </p:nvSpPr>
          <p:spPr bwMode="auto">
            <a:xfrm>
              <a:off x="2271" y="1976"/>
              <a:ext cx="0" cy="3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09" name="Line 52"/>
            <p:cNvSpPr>
              <a:spLocks noChangeShapeType="1"/>
            </p:cNvSpPr>
            <p:nvPr/>
          </p:nvSpPr>
          <p:spPr bwMode="auto">
            <a:xfrm>
              <a:off x="2271" y="2422"/>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10" name="Text Box 53"/>
            <p:cNvSpPr txBox="1">
              <a:spLocks noChangeArrowheads="1"/>
            </p:cNvSpPr>
            <p:nvPr/>
          </p:nvSpPr>
          <p:spPr bwMode="auto">
            <a:xfrm>
              <a:off x="2322" y="2217"/>
              <a:ext cx="3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6911" name="Text Box 54"/>
            <p:cNvSpPr txBox="1">
              <a:spLocks noChangeArrowheads="1"/>
            </p:cNvSpPr>
            <p:nvPr/>
          </p:nvSpPr>
          <p:spPr bwMode="auto">
            <a:xfrm>
              <a:off x="1630" y="2123"/>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6912" name="Text Box 55"/>
            <p:cNvSpPr txBox="1">
              <a:spLocks noChangeArrowheads="1"/>
            </p:cNvSpPr>
            <p:nvPr/>
          </p:nvSpPr>
          <p:spPr bwMode="auto">
            <a:xfrm>
              <a:off x="2420" y="1920"/>
              <a:ext cx="36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L</a:t>
              </a:r>
              <a:endParaRPr kumimoji="1" lang="en-US" altLang="zh-CN" sz="2800">
                <a:latin typeface="Times New Roman" panose="02020603050405020304" pitchFamily="18" charset="0"/>
                <a:ea typeface="长城楷体" pitchFamily="49" charset="-122"/>
              </a:endParaRPr>
            </a:p>
          </p:txBody>
        </p:sp>
        <p:sp>
          <p:nvSpPr>
            <p:cNvPr id="36913" name="Rectangle 56"/>
            <p:cNvSpPr>
              <a:spLocks noChangeArrowheads="1"/>
            </p:cNvSpPr>
            <p:nvPr/>
          </p:nvSpPr>
          <p:spPr bwMode="auto">
            <a:xfrm>
              <a:off x="1070" y="1449"/>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14" name="Rectangle 57"/>
            <p:cNvSpPr>
              <a:spLocks noChangeArrowheads="1"/>
            </p:cNvSpPr>
            <p:nvPr/>
          </p:nvSpPr>
          <p:spPr bwMode="auto">
            <a:xfrm>
              <a:off x="2238" y="1212"/>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15" name="Rectangle 58"/>
            <p:cNvSpPr>
              <a:spLocks noChangeArrowheads="1"/>
            </p:cNvSpPr>
            <p:nvPr/>
          </p:nvSpPr>
          <p:spPr bwMode="auto">
            <a:xfrm>
              <a:off x="2222" y="207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16" name="Text Box 59"/>
            <p:cNvSpPr txBox="1">
              <a:spLocks noChangeArrowheads="1"/>
            </p:cNvSpPr>
            <p:nvPr/>
          </p:nvSpPr>
          <p:spPr bwMode="auto">
            <a:xfrm>
              <a:off x="2724" y="576"/>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长城楷体" pitchFamily="49" charset="-122"/>
                </a:rPr>
                <a:t>+</a:t>
              </a: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400" b="1" baseline="-25000">
                  <a:solidFill>
                    <a:srgbClr val="000099"/>
                  </a:solidFill>
                  <a:latin typeface="Times New Roman" panose="02020603050405020304" pitchFamily="18" charset="0"/>
                  <a:ea typeface="长城楷体" pitchFamily="49" charset="-122"/>
                </a:rPr>
                <a:t>CC</a:t>
              </a:r>
              <a:endParaRPr kumimoji="1" lang="en-US" altLang="zh-CN" sz="2400">
                <a:solidFill>
                  <a:srgbClr val="000099"/>
                </a:solidFill>
                <a:latin typeface="Times New Roman" panose="02020603050405020304" pitchFamily="18" charset="0"/>
                <a:ea typeface="长城楷体" pitchFamily="49" charset="-122"/>
              </a:endParaRPr>
            </a:p>
          </p:txBody>
        </p:sp>
        <p:sp>
          <p:nvSpPr>
            <p:cNvPr id="36917" name="Text Box 60"/>
            <p:cNvSpPr txBox="1">
              <a:spLocks noChangeArrowheads="1"/>
            </p:cNvSpPr>
            <p:nvPr/>
          </p:nvSpPr>
          <p:spPr bwMode="auto">
            <a:xfrm>
              <a:off x="720" y="2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i</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6918" name="Text Box 61"/>
            <p:cNvSpPr txBox="1">
              <a:spLocks noChangeArrowheads="1"/>
            </p:cNvSpPr>
            <p:nvPr/>
          </p:nvSpPr>
          <p:spPr bwMode="auto">
            <a:xfrm>
              <a:off x="2868" y="1931"/>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o</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6919" name="Rectangle 62" descr="新闻纸"/>
            <p:cNvSpPr>
              <a:spLocks noChangeArrowheads="1"/>
            </p:cNvSpPr>
            <p:nvPr/>
          </p:nvSpPr>
          <p:spPr bwMode="auto">
            <a:xfrm>
              <a:off x="2928" y="1586"/>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20" name="Rectangle 63" descr="新闻纸"/>
            <p:cNvSpPr>
              <a:spLocks noChangeArrowheads="1"/>
            </p:cNvSpPr>
            <p:nvPr/>
          </p:nvSpPr>
          <p:spPr bwMode="auto">
            <a:xfrm>
              <a:off x="768" y="1709"/>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21" name="Rectangle 64" descr="新闻纸"/>
            <p:cNvSpPr>
              <a:spLocks noChangeArrowheads="1"/>
            </p:cNvSpPr>
            <p:nvPr/>
          </p:nvSpPr>
          <p:spPr bwMode="auto">
            <a:xfrm>
              <a:off x="2929" y="2331"/>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22" name="Rectangle 65" descr="新闻纸"/>
            <p:cNvSpPr>
              <a:spLocks noChangeArrowheads="1"/>
            </p:cNvSpPr>
            <p:nvPr/>
          </p:nvSpPr>
          <p:spPr bwMode="auto">
            <a:xfrm>
              <a:off x="768" y="2534"/>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23" name="Line 66"/>
            <p:cNvSpPr>
              <a:spLocks noChangeShapeType="1"/>
            </p:cNvSpPr>
            <p:nvPr/>
          </p:nvSpPr>
          <p:spPr bwMode="auto">
            <a:xfrm>
              <a:off x="2802" y="2306"/>
              <a:ext cx="0" cy="49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24" name="Line 67"/>
            <p:cNvSpPr>
              <a:spLocks noChangeShapeType="1"/>
            </p:cNvSpPr>
            <p:nvPr/>
          </p:nvSpPr>
          <p:spPr bwMode="auto">
            <a:xfrm>
              <a:off x="1374" y="2402"/>
              <a:ext cx="0" cy="38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25" name="Rectangle 68"/>
            <p:cNvSpPr>
              <a:spLocks noChangeArrowheads="1"/>
            </p:cNvSpPr>
            <p:nvPr/>
          </p:nvSpPr>
          <p:spPr bwMode="auto">
            <a:xfrm>
              <a:off x="624" y="1912"/>
              <a:ext cx="95" cy="325"/>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26" name="Oval 69"/>
            <p:cNvSpPr>
              <a:spLocks noChangeArrowheads="1"/>
            </p:cNvSpPr>
            <p:nvPr/>
          </p:nvSpPr>
          <p:spPr bwMode="auto">
            <a:xfrm>
              <a:off x="576" y="2429"/>
              <a:ext cx="192" cy="19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927" name="Line 70"/>
            <p:cNvSpPr>
              <a:spLocks noChangeShapeType="1"/>
            </p:cNvSpPr>
            <p:nvPr/>
          </p:nvSpPr>
          <p:spPr bwMode="auto">
            <a:xfrm flipV="1">
              <a:off x="672" y="1709"/>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28" name="Line 71"/>
            <p:cNvSpPr>
              <a:spLocks noChangeShapeType="1"/>
            </p:cNvSpPr>
            <p:nvPr/>
          </p:nvSpPr>
          <p:spPr bwMode="auto">
            <a:xfrm>
              <a:off x="672" y="2237"/>
              <a:ext cx="0" cy="5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6929" name="Text Box 72"/>
            <p:cNvSpPr txBox="1">
              <a:spLocks noChangeArrowheads="1"/>
            </p:cNvSpPr>
            <p:nvPr/>
          </p:nvSpPr>
          <p:spPr bwMode="auto">
            <a:xfrm>
              <a:off x="295" y="1853"/>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S</a:t>
              </a:r>
              <a:endParaRPr kumimoji="1" lang="en-US" altLang="zh-CN" sz="2400">
                <a:latin typeface="Times New Roman" panose="02020603050405020304" pitchFamily="18" charset="0"/>
                <a:ea typeface="长城楷体" pitchFamily="49" charset="-122"/>
              </a:endParaRPr>
            </a:p>
          </p:txBody>
        </p:sp>
        <p:sp>
          <p:nvSpPr>
            <p:cNvPr id="36930" name="Text Box 73"/>
            <p:cNvSpPr txBox="1">
              <a:spLocks noChangeArrowheads="1"/>
            </p:cNvSpPr>
            <p:nvPr/>
          </p:nvSpPr>
          <p:spPr bwMode="auto">
            <a:xfrm>
              <a:off x="240" y="2333"/>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e</a:t>
              </a:r>
              <a:r>
                <a:rPr kumimoji="1" lang="en-US" altLang="zh-CN" sz="2800" b="1" baseline="-25000">
                  <a:solidFill>
                    <a:srgbClr val="000099"/>
                  </a:solidFill>
                  <a:latin typeface="Times New Roman" panose="02020603050405020304" pitchFamily="18" charset="0"/>
                  <a:ea typeface="长城楷体" pitchFamily="49" charset="-122"/>
                </a:rPr>
                <a:t>S</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6931" name="Rectangle 74" descr="新闻纸"/>
            <p:cNvSpPr>
              <a:spLocks noChangeArrowheads="1"/>
            </p:cNvSpPr>
            <p:nvPr/>
          </p:nvSpPr>
          <p:spPr bwMode="auto">
            <a:xfrm>
              <a:off x="430" y="2198"/>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32" name="Rectangle 75" descr="新闻纸"/>
            <p:cNvSpPr>
              <a:spLocks noChangeArrowheads="1"/>
            </p:cNvSpPr>
            <p:nvPr/>
          </p:nvSpPr>
          <p:spPr bwMode="auto">
            <a:xfrm>
              <a:off x="423" y="2525"/>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6933" name="Oval 76"/>
            <p:cNvSpPr>
              <a:spLocks noChangeArrowheads="1"/>
            </p:cNvSpPr>
            <p:nvPr/>
          </p:nvSpPr>
          <p:spPr bwMode="auto">
            <a:xfrm>
              <a:off x="1348" y="1692"/>
              <a:ext cx="50" cy="5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752720" name="Group 80"/>
          <p:cNvGrpSpPr/>
          <p:nvPr/>
        </p:nvGrpSpPr>
        <p:grpSpPr bwMode="auto">
          <a:xfrm>
            <a:off x="2627313" y="3068638"/>
            <a:ext cx="1584325" cy="1296987"/>
            <a:chOff x="1882" y="1933"/>
            <a:chExt cx="408" cy="862"/>
          </a:xfrm>
        </p:grpSpPr>
        <p:sp>
          <p:nvSpPr>
            <p:cNvPr id="36872" name="Rectangle 79"/>
            <p:cNvSpPr>
              <a:spLocks noChangeArrowheads="1"/>
            </p:cNvSpPr>
            <p:nvPr/>
          </p:nvSpPr>
          <p:spPr bwMode="auto">
            <a:xfrm>
              <a:off x="1882" y="1933"/>
              <a:ext cx="408" cy="8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78"/>
            <p:cNvSpPr>
              <a:spLocks noChangeShapeType="1"/>
            </p:cNvSpPr>
            <p:nvPr/>
          </p:nvSpPr>
          <p:spPr bwMode="auto">
            <a:xfrm>
              <a:off x="2018" y="1933"/>
              <a:ext cx="0" cy="86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 name="Group 75"/>
          <p:cNvGrpSpPr/>
          <p:nvPr/>
        </p:nvGrpSpPr>
        <p:grpSpPr bwMode="auto">
          <a:xfrm>
            <a:off x="5284519" y="1269622"/>
            <a:ext cx="3838123" cy="2469356"/>
            <a:chOff x="2064" y="2160"/>
            <a:chExt cx="3456" cy="1865"/>
          </a:xfrm>
        </p:grpSpPr>
        <p:grpSp>
          <p:nvGrpSpPr>
            <p:cNvPr id="81" name="Group 76"/>
            <p:cNvGrpSpPr/>
            <p:nvPr/>
          </p:nvGrpSpPr>
          <p:grpSpPr bwMode="auto">
            <a:xfrm>
              <a:off x="2064" y="2160"/>
              <a:ext cx="3456" cy="1728"/>
              <a:chOff x="2064" y="2160"/>
              <a:chExt cx="3456" cy="1728"/>
            </a:xfrm>
          </p:grpSpPr>
          <p:sp>
            <p:nvSpPr>
              <p:cNvPr id="86" name="Oval 77"/>
              <p:cNvSpPr>
                <a:spLocks noChangeArrowheads="1"/>
              </p:cNvSpPr>
              <p:nvPr/>
            </p:nvSpPr>
            <p:spPr bwMode="auto">
              <a:xfrm>
                <a:off x="2295" y="3835"/>
                <a:ext cx="66" cy="53"/>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7" name="Oval 78"/>
              <p:cNvSpPr>
                <a:spLocks noChangeArrowheads="1"/>
              </p:cNvSpPr>
              <p:nvPr/>
            </p:nvSpPr>
            <p:spPr bwMode="auto">
              <a:xfrm>
                <a:off x="2306" y="2502"/>
                <a:ext cx="66" cy="53"/>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8" name="Line 79"/>
              <p:cNvSpPr>
                <a:spLocks noChangeShapeType="1"/>
              </p:cNvSpPr>
              <p:nvPr/>
            </p:nvSpPr>
            <p:spPr bwMode="auto">
              <a:xfrm flipV="1">
                <a:off x="2350" y="3870"/>
                <a:ext cx="26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9" name="Line 80"/>
              <p:cNvSpPr>
                <a:spLocks noChangeShapeType="1"/>
              </p:cNvSpPr>
              <p:nvPr/>
            </p:nvSpPr>
            <p:spPr bwMode="auto">
              <a:xfrm flipV="1">
                <a:off x="3803" y="2520"/>
                <a:ext cx="0" cy="7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0" name="Line 81"/>
              <p:cNvSpPr>
                <a:spLocks noChangeShapeType="1"/>
              </p:cNvSpPr>
              <p:nvPr/>
            </p:nvSpPr>
            <p:spPr bwMode="auto">
              <a:xfrm>
                <a:off x="2372" y="2520"/>
                <a:ext cx="1100"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91" name="Group 82"/>
              <p:cNvGrpSpPr/>
              <p:nvPr/>
            </p:nvGrpSpPr>
            <p:grpSpPr bwMode="auto">
              <a:xfrm>
                <a:off x="3682" y="2661"/>
                <a:ext cx="242" cy="309"/>
                <a:chOff x="4164" y="1968"/>
                <a:chExt cx="264" cy="420"/>
              </a:xfrm>
            </p:grpSpPr>
            <p:sp>
              <p:nvSpPr>
                <p:cNvPr id="123" name="AutoShape 83"/>
                <p:cNvSpPr>
                  <a:spLocks noChangeArrowheads="1"/>
                </p:cNvSpPr>
                <p:nvPr/>
              </p:nvSpPr>
              <p:spPr bwMode="auto">
                <a:xfrm>
                  <a:off x="4164" y="1968"/>
                  <a:ext cx="264" cy="420"/>
                </a:xfrm>
                <a:prstGeom prst="diamond">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4" name="Line 84"/>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2" name="Line 85"/>
              <p:cNvSpPr>
                <a:spLocks noChangeShapeType="1"/>
              </p:cNvSpPr>
              <p:nvPr/>
            </p:nvSpPr>
            <p:spPr bwMode="auto">
              <a:xfrm flipH="1" flipV="1">
                <a:off x="3472" y="2520"/>
                <a:ext cx="11" cy="7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3" name="Rectangle 86"/>
              <p:cNvSpPr>
                <a:spLocks noChangeArrowheads="1"/>
              </p:cNvSpPr>
              <p:nvPr/>
            </p:nvSpPr>
            <p:spPr bwMode="auto">
              <a:xfrm>
                <a:off x="3417" y="2696"/>
                <a:ext cx="121" cy="27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4" name="Line 87"/>
              <p:cNvSpPr>
                <a:spLocks noChangeShapeType="1"/>
              </p:cNvSpPr>
              <p:nvPr/>
            </p:nvSpPr>
            <p:spPr bwMode="auto">
              <a:xfrm>
                <a:off x="3792" y="2520"/>
                <a:ext cx="1238"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5" name="Line 88"/>
              <p:cNvSpPr>
                <a:spLocks noChangeShapeType="1"/>
              </p:cNvSpPr>
              <p:nvPr/>
            </p:nvSpPr>
            <p:spPr bwMode="auto">
              <a:xfrm flipV="1">
                <a:off x="4474" y="2520"/>
                <a:ext cx="0" cy="134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6" name="Rectangle 89"/>
              <p:cNvSpPr>
                <a:spLocks noChangeArrowheads="1"/>
              </p:cNvSpPr>
              <p:nvPr/>
            </p:nvSpPr>
            <p:spPr bwMode="auto">
              <a:xfrm>
                <a:off x="4419" y="3102"/>
                <a:ext cx="121" cy="27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7" name="Text Box 90"/>
              <p:cNvSpPr txBox="1">
                <a:spLocks noChangeArrowheads="1"/>
              </p:cNvSpPr>
              <p:nvPr/>
            </p:nvSpPr>
            <p:spPr bwMode="auto">
              <a:xfrm>
                <a:off x="2966" y="2654"/>
                <a:ext cx="517"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lang="en-US" altLang="zh-CN" sz="2400" dirty="0" err="1">
                    <a:ea typeface="楷体_GB2312" pitchFamily="49" charset="-122"/>
                  </a:rPr>
                  <a:t>r</a:t>
                </a:r>
                <a:r>
                  <a:rPr lang="en-US" altLang="zh-CN" sz="2400" baseline="-25000" dirty="0" err="1">
                    <a:ea typeface="楷体_GB2312" pitchFamily="49" charset="-122"/>
                  </a:rPr>
                  <a:t>be</a:t>
                </a:r>
                <a:endParaRPr lang="en-US" altLang="zh-CN" sz="2400" dirty="0">
                  <a:ea typeface="楷体_GB2312" pitchFamily="49" charset="-122"/>
                </a:endParaRPr>
              </a:p>
            </p:txBody>
          </p:sp>
          <p:sp>
            <p:nvSpPr>
              <p:cNvPr id="98" name="Line 91"/>
              <p:cNvSpPr>
                <a:spLocks noChangeShapeType="1"/>
              </p:cNvSpPr>
              <p:nvPr/>
            </p:nvSpPr>
            <p:spPr bwMode="auto">
              <a:xfrm>
                <a:off x="3990" y="2714"/>
                <a:ext cx="0" cy="3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9" name="Line 92"/>
              <p:cNvSpPr>
                <a:spLocks noChangeShapeType="1"/>
              </p:cNvSpPr>
              <p:nvPr/>
            </p:nvSpPr>
            <p:spPr bwMode="auto">
              <a:xfrm>
                <a:off x="3153" y="2449"/>
                <a:ext cx="242"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0" name="Text Box 93"/>
              <p:cNvSpPr txBox="1">
                <a:spLocks noChangeArrowheads="1"/>
              </p:cNvSpPr>
              <p:nvPr/>
            </p:nvSpPr>
            <p:spPr bwMode="auto">
              <a:xfrm>
                <a:off x="4045" y="2969"/>
                <a:ext cx="74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lang="zh-CN" altLang="zh-CN" sz="3200">
                  <a:ea typeface="楷体_GB2312" pitchFamily="49" charset="-122"/>
                </a:endParaRPr>
              </a:p>
            </p:txBody>
          </p:sp>
          <p:sp>
            <p:nvSpPr>
              <p:cNvPr id="101" name="Line 94"/>
              <p:cNvSpPr>
                <a:spLocks noChangeShapeType="1"/>
              </p:cNvSpPr>
              <p:nvPr/>
            </p:nvSpPr>
            <p:spPr bwMode="auto">
              <a:xfrm flipV="1">
                <a:off x="2718" y="2529"/>
                <a:ext cx="0" cy="13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2" name="Rectangle 95"/>
              <p:cNvSpPr>
                <a:spLocks noChangeArrowheads="1"/>
              </p:cNvSpPr>
              <p:nvPr/>
            </p:nvSpPr>
            <p:spPr bwMode="auto">
              <a:xfrm>
                <a:off x="2663" y="3058"/>
                <a:ext cx="121" cy="27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3" name="Line 96"/>
              <p:cNvSpPr>
                <a:spLocks noChangeShapeType="1"/>
              </p:cNvSpPr>
              <p:nvPr/>
            </p:nvSpPr>
            <p:spPr bwMode="auto">
              <a:xfrm>
                <a:off x="2416" y="2440"/>
                <a:ext cx="242"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4" name="Line 97"/>
              <p:cNvSpPr>
                <a:spLocks noChangeShapeType="1"/>
              </p:cNvSpPr>
              <p:nvPr/>
            </p:nvSpPr>
            <p:spPr bwMode="auto">
              <a:xfrm flipH="1">
                <a:off x="3902" y="2440"/>
                <a:ext cx="330"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5" name="Line 98"/>
              <p:cNvSpPr>
                <a:spLocks noChangeShapeType="1"/>
              </p:cNvSpPr>
              <p:nvPr/>
            </p:nvSpPr>
            <p:spPr bwMode="auto">
              <a:xfrm>
                <a:off x="2306" y="2899"/>
                <a:ext cx="0" cy="327"/>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6" name="Line 99"/>
              <p:cNvSpPr>
                <a:spLocks noChangeShapeType="1"/>
              </p:cNvSpPr>
              <p:nvPr/>
            </p:nvSpPr>
            <p:spPr bwMode="auto">
              <a:xfrm>
                <a:off x="5192" y="2941"/>
                <a:ext cx="0" cy="32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7" name="Line 100"/>
              <p:cNvSpPr>
                <a:spLocks noChangeShapeType="1"/>
              </p:cNvSpPr>
              <p:nvPr/>
            </p:nvSpPr>
            <p:spPr bwMode="auto">
              <a:xfrm flipV="1">
                <a:off x="5008" y="2520"/>
                <a:ext cx="0" cy="134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8" name="Rectangle 101"/>
              <p:cNvSpPr>
                <a:spLocks noChangeArrowheads="1"/>
              </p:cNvSpPr>
              <p:nvPr/>
            </p:nvSpPr>
            <p:spPr bwMode="auto">
              <a:xfrm>
                <a:off x="4954" y="3115"/>
                <a:ext cx="121" cy="27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9" name="Text Box 102"/>
              <p:cNvSpPr txBox="1">
                <a:spLocks noChangeArrowheads="1"/>
              </p:cNvSpPr>
              <p:nvPr/>
            </p:nvSpPr>
            <p:spPr bwMode="auto">
              <a:xfrm>
                <a:off x="4419" y="3335"/>
                <a:ext cx="5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lang="en-US" altLang="zh-CN">
                    <a:ea typeface="楷体_GB2312" pitchFamily="49" charset="-122"/>
                  </a:rPr>
                  <a:t>R</a:t>
                </a:r>
                <a:r>
                  <a:rPr lang="en-US" altLang="zh-CN" baseline="-25000">
                    <a:ea typeface="楷体_GB2312" pitchFamily="49" charset="-122"/>
                  </a:rPr>
                  <a:t>C</a:t>
                </a:r>
                <a:endParaRPr lang="en-US" altLang="zh-CN">
                  <a:ea typeface="楷体_GB2312" pitchFamily="49" charset="-122"/>
                </a:endParaRPr>
              </a:p>
            </p:txBody>
          </p:sp>
          <p:sp>
            <p:nvSpPr>
              <p:cNvPr id="110" name="Text Box 103"/>
              <p:cNvSpPr txBox="1">
                <a:spLocks noChangeArrowheads="1"/>
              </p:cNvSpPr>
              <p:nvPr/>
            </p:nvSpPr>
            <p:spPr bwMode="auto">
              <a:xfrm>
                <a:off x="4561" y="2821"/>
                <a:ext cx="6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lang="en-US" altLang="zh-CN">
                    <a:ea typeface="楷体_GB2312" pitchFamily="49" charset="-122"/>
                  </a:rPr>
                  <a:t>R</a:t>
                </a:r>
                <a:r>
                  <a:rPr lang="en-US" altLang="zh-CN" baseline="-25000">
                    <a:ea typeface="楷体_GB2312" pitchFamily="49" charset="-122"/>
                  </a:rPr>
                  <a:t>L</a:t>
                </a:r>
                <a:endParaRPr lang="en-US" altLang="zh-CN">
                  <a:ea typeface="楷体_GB2312" pitchFamily="49" charset="-122"/>
                </a:endParaRPr>
              </a:p>
            </p:txBody>
          </p:sp>
          <p:graphicFrame>
            <p:nvGraphicFramePr>
              <p:cNvPr id="111" name="Object 104"/>
              <p:cNvGraphicFramePr>
                <a:graphicFrameLocks noChangeAspect="1"/>
              </p:cNvGraphicFramePr>
              <p:nvPr/>
            </p:nvGraphicFramePr>
            <p:xfrm>
              <a:off x="2064" y="2946"/>
              <a:ext cx="216" cy="260"/>
            </p:xfrm>
            <a:graphic>
              <a:graphicData uri="http://schemas.openxmlformats.org/presentationml/2006/ole">
                <mc:AlternateContent xmlns:mc="http://schemas.openxmlformats.org/markup-compatibility/2006">
                  <mc:Choice xmlns:v="urn:schemas-microsoft-com:vml" Requires="v">
                    <p:oleObj name="公式" r:id="rId3" imgW="203200" imgH="279400" progId="Equation.3">
                      <p:embed/>
                    </p:oleObj>
                  </mc:Choice>
                  <mc:Fallback>
                    <p:oleObj name="公式" r:id="rId3" imgW="203200" imgH="279400" progId="Equation.3">
                      <p:embed/>
                      <p:pic>
                        <p:nvPicPr>
                          <p:cNvPr id="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2946"/>
                            <a:ext cx="216"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105"/>
              <p:cNvGraphicFramePr>
                <a:graphicFrameLocks noChangeAspect="1"/>
              </p:cNvGraphicFramePr>
              <p:nvPr/>
            </p:nvGraphicFramePr>
            <p:xfrm>
              <a:off x="2487" y="2160"/>
              <a:ext cx="162" cy="260"/>
            </p:xfrm>
            <a:graphic>
              <a:graphicData uri="http://schemas.openxmlformats.org/presentationml/2006/ole">
                <mc:AlternateContent xmlns:mc="http://schemas.openxmlformats.org/markup-compatibility/2006">
                  <mc:Choice xmlns:v="urn:schemas-microsoft-com:vml" Requires="v">
                    <p:oleObj name="公式" r:id="rId5" imgW="152400" imgH="279400" progId="Equation.3">
                      <p:embed/>
                    </p:oleObj>
                  </mc:Choice>
                  <mc:Fallback>
                    <p:oleObj name="公式" r:id="rId5" imgW="152400" imgH="279400" progId="Equation.3">
                      <p:embed/>
                      <p:pic>
                        <p:nvPicPr>
                          <p:cNvPr id="0"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7" y="2160"/>
                            <a:ext cx="16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106"/>
              <p:cNvGraphicFramePr>
                <a:graphicFrameLocks noChangeAspect="1"/>
              </p:cNvGraphicFramePr>
              <p:nvPr/>
            </p:nvGraphicFramePr>
            <p:xfrm>
              <a:off x="3214" y="2160"/>
              <a:ext cx="189" cy="260"/>
            </p:xfrm>
            <a:graphic>
              <a:graphicData uri="http://schemas.openxmlformats.org/presentationml/2006/ole">
                <mc:AlternateContent xmlns:mc="http://schemas.openxmlformats.org/markup-compatibility/2006">
                  <mc:Choice xmlns:v="urn:schemas-microsoft-com:vml" Requires="v">
                    <p:oleObj name="公式" r:id="rId7" imgW="177800" imgH="279400" progId="Equation.3">
                      <p:embed/>
                    </p:oleObj>
                  </mc:Choice>
                  <mc:Fallback>
                    <p:oleObj name="公式" r:id="rId7" imgW="177800" imgH="279400" progId="Equation.3">
                      <p:embed/>
                      <p:pic>
                        <p:nvPicPr>
                          <p:cNvPr id="0" name="图片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 y="2160"/>
                            <a:ext cx="18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 name="Object 107"/>
              <p:cNvGraphicFramePr>
                <a:graphicFrameLocks noChangeAspect="1"/>
              </p:cNvGraphicFramePr>
              <p:nvPr/>
            </p:nvGraphicFramePr>
            <p:xfrm>
              <a:off x="4026" y="2169"/>
              <a:ext cx="206" cy="260"/>
            </p:xfrm>
            <a:graphic>
              <a:graphicData uri="http://schemas.openxmlformats.org/presentationml/2006/ole">
                <mc:AlternateContent xmlns:mc="http://schemas.openxmlformats.org/markup-compatibility/2006">
                  <mc:Choice xmlns:v="urn:schemas-microsoft-com:vml" Requires="v">
                    <p:oleObj name="公式" r:id="rId9" imgW="190500" imgH="279400" progId="Equation.3">
                      <p:embed/>
                    </p:oleObj>
                  </mc:Choice>
                  <mc:Fallback>
                    <p:oleObj name="公式" r:id="rId9" imgW="190500" imgH="279400" progId="Equation.3">
                      <p:embed/>
                      <p:pic>
                        <p:nvPicPr>
                          <p:cNvPr id="0" name="图片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6" y="2169"/>
                            <a:ext cx="206"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 name="Object 108"/>
              <p:cNvGraphicFramePr>
                <a:graphicFrameLocks noChangeAspect="1"/>
              </p:cNvGraphicFramePr>
              <p:nvPr/>
            </p:nvGraphicFramePr>
            <p:xfrm>
              <a:off x="5292" y="2990"/>
              <a:ext cx="228" cy="259"/>
            </p:xfrm>
            <a:graphic>
              <a:graphicData uri="http://schemas.openxmlformats.org/presentationml/2006/ole">
                <mc:AlternateContent xmlns:mc="http://schemas.openxmlformats.org/markup-compatibility/2006">
                  <mc:Choice xmlns:v="urn:schemas-microsoft-com:vml" Requires="v">
                    <p:oleObj name="公式" r:id="rId11" imgW="215900" imgH="279400" progId="Equation.3">
                      <p:embed/>
                    </p:oleObj>
                  </mc:Choice>
                  <mc:Fallback>
                    <p:oleObj name="公式" r:id="rId11" imgW="215900" imgH="279400" progId="Equation.3">
                      <p:embed/>
                      <p:pic>
                        <p:nvPicPr>
                          <p:cNvPr id="0" name="图片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 y="2990"/>
                            <a:ext cx="22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 name="Object 109"/>
              <p:cNvGraphicFramePr>
                <a:graphicFrameLocks noChangeAspect="1"/>
              </p:cNvGraphicFramePr>
              <p:nvPr/>
            </p:nvGraphicFramePr>
            <p:xfrm>
              <a:off x="4044" y="2714"/>
              <a:ext cx="282" cy="282"/>
            </p:xfrm>
            <a:graphic>
              <a:graphicData uri="http://schemas.openxmlformats.org/presentationml/2006/ole">
                <mc:AlternateContent xmlns:mc="http://schemas.openxmlformats.org/markup-compatibility/2006">
                  <mc:Choice xmlns:v="urn:schemas-microsoft-com:vml" Requires="v">
                    <p:oleObj name="公式" r:id="rId13" imgW="266700" imgH="304800" progId="Equation.3">
                      <p:embed/>
                    </p:oleObj>
                  </mc:Choice>
                  <mc:Fallback>
                    <p:oleObj name="公式" r:id="rId13" imgW="266700" imgH="304800" progId="Equation.3">
                      <p:embed/>
                      <p:pic>
                        <p:nvPicPr>
                          <p:cNvPr id="0" name="图片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4" y="2714"/>
                            <a:ext cx="28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 name="Line 110"/>
              <p:cNvSpPr>
                <a:spLocks noChangeShapeType="1"/>
              </p:cNvSpPr>
              <p:nvPr/>
            </p:nvSpPr>
            <p:spPr bwMode="auto">
              <a:xfrm>
                <a:off x="3472" y="3224"/>
                <a:ext cx="33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8" name="Line 111"/>
              <p:cNvSpPr>
                <a:spLocks noChangeShapeType="1"/>
              </p:cNvSpPr>
              <p:nvPr/>
            </p:nvSpPr>
            <p:spPr bwMode="auto">
              <a:xfrm>
                <a:off x="3637" y="3224"/>
                <a:ext cx="0" cy="638"/>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19" name="Object 112"/>
              <p:cNvGraphicFramePr>
                <a:graphicFrameLocks noChangeAspect="1"/>
              </p:cNvGraphicFramePr>
              <p:nvPr/>
            </p:nvGraphicFramePr>
            <p:xfrm>
              <a:off x="2383" y="3312"/>
              <a:ext cx="305" cy="293"/>
            </p:xfrm>
            <a:graphic>
              <a:graphicData uri="http://schemas.openxmlformats.org/presentationml/2006/ole">
                <mc:AlternateContent xmlns:mc="http://schemas.openxmlformats.org/markup-compatibility/2006">
                  <mc:Choice xmlns:v="urn:schemas-microsoft-com:vml" Requires="v">
                    <p:oleObj name="Equation" r:id="rId15" imgW="330200" imgH="330200" progId="Equation.3">
                      <p:embed/>
                    </p:oleObj>
                  </mc:Choice>
                  <mc:Fallback>
                    <p:oleObj name="Equation" r:id="rId15" imgW="330200" imgH="330200" progId="Equation.3">
                      <p:embed/>
                      <p:pic>
                        <p:nvPicPr>
                          <p:cNvPr id="0" name="图片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3" y="3312"/>
                            <a:ext cx="30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 name="Line 113"/>
              <p:cNvSpPr>
                <a:spLocks noChangeShapeType="1"/>
              </p:cNvSpPr>
              <p:nvPr/>
            </p:nvSpPr>
            <p:spPr bwMode="auto">
              <a:xfrm flipV="1">
                <a:off x="3054" y="2529"/>
                <a:ext cx="0" cy="13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1" name="Rectangle 114"/>
              <p:cNvSpPr>
                <a:spLocks noChangeArrowheads="1"/>
              </p:cNvSpPr>
              <p:nvPr/>
            </p:nvSpPr>
            <p:spPr bwMode="auto">
              <a:xfrm>
                <a:off x="2999" y="3058"/>
                <a:ext cx="121" cy="27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22" name="Object 115"/>
              <p:cNvGraphicFramePr>
                <a:graphicFrameLocks noChangeAspect="1"/>
              </p:cNvGraphicFramePr>
              <p:nvPr/>
            </p:nvGraphicFramePr>
            <p:xfrm>
              <a:off x="2714" y="3312"/>
              <a:ext cx="316" cy="293"/>
            </p:xfrm>
            <a:graphic>
              <a:graphicData uri="http://schemas.openxmlformats.org/presentationml/2006/ole">
                <mc:AlternateContent xmlns:mc="http://schemas.openxmlformats.org/markup-compatibility/2006">
                  <mc:Choice xmlns:v="urn:schemas-microsoft-com:vml" Requires="v">
                    <p:oleObj name="Equation" r:id="rId17" imgW="342900" imgH="330200" progId="Equation.3">
                      <p:embed/>
                    </p:oleObj>
                  </mc:Choice>
                  <mc:Fallback>
                    <p:oleObj name="Equation" r:id="rId17" imgW="342900" imgH="330200" progId="Equation.3">
                      <p:embed/>
                      <p:pic>
                        <p:nvPicPr>
                          <p:cNvPr id="0" name="图片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14" y="3312"/>
                            <a:ext cx="316"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 name="Group 116"/>
            <p:cNvGrpSpPr/>
            <p:nvPr/>
          </p:nvGrpSpPr>
          <p:grpSpPr bwMode="auto">
            <a:xfrm>
              <a:off x="3544" y="3880"/>
              <a:ext cx="195" cy="145"/>
              <a:chOff x="2898" y="3684"/>
              <a:chExt cx="204" cy="204"/>
            </a:xfrm>
          </p:grpSpPr>
          <p:sp>
            <p:nvSpPr>
              <p:cNvPr id="84" name="Line 117"/>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5" name="Line 118"/>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83" name="Oval 119"/>
            <p:cNvSpPr>
              <a:spLocks noChangeArrowheads="1"/>
            </p:cNvSpPr>
            <p:nvPr/>
          </p:nvSpPr>
          <p:spPr bwMode="auto">
            <a:xfrm>
              <a:off x="3619" y="3854"/>
              <a:ext cx="4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2647"/>
                                        </p:tgtEl>
                                        <p:attrNameLst>
                                          <p:attrName>style.visibility</p:attrName>
                                        </p:attrNameLst>
                                      </p:cBhvr>
                                      <p:to>
                                        <p:strVal val="visible"/>
                                      </p:to>
                                    </p:set>
                                    <p:animEffect transition="in" filter="wipe(down)">
                                      <p:cBhvr>
                                        <p:cTn id="7" dur="500"/>
                                        <p:tgtEl>
                                          <p:spTgt spid="7526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5264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527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2643"/>
                                        </p:tgtEl>
                                        <p:attrNameLst>
                                          <p:attrName>style.visibility</p:attrName>
                                        </p:attrNameLst>
                                      </p:cBhvr>
                                      <p:to>
                                        <p:strVal val="visible"/>
                                      </p:to>
                                    </p:set>
                                    <p:animEffect transition="in" filter="wipe(left)">
                                      <p:cBhvr>
                                        <p:cTn id="20" dur="500"/>
                                        <p:tgtEl>
                                          <p:spTgt spid="75264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527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dissolve">
                                      <p:cBhvr>
                                        <p:cTn id="2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animBg="1" autoUpdateAnimBg="0"/>
      <p:bldP spid="752647" grpId="0" animBg="1" autoUpdateAnimBg="0"/>
      <p:bldP spid="752647"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p:nvPr/>
        </p:nvGrpSpPr>
        <p:grpSpPr bwMode="auto">
          <a:xfrm>
            <a:off x="-36513" y="352425"/>
            <a:ext cx="4724401" cy="3652838"/>
            <a:chOff x="48" y="9"/>
            <a:chExt cx="2976" cy="2301"/>
          </a:xfrm>
        </p:grpSpPr>
        <p:sp>
          <p:nvSpPr>
            <p:cNvPr id="37974" name="Line 3"/>
            <p:cNvSpPr>
              <a:spLocks noChangeShapeType="1"/>
            </p:cNvSpPr>
            <p:nvPr/>
          </p:nvSpPr>
          <p:spPr bwMode="auto">
            <a:xfrm flipH="1">
              <a:off x="1182" y="1161"/>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75" name="Text Box 4"/>
            <p:cNvSpPr txBox="1">
              <a:spLocks noChangeArrowheads="1"/>
            </p:cNvSpPr>
            <p:nvPr/>
          </p:nvSpPr>
          <p:spPr bwMode="auto">
            <a:xfrm>
              <a:off x="768" y="449"/>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B1</a:t>
              </a:r>
              <a:endParaRPr kumimoji="1" lang="en-US" altLang="zh-CN" sz="2400">
                <a:latin typeface="Times New Roman" panose="02020603050405020304" pitchFamily="18" charset="0"/>
                <a:ea typeface="长城楷体" pitchFamily="49" charset="-122"/>
              </a:endParaRPr>
            </a:p>
          </p:txBody>
        </p:sp>
        <p:sp>
          <p:nvSpPr>
            <p:cNvPr id="37976" name="Line 5"/>
            <p:cNvSpPr>
              <a:spLocks noChangeShapeType="1"/>
            </p:cNvSpPr>
            <p:nvPr/>
          </p:nvSpPr>
          <p:spPr bwMode="auto">
            <a:xfrm>
              <a:off x="1184" y="828"/>
              <a:ext cx="0" cy="37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77" name="Line 6"/>
            <p:cNvSpPr>
              <a:spLocks noChangeShapeType="1"/>
            </p:cNvSpPr>
            <p:nvPr/>
          </p:nvSpPr>
          <p:spPr bwMode="auto">
            <a:xfrm flipH="1" flipV="1">
              <a:off x="1188" y="317"/>
              <a:ext cx="0" cy="2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78" name="Rectangle 7"/>
            <p:cNvSpPr>
              <a:spLocks noChangeArrowheads="1"/>
            </p:cNvSpPr>
            <p:nvPr/>
          </p:nvSpPr>
          <p:spPr bwMode="auto">
            <a:xfrm>
              <a:off x="1140" y="538"/>
              <a:ext cx="95"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79" name="Line 8"/>
            <p:cNvSpPr>
              <a:spLocks noChangeShapeType="1"/>
            </p:cNvSpPr>
            <p:nvPr/>
          </p:nvSpPr>
          <p:spPr bwMode="auto">
            <a:xfrm>
              <a:off x="1188" y="326"/>
              <a:ext cx="129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80" name="Line 9"/>
            <p:cNvSpPr>
              <a:spLocks noChangeShapeType="1"/>
            </p:cNvSpPr>
            <p:nvPr/>
          </p:nvSpPr>
          <p:spPr bwMode="auto">
            <a:xfrm flipV="1">
              <a:off x="1809" y="321"/>
              <a:ext cx="0" cy="21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1" name="Line 10"/>
            <p:cNvSpPr>
              <a:spLocks noChangeShapeType="1"/>
            </p:cNvSpPr>
            <p:nvPr/>
          </p:nvSpPr>
          <p:spPr bwMode="auto">
            <a:xfrm>
              <a:off x="1680" y="1077"/>
              <a:ext cx="0" cy="25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2" name="Line 11"/>
            <p:cNvSpPr>
              <a:spLocks noChangeShapeType="1"/>
            </p:cNvSpPr>
            <p:nvPr/>
          </p:nvSpPr>
          <p:spPr bwMode="auto">
            <a:xfrm>
              <a:off x="1680" y="1259"/>
              <a:ext cx="141" cy="133"/>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3" name="Line 12"/>
            <p:cNvSpPr>
              <a:spLocks noChangeShapeType="1"/>
            </p:cNvSpPr>
            <p:nvPr/>
          </p:nvSpPr>
          <p:spPr bwMode="auto">
            <a:xfrm flipV="1">
              <a:off x="1680" y="1056"/>
              <a:ext cx="141" cy="1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4" name="Line 13"/>
            <p:cNvSpPr>
              <a:spLocks noChangeShapeType="1"/>
            </p:cNvSpPr>
            <p:nvPr/>
          </p:nvSpPr>
          <p:spPr bwMode="auto">
            <a:xfrm>
              <a:off x="1812" y="832"/>
              <a:ext cx="0" cy="25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5" name="Line 14"/>
            <p:cNvSpPr>
              <a:spLocks noChangeShapeType="1"/>
            </p:cNvSpPr>
            <p:nvPr/>
          </p:nvSpPr>
          <p:spPr bwMode="auto">
            <a:xfrm flipH="1">
              <a:off x="1813" y="1372"/>
              <a:ext cx="0" cy="26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6" name="Line 15"/>
            <p:cNvSpPr>
              <a:spLocks noChangeShapeType="1"/>
            </p:cNvSpPr>
            <p:nvPr/>
          </p:nvSpPr>
          <p:spPr bwMode="auto">
            <a:xfrm>
              <a:off x="911" y="1196"/>
              <a:ext cx="77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7" name="Line 16"/>
            <p:cNvSpPr>
              <a:spLocks noChangeShapeType="1"/>
            </p:cNvSpPr>
            <p:nvPr/>
          </p:nvSpPr>
          <p:spPr bwMode="auto">
            <a:xfrm>
              <a:off x="480" y="2157"/>
              <a:ext cx="214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88" name="Line 17"/>
            <p:cNvSpPr>
              <a:spLocks noChangeShapeType="1"/>
            </p:cNvSpPr>
            <p:nvPr/>
          </p:nvSpPr>
          <p:spPr bwMode="auto">
            <a:xfrm flipH="1">
              <a:off x="1814" y="1920"/>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89" name="Rectangle 18"/>
            <p:cNvSpPr>
              <a:spLocks noChangeArrowheads="1"/>
            </p:cNvSpPr>
            <p:nvPr/>
          </p:nvSpPr>
          <p:spPr bwMode="auto">
            <a:xfrm>
              <a:off x="1766" y="542"/>
              <a:ext cx="94"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90" name="Oval 19"/>
            <p:cNvSpPr>
              <a:spLocks noChangeArrowheads="1"/>
            </p:cNvSpPr>
            <p:nvPr/>
          </p:nvSpPr>
          <p:spPr bwMode="auto">
            <a:xfrm>
              <a:off x="2494" y="288"/>
              <a:ext cx="68" cy="69"/>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7991" name="Group 20"/>
            <p:cNvGrpSpPr/>
            <p:nvPr/>
          </p:nvGrpSpPr>
          <p:grpSpPr bwMode="auto">
            <a:xfrm>
              <a:off x="848" y="1086"/>
              <a:ext cx="68" cy="235"/>
              <a:chOff x="3454" y="2018"/>
              <a:chExt cx="96" cy="328"/>
            </a:xfrm>
          </p:grpSpPr>
          <p:sp>
            <p:nvSpPr>
              <p:cNvPr id="38040" name="Line 21"/>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041" name="Line 22"/>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7992" name="Line 23"/>
            <p:cNvSpPr>
              <a:spLocks noChangeShapeType="1"/>
            </p:cNvSpPr>
            <p:nvPr/>
          </p:nvSpPr>
          <p:spPr bwMode="auto">
            <a:xfrm>
              <a:off x="480" y="1196"/>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7993" name="Group 24"/>
            <p:cNvGrpSpPr/>
            <p:nvPr/>
          </p:nvGrpSpPr>
          <p:grpSpPr bwMode="auto">
            <a:xfrm flipH="1">
              <a:off x="2263" y="870"/>
              <a:ext cx="69" cy="235"/>
              <a:chOff x="3454" y="2018"/>
              <a:chExt cx="96" cy="328"/>
            </a:xfrm>
          </p:grpSpPr>
          <p:sp>
            <p:nvSpPr>
              <p:cNvPr id="38038" name="Line 25"/>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039" name="Line 26"/>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7994" name="Line 27"/>
            <p:cNvSpPr>
              <a:spLocks noChangeShapeType="1"/>
            </p:cNvSpPr>
            <p:nvPr/>
          </p:nvSpPr>
          <p:spPr bwMode="auto">
            <a:xfrm flipH="1" flipV="1">
              <a:off x="2328" y="975"/>
              <a:ext cx="295" cy="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95" name="Line 28"/>
            <p:cNvSpPr>
              <a:spLocks noChangeShapeType="1"/>
            </p:cNvSpPr>
            <p:nvPr/>
          </p:nvSpPr>
          <p:spPr bwMode="auto">
            <a:xfrm>
              <a:off x="1809" y="981"/>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96" name="Text Box 29"/>
            <p:cNvSpPr txBox="1">
              <a:spLocks noChangeArrowheads="1"/>
            </p:cNvSpPr>
            <p:nvPr/>
          </p:nvSpPr>
          <p:spPr bwMode="auto">
            <a:xfrm>
              <a:off x="1421" y="441"/>
              <a:ext cx="355"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C</a:t>
              </a:r>
              <a:endParaRPr kumimoji="1" lang="en-US" altLang="zh-CN" sz="2400">
                <a:latin typeface="Times New Roman" panose="02020603050405020304" pitchFamily="18" charset="0"/>
                <a:ea typeface="长城楷体" pitchFamily="49" charset="-122"/>
              </a:endParaRPr>
            </a:p>
          </p:txBody>
        </p:sp>
        <p:sp>
          <p:nvSpPr>
            <p:cNvPr id="37997" name="Text Box 30"/>
            <p:cNvSpPr txBox="1">
              <a:spLocks noChangeArrowheads="1"/>
            </p:cNvSpPr>
            <p:nvPr/>
          </p:nvSpPr>
          <p:spPr bwMode="auto">
            <a:xfrm>
              <a:off x="690" y="758"/>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1</a:t>
              </a:r>
              <a:endParaRPr kumimoji="1" lang="en-US" altLang="zh-CN" sz="2800">
                <a:latin typeface="Times New Roman" panose="02020603050405020304" pitchFamily="18" charset="0"/>
                <a:ea typeface="长城楷体" pitchFamily="49" charset="-122"/>
              </a:endParaRPr>
            </a:p>
          </p:txBody>
        </p:sp>
        <p:sp>
          <p:nvSpPr>
            <p:cNvPr id="37998" name="Text Box 31"/>
            <p:cNvSpPr txBox="1">
              <a:spLocks noChangeArrowheads="1"/>
            </p:cNvSpPr>
            <p:nvPr/>
          </p:nvSpPr>
          <p:spPr bwMode="auto">
            <a:xfrm>
              <a:off x="2140" y="557"/>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2</a:t>
              </a:r>
              <a:endParaRPr kumimoji="1" lang="en-US" altLang="zh-CN" sz="2800">
                <a:latin typeface="Times New Roman" panose="02020603050405020304" pitchFamily="18" charset="0"/>
                <a:ea typeface="长城楷体" pitchFamily="49" charset="-122"/>
              </a:endParaRPr>
            </a:p>
          </p:txBody>
        </p:sp>
        <p:grpSp>
          <p:nvGrpSpPr>
            <p:cNvPr id="37999" name="Group 32"/>
            <p:cNvGrpSpPr/>
            <p:nvPr/>
          </p:nvGrpSpPr>
          <p:grpSpPr bwMode="auto">
            <a:xfrm>
              <a:off x="1740" y="2164"/>
              <a:ext cx="146" cy="146"/>
              <a:chOff x="2898" y="3684"/>
              <a:chExt cx="204" cy="204"/>
            </a:xfrm>
          </p:grpSpPr>
          <p:sp>
            <p:nvSpPr>
              <p:cNvPr id="38036" name="Line 33"/>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037" name="Line 34"/>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8000" name="Oval 35"/>
            <p:cNvSpPr>
              <a:spLocks noChangeArrowheads="1"/>
            </p:cNvSpPr>
            <p:nvPr/>
          </p:nvSpPr>
          <p:spPr bwMode="auto">
            <a:xfrm>
              <a:off x="1796" y="2138"/>
              <a:ext cx="33" cy="34"/>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001" name="Rectangle 36"/>
            <p:cNvSpPr>
              <a:spLocks noChangeArrowheads="1"/>
            </p:cNvSpPr>
            <p:nvPr/>
          </p:nvSpPr>
          <p:spPr bwMode="auto">
            <a:xfrm>
              <a:off x="1140" y="1510"/>
              <a:ext cx="95"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02" name="Text Box 37"/>
            <p:cNvSpPr txBox="1">
              <a:spLocks noChangeArrowheads="1"/>
            </p:cNvSpPr>
            <p:nvPr/>
          </p:nvSpPr>
          <p:spPr bwMode="auto">
            <a:xfrm>
              <a:off x="767" y="1457"/>
              <a:ext cx="41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sp>
          <p:nvSpPr>
            <p:cNvPr id="38003" name="Rectangle 38"/>
            <p:cNvSpPr>
              <a:spLocks noChangeArrowheads="1"/>
            </p:cNvSpPr>
            <p:nvPr/>
          </p:nvSpPr>
          <p:spPr bwMode="auto">
            <a:xfrm>
              <a:off x="1766" y="1632"/>
              <a:ext cx="94"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04" name="Line 39"/>
            <p:cNvSpPr>
              <a:spLocks noChangeShapeType="1"/>
            </p:cNvSpPr>
            <p:nvPr/>
          </p:nvSpPr>
          <p:spPr bwMode="auto">
            <a:xfrm flipH="1">
              <a:off x="2610" y="990"/>
              <a:ext cx="0" cy="4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05" name="Rectangle 40"/>
            <p:cNvSpPr>
              <a:spLocks noChangeArrowheads="1"/>
            </p:cNvSpPr>
            <p:nvPr/>
          </p:nvSpPr>
          <p:spPr bwMode="auto">
            <a:xfrm>
              <a:off x="2563" y="1422"/>
              <a:ext cx="93" cy="292"/>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06" name="Line 41"/>
            <p:cNvSpPr>
              <a:spLocks noChangeShapeType="1"/>
            </p:cNvSpPr>
            <p:nvPr/>
          </p:nvSpPr>
          <p:spPr bwMode="auto">
            <a:xfrm>
              <a:off x="1813" y="1436"/>
              <a:ext cx="26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8007" name="Group 42"/>
            <p:cNvGrpSpPr/>
            <p:nvPr/>
          </p:nvGrpSpPr>
          <p:grpSpPr bwMode="auto">
            <a:xfrm>
              <a:off x="1985" y="1755"/>
              <a:ext cx="196" cy="69"/>
              <a:chOff x="2460" y="2076"/>
              <a:chExt cx="276" cy="96"/>
            </a:xfrm>
          </p:grpSpPr>
          <p:sp>
            <p:nvSpPr>
              <p:cNvPr id="38034" name="Line 43"/>
              <p:cNvSpPr>
                <a:spLocks noChangeShapeType="1"/>
              </p:cNvSpPr>
              <p:nvPr/>
            </p:nvSpPr>
            <p:spPr bwMode="auto">
              <a:xfrm>
                <a:off x="2460" y="2076"/>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35" name="Line 44"/>
              <p:cNvSpPr>
                <a:spLocks noChangeShapeType="1"/>
              </p:cNvSpPr>
              <p:nvPr/>
            </p:nvSpPr>
            <p:spPr bwMode="auto">
              <a:xfrm>
                <a:off x="2460" y="2172"/>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8008" name="Line 45"/>
            <p:cNvSpPr>
              <a:spLocks noChangeShapeType="1"/>
            </p:cNvSpPr>
            <p:nvPr/>
          </p:nvSpPr>
          <p:spPr bwMode="auto">
            <a:xfrm>
              <a:off x="2079" y="1427"/>
              <a:ext cx="0" cy="34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09" name="Line 46"/>
            <p:cNvSpPr>
              <a:spLocks noChangeShapeType="1"/>
            </p:cNvSpPr>
            <p:nvPr/>
          </p:nvSpPr>
          <p:spPr bwMode="auto">
            <a:xfrm>
              <a:off x="2079" y="1824"/>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10" name="Text Box 47"/>
            <p:cNvSpPr txBox="1">
              <a:spLocks noChangeArrowheads="1"/>
            </p:cNvSpPr>
            <p:nvPr/>
          </p:nvSpPr>
          <p:spPr bwMode="auto">
            <a:xfrm>
              <a:off x="2130" y="1632"/>
              <a:ext cx="3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8011" name="Text Box 48"/>
            <p:cNvSpPr txBox="1">
              <a:spLocks noChangeArrowheads="1"/>
            </p:cNvSpPr>
            <p:nvPr/>
          </p:nvSpPr>
          <p:spPr bwMode="auto">
            <a:xfrm>
              <a:off x="1438" y="154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E</a:t>
              </a:r>
              <a:endParaRPr kumimoji="1" lang="en-US" altLang="zh-CN" sz="2400" b="1">
                <a:latin typeface="Times New Roman" panose="02020603050405020304" pitchFamily="18" charset="0"/>
                <a:ea typeface="长城楷体" pitchFamily="49" charset="-122"/>
              </a:endParaRPr>
            </a:p>
          </p:txBody>
        </p:sp>
        <p:sp>
          <p:nvSpPr>
            <p:cNvPr id="38012" name="Text Box 49"/>
            <p:cNvSpPr txBox="1">
              <a:spLocks noChangeArrowheads="1"/>
            </p:cNvSpPr>
            <p:nvPr/>
          </p:nvSpPr>
          <p:spPr bwMode="auto">
            <a:xfrm>
              <a:off x="2244" y="1353"/>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L</a:t>
              </a:r>
              <a:endParaRPr kumimoji="1" lang="en-US" altLang="zh-CN" sz="2400">
                <a:latin typeface="Times New Roman" panose="02020603050405020304" pitchFamily="18" charset="0"/>
                <a:ea typeface="长城楷体" pitchFamily="49" charset="-122"/>
              </a:endParaRPr>
            </a:p>
          </p:txBody>
        </p:sp>
        <p:sp>
          <p:nvSpPr>
            <p:cNvPr id="38013" name="Rectangle 50"/>
            <p:cNvSpPr>
              <a:spLocks noChangeArrowheads="1"/>
            </p:cNvSpPr>
            <p:nvPr/>
          </p:nvSpPr>
          <p:spPr bwMode="auto">
            <a:xfrm>
              <a:off x="878" y="979"/>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14" name="Rectangle 51"/>
            <p:cNvSpPr>
              <a:spLocks noChangeArrowheads="1"/>
            </p:cNvSpPr>
            <p:nvPr/>
          </p:nvSpPr>
          <p:spPr bwMode="auto">
            <a:xfrm>
              <a:off x="2046" y="724"/>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15" name="Rectangle 52"/>
            <p:cNvSpPr>
              <a:spLocks noChangeArrowheads="1"/>
            </p:cNvSpPr>
            <p:nvPr/>
          </p:nvSpPr>
          <p:spPr bwMode="auto">
            <a:xfrm>
              <a:off x="2030" y="1380"/>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16" name="Text Box 53"/>
            <p:cNvSpPr txBox="1">
              <a:spLocks noChangeArrowheads="1"/>
            </p:cNvSpPr>
            <p:nvPr/>
          </p:nvSpPr>
          <p:spPr bwMode="auto">
            <a:xfrm>
              <a:off x="2436" y="9"/>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长城楷体" pitchFamily="49" charset="-122"/>
                </a:rPr>
                <a:t>+</a:t>
              </a: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400" b="1" baseline="-25000">
                  <a:solidFill>
                    <a:srgbClr val="000099"/>
                  </a:solidFill>
                  <a:latin typeface="Times New Roman" panose="02020603050405020304" pitchFamily="18" charset="0"/>
                  <a:ea typeface="长城楷体" pitchFamily="49" charset="-122"/>
                </a:rPr>
                <a:t>CC</a:t>
              </a:r>
              <a:endParaRPr kumimoji="1" lang="en-US" altLang="zh-CN" sz="2400">
                <a:solidFill>
                  <a:srgbClr val="000099"/>
                </a:solidFill>
                <a:latin typeface="Times New Roman" panose="02020603050405020304" pitchFamily="18" charset="0"/>
                <a:ea typeface="长城楷体" pitchFamily="49" charset="-122"/>
              </a:endParaRPr>
            </a:p>
          </p:txBody>
        </p:sp>
        <p:sp>
          <p:nvSpPr>
            <p:cNvPr id="38017" name="Text Box 54"/>
            <p:cNvSpPr txBox="1">
              <a:spLocks noChangeArrowheads="1"/>
            </p:cNvSpPr>
            <p:nvPr/>
          </p:nvSpPr>
          <p:spPr bwMode="auto">
            <a:xfrm>
              <a:off x="528" y="14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i</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8018" name="Text Box 55"/>
            <p:cNvSpPr txBox="1">
              <a:spLocks noChangeArrowheads="1"/>
            </p:cNvSpPr>
            <p:nvPr/>
          </p:nvSpPr>
          <p:spPr bwMode="auto">
            <a:xfrm>
              <a:off x="2676" y="1372"/>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o</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8019" name="Rectangle 56" descr="新闻纸"/>
            <p:cNvSpPr>
              <a:spLocks noChangeArrowheads="1"/>
            </p:cNvSpPr>
            <p:nvPr/>
          </p:nvSpPr>
          <p:spPr bwMode="auto">
            <a:xfrm>
              <a:off x="2736" y="1060"/>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20" name="Rectangle 57" descr="新闻纸"/>
            <p:cNvSpPr>
              <a:spLocks noChangeArrowheads="1"/>
            </p:cNvSpPr>
            <p:nvPr/>
          </p:nvSpPr>
          <p:spPr bwMode="auto">
            <a:xfrm>
              <a:off x="576" y="1171"/>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21" name="Rectangle 58" descr="新闻纸"/>
            <p:cNvSpPr>
              <a:spLocks noChangeArrowheads="1"/>
            </p:cNvSpPr>
            <p:nvPr/>
          </p:nvSpPr>
          <p:spPr bwMode="auto">
            <a:xfrm>
              <a:off x="2737" y="1731"/>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22" name="Rectangle 59" descr="新闻纸"/>
            <p:cNvSpPr>
              <a:spLocks noChangeArrowheads="1"/>
            </p:cNvSpPr>
            <p:nvPr/>
          </p:nvSpPr>
          <p:spPr bwMode="auto">
            <a:xfrm>
              <a:off x="576" y="1913"/>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23" name="Line 60"/>
            <p:cNvSpPr>
              <a:spLocks noChangeShapeType="1"/>
            </p:cNvSpPr>
            <p:nvPr/>
          </p:nvSpPr>
          <p:spPr bwMode="auto">
            <a:xfrm>
              <a:off x="2610" y="1724"/>
              <a:ext cx="0" cy="44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24" name="Line 61"/>
            <p:cNvSpPr>
              <a:spLocks noChangeShapeType="1"/>
            </p:cNvSpPr>
            <p:nvPr/>
          </p:nvSpPr>
          <p:spPr bwMode="auto">
            <a:xfrm>
              <a:off x="1182" y="1811"/>
              <a:ext cx="0" cy="345"/>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25" name="Rectangle 62"/>
            <p:cNvSpPr>
              <a:spLocks noChangeArrowheads="1"/>
            </p:cNvSpPr>
            <p:nvPr/>
          </p:nvSpPr>
          <p:spPr bwMode="auto">
            <a:xfrm>
              <a:off x="432" y="1370"/>
              <a:ext cx="95" cy="292"/>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26" name="Oval 63"/>
            <p:cNvSpPr>
              <a:spLocks noChangeArrowheads="1"/>
            </p:cNvSpPr>
            <p:nvPr/>
          </p:nvSpPr>
          <p:spPr bwMode="auto">
            <a:xfrm>
              <a:off x="384" y="1835"/>
              <a:ext cx="192" cy="173"/>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027" name="Line 64"/>
            <p:cNvSpPr>
              <a:spLocks noChangeShapeType="1"/>
            </p:cNvSpPr>
            <p:nvPr/>
          </p:nvSpPr>
          <p:spPr bwMode="auto">
            <a:xfrm flipV="1">
              <a:off x="480" y="1187"/>
              <a:ext cx="0"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28" name="Line 65"/>
            <p:cNvSpPr>
              <a:spLocks noChangeShapeType="1"/>
            </p:cNvSpPr>
            <p:nvPr/>
          </p:nvSpPr>
          <p:spPr bwMode="auto">
            <a:xfrm>
              <a:off x="480" y="1662"/>
              <a:ext cx="0" cy="5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8029" name="Text Box 66"/>
            <p:cNvSpPr txBox="1">
              <a:spLocks noChangeArrowheads="1"/>
            </p:cNvSpPr>
            <p:nvPr/>
          </p:nvSpPr>
          <p:spPr bwMode="auto">
            <a:xfrm>
              <a:off x="103" y="1301"/>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400" b="1" baseline="-25000">
                  <a:latin typeface="Times New Roman" panose="02020603050405020304" pitchFamily="18" charset="0"/>
                  <a:ea typeface="长城楷体" pitchFamily="49" charset="-122"/>
                </a:rPr>
                <a:t>S</a:t>
              </a:r>
              <a:endParaRPr kumimoji="1" lang="en-US" altLang="zh-CN" sz="2400">
                <a:latin typeface="Times New Roman" panose="02020603050405020304" pitchFamily="18" charset="0"/>
                <a:ea typeface="长城楷体" pitchFamily="49" charset="-122"/>
              </a:endParaRPr>
            </a:p>
          </p:txBody>
        </p:sp>
        <p:sp>
          <p:nvSpPr>
            <p:cNvPr id="38030" name="Text Box 67"/>
            <p:cNvSpPr txBox="1">
              <a:spLocks noChangeArrowheads="1"/>
            </p:cNvSpPr>
            <p:nvPr/>
          </p:nvSpPr>
          <p:spPr bwMode="auto">
            <a:xfrm>
              <a:off x="48" y="1732"/>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e</a:t>
              </a:r>
              <a:r>
                <a:rPr kumimoji="1" lang="en-US" altLang="zh-CN" sz="2400" b="1" baseline="-25000">
                  <a:solidFill>
                    <a:srgbClr val="000099"/>
                  </a:solidFill>
                  <a:latin typeface="Times New Roman" panose="02020603050405020304" pitchFamily="18" charset="0"/>
                  <a:ea typeface="长城楷体" pitchFamily="49" charset="-122"/>
                </a:rPr>
                <a:t>S</a:t>
              </a:r>
              <a:endParaRPr kumimoji="1" lang="en-US" altLang="zh-CN" sz="2400" b="1">
                <a:solidFill>
                  <a:srgbClr val="000099"/>
                </a:solidFill>
                <a:latin typeface="Times New Roman" panose="02020603050405020304" pitchFamily="18" charset="0"/>
                <a:ea typeface="长城楷体" pitchFamily="49" charset="-122"/>
              </a:endParaRPr>
            </a:p>
          </p:txBody>
        </p:sp>
        <p:sp>
          <p:nvSpPr>
            <p:cNvPr id="38031" name="Rectangle 68" descr="新闻纸"/>
            <p:cNvSpPr>
              <a:spLocks noChangeArrowheads="1"/>
            </p:cNvSpPr>
            <p:nvPr/>
          </p:nvSpPr>
          <p:spPr bwMode="auto">
            <a:xfrm>
              <a:off x="238" y="1611"/>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32" name="Rectangle 69" descr="新闻纸"/>
            <p:cNvSpPr>
              <a:spLocks noChangeArrowheads="1"/>
            </p:cNvSpPr>
            <p:nvPr/>
          </p:nvSpPr>
          <p:spPr bwMode="auto">
            <a:xfrm>
              <a:off x="231" y="1905"/>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8033" name="Oval 70"/>
            <p:cNvSpPr>
              <a:spLocks noChangeArrowheads="1"/>
            </p:cNvSpPr>
            <p:nvPr/>
          </p:nvSpPr>
          <p:spPr bwMode="auto">
            <a:xfrm>
              <a:off x="1156" y="1172"/>
              <a:ext cx="50" cy="4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753735" name="Text Box 71"/>
          <p:cNvSpPr txBox="1">
            <a:spLocks noChangeArrowheads="1"/>
          </p:cNvSpPr>
          <p:nvPr/>
        </p:nvSpPr>
        <p:spPr bwMode="auto">
          <a:xfrm>
            <a:off x="1143000" y="4052888"/>
            <a:ext cx="2895600" cy="1031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20000"/>
              </a:spcBef>
              <a:defRPr/>
            </a:pPr>
            <a:r>
              <a:rPr kumimoji="1" lang="en-US" altLang="zh-CN" sz="2800" b="1">
                <a:solidFill>
                  <a:srgbClr val="CC0000"/>
                </a:solidFill>
                <a:effectLst>
                  <a:outerShdw blurRad="38100" dist="38100" dir="2700000" algn="tl">
                    <a:srgbClr val="C0C0C0"/>
                  </a:outerShdw>
                </a:effectLst>
                <a:latin typeface="宋体" panose="02010600030101010101" pitchFamily="2" charset="-122"/>
              </a:rPr>
              <a:t>  </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去掉</a:t>
            </a:r>
            <a:r>
              <a:rPr kumimoji="1" lang="en-US" altLang="zh-CN" sz="2800" b="1" i="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C</a:t>
            </a:r>
            <a:r>
              <a:rPr kumimoji="1" lang="en-US" altLang="zh-CN" sz="2400" b="1" baseline="-25000">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E</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后的</a:t>
            </a:r>
          </a:p>
          <a:p>
            <a:pPr>
              <a:spcBef>
                <a:spcPct val="20000"/>
              </a:spcBef>
              <a:defRPr/>
            </a:pP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微变等效电路</a:t>
            </a:r>
          </a:p>
        </p:txBody>
      </p:sp>
      <p:graphicFrame>
        <p:nvGraphicFramePr>
          <p:cNvPr id="753736" name="Object 72"/>
          <p:cNvGraphicFramePr>
            <a:graphicFrameLocks noChangeAspect="1"/>
          </p:cNvGraphicFramePr>
          <p:nvPr/>
        </p:nvGraphicFramePr>
        <p:xfrm>
          <a:off x="1558925" y="5138738"/>
          <a:ext cx="2311400" cy="522287"/>
        </p:xfrm>
        <a:graphic>
          <a:graphicData uri="http://schemas.openxmlformats.org/presentationml/2006/ole">
            <mc:AlternateContent xmlns:mc="http://schemas.openxmlformats.org/markup-compatibility/2006">
              <mc:Choice xmlns:v="urn:schemas-microsoft-com:vml" Requires="v">
                <p:oleObj name="Equation" r:id="rId3" imgW="1032510" imgH="193675" progId="Equation.3">
                  <p:embed/>
                </p:oleObj>
              </mc:Choice>
              <mc:Fallback>
                <p:oleObj name="Equation" r:id="rId3" imgW="1032510" imgH="193675" progId="Equation.3">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25" y="5138738"/>
                        <a:ext cx="23114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3737" name="Oval 73"/>
          <p:cNvSpPr>
            <a:spLocks noChangeArrowheads="1"/>
          </p:cNvSpPr>
          <p:nvPr/>
        </p:nvSpPr>
        <p:spPr bwMode="auto">
          <a:xfrm>
            <a:off x="954088" y="1938338"/>
            <a:ext cx="609600" cy="609600"/>
          </a:xfrm>
          <a:prstGeom prst="ellipse">
            <a:avLst/>
          </a:prstGeom>
          <a:noFill/>
          <a:ln w="3810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753738" name="Group 74"/>
          <p:cNvGrpSpPr/>
          <p:nvPr/>
        </p:nvGrpSpPr>
        <p:grpSpPr bwMode="auto">
          <a:xfrm>
            <a:off x="3011488" y="1557338"/>
            <a:ext cx="1143000" cy="1069975"/>
            <a:chOff x="3312" y="1515"/>
            <a:chExt cx="720" cy="674"/>
          </a:xfrm>
        </p:grpSpPr>
        <p:sp>
          <p:nvSpPr>
            <p:cNvPr id="37972" name="Oval 75"/>
            <p:cNvSpPr>
              <a:spLocks noChangeArrowheads="1"/>
            </p:cNvSpPr>
            <p:nvPr/>
          </p:nvSpPr>
          <p:spPr bwMode="auto">
            <a:xfrm>
              <a:off x="3410" y="1515"/>
              <a:ext cx="442" cy="358"/>
            </a:xfrm>
            <a:prstGeom prst="ellipse">
              <a:avLst/>
            </a:prstGeom>
            <a:noFill/>
            <a:ln w="3810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40" name="Text Box 76"/>
            <p:cNvSpPr txBox="1">
              <a:spLocks noChangeArrowheads="1"/>
            </p:cNvSpPr>
            <p:nvPr/>
          </p:nvSpPr>
          <p:spPr bwMode="auto">
            <a:xfrm>
              <a:off x="3312" y="1862"/>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短路</a:t>
              </a:r>
            </a:p>
          </p:txBody>
        </p:sp>
      </p:grpSp>
      <p:grpSp>
        <p:nvGrpSpPr>
          <p:cNvPr id="753741" name="Group 77"/>
          <p:cNvGrpSpPr/>
          <p:nvPr/>
        </p:nvGrpSpPr>
        <p:grpSpPr bwMode="auto">
          <a:xfrm>
            <a:off x="3849688" y="860425"/>
            <a:ext cx="866775" cy="2895600"/>
            <a:chOff x="2564" y="240"/>
            <a:chExt cx="796" cy="2016"/>
          </a:xfrm>
        </p:grpSpPr>
        <p:sp>
          <p:nvSpPr>
            <p:cNvPr id="37969" name="Line 78"/>
            <p:cNvSpPr>
              <a:spLocks noChangeShapeType="1"/>
            </p:cNvSpPr>
            <p:nvPr/>
          </p:nvSpPr>
          <p:spPr bwMode="auto">
            <a:xfrm>
              <a:off x="2640" y="240"/>
              <a:ext cx="72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70" name="Line 79"/>
            <p:cNvSpPr>
              <a:spLocks noChangeShapeType="1"/>
            </p:cNvSpPr>
            <p:nvPr/>
          </p:nvSpPr>
          <p:spPr bwMode="auto">
            <a:xfrm>
              <a:off x="3348" y="249"/>
              <a:ext cx="0" cy="2007"/>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71" name="Line 80"/>
            <p:cNvSpPr>
              <a:spLocks noChangeShapeType="1"/>
            </p:cNvSpPr>
            <p:nvPr/>
          </p:nvSpPr>
          <p:spPr bwMode="auto">
            <a:xfrm>
              <a:off x="2564" y="2256"/>
              <a:ext cx="796"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753745" name="Group 81"/>
          <p:cNvGrpSpPr/>
          <p:nvPr/>
        </p:nvGrpSpPr>
        <p:grpSpPr bwMode="auto">
          <a:xfrm>
            <a:off x="3671888" y="414338"/>
            <a:ext cx="1165225" cy="1454150"/>
            <a:chOff x="2832" y="816"/>
            <a:chExt cx="734" cy="916"/>
          </a:xfrm>
        </p:grpSpPr>
        <p:sp>
          <p:nvSpPr>
            <p:cNvPr id="37967" name="Oval 82"/>
            <p:cNvSpPr>
              <a:spLocks noChangeArrowheads="1"/>
            </p:cNvSpPr>
            <p:nvPr/>
          </p:nvSpPr>
          <p:spPr bwMode="auto">
            <a:xfrm>
              <a:off x="2832" y="816"/>
              <a:ext cx="672" cy="384"/>
            </a:xfrm>
            <a:prstGeom prst="ellipse">
              <a:avLst/>
            </a:prstGeom>
            <a:noFill/>
            <a:ln w="3810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47" name="Rectangle 83"/>
            <p:cNvSpPr>
              <a:spLocks noChangeArrowheads="1"/>
            </p:cNvSpPr>
            <p:nvPr/>
          </p:nvSpPr>
          <p:spPr bwMode="auto">
            <a:xfrm>
              <a:off x="3004" y="1244"/>
              <a:ext cx="562"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nSpc>
                  <a:spcPct val="80000"/>
                </a:lnSpc>
                <a:defRPr/>
              </a:pP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对地</a:t>
              </a:r>
            </a:p>
            <a:p>
              <a:pPr>
                <a:lnSpc>
                  <a:spcPct val="80000"/>
                </a:lnSpc>
                <a:defRPr/>
              </a:pP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短路</a:t>
              </a:r>
            </a:p>
          </p:txBody>
        </p:sp>
      </p:grpSp>
      <p:grpSp>
        <p:nvGrpSpPr>
          <p:cNvPr id="37897" name="Group 84"/>
          <p:cNvGrpSpPr/>
          <p:nvPr/>
        </p:nvGrpSpPr>
        <p:grpSpPr bwMode="auto">
          <a:xfrm>
            <a:off x="5508625" y="836613"/>
            <a:ext cx="3313113" cy="1279525"/>
            <a:chOff x="3337" y="864"/>
            <a:chExt cx="2087" cy="806"/>
          </a:xfrm>
        </p:grpSpPr>
        <p:sp>
          <p:nvSpPr>
            <p:cNvPr id="753749" name="Text Box 85" descr="40%"/>
            <p:cNvSpPr txBox="1">
              <a:spLocks noChangeArrowheads="1"/>
            </p:cNvSpPr>
            <p:nvPr/>
          </p:nvSpPr>
          <p:spPr bwMode="auto">
            <a:xfrm>
              <a:off x="3744" y="952"/>
              <a:ext cx="1680" cy="650"/>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2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如果去掉</a:t>
              </a:r>
              <a:r>
                <a:rPr kumimoji="1" lang="en-US" altLang="zh-CN" sz="2800" b="1" i="1">
                  <a:solidFill>
                    <a:srgbClr val="FF0000"/>
                  </a:solidFill>
                  <a:effectLst>
                    <a:outerShdw blurRad="38100" dist="38100" dir="2700000" algn="tl">
                      <a:srgbClr val="C0C0C0"/>
                    </a:outerShdw>
                  </a:effectLst>
                  <a:latin typeface="Times New Roman" panose="02020603050405020304" pitchFamily="18" charset="0"/>
                </a:rPr>
                <a:t>C</a:t>
              </a:r>
              <a:r>
                <a:rPr kumimoji="1" lang="en-US" altLang="zh-CN" sz="2400" b="1" baseline="-25000">
                  <a:solidFill>
                    <a:srgbClr val="FF0000"/>
                  </a:solidFill>
                  <a:effectLst>
                    <a:outerShdw blurRad="38100" dist="38100" dir="2700000" algn="tl">
                      <a:srgbClr val="C0C0C0"/>
                    </a:outerShdw>
                  </a:effectLst>
                  <a:latin typeface="Times New Roman" panose="02020603050405020304" pitchFamily="18" charset="0"/>
                </a:rPr>
                <a:t>E </a:t>
              </a:r>
              <a:r>
                <a:rPr kumimoji="1" lang="zh-CN" altLang="en-US" sz="2800" b="1">
                  <a:solidFill>
                    <a:srgbClr val="FF0000"/>
                  </a:solidFill>
                  <a:effectLst>
                    <a:outerShdw blurRad="38100" dist="38100" dir="2700000" algn="tl">
                      <a:srgbClr val="C0C0C0"/>
                    </a:outerShdw>
                  </a:effectLst>
                  <a:latin typeface="宋体" panose="02010600030101010101" pitchFamily="2" charset="-122"/>
                </a:rPr>
                <a:t>，</a:t>
              </a:r>
            </a:p>
            <a:p>
              <a:pPr algn="l">
                <a:spcBef>
                  <a:spcPct val="20000"/>
                </a:spcBef>
                <a:defRPr/>
              </a:pPr>
              <a:r>
                <a:rPr kumimoji="1" lang="en-US" altLang="zh-CN" sz="2800" b="1" i="1">
                  <a:solidFill>
                    <a:srgbClr val="FF0000"/>
                  </a:solidFill>
                  <a:effectLst>
                    <a:outerShdw blurRad="38100" dist="38100" dir="2700000" algn="tl">
                      <a:srgbClr val="C0C0C0"/>
                    </a:outerShdw>
                  </a:effectLst>
                  <a:latin typeface="Times New Roman" panose="02020603050405020304" pitchFamily="18" charset="0"/>
                </a:rPr>
                <a:t>A</a:t>
              </a:r>
              <a:r>
                <a:rPr kumimoji="1" lang="en-US" altLang="zh-CN" sz="2800" b="1" i="1" baseline="-25000">
                  <a:solidFill>
                    <a:srgbClr val="FF0000"/>
                  </a:solidFill>
                  <a:effectLst>
                    <a:outerShdw blurRad="38100" dist="38100" dir="2700000" algn="tl">
                      <a:srgbClr val="C0C0C0"/>
                    </a:outerShdw>
                  </a:effectLst>
                  <a:latin typeface="Times New Roman" panose="02020603050405020304" pitchFamily="18" charset="0"/>
                </a:rPr>
                <a:t>u</a:t>
              </a:r>
              <a:r>
                <a:rPr kumimoji="1" lang="zh-CN" altLang="en-US" sz="2800" b="1">
                  <a:solidFill>
                    <a:srgbClr val="FF0000"/>
                  </a:solidFill>
                  <a:effectLst>
                    <a:outerShdw blurRad="38100" dist="38100" dir="2700000" algn="tl">
                      <a:srgbClr val="C0C0C0"/>
                    </a:outerShdw>
                  </a:effectLst>
                  <a:latin typeface="宋体" panose="02010600030101010101" pitchFamily="2" charset="-122"/>
                </a:rPr>
                <a:t>，</a:t>
              </a:r>
              <a:r>
                <a:rPr kumimoji="1" lang="en-US" altLang="zh-CN" sz="2800" b="1" i="1">
                  <a:solidFill>
                    <a:srgbClr val="FF0000"/>
                  </a:solidFill>
                  <a:effectLst>
                    <a:outerShdw blurRad="38100" dist="38100" dir="2700000" algn="tl">
                      <a:srgbClr val="C0C0C0"/>
                    </a:outerShdw>
                  </a:effectLst>
                  <a:latin typeface="Times New Roman" panose="02020603050405020304" pitchFamily="18" charset="0"/>
                </a:rPr>
                <a:t>r</a:t>
              </a:r>
              <a:r>
                <a:rPr kumimoji="1" lang="en-US" altLang="zh-CN" sz="2800" b="1" baseline="-25000">
                  <a:solidFill>
                    <a:srgbClr val="FF0000"/>
                  </a:solidFill>
                  <a:effectLst>
                    <a:outerShdw blurRad="38100" dist="38100" dir="2700000" algn="tl">
                      <a:srgbClr val="C0C0C0"/>
                    </a:outerShdw>
                  </a:effectLst>
                  <a:latin typeface="Times New Roman" panose="02020603050405020304" pitchFamily="18" charset="0"/>
                </a:rPr>
                <a:t>i</a:t>
              </a:r>
              <a:r>
                <a:rPr kumimoji="1" lang="zh-CN" altLang="en-US" sz="2800" b="1">
                  <a:solidFill>
                    <a:srgbClr val="FF0000"/>
                  </a:solidFill>
                  <a:effectLst>
                    <a:outerShdw blurRad="38100" dist="38100" dir="2700000" algn="tl">
                      <a:srgbClr val="C0C0C0"/>
                    </a:outerShdw>
                  </a:effectLst>
                  <a:latin typeface="宋体" panose="02010600030101010101" pitchFamily="2" charset="-122"/>
                </a:rPr>
                <a:t>，</a:t>
              </a:r>
              <a:r>
                <a:rPr kumimoji="1" lang="en-US" altLang="zh-CN" sz="2800" b="1" i="1">
                  <a:solidFill>
                    <a:srgbClr val="FF0000"/>
                  </a:solidFill>
                  <a:effectLst>
                    <a:outerShdw blurRad="38100" dist="38100" dir="2700000" algn="tl">
                      <a:srgbClr val="C0C0C0"/>
                    </a:outerShdw>
                  </a:effectLst>
                  <a:latin typeface="Times New Roman" panose="02020603050405020304" pitchFamily="18" charset="0"/>
                </a:rPr>
                <a:t>r</a:t>
              </a:r>
              <a:r>
                <a:rPr kumimoji="1" lang="en-US" altLang="zh-CN" sz="2800" b="1" baseline="-25000">
                  <a:solidFill>
                    <a:srgbClr val="FF0000"/>
                  </a:solidFill>
                  <a:effectLst>
                    <a:outerShdw blurRad="38100" dist="38100" dir="2700000" algn="tl">
                      <a:srgbClr val="C0C0C0"/>
                    </a:outerShdw>
                  </a:effectLst>
                  <a:latin typeface="Times New Roman" panose="02020603050405020304" pitchFamily="18" charset="0"/>
                </a:rPr>
                <a:t>o</a:t>
              </a:r>
              <a:r>
                <a:rPr kumimoji="1" lang="en-US" altLang="zh-CN" sz="2800" b="1">
                  <a:solidFill>
                    <a:srgbClr val="FF0000"/>
                  </a:solidFill>
                  <a:effectLst>
                    <a:outerShdw blurRad="38100" dist="38100" dir="2700000" algn="tl">
                      <a:srgbClr val="C0C0C0"/>
                    </a:outerShdw>
                  </a:effectLst>
                  <a:latin typeface="宋体" panose="02010600030101010101" pitchFamily="2" charset="-122"/>
                </a:rPr>
                <a:t> </a:t>
              </a:r>
              <a:r>
                <a:rPr kumimoji="1" lang="en-US" altLang="zh-CN" sz="2800" b="1">
                  <a:solidFill>
                    <a:srgbClr val="FF0000"/>
                  </a:solidFill>
                  <a:effectLst>
                    <a:outerShdw blurRad="38100" dist="38100" dir="2700000" algn="tl">
                      <a:srgbClr val="C0C0C0"/>
                    </a:outerShdw>
                  </a:effectLst>
                  <a:latin typeface="Times New Roman" panose="02020603050405020304" pitchFamily="18" charset="0"/>
                </a:rPr>
                <a:t>?</a:t>
              </a:r>
            </a:p>
          </p:txBody>
        </p:sp>
        <p:graphicFrame>
          <p:nvGraphicFramePr>
            <p:cNvPr id="37966" name="Object 86" descr="40%"/>
            <p:cNvGraphicFramePr>
              <a:graphicFrameLocks noChangeAspect="1"/>
            </p:cNvGraphicFramePr>
            <p:nvPr/>
          </p:nvGraphicFramePr>
          <p:xfrm>
            <a:off x="3337" y="864"/>
            <a:ext cx="432" cy="806"/>
          </p:xfrm>
          <a:graphic>
            <a:graphicData uri="http://schemas.openxmlformats.org/presentationml/2006/ole">
              <mc:AlternateContent xmlns:mc="http://schemas.openxmlformats.org/markup-compatibility/2006">
                <mc:Choice xmlns:v="urn:schemas-microsoft-com:vml" Requires="v">
                  <p:oleObj name="Clip" r:id="rId5" imgW="1857375" imgH="3996055" progId="MS_ClipArt_Gallery.5">
                    <p:embed/>
                  </p:oleObj>
                </mc:Choice>
                <mc:Fallback>
                  <p:oleObj name="Clip" r:id="rId5" imgW="1857375" imgH="3996055" progId="MS_ClipArt_Gallery.5">
                    <p:embed/>
                    <p:pic>
                      <p:nvPicPr>
                        <p:cNvPr id="0" name="Object 86" descr="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7" y="864"/>
                          <a:ext cx="432" cy="806"/>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3751" name="Rectangle 87"/>
          <p:cNvSpPr>
            <a:spLocks noChangeArrowheads="1"/>
          </p:cNvSpPr>
          <p:nvPr/>
        </p:nvSpPr>
        <p:spPr bwMode="auto">
          <a:xfrm>
            <a:off x="3011488" y="2928938"/>
            <a:ext cx="762000" cy="762000"/>
          </a:xfrm>
          <a:prstGeom prst="rect">
            <a:avLst/>
          </a:prstGeom>
          <a:solidFill>
            <a:srgbClr val="F6FAE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52" name="AutoShape 88" descr="水滴"/>
          <p:cNvSpPr>
            <a:spLocks noChangeArrowheads="1"/>
          </p:cNvSpPr>
          <p:nvPr/>
        </p:nvSpPr>
        <p:spPr bwMode="auto">
          <a:xfrm rot="-2692639">
            <a:off x="6156325" y="2133600"/>
            <a:ext cx="533400" cy="1420813"/>
          </a:xfrm>
          <a:prstGeom prst="curvedLeftArrow">
            <a:avLst>
              <a:gd name="adj1" fmla="val 53274"/>
              <a:gd name="adj2" fmla="val 106548"/>
              <a:gd name="adj3" fmla="val 33333"/>
            </a:avLst>
          </a:prstGeom>
          <a:blipFill dpi="0" rotWithShape="0">
            <a:blip r:embed="rId7"/>
            <a:srcRect/>
            <a:tile tx="0" ty="0" sx="100000" sy="100000" flip="none" algn="tl"/>
          </a:blipFill>
          <a:ln w="38100">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53" name="Text Box 89"/>
          <p:cNvSpPr txBox="1">
            <a:spLocks noChangeArrowheads="1"/>
          </p:cNvSpPr>
          <p:nvPr/>
        </p:nvSpPr>
        <p:spPr bwMode="auto">
          <a:xfrm>
            <a:off x="4041775" y="3294063"/>
            <a:ext cx="985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kumimoji="1" lang="zh-CN" altLang="zh-CN"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nvGrpSpPr>
          <p:cNvPr id="753754" name="Group 90"/>
          <p:cNvGrpSpPr/>
          <p:nvPr/>
        </p:nvGrpSpPr>
        <p:grpSpPr bwMode="auto">
          <a:xfrm>
            <a:off x="4298950" y="3195638"/>
            <a:ext cx="4616450" cy="3063875"/>
            <a:chOff x="2708" y="2013"/>
            <a:chExt cx="2908" cy="1930"/>
          </a:xfrm>
        </p:grpSpPr>
        <p:sp>
          <p:nvSpPr>
            <p:cNvPr id="37902" name="Line 91"/>
            <p:cNvSpPr>
              <a:spLocks noChangeShapeType="1"/>
            </p:cNvSpPr>
            <p:nvPr/>
          </p:nvSpPr>
          <p:spPr bwMode="auto">
            <a:xfrm flipV="1">
              <a:off x="3083" y="3828"/>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03" name="Line 92"/>
            <p:cNvSpPr>
              <a:spLocks noChangeShapeType="1"/>
            </p:cNvSpPr>
            <p:nvPr/>
          </p:nvSpPr>
          <p:spPr bwMode="auto">
            <a:xfrm flipH="1" flipV="1">
              <a:off x="4513" y="2368"/>
              <a:ext cx="0" cy="27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04" name="Line 93"/>
            <p:cNvSpPr>
              <a:spLocks noChangeShapeType="1"/>
            </p:cNvSpPr>
            <p:nvPr/>
          </p:nvSpPr>
          <p:spPr bwMode="auto">
            <a:xfrm flipV="1">
              <a:off x="3083" y="2385"/>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7905" name="Group 94"/>
            <p:cNvGrpSpPr/>
            <p:nvPr/>
          </p:nvGrpSpPr>
          <p:grpSpPr bwMode="auto">
            <a:xfrm>
              <a:off x="4410" y="2628"/>
              <a:ext cx="206" cy="290"/>
              <a:chOff x="4164" y="1968"/>
              <a:chExt cx="264" cy="420"/>
            </a:xfrm>
          </p:grpSpPr>
          <p:sp>
            <p:nvSpPr>
              <p:cNvPr id="37963" name="AutoShape 95"/>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64" name="Line 96"/>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7906" name="Line 97"/>
            <p:cNvSpPr>
              <a:spLocks noChangeShapeType="1"/>
            </p:cNvSpPr>
            <p:nvPr/>
          </p:nvSpPr>
          <p:spPr bwMode="auto">
            <a:xfrm flipV="1">
              <a:off x="3970" y="2380"/>
              <a:ext cx="0" cy="2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07" name="Rectangle 98"/>
            <p:cNvSpPr>
              <a:spLocks noChangeArrowheads="1"/>
            </p:cNvSpPr>
            <p:nvPr/>
          </p:nvSpPr>
          <p:spPr bwMode="auto">
            <a:xfrm>
              <a:off x="3922" y="2661"/>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08" name="Line 99"/>
            <p:cNvSpPr>
              <a:spLocks noChangeShapeType="1"/>
            </p:cNvSpPr>
            <p:nvPr/>
          </p:nvSpPr>
          <p:spPr bwMode="auto">
            <a:xfrm>
              <a:off x="4498" y="2356"/>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09" name="Line 100"/>
            <p:cNvSpPr>
              <a:spLocks noChangeShapeType="1"/>
            </p:cNvSpPr>
            <p:nvPr/>
          </p:nvSpPr>
          <p:spPr bwMode="auto">
            <a:xfrm flipV="1">
              <a:off x="4959" y="2368"/>
              <a:ext cx="0" cy="5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10" name="Rectangle 101"/>
            <p:cNvSpPr>
              <a:spLocks noChangeArrowheads="1"/>
            </p:cNvSpPr>
            <p:nvPr/>
          </p:nvSpPr>
          <p:spPr bwMode="auto">
            <a:xfrm>
              <a:off x="4911" y="295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3766" name="Text Box 102"/>
            <p:cNvSpPr txBox="1">
              <a:spLocks noChangeArrowheads="1"/>
            </p:cNvSpPr>
            <p:nvPr/>
          </p:nvSpPr>
          <p:spPr bwMode="auto">
            <a:xfrm>
              <a:off x="3931" y="2603"/>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8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be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7912" name="Line 103"/>
            <p:cNvSpPr>
              <a:spLocks noChangeShapeType="1"/>
            </p:cNvSpPr>
            <p:nvPr/>
          </p:nvSpPr>
          <p:spPr bwMode="auto">
            <a:xfrm>
              <a:off x="4359" y="2661"/>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13" name="Line 104"/>
            <p:cNvSpPr>
              <a:spLocks noChangeShapeType="1"/>
            </p:cNvSpPr>
            <p:nvPr/>
          </p:nvSpPr>
          <p:spPr bwMode="auto">
            <a:xfrm flipV="1">
              <a:off x="3685" y="2318"/>
              <a:ext cx="27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69" name="Text Box 105"/>
            <p:cNvSpPr txBox="1">
              <a:spLocks noChangeArrowheads="1"/>
            </p:cNvSpPr>
            <p:nvPr/>
          </p:nvSpPr>
          <p:spPr bwMode="auto">
            <a:xfrm>
              <a:off x="4575" y="2774"/>
              <a:ext cx="6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endParaRPr kumimoji="1" lang="zh-CN"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7915" name="Line 106"/>
            <p:cNvSpPr>
              <a:spLocks noChangeShapeType="1"/>
            </p:cNvSpPr>
            <p:nvPr/>
          </p:nvSpPr>
          <p:spPr bwMode="auto">
            <a:xfrm flipH="1">
              <a:off x="4470" y="2306"/>
              <a:ext cx="280"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3771" name="Text Box 107"/>
            <p:cNvSpPr txBox="1">
              <a:spLocks noChangeArrowheads="1"/>
            </p:cNvSpPr>
            <p:nvPr/>
          </p:nvSpPr>
          <p:spPr bwMode="auto">
            <a:xfrm>
              <a:off x="3536" y="2963"/>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B</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7917" name="Line 108"/>
            <p:cNvSpPr>
              <a:spLocks noChangeShapeType="1"/>
            </p:cNvSpPr>
            <p:nvPr/>
          </p:nvSpPr>
          <p:spPr bwMode="auto">
            <a:xfrm flipV="1">
              <a:off x="5353" y="2353"/>
              <a:ext cx="1" cy="5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18" name="Rectangle 109"/>
            <p:cNvSpPr>
              <a:spLocks noChangeArrowheads="1"/>
            </p:cNvSpPr>
            <p:nvPr/>
          </p:nvSpPr>
          <p:spPr bwMode="auto">
            <a:xfrm>
              <a:off x="5309" y="2937"/>
              <a:ext cx="91" cy="256"/>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3774" name="Text Box 110"/>
            <p:cNvSpPr txBox="1">
              <a:spLocks noChangeArrowheads="1"/>
            </p:cNvSpPr>
            <p:nvPr/>
          </p:nvSpPr>
          <p:spPr bwMode="auto">
            <a:xfrm>
              <a:off x="4553" y="2928"/>
              <a:ext cx="45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C</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53775" name="Text Box 111"/>
            <p:cNvSpPr txBox="1">
              <a:spLocks noChangeArrowheads="1"/>
            </p:cNvSpPr>
            <p:nvPr/>
          </p:nvSpPr>
          <p:spPr bwMode="auto">
            <a:xfrm>
              <a:off x="4931" y="2913"/>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L</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53776" name="Text Box 112"/>
            <p:cNvSpPr txBox="1">
              <a:spLocks noChangeArrowheads="1"/>
            </p:cNvSpPr>
            <p:nvPr/>
          </p:nvSpPr>
          <p:spPr bwMode="auto">
            <a:xfrm>
              <a:off x="4130" y="2859"/>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E</a:t>
              </a:r>
            </a:p>
          </p:txBody>
        </p:sp>
        <p:sp>
          <p:nvSpPr>
            <p:cNvPr id="753777" name="Text Box 113"/>
            <p:cNvSpPr txBox="1">
              <a:spLocks noChangeArrowheads="1"/>
            </p:cNvSpPr>
            <p:nvPr/>
          </p:nvSpPr>
          <p:spPr bwMode="auto">
            <a:xfrm>
              <a:off x="3467" y="2134"/>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B</a:t>
              </a:r>
            </a:p>
          </p:txBody>
        </p:sp>
        <p:sp>
          <p:nvSpPr>
            <p:cNvPr id="753778" name="Text Box 114"/>
            <p:cNvSpPr txBox="1">
              <a:spLocks noChangeArrowheads="1"/>
            </p:cNvSpPr>
            <p:nvPr/>
          </p:nvSpPr>
          <p:spPr bwMode="auto">
            <a:xfrm>
              <a:off x="4769" y="211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C</a:t>
              </a:r>
            </a:p>
          </p:txBody>
        </p:sp>
        <p:sp>
          <p:nvSpPr>
            <p:cNvPr id="37924" name="Line 115"/>
            <p:cNvSpPr>
              <a:spLocks noChangeShapeType="1"/>
            </p:cNvSpPr>
            <p:nvPr/>
          </p:nvSpPr>
          <p:spPr bwMode="auto">
            <a:xfrm flipV="1">
              <a:off x="3566" y="2376"/>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3780" name="Text Box 116" descr="新闻纸"/>
            <p:cNvSpPr txBox="1">
              <a:spLocks noChangeArrowheads="1"/>
            </p:cNvSpPr>
            <p:nvPr/>
          </p:nvSpPr>
          <p:spPr bwMode="auto">
            <a:xfrm>
              <a:off x="3201" y="2351"/>
              <a:ext cx="299"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753781" name="Text Box 117" descr="新闻纸"/>
            <p:cNvSpPr txBox="1">
              <a:spLocks noChangeArrowheads="1"/>
            </p:cNvSpPr>
            <p:nvPr/>
          </p:nvSpPr>
          <p:spPr bwMode="auto">
            <a:xfrm>
              <a:off x="3203" y="3581"/>
              <a:ext cx="299"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37927" name="Rectangle 118"/>
            <p:cNvSpPr>
              <a:spLocks noChangeArrowheads="1"/>
            </p:cNvSpPr>
            <p:nvPr/>
          </p:nvSpPr>
          <p:spPr bwMode="auto">
            <a:xfrm>
              <a:off x="3530" y="298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3783" name="Rectangle 119" descr="新闻纸"/>
            <p:cNvSpPr>
              <a:spLocks noChangeArrowheads="1"/>
            </p:cNvSpPr>
            <p:nvPr/>
          </p:nvSpPr>
          <p:spPr bwMode="auto">
            <a:xfrm>
              <a:off x="5404" y="2331"/>
              <a:ext cx="212"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753784" name="Rectangle 120" descr="新闻纸"/>
            <p:cNvSpPr>
              <a:spLocks noChangeArrowheads="1"/>
            </p:cNvSpPr>
            <p:nvPr/>
          </p:nvSpPr>
          <p:spPr bwMode="auto">
            <a:xfrm>
              <a:off x="5404" y="3505"/>
              <a:ext cx="212"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grpSp>
          <p:nvGrpSpPr>
            <p:cNvPr id="37930" name="Group 121"/>
            <p:cNvGrpSpPr/>
            <p:nvPr/>
          </p:nvGrpSpPr>
          <p:grpSpPr bwMode="auto">
            <a:xfrm>
              <a:off x="4148" y="3824"/>
              <a:ext cx="160" cy="119"/>
              <a:chOff x="4403" y="3875"/>
              <a:chExt cx="160" cy="119"/>
            </a:xfrm>
          </p:grpSpPr>
          <p:sp>
            <p:nvSpPr>
              <p:cNvPr id="37961" name="Line 122"/>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62" name="Line 123"/>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7931" name="Line 124"/>
            <p:cNvSpPr>
              <a:spLocks noChangeShapeType="1"/>
            </p:cNvSpPr>
            <p:nvPr/>
          </p:nvSpPr>
          <p:spPr bwMode="auto">
            <a:xfrm flipH="1" flipV="1">
              <a:off x="5348" y="3189"/>
              <a:ext cx="0"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2" name="Line 125"/>
            <p:cNvSpPr>
              <a:spLocks noChangeShapeType="1"/>
            </p:cNvSpPr>
            <p:nvPr/>
          </p:nvSpPr>
          <p:spPr bwMode="auto">
            <a:xfrm flipV="1">
              <a:off x="4957" y="3218"/>
              <a:ext cx="0" cy="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3" name="Line 126"/>
            <p:cNvSpPr>
              <a:spLocks noChangeShapeType="1"/>
            </p:cNvSpPr>
            <p:nvPr/>
          </p:nvSpPr>
          <p:spPr bwMode="auto">
            <a:xfrm flipH="1" flipV="1">
              <a:off x="3975" y="2929"/>
              <a:ext cx="0" cy="2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4" name="Line 127"/>
            <p:cNvSpPr>
              <a:spLocks noChangeShapeType="1"/>
            </p:cNvSpPr>
            <p:nvPr/>
          </p:nvSpPr>
          <p:spPr bwMode="auto">
            <a:xfrm flipH="1" flipV="1">
              <a:off x="3567" y="3239"/>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5" name="Line 128"/>
            <p:cNvSpPr>
              <a:spLocks noChangeShapeType="1"/>
            </p:cNvSpPr>
            <p:nvPr/>
          </p:nvSpPr>
          <p:spPr bwMode="auto">
            <a:xfrm flipH="1" flipV="1">
              <a:off x="4513" y="2884"/>
              <a:ext cx="0" cy="2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6" name="Line 129"/>
            <p:cNvSpPr>
              <a:spLocks noChangeShapeType="1"/>
            </p:cNvSpPr>
            <p:nvPr/>
          </p:nvSpPr>
          <p:spPr bwMode="auto">
            <a:xfrm flipH="1">
              <a:off x="3086" y="2943"/>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7" name="Rectangle 130"/>
            <p:cNvSpPr>
              <a:spLocks noChangeArrowheads="1"/>
            </p:cNvSpPr>
            <p:nvPr/>
          </p:nvSpPr>
          <p:spPr bwMode="auto">
            <a:xfrm>
              <a:off x="3049" y="2715"/>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7938" name="Line 131"/>
            <p:cNvSpPr>
              <a:spLocks noChangeShapeType="1"/>
            </p:cNvSpPr>
            <p:nvPr/>
          </p:nvSpPr>
          <p:spPr bwMode="auto">
            <a:xfrm flipH="1">
              <a:off x="3086" y="2378"/>
              <a:ext cx="0" cy="34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9" name="Oval 132"/>
            <p:cNvSpPr>
              <a:spLocks noChangeArrowheads="1"/>
            </p:cNvSpPr>
            <p:nvPr/>
          </p:nvSpPr>
          <p:spPr bwMode="auto">
            <a:xfrm>
              <a:off x="2996" y="3280"/>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3797" name="Rectangle 133" descr="新闻纸"/>
            <p:cNvSpPr>
              <a:spLocks noChangeArrowheads="1"/>
            </p:cNvSpPr>
            <p:nvPr/>
          </p:nvSpPr>
          <p:spPr bwMode="auto">
            <a:xfrm>
              <a:off x="2882" y="3047"/>
              <a:ext cx="228"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a:solidFill>
                    <a:schemeClr val="accent2"/>
                  </a:solidFill>
                  <a:effectLst>
                    <a:outerShdw blurRad="38100" dist="38100" dir="2700000" algn="tl">
                      <a:srgbClr val="C0C0C0"/>
                    </a:outerShdw>
                  </a:effectLst>
                  <a:latin typeface="宋体" panose="02010600030101010101" pitchFamily="2" charset="-122"/>
                </a:rPr>
                <a:t>+</a:t>
              </a:r>
            </a:p>
          </p:txBody>
        </p:sp>
        <p:sp>
          <p:nvSpPr>
            <p:cNvPr id="753798" name="Rectangle 134"/>
            <p:cNvSpPr>
              <a:spLocks noChangeArrowheads="1"/>
            </p:cNvSpPr>
            <p:nvPr/>
          </p:nvSpPr>
          <p:spPr bwMode="auto">
            <a:xfrm>
              <a:off x="2871" y="3353"/>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accent2"/>
                  </a:solidFill>
                  <a:effectLst>
                    <a:outerShdw blurRad="38100" dist="38100" dir="2700000" algn="tl">
                      <a:srgbClr val="C0C0C0"/>
                    </a:outerShdw>
                  </a:effectLst>
                  <a:latin typeface="宋体" panose="02010600030101010101" pitchFamily="2" charset="-122"/>
                </a:rPr>
                <a:t>-</a:t>
              </a:r>
            </a:p>
          </p:txBody>
        </p:sp>
        <p:sp>
          <p:nvSpPr>
            <p:cNvPr id="753799" name="Text Box 135"/>
            <p:cNvSpPr txBox="1">
              <a:spLocks noChangeArrowheads="1"/>
            </p:cNvSpPr>
            <p:nvPr/>
          </p:nvSpPr>
          <p:spPr bwMode="auto">
            <a:xfrm>
              <a:off x="2708" y="2686"/>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S</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7943" name="Oval 136"/>
            <p:cNvSpPr>
              <a:spLocks noChangeArrowheads="1"/>
            </p:cNvSpPr>
            <p:nvPr/>
          </p:nvSpPr>
          <p:spPr bwMode="auto">
            <a:xfrm>
              <a:off x="4209" y="3794"/>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44" name="Object 137"/>
            <p:cNvGraphicFramePr>
              <a:graphicFrameLocks noChangeAspect="1"/>
            </p:cNvGraphicFramePr>
            <p:nvPr/>
          </p:nvGraphicFramePr>
          <p:xfrm>
            <a:off x="3229" y="2961"/>
            <a:ext cx="181" cy="280"/>
          </p:xfrm>
          <a:graphic>
            <a:graphicData uri="http://schemas.openxmlformats.org/presentationml/2006/ole">
              <mc:AlternateContent xmlns:mc="http://schemas.openxmlformats.org/markup-compatibility/2006">
                <mc:Choice xmlns:v="urn:schemas-microsoft-com:vml" Requires="v">
                  <p:oleObj name="Equation" r:id="rId8" imgW="161290" imgH="204470" progId="Equation.3">
                    <p:embed/>
                  </p:oleObj>
                </mc:Choice>
                <mc:Fallback>
                  <p:oleObj name="Equation" r:id="rId8" imgW="161290" imgH="204470" progId="Equation.3">
                    <p:embed/>
                    <p:pic>
                      <p:nvPicPr>
                        <p:cNvPr id="0" name="Object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9" y="2961"/>
                          <a:ext cx="18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5" name="Object 138"/>
            <p:cNvGraphicFramePr>
              <a:graphicFrameLocks noChangeAspect="1"/>
            </p:cNvGraphicFramePr>
            <p:nvPr/>
          </p:nvGraphicFramePr>
          <p:xfrm>
            <a:off x="3104" y="2047"/>
            <a:ext cx="150" cy="292"/>
          </p:xfrm>
          <a:graphic>
            <a:graphicData uri="http://schemas.openxmlformats.org/presentationml/2006/ole">
              <mc:AlternateContent xmlns:mc="http://schemas.openxmlformats.org/markup-compatibility/2006">
                <mc:Choice xmlns:v="urn:schemas-microsoft-com:vml" Requires="v">
                  <p:oleObj name="Equation" r:id="rId10" imgW="118110" imgH="204470" progId="Equation.3">
                    <p:embed/>
                  </p:oleObj>
                </mc:Choice>
                <mc:Fallback>
                  <p:oleObj name="Equation" r:id="rId10" imgW="118110" imgH="204470" progId="Equation.3">
                    <p:embed/>
                    <p:pic>
                      <p:nvPicPr>
                        <p:cNvPr id="0" name="Object 1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4" y="2047"/>
                          <a:ext cx="15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6" name="Object 139"/>
            <p:cNvGraphicFramePr>
              <a:graphicFrameLocks noChangeAspect="1"/>
            </p:cNvGraphicFramePr>
            <p:nvPr/>
          </p:nvGraphicFramePr>
          <p:xfrm>
            <a:off x="3706" y="2034"/>
            <a:ext cx="177" cy="313"/>
          </p:xfrm>
          <a:graphic>
            <a:graphicData uri="http://schemas.openxmlformats.org/presentationml/2006/ole">
              <mc:AlternateContent xmlns:mc="http://schemas.openxmlformats.org/markup-compatibility/2006">
                <mc:Choice xmlns:v="urn:schemas-microsoft-com:vml" Requires="v">
                  <p:oleObj name="Equation" r:id="rId12" imgW="150495" imgH="215265" progId="Equation.3">
                    <p:embed/>
                  </p:oleObj>
                </mc:Choice>
                <mc:Fallback>
                  <p:oleObj name="Equation" r:id="rId12" imgW="150495" imgH="215265" progId="Equation.3">
                    <p:embed/>
                    <p:pic>
                      <p:nvPicPr>
                        <p:cNvPr id="0" name="Object 1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6" y="2034"/>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7" name="Object 140"/>
            <p:cNvGraphicFramePr>
              <a:graphicFrameLocks noChangeAspect="1"/>
            </p:cNvGraphicFramePr>
            <p:nvPr/>
          </p:nvGraphicFramePr>
          <p:xfrm>
            <a:off x="4517" y="2013"/>
            <a:ext cx="223" cy="308"/>
          </p:xfrm>
          <a:graphic>
            <a:graphicData uri="http://schemas.openxmlformats.org/presentationml/2006/ole">
              <mc:AlternateContent xmlns:mc="http://schemas.openxmlformats.org/markup-compatibility/2006">
                <mc:Choice xmlns:v="urn:schemas-microsoft-com:vml" Requires="v">
                  <p:oleObj name="Equation" r:id="rId14" imgW="204470" imgH="215265" progId="Equation.3">
                    <p:embed/>
                  </p:oleObj>
                </mc:Choice>
                <mc:Fallback>
                  <p:oleObj name="Equation" r:id="rId14" imgW="204470" imgH="215265" progId="Equation.3">
                    <p:embed/>
                    <p:pic>
                      <p:nvPicPr>
                        <p:cNvPr id="0" name="Object 1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7" y="2013"/>
                          <a:ext cx="22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8" name="Object 141"/>
            <p:cNvGraphicFramePr>
              <a:graphicFrameLocks noChangeAspect="1"/>
            </p:cNvGraphicFramePr>
            <p:nvPr/>
          </p:nvGraphicFramePr>
          <p:xfrm>
            <a:off x="5411" y="2940"/>
            <a:ext cx="181" cy="283"/>
          </p:xfrm>
          <a:graphic>
            <a:graphicData uri="http://schemas.openxmlformats.org/presentationml/2006/ole">
              <mc:AlternateContent xmlns:mc="http://schemas.openxmlformats.org/markup-compatibility/2006">
                <mc:Choice xmlns:v="urn:schemas-microsoft-com:vml" Requires="v">
                  <p:oleObj name="Equation" r:id="rId16" imgW="172085" imgH="215265" progId="Equation.3">
                    <p:embed/>
                  </p:oleObj>
                </mc:Choice>
                <mc:Fallback>
                  <p:oleObj name="Equation" r:id="rId16" imgW="172085" imgH="215265" progId="Equation.3">
                    <p:embed/>
                    <p:pic>
                      <p:nvPicPr>
                        <p:cNvPr id="0" name="Object 1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11" y="2940"/>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9" name="Object 142"/>
            <p:cNvGraphicFramePr>
              <a:graphicFrameLocks noChangeAspect="1"/>
            </p:cNvGraphicFramePr>
            <p:nvPr/>
          </p:nvGraphicFramePr>
          <p:xfrm>
            <a:off x="4205" y="2391"/>
            <a:ext cx="259" cy="345"/>
          </p:xfrm>
          <a:graphic>
            <a:graphicData uri="http://schemas.openxmlformats.org/presentationml/2006/ole">
              <mc:AlternateContent xmlns:mc="http://schemas.openxmlformats.org/markup-compatibility/2006">
                <mc:Choice xmlns:v="urn:schemas-microsoft-com:vml" Requires="v">
                  <p:oleObj name="Equation" r:id="rId18" imgW="290195" imgH="215265" progId="Equation.3">
                    <p:embed/>
                  </p:oleObj>
                </mc:Choice>
                <mc:Fallback>
                  <p:oleObj name="Equation" r:id="rId18" imgW="290195" imgH="215265" progId="Equation.3">
                    <p:embed/>
                    <p:pic>
                      <p:nvPicPr>
                        <p:cNvPr id="0" name="Object 1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05" y="2391"/>
                          <a:ext cx="259"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50" name="Line 143"/>
            <p:cNvSpPr>
              <a:spLocks noChangeShapeType="1"/>
            </p:cNvSpPr>
            <p:nvPr/>
          </p:nvSpPr>
          <p:spPr bwMode="auto">
            <a:xfrm flipV="1">
              <a:off x="3081" y="2335"/>
              <a:ext cx="27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37951" name="Object 144"/>
            <p:cNvGraphicFramePr>
              <a:graphicFrameLocks noChangeAspect="1"/>
            </p:cNvGraphicFramePr>
            <p:nvPr/>
          </p:nvGraphicFramePr>
          <p:xfrm>
            <a:off x="2734" y="3205"/>
            <a:ext cx="241" cy="347"/>
          </p:xfrm>
          <a:graphic>
            <a:graphicData uri="http://schemas.openxmlformats.org/presentationml/2006/ole">
              <mc:AlternateContent xmlns:mc="http://schemas.openxmlformats.org/markup-compatibility/2006">
                <mc:Choice xmlns:v="urn:schemas-microsoft-com:vml" Requires="v">
                  <p:oleObj name="Equation" r:id="rId20" imgW="193675" imgH="215265" progId="Equation.3">
                    <p:embed/>
                  </p:oleObj>
                </mc:Choice>
                <mc:Fallback>
                  <p:oleObj name="Equation" r:id="rId20" imgW="193675" imgH="215265" progId="Equation.3">
                    <p:embed/>
                    <p:pic>
                      <p:nvPicPr>
                        <p:cNvPr id="0" name="Object 1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34" y="3205"/>
                          <a:ext cx="24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52" name="Line 145"/>
            <p:cNvSpPr>
              <a:spLocks noChangeShapeType="1"/>
            </p:cNvSpPr>
            <p:nvPr/>
          </p:nvSpPr>
          <p:spPr bwMode="auto">
            <a:xfrm>
              <a:off x="3975" y="3123"/>
              <a:ext cx="5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3" name="Rectangle 146"/>
            <p:cNvSpPr>
              <a:spLocks noChangeArrowheads="1"/>
            </p:cNvSpPr>
            <p:nvPr/>
          </p:nvSpPr>
          <p:spPr bwMode="auto">
            <a:xfrm>
              <a:off x="4199" y="3354"/>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954" name="Line 147"/>
            <p:cNvSpPr>
              <a:spLocks noChangeShapeType="1"/>
            </p:cNvSpPr>
            <p:nvPr/>
          </p:nvSpPr>
          <p:spPr bwMode="auto">
            <a:xfrm>
              <a:off x="4245" y="3112"/>
              <a:ext cx="0" cy="2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5" name="Line 148"/>
            <p:cNvSpPr>
              <a:spLocks noChangeShapeType="1"/>
            </p:cNvSpPr>
            <p:nvPr/>
          </p:nvSpPr>
          <p:spPr bwMode="auto">
            <a:xfrm>
              <a:off x="4240" y="3604"/>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6" name="Line 149"/>
            <p:cNvSpPr>
              <a:spLocks noChangeShapeType="1"/>
            </p:cNvSpPr>
            <p:nvPr/>
          </p:nvSpPr>
          <p:spPr bwMode="auto">
            <a:xfrm>
              <a:off x="4364" y="3344"/>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7957" name="Object 150"/>
            <p:cNvGraphicFramePr>
              <a:graphicFrameLocks noChangeAspect="1"/>
            </p:cNvGraphicFramePr>
            <p:nvPr/>
          </p:nvGraphicFramePr>
          <p:xfrm>
            <a:off x="4385" y="3327"/>
            <a:ext cx="164" cy="313"/>
          </p:xfrm>
          <a:graphic>
            <a:graphicData uri="http://schemas.openxmlformats.org/presentationml/2006/ole">
              <mc:AlternateContent xmlns:mc="http://schemas.openxmlformats.org/markup-compatibility/2006">
                <mc:Choice xmlns:v="urn:schemas-microsoft-com:vml" Requires="v">
                  <p:oleObj name="Equation" r:id="rId22" imgW="128905" imgH="215265" progId="Equation.3">
                    <p:embed/>
                  </p:oleObj>
                </mc:Choice>
                <mc:Fallback>
                  <p:oleObj name="Equation" r:id="rId22" imgW="128905" imgH="215265" progId="Equation.3">
                    <p:embed/>
                    <p:pic>
                      <p:nvPicPr>
                        <p:cNvPr id="0" name="Object 1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85" y="3327"/>
                          <a:ext cx="16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3815" name="Text Box 151"/>
            <p:cNvSpPr txBox="1">
              <a:spLocks noChangeArrowheads="1"/>
            </p:cNvSpPr>
            <p:nvPr/>
          </p:nvSpPr>
          <p:spPr bwMode="auto">
            <a:xfrm>
              <a:off x="3842" y="3319"/>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7959" name="Line 152"/>
            <p:cNvSpPr>
              <a:spLocks noChangeShapeType="1"/>
            </p:cNvSpPr>
            <p:nvPr/>
          </p:nvSpPr>
          <p:spPr bwMode="auto">
            <a:xfrm>
              <a:off x="3608" y="2542"/>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37960" name="Object 153"/>
            <p:cNvGraphicFramePr>
              <a:graphicFrameLocks noChangeAspect="1"/>
            </p:cNvGraphicFramePr>
            <p:nvPr/>
          </p:nvGraphicFramePr>
          <p:xfrm>
            <a:off x="3618" y="2496"/>
            <a:ext cx="287" cy="375"/>
          </p:xfrm>
          <a:graphic>
            <a:graphicData uri="http://schemas.openxmlformats.org/presentationml/2006/ole">
              <mc:AlternateContent xmlns:mc="http://schemas.openxmlformats.org/markup-compatibility/2006">
                <mc:Choice xmlns:v="urn:schemas-microsoft-com:vml" Requires="v">
                  <p:oleObj name="Equation" r:id="rId24" imgW="236855" imgH="236855" progId="Equation.3">
                    <p:embed/>
                  </p:oleObj>
                </mc:Choice>
                <mc:Fallback>
                  <p:oleObj name="Equation" r:id="rId24" imgW="236855" imgH="236855" progId="Equation.3">
                    <p:embed/>
                    <p:pic>
                      <p:nvPicPr>
                        <p:cNvPr id="0" name="Object 15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18" y="2496"/>
                          <a:ext cx="28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53751"/>
                                        </p:tgtEl>
                                        <p:attrNameLst>
                                          <p:attrName>style.visibility</p:attrName>
                                        </p:attrNameLst>
                                      </p:cBhvr>
                                      <p:to>
                                        <p:strVal val="visible"/>
                                      </p:to>
                                    </p:set>
                                    <p:animEffect transition="in" filter="barn(outHorizontal)">
                                      <p:cBhvr>
                                        <p:cTn id="7" dur="500"/>
                                        <p:tgtEl>
                                          <p:spTgt spid="7537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53735"/>
                                        </p:tgtEl>
                                        <p:attrNameLst>
                                          <p:attrName>style.visibility</p:attrName>
                                        </p:attrNameLst>
                                      </p:cBhvr>
                                      <p:to>
                                        <p:strVal val="visible"/>
                                      </p:to>
                                    </p:set>
                                    <p:animEffect transition="in" filter="blinds(vertical)">
                                      <p:cBhvr>
                                        <p:cTn id="12" dur="500"/>
                                        <p:tgtEl>
                                          <p:spTgt spid="7537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3737"/>
                                        </p:tgtEl>
                                        <p:attrNameLst>
                                          <p:attrName>style.visibility</p:attrName>
                                        </p:attrNameLst>
                                      </p:cBhvr>
                                      <p:to>
                                        <p:strVal val="visible"/>
                                      </p:to>
                                    </p:set>
                                    <p:animEffect transition="in" filter="wipe(left)">
                                      <p:cBhvr>
                                        <p:cTn id="17" dur="500"/>
                                        <p:tgtEl>
                                          <p:spTgt spid="75373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53738"/>
                                        </p:tgtEl>
                                        <p:attrNameLst>
                                          <p:attrName>style.visibility</p:attrName>
                                        </p:attrNameLst>
                                      </p:cBhvr>
                                      <p:to>
                                        <p:strVal val="visible"/>
                                      </p:to>
                                    </p:set>
                                    <p:animEffect transition="in" filter="wipe(left)">
                                      <p:cBhvr>
                                        <p:cTn id="21" dur="500"/>
                                        <p:tgtEl>
                                          <p:spTgt spid="753738"/>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53745"/>
                                        </p:tgtEl>
                                        <p:attrNameLst>
                                          <p:attrName>style.visibility</p:attrName>
                                        </p:attrNameLst>
                                      </p:cBhvr>
                                      <p:to>
                                        <p:strVal val="visible"/>
                                      </p:to>
                                    </p:set>
                                    <p:animEffect transition="in" filter="wipe(left)">
                                      <p:cBhvr>
                                        <p:cTn id="25" dur="500"/>
                                        <p:tgtEl>
                                          <p:spTgt spid="753745"/>
                                        </p:tgtEl>
                                      </p:cBhvr>
                                    </p:animEffect>
                                  </p:childTnLst>
                                </p:cTn>
                              </p:par>
                            </p:childTnLst>
                          </p:cTn>
                        </p:par>
                        <p:par>
                          <p:cTn id="26" fill="hold">
                            <p:stCondLst>
                              <p:cond delay="1500"/>
                            </p:stCondLst>
                            <p:childTnLst>
                              <p:par>
                                <p:cTn id="27" presetID="18" presetClass="entr" presetSubtype="6" fill="hold" nodeType="afterEffect">
                                  <p:stCondLst>
                                    <p:cond delay="0"/>
                                  </p:stCondLst>
                                  <p:childTnLst>
                                    <p:set>
                                      <p:cBhvr>
                                        <p:cTn id="28" dur="1" fill="hold">
                                          <p:stCondLst>
                                            <p:cond delay="0"/>
                                          </p:stCondLst>
                                        </p:cTn>
                                        <p:tgtEl>
                                          <p:spTgt spid="753741"/>
                                        </p:tgtEl>
                                        <p:attrNameLst>
                                          <p:attrName>style.visibility</p:attrName>
                                        </p:attrNameLst>
                                      </p:cBhvr>
                                      <p:to>
                                        <p:strVal val="visible"/>
                                      </p:to>
                                    </p:set>
                                    <p:animEffect transition="in" filter="strips(downRight)">
                                      <p:cBhvr>
                                        <p:cTn id="29" dur="500"/>
                                        <p:tgtEl>
                                          <p:spTgt spid="7537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53736"/>
                                        </p:tgtEl>
                                        <p:attrNameLst>
                                          <p:attrName>style.visibility</p:attrName>
                                        </p:attrNameLst>
                                      </p:cBhvr>
                                      <p:to>
                                        <p:strVal val="visible"/>
                                      </p:to>
                                    </p:set>
                                    <p:animEffect transition="in" filter="wipe(left)">
                                      <p:cBhvr>
                                        <p:cTn id="34" dur="500"/>
                                        <p:tgtEl>
                                          <p:spTgt spid="7537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53752"/>
                                        </p:tgtEl>
                                        <p:attrNameLst>
                                          <p:attrName>style.visibility</p:attrName>
                                        </p:attrNameLst>
                                      </p:cBhvr>
                                      <p:to>
                                        <p:strVal val="visible"/>
                                      </p:to>
                                    </p:set>
                                    <p:animEffect transition="in" filter="wipe(up)">
                                      <p:cBhvr>
                                        <p:cTn id="39" dur="500"/>
                                        <p:tgtEl>
                                          <p:spTgt spid="753752"/>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53754"/>
                                        </p:tgtEl>
                                        <p:attrNameLst>
                                          <p:attrName>style.visibility</p:attrName>
                                        </p:attrNameLst>
                                      </p:cBhvr>
                                      <p:to>
                                        <p:strVal val="visible"/>
                                      </p:to>
                                    </p:set>
                                    <p:animEffect transition="in" filter="wipe(up)">
                                      <p:cBhvr>
                                        <p:cTn id="43" dur="500"/>
                                        <p:tgtEl>
                                          <p:spTgt spid="75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35" grpId="0" autoUpdateAnimBg="0"/>
      <p:bldP spid="753737" grpId="0" animBg="1"/>
      <p:bldP spid="753751" grpId="0" animBg="1"/>
      <p:bldP spid="7537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00113" y="3500438"/>
            <a:ext cx="4032250" cy="13684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4"/>
          <p:cNvSpPr>
            <a:spLocks noChangeShapeType="1"/>
          </p:cNvSpPr>
          <p:nvPr/>
        </p:nvSpPr>
        <p:spPr bwMode="auto">
          <a:xfrm>
            <a:off x="7177088" y="6826250"/>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5"/>
          <p:cNvGrpSpPr/>
          <p:nvPr/>
        </p:nvGrpSpPr>
        <p:grpSpPr bwMode="auto">
          <a:xfrm>
            <a:off x="4716463" y="-26988"/>
            <a:ext cx="3960812" cy="1770063"/>
            <a:chOff x="3107" y="-17"/>
            <a:chExt cx="2495" cy="1115"/>
          </a:xfrm>
        </p:grpSpPr>
        <p:grpSp>
          <p:nvGrpSpPr>
            <p:cNvPr id="5" name="Group 6"/>
            <p:cNvGrpSpPr/>
            <p:nvPr/>
          </p:nvGrpSpPr>
          <p:grpSpPr bwMode="auto">
            <a:xfrm>
              <a:off x="3606" y="-17"/>
              <a:ext cx="1996" cy="971"/>
              <a:chOff x="3606" y="-17"/>
              <a:chExt cx="1996" cy="971"/>
            </a:xfrm>
          </p:grpSpPr>
          <p:sp>
            <p:nvSpPr>
              <p:cNvPr id="7" name="AutoShape 7"/>
              <p:cNvSpPr>
                <a:spLocks noChangeArrowheads="1"/>
              </p:cNvSpPr>
              <p:nvPr/>
            </p:nvSpPr>
            <p:spPr bwMode="auto">
              <a:xfrm>
                <a:off x="3606" y="-17"/>
                <a:ext cx="1996" cy="971"/>
              </a:xfrm>
              <a:prstGeom prst="cloudCallout">
                <a:avLst>
                  <a:gd name="adj1" fmla="val -82065"/>
                  <a:gd name="adj2" fmla="val 80278"/>
                </a:avLst>
              </a:pr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kumimoji="1" lang="zh-CN" altLang="zh-CN" sz="2000" b="1">
                  <a:latin typeface="Times New Roman" panose="02020603050405020304" pitchFamily="18" charset="0"/>
                  <a:ea typeface="黑体" panose="02010609060101010101" pitchFamily="49" charset="-122"/>
                </a:endParaRPr>
              </a:p>
            </p:txBody>
          </p:sp>
          <p:sp>
            <p:nvSpPr>
              <p:cNvPr id="8" name="Text Box 8"/>
              <p:cNvSpPr txBox="1">
                <a:spLocks noChangeArrowheads="1"/>
              </p:cNvSpPr>
              <p:nvPr/>
            </p:nvSpPr>
            <p:spPr bwMode="auto">
              <a:xfrm>
                <a:off x="3788" y="119"/>
                <a:ext cx="148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zh-CN" altLang="en-US" sz="2800" b="1">
                    <a:latin typeface="Times New Roman" panose="02020603050405020304" pitchFamily="18" charset="0"/>
                    <a:ea typeface="黑体" panose="02010609060101010101" pitchFamily="49" charset="-122"/>
                  </a:rPr>
                  <a:t>说到放大你最关心什么</a:t>
                </a:r>
              </a:p>
            </p:txBody>
          </p:sp>
        </p:grpSp>
        <p:sp>
          <p:nvSpPr>
            <p:cNvPr id="6" name="Text Box 9"/>
            <p:cNvSpPr txBox="1">
              <a:spLocks noChangeArrowheads="1"/>
            </p:cNvSpPr>
            <p:nvPr/>
          </p:nvSpPr>
          <p:spPr bwMode="auto">
            <a:xfrm>
              <a:off x="3107" y="618"/>
              <a:ext cx="5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4400" b="1">
                  <a:solidFill>
                    <a:srgbClr val="FF0000"/>
                  </a:solidFill>
                  <a:latin typeface="Times New Roman" panose="02020603050405020304" pitchFamily="18" charset="0"/>
                </a:rPr>
                <a:t>?</a:t>
              </a:r>
              <a:endParaRPr kumimoji="1" lang="en-US" altLang="zh-CN" sz="3200" b="1">
                <a:latin typeface="Times New Roman" panose="02020603050405020304" pitchFamily="18" charset="0"/>
              </a:endParaRPr>
            </a:p>
          </p:txBody>
        </p:sp>
      </p:grpSp>
      <p:grpSp>
        <p:nvGrpSpPr>
          <p:cNvPr id="9" name="Group 10"/>
          <p:cNvGrpSpPr/>
          <p:nvPr/>
        </p:nvGrpSpPr>
        <p:grpSpPr bwMode="auto">
          <a:xfrm>
            <a:off x="6156325" y="1484313"/>
            <a:ext cx="1992313" cy="792162"/>
            <a:chOff x="720" y="1920"/>
            <a:chExt cx="1200" cy="1104"/>
          </a:xfrm>
        </p:grpSpPr>
        <p:sp>
          <p:nvSpPr>
            <p:cNvPr id="10" name="Oval 11"/>
            <p:cNvSpPr>
              <a:spLocks noChangeArrowheads="1"/>
            </p:cNvSpPr>
            <p:nvPr/>
          </p:nvSpPr>
          <p:spPr bwMode="auto">
            <a:xfrm>
              <a:off x="720" y="1920"/>
              <a:ext cx="1200" cy="1104"/>
            </a:xfrm>
            <a:prstGeom prst="ellipse">
              <a:avLst/>
            </a:prstGeom>
            <a:solidFill>
              <a:srgbClr val="CCFFCC"/>
            </a:solidFill>
            <a:ln w="9525">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2"/>
            <p:cNvSpPr txBox="1">
              <a:spLocks noChangeArrowheads="1"/>
            </p:cNvSpPr>
            <p:nvPr/>
          </p:nvSpPr>
          <p:spPr bwMode="auto">
            <a:xfrm>
              <a:off x="816" y="2208"/>
              <a:ext cx="1104"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zh-CN" altLang="en-US" sz="2800" b="1">
                  <a:solidFill>
                    <a:srgbClr val="9900CC"/>
                  </a:solidFill>
                  <a:latin typeface="Times New Roman" panose="02020603050405020304" pitchFamily="18" charset="0"/>
                  <a:ea typeface="黑体" panose="02010609060101010101" pitchFamily="49" charset="-122"/>
                </a:rPr>
                <a:t>能放多大</a:t>
              </a:r>
              <a:r>
                <a:rPr kumimoji="1" lang="en-US" altLang="zh-CN" sz="2800" b="1">
                  <a:solidFill>
                    <a:srgbClr val="9900CC"/>
                  </a:solidFill>
                  <a:latin typeface="Times New Roman" panose="02020603050405020304" pitchFamily="18" charset="0"/>
                  <a:ea typeface="黑体" panose="02010609060101010101" pitchFamily="49" charset="-122"/>
                </a:rPr>
                <a:t>?</a:t>
              </a:r>
            </a:p>
          </p:txBody>
        </p:sp>
      </p:grpSp>
      <p:grpSp>
        <p:nvGrpSpPr>
          <p:cNvPr id="12" name="Group 13"/>
          <p:cNvGrpSpPr/>
          <p:nvPr/>
        </p:nvGrpSpPr>
        <p:grpSpPr bwMode="auto">
          <a:xfrm>
            <a:off x="6156325" y="2349500"/>
            <a:ext cx="2195513" cy="792163"/>
            <a:chOff x="4082" y="1616"/>
            <a:chExt cx="1383" cy="680"/>
          </a:xfrm>
        </p:grpSpPr>
        <p:sp>
          <p:nvSpPr>
            <p:cNvPr id="13" name="Oval 14"/>
            <p:cNvSpPr>
              <a:spLocks noChangeArrowheads="1"/>
            </p:cNvSpPr>
            <p:nvPr/>
          </p:nvSpPr>
          <p:spPr bwMode="auto">
            <a:xfrm>
              <a:off x="4082" y="1616"/>
              <a:ext cx="1383" cy="680"/>
            </a:xfrm>
            <a:prstGeom prst="ellipse">
              <a:avLst/>
            </a:prstGeom>
            <a:solidFill>
              <a:srgbClr val="FFCCCC"/>
            </a:soli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5"/>
            <p:cNvSpPr txBox="1">
              <a:spLocks noChangeArrowheads="1"/>
            </p:cNvSpPr>
            <p:nvPr/>
          </p:nvSpPr>
          <p:spPr bwMode="auto">
            <a:xfrm>
              <a:off x="4319" y="1786"/>
              <a:ext cx="114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FF0000"/>
                  </a:solidFill>
                  <a:latin typeface="Times New Roman" panose="02020603050405020304" pitchFamily="18" charset="0"/>
                  <a:ea typeface="黑体" panose="02010609060101010101" pitchFamily="49" charset="-122"/>
                </a:rPr>
                <a:t>象不象 </a:t>
              </a:r>
              <a:r>
                <a:rPr kumimoji="1" lang="en-US" altLang="zh-CN" sz="2800" b="1">
                  <a:solidFill>
                    <a:srgbClr val="FF0000"/>
                  </a:solidFill>
                  <a:latin typeface="Times New Roman" panose="02020603050405020304" pitchFamily="18" charset="0"/>
                  <a:ea typeface="黑体" panose="02010609060101010101" pitchFamily="49" charset="-122"/>
                </a:rPr>
                <a:t>?</a:t>
              </a:r>
              <a:endParaRPr kumimoji="1" lang="en-US" altLang="zh-CN" sz="2000" b="1">
                <a:latin typeface="Times New Roman" panose="02020603050405020304" pitchFamily="18" charset="0"/>
                <a:ea typeface="黑体" panose="02010609060101010101" pitchFamily="49" charset="-122"/>
              </a:endParaRPr>
            </a:p>
          </p:txBody>
        </p:sp>
      </p:grpSp>
      <p:grpSp>
        <p:nvGrpSpPr>
          <p:cNvPr id="15" name="Group 16"/>
          <p:cNvGrpSpPr/>
          <p:nvPr/>
        </p:nvGrpSpPr>
        <p:grpSpPr bwMode="auto">
          <a:xfrm>
            <a:off x="6011863" y="5445125"/>
            <a:ext cx="2735262" cy="1223963"/>
            <a:chOff x="3833" y="1842"/>
            <a:chExt cx="1723" cy="862"/>
          </a:xfrm>
        </p:grpSpPr>
        <p:sp>
          <p:nvSpPr>
            <p:cNvPr id="16" name="Oval 17"/>
            <p:cNvSpPr>
              <a:spLocks noChangeArrowheads="1"/>
            </p:cNvSpPr>
            <p:nvPr/>
          </p:nvSpPr>
          <p:spPr bwMode="auto">
            <a:xfrm>
              <a:off x="3833" y="1842"/>
              <a:ext cx="1723" cy="862"/>
            </a:xfrm>
            <a:prstGeom prst="ellipse">
              <a:avLst/>
            </a:prstGeom>
            <a:solidFill>
              <a:srgbClr val="FFFFCC"/>
            </a:solidFill>
            <a:ln w="952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8"/>
            <p:cNvSpPr txBox="1">
              <a:spLocks noChangeArrowheads="1"/>
            </p:cNvSpPr>
            <p:nvPr/>
          </p:nvSpPr>
          <p:spPr bwMode="auto">
            <a:xfrm>
              <a:off x="4014" y="1980"/>
              <a:ext cx="1386" cy="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zh-CN" altLang="en-US" sz="2800" b="1">
                  <a:solidFill>
                    <a:srgbClr val="3333FF"/>
                  </a:solidFill>
                  <a:latin typeface="Times New Roman" panose="02020603050405020304" pitchFamily="18" charset="0"/>
                  <a:ea typeface="黑体" panose="02010609060101010101" pitchFamily="49" charset="-122"/>
                </a:rPr>
                <a:t>对信号源影响有多大 </a:t>
              </a:r>
              <a:r>
                <a:rPr kumimoji="1" lang="en-US" altLang="zh-CN" sz="2800" b="1">
                  <a:solidFill>
                    <a:srgbClr val="3333FF"/>
                  </a:solidFill>
                  <a:latin typeface="Times New Roman" panose="02020603050405020304" pitchFamily="18" charset="0"/>
                  <a:ea typeface="黑体" panose="02010609060101010101" pitchFamily="49" charset="-122"/>
                </a:rPr>
                <a:t>?</a:t>
              </a:r>
            </a:p>
          </p:txBody>
        </p:sp>
      </p:grpSp>
      <p:grpSp>
        <p:nvGrpSpPr>
          <p:cNvPr id="18" name="Group 19"/>
          <p:cNvGrpSpPr/>
          <p:nvPr/>
        </p:nvGrpSpPr>
        <p:grpSpPr bwMode="auto">
          <a:xfrm>
            <a:off x="6084888" y="4221163"/>
            <a:ext cx="2592387" cy="1127125"/>
            <a:chOff x="2381" y="2976"/>
            <a:chExt cx="1633" cy="852"/>
          </a:xfrm>
        </p:grpSpPr>
        <p:sp>
          <p:nvSpPr>
            <p:cNvPr id="19" name="Oval 20"/>
            <p:cNvSpPr>
              <a:spLocks noChangeArrowheads="1"/>
            </p:cNvSpPr>
            <p:nvPr/>
          </p:nvSpPr>
          <p:spPr bwMode="auto">
            <a:xfrm>
              <a:off x="2381" y="2976"/>
              <a:ext cx="1633" cy="817"/>
            </a:xfrm>
            <a:prstGeom prst="ellipse">
              <a:avLst/>
            </a:prstGeom>
            <a:solidFill>
              <a:srgbClr val="CCFFFF"/>
            </a:solidFill>
            <a:ln w="9525">
              <a:solidFill>
                <a:srgbClr val="9900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21"/>
            <p:cNvSpPr txBox="1">
              <a:spLocks noChangeArrowheads="1"/>
            </p:cNvSpPr>
            <p:nvPr/>
          </p:nvSpPr>
          <p:spPr bwMode="auto">
            <a:xfrm>
              <a:off x="2608" y="3113"/>
              <a:ext cx="1170" cy="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zh-CN" altLang="en-US" sz="2800" b="1">
                  <a:solidFill>
                    <a:srgbClr val="CC0000"/>
                  </a:solidFill>
                  <a:latin typeface="Times New Roman" panose="02020603050405020304" pitchFamily="18" charset="0"/>
                  <a:ea typeface="黑体" panose="02010609060101010101" pitchFamily="49" charset="-122"/>
                </a:rPr>
                <a:t>带负载能力如何 </a:t>
              </a:r>
              <a:r>
                <a:rPr kumimoji="1" lang="en-US" altLang="zh-CN" sz="2800" b="1">
                  <a:solidFill>
                    <a:srgbClr val="CC0000"/>
                  </a:solidFill>
                  <a:latin typeface="Times New Roman" panose="02020603050405020304" pitchFamily="18" charset="0"/>
                  <a:ea typeface="黑体" panose="02010609060101010101" pitchFamily="49" charset="-122"/>
                </a:rPr>
                <a:t>?</a:t>
              </a:r>
            </a:p>
          </p:txBody>
        </p:sp>
      </p:grpSp>
      <p:sp>
        <p:nvSpPr>
          <p:cNvPr id="21" name="Rectangle 22"/>
          <p:cNvSpPr>
            <a:spLocks noChangeArrowheads="1"/>
          </p:cNvSpPr>
          <p:nvPr/>
        </p:nvSpPr>
        <p:spPr bwMode="auto">
          <a:xfrm>
            <a:off x="1260475" y="3429000"/>
            <a:ext cx="36718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1</a:t>
            </a:r>
            <a:r>
              <a:rPr kumimoji="1" lang="zh-CN" altLang="en-US" sz="2800" b="1">
                <a:latin typeface="Times New Roman" panose="02020603050405020304" pitchFamily="18" charset="0"/>
                <a:ea typeface="黑体" panose="02010609060101010101" pitchFamily="49" charset="-122"/>
              </a:rPr>
              <a:t>、放大倍数（增益）</a:t>
            </a:r>
          </a:p>
        </p:txBody>
      </p:sp>
      <p:sp>
        <p:nvSpPr>
          <p:cNvPr id="22" name="Rectangle 23"/>
          <p:cNvSpPr>
            <a:spLocks noChangeArrowheads="1"/>
          </p:cNvSpPr>
          <p:nvPr/>
        </p:nvSpPr>
        <p:spPr bwMode="auto">
          <a:xfrm>
            <a:off x="1260475" y="3860800"/>
            <a:ext cx="36718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2</a:t>
            </a:r>
            <a:r>
              <a:rPr kumimoji="1" lang="zh-CN" altLang="en-US" sz="2800" b="1">
                <a:latin typeface="Times New Roman" panose="02020603050405020304" pitchFamily="18" charset="0"/>
                <a:ea typeface="黑体" panose="02010609060101010101" pitchFamily="49" charset="-122"/>
              </a:rPr>
              <a:t>、输入电阻</a:t>
            </a:r>
          </a:p>
        </p:txBody>
      </p:sp>
      <p:sp>
        <p:nvSpPr>
          <p:cNvPr id="23" name="Rectangle 24"/>
          <p:cNvSpPr>
            <a:spLocks noChangeArrowheads="1"/>
          </p:cNvSpPr>
          <p:nvPr/>
        </p:nvSpPr>
        <p:spPr bwMode="auto">
          <a:xfrm>
            <a:off x="1260475" y="4292600"/>
            <a:ext cx="36718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3</a:t>
            </a:r>
            <a:r>
              <a:rPr kumimoji="1" lang="zh-CN" altLang="en-US" sz="2800" b="1">
                <a:latin typeface="Times New Roman" panose="02020603050405020304" pitchFamily="18" charset="0"/>
                <a:ea typeface="黑体" panose="02010609060101010101" pitchFamily="49" charset="-122"/>
              </a:rPr>
              <a:t>、输出电阻</a:t>
            </a:r>
          </a:p>
        </p:txBody>
      </p:sp>
      <p:sp>
        <p:nvSpPr>
          <p:cNvPr id="24" name="Rectangle 25"/>
          <p:cNvSpPr>
            <a:spLocks noChangeArrowheads="1"/>
          </p:cNvSpPr>
          <p:nvPr/>
        </p:nvSpPr>
        <p:spPr bwMode="auto">
          <a:xfrm>
            <a:off x="1260475" y="4725988"/>
            <a:ext cx="36718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4</a:t>
            </a:r>
            <a:r>
              <a:rPr kumimoji="1" lang="zh-CN" altLang="en-US" sz="2800" b="1">
                <a:latin typeface="Times New Roman" panose="02020603050405020304" pitchFamily="18" charset="0"/>
                <a:ea typeface="黑体" panose="02010609060101010101" pitchFamily="49" charset="-122"/>
              </a:rPr>
              <a:t>、通频带</a:t>
            </a:r>
          </a:p>
        </p:txBody>
      </p:sp>
      <p:sp>
        <p:nvSpPr>
          <p:cNvPr id="25" name="Rectangle 26"/>
          <p:cNvSpPr>
            <a:spLocks noChangeArrowheads="1"/>
          </p:cNvSpPr>
          <p:nvPr/>
        </p:nvSpPr>
        <p:spPr bwMode="auto">
          <a:xfrm>
            <a:off x="1260475" y="5157788"/>
            <a:ext cx="36718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5</a:t>
            </a:r>
            <a:r>
              <a:rPr kumimoji="1" lang="zh-CN" altLang="en-US" sz="2800" b="1">
                <a:latin typeface="Times New Roman" panose="02020603050405020304" pitchFamily="18" charset="0"/>
                <a:ea typeface="黑体" panose="02010609060101010101" pitchFamily="49" charset="-122"/>
              </a:rPr>
              <a:t>、非线性失真系数</a:t>
            </a:r>
          </a:p>
        </p:txBody>
      </p:sp>
      <p:sp>
        <p:nvSpPr>
          <p:cNvPr id="26" name="Rectangle 27"/>
          <p:cNvSpPr>
            <a:spLocks noChangeArrowheads="1"/>
          </p:cNvSpPr>
          <p:nvPr/>
        </p:nvSpPr>
        <p:spPr bwMode="auto">
          <a:xfrm>
            <a:off x="1260475" y="5589588"/>
            <a:ext cx="36718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800" b="1">
                <a:latin typeface="Times New Roman" panose="02020603050405020304" pitchFamily="18" charset="0"/>
                <a:ea typeface="黑体" panose="02010609060101010101" pitchFamily="49" charset="-122"/>
              </a:rPr>
              <a:t>6</a:t>
            </a:r>
            <a:r>
              <a:rPr kumimoji="1" lang="zh-CN" altLang="en-US" sz="2800" b="1">
                <a:latin typeface="Times New Roman" panose="02020603050405020304" pitchFamily="18" charset="0"/>
                <a:ea typeface="黑体" panose="02010609060101010101" pitchFamily="49" charset="-122"/>
              </a:rPr>
              <a:t>、动态范围</a:t>
            </a:r>
          </a:p>
        </p:txBody>
      </p:sp>
      <p:grpSp>
        <p:nvGrpSpPr>
          <p:cNvPr id="27" name="Group 28"/>
          <p:cNvGrpSpPr/>
          <p:nvPr/>
        </p:nvGrpSpPr>
        <p:grpSpPr bwMode="auto">
          <a:xfrm>
            <a:off x="900113" y="908050"/>
            <a:ext cx="3457575" cy="2100263"/>
            <a:chOff x="612" y="618"/>
            <a:chExt cx="2178" cy="1323"/>
          </a:xfrm>
        </p:grpSpPr>
        <p:sp>
          <p:nvSpPr>
            <p:cNvPr id="28" name="Freeform 29"/>
            <p:cNvSpPr/>
            <p:nvPr/>
          </p:nvSpPr>
          <p:spPr bwMode="auto">
            <a:xfrm>
              <a:off x="1021" y="754"/>
              <a:ext cx="318" cy="260"/>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0"/>
            <p:cNvSpPr txBox="1">
              <a:spLocks noChangeArrowheads="1"/>
            </p:cNvSpPr>
            <p:nvPr/>
          </p:nvSpPr>
          <p:spPr bwMode="auto">
            <a:xfrm>
              <a:off x="1027" y="1250"/>
              <a:ext cx="2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a:latin typeface="Times New Roman" panose="02020603050405020304" pitchFamily="18" charset="0"/>
                </a:rPr>
                <a:t>x</a:t>
              </a:r>
              <a:r>
                <a:rPr kumimoji="1" lang="en-US" altLang="zh-CN" sz="2800" b="1" i="1" baseline="-25000">
                  <a:latin typeface="Times New Roman" panose="02020603050405020304" pitchFamily="18" charset="0"/>
                </a:rPr>
                <a:t>i</a:t>
              </a:r>
              <a:endParaRPr kumimoji="1" lang="en-US" altLang="zh-CN" sz="2800" b="1" i="1">
                <a:latin typeface="Times New Roman" panose="02020603050405020304" pitchFamily="18" charset="0"/>
              </a:endParaRPr>
            </a:p>
          </p:txBody>
        </p:sp>
        <p:sp>
          <p:nvSpPr>
            <p:cNvPr id="30" name="Freeform 31"/>
            <p:cNvSpPr/>
            <p:nvPr/>
          </p:nvSpPr>
          <p:spPr bwMode="auto">
            <a:xfrm>
              <a:off x="2019" y="618"/>
              <a:ext cx="318" cy="548"/>
            </a:xfrm>
            <a:custGeom>
              <a:avLst/>
              <a:gdLst>
                <a:gd name="T0" fmla="*/ 0 w 588"/>
                <a:gd name="T1" fmla="*/ 303 h 548"/>
                <a:gd name="T2" fmla="*/ 84 w 588"/>
                <a:gd name="T3" fmla="*/ 159 h 548"/>
                <a:gd name="T4" fmla="*/ 126 w 588"/>
                <a:gd name="T5" fmla="*/ 255 h 548"/>
                <a:gd name="T6" fmla="*/ 150 w 588"/>
                <a:gd name="T7" fmla="*/ 357 h 548"/>
                <a:gd name="T8" fmla="*/ 198 w 588"/>
                <a:gd name="T9" fmla="*/ 531 h 548"/>
                <a:gd name="T10" fmla="*/ 240 w 588"/>
                <a:gd name="T11" fmla="*/ 459 h 548"/>
                <a:gd name="T12" fmla="*/ 258 w 588"/>
                <a:gd name="T13" fmla="*/ 387 h 548"/>
                <a:gd name="T14" fmla="*/ 288 w 588"/>
                <a:gd name="T15" fmla="*/ 243 h 548"/>
                <a:gd name="T16" fmla="*/ 372 w 588"/>
                <a:gd name="T17" fmla="*/ 3 h 548"/>
                <a:gd name="T18" fmla="*/ 444 w 588"/>
                <a:gd name="T19" fmla="*/ 225 h 548"/>
                <a:gd name="T20" fmla="*/ 486 w 588"/>
                <a:gd name="T21" fmla="*/ 345 h 548"/>
                <a:gd name="T22" fmla="*/ 540 w 588"/>
                <a:gd name="T23" fmla="*/ 447 h 548"/>
                <a:gd name="T24" fmla="*/ 588 w 588"/>
                <a:gd name="T25" fmla="*/ 25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548">
                  <a:moveTo>
                    <a:pt x="0" y="303"/>
                  </a:moveTo>
                  <a:cubicBezTo>
                    <a:pt x="26" y="237"/>
                    <a:pt x="63" y="167"/>
                    <a:pt x="84" y="159"/>
                  </a:cubicBezTo>
                  <a:cubicBezTo>
                    <a:pt x="105" y="151"/>
                    <a:pt x="115" y="222"/>
                    <a:pt x="126" y="255"/>
                  </a:cubicBezTo>
                  <a:cubicBezTo>
                    <a:pt x="137" y="288"/>
                    <a:pt x="138" y="311"/>
                    <a:pt x="150" y="357"/>
                  </a:cubicBezTo>
                  <a:cubicBezTo>
                    <a:pt x="162" y="403"/>
                    <a:pt x="183" y="514"/>
                    <a:pt x="198" y="531"/>
                  </a:cubicBezTo>
                  <a:cubicBezTo>
                    <a:pt x="213" y="548"/>
                    <a:pt x="230" y="483"/>
                    <a:pt x="240" y="459"/>
                  </a:cubicBezTo>
                  <a:cubicBezTo>
                    <a:pt x="250" y="435"/>
                    <a:pt x="250" y="423"/>
                    <a:pt x="258" y="387"/>
                  </a:cubicBezTo>
                  <a:cubicBezTo>
                    <a:pt x="266" y="351"/>
                    <a:pt x="269" y="307"/>
                    <a:pt x="288" y="243"/>
                  </a:cubicBezTo>
                  <a:cubicBezTo>
                    <a:pt x="307" y="179"/>
                    <a:pt x="346" y="6"/>
                    <a:pt x="372" y="3"/>
                  </a:cubicBezTo>
                  <a:cubicBezTo>
                    <a:pt x="398" y="0"/>
                    <a:pt x="425" y="168"/>
                    <a:pt x="444" y="225"/>
                  </a:cubicBezTo>
                  <a:cubicBezTo>
                    <a:pt x="463" y="282"/>
                    <a:pt x="470" y="308"/>
                    <a:pt x="486" y="345"/>
                  </a:cubicBezTo>
                  <a:cubicBezTo>
                    <a:pt x="502" y="382"/>
                    <a:pt x="523" y="462"/>
                    <a:pt x="540" y="447"/>
                  </a:cubicBezTo>
                  <a:cubicBezTo>
                    <a:pt x="557" y="432"/>
                    <a:pt x="578" y="295"/>
                    <a:pt x="588" y="255"/>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32"/>
            <p:cNvSpPr txBox="1">
              <a:spLocks noChangeArrowheads="1"/>
            </p:cNvSpPr>
            <p:nvPr/>
          </p:nvSpPr>
          <p:spPr bwMode="auto">
            <a:xfrm>
              <a:off x="2070" y="1205"/>
              <a:ext cx="3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a:latin typeface="Times New Roman" panose="02020603050405020304" pitchFamily="18" charset="0"/>
                </a:rPr>
                <a:t>x</a:t>
              </a:r>
              <a:r>
                <a:rPr kumimoji="1" lang="en-US" altLang="zh-CN" sz="2800" b="1" i="1" baseline="-25000">
                  <a:latin typeface="Times New Roman" panose="02020603050405020304" pitchFamily="18" charset="0"/>
                </a:rPr>
                <a:t>o</a:t>
              </a:r>
              <a:endParaRPr kumimoji="1" lang="en-US" altLang="zh-CN" sz="2800" b="1" i="1">
                <a:latin typeface="Times New Roman" panose="02020603050405020304" pitchFamily="18" charset="0"/>
              </a:endParaRPr>
            </a:p>
          </p:txBody>
        </p:sp>
        <p:grpSp>
          <p:nvGrpSpPr>
            <p:cNvPr id="32" name="Group 33"/>
            <p:cNvGrpSpPr/>
            <p:nvPr/>
          </p:nvGrpSpPr>
          <p:grpSpPr bwMode="auto">
            <a:xfrm>
              <a:off x="612" y="933"/>
              <a:ext cx="2178" cy="1008"/>
              <a:chOff x="793" y="754"/>
              <a:chExt cx="2178" cy="1008"/>
            </a:xfrm>
          </p:grpSpPr>
          <p:grpSp>
            <p:nvGrpSpPr>
              <p:cNvPr id="33" name="Group 34"/>
              <p:cNvGrpSpPr/>
              <p:nvPr/>
            </p:nvGrpSpPr>
            <p:grpSpPr bwMode="auto">
              <a:xfrm>
                <a:off x="975" y="754"/>
                <a:ext cx="1800" cy="1008"/>
                <a:chOff x="1908" y="2592"/>
                <a:chExt cx="1800" cy="1008"/>
              </a:xfrm>
            </p:grpSpPr>
            <p:sp>
              <p:nvSpPr>
                <p:cNvPr id="39" name="Rectangle 35"/>
                <p:cNvSpPr>
                  <a:spLocks noChangeArrowheads="1"/>
                </p:cNvSpPr>
                <p:nvPr/>
              </p:nvSpPr>
              <p:spPr bwMode="auto">
                <a:xfrm>
                  <a:off x="2495" y="2592"/>
                  <a:ext cx="625" cy="1008"/>
                </a:xfrm>
                <a:prstGeom prst="rect">
                  <a:avLst/>
                </a:prstGeom>
                <a:solidFill>
                  <a:srgbClr val="FEE8CE"/>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 name="Group 36"/>
                <p:cNvGrpSpPr/>
                <p:nvPr/>
              </p:nvGrpSpPr>
              <p:grpSpPr bwMode="auto">
                <a:xfrm>
                  <a:off x="1908" y="2724"/>
                  <a:ext cx="588" cy="96"/>
                  <a:chOff x="1908" y="2724"/>
                  <a:chExt cx="588" cy="96"/>
                </a:xfrm>
              </p:grpSpPr>
              <p:sp>
                <p:nvSpPr>
                  <p:cNvPr id="50" name="Line 37"/>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38"/>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 name="Group 39"/>
                <p:cNvGrpSpPr/>
                <p:nvPr/>
              </p:nvGrpSpPr>
              <p:grpSpPr bwMode="auto">
                <a:xfrm>
                  <a:off x="1908" y="3336"/>
                  <a:ext cx="588" cy="96"/>
                  <a:chOff x="1908" y="2724"/>
                  <a:chExt cx="588" cy="96"/>
                </a:xfrm>
              </p:grpSpPr>
              <p:sp>
                <p:nvSpPr>
                  <p:cNvPr id="48" name="Line 40"/>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41"/>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42"/>
                <p:cNvGrpSpPr/>
                <p:nvPr/>
              </p:nvGrpSpPr>
              <p:grpSpPr bwMode="auto">
                <a:xfrm flipH="1">
                  <a:off x="3120" y="2724"/>
                  <a:ext cx="588" cy="96"/>
                  <a:chOff x="1908" y="2724"/>
                  <a:chExt cx="588" cy="96"/>
                </a:xfrm>
              </p:grpSpPr>
              <p:sp>
                <p:nvSpPr>
                  <p:cNvPr id="46" name="Line 43"/>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4"/>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45"/>
                <p:cNvGrpSpPr/>
                <p:nvPr/>
              </p:nvGrpSpPr>
              <p:grpSpPr bwMode="auto">
                <a:xfrm flipH="1">
                  <a:off x="3120" y="3336"/>
                  <a:ext cx="588" cy="96"/>
                  <a:chOff x="1908" y="2724"/>
                  <a:chExt cx="588" cy="96"/>
                </a:xfrm>
              </p:grpSpPr>
              <p:sp>
                <p:nvSpPr>
                  <p:cNvPr id="44" name="Line 46"/>
                  <p:cNvSpPr>
                    <a:spLocks noChangeShapeType="1"/>
                  </p:cNvSpPr>
                  <p:nvPr/>
                </p:nvSpPr>
                <p:spPr bwMode="auto">
                  <a:xfrm>
                    <a:off x="2016" y="2784"/>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7"/>
                  <p:cNvSpPr>
                    <a:spLocks noChangeArrowheads="1"/>
                  </p:cNvSpPr>
                  <p:nvPr/>
                </p:nvSpPr>
                <p:spPr bwMode="auto">
                  <a:xfrm>
                    <a:off x="1908" y="2724"/>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4" name="Text Box 48"/>
              <p:cNvSpPr txBox="1">
                <a:spLocks noChangeArrowheads="1"/>
              </p:cNvSpPr>
              <p:nvPr/>
            </p:nvSpPr>
            <p:spPr bwMode="auto">
              <a:xfrm>
                <a:off x="1655" y="799"/>
                <a:ext cx="439"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solidFill>
                      <a:srgbClr val="FF3300"/>
                    </a:solidFill>
                    <a:latin typeface="Times New Roman" panose="02020603050405020304" pitchFamily="18" charset="0"/>
                    <a:ea typeface="华文隶书" panose="02010800040101010101" pitchFamily="2" charset="-122"/>
                  </a:rPr>
                  <a:t>放大器</a:t>
                </a:r>
              </a:p>
            </p:txBody>
          </p:sp>
          <p:sp>
            <p:nvSpPr>
              <p:cNvPr id="35" name="Rectangle 49"/>
              <p:cNvSpPr>
                <a:spLocks noChangeArrowheads="1"/>
              </p:cNvSpPr>
              <p:nvPr/>
            </p:nvSpPr>
            <p:spPr bwMode="auto">
              <a:xfrm>
                <a:off x="793"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50"/>
              <p:cNvSpPr>
                <a:spLocks noChangeArrowheads="1"/>
              </p:cNvSpPr>
              <p:nvPr/>
            </p:nvSpPr>
            <p:spPr bwMode="auto">
              <a:xfrm>
                <a:off x="2517" y="799"/>
                <a:ext cx="454" cy="952"/>
              </a:xfrm>
              <a:prstGeom prst="rect">
                <a:avLst/>
              </a:prstGeom>
              <a:solidFill>
                <a:srgbClr val="66FFFF"/>
              </a:solidFill>
              <a:ln w="9525">
                <a:solidFill>
                  <a:srgbClr val="D6009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51"/>
              <p:cNvSpPr>
                <a:spLocks noChangeArrowheads="1"/>
              </p:cNvSpPr>
              <p:nvPr/>
            </p:nvSpPr>
            <p:spPr bwMode="auto">
              <a:xfrm>
                <a:off x="839" y="890"/>
                <a:ext cx="36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CC0000"/>
                    </a:solidFill>
                    <a:latin typeface="Times New Roman" panose="02020603050405020304" pitchFamily="18" charset="0"/>
                    <a:ea typeface="华文隶书" panose="02010800040101010101" pitchFamily="2" charset="-122"/>
                  </a:rPr>
                  <a:t>信号源</a:t>
                </a:r>
              </a:p>
            </p:txBody>
          </p:sp>
          <p:sp>
            <p:nvSpPr>
              <p:cNvPr id="38" name="Rectangle 52"/>
              <p:cNvSpPr>
                <a:spLocks noChangeArrowheads="1"/>
              </p:cNvSpPr>
              <p:nvPr/>
            </p:nvSpPr>
            <p:spPr bwMode="auto">
              <a:xfrm>
                <a:off x="2562" y="981"/>
                <a:ext cx="36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CC0000"/>
                    </a:solidFill>
                    <a:latin typeface="Times New Roman" panose="02020603050405020304" pitchFamily="18" charset="0"/>
                    <a:ea typeface="华文隶书" panose="02010800040101010101" pitchFamily="2" charset="-122"/>
                  </a:rPr>
                  <a:t>负载</a:t>
                </a:r>
              </a:p>
            </p:txBody>
          </p:sp>
        </p:grpSp>
      </p:grpSp>
      <p:grpSp>
        <p:nvGrpSpPr>
          <p:cNvPr id="52" name="Group 53"/>
          <p:cNvGrpSpPr/>
          <p:nvPr/>
        </p:nvGrpSpPr>
        <p:grpSpPr bwMode="auto">
          <a:xfrm>
            <a:off x="6084888" y="3284538"/>
            <a:ext cx="2447925" cy="792162"/>
            <a:chOff x="4082" y="1616"/>
            <a:chExt cx="1383" cy="680"/>
          </a:xfrm>
        </p:grpSpPr>
        <p:sp>
          <p:nvSpPr>
            <p:cNvPr id="53" name="Oval 54"/>
            <p:cNvSpPr>
              <a:spLocks noChangeArrowheads="1"/>
            </p:cNvSpPr>
            <p:nvPr/>
          </p:nvSpPr>
          <p:spPr bwMode="auto">
            <a:xfrm>
              <a:off x="4082" y="1616"/>
              <a:ext cx="1383" cy="680"/>
            </a:xfrm>
            <a:prstGeom prst="ellipse">
              <a:avLst/>
            </a:prstGeom>
            <a:solidFill>
              <a:schemeClr val="bg1"/>
            </a:soli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55"/>
            <p:cNvSpPr txBox="1">
              <a:spLocks noChangeArrowheads="1"/>
            </p:cNvSpPr>
            <p:nvPr/>
          </p:nvSpPr>
          <p:spPr bwMode="auto">
            <a:xfrm>
              <a:off x="4319" y="1786"/>
              <a:ext cx="114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FF0000"/>
                  </a:solidFill>
                  <a:latin typeface="Times New Roman" panose="02020603050405020304" pitchFamily="18" charset="0"/>
                  <a:ea typeface="黑体" panose="02010609060101010101" pitchFamily="49" charset="-122"/>
                </a:rPr>
                <a:t>频率响应 </a:t>
              </a:r>
              <a:r>
                <a:rPr kumimoji="1" lang="en-US" altLang="zh-CN" sz="2800" b="1">
                  <a:solidFill>
                    <a:srgbClr val="FF0000"/>
                  </a:solidFill>
                  <a:latin typeface="Times New Roman" panose="02020603050405020304" pitchFamily="18" charset="0"/>
                  <a:ea typeface="黑体" panose="02010609060101010101" pitchFamily="49" charset="-122"/>
                </a:rPr>
                <a:t>?</a:t>
              </a:r>
              <a:endParaRPr kumimoji="1" lang="en-US" altLang="zh-CN" sz="2000" b="1">
                <a:latin typeface="Times New Roman" panose="02020603050405020304" pitchFamily="18" charset="0"/>
                <a:ea typeface="黑体" panose="02010609060101010101" pitchFamily="49" charset="-122"/>
              </a:endParaRPr>
            </a:p>
          </p:txBody>
        </p:sp>
      </p:grpSp>
      <p:sp>
        <p:nvSpPr>
          <p:cNvPr id="55" name="Rectangle 56"/>
          <p:cNvSpPr>
            <a:spLocks noChangeArrowheads="1"/>
          </p:cNvSpPr>
          <p:nvPr/>
        </p:nvSpPr>
        <p:spPr bwMode="auto">
          <a:xfrm>
            <a:off x="-1" y="492124"/>
            <a:ext cx="51355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800" b="1" u="sng" dirty="0">
                <a:solidFill>
                  <a:srgbClr val="FF3300"/>
                </a:solidFill>
                <a:latin typeface="隶书" panose="02010509060101010101" pitchFamily="49" charset="-122"/>
                <a:ea typeface="隶书" panose="02010509060101010101" pitchFamily="49" charset="-122"/>
              </a:rPr>
              <a:t>2.</a:t>
            </a:r>
            <a:r>
              <a:rPr kumimoji="1" lang="zh-CN" altLang="en-US" sz="2800" b="1" u="sng" dirty="0">
                <a:solidFill>
                  <a:srgbClr val="FF3300"/>
                </a:solidFill>
                <a:latin typeface="隶书" panose="02010509060101010101" pitchFamily="49" charset="-122"/>
                <a:ea typeface="隶书" panose="02010509060101010101" pitchFamily="49" charset="-122"/>
              </a:rPr>
              <a:t>放大电路的主要性能指标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500"/>
                            </p:stCondLst>
                            <p:childTnLst>
                              <p:par>
                                <p:cTn id="39" presetID="22" presetClass="entr" presetSubtype="8" fill="hold" grpId="0" nodeType="after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2000"/>
                            </p:stCondLst>
                            <p:childTnLst>
                              <p:par>
                                <p:cTn id="43" presetID="22" presetClass="entr" presetSubtype="8" fill="hold" grpId="0" nodeType="afterEffect">
                                  <p:stCondLst>
                                    <p:cond delay="100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3500"/>
                            </p:stCondLst>
                            <p:childTnLst>
                              <p:par>
                                <p:cTn id="47" presetID="22" presetClass="entr" presetSubtype="8" fill="hold" grpId="0" nodeType="afterEffect">
                                  <p:stCondLst>
                                    <p:cond delay="100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par>
                          <p:cTn id="50" fill="hold">
                            <p:stCondLst>
                              <p:cond delay="5000"/>
                            </p:stCondLst>
                            <p:childTnLst>
                              <p:par>
                                <p:cTn id="51" presetID="22" presetClass="entr" presetSubtype="8" fill="hold" grpId="0" nodeType="afterEffect">
                                  <p:stCondLst>
                                    <p:cond delay="100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6500"/>
                            </p:stCondLst>
                            <p:childTnLst>
                              <p:par>
                                <p:cTn id="55" presetID="22" presetClass="entr" presetSubtype="8" fill="hold" grpId="0" nodeType="afterEffect">
                                  <p:stCondLst>
                                    <p:cond delay="100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9" presetClass="entr" presetSubtype="1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3000" fill="hold"/>
                                        <p:tgtEl>
                                          <p:spTgt spid="2"/>
                                        </p:tgtEl>
                                        <p:attrNameLst>
                                          <p:attrName>ppt_w</p:attrName>
                                        </p:attrNameLst>
                                      </p:cBhvr>
                                      <p:tavLst>
                                        <p:tav tm="0" fmla="#ppt_w*sin(2.5*pi*$)">
                                          <p:val>
                                            <p:fltVal val="0"/>
                                          </p:val>
                                        </p:tav>
                                        <p:tav tm="100000">
                                          <p:val>
                                            <p:fltVal val="1"/>
                                          </p:val>
                                        </p:tav>
                                      </p:tavLst>
                                    </p:anim>
                                    <p:anim calcmode="lin" valueType="num">
                                      <p:cBhvr>
                                        <p:cTn id="63" dur="3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23" grpId="0"/>
      <p:bldP spid="24" grpId="0"/>
      <p:bldP spid="25" grpId="0"/>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Text Box 2"/>
          <p:cNvSpPr txBox="1">
            <a:spLocks noChangeArrowheads="1"/>
          </p:cNvSpPr>
          <p:nvPr/>
        </p:nvSpPr>
        <p:spPr bwMode="auto">
          <a:xfrm>
            <a:off x="4572000" y="1109663"/>
            <a:ext cx="2743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zh-CN" altLang="en-US" sz="2800" b="1">
                <a:solidFill>
                  <a:srgbClr val="000099"/>
                </a:solidFill>
                <a:effectLst>
                  <a:outerShdw blurRad="38100" dist="38100" dir="2700000" algn="tl">
                    <a:srgbClr val="C0C0C0"/>
                  </a:outerShdw>
                </a:effectLst>
                <a:latin typeface="楷体_GB2312" pitchFamily="49" charset="-122"/>
                <a:ea typeface="楷体_GB2312" pitchFamily="49" charset="-122"/>
              </a:rPr>
              <a:t>无旁路电容</a:t>
            </a:r>
            <a:r>
              <a:rPr kumimoji="1" lang="en-US" altLang="zh-CN" sz="2800" b="1" i="1">
                <a:solidFill>
                  <a:srgbClr val="000099"/>
                </a:solidFill>
                <a:effectLst>
                  <a:outerShdw blurRad="38100" dist="38100" dir="2700000" algn="tl">
                    <a:srgbClr val="C0C0C0"/>
                  </a:outerShdw>
                </a:effectLst>
                <a:latin typeface="Times New Roman" panose="02020603050405020304" pitchFamily="18" charset="0"/>
              </a:rPr>
              <a:t>C</a:t>
            </a:r>
            <a:r>
              <a:rPr kumimoji="1" lang="en-US" altLang="zh-CN" sz="2400" b="1" baseline="-25000">
                <a:solidFill>
                  <a:srgbClr val="000099"/>
                </a:solidFill>
                <a:effectLst>
                  <a:outerShdw blurRad="38100" dist="38100" dir="2700000" algn="tl">
                    <a:srgbClr val="C0C0C0"/>
                  </a:outerShdw>
                </a:effectLst>
                <a:latin typeface="Times New Roman" panose="02020603050405020304" pitchFamily="18" charset="0"/>
              </a:rPr>
              <a:t>E</a:t>
            </a:r>
            <a:endParaRPr kumimoji="1" lang="en-US" altLang="zh-CN" sz="2400" b="1">
              <a:solidFill>
                <a:srgbClr val="000099"/>
              </a:solidFill>
              <a:effectLst>
                <a:outerShdw blurRad="38100" dist="38100" dir="2700000" algn="tl">
                  <a:srgbClr val="C0C0C0"/>
                </a:outerShdw>
              </a:effectLst>
              <a:latin typeface="宋体" panose="02010600030101010101" pitchFamily="2" charset="-122"/>
            </a:endParaRPr>
          </a:p>
        </p:txBody>
      </p:sp>
      <p:sp>
        <p:nvSpPr>
          <p:cNvPr id="754691" name="Text Box 3"/>
          <p:cNvSpPr txBox="1">
            <a:spLocks noChangeArrowheads="1"/>
          </p:cNvSpPr>
          <p:nvPr/>
        </p:nvSpPr>
        <p:spPr bwMode="auto">
          <a:xfrm>
            <a:off x="304800" y="1109663"/>
            <a:ext cx="2743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zh-CN" altLang="en-US" sz="2800" b="1">
                <a:solidFill>
                  <a:srgbClr val="000099"/>
                </a:solidFill>
                <a:effectLst>
                  <a:outerShdw blurRad="38100" dist="38100" dir="2700000" algn="tl">
                    <a:srgbClr val="C0C0C0"/>
                  </a:outerShdw>
                </a:effectLst>
                <a:latin typeface="楷体_GB2312" pitchFamily="49" charset="-122"/>
                <a:ea typeface="楷体_GB2312" pitchFamily="49" charset="-122"/>
              </a:rPr>
              <a:t>有旁路电容</a:t>
            </a:r>
            <a:r>
              <a:rPr kumimoji="1" lang="en-US" altLang="zh-CN" sz="2800" b="1" i="1">
                <a:solidFill>
                  <a:srgbClr val="000099"/>
                </a:solidFill>
                <a:effectLst>
                  <a:outerShdw blurRad="38100" dist="38100" dir="2700000" algn="tl">
                    <a:srgbClr val="C0C0C0"/>
                  </a:outerShdw>
                </a:effectLst>
                <a:latin typeface="Times New Roman" panose="02020603050405020304" pitchFamily="18" charset="0"/>
              </a:rPr>
              <a:t>C</a:t>
            </a:r>
            <a:r>
              <a:rPr kumimoji="1" lang="en-US" altLang="zh-CN" sz="2400" b="1" baseline="-25000">
                <a:solidFill>
                  <a:srgbClr val="000099"/>
                </a:solidFill>
                <a:effectLst>
                  <a:outerShdw blurRad="38100" dist="38100" dir="2700000" algn="tl">
                    <a:srgbClr val="C0C0C0"/>
                  </a:outerShdw>
                </a:effectLst>
                <a:latin typeface="Times New Roman" panose="02020603050405020304" pitchFamily="18" charset="0"/>
              </a:rPr>
              <a:t>E</a:t>
            </a:r>
            <a:endParaRPr kumimoji="1" lang="en-US" altLang="zh-CN" sz="2400" b="1">
              <a:solidFill>
                <a:srgbClr val="000099"/>
              </a:solidFill>
              <a:effectLst>
                <a:outerShdw blurRad="38100" dist="38100" dir="2700000" algn="tl">
                  <a:srgbClr val="C0C0C0"/>
                </a:outerShdw>
              </a:effectLst>
              <a:latin typeface="宋体" panose="02010600030101010101" pitchFamily="2" charset="-122"/>
            </a:endParaRPr>
          </a:p>
        </p:txBody>
      </p:sp>
      <p:graphicFrame>
        <p:nvGraphicFramePr>
          <p:cNvPr id="38916" name="Object 4" descr="40%"/>
          <p:cNvGraphicFramePr>
            <a:graphicFrameLocks noChangeAspect="1"/>
          </p:cNvGraphicFramePr>
          <p:nvPr/>
        </p:nvGraphicFramePr>
        <p:xfrm>
          <a:off x="3505200" y="1670050"/>
          <a:ext cx="4200525" cy="1111250"/>
        </p:xfrm>
        <a:graphic>
          <a:graphicData uri="http://schemas.openxmlformats.org/presentationml/2006/ole">
            <mc:AlternateContent xmlns:mc="http://schemas.openxmlformats.org/markup-compatibility/2006">
              <mc:Choice xmlns:v="urn:schemas-microsoft-com:vml" Requires="v">
                <p:oleObj name="Equation" r:id="rId2" imgW="1538605" imgH="430530" progId="Equation.3">
                  <p:embed/>
                </p:oleObj>
              </mc:Choice>
              <mc:Fallback>
                <p:oleObj name="Equation" r:id="rId2" imgW="1538605" imgH="430530" progId="Equation.3">
                  <p:embed/>
                  <p:pic>
                    <p:nvPicPr>
                      <p:cNvPr id="0" name="Object 4" descr="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70050"/>
                        <a:ext cx="4200525" cy="1111250"/>
                      </a:xfrm>
                      <a:prstGeom prst="rect">
                        <a:avLst/>
                      </a:prstGeom>
                      <a:pattFill prst="pct40">
                        <a:fgClr>
                          <a:srgbClr val="FFCC99"/>
                        </a:fgClr>
                        <a:bgClr>
                          <a:srgbClr val="FFFFFF"/>
                        </a:bgClr>
                      </a:patt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4693" name="AutoShape 5" descr="25%"/>
          <p:cNvSpPr>
            <a:spLocks noChangeArrowheads="1"/>
          </p:cNvSpPr>
          <p:nvPr/>
        </p:nvSpPr>
        <p:spPr bwMode="auto">
          <a:xfrm>
            <a:off x="5257800" y="2954338"/>
            <a:ext cx="1843088" cy="690562"/>
          </a:xfrm>
          <a:prstGeom prst="horizontalScroll">
            <a:avLst>
              <a:gd name="adj" fmla="val 12500"/>
            </a:avLst>
          </a:prstGeom>
          <a:pattFill prst="pct25">
            <a:fgClr>
              <a:srgbClr val="FFCCFF"/>
            </a:fgClr>
            <a:bgClr>
              <a:srgbClr val="FFFFFF"/>
            </a:bgClr>
          </a:pattFill>
          <a:ln w="28575">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800" b="1" i="1">
                <a:solidFill>
                  <a:srgbClr val="000099"/>
                </a:solidFill>
                <a:effectLst>
                  <a:outerShdw blurRad="38100" dist="38100" dir="2700000" algn="tl">
                    <a:srgbClr val="C0C0C0"/>
                  </a:outerShdw>
                </a:effectLst>
                <a:latin typeface="Times New Roman" panose="02020603050405020304" pitchFamily="18" charset="0"/>
              </a:rPr>
              <a:t>A</a:t>
            </a:r>
            <a:r>
              <a:rPr kumimoji="1" lang="en-US" altLang="zh-CN" sz="3200" b="1" i="1" baseline="-25000">
                <a:solidFill>
                  <a:srgbClr val="000099"/>
                </a:solidFill>
                <a:effectLst>
                  <a:outerShdw blurRad="38100" dist="38100" dir="2700000" algn="tl">
                    <a:srgbClr val="C0C0C0"/>
                  </a:outerShdw>
                </a:effectLst>
                <a:latin typeface="Times New Roman" panose="02020603050405020304" pitchFamily="18" charset="0"/>
              </a:rPr>
              <a:t>u</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rPr>
              <a:t>减小</a:t>
            </a:r>
          </a:p>
        </p:txBody>
      </p:sp>
      <p:graphicFrame>
        <p:nvGraphicFramePr>
          <p:cNvPr id="38918" name="Object 6" descr="40%"/>
          <p:cNvGraphicFramePr>
            <a:graphicFrameLocks noChangeAspect="1"/>
          </p:cNvGraphicFramePr>
          <p:nvPr/>
        </p:nvGraphicFramePr>
        <p:xfrm>
          <a:off x="361950" y="1731963"/>
          <a:ext cx="2400300" cy="1120775"/>
        </p:xfrm>
        <a:graphic>
          <a:graphicData uri="http://schemas.openxmlformats.org/presentationml/2006/ole">
            <mc:AlternateContent xmlns:mc="http://schemas.openxmlformats.org/markup-compatibility/2006">
              <mc:Choice xmlns:v="urn:schemas-microsoft-com:vml" Requires="v">
                <p:oleObj name="Equation" r:id="rId4" imgW="838835" imgH="430530" progId="Equation.3">
                  <p:embed/>
                </p:oleObj>
              </mc:Choice>
              <mc:Fallback>
                <p:oleObj name="Equation" r:id="rId4" imgW="838835" imgH="430530" progId="Equation.3">
                  <p:embed/>
                  <p:pic>
                    <p:nvPicPr>
                      <p:cNvPr id="0" name="Object 6" descr="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 y="1731963"/>
                        <a:ext cx="2400300" cy="1120775"/>
                      </a:xfrm>
                      <a:prstGeom prst="rect">
                        <a:avLst/>
                      </a:prstGeom>
                      <a:pattFill prst="pct40">
                        <a:fgClr>
                          <a:srgbClr val="FFCC99"/>
                        </a:fgClr>
                        <a:bgClr>
                          <a:srgbClr val="FFFFFF"/>
                        </a:bgClr>
                      </a:patt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descr="40%"/>
          <p:cNvGraphicFramePr>
            <a:graphicFrameLocks noChangeAspect="1"/>
          </p:cNvGraphicFramePr>
          <p:nvPr/>
        </p:nvGraphicFramePr>
        <p:xfrm>
          <a:off x="3554413" y="3862388"/>
          <a:ext cx="4551362" cy="557212"/>
        </p:xfrm>
        <a:graphic>
          <a:graphicData uri="http://schemas.openxmlformats.org/presentationml/2006/ole">
            <mc:AlternateContent xmlns:mc="http://schemas.openxmlformats.org/markup-compatibility/2006">
              <mc:Choice xmlns:v="urn:schemas-microsoft-com:vml" Requires="v">
                <p:oleObj name="Equation" r:id="rId6" imgW="2237740" imgH="204470" progId="Equation.3">
                  <p:embed/>
                </p:oleObj>
              </mc:Choice>
              <mc:Fallback>
                <p:oleObj name="Equation" r:id="rId6" imgW="2237740" imgH="204470" progId="Equation.3">
                  <p:embed/>
                  <p:pic>
                    <p:nvPicPr>
                      <p:cNvPr id="0" name="Object 7"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413" y="3862388"/>
                        <a:ext cx="4551362" cy="557212"/>
                      </a:xfrm>
                      <a:prstGeom prst="rect">
                        <a:avLst/>
                      </a:prstGeom>
                      <a:pattFill prst="pct40">
                        <a:fgClr>
                          <a:srgbClr val="66FF66"/>
                        </a:fgClr>
                        <a:bgClr>
                          <a:srgbClr val="FFFFFF"/>
                        </a:bgClr>
                      </a:patt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descr="40%"/>
          <p:cNvGraphicFramePr>
            <a:graphicFrameLocks noChangeAspect="1"/>
          </p:cNvGraphicFramePr>
          <p:nvPr/>
        </p:nvGraphicFramePr>
        <p:xfrm>
          <a:off x="3581400" y="5562600"/>
          <a:ext cx="1296988" cy="617538"/>
        </p:xfrm>
        <a:graphic>
          <a:graphicData uri="http://schemas.openxmlformats.org/presentationml/2006/ole">
            <mc:AlternateContent xmlns:mc="http://schemas.openxmlformats.org/markup-compatibility/2006">
              <mc:Choice xmlns:v="urn:schemas-microsoft-com:vml" Requires="v">
                <p:oleObj name="Equation" r:id="rId8" imgW="494665" imgH="204470" progId="Equation.3">
                  <p:embed/>
                </p:oleObj>
              </mc:Choice>
              <mc:Fallback>
                <p:oleObj name="Equation" r:id="rId8" imgW="494665" imgH="204470" progId="Equation.3">
                  <p:embed/>
                  <p:pic>
                    <p:nvPicPr>
                      <p:cNvPr id="0" name="Object 8"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5562600"/>
                        <a:ext cx="1296988" cy="617538"/>
                      </a:xfrm>
                      <a:prstGeom prst="rect">
                        <a:avLst/>
                      </a:prstGeom>
                      <a:pattFill prst="pct40">
                        <a:fgClr>
                          <a:schemeClr val="hlink"/>
                        </a:fgClr>
                        <a:bgClr>
                          <a:srgbClr val="FFFFFF"/>
                        </a:bgClr>
                      </a:patt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9" descr="40%"/>
          <p:cNvGraphicFramePr>
            <a:graphicFrameLocks noChangeAspect="1"/>
          </p:cNvGraphicFramePr>
          <p:nvPr/>
        </p:nvGraphicFramePr>
        <p:xfrm>
          <a:off x="381000" y="3838575"/>
          <a:ext cx="2101850" cy="581025"/>
        </p:xfrm>
        <a:graphic>
          <a:graphicData uri="http://schemas.openxmlformats.org/presentationml/2006/ole">
            <mc:AlternateContent xmlns:mc="http://schemas.openxmlformats.org/markup-compatibility/2006">
              <mc:Choice xmlns:v="urn:schemas-microsoft-com:vml" Requires="v">
                <p:oleObj name="Equation" r:id="rId10" imgW="838835" imgH="204470" progId="Equation.3">
                  <p:embed/>
                </p:oleObj>
              </mc:Choice>
              <mc:Fallback>
                <p:oleObj name="Equation" r:id="rId10" imgW="838835" imgH="204470" progId="Equation.3">
                  <p:embed/>
                  <p:pic>
                    <p:nvPicPr>
                      <p:cNvPr id="0" name="Object 9" descr="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838575"/>
                        <a:ext cx="2101850" cy="581025"/>
                      </a:xfrm>
                      <a:prstGeom prst="rect">
                        <a:avLst/>
                      </a:prstGeom>
                      <a:pattFill prst="pct40">
                        <a:fgClr>
                          <a:srgbClr val="66FF66"/>
                        </a:fgClr>
                        <a:bgClr>
                          <a:srgbClr val="FFFFFF"/>
                        </a:bgClr>
                      </a:patt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2" name="Object 10" descr="40%"/>
          <p:cNvGraphicFramePr>
            <a:graphicFrameLocks noChangeAspect="1"/>
          </p:cNvGraphicFramePr>
          <p:nvPr/>
        </p:nvGraphicFramePr>
        <p:xfrm>
          <a:off x="395288" y="5570538"/>
          <a:ext cx="1447800" cy="601662"/>
        </p:xfrm>
        <a:graphic>
          <a:graphicData uri="http://schemas.openxmlformats.org/presentationml/2006/ole">
            <mc:AlternateContent xmlns:mc="http://schemas.openxmlformats.org/markup-compatibility/2006">
              <mc:Choice xmlns:v="urn:schemas-microsoft-com:vml" Requires="v">
                <p:oleObj name="Equation" r:id="rId12" imgW="494665" imgH="204470" progId="Equation.3">
                  <p:embed/>
                </p:oleObj>
              </mc:Choice>
              <mc:Fallback>
                <p:oleObj name="Equation" r:id="rId12" imgW="494665" imgH="204470" progId="Equation.3">
                  <p:embed/>
                  <p:pic>
                    <p:nvPicPr>
                      <p:cNvPr id="0" name="Object 10" descr="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5570538"/>
                        <a:ext cx="1447800" cy="601662"/>
                      </a:xfrm>
                      <a:prstGeom prst="rect">
                        <a:avLst/>
                      </a:prstGeom>
                      <a:pattFill prst="pct40">
                        <a:fgClr>
                          <a:schemeClr val="hlink"/>
                        </a:fgClr>
                        <a:bgClr>
                          <a:srgbClr val="FFFFFF"/>
                        </a:bgClr>
                      </a:patt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Line 11"/>
          <p:cNvSpPr>
            <a:spLocks noChangeShapeType="1"/>
          </p:cNvSpPr>
          <p:nvPr/>
        </p:nvSpPr>
        <p:spPr bwMode="auto">
          <a:xfrm flipH="1">
            <a:off x="3124200" y="1196975"/>
            <a:ext cx="7938" cy="5148263"/>
          </a:xfrm>
          <a:prstGeom prst="line">
            <a:avLst/>
          </a:prstGeom>
          <a:noFill/>
          <a:ln w="76200" cmpd="tri">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4700" name="Oval 12"/>
          <p:cNvSpPr>
            <a:spLocks noChangeArrowheads="1"/>
          </p:cNvSpPr>
          <p:nvPr/>
        </p:nvSpPr>
        <p:spPr bwMode="auto">
          <a:xfrm>
            <a:off x="1619250" y="312738"/>
            <a:ext cx="5118100" cy="955675"/>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zh-CN" altLang="en-US" sz="4000" b="1">
                <a:solidFill>
                  <a:srgbClr val="CC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分压式偏置电路</a:t>
            </a:r>
          </a:p>
        </p:txBody>
      </p:sp>
      <p:sp>
        <p:nvSpPr>
          <p:cNvPr id="754701" name="AutoShape 13" descr="25%"/>
          <p:cNvSpPr>
            <a:spLocks noChangeArrowheads="1"/>
          </p:cNvSpPr>
          <p:nvPr/>
        </p:nvSpPr>
        <p:spPr bwMode="auto">
          <a:xfrm>
            <a:off x="5243513" y="4489450"/>
            <a:ext cx="1995487" cy="773113"/>
          </a:xfrm>
          <a:prstGeom prst="horizontalScroll">
            <a:avLst>
              <a:gd name="adj" fmla="val 12500"/>
            </a:avLst>
          </a:prstGeom>
          <a:pattFill prst="pct25">
            <a:fgClr>
              <a:srgbClr val="FFCCFF"/>
            </a:fgClr>
            <a:bgClr>
              <a:srgbClr val="FFFFFF"/>
            </a:bgClr>
          </a:pattFill>
          <a:ln w="28575">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3200" b="1" i="1">
                <a:solidFill>
                  <a:srgbClr val="000099"/>
                </a:solidFill>
                <a:effectLst>
                  <a:outerShdw blurRad="38100" dist="38100" dir="2700000" algn="tl">
                    <a:srgbClr val="C0C0C0"/>
                  </a:outerShdw>
                </a:effectLst>
                <a:latin typeface="Times New Roman" panose="02020603050405020304" pitchFamily="18" charset="0"/>
              </a:rPr>
              <a:t>r</a:t>
            </a:r>
            <a:r>
              <a:rPr kumimoji="1" lang="en-US" altLang="zh-CN" sz="2800" b="1" baseline="-25000">
                <a:solidFill>
                  <a:srgbClr val="000099"/>
                </a:solidFill>
                <a:effectLst>
                  <a:outerShdw blurRad="38100" dist="38100" dir="2700000" algn="tl">
                    <a:srgbClr val="C0C0C0"/>
                  </a:outerShdw>
                </a:effectLst>
                <a:latin typeface="Times New Roman" panose="02020603050405020304" pitchFamily="18" charset="0"/>
              </a:rPr>
              <a:t>i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rPr>
              <a:t>提高</a:t>
            </a:r>
          </a:p>
        </p:txBody>
      </p:sp>
      <p:sp>
        <p:nvSpPr>
          <p:cNvPr id="754702" name="AutoShape 14" descr="25%"/>
          <p:cNvSpPr>
            <a:spLocks noChangeArrowheads="1"/>
          </p:cNvSpPr>
          <p:nvPr/>
        </p:nvSpPr>
        <p:spPr bwMode="auto">
          <a:xfrm>
            <a:off x="5257800" y="5481638"/>
            <a:ext cx="1982788" cy="690562"/>
          </a:xfrm>
          <a:prstGeom prst="horizontalScroll">
            <a:avLst>
              <a:gd name="adj" fmla="val 12500"/>
            </a:avLst>
          </a:prstGeom>
          <a:pattFill prst="pct25">
            <a:fgClr>
              <a:srgbClr val="FFCCFF"/>
            </a:fgClr>
            <a:bgClr>
              <a:srgbClr val="FFFFFF"/>
            </a:bgClr>
          </a:pattFill>
          <a:ln w="28575">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800" b="1" i="1">
                <a:solidFill>
                  <a:srgbClr val="000099"/>
                </a:solidFill>
                <a:effectLst>
                  <a:outerShdw blurRad="38100" dist="38100" dir="2700000" algn="tl">
                    <a:srgbClr val="C0C0C0"/>
                  </a:outerShdw>
                </a:effectLst>
                <a:latin typeface="Times New Roman" panose="02020603050405020304" pitchFamily="18" charset="0"/>
              </a:rPr>
              <a:t>r</a:t>
            </a:r>
            <a:r>
              <a:rPr kumimoji="1" lang="en-US" altLang="zh-CN" sz="2800" b="1" baseline="-25000">
                <a:solidFill>
                  <a:srgbClr val="000099"/>
                </a:solidFill>
                <a:effectLst>
                  <a:outerShdw blurRad="38100" dist="38100" dir="2700000" algn="tl">
                    <a:srgbClr val="C0C0C0"/>
                  </a:outerShdw>
                </a:effectLst>
                <a:latin typeface="Times New Roman" panose="02020603050405020304" pitchFamily="18" charset="0"/>
              </a:rPr>
              <a:t>o</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rPr>
              <a:t>不变</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54693"/>
                                        </p:tgtEl>
                                        <p:attrNameLst>
                                          <p:attrName>style.visibility</p:attrName>
                                        </p:attrNameLst>
                                      </p:cBhvr>
                                      <p:to>
                                        <p:strVal val="visible"/>
                                      </p:to>
                                    </p:set>
                                    <p:animEffect transition="in" filter="wipe(right)">
                                      <p:cBhvr>
                                        <p:cTn id="7" dur="500"/>
                                        <p:tgtEl>
                                          <p:spTgt spid="754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54701"/>
                                        </p:tgtEl>
                                        <p:attrNameLst>
                                          <p:attrName>style.visibility</p:attrName>
                                        </p:attrNameLst>
                                      </p:cBhvr>
                                      <p:to>
                                        <p:strVal val="visible"/>
                                      </p:to>
                                    </p:set>
                                    <p:animEffect transition="in" filter="wipe(right)">
                                      <p:cBhvr>
                                        <p:cTn id="12" dur="500"/>
                                        <p:tgtEl>
                                          <p:spTgt spid="7547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54702"/>
                                        </p:tgtEl>
                                        <p:attrNameLst>
                                          <p:attrName>style.visibility</p:attrName>
                                        </p:attrNameLst>
                                      </p:cBhvr>
                                      <p:to>
                                        <p:strVal val="visible"/>
                                      </p:to>
                                    </p:set>
                                    <p:animEffect transition="in" filter="wipe(right)">
                                      <p:cBhvr>
                                        <p:cTn id="17" dur="500"/>
                                        <p:tgtEl>
                                          <p:spTgt spid="75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3" grpId="0" animBg="1" autoUpdateAnimBg="0"/>
      <p:bldP spid="754701" grpId="0" animBg="1" autoUpdateAnimBg="0"/>
      <p:bldP spid="75470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107950" y="533400"/>
            <a:ext cx="1524000" cy="685800"/>
          </a:xfrm>
        </p:spPr>
        <p:txBody>
          <a:bodyPr/>
          <a:lstStyle/>
          <a:p>
            <a:pPr algn="l" eaLnBrk="1" hangingPunct="1">
              <a:defRPr/>
            </a:pPr>
            <a:r>
              <a:rPr lang="zh-CN" altLang="en-US" sz="2800" b="1">
                <a:solidFill>
                  <a:srgbClr val="CC0000"/>
                </a:solidFill>
                <a:effectLst>
                  <a:outerShdw blurRad="38100" dist="38100" dir="2700000" algn="tl">
                    <a:srgbClr val="C0C0C0"/>
                  </a:outerShdw>
                </a:effectLst>
                <a:latin typeface="宋体" panose="02010600030101010101" pitchFamily="2" charset="-122"/>
              </a:rPr>
              <a:t>例</a:t>
            </a:r>
            <a:r>
              <a:rPr lang="en-US" altLang="zh-CN" sz="2800" b="1">
                <a:solidFill>
                  <a:srgbClr val="CC0000"/>
                </a:solidFill>
                <a:effectLst>
                  <a:outerShdw blurRad="38100" dist="38100" dir="2700000" algn="tl">
                    <a:srgbClr val="C0C0C0"/>
                  </a:outerShdw>
                </a:effectLst>
              </a:rPr>
              <a:t>1:</a:t>
            </a:r>
          </a:p>
        </p:txBody>
      </p:sp>
      <p:sp>
        <p:nvSpPr>
          <p:cNvPr id="39939" name="Rectangle 3"/>
          <p:cNvSpPr>
            <a:spLocks noChangeArrowheads="1"/>
          </p:cNvSpPr>
          <p:nvPr/>
        </p:nvSpPr>
        <p:spPr bwMode="auto">
          <a:xfrm>
            <a:off x="323850" y="588963"/>
            <a:ext cx="8562975" cy="291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10000"/>
              </a:lnSpc>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在图示放大电路中，已知</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CC</a:t>
            </a:r>
            <a:r>
              <a:rPr kumimoji="1" lang="en-US" altLang="zh-CN" sz="2800" b="1">
                <a:latin typeface="Times New Roman" panose="02020603050405020304" pitchFamily="18" charset="0"/>
                <a:ea typeface="楷体_GB2312" pitchFamily="49" charset="-122"/>
              </a:rPr>
              <a:t>=12V,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C</a:t>
            </a:r>
            <a:r>
              <a:rPr kumimoji="1" lang="en-US" altLang="zh-CN" sz="2800" b="1">
                <a:latin typeface="Times New Roman" panose="02020603050405020304" pitchFamily="18" charset="0"/>
                <a:ea typeface="楷体_GB2312" pitchFamily="49" charset="-122"/>
              </a:rPr>
              <a:t>= 6kΩ, </a:t>
            </a:r>
          </a:p>
          <a:p>
            <a:pPr algn="l">
              <a:lnSpc>
                <a:spcPct val="110000"/>
              </a:lnSpc>
            </a:pPr>
            <a:r>
              <a:rPr kumimoji="1" lang="en-US" altLang="zh-CN" sz="2800" b="1" i="1">
                <a:latin typeface="Times New Roman" panose="02020603050405020304" pitchFamily="18" charset="0"/>
                <a:ea typeface="楷体_GB2312" pitchFamily="49" charset="-122"/>
              </a:rPr>
              <a:t> R</a:t>
            </a:r>
            <a:r>
              <a:rPr kumimoji="1" lang="en-US" altLang="zh-CN" sz="2800" b="1" baseline="-25000">
                <a:latin typeface="Times New Roman" panose="02020603050405020304" pitchFamily="18" charset="0"/>
                <a:ea typeface="楷体_GB2312" pitchFamily="49" charset="-122"/>
              </a:rPr>
              <a:t>E1</a:t>
            </a:r>
            <a:r>
              <a:rPr kumimoji="1" lang="en-US" altLang="zh-CN" sz="2800" b="1">
                <a:latin typeface="Times New Roman" panose="02020603050405020304" pitchFamily="18" charset="0"/>
                <a:ea typeface="楷体_GB2312" pitchFamily="49" charset="-122"/>
              </a:rPr>
              <a:t>= 300Ω</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E2</a:t>
            </a:r>
            <a:r>
              <a:rPr kumimoji="1" lang="en-US" altLang="zh-CN" sz="2800" b="1">
                <a:latin typeface="Times New Roman" panose="02020603050405020304" pitchFamily="18" charset="0"/>
                <a:ea typeface="楷体_GB2312" pitchFamily="49" charset="-122"/>
              </a:rPr>
              <a:t>= 2.7kΩ</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B1</a:t>
            </a:r>
            <a:r>
              <a:rPr kumimoji="1" lang="en-US" altLang="zh-CN" sz="2800" b="1">
                <a:latin typeface="Times New Roman" panose="02020603050405020304" pitchFamily="18" charset="0"/>
                <a:ea typeface="楷体_GB2312" pitchFamily="49" charset="-122"/>
              </a:rPr>
              <a:t>= 60kΩ</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B2</a:t>
            </a:r>
            <a:r>
              <a:rPr kumimoji="1" lang="en-US" altLang="zh-CN" sz="2800" b="1">
                <a:latin typeface="Times New Roman" panose="02020603050405020304" pitchFamily="18" charset="0"/>
                <a:ea typeface="楷体_GB2312" pitchFamily="49" charset="-122"/>
              </a:rPr>
              <a:t>= 20kΩ</a:t>
            </a:r>
          </a:p>
          <a:p>
            <a:pPr algn="l">
              <a:lnSpc>
                <a:spcPct val="110000"/>
              </a:lnSpc>
            </a:pP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 6kΩ </a:t>
            </a:r>
            <a:r>
              <a:rPr kumimoji="1" lang="zh-CN" altLang="en-US" sz="2800" b="1">
                <a:latin typeface="Times New Roman" panose="02020603050405020304" pitchFamily="18" charset="0"/>
                <a:ea typeface="楷体_GB2312" pitchFamily="49" charset="-122"/>
              </a:rPr>
              <a:t>，晶体管</a:t>
            </a:r>
            <a:r>
              <a:rPr kumimoji="1" lang="en-US" altLang="zh-CN" sz="2800" b="1" i="1">
                <a:latin typeface="Times New Roman" panose="02020603050405020304" pitchFamily="18" charset="0"/>
                <a:ea typeface="楷体_GB2312" pitchFamily="49" charset="-122"/>
              </a:rPr>
              <a:t>β</a:t>
            </a:r>
            <a:r>
              <a:rPr kumimoji="1" lang="en-US" altLang="zh-CN" sz="2800" b="1">
                <a:latin typeface="Times New Roman" panose="02020603050405020304" pitchFamily="18" charset="0"/>
                <a:ea typeface="楷体_GB2312" pitchFamily="49" charset="-122"/>
              </a:rPr>
              <a:t>=50</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BE</a:t>
            </a:r>
            <a:r>
              <a:rPr kumimoji="1" lang="en-US" altLang="zh-CN" sz="2800" b="1">
                <a:latin typeface="Times New Roman" panose="02020603050405020304" pitchFamily="18" charset="0"/>
                <a:ea typeface="楷体_GB2312" pitchFamily="49" charset="-122"/>
              </a:rPr>
              <a:t>=0.6V,  </a:t>
            </a:r>
            <a:r>
              <a:rPr kumimoji="1" lang="zh-CN" altLang="en-US" sz="2800" b="1">
                <a:latin typeface="Times New Roman" panose="02020603050405020304" pitchFamily="18" charset="0"/>
                <a:ea typeface="楷体_GB2312" pitchFamily="49" charset="-122"/>
              </a:rPr>
              <a:t>试求</a:t>
            </a:r>
            <a:r>
              <a:rPr kumimoji="1" lang="en-US" altLang="zh-CN" sz="2800" b="1">
                <a:latin typeface="Times New Roman" panose="02020603050405020304" pitchFamily="18" charset="0"/>
                <a:ea typeface="楷体_GB2312" pitchFamily="49" charset="-122"/>
              </a:rPr>
              <a:t>:</a:t>
            </a:r>
          </a:p>
          <a:p>
            <a:pPr algn="l">
              <a:lnSpc>
                <a:spcPct val="110000"/>
              </a:lnSpc>
            </a:pPr>
            <a:r>
              <a:rPr kumimoji="1" lang="en-US" altLang="zh-CN" sz="2800" b="1">
                <a:latin typeface="Times New Roman" panose="02020603050405020304" pitchFamily="18" charset="0"/>
                <a:ea typeface="楷体_GB2312" pitchFamily="49" charset="-122"/>
              </a:rPr>
              <a:t>(1) </a:t>
            </a:r>
            <a:r>
              <a:rPr kumimoji="1" lang="zh-CN" altLang="en-US" sz="2800" b="1">
                <a:latin typeface="Times New Roman" panose="02020603050405020304" pitchFamily="18" charset="0"/>
                <a:ea typeface="楷体_GB2312" pitchFamily="49" charset="-122"/>
              </a:rPr>
              <a:t>静态工作点 </a:t>
            </a:r>
            <a:r>
              <a:rPr kumimoji="1" lang="en-US" altLang="zh-CN" sz="28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r>
              <a:rPr kumimoji="1" lang="zh-CN" altLang="en-US" sz="28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C </a:t>
            </a:r>
            <a:r>
              <a:rPr kumimoji="1" lang="zh-CN" altLang="en-US" sz="2400" b="1">
                <a:latin typeface="Times New Roman" panose="02020603050405020304" pitchFamily="18" charset="0"/>
                <a:ea typeface="楷体_GB2312" pitchFamily="49" charset="-122"/>
              </a:rPr>
              <a:t>及</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r>
              <a:rPr kumimoji="1" lang="zh-CN" altLang="en-US" sz="2800" b="1">
                <a:latin typeface="Times New Roman" panose="02020603050405020304" pitchFamily="18" charset="0"/>
                <a:ea typeface="楷体_GB2312" pitchFamily="49" charset="-122"/>
              </a:rPr>
              <a:t>；</a:t>
            </a:r>
          </a:p>
          <a:p>
            <a:pPr algn="l">
              <a:lnSpc>
                <a:spcPct val="110000"/>
              </a:lnSpc>
            </a:pPr>
            <a:r>
              <a:rPr kumimoji="1" lang="en-US" altLang="zh-CN" sz="2800" b="1">
                <a:latin typeface="Times New Roman" panose="02020603050405020304" pitchFamily="18" charset="0"/>
                <a:ea typeface="楷体_GB2312" pitchFamily="49" charset="-122"/>
              </a:rPr>
              <a:t>(2) </a:t>
            </a:r>
            <a:r>
              <a:rPr kumimoji="1" lang="zh-CN" altLang="en-US" sz="2800" b="1">
                <a:latin typeface="Times New Roman" panose="02020603050405020304" pitchFamily="18" charset="0"/>
                <a:ea typeface="楷体_GB2312" pitchFamily="49" charset="-122"/>
              </a:rPr>
              <a:t>画出微变等效电路；</a:t>
            </a:r>
          </a:p>
          <a:p>
            <a:pPr algn="l">
              <a:lnSpc>
                <a:spcPct val="110000"/>
              </a:lnSpc>
            </a:pPr>
            <a:r>
              <a:rPr kumimoji="1" lang="en-US" altLang="zh-CN" sz="2800" b="1">
                <a:latin typeface="Times New Roman" panose="02020603050405020304" pitchFamily="18" charset="0"/>
                <a:ea typeface="楷体_GB2312" pitchFamily="49" charset="-122"/>
              </a:rPr>
              <a:t>(3) </a:t>
            </a:r>
            <a:r>
              <a:rPr kumimoji="1" lang="zh-CN" altLang="en-US" sz="2800" b="1">
                <a:latin typeface="Times New Roman" panose="02020603050405020304" pitchFamily="18" charset="0"/>
                <a:ea typeface="楷体_GB2312" pitchFamily="49" charset="-122"/>
              </a:rPr>
              <a:t>输入电阻</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i</a:t>
            </a:r>
            <a:r>
              <a:rPr kumimoji="1" lang="zh-CN" altLang="en-US"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o</a:t>
            </a:r>
            <a:r>
              <a:rPr kumimoji="1" lang="zh-CN" altLang="en-US" sz="2800" b="1">
                <a:latin typeface="Times New Roman" panose="02020603050405020304" pitchFamily="18" charset="0"/>
                <a:ea typeface="楷体_GB2312" pitchFamily="49" charset="-122"/>
              </a:rPr>
              <a:t>及 </a:t>
            </a:r>
            <a:r>
              <a:rPr kumimoji="1" lang="en-US" altLang="zh-CN" sz="2800" b="1" i="1">
                <a:latin typeface="Times New Roman" panose="02020603050405020304" pitchFamily="18" charset="0"/>
                <a:ea typeface="楷体_GB2312" pitchFamily="49" charset="-122"/>
              </a:rPr>
              <a:t>A</a:t>
            </a:r>
            <a:r>
              <a:rPr kumimoji="1" lang="en-US" altLang="zh-CN" sz="2800" b="1" i="1" baseline="-25000">
                <a:latin typeface="Times New Roman" panose="02020603050405020304" pitchFamily="18" charset="0"/>
                <a:ea typeface="楷体_GB2312" pitchFamily="49" charset="-122"/>
              </a:rPr>
              <a:t>u</a:t>
            </a:r>
            <a:r>
              <a:rPr kumimoji="1" lang="zh-CN" altLang="en-US" sz="2800" b="1">
                <a:latin typeface="Times New Roman" panose="02020603050405020304" pitchFamily="18" charset="0"/>
                <a:ea typeface="楷体_GB2312" pitchFamily="49" charset="-122"/>
              </a:rPr>
              <a:t>。</a:t>
            </a:r>
          </a:p>
        </p:txBody>
      </p:sp>
      <p:graphicFrame>
        <p:nvGraphicFramePr>
          <p:cNvPr id="39940" name="Object 4"/>
          <p:cNvGraphicFramePr>
            <a:graphicFrameLocks noChangeAspect="1"/>
          </p:cNvGraphicFramePr>
          <p:nvPr/>
        </p:nvGraphicFramePr>
        <p:xfrm>
          <a:off x="1295400" y="4418013"/>
          <a:ext cx="1730375" cy="1243012"/>
        </p:xfrm>
        <a:graphic>
          <a:graphicData uri="http://schemas.openxmlformats.org/presentationml/2006/ole">
            <mc:AlternateContent xmlns:mc="http://schemas.openxmlformats.org/markup-compatibility/2006">
              <mc:Choice xmlns:v="urn:schemas-microsoft-com:vml" Requires="v">
                <p:oleObj name="Clip" r:id="rId2" imgW="685800" imgH="586740" progId="MS_ClipArt_Gallery.5">
                  <p:embed/>
                </p:oleObj>
              </mc:Choice>
              <mc:Fallback>
                <p:oleObj name="Clip" r:id="rId2" imgW="685800" imgH="586740" progId="MS_ClipArt_Gallery.5">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18013"/>
                        <a:ext cx="1730375"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1" name="Group 5"/>
          <p:cNvGrpSpPr/>
          <p:nvPr/>
        </p:nvGrpSpPr>
        <p:grpSpPr bwMode="auto">
          <a:xfrm>
            <a:off x="609600" y="6086475"/>
            <a:ext cx="3505200" cy="161925"/>
            <a:chOff x="0" y="3984"/>
            <a:chExt cx="2208" cy="102"/>
          </a:xfrm>
        </p:grpSpPr>
        <p:pic>
          <p:nvPicPr>
            <p:cNvPr id="40008" name="Picture 6"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09" name="Picture 7"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0" name="Picture 8"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1" name="Picture 9"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2" name="Picture 10"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3" name="Picture 11"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4" name="Picture 12"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5" name="Picture 13"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6" name="Picture 14"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7" name="Picture 15"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8" name="Picture 16"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19" name="Picture 17"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0" name="Picture 18"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1" name="Picture 19"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2" name="Picture 20"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3" name="Picture 21"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4" name="Picture 22"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5" name="Picture 23"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6" name="Picture 24"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7" name="Picture 25"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8" name="Picture 26"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9" name="Picture 27"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30" name="Picture 28"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3984"/>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2" name="Group 29"/>
          <p:cNvGrpSpPr/>
          <p:nvPr/>
        </p:nvGrpSpPr>
        <p:grpSpPr bwMode="auto">
          <a:xfrm>
            <a:off x="4495800" y="2133600"/>
            <a:ext cx="4600575" cy="3962400"/>
            <a:chOff x="2832" y="1344"/>
            <a:chExt cx="2898" cy="2496"/>
          </a:xfrm>
        </p:grpSpPr>
        <p:sp>
          <p:nvSpPr>
            <p:cNvPr id="39943" name="Line 30"/>
            <p:cNvSpPr>
              <a:spLocks noChangeShapeType="1"/>
            </p:cNvSpPr>
            <p:nvPr/>
          </p:nvSpPr>
          <p:spPr bwMode="auto">
            <a:xfrm flipH="1">
              <a:off x="3726" y="2355"/>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44" name="Text Box 31"/>
            <p:cNvSpPr txBox="1">
              <a:spLocks noChangeArrowheads="1"/>
            </p:cNvSpPr>
            <p:nvPr/>
          </p:nvSpPr>
          <p:spPr bwMode="auto">
            <a:xfrm>
              <a:off x="3264" y="1643"/>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B1</a:t>
              </a:r>
              <a:endParaRPr kumimoji="1" lang="en-US" altLang="zh-CN" sz="2800">
                <a:latin typeface="Times New Roman" panose="02020603050405020304" pitchFamily="18" charset="0"/>
                <a:ea typeface="长城楷体" pitchFamily="49" charset="-122"/>
              </a:endParaRPr>
            </a:p>
          </p:txBody>
        </p:sp>
        <p:sp>
          <p:nvSpPr>
            <p:cNvPr id="39945" name="Line 32"/>
            <p:cNvSpPr>
              <a:spLocks noChangeShapeType="1"/>
            </p:cNvSpPr>
            <p:nvPr/>
          </p:nvSpPr>
          <p:spPr bwMode="auto">
            <a:xfrm>
              <a:off x="3728" y="2022"/>
              <a:ext cx="0" cy="37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46" name="Line 33"/>
            <p:cNvSpPr>
              <a:spLocks noChangeShapeType="1"/>
            </p:cNvSpPr>
            <p:nvPr/>
          </p:nvSpPr>
          <p:spPr bwMode="auto">
            <a:xfrm flipH="1" flipV="1">
              <a:off x="3732" y="1511"/>
              <a:ext cx="0" cy="2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47" name="Rectangle 34"/>
            <p:cNvSpPr>
              <a:spLocks noChangeArrowheads="1"/>
            </p:cNvSpPr>
            <p:nvPr/>
          </p:nvSpPr>
          <p:spPr bwMode="auto">
            <a:xfrm>
              <a:off x="3684" y="1732"/>
              <a:ext cx="95"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48" name="Line 35"/>
            <p:cNvSpPr>
              <a:spLocks noChangeShapeType="1"/>
            </p:cNvSpPr>
            <p:nvPr/>
          </p:nvSpPr>
          <p:spPr bwMode="auto">
            <a:xfrm>
              <a:off x="3732" y="1520"/>
              <a:ext cx="129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49" name="Line 36"/>
            <p:cNvSpPr>
              <a:spLocks noChangeShapeType="1"/>
            </p:cNvSpPr>
            <p:nvPr/>
          </p:nvSpPr>
          <p:spPr bwMode="auto">
            <a:xfrm flipV="1">
              <a:off x="4353" y="1515"/>
              <a:ext cx="0" cy="21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0" name="Line 37"/>
            <p:cNvSpPr>
              <a:spLocks noChangeShapeType="1"/>
            </p:cNvSpPr>
            <p:nvPr/>
          </p:nvSpPr>
          <p:spPr bwMode="auto">
            <a:xfrm>
              <a:off x="4224" y="2271"/>
              <a:ext cx="0" cy="25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1" name="Line 38"/>
            <p:cNvSpPr>
              <a:spLocks noChangeShapeType="1"/>
            </p:cNvSpPr>
            <p:nvPr/>
          </p:nvSpPr>
          <p:spPr bwMode="auto">
            <a:xfrm>
              <a:off x="4224" y="2425"/>
              <a:ext cx="141" cy="133"/>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2" name="Line 39"/>
            <p:cNvSpPr>
              <a:spLocks noChangeShapeType="1"/>
            </p:cNvSpPr>
            <p:nvPr/>
          </p:nvSpPr>
          <p:spPr bwMode="auto">
            <a:xfrm flipV="1">
              <a:off x="4224" y="2232"/>
              <a:ext cx="141" cy="1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3" name="Line 40"/>
            <p:cNvSpPr>
              <a:spLocks noChangeShapeType="1"/>
            </p:cNvSpPr>
            <p:nvPr/>
          </p:nvSpPr>
          <p:spPr bwMode="auto">
            <a:xfrm>
              <a:off x="4356" y="2026"/>
              <a:ext cx="0" cy="25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4" name="Line 41"/>
            <p:cNvSpPr>
              <a:spLocks noChangeShapeType="1"/>
            </p:cNvSpPr>
            <p:nvPr/>
          </p:nvSpPr>
          <p:spPr bwMode="auto">
            <a:xfrm flipH="1">
              <a:off x="4357" y="2534"/>
              <a:ext cx="0" cy="17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5" name="Line 42"/>
            <p:cNvSpPr>
              <a:spLocks noChangeShapeType="1"/>
            </p:cNvSpPr>
            <p:nvPr/>
          </p:nvSpPr>
          <p:spPr bwMode="auto">
            <a:xfrm>
              <a:off x="3455" y="2390"/>
              <a:ext cx="773"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6" name="Line 43"/>
            <p:cNvSpPr>
              <a:spLocks noChangeShapeType="1"/>
            </p:cNvSpPr>
            <p:nvPr/>
          </p:nvSpPr>
          <p:spPr bwMode="auto">
            <a:xfrm>
              <a:off x="3024" y="3707"/>
              <a:ext cx="2142"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57" name="Line 44"/>
            <p:cNvSpPr>
              <a:spLocks noChangeShapeType="1"/>
            </p:cNvSpPr>
            <p:nvPr/>
          </p:nvSpPr>
          <p:spPr bwMode="auto">
            <a:xfrm flipH="1">
              <a:off x="4358" y="3523"/>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8" name="Rectangle 45"/>
            <p:cNvSpPr>
              <a:spLocks noChangeArrowheads="1"/>
            </p:cNvSpPr>
            <p:nvPr/>
          </p:nvSpPr>
          <p:spPr bwMode="auto">
            <a:xfrm>
              <a:off x="4310" y="1736"/>
              <a:ext cx="94"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59" name="Oval 46"/>
            <p:cNvSpPr>
              <a:spLocks noChangeArrowheads="1"/>
            </p:cNvSpPr>
            <p:nvPr/>
          </p:nvSpPr>
          <p:spPr bwMode="auto">
            <a:xfrm>
              <a:off x="5038" y="1482"/>
              <a:ext cx="68" cy="69"/>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39960" name="Group 47"/>
            <p:cNvGrpSpPr/>
            <p:nvPr/>
          </p:nvGrpSpPr>
          <p:grpSpPr bwMode="auto">
            <a:xfrm>
              <a:off x="3392" y="2280"/>
              <a:ext cx="68" cy="235"/>
              <a:chOff x="3454" y="2018"/>
              <a:chExt cx="96" cy="328"/>
            </a:xfrm>
          </p:grpSpPr>
          <p:sp>
            <p:nvSpPr>
              <p:cNvPr id="40006" name="Line 48"/>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007" name="Line 49"/>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9961" name="Line 50"/>
            <p:cNvSpPr>
              <a:spLocks noChangeShapeType="1"/>
            </p:cNvSpPr>
            <p:nvPr/>
          </p:nvSpPr>
          <p:spPr bwMode="auto">
            <a:xfrm>
              <a:off x="3024" y="2390"/>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9962" name="Group 51"/>
            <p:cNvGrpSpPr/>
            <p:nvPr/>
          </p:nvGrpSpPr>
          <p:grpSpPr bwMode="auto">
            <a:xfrm flipH="1">
              <a:off x="4807" y="2064"/>
              <a:ext cx="69" cy="235"/>
              <a:chOff x="3454" y="2018"/>
              <a:chExt cx="96" cy="328"/>
            </a:xfrm>
          </p:grpSpPr>
          <p:sp>
            <p:nvSpPr>
              <p:cNvPr id="40004" name="Line 52"/>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005" name="Line 53"/>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39963" name="Line 54"/>
            <p:cNvSpPr>
              <a:spLocks noChangeShapeType="1"/>
            </p:cNvSpPr>
            <p:nvPr/>
          </p:nvSpPr>
          <p:spPr bwMode="auto">
            <a:xfrm flipH="1" flipV="1">
              <a:off x="4872" y="2169"/>
              <a:ext cx="295" cy="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64" name="Line 55"/>
            <p:cNvSpPr>
              <a:spLocks noChangeShapeType="1"/>
            </p:cNvSpPr>
            <p:nvPr/>
          </p:nvSpPr>
          <p:spPr bwMode="auto">
            <a:xfrm>
              <a:off x="4353" y="2175"/>
              <a:ext cx="4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65" name="Text Box 56"/>
            <p:cNvSpPr txBox="1">
              <a:spLocks noChangeArrowheads="1"/>
            </p:cNvSpPr>
            <p:nvPr/>
          </p:nvSpPr>
          <p:spPr bwMode="auto">
            <a:xfrm>
              <a:off x="3950" y="1701"/>
              <a:ext cx="373"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C</a:t>
              </a:r>
              <a:endParaRPr kumimoji="1" lang="en-US" altLang="zh-CN" sz="2800">
                <a:latin typeface="Times New Roman" panose="02020603050405020304" pitchFamily="18" charset="0"/>
                <a:ea typeface="长城楷体" pitchFamily="49" charset="-122"/>
              </a:endParaRPr>
            </a:p>
          </p:txBody>
        </p:sp>
        <p:sp>
          <p:nvSpPr>
            <p:cNvPr id="39966" name="Text Box 57"/>
            <p:cNvSpPr txBox="1">
              <a:spLocks noChangeArrowheads="1"/>
            </p:cNvSpPr>
            <p:nvPr/>
          </p:nvSpPr>
          <p:spPr bwMode="auto">
            <a:xfrm>
              <a:off x="3234" y="1952"/>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1</a:t>
              </a:r>
              <a:endParaRPr kumimoji="1" lang="en-US" altLang="zh-CN" sz="2800">
                <a:latin typeface="Times New Roman" panose="02020603050405020304" pitchFamily="18" charset="0"/>
                <a:ea typeface="长城楷体" pitchFamily="49" charset="-122"/>
              </a:endParaRPr>
            </a:p>
          </p:txBody>
        </p:sp>
        <p:sp>
          <p:nvSpPr>
            <p:cNvPr id="39967" name="Text Box 58"/>
            <p:cNvSpPr txBox="1">
              <a:spLocks noChangeArrowheads="1"/>
            </p:cNvSpPr>
            <p:nvPr/>
          </p:nvSpPr>
          <p:spPr bwMode="auto">
            <a:xfrm>
              <a:off x="4684" y="1751"/>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2</a:t>
              </a:r>
              <a:endParaRPr kumimoji="1" lang="en-US" altLang="zh-CN" sz="2800">
                <a:latin typeface="Times New Roman" panose="02020603050405020304" pitchFamily="18" charset="0"/>
                <a:ea typeface="长城楷体" pitchFamily="49" charset="-122"/>
              </a:endParaRPr>
            </a:p>
          </p:txBody>
        </p:sp>
        <p:grpSp>
          <p:nvGrpSpPr>
            <p:cNvPr id="39968" name="Group 59"/>
            <p:cNvGrpSpPr/>
            <p:nvPr/>
          </p:nvGrpSpPr>
          <p:grpSpPr bwMode="auto">
            <a:xfrm>
              <a:off x="4284" y="3694"/>
              <a:ext cx="146" cy="146"/>
              <a:chOff x="2898" y="3684"/>
              <a:chExt cx="204" cy="204"/>
            </a:xfrm>
          </p:grpSpPr>
          <p:sp>
            <p:nvSpPr>
              <p:cNvPr id="40002" name="Line 60"/>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003" name="Line 61"/>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9969" name="Oval 62"/>
            <p:cNvSpPr>
              <a:spLocks noChangeArrowheads="1"/>
            </p:cNvSpPr>
            <p:nvPr/>
          </p:nvSpPr>
          <p:spPr bwMode="auto">
            <a:xfrm>
              <a:off x="4340" y="3688"/>
              <a:ext cx="33" cy="34"/>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70" name="Rectangle 63"/>
            <p:cNvSpPr>
              <a:spLocks noChangeArrowheads="1"/>
            </p:cNvSpPr>
            <p:nvPr/>
          </p:nvSpPr>
          <p:spPr bwMode="auto">
            <a:xfrm>
              <a:off x="3684" y="2704"/>
              <a:ext cx="95"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71" name="Text Box 64"/>
            <p:cNvSpPr txBox="1">
              <a:spLocks noChangeArrowheads="1"/>
            </p:cNvSpPr>
            <p:nvPr/>
          </p:nvSpPr>
          <p:spPr bwMode="auto">
            <a:xfrm>
              <a:off x="3297" y="2651"/>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B2</a:t>
              </a:r>
              <a:endParaRPr kumimoji="1" lang="en-US" altLang="zh-CN" sz="2800">
                <a:latin typeface="Times New Roman" panose="02020603050405020304" pitchFamily="18" charset="0"/>
                <a:ea typeface="长城楷体" pitchFamily="49" charset="-122"/>
              </a:endParaRPr>
            </a:p>
          </p:txBody>
        </p:sp>
        <p:sp>
          <p:nvSpPr>
            <p:cNvPr id="39972" name="Rectangle 65"/>
            <p:cNvSpPr>
              <a:spLocks noChangeArrowheads="1"/>
            </p:cNvSpPr>
            <p:nvPr/>
          </p:nvSpPr>
          <p:spPr bwMode="auto">
            <a:xfrm>
              <a:off x="4310" y="3239"/>
              <a:ext cx="94"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73" name="Line 66"/>
            <p:cNvSpPr>
              <a:spLocks noChangeShapeType="1"/>
            </p:cNvSpPr>
            <p:nvPr/>
          </p:nvSpPr>
          <p:spPr bwMode="auto">
            <a:xfrm flipH="1">
              <a:off x="5154" y="2167"/>
              <a:ext cx="0" cy="56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74" name="Rectangle 67"/>
            <p:cNvSpPr>
              <a:spLocks noChangeArrowheads="1"/>
            </p:cNvSpPr>
            <p:nvPr/>
          </p:nvSpPr>
          <p:spPr bwMode="auto">
            <a:xfrm>
              <a:off x="5107" y="2736"/>
              <a:ext cx="93" cy="292"/>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75" name="Line 68"/>
            <p:cNvSpPr>
              <a:spLocks noChangeShapeType="1"/>
            </p:cNvSpPr>
            <p:nvPr/>
          </p:nvSpPr>
          <p:spPr bwMode="auto">
            <a:xfrm>
              <a:off x="4357" y="3105"/>
              <a:ext cx="26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39976" name="Group 69"/>
            <p:cNvGrpSpPr/>
            <p:nvPr/>
          </p:nvGrpSpPr>
          <p:grpSpPr bwMode="auto">
            <a:xfrm>
              <a:off x="4529" y="3320"/>
              <a:ext cx="196" cy="69"/>
              <a:chOff x="2460" y="2076"/>
              <a:chExt cx="276" cy="96"/>
            </a:xfrm>
          </p:grpSpPr>
          <p:sp>
            <p:nvSpPr>
              <p:cNvPr id="40000" name="Line 70"/>
              <p:cNvSpPr>
                <a:spLocks noChangeShapeType="1"/>
              </p:cNvSpPr>
              <p:nvPr/>
            </p:nvSpPr>
            <p:spPr bwMode="auto">
              <a:xfrm>
                <a:off x="2460" y="2076"/>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001" name="Line 71"/>
              <p:cNvSpPr>
                <a:spLocks noChangeShapeType="1"/>
              </p:cNvSpPr>
              <p:nvPr/>
            </p:nvSpPr>
            <p:spPr bwMode="auto">
              <a:xfrm>
                <a:off x="2460" y="2172"/>
                <a:ext cx="276" cy="0"/>
              </a:xfrm>
              <a:prstGeom prst="line">
                <a:avLst/>
              </a:prstGeom>
              <a:noFill/>
              <a:ln w="571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39977" name="Line 72"/>
            <p:cNvSpPr>
              <a:spLocks noChangeShapeType="1"/>
            </p:cNvSpPr>
            <p:nvPr/>
          </p:nvSpPr>
          <p:spPr bwMode="auto">
            <a:xfrm>
              <a:off x="4623" y="3096"/>
              <a:ext cx="0" cy="2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78" name="Line 73"/>
            <p:cNvSpPr>
              <a:spLocks noChangeShapeType="1"/>
            </p:cNvSpPr>
            <p:nvPr/>
          </p:nvSpPr>
          <p:spPr bwMode="auto">
            <a:xfrm>
              <a:off x="4623" y="3389"/>
              <a:ext cx="0" cy="3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79" name="Text Box 74"/>
            <p:cNvSpPr txBox="1">
              <a:spLocks noChangeArrowheads="1"/>
            </p:cNvSpPr>
            <p:nvPr/>
          </p:nvSpPr>
          <p:spPr bwMode="auto">
            <a:xfrm>
              <a:off x="4703" y="3225"/>
              <a:ext cx="3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i="1">
                  <a:latin typeface="Times New Roman" panose="02020603050405020304" pitchFamily="18" charset="0"/>
                  <a:ea typeface="长城楷体" pitchFamily="49" charset="-122"/>
                </a:rPr>
                <a:t>C</a:t>
              </a:r>
              <a:r>
                <a:rPr kumimoji="1" lang="en-US" altLang="zh-CN" sz="2800" b="1" baseline="-25000">
                  <a:latin typeface="Times New Roman" panose="02020603050405020304" pitchFamily="18" charset="0"/>
                  <a:ea typeface="长城楷体" pitchFamily="49" charset="-122"/>
                </a:rPr>
                <a:t>E</a:t>
              </a:r>
              <a:endParaRPr kumimoji="1" lang="en-US" altLang="zh-CN" sz="2800" b="1">
                <a:latin typeface="Times New Roman" panose="02020603050405020304" pitchFamily="18" charset="0"/>
                <a:ea typeface="长城楷体" pitchFamily="49" charset="-122"/>
              </a:endParaRPr>
            </a:p>
          </p:txBody>
        </p:sp>
        <p:sp>
          <p:nvSpPr>
            <p:cNvPr id="39980" name="Text Box 75"/>
            <p:cNvSpPr txBox="1">
              <a:spLocks noChangeArrowheads="1"/>
            </p:cNvSpPr>
            <p:nvPr/>
          </p:nvSpPr>
          <p:spPr bwMode="auto">
            <a:xfrm>
              <a:off x="3928" y="2649"/>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E1</a:t>
              </a:r>
              <a:endParaRPr kumimoji="1" lang="en-US" altLang="zh-CN" sz="2800" b="1">
                <a:latin typeface="Times New Roman" panose="02020603050405020304" pitchFamily="18" charset="0"/>
                <a:ea typeface="长城楷体" pitchFamily="49" charset="-122"/>
              </a:endParaRPr>
            </a:p>
          </p:txBody>
        </p:sp>
        <p:sp>
          <p:nvSpPr>
            <p:cNvPr id="39981" name="Text Box 76"/>
            <p:cNvSpPr txBox="1">
              <a:spLocks noChangeArrowheads="1"/>
            </p:cNvSpPr>
            <p:nvPr/>
          </p:nvSpPr>
          <p:spPr bwMode="auto">
            <a:xfrm>
              <a:off x="4748" y="2649"/>
              <a:ext cx="36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L</a:t>
              </a:r>
              <a:endParaRPr kumimoji="1" lang="en-US" altLang="zh-CN" sz="2800">
                <a:latin typeface="Times New Roman" panose="02020603050405020304" pitchFamily="18" charset="0"/>
                <a:ea typeface="长城楷体" pitchFamily="49" charset="-122"/>
              </a:endParaRPr>
            </a:p>
          </p:txBody>
        </p:sp>
        <p:sp>
          <p:nvSpPr>
            <p:cNvPr id="39982" name="Rectangle 77"/>
            <p:cNvSpPr>
              <a:spLocks noChangeArrowheads="1"/>
            </p:cNvSpPr>
            <p:nvPr/>
          </p:nvSpPr>
          <p:spPr bwMode="auto">
            <a:xfrm>
              <a:off x="3422" y="217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83" name="Rectangle 78"/>
            <p:cNvSpPr>
              <a:spLocks noChangeArrowheads="1"/>
            </p:cNvSpPr>
            <p:nvPr/>
          </p:nvSpPr>
          <p:spPr bwMode="auto">
            <a:xfrm>
              <a:off x="4590" y="191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84" name="Rectangle 79"/>
            <p:cNvSpPr>
              <a:spLocks noChangeArrowheads="1"/>
            </p:cNvSpPr>
            <p:nvPr/>
          </p:nvSpPr>
          <p:spPr bwMode="auto">
            <a:xfrm>
              <a:off x="4574" y="3049"/>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85" name="Text Box 80"/>
            <p:cNvSpPr txBox="1">
              <a:spLocks noChangeArrowheads="1"/>
            </p:cNvSpPr>
            <p:nvPr/>
          </p:nvSpPr>
          <p:spPr bwMode="auto">
            <a:xfrm>
              <a:off x="5106" y="1344"/>
              <a:ext cx="62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长城楷体" pitchFamily="49" charset="-122"/>
                </a:rPr>
                <a:t>+</a:t>
              </a: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CC</a:t>
              </a:r>
              <a:endParaRPr kumimoji="1" lang="en-US" altLang="zh-CN" sz="2800">
                <a:solidFill>
                  <a:srgbClr val="000099"/>
                </a:solidFill>
                <a:latin typeface="Times New Roman" panose="02020603050405020304" pitchFamily="18" charset="0"/>
                <a:ea typeface="长城楷体" pitchFamily="49" charset="-122"/>
              </a:endParaRPr>
            </a:p>
          </p:txBody>
        </p:sp>
        <p:sp>
          <p:nvSpPr>
            <p:cNvPr id="39986" name="Text Box 81"/>
            <p:cNvSpPr txBox="1">
              <a:spLocks noChangeArrowheads="1"/>
            </p:cNvSpPr>
            <p:nvPr/>
          </p:nvSpPr>
          <p:spPr bwMode="auto">
            <a:xfrm>
              <a:off x="2832" y="28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i</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9987" name="Text Box 82"/>
            <p:cNvSpPr txBox="1">
              <a:spLocks noChangeArrowheads="1"/>
            </p:cNvSpPr>
            <p:nvPr/>
          </p:nvSpPr>
          <p:spPr bwMode="auto">
            <a:xfrm>
              <a:off x="5220" y="2722"/>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baseline="-25000">
                  <a:solidFill>
                    <a:srgbClr val="000099"/>
                  </a:solidFill>
                  <a:latin typeface="Times New Roman" panose="02020603050405020304" pitchFamily="18" charset="0"/>
                  <a:ea typeface="长城楷体" pitchFamily="49" charset="-122"/>
                </a:rPr>
                <a:t>o</a:t>
              </a:r>
              <a:endParaRPr kumimoji="1" lang="en-US" altLang="zh-CN" sz="2800" b="1">
                <a:solidFill>
                  <a:srgbClr val="000099"/>
                </a:solidFill>
                <a:latin typeface="Times New Roman" panose="02020603050405020304" pitchFamily="18" charset="0"/>
                <a:ea typeface="长城楷体" pitchFamily="49" charset="-122"/>
              </a:endParaRPr>
            </a:p>
          </p:txBody>
        </p:sp>
        <p:sp>
          <p:nvSpPr>
            <p:cNvPr id="39988" name="Rectangle 83" descr="新闻纸"/>
            <p:cNvSpPr>
              <a:spLocks noChangeArrowheads="1"/>
            </p:cNvSpPr>
            <p:nvPr/>
          </p:nvSpPr>
          <p:spPr bwMode="auto">
            <a:xfrm>
              <a:off x="5280" y="2410"/>
              <a:ext cx="242" cy="327"/>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89" name="Rectangle 84" descr="新闻纸"/>
            <p:cNvSpPr>
              <a:spLocks noChangeArrowheads="1"/>
            </p:cNvSpPr>
            <p:nvPr/>
          </p:nvSpPr>
          <p:spPr bwMode="auto">
            <a:xfrm>
              <a:off x="2880" y="2365"/>
              <a:ext cx="242" cy="327"/>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90" name="Rectangle 85" descr="新闻纸"/>
            <p:cNvSpPr>
              <a:spLocks noChangeArrowheads="1"/>
            </p:cNvSpPr>
            <p:nvPr/>
          </p:nvSpPr>
          <p:spPr bwMode="auto">
            <a:xfrm>
              <a:off x="5281" y="3081"/>
              <a:ext cx="226" cy="327"/>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91" name="Rectangle 86" descr="新闻纸"/>
            <p:cNvSpPr>
              <a:spLocks noChangeArrowheads="1"/>
            </p:cNvSpPr>
            <p:nvPr/>
          </p:nvSpPr>
          <p:spPr bwMode="auto">
            <a:xfrm>
              <a:off x="2880" y="3417"/>
              <a:ext cx="226" cy="327"/>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长城楷体" pitchFamily="49" charset="-122"/>
                </a:rPr>
                <a:t>–</a:t>
              </a:r>
            </a:p>
          </p:txBody>
        </p:sp>
        <p:sp>
          <p:nvSpPr>
            <p:cNvPr id="39992" name="Line 87"/>
            <p:cNvSpPr>
              <a:spLocks noChangeShapeType="1"/>
            </p:cNvSpPr>
            <p:nvPr/>
          </p:nvSpPr>
          <p:spPr bwMode="auto">
            <a:xfrm>
              <a:off x="5154" y="3038"/>
              <a:ext cx="0" cy="66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93" name="Line 88"/>
            <p:cNvSpPr>
              <a:spLocks noChangeShapeType="1"/>
            </p:cNvSpPr>
            <p:nvPr/>
          </p:nvSpPr>
          <p:spPr bwMode="auto">
            <a:xfrm flipH="1">
              <a:off x="3726" y="3005"/>
              <a:ext cx="0" cy="69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94" name="Oval 89"/>
            <p:cNvSpPr>
              <a:spLocks noChangeArrowheads="1"/>
            </p:cNvSpPr>
            <p:nvPr/>
          </p:nvSpPr>
          <p:spPr bwMode="auto">
            <a:xfrm>
              <a:off x="3700" y="2366"/>
              <a:ext cx="50" cy="4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995" name="Oval 90"/>
            <p:cNvSpPr>
              <a:spLocks noChangeArrowheads="1"/>
            </p:cNvSpPr>
            <p:nvPr/>
          </p:nvSpPr>
          <p:spPr bwMode="auto">
            <a:xfrm>
              <a:off x="2970" y="2357"/>
              <a:ext cx="54" cy="54"/>
            </a:xfrm>
            <a:prstGeom prst="ellipse">
              <a:avLst/>
            </a:prstGeom>
            <a:solidFill>
              <a:srgbClr val="FFFF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6" name="Oval 91"/>
            <p:cNvSpPr>
              <a:spLocks noChangeArrowheads="1"/>
            </p:cNvSpPr>
            <p:nvPr/>
          </p:nvSpPr>
          <p:spPr bwMode="auto">
            <a:xfrm>
              <a:off x="2970" y="3690"/>
              <a:ext cx="54" cy="54"/>
            </a:xfrm>
            <a:prstGeom prst="ellipse">
              <a:avLst/>
            </a:prstGeom>
            <a:solidFill>
              <a:srgbClr val="FFFF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7" name="Rectangle 92"/>
            <p:cNvSpPr>
              <a:spLocks noChangeArrowheads="1"/>
            </p:cNvSpPr>
            <p:nvPr/>
          </p:nvSpPr>
          <p:spPr bwMode="auto">
            <a:xfrm>
              <a:off x="4309" y="2688"/>
              <a:ext cx="94"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9998" name="Line 93"/>
            <p:cNvSpPr>
              <a:spLocks noChangeShapeType="1"/>
            </p:cNvSpPr>
            <p:nvPr/>
          </p:nvSpPr>
          <p:spPr bwMode="auto">
            <a:xfrm flipV="1">
              <a:off x="4354" y="297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9" name="Text Box 94"/>
            <p:cNvSpPr txBox="1">
              <a:spLocks noChangeArrowheads="1"/>
            </p:cNvSpPr>
            <p:nvPr/>
          </p:nvSpPr>
          <p:spPr bwMode="auto">
            <a:xfrm>
              <a:off x="3936" y="3216"/>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E2</a:t>
              </a:r>
              <a:endParaRPr kumimoji="1" lang="en-US" altLang="zh-CN" sz="2800" b="1">
                <a:latin typeface="Times New Roman" panose="02020603050405020304" pitchFamily="18" charset="0"/>
                <a:ea typeface="长城楷体" pitchFamily="49" charset="-122"/>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228600" y="533400"/>
            <a:ext cx="1524000" cy="457200"/>
          </a:xfrm>
        </p:spPr>
        <p:txBody>
          <a:bodyPr lIns="92075" tIns="46038" rIns="92075" bIns="46038"/>
          <a:lstStyle/>
          <a:p>
            <a:pPr eaLnBrk="1" hangingPunct="1">
              <a:defRPr/>
            </a:pPr>
            <a:r>
              <a:rPr lang="zh-CN" altLang="en-US" sz="2800" b="1">
                <a:solidFill>
                  <a:srgbClr val="CC0000"/>
                </a:solidFill>
                <a:effectLst>
                  <a:outerShdw blurRad="38100" dist="38100" dir="2700000" algn="tl">
                    <a:srgbClr val="C0C0C0"/>
                  </a:outerShdw>
                </a:effectLst>
                <a:latin typeface="宋体" panose="02010600030101010101" pitchFamily="2" charset="-122"/>
              </a:rPr>
              <a:t>解</a:t>
            </a:r>
            <a:r>
              <a:rPr lang="en-US" altLang="zh-CN" sz="2800" b="1">
                <a:solidFill>
                  <a:srgbClr val="CC0000"/>
                </a:solidFill>
                <a:effectLst>
                  <a:outerShdw blurRad="38100" dist="38100" dir="2700000" algn="tl">
                    <a:srgbClr val="C0C0C0"/>
                  </a:outerShdw>
                </a:effectLst>
                <a:latin typeface="宋体" panose="02010600030101010101" pitchFamily="2" charset="-122"/>
              </a:rPr>
              <a:t>:</a:t>
            </a:r>
            <a:endParaRPr lang="en-US" altLang="zh-CN" sz="2800" b="1">
              <a:solidFill>
                <a:srgbClr val="CC0000"/>
              </a:solidFill>
              <a:effectLst>
                <a:outerShdw blurRad="38100" dist="38100" dir="2700000" algn="tl">
                  <a:srgbClr val="C0C0C0"/>
                </a:outerShdw>
              </a:effectLst>
            </a:endParaRPr>
          </a:p>
        </p:txBody>
      </p:sp>
      <p:sp>
        <p:nvSpPr>
          <p:cNvPr id="757763" name="Text Box 3"/>
          <p:cNvSpPr txBox="1">
            <a:spLocks noChangeArrowheads="1"/>
          </p:cNvSpPr>
          <p:nvPr/>
        </p:nvSpPr>
        <p:spPr bwMode="auto">
          <a:xfrm>
            <a:off x="1295400" y="457200"/>
            <a:ext cx="48863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25000"/>
              </a:lnSpc>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由直流通路求静态工作点。</a:t>
            </a:r>
          </a:p>
        </p:txBody>
      </p:sp>
      <p:graphicFrame>
        <p:nvGraphicFramePr>
          <p:cNvPr id="757764" name="Object 4"/>
          <p:cNvGraphicFramePr>
            <a:graphicFrameLocks noChangeAspect="1"/>
          </p:cNvGraphicFramePr>
          <p:nvPr/>
        </p:nvGraphicFramePr>
        <p:xfrm>
          <a:off x="427038" y="1052513"/>
          <a:ext cx="6127750" cy="1025525"/>
        </p:xfrm>
        <a:graphic>
          <a:graphicData uri="http://schemas.openxmlformats.org/presentationml/2006/ole">
            <mc:AlternateContent xmlns:mc="http://schemas.openxmlformats.org/markup-compatibility/2006">
              <mc:Choice xmlns:v="urn:schemas-microsoft-com:vml" Requires="v">
                <p:oleObj name="公式" r:id="rId2" imgW="2926080" imgH="452120" progId="Equation.3">
                  <p:embed/>
                </p:oleObj>
              </mc:Choice>
              <mc:Fallback>
                <p:oleObj name="公式" r:id="rId2" imgW="2926080" imgH="45212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1052513"/>
                        <a:ext cx="6127750" cy="1025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65" name="Object 5"/>
          <p:cNvGraphicFramePr>
            <a:graphicFrameLocks noChangeAspect="1"/>
          </p:cNvGraphicFramePr>
          <p:nvPr/>
        </p:nvGraphicFramePr>
        <p:xfrm>
          <a:off x="425450" y="2038350"/>
          <a:ext cx="5386388" cy="1633538"/>
        </p:xfrm>
        <a:graphic>
          <a:graphicData uri="http://schemas.openxmlformats.org/presentationml/2006/ole">
            <mc:AlternateContent xmlns:mc="http://schemas.openxmlformats.org/markup-compatibility/2006">
              <mc:Choice xmlns:v="urn:schemas-microsoft-com:vml" Requires="v">
                <p:oleObj name="公式" r:id="rId4" imgW="2409825" imgH="688340" progId="Equation.3">
                  <p:embed/>
                </p:oleObj>
              </mc:Choice>
              <mc:Fallback>
                <p:oleObj name="公式" r:id="rId4" imgW="2409825" imgH="6883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2038350"/>
                        <a:ext cx="5386388" cy="163353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66" name="Object 6"/>
          <p:cNvGraphicFramePr>
            <a:graphicFrameLocks noChangeAspect="1"/>
          </p:cNvGraphicFramePr>
          <p:nvPr/>
        </p:nvGraphicFramePr>
        <p:xfrm>
          <a:off x="474663" y="3584575"/>
          <a:ext cx="4149725" cy="1041400"/>
        </p:xfrm>
        <a:graphic>
          <a:graphicData uri="http://schemas.openxmlformats.org/presentationml/2006/ole">
            <mc:AlternateContent xmlns:mc="http://schemas.openxmlformats.org/markup-compatibility/2006">
              <mc:Choice xmlns:v="urn:schemas-microsoft-com:vml" Requires="v">
                <p:oleObj name="Equation" r:id="rId6" imgW="1915160" imgH="430530" progId="Equation.3">
                  <p:embed/>
                </p:oleObj>
              </mc:Choice>
              <mc:Fallback>
                <p:oleObj name="Equation" r:id="rId6" imgW="1915160" imgH="43053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663" y="3584575"/>
                        <a:ext cx="4149725"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67" name="Object 7"/>
          <p:cNvGraphicFramePr>
            <a:graphicFrameLocks noChangeAspect="1"/>
          </p:cNvGraphicFramePr>
          <p:nvPr/>
        </p:nvGraphicFramePr>
        <p:xfrm>
          <a:off x="457200" y="4592638"/>
          <a:ext cx="4981575" cy="1663700"/>
        </p:xfrm>
        <a:graphic>
          <a:graphicData uri="http://schemas.openxmlformats.org/presentationml/2006/ole">
            <mc:AlternateContent xmlns:mc="http://schemas.openxmlformats.org/markup-compatibility/2006">
              <mc:Choice xmlns:v="urn:schemas-microsoft-com:vml" Requires="v">
                <p:oleObj name="Equation" r:id="rId8" imgW="2399030" imgH="709930" progId="Equation.3">
                  <p:embed/>
                </p:oleObj>
              </mc:Choice>
              <mc:Fallback>
                <p:oleObj name="Equation" r:id="rId8" imgW="2399030" imgH="70993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592638"/>
                        <a:ext cx="4981575" cy="16637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68" name="Rectangle 8"/>
          <p:cNvSpPr>
            <a:spLocks noChangeArrowheads="1"/>
          </p:cNvSpPr>
          <p:nvPr/>
        </p:nvSpPr>
        <p:spPr bwMode="auto">
          <a:xfrm>
            <a:off x="6591300" y="5486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defRPr/>
            </a:pPr>
            <a:r>
              <a:rPr kumimoji="1" lang="zh-CN" altLang="en-US" sz="2400" b="1">
                <a:effectLst>
                  <a:outerShdw blurRad="38100" dist="38100" dir="2700000" algn="tl">
                    <a:srgbClr val="C0C0C0"/>
                  </a:outerShdw>
                </a:effectLst>
                <a:latin typeface="Times New Roman" panose="02020603050405020304" pitchFamily="18" charset="0"/>
                <a:ea typeface="楷体_GB2312" pitchFamily="49" charset="-122"/>
              </a:rPr>
              <a:t>直流通路</a:t>
            </a:r>
          </a:p>
        </p:txBody>
      </p:sp>
      <p:grpSp>
        <p:nvGrpSpPr>
          <p:cNvPr id="40969" name="Group 9"/>
          <p:cNvGrpSpPr/>
          <p:nvPr/>
        </p:nvGrpSpPr>
        <p:grpSpPr bwMode="auto">
          <a:xfrm>
            <a:off x="5715000" y="1735138"/>
            <a:ext cx="3048000" cy="3751262"/>
            <a:chOff x="3600" y="1093"/>
            <a:chExt cx="1920" cy="2363"/>
          </a:xfrm>
        </p:grpSpPr>
        <p:sp>
          <p:nvSpPr>
            <p:cNvPr id="40970" name="Text Box 10"/>
            <p:cNvSpPr txBox="1">
              <a:spLocks noChangeArrowheads="1"/>
            </p:cNvSpPr>
            <p:nvPr/>
          </p:nvSpPr>
          <p:spPr bwMode="auto">
            <a:xfrm>
              <a:off x="3618" y="1259"/>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B1</a:t>
              </a:r>
              <a:endParaRPr kumimoji="1" lang="en-US" altLang="zh-CN" sz="2800">
                <a:latin typeface="Times New Roman" panose="02020603050405020304" pitchFamily="18" charset="0"/>
                <a:ea typeface="长城楷体" pitchFamily="49" charset="-122"/>
              </a:endParaRPr>
            </a:p>
          </p:txBody>
        </p:sp>
        <p:sp>
          <p:nvSpPr>
            <p:cNvPr id="40971" name="Line 11"/>
            <p:cNvSpPr>
              <a:spLocks noChangeShapeType="1"/>
            </p:cNvSpPr>
            <p:nvPr/>
          </p:nvSpPr>
          <p:spPr bwMode="auto">
            <a:xfrm>
              <a:off x="4079" y="1638"/>
              <a:ext cx="0" cy="9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2" name="Line 12"/>
            <p:cNvSpPr>
              <a:spLocks noChangeShapeType="1"/>
            </p:cNvSpPr>
            <p:nvPr/>
          </p:nvSpPr>
          <p:spPr bwMode="auto">
            <a:xfrm flipH="1" flipV="1">
              <a:off x="4083" y="1127"/>
              <a:ext cx="0" cy="2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3" name="Rectangle 13"/>
            <p:cNvSpPr>
              <a:spLocks noChangeArrowheads="1"/>
            </p:cNvSpPr>
            <p:nvPr/>
          </p:nvSpPr>
          <p:spPr bwMode="auto">
            <a:xfrm>
              <a:off x="4035" y="1348"/>
              <a:ext cx="95"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4" name="Line 14"/>
            <p:cNvSpPr>
              <a:spLocks noChangeShapeType="1"/>
            </p:cNvSpPr>
            <p:nvPr/>
          </p:nvSpPr>
          <p:spPr bwMode="auto">
            <a:xfrm>
              <a:off x="4083" y="1136"/>
              <a:ext cx="90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5" name="Line 15"/>
            <p:cNvSpPr>
              <a:spLocks noChangeShapeType="1"/>
            </p:cNvSpPr>
            <p:nvPr/>
          </p:nvSpPr>
          <p:spPr bwMode="auto">
            <a:xfrm flipV="1">
              <a:off x="4704" y="1131"/>
              <a:ext cx="0" cy="219"/>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6" name="Line 16"/>
            <p:cNvSpPr>
              <a:spLocks noChangeShapeType="1"/>
            </p:cNvSpPr>
            <p:nvPr/>
          </p:nvSpPr>
          <p:spPr bwMode="auto">
            <a:xfrm>
              <a:off x="4575" y="1887"/>
              <a:ext cx="0" cy="25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7" name="Line 17"/>
            <p:cNvSpPr>
              <a:spLocks noChangeShapeType="1"/>
            </p:cNvSpPr>
            <p:nvPr/>
          </p:nvSpPr>
          <p:spPr bwMode="auto">
            <a:xfrm>
              <a:off x="4575" y="2060"/>
              <a:ext cx="141" cy="133"/>
            </a:xfrm>
            <a:prstGeom prst="line">
              <a:avLst/>
            </a:prstGeom>
            <a:noFill/>
            <a:ln w="381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8" name="Line 18"/>
            <p:cNvSpPr>
              <a:spLocks noChangeShapeType="1"/>
            </p:cNvSpPr>
            <p:nvPr/>
          </p:nvSpPr>
          <p:spPr bwMode="auto">
            <a:xfrm flipV="1">
              <a:off x="4575" y="1845"/>
              <a:ext cx="141" cy="116"/>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79" name="Line 19"/>
            <p:cNvSpPr>
              <a:spLocks noChangeShapeType="1"/>
            </p:cNvSpPr>
            <p:nvPr/>
          </p:nvSpPr>
          <p:spPr bwMode="auto">
            <a:xfrm>
              <a:off x="4707" y="1642"/>
              <a:ext cx="0" cy="25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80" name="Line 20"/>
            <p:cNvSpPr>
              <a:spLocks noChangeShapeType="1"/>
            </p:cNvSpPr>
            <p:nvPr/>
          </p:nvSpPr>
          <p:spPr bwMode="auto">
            <a:xfrm flipH="1">
              <a:off x="4708" y="2160"/>
              <a:ext cx="0" cy="19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81" name="Line 21"/>
            <p:cNvSpPr>
              <a:spLocks noChangeShapeType="1"/>
            </p:cNvSpPr>
            <p:nvPr/>
          </p:nvSpPr>
          <p:spPr bwMode="auto">
            <a:xfrm>
              <a:off x="4093" y="2006"/>
              <a:ext cx="501"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82" name="Line 22"/>
            <p:cNvSpPr>
              <a:spLocks noChangeShapeType="1"/>
            </p:cNvSpPr>
            <p:nvPr/>
          </p:nvSpPr>
          <p:spPr bwMode="auto">
            <a:xfrm>
              <a:off x="4068" y="3323"/>
              <a:ext cx="644"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83" name="Line 23"/>
            <p:cNvSpPr>
              <a:spLocks noChangeShapeType="1"/>
            </p:cNvSpPr>
            <p:nvPr/>
          </p:nvSpPr>
          <p:spPr bwMode="auto">
            <a:xfrm flipH="1">
              <a:off x="4709" y="3139"/>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84" name="Rectangle 24"/>
            <p:cNvSpPr>
              <a:spLocks noChangeArrowheads="1"/>
            </p:cNvSpPr>
            <p:nvPr/>
          </p:nvSpPr>
          <p:spPr bwMode="auto">
            <a:xfrm>
              <a:off x="4661" y="1352"/>
              <a:ext cx="94" cy="293"/>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85" name="Oval 25"/>
            <p:cNvSpPr>
              <a:spLocks noChangeArrowheads="1"/>
            </p:cNvSpPr>
            <p:nvPr/>
          </p:nvSpPr>
          <p:spPr bwMode="auto">
            <a:xfrm>
              <a:off x="4990" y="1098"/>
              <a:ext cx="68" cy="69"/>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86" name="Text Box 26"/>
            <p:cNvSpPr txBox="1">
              <a:spLocks noChangeArrowheads="1"/>
            </p:cNvSpPr>
            <p:nvPr/>
          </p:nvSpPr>
          <p:spPr bwMode="auto">
            <a:xfrm>
              <a:off x="4331" y="1248"/>
              <a:ext cx="373"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C</a:t>
              </a:r>
              <a:endParaRPr kumimoji="1" lang="en-US" altLang="zh-CN" sz="2800">
                <a:latin typeface="Times New Roman" panose="02020603050405020304" pitchFamily="18" charset="0"/>
                <a:ea typeface="长城楷体" pitchFamily="49" charset="-122"/>
              </a:endParaRPr>
            </a:p>
          </p:txBody>
        </p:sp>
        <p:grpSp>
          <p:nvGrpSpPr>
            <p:cNvPr id="40987" name="Group 27"/>
            <p:cNvGrpSpPr/>
            <p:nvPr/>
          </p:nvGrpSpPr>
          <p:grpSpPr bwMode="auto">
            <a:xfrm>
              <a:off x="4635" y="3310"/>
              <a:ext cx="146" cy="146"/>
              <a:chOff x="2898" y="3684"/>
              <a:chExt cx="204" cy="204"/>
            </a:xfrm>
          </p:grpSpPr>
          <p:sp>
            <p:nvSpPr>
              <p:cNvPr id="41008" name="Line 28"/>
              <p:cNvSpPr>
                <a:spLocks noChangeShapeType="1"/>
              </p:cNvSpPr>
              <p:nvPr/>
            </p:nvSpPr>
            <p:spPr bwMode="auto">
              <a:xfrm>
                <a:off x="3000" y="3684"/>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9" name="Line 29"/>
              <p:cNvSpPr>
                <a:spLocks noChangeShapeType="1"/>
              </p:cNvSpPr>
              <p:nvPr/>
            </p:nvSpPr>
            <p:spPr bwMode="auto">
              <a:xfrm>
                <a:off x="2898" y="3876"/>
                <a:ext cx="204"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0988" name="Oval 30"/>
            <p:cNvSpPr>
              <a:spLocks noChangeArrowheads="1"/>
            </p:cNvSpPr>
            <p:nvPr/>
          </p:nvSpPr>
          <p:spPr bwMode="auto">
            <a:xfrm>
              <a:off x="4691" y="3304"/>
              <a:ext cx="33" cy="34"/>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89" name="Rectangle 31"/>
            <p:cNvSpPr>
              <a:spLocks noChangeArrowheads="1"/>
            </p:cNvSpPr>
            <p:nvPr/>
          </p:nvSpPr>
          <p:spPr bwMode="auto">
            <a:xfrm>
              <a:off x="4035" y="2539"/>
              <a:ext cx="95"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90" name="Text Box 32"/>
            <p:cNvSpPr txBox="1">
              <a:spLocks noChangeArrowheads="1"/>
            </p:cNvSpPr>
            <p:nvPr/>
          </p:nvSpPr>
          <p:spPr bwMode="auto">
            <a:xfrm>
              <a:off x="3600" y="2448"/>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B2</a:t>
              </a:r>
              <a:endParaRPr kumimoji="1" lang="en-US" altLang="zh-CN" sz="2800">
                <a:latin typeface="Times New Roman" panose="02020603050405020304" pitchFamily="18" charset="0"/>
                <a:ea typeface="长城楷体" pitchFamily="49" charset="-122"/>
              </a:endParaRPr>
            </a:p>
          </p:txBody>
        </p:sp>
        <p:sp>
          <p:nvSpPr>
            <p:cNvPr id="40991" name="Rectangle 33"/>
            <p:cNvSpPr>
              <a:spLocks noChangeArrowheads="1"/>
            </p:cNvSpPr>
            <p:nvPr/>
          </p:nvSpPr>
          <p:spPr bwMode="auto">
            <a:xfrm>
              <a:off x="4661" y="2855"/>
              <a:ext cx="94"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92" name="Text Box 34"/>
            <p:cNvSpPr txBox="1">
              <a:spLocks noChangeArrowheads="1"/>
            </p:cNvSpPr>
            <p:nvPr/>
          </p:nvSpPr>
          <p:spPr bwMode="auto">
            <a:xfrm>
              <a:off x="4224" y="2256"/>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E1</a:t>
              </a:r>
              <a:endParaRPr kumimoji="1" lang="en-US" altLang="zh-CN" sz="2800" b="1">
                <a:latin typeface="Times New Roman" panose="02020603050405020304" pitchFamily="18" charset="0"/>
                <a:ea typeface="长城楷体" pitchFamily="49" charset="-122"/>
              </a:endParaRPr>
            </a:p>
          </p:txBody>
        </p:sp>
        <p:sp>
          <p:nvSpPr>
            <p:cNvPr id="40993" name="Text Box 35"/>
            <p:cNvSpPr txBox="1">
              <a:spLocks noChangeArrowheads="1"/>
            </p:cNvSpPr>
            <p:nvPr/>
          </p:nvSpPr>
          <p:spPr bwMode="auto">
            <a:xfrm>
              <a:off x="4914" y="1093"/>
              <a:ext cx="606"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长城楷体" pitchFamily="49" charset="-122"/>
                </a:rPr>
                <a:t>+</a:t>
              </a:r>
              <a:r>
                <a:rPr kumimoji="1" lang="en-US" altLang="zh-CN" sz="2800" b="1" i="1">
                  <a:solidFill>
                    <a:srgbClr val="000099"/>
                  </a:solidFill>
                  <a:latin typeface="Times New Roman" panose="02020603050405020304" pitchFamily="18" charset="0"/>
                  <a:ea typeface="长城楷体" pitchFamily="49" charset="-122"/>
                </a:rPr>
                <a:t>U</a:t>
              </a:r>
              <a:r>
                <a:rPr kumimoji="1" lang="en-US" altLang="zh-CN" sz="2800" b="1" i="1" baseline="-25000">
                  <a:solidFill>
                    <a:srgbClr val="000099"/>
                  </a:solidFill>
                  <a:latin typeface="Times New Roman" panose="02020603050405020304" pitchFamily="18" charset="0"/>
                  <a:ea typeface="长城楷体" pitchFamily="49" charset="-122"/>
                </a:rPr>
                <a:t>CC</a:t>
              </a:r>
              <a:endParaRPr kumimoji="1" lang="en-US" altLang="zh-CN" sz="2800" i="1">
                <a:solidFill>
                  <a:srgbClr val="000099"/>
                </a:solidFill>
                <a:latin typeface="Times New Roman" panose="02020603050405020304" pitchFamily="18" charset="0"/>
                <a:ea typeface="长城楷体" pitchFamily="49" charset="-122"/>
              </a:endParaRPr>
            </a:p>
          </p:txBody>
        </p:sp>
        <p:sp>
          <p:nvSpPr>
            <p:cNvPr id="40994" name="Line 36"/>
            <p:cNvSpPr>
              <a:spLocks noChangeShapeType="1"/>
            </p:cNvSpPr>
            <p:nvPr/>
          </p:nvSpPr>
          <p:spPr bwMode="auto">
            <a:xfrm flipH="1">
              <a:off x="4077" y="2832"/>
              <a:ext cx="0" cy="50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95" name="Rectangle 37"/>
            <p:cNvSpPr>
              <a:spLocks noChangeArrowheads="1"/>
            </p:cNvSpPr>
            <p:nvPr/>
          </p:nvSpPr>
          <p:spPr bwMode="auto">
            <a:xfrm>
              <a:off x="4660" y="2352"/>
              <a:ext cx="94" cy="293"/>
            </a:xfrm>
            <a:prstGeom prst="rect">
              <a:avLst/>
            </a:prstGeom>
            <a:noFill/>
            <a:ln w="38100">
              <a:solidFill>
                <a:schemeClr val="tx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0996" name="Line 38"/>
            <p:cNvSpPr>
              <a:spLocks noChangeShapeType="1"/>
            </p:cNvSpPr>
            <p:nvPr/>
          </p:nvSpPr>
          <p:spPr bwMode="auto">
            <a:xfrm flipV="1">
              <a:off x="4705" y="2640"/>
              <a:ext cx="0" cy="2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7" name="Text Box 39"/>
            <p:cNvSpPr txBox="1">
              <a:spLocks noChangeArrowheads="1"/>
            </p:cNvSpPr>
            <p:nvPr/>
          </p:nvSpPr>
          <p:spPr bwMode="auto">
            <a:xfrm>
              <a:off x="4232" y="2823"/>
              <a:ext cx="440"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长城楷体" pitchFamily="49" charset="-122"/>
                </a:rPr>
                <a:t>R</a:t>
              </a:r>
              <a:r>
                <a:rPr kumimoji="1" lang="en-US" altLang="zh-CN" sz="2800" b="1" baseline="-25000">
                  <a:latin typeface="Times New Roman" panose="02020603050405020304" pitchFamily="18" charset="0"/>
                  <a:ea typeface="长城楷体" pitchFamily="49" charset="-122"/>
                </a:rPr>
                <a:t>E2</a:t>
              </a:r>
              <a:endParaRPr kumimoji="1" lang="en-US" altLang="zh-CN" sz="2800" b="1">
                <a:latin typeface="Times New Roman" panose="02020603050405020304" pitchFamily="18" charset="0"/>
                <a:ea typeface="长城楷体" pitchFamily="49" charset="-122"/>
              </a:endParaRPr>
            </a:p>
          </p:txBody>
        </p:sp>
        <p:sp>
          <p:nvSpPr>
            <p:cNvPr id="40998" name="Rectangle 40"/>
            <p:cNvSpPr>
              <a:spLocks noChangeArrowheads="1"/>
            </p:cNvSpPr>
            <p:nvPr/>
          </p:nvSpPr>
          <p:spPr bwMode="auto">
            <a:xfrm>
              <a:off x="4800" y="1604"/>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0999" name="Rectangle 41"/>
            <p:cNvSpPr>
              <a:spLocks noChangeArrowheads="1"/>
            </p:cNvSpPr>
            <p:nvPr/>
          </p:nvSpPr>
          <p:spPr bwMode="auto">
            <a:xfrm>
              <a:off x="4800" y="22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1000" name="Rectangle 42"/>
            <p:cNvSpPr>
              <a:spLocks noChangeArrowheads="1"/>
            </p:cNvSpPr>
            <p:nvPr/>
          </p:nvSpPr>
          <p:spPr bwMode="auto">
            <a:xfrm>
              <a:off x="4800" y="1920"/>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CE</a:t>
              </a:r>
              <a:endParaRPr kumimoji="1" lang="en-US" altLang="zh-CN" sz="2800" b="1" i="1" baseline="-25000">
                <a:solidFill>
                  <a:srgbClr val="000099"/>
                </a:solidFill>
                <a:latin typeface="Times New Roman" panose="02020603050405020304" pitchFamily="18" charset="0"/>
                <a:ea typeface="楷体_GB2312" pitchFamily="49" charset="-122"/>
              </a:endParaRPr>
            </a:p>
          </p:txBody>
        </p:sp>
        <p:sp>
          <p:nvSpPr>
            <p:cNvPr id="41001" name="Line 43"/>
            <p:cNvSpPr>
              <a:spLocks noChangeShapeType="1"/>
            </p:cNvSpPr>
            <p:nvPr/>
          </p:nvSpPr>
          <p:spPr bwMode="auto">
            <a:xfrm>
              <a:off x="4224" y="1913"/>
              <a:ext cx="28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Line 44"/>
            <p:cNvSpPr>
              <a:spLocks noChangeShapeType="1"/>
            </p:cNvSpPr>
            <p:nvPr/>
          </p:nvSpPr>
          <p:spPr bwMode="auto">
            <a:xfrm>
              <a:off x="4848" y="2640"/>
              <a:ext cx="0" cy="384"/>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Rectangle 45"/>
            <p:cNvSpPr>
              <a:spLocks noChangeArrowheads="1"/>
            </p:cNvSpPr>
            <p:nvPr/>
          </p:nvSpPr>
          <p:spPr bwMode="auto">
            <a:xfrm>
              <a:off x="4863" y="2649"/>
              <a:ext cx="3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E</a:t>
              </a:r>
            </a:p>
          </p:txBody>
        </p:sp>
        <p:sp>
          <p:nvSpPr>
            <p:cNvPr id="41004" name="Rectangle 46"/>
            <p:cNvSpPr>
              <a:spLocks noChangeArrowheads="1"/>
            </p:cNvSpPr>
            <p:nvPr/>
          </p:nvSpPr>
          <p:spPr bwMode="auto">
            <a:xfrm>
              <a:off x="4176" y="1584"/>
              <a:ext cx="3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B</a:t>
              </a:r>
            </a:p>
          </p:txBody>
        </p:sp>
        <p:sp>
          <p:nvSpPr>
            <p:cNvPr id="41005" name="Line 47"/>
            <p:cNvSpPr>
              <a:spLocks noChangeShapeType="1"/>
            </p:cNvSpPr>
            <p:nvPr/>
          </p:nvSpPr>
          <p:spPr bwMode="auto">
            <a:xfrm>
              <a:off x="4843" y="1392"/>
              <a:ext cx="0" cy="288"/>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Rectangle 48"/>
            <p:cNvSpPr>
              <a:spLocks noChangeArrowheads="1"/>
            </p:cNvSpPr>
            <p:nvPr/>
          </p:nvSpPr>
          <p:spPr bwMode="auto">
            <a:xfrm>
              <a:off x="4871" y="1353"/>
              <a:ext cx="31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800" b="1" baseline="-25000">
                  <a:solidFill>
                    <a:srgbClr val="000099"/>
                  </a:solidFill>
                  <a:latin typeface="Times New Roman" panose="02020603050405020304" pitchFamily="18" charset="0"/>
                  <a:ea typeface="楷体_GB2312" pitchFamily="49" charset="-122"/>
                </a:rPr>
                <a:t>C</a:t>
              </a:r>
            </a:p>
          </p:txBody>
        </p:sp>
        <p:sp>
          <p:nvSpPr>
            <p:cNvPr id="41007" name="Rectangle 49"/>
            <p:cNvSpPr>
              <a:spLocks noChangeArrowheads="1"/>
            </p:cNvSpPr>
            <p:nvPr/>
          </p:nvSpPr>
          <p:spPr bwMode="auto">
            <a:xfrm>
              <a:off x="3744" y="1776"/>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长城楷体" pitchFamily="49" charset="-122"/>
                </a:rPr>
                <a:t>V</a:t>
              </a:r>
              <a:r>
                <a:rPr kumimoji="1" lang="en-US" altLang="zh-CN" sz="2800" b="1" baseline="-25000">
                  <a:solidFill>
                    <a:srgbClr val="000099"/>
                  </a:solidFill>
                  <a:latin typeface="Times New Roman" panose="02020603050405020304" pitchFamily="18" charset="0"/>
                  <a:ea typeface="长城楷体" pitchFamily="49" charset="-122"/>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box(out)">
                                      <p:cBhvr>
                                        <p:cTn id="7" dur="500"/>
                                        <p:tgtEl>
                                          <p:spTgt spid="7577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57765"/>
                                        </p:tgtEl>
                                        <p:attrNameLst>
                                          <p:attrName>style.visibility</p:attrName>
                                        </p:attrNameLst>
                                      </p:cBhvr>
                                      <p:to>
                                        <p:strVal val="visible"/>
                                      </p:to>
                                    </p:set>
                                    <p:animEffect transition="in" filter="box(out)">
                                      <p:cBhvr>
                                        <p:cTn id="12" dur="500"/>
                                        <p:tgtEl>
                                          <p:spTgt spid="7577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57766"/>
                                        </p:tgtEl>
                                        <p:attrNameLst>
                                          <p:attrName>style.visibility</p:attrName>
                                        </p:attrNameLst>
                                      </p:cBhvr>
                                      <p:to>
                                        <p:strVal val="visible"/>
                                      </p:to>
                                    </p:set>
                                    <p:animEffect transition="in" filter="box(out)">
                                      <p:cBhvr>
                                        <p:cTn id="17" dur="500"/>
                                        <p:tgtEl>
                                          <p:spTgt spid="7577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57767"/>
                                        </p:tgtEl>
                                        <p:attrNameLst>
                                          <p:attrName>style.visibility</p:attrName>
                                        </p:attrNameLst>
                                      </p:cBhvr>
                                      <p:to>
                                        <p:strVal val="visible"/>
                                      </p:to>
                                    </p:set>
                                    <p:animEffect transition="in" filter="box(out)">
                                      <p:cBhvr>
                                        <p:cTn id="22" dur="5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28600" y="333375"/>
            <a:ext cx="6553200" cy="762000"/>
          </a:xfrm>
        </p:spPr>
        <p:txBody>
          <a:bodyPr/>
          <a:lstStyle/>
          <a:p>
            <a:pPr eaLnBrk="1" hangingPunct="1">
              <a:defRPr/>
            </a:pPr>
            <a:r>
              <a:rPr lang="en-US" altLang="zh-CN"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由微变等效电路求</a:t>
            </a:r>
            <a:r>
              <a:rPr lang="en-US" altLang="zh-CN"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A</a:t>
            </a:r>
            <a:r>
              <a:rPr lang="en-US" altLang="zh-CN" sz="3200" b="1" i="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u</a:t>
            </a:r>
            <a:r>
              <a:rPr lang="zh-CN" altLang="en-US"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600" b="1" i="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r</a:t>
            </a:r>
            <a:r>
              <a:rPr lang="en-US" altLang="zh-CN" sz="3200" b="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200" b="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600" b="1" i="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r</a:t>
            </a:r>
            <a:r>
              <a:rPr lang="en-US" altLang="zh-CN" sz="3200" b="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32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a:t>
            </a:r>
          </a:p>
        </p:txBody>
      </p:sp>
      <p:graphicFrame>
        <p:nvGraphicFramePr>
          <p:cNvPr id="758787" name="Object 3"/>
          <p:cNvGraphicFramePr>
            <a:graphicFrameLocks noChangeAspect="1"/>
          </p:cNvGraphicFramePr>
          <p:nvPr/>
        </p:nvGraphicFramePr>
        <p:xfrm>
          <a:off x="731838" y="3746500"/>
          <a:ext cx="2320925" cy="546100"/>
        </p:xfrm>
        <a:graphic>
          <a:graphicData uri="http://schemas.openxmlformats.org/presentationml/2006/ole">
            <mc:AlternateContent xmlns:mc="http://schemas.openxmlformats.org/markup-compatibility/2006">
              <mc:Choice xmlns:v="urn:schemas-microsoft-com:vml" Requires="v">
                <p:oleObj name="Equation" r:id="rId2" imgW="1032510" imgH="204470" progId="Equation.DSMT4">
                  <p:embed/>
                </p:oleObj>
              </mc:Choice>
              <mc:Fallback>
                <p:oleObj name="Equation" r:id="rId2" imgW="1032510" imgH="20447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3746500"/>
                        <a:ext cx="2320925" cy="546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88" name="Object 4"/>
          <p:cNvGraphicFramePr>
            <a:graphicFrameLocks noChangeAspect="1"/>
          </p:cNvGraphicFramePr>
          <p:nvPr/>
        </p:nvGraphicFramePr>
        <p:xfrm>
          <a:off x="792163" y="1427163"/>
          <a:ext cx="7242175" cy="1049337"/>
        </p:xfrm>
        <a:graphic>
          <a:graphicData uri="http://schemas.openxmlformats.org/presentationml/2006/ole">
            <mc:AlternateContent xmlns:mc="http://schemas.openxmlformats.org/markup-compatibility/2006">
              <mc:Choice xmlns:v="urn:schemas-microsoft-com:vml" Requires="v">
                <p:oleObj name="Equation" r:id="rId4" imgW="3420745" imgH="430530" progId="Equation.DSMT4">
                  <p:embed/>
                </p:oleObj>
              </mc:Choice>
              <mc:Fallback>
                <p:oleObj name="Equation" r:id="rId4" imgW="3420745" imgH="43053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1427163"/>
                        <a:ext cx="7242175" cy="104933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89" name="Object 5"/>
          <p:cNvGraphicFramePr>
            <a:graphicFrameLocks noChangeAspect="1"/>
          </p:cNvGraphicFramePr>
          <p:nvPr/>
        </p:nvGraphicFramePr>
        <p:xfrm>
          <a:off x="655638" y="966788"/>
          <a:ext cx="4706937" cy="517525"/>
        </p:xfrm>
        <a:graphic>
          <a:graphicData uri="http://schemas.openxmlformats.org/presentationml/2006/ole">
            <mc:AlternateContent xmlns:mc="http://schemas.openxmlformats.org/markup-compatibility/2006">
              <mc:Choice xmlns:v="urn:schemas-microsoft-com:vml" Requires="v">
                <p:oleObj name="Equation" r:id="rId6" imgW="1943100" imgH="215900" progId="Equation.3">
                  <p:embed/>
                </p:oleObj>
              </mc:Choice>
              <mc:Fallback>
                <p:oleObj name="Equation" r:id="rId6" imgW="1943100" imgH="215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638" y="966788"/>
                        <a:ext cx="47069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90" name="Object 6"/>
          <p:cNvGraphicFramePr>
            <a:graphicFrameLocks noChangeAspect="1"/>
          </p:cNvGraphicFramePr>
          <p:nvPr/>
        </p:nvGraphicFramePr>
        <p:xfrm>
          <a:off x="725488" y="2354263"/>
          <a:ext cx="3770312" cy="569912"/>
        </p:xfrm>
        <a:graphic>
          <a:graphicData uri="http://schemas.openxmlformats.org/presentationml/2006/ole">
            <mc:AlternateContent xmlns:mc="http://schemas.openxmlformats.org/markup-compatibility/2006">
              <mc:Choice xmlns:v="urn:schemas-microsoft-com:vml" Requires="v">
                <p:oleObj name="Equation" r:id="rId8" imgW="1742440" imgH="204470" progId="Equation.3">
                  <p:embed/>
                </p:oleObj>
              </mc:Choice>
              <mc:Fallback>
                <p:oleObj name="Equation" r:id="rId8" imgW="1742440" imgH="2044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488" y="2354263"/>
                        <a:ext cx="3770312" cy="56991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91" name="Object 7"/>
          <p:cNvGraphicFramePr>
            <a:graphicFrameLocks noChangeAspect="1"/>
          </p:cNvGraphicFramePr>
          <p:nvPr/>
        </p:nvGraphicFramePr>
        <p:xfrm>
          <a:off x="990600" y="3048000"/>
          <a:ext cx="1666875" cy="511175"/>
        </p:xfrm>
        <a:graphic>
          <a:graphicData uri="http://schemas.openxmlformats.org/presentationml/2006/ole">
            <mc:AlternateContent xmlns:mc="http://schemas.openxmlformats.org/markup-compatibility/2006">
              <mc:Choice xmlns:v="urn:schemas-microsoft-com:vml" Requires="v">
                <p:oleObj name="Equation" r:id="rId10" imgW="731520" imgH="172085" progId="Equation.3">
                  <p:embed/>
                </p:oleObj>
              </mc:Choice>
              <mc:Fallback>
                <p:oleObj name="Equation" r:id="rId10" imgW="731520" imgH="172085"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048000"/>
                        <a:ext cx="1666875" cy="51117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92" name="Object 8" descr="20%"/>
          <p:cNvGraphicFramePr>
            <a:graphicFrameLocks noChangeAspect="1"/>
          </p:cNvGraphicFramePr>
          <p:nvPr/>
        </p:nvGraphicFramePr>
        <p:xfrm>
          <a:off x="727075" y="4289425"/>
          <a:ext cx="3016250" cy="993775"/>
        </p:xfrm>
        <a:graphic>
          <a:graphicData uri="http://schemas.openxmlformats.org/presentationml/2006/ole">
            <mc:AlternateContent xmlns:mc="http://schemas.openxmlformats.org/markup-compatibility/2006">
              <mc:Choice xmlns:v="urn:schemas-microsoft-com:vml" Requires="v">
                <p:oleObj name="Equation" r:id="rId12" imgW="1506220" imgH="430530" progId="Equation.DSMT4">
                  <p:embed/>
                </p:oleObj>
              </mc:Choice>
              <mc:Fallback>
                <p:oleObj name="Equation" r:id="rId12" imgW="1506220" imgH="430530" progId="Equation.DSMT4">
                  <p:embed/>
                  <p:pic>
                    <p:nvPicPr>
                      <p:cNvPr id="0" name="Object 8" descr="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075" y="4289425"/>
                        <a:ext cx="3016250" cy="99377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793" name="Object 9" descr="20%"/>
          <p:cNvGraphicFramePr>
            <a:graphicFrameLocks noChangeAspect="1"/>
          </p:cNvGraphicFramePr>
          <p:nvPr/>
        </p:nvGraphicFramePr>
        <p:xfrm>
          <a:off x="1066800" y="5495925"/>
          <a:ext cx="1238250" cy="454025"/>
        </p:xfrm>
        <a:graphic>
          <a:graphicData uri="http://schemas.openxmlformats.org/presentationml/2006/ole">
            <mc:AlternateContent xmlns:mc="http://schemas.openxmlformats.org/markup-compatibility/2006">
              <mc:Choice xmlns:v="urn:schemas-microsoft-com:vml" Requires="v">
                <p:oleObj name="公式" r:id="rId14" imgW="559435" imgH="172085" progId="Equation.3">
                  <p:embed/>
                </p:oleObj>
              </mc:Choice>
              <mc:Fallback>
                <p:oleObj name="公式" r:id="rId14" imgW="559435" imgH="172085" progId="Equation.3">
                  <p:embed/>
                  <p:pic>
                    <p:nvPicPr>
                      <p:cNvPr id="0" name="Object 9" descr="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5495925"/>
                        <a:ext cx="1238250" cy="4540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794" name="Rectangle 10"/>
          <p:cNvSpPr>
            <a:spLocks noChangeArrowheads="1"/>
          </p:cNvSpPr>
          <p:nvPr/>
        </p:nvSpPr>
        <p:spPr bwMode="auto">
          <a:xfrm>
            <a:off x="5867400" y="57150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defRPr/>
            </a:pPr>
            <a:r>
              <a:rPr kumimoji="1" lang="zh-CN" altLang="en-US" sz="2400" b="1">
                <a:effectLst>
                  <a:outerShdw blurRad="38100" dist="38100" dir="2700000" algn="tl">
                    <a:srgbClr val="C0C0C0"/>
                  </a:outerShdw>
                </a:effectLst>
                <a:latin typeface="Times New Roman" panose="02020603050405020304" pitchFamily="18" charset="0"/>
                <a:ea typeface="楷体_GB2312" pitchFamily="49" charset="-122"/>
              </a:rPr>
              <a:t>微变等效电路</a:t>
            </a:r>
          </a:p>
        </p:txBody>
      </p:sp>
      <p:grpSp>
        <p:nvGrpSpPr>
          <p:cNvPr id="758795" name="Group 11"/>
          <p:cNvGrpSpPr/>
          <p:nvPr/>
        </p:nvGrpSpPr>
        <p:grpSpPr bwMode="auto">
          <a:xfrm>
            <a:off x="4298950" y="2651125"/>
            <a:ext cx="4616450" cy="3063875"/>
            <a:chOff x="2708" y="2013"/>
            <a:chExt cx="2908" cy="1930"/>
          </a:xfrm>
        </p:grpSpPr>
        <p:sp>
          <p:nvSpPr>
            <p:cNvPr id="41996" name="Line 12"/>
            <p:cNvSpPr>
              <a:spLocks noChangeShapeType="1"/>
            </p:cNvSpPr>
            <p:nvPr/>
          </p:nvSpPr>
          <p:spPr bwMode="auto">
            <a:xfrm flipV="1">
              <a:off x="3083" y="3828"/>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1997" name="Line 13"/>
            <p:cNvSpPr>
              <a:spLocks noChangeShapeType="1"/>
            </p:cNvSpPr>
            <p:nvPr/>
          </p:nvSpPr>
          <p:spPr bwMode="auto">
            <a:xfrm flipH="1" flipV="1">
              <a:off x="4513" y="2368"/>
              <a:ext cx="0" cy="27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1998" name="Line 14"/>
            <p:cNvSpPr>
              <a:spLocks noChangeShapeType="1"/>
            </p:cNvSpPr>
            <p:nvPr/>
          </p:nvSpPr>
          <p:spPr bwMode="auto">
            <a:xfrm flipV="1">
              <a:off x="3083" y="2385"/>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1999" name="Group 15"/>
            <p:cNvGrpSpPr/>
            <p:nvPr/>
          </p:nvGrpSpPr>
          <p:grpSpPr bwMode="auto">
            <a:xfrm>
              <a:off x="4410" y="2628"/>
              <a:ext cx="206" cy="290"/>
              <a:chOff x="4164" y="1968"/>
              <a:chExt cx="264" cy="420"/>
            </a:xfrm>
          </p:grpSpPr>
          <p:sp>
            <p:nvSpPr>
              <p:cNvPr id="42057" name="AutoShape 16"/>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058" name="Line 17"/>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2000" name="Line 18"/>
            <p:cNvSpPr>
              <a:spLocks noChangeShapeType="1"/>
            </p:cNvSpPr>
            <p:nvPr/>
          </p:nvSpPr>
          <p:spPr bwMode="auto">
            <a:xfrm flipV="1">
              <a:off x="3970" y="2380"/>
              <a:ext cx="0" cy="2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01" name="Rectangle 19"/>
            <p:cNvSpPr>
              <a:spLocks noChangeArrowheads="1"/>
            </p:cNvSpPr>
            <p:nvPr/>
          </p:nvSpPr>
          <p:spPr bwMode="auto">
            <a:xfrm>
              <a:off x="3922" y="2661"/>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002" name="Line 20"/>
            <p:cNvSpPr>
              <a:spLocks noChangeShapeType="1"/>
            </p:cNvSpPr>
            <p:nvPr/>
          </p:nvSpPr>
          <p:spPr bwMode="auto">
            <a:xfrm>
              <a:off x="4498" y="2356"/>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03" name="Line 21"/>
            <p:cNvSpPr>
              <a:spLocks noChangeShapeType="1"/>
            </p:cNvSpPr>
            <p:nvPr/>
          </p:nvSpPr>
          <p:spPr bwMode="auto">
            <a:xfrm flipV="1">
              <a:off x="4959" y="2368"/>
              <a:ext cx="0" cy="5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04" name="Rectangle 22"/>
            <p:cNvSpPr>
              <a:spLocks noChangeArrowheads="1"/>
            </p:cNvSpPr>
            <p:nvPr/>
          </p:nvSpPr>
          <p:spPr bwMode="auto">
            <a:xfrm>
              <a:off x="4911" y="295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8807" name="Text Box 23"/>
            <p:cNvSpPr txBox="1">
              <a:spLocks noChangeArrowheads="1"/>
            </p:cNvSpPr>
            <p:nvPr/>
          </p:nvSpPr>
          <p:spPr bwMode="auto">
            <a:xfrm>
              <a:off x="3931" y="2603"/>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8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be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2006" name="Line 24"/>
            <p:cNvSpPr>
              <a:spLocks noChangeShapeType="1"/>
            </p:cNvSpPr>
            <p:nvPr/>
          </p:nvSpPr>
          <p:spPr bwMode="auto">
            <a:xfrm>
              <a:off x="4359" y="2661"/>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007" name="Line 25"/>
            <p:cNvSpPr>
              <a:spLocks noChangeShapeType="1"/>
            </p:cNvSpPr>
            <p:nvPr/>
          </p:nvSpPr>
          <p:spPr bwMode="auto">
            <a:xfrm flipV="1">
              <a:off x="3685" y="2318"/>
              <a:ext cx="27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8810" name="Text Box 26"/>
            <p:cNvSpPr txBox="1">
              <a:spLocks noChangeArrowheads="1"/>
            </p:cNvSpPr>
            <p:nvPr/>
          </p:nvSpPr>
          <p:spPr bwMode="auto">
            <a:xfrm>
              <a:off x="4575" y="2774"/>
              <a:ext cx="6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endParaRPr kumimoji="1" lang="zh-CN"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2009" name="Line 27"/>
            <p:cNvSpPr>
              <a:spLocks noChangeShapeType="1"/>
            </p:cNvSpPr>
            <p:nvPr/>
          </p:nvSpPr>
          <p:spPr bwMode="auto">
            <a:xfrm flipH="1">
              <a:off x="4470" y="2306"/>
              <a:ext cx="280"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8812" name="Text Box 28"/>
            <p:cNvSpPr txBox="1">
              <a:spLocks noChangeArrowheads="1"/>
            </p:cNvSpPr>
            <p:nvPr/>
          </p:nvSpPr>
          <p:spPr bwMode="auto">
            <a:xfrm>
              <a:off x="3536" y="2963"/>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B</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2011" name="Line 29"/>
            <p:cNvSpPr>
              <a:spLocks noChangeShapeType="1"/>
            </p:cNvSpPr>
            <p:nvPr/>
          </p:nvSpPr>
          <p:spPr bwMode="auto">
            <a:xfrm flipV="1">
              <a:off x="5353" y="2353"/>
              <a:ext cx="1" cy="5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12" name="Rectangle 30"/>
            <p:cNvSpPr>
              <a:spLocks noChangeArrowheads="1"/>
            </p:cNvSpPr>
            <p:nvPr/>
          </p:nvSpPr>
          <p:spPr bwMode="auto">
            <a:xfrm>
              <a:off x="5309" y="2937"/>
              <a:ext cx="91" cy="256"/>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8815" name="Text Box 31"/>
            <p:cNvSpPr txBox="1">
              <a:spLocks noChangeArrowheads="1"/>
            </p:cNvSpPr>
            <p:nvPr/>
          </p:nvSpPr>
          <p:spPr bwMode="auto">
            <a:xfrm>
              <a:off x="4553" y="2928"/>
              <a:ext cx="45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C</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58816" name="Text Box 32"/>
            <p:cNvSpPr txBox="1">
              <a:spLocks noChangeArrowheads="1"/>
            </p:cNvSpPr>
            <p:nvPr/>
          </p:nvSpPr>
          <p:spPr bwMode="auto">
            <a:xfrm>
              <a:off x="4931" y="2913"/>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L</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58817" name="Text Box 33"/>
            <p:cNvSpPr txBox="1">
              <a:spLocks noChangeArrowheads="1"/>
            </p:cNvSpPr>
            <p:nvPr/>
          </p:nvSpPr>
          <p:spPr bwMode="auto">
            <a:xfrm>
              <a:off x="4130" y="2859"/>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E</a:t>
              </a:r>
            </a:p>
          </p:txBody>
        </p:sp>
        <p:sp>
          <p:nvSpPr>
            <p:cNvPr id="758818" name="Text Box 34"/>
            <p:cNvSpPr txBox="1">
              <a:spLocks noChangeArrowheads="1"/>
            </p:cNvSpPr>
            <p:nvPr/>
          </p:nvSpPr>
          <p:spPr bwMode="auto">
            <a:xfrm>
              <a:off x="3467" y="2134"/>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B</a:t>
              </a:r>
            </a:p>
          </p:txBody>
        </p:sp>
        <p:sp>
          <p:nvSpPr>
            <p:cNvPr id="758819" name="Text Box 35"/>
            <p:cNvSpPr txBox="1">
              <a:spLocks noChangeArrowheads="1"/>
            </p:cNvSpPr>
            <p:nvPr/>
          </p:nvSpPr>
          <p:spPr bwMode="auto">
            <a:xfrm>
              <a:off x="4769" y="211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C</a:t>
              </a:r>
            </a:p>
          </p:txBody>
        </p:sp>
        <p:sp>
          <p:nvSpPr>
            <p:cNvPr id="42018" name="Line 36"/>
            <p:cNvSpPr>
              <a:spLocks noChangeShapeType="1"/>
            </p:cNvSpPr>
            <p:nvPr/>
          </p:nvSpPr>
          <p:spPr bwMode="auto">
            <a:xfrm flipV="1">
              <a:off x="3566" y="2376"/>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8821" name="Text Box 37" descr="新闻纸"/>
            <p:cNvSpPr txBox="1">
              <a:spLocks noChangeArrowheads="1"/>
            </p:cNvSpPr>
            <p:nvPr/>
          </p:nvSpPr>
          <p:spPr bwMode="auto">
            <a:xfrm>
              <a:off x="3201" y="2351"/>
              <a:ext cx="299"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758822" name="Text Box 38" descr="新闻纸"/>
            <p:cNvSpPr txBox="1">
              <a:spLocks noChangeArrowheads="1"/>
            </p:cNvSpPr>
            <p:nvPr/>
          </p:nvSpPr>
          <p:spPr bwMode="auto">
            <a:xfrm>
              <a:off x="3203" y="3581"/>
              <a:ext cx="299"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42021" name="Rectangle 39"/>
            <p:cNvSpPr>
              <a:spLocks noChangeArrowheads="1"/>
            </p:cNvSpPr>
            <p:nvPr/>
          </p:nvSpPr>
          <p:spPr bwMode="auto">
            <a:xfrm>
              <a:off x="3530" y="298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8824" name="Rectangle 40" descr="新闻纸"/>
            <p:cNvSpPr>
              <a:spLocks noChangeArrowheads="1"/>
            </p:cNvSpPr>
            <p:nvPr/>
          </p:nvSpPr>
          <p:spPr bwMode="auto">
            <a:xfrm>
              <a:off x="5404" y="2331"/>
              <a:ext cx="212"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sp>
          <p:nvSpPr>
            <p:cNvPr id="758825" name="Rectangle 41" descr="新闻纸"/>
            <p:cNvSpPr>
              <a:spLocks noChangeArrowheads="1"/>
            </p:cNvSpPr>
            <p:nvPr/>
          </p:nvSpPr>
          <p:spPr bwMode="auto">
            <a:xfrm>
              <a:off x="5404" y="3505"/>
              <a:ext cx="212"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400" b="1">
                  <a:solidFill>
                    <a:srgbClr val="FF0000"/>
                  </a:solidFill>
                  <a:effectLst>
                    <a:outerShdw blurRad="38100" dist="38100" dir="2700000" algn="tl">
                      <a:srgbClr val="C0C0C0"/>
                    </a:outerShdw>
                  </a:effectLst>
                  <a:latin typeface="宋体" panose="02010600030101010101" pitchFamily="2" charset="-122"/>
                </a:rPr>
                <a:t>-</a:t>
              </a:r>
            </a:p>
          </p:txBody>
        </p:sp>
        <p:grpSp>
          <p:nvGrpSpPr>
            <p:cNvPr id="42024" name="Group 42"/>
            <p:cNvGrpSpPr/>
            <p:nvPr/>
          </p:nvGrpSpPr>
          <p:grpSpPr bwMode="auto">
            <a:xfrm>
              <a:off x="4148" y="3824"/>
              <a:ext cx="160" cy="119"/>
              <a:chOff x="4403" y="3875"/>
              <a:chExt cx="160" cy="119"/>
            </a:xfrm>
          </p:grpSpPr>
          <p:sp>
            <p:nvSpPr>
              <p:cNvPr id="42055" name="Line 43"/>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056" name="Line 44"/>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2025" name="Line 45"/>
            <p:cNvSpPr>
              <a:spLocks noChangeShapeType="1"/>
            </p:cNvSpPr>
            <p:nvPr/>
          </p:nvSpPr>
          <p:spPr bwMode="auto">
            <a:xfrm flipH="1" flipV="1">
              <a:off x="5348" y="3189"/>
              <a:ext cx="0"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26" name="Line 46"/>
            <p:cNvSpPr>
              <a:spLocks noChangeShapeType="1"/>
            </p:cNvSpPr>
            <p:nvPr/>
          </p:nvSpPr>
          <p:spPr bwMode="auto">
            <a:xfrm flipV="1">
              <a:off x="4957" y="3218"/>
              <a:ext cx="0" cy="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27" name="Line 47"/>
            <p:cNvSpPr>
              <a:spLocks noChangeShapeType="1"/>
            </p:cNvSpPr>
            <p:nvPr/>
          </p:nvSpPr>
          <p:spPr bwMode="auto">
            <a:xfrm flipH="1" flipV="1">
              <a:off x="3975" y="2929"/>
              <a:ext cx="0" cy="2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28" name="Line 48"/>
            <p:cNvSpPr>
              <a:spLocks noChangeShapeType="1"/>
            </p:cNvSpPr>
            <p:nvPr/>
          </p:nvSpPr>
          <p:spPr bwMode="auto">
            <a:xfrm flipH="1" flipV="1">
              <a:off x="3567" y="3239"/>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29" name="Line 49"/>
            <p:cNvSpPr>
              <a:spLocks noChangeShapeType="1"/>
            </p:cNvSpPr>
            <p:nvPr/>
          </p:nvSpPr>
          <p:spPr bwMode="auto">
            <a:xfrm flipH="1" flipV="1">
              <a:off x="4513" y="2884"/>
              <a:ext cx="0" cy="2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30" name="Line 50"/>
            <p:cNvSpPr>
              <a:spLocks noChangeShapeType="1"/>
            </p:cNvSpPr>
            <p:nvPr/>
          </p:nvSpPr>
          <p:spPr bwMode="auto">
            <a:xfrm flipH="1">
              <a:off x="3086" y="2943"/>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1" name="Rectangle 51"/>
            <p:cNvSpPr>
              <a:spLocks noChangeArrowheads="1"/>
            </p:cNvSpPr>
            <p:nvPr/>
          </p:nvSpPr>
          <p:spPr bwMode="auto">
            <a:xfrm>
              <a:off x="3049" y="2715"/>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2032" name="Line 52"/>
            <p:cNvSpPr>
              <a:spLocks noChangeShapeType="1"/>
            </p:cNvSpPr>
            <p:nvPr/>
          </p:nvSpPr>
          <p:spPr bwMode="auto">
            <a:xfrm flipH="1">
              <a:off x="3086" y="2378"/>
              <a:ext cx="0" cy="34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3" name="Oval 53"/>
            <p:cNvSpPr>
              <a:spLocks noChangeArrowheads="1"/>
            </p:cNvSpPr>
            <p:nvPr/>
          </p:nvSpPr>
          <p:spPr bwMode="auto">
            <a:xfrm>
              <a:off x="2996" y="3280"/>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8" name="Rectangle 54" descr="新闻纸"/>
            <p:cNvSpPr>
              <a:spLocks noChangeArrowheads="1"/>
            </p:cNvSpPr>
            <p:nvPr/>
          </p:nvSpPr>
          <p:spPr bwMode="auto">
            <a:xfrm>
              <a:off x="2882" y="3047"/>
              <a:ext cx="228" cy="327"/>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a:solidFill>
                    <a:schemeClr val="accent2"/>
                  </a:solidFill>
                  <a:effectLst>
                    <a:outerShdw blurRad="38100" dist="38100" dir="2700000" algn="tl">
                      <a:srgbClr val="C0C0C0"/>
                    </a:outerShdw>
                  </a:effectLst>
                  <a:latin typeface="宋体" panose="02010600030101010101" pitchFamily="2" charset="-122"/>
                </a:rPr>
                <a:t>+</a:t>
              </a:r>
            </a:p>
          </p:txBody>
        </p:sp>
        <p:sp>
          <p:nvSpPr>
            <p:cNvPr id="758839" name="Rectangle 55"/>
            <p:cNvSpPr>
              <a:spLocks noChangeArrowheads="1"/>
            </p:cNvSpPr>
            <p:nvPr/>
          </p:nvSpPr>
          <p:spPr bwMode="auto">
            <a:xfrm>
              <a:off x="2871" y="3353"/>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accent2"/>
                  </a:solidFill>
                  <a:effectLst>
                    <a:outerShdw blurRad="38100" dist="38100" dir="2700000" algn="tl">
                      <a:srgbClr val="C0C0C0"/>
                    </a:outerShdw>
                  </a:effectLst>
                  <a:latin typeface="宋体" panose="02010600030101010101" pitchFamily="2" charset="-122"/>
                </a:rPr>
                <a:t>-</a:t>
              </a:r>
            </a:p>
          </p:txBody>
        </p:sp>
        <p:sp>
          <p:nvSpPr>
            <p:cNvPr id="758840" name="Text Box 56"/>
            <p:cNvSpPr txBox="1">
              <a:spLocks noChangeArrowheads="1"/>
            </p:cNvSpPr>
            <p:nvPr/>
          </p:nvSpPr>
          <p:spPr bwMode="auto">
            <a:xfrm>
              <a:off x="2708" y="2686"/>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S</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2037" name="Oval 57"/>
            <p:cNvSpPr>
              <a:spLocks noChangeArrowheads="1"/>
            </p:cNvSpPr>
            <p:nvPr/>
          </p:nvSpPr>
          <p:spPr bwMode="auto">
            <a:xfrm>
              <a:off x="4209" y="3794"/>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38" name="Object 58"/>
            <p:cNvGraphicFramePr>
              <a:graphicFrameLocks noChangeAspect="1"/>
            </p:cNvGraphicFramePr>
            <p:nvPr/>
          </p:nvGraphicFramePr>
          <p:xfrm>
            <a:off x="3229" y="2961"/>
            <a:ext cx="181" cy="280"/>
          </p:xfrm>
          <a:graphic>
            <a:graphicData uri="http://schemas.openxmlformats.org/presentationml/2006/ole">
              <mc:AlternateContent xmlns:mc="http://schemas.openxmlformats.org/markup-compatibility/2006">
                <mc:Choice xmlns:v="urn:schemas-microsoft-com:vml" Requires="v">
                  <p:oleObj name="Equation" r:id="rId17" imgW="161290" imgH="204470" progId="Equation.3">
                    <p:embed/>
                  </p:oleObj>
                </mc:Choice>
                <mc:Fallback>
                  <p:oleObj name="Equation" r:id="rId17" imgW="161290" imgH="204470" progId="Equation.3">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9" y="2961"/>
                          <a:ext cx="18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9" name="Object 59"/>
            <p:cNvGraphicFramePr>
              <a:graphicFrameLocks noChangeAspect="1"/>
            </p:cNvGraphicFramePr>
            <p:nvPr/>
          </p:nvGraphicFramePr>
          <p:xfrm>
            <a:off x="3104" y="2047"/>
            <a:ext cx="150" cy="292"/>
          </p:xfrm>
          <a:graphic>
            <a:graphicData uri="http://schemas.openxmlformats.org/presentationml/2006/ole">
              <mc:AlternateContent xmlns:mc="http://schemas.openxmlformats.org/markup-compatibility/2006">
                <mc:Choice xmlns:v="urn:schemas-microsoft-com:vml" Requires="v">
                  <p:oleObj name="Equation" r:id="rId19" imgW="118110" imgH="204470" progId="Equation.3">
                    <p:embed/>
                  </p:oleObj>
                </mc:Choice>
                <mc:Fallback>
                  <p:oleObj name="Equation" r:id="rId19" imgW="118110" imgH="204470"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4" y="2047"/>
                          <a:ext cx="15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0" name="Object 60"/>
            <p:cNvGraphicFramePr>
              <a:graphicFrameLocks noChangeAspect="1"/>
            </p:cNvGraphicFramePr>
            <p:nvPr/>
          </p:nvGraphicFramePr>
          <p:xfrm>
            <a:off x="3706" y="2034"/>
            <a:ext cx="177" cy="313"/>
          </p:xfrm>
          <a:graphic>
            <a:graphicData uri="http://schemas.openxmlformats.org/presentationml/2006/ole">
              <mc:AlternateContent xmlns:mc="http://schemas.openxmlformats.org/markup-compatibility/2006">
                <mc:Choice xmlns:v="urn:schemas-microsoft-com:vml" Requires="v">
                  <p:oleObj name="Equation" r:id="rId21" imgW="150495" imgH="215265" progId="Equation.3">
                    <p:embed/>
                  </p:oleObj>
                </mc:Choice>
                <mc:Fallback>
                  <p:oleObj name="Equation" r:id="rId21" imgW="150495" imgH="215265" progId="Equation.3">
                    <p:embed/>
                    <p:pic>
                      <p:nvPicPr>
                        <p:cNvPr id="0" name="Object 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6" y="2034"/>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1" name="Object 61"/>
            <p:cNvGraphicFramePr>
              <a:graphicFrameLocks noChangeAspect="1"/>
            </p:cNvGraphicFramePr>
            <p:nvPr/>
          </p:nvGraphicFramePr>
          <p:xfrm>
            <a:off x="4517" y="2013"/>
            <a:ext cx="223" cy="308"/>
          </p:xfrm>
          <a:graphic>
            <a:graphicData uri="http://schemas.openxmlformats.org/presentationml/2006/ole">
              <mc:AlternateContent xmlns:mc="http://schemas.openxmlformats.org/markup-compatibility/2006">
                <mc:Choice xmlns:v="urn:schemas-microsoft-com:vml" Requires="v">
                  <p:oleObj name="Equation" r:id="rId23" imgW="204470" imgH="215265" progId="Equation.3">
                    <p:embed/>
                  </p:oleObj>
                </mc:Choice>
                <mc:Fallback>
                  <p:oleObj name="Equation" r:id="rId23" imgW="204470" imgH="215265"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7" y="2013"/>
                          <a:ext cx="22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2" name="Object 62"/>
            <p:cNvGraphicFramePr>
              <a:graphicFrameLocks noChangeAspect="1"/>
            </p:cNvGraphicFramePr>
            <p:nvPr/>
          </p:nvGraphicFramePr>
          <p:xfrm>
            <a:off x="5411" y="2940"/>
            <a:ext cx="181" cy="283"/>
          </p:xfrm>
          <a:graphic>
            <a:graphicData uri="http://schemas.openxmlformats.org/presentationml/2006/ole">
              <mc:AlternateContent xmlns:mc="http://schemas.openxmlformats.org/markup-compatibility/2006">
                <mc:Choice xmlns:v="urn:schemas-microsoft-com:vml" Requires="v">
                  <p:oleObj name="Equation" r:id="rId25" imgW="172085" imgH="215265" progId="Equation.3">
                    <p:embed/>
                  </p:oleObj>
                </mc:Choice>
                <mc:Fallback>
                  <p:oleObj name="Equation" r:id="rId25" imgW="172085" imgH="215265" progId="Equation.3">
                    <p:embed/>
                    <p:pic>
                      <p:nvPicPr>
                        <p:cNvPr id="0" name="Object 6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11" y="2940"/>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3" name="Object 63"/>
            <p:cNvGraphicFramePr>
              <a:graphicFrameLocks noChangeAspect="1"/>
            </p:cNvGraphicFramePr>
            <p:nvPr/>
          </p:nvGraphicFramePr>
          <p:xfrm>
            <a:off x="4205" y="2391"/>
            <a:ext cx="259" cy="345"/>
          </p:xfrm>
          <a:graphic>
            <a:graphicData uri="http://schemas.openxmlformats.org/presentationml/2006/ole">
              <mc:AlternateContent xmlns:mc="http://schemas.openxmlformats.org/markup-compatibility/2006">
                <mc:Choice xmlns:v="urn:schemas-microsoft-com:vml" Requires="v">
                  <p:oleObj name="Equation" r:id="rId27" imgW="290195" imgH="215265" progId="Equation.3">
                    <p:embed/>
                  </p:oleObj>
                </mc:Choice>
                <mc:Fallback>
                  <p:oleObj name="Equation" r:id="rId27" imgW="290195" imgH="215265" progId="Equation.3">
                    <p:embed/>
                    <p:pic>
                      <p:nvPicPr>
                        <p:cNvPr id="0" name="Object 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05" y="2391"/>
                          <a:ext cx="259"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4" name="Line 64"/>
            <p:cNvSpPr>
              <a:spLocks noChangeShapeType="1"/>
            </p:cNvSpPr>
            <p:nvPr/>
          </p:nvSpPr>
          <p:spPr bwMode="auto">
            <a:xfrm flipV="1">
              <a:off x="3081" y="2335"/>
              <a:ext cx="27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2045" name="Object 65"/>
            <p:cNvGraphicFramePr>
              <a:graphicFrameLocks noChangeAspect="1"/>
            </p:cNvGraphicFramePr>
            <p:nvPr/>
          </p:nvGraphicFramePr>
          <p:xfrm>
            <a:off x="2734" y="3205"/>
            <a:ext cx="241" cy="347"/>
          </p:xfrm>
          <a:graphic>
            <a:graphicData uri="http://schemas.openxmlformats.org/presentationml/2006/ole">
              <mc:AlternateContent xmlns:mc="http://schemas.openxmlformats.org/markup-compatibility/2006">
                <mc:Choice xmlns:v="urn:schemas-microsoft-com:vml" Requires="v">
                  <p:oleObj name="Equation" r:id="rId29" imgW="193675" imgH="215265" progId="Equation.3">
                    <p:embed/>
                  </p:oleObj>
                </mc:Choice>
                <mc:Fallback>
                  <p:oleObj name="Equation" r:id="rId29" imgW="193675" imgH="215265" progId="Equation.3">
                    <p:embed/>
                    <p:pic>
                      <p:nvPicPr>
                        <p:cNvPr id="0" name="Object 6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34" y="3205"/>
                          <a:ext cx="24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6" name="Line 66"/>
            <p:cNvSpPr>
              <a:spLocks noChangeShapeType="1"/>
            </p:cNvSpPr>
            <p:nvPr/>
          </p:nvSpPr>
          <p:spPr bwMode="auto">
            <a:xfrm>
              <a:off x="3975" y="3123"/>
              <a:ext cx="5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Rectangle 67"/>
            <p:cNvSpPr>
              <a:spLocks noChangeArrowheads="1"/>
            </p:cNvSpPr>
            <p:nvPr/>
          </p:nvSpPr>
          <p:spPr bwMode="auto">
            <a:xfrm>
              <a:off x="4199" y="3354"/>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048" name="Line 68"/>
            <p:cNvSpPr>
              <a:spLocks noChangeShapeType="1"/>
            </p:cNvSpPr>
            <p:nvPr/>
          </p:nvSpPr>
          <p:spPr bwMode="auto">
            <a:xfrm>
              <a:off x="4245" y="3112"/>
              <a:ext cx="0" cy="2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9" name="Line 69"/>
            <p:cNvSpPr>
              <a:spLocks noChangeShapeType="1"/>
            </p:cNvSpPr>
            <p:nvPr/>
          </p:nvSpPr>
          <p:spPr bwMode="auto">
            <a:xfrm>
              <a:off x="4240" y="3604"/>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0" name="Line 70"/>
            <p:cNvSpPr>
              <a:spLocks noChangeShapeType="1"/>
            </p:cNvSpPr>
            <p:nvPr/>
          </p:nvSpPr>
          <p:spPr bwMode="auto">
            <a:xfrm>
              <a:off x="4364" y="3344"/>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2051" name="Object 71"/>
            <p:cNvGraphicFramePr>
              <a:graphicFrameLocks noChangeAspect="1"/>
            </p:cNvGraphicFramePr>
            <p:nvPr/>
          </p:nvGraphicFramePr>
          <p:xfrm>
            <a:off x="4385" y="3327"/>
            <a:ext cx="164" cy="313"/>
          </p:xfrm>
          <a:graphic>
            <a:graphicData uri="http://schemas.openxmlformats.org/presentationml/2006/ole">
              <mc:AlternateContent xmlns:mc="http://schemas.openxmlformats.org/markup-compatibility/2006">
                <mc:Choice xmlns:v="urn:schemas-microsoft-com:vml" Requires="v">
                  <p:oleObj name="Equation" r:id="rId31" imgW="128905" imgH="215265" progId="Equation.3">
                    <p:embed/>
                  </p:oleObj>
                </mc:Choice>
                <mc:Fallback>
                  <p:oleObj name="Equation" r:id="rId31" imgW="128905" imgH="215265" progId="Equation.3">
                    <p:embed/>
                    <p:pic>
                      <p:nvPicPr>
                        <p:cNvPr id="0" name="Object 7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85" y="3327"/>
                          <a:ext cx="16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856" name="Text Box 72"/>
            <p:cNvSpPr txBox="1">
              <a:spLocks noChangeArrowheads="1"/>
            </p:cNvSpPr>
            <p:nvPr/>
          </p:nvSpPr>
          <p:spPr bwMode="auto">
            <a:xfrm>
              <a:off x="3842" y="3319"/>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4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E1</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2053" name="Line 73"/>
            <p:cNvSpPr>
              <a:spLocks noChangeShapeType="1"/>
            </p:cNvSpPr>
            <p:nvPr/>
          </p:nvSpPr>
          <p:spPr bwMode="auto">
            <a:xfrm>
              <a:off x="3608" y="2542"/>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2054" name="Object 74"/>
            <p:cNvGraphicFramePr>
              <a:graphicFrameLocks noChangeAspect="1"/>
            </p:cNvGraphicFramePr>
            <p:nvPr/>
          </p:nvGraphicFramePr>
          <p:xfrm>
            <a:off x="3618" y="2496"/>
            <a:ext cx="287" cy="375"/>
          </p:xfrm>
          <a:graphic>
            <a:graphicData uri="http://schemas.openxmlformats.org/presentationml/2006/ole">
              <mc:AlternateContent xmlns:mc="http://schemas.openxmlformats.org/markup-compatibility/2006">
                <mc:Choice xmlns:v="urn:schemas-microsoft-com:vml" Requires="v">
                  <p:oleObj name="Equation" r:id="rId33" imgW="236855" imgH="236855" progId="Equation.3">
                    <p:embed/>
                  </p:oleObj>
                </mc:Choice>
                <mc:Fallback>
                  <p:oleObj name="Equation" r:id="rId33" imgW="236855" imgH="236855" progId="Equation.3">
                    <p:embed/>
                    <p:pic>
                      <p:nvPicPr>
                        <p:cNvPr id="0" name="Object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18" y="2496"/>
                          <a:ext cx="28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58795"/>
                                        </p:tgtEl>
                                        <p:attrNameLst>
                                          <p:attrName>style.visibility</p:attrName>
                                        </p:attrNameLst>
                                      </p:cBhvr>
                                      <p:to>
                                        <p:strVal val="visible"/>
                                      </p:to>
                                    </p:set>
                                    <p:animEffect transition="in" filter="wipe(up)">
                                      <p:cBhvr>
                                        <p:cTn id="7" dur="500"/>
                                        <p:tgtEl>
                                          <p:spTgt spid="75879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58794"/>
                                        </p:tgtEl>
                                        <p:attrNameLst>
                                          <p:attrName>style.visibility</p:attrName>
                                        </p:attrNameLst>
                                      </p:cBhvr>
                                      <p:to>
                                        <p:strVal val="visible"/>
                                      </p:to>
                                    </p:set>
                                    <p:animEffect transition="in" filter="wipe(left)">
                                      <p:cBhvr>
                                        <p:cTn id="11" dur="500"/>
                                        <p:tgtEl>
                                          <p:spTgt spid="7587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58789"/>
                                        </p:tgtEl>
                                        <p:attrNameLst>
                                          <p:attrName>style.visibility</p:attrName>
                                        </p:attrNameLst>
                                      </p:cBhvr>
                                      <p:to>
                                        <p:strVal val="visible"/>
                                      </p:to>
                                    </p:set>
                                    <p:animEffect transition="in" filter="wipe(left)">
                                      <p:cBhvr>
                                        <p:cTn id="16" dur="500"/>
                                        <p:tgtEl>
                                          <p:spTgt spid="75878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58788"/>
                                        </p:tgtEl>
                                        <p:attrNameLst>
                                          <p:attrName>style.visibility</p:attrName>
                                        </p:attrNameLst>
                                      </p:cBhvr>
                                      <p:to>
                                        <p:strVal val="visible"/>
                                      </p:to>
                                    </p:set>
                                    <p:animEffect transition="in" filter="wipe(left)">
                                      <p:cBhvr>
                                        <p:cTn id="21" dur="500"/>
                                        <p:tgtEl>
                                          <p:spTgt spid="758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58790"/>
                                        </p:tgtEl>
                                        <p:attrNameLst>
                                          <p:attrName>style.visibility</p:attrName>
                                        </p:attrNameLst>
                                      </p:cBhvr>
                                      <p:to>
                                        <p:strVal val="visible"/>
                                      </p:to>
                                    </p:set>
                                    <p:animEffect transition="in" filter="wipe(left)">
                                      <p:cBhvr>
                                        <p:cTn id="26" dur="500"/>
                                        <p:tgtEl>
                                          <p:spTgt spid="7587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58791"/>
                                        </p:tgtEl>
                                        <p:attrNameLst>
                                          <p:attrName>style.visibility</p:attrName>
                                        </p:attrNameLst>
                                      </p:cBhvr>
                                      <p:to>
                                        <p:strVal val="visible"/>
                                      </p:to>
                                    </p:set>
                                    <p:animEffect transition="in" filter="wipe(left)">
                                      <p:cBhvr>
                                        <p:cTn id="31" dur="500"/>
                                        <p:tgtEl>
                                          <p:spTgt spid="75879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58787"/>
                                        </p:tgtEl>
                                        <p:attrNameLst>
                                          <p:attrName>style.visibility</p:attrName>
                                        </p:attrNameLst>
                                      </p:cBhvr>
                                      <p:to>
                                        <p:strVal val="visible"/>
                                      </p:to>
                                    </p:set>
                                    <p:animEffect transition="in" filter="wipe(left)">
                                      <p:cBhvr>
                                        <p:cTn id="36" dur="500"/>
                                        <p:tgtEl>
                                          <p:spTgt spid="75878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758792"/>
                                        </p:tgtEl>
                                        <p:attrNameLst>
                                          <p:attrName>style.visibility</p:attrName>
                                        </p:attrNameLst>
                                      </p:cBhvr>
                                      <p:to>
                                        <p:strVal val="visible"/>
                                      </p:to>
                                    </p:set>
                                    <p:animEffect transition="in" filter="box(out)">
                                      <p:cBhvr>
                                        <p:cTn id="41" dur="500"/>
                                        <p:tgtEl>
                                          <p:spTgt spid="75879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758793"/>
                                        </p:tgtEl>
                                        <p:attrNameLst>
                                          <p:attrName>style.visibility</p:attrName>
                                        </p:attrNameLst>
                                      </p:cBhvr>
                                      <p:to>
                                        <p:strVal val="visible"/>
                                      </p:to>
                                    </p:set>
                                    <p:animEffect transition="in" filter="box(out)">
                                      <p:cBhvr>
                                        <p:cTn id="46" dur="500"/>
                                        <p:tgtEl>
                                          <p:spTgt spid="75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52" name="Text Box 44"/>
          <p:cNvSpPr txBox="1">
            <a:spLocks noChangeArrowheads="1"/>
          </p:cNvSpPr>
          <p:nvPr/>
        </p:nvSpPr>
        <p:spPr bwMode="auto">
          <a:xfrm>
            <a:off x="762000" y="4746625"/>
            <a:ext cx="78486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defRPr/>
            </a:pPr>
            <a:r>
              <a:rPr kumimoji="1" lang="en-US" altLang="zh-CN" sz="2800" b="1">
                <a:effectLst>
                  <a:outerShdw blurRad="38100" dist="38100" dir="2700000" algn="tl">
                    <a:srgbClr val="C0C0C0"/>
                  </a:outerShdw>
                </a:effectLst>
                <a:latin typeface="Times New Roman" panose="02020603050405020304" pitchFamily="18" charset="0"/>
              </a:rPr>
              <a:t>    </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因对交流信号而言，集电极是输入与输出回路的公共端，所以是</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共集电极放大电路</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a:t>
            </a:r>
          </a:p>
          <a:p>
            <a:pPr algn="l">
              <a:lnSpc>
                <a:spcPct val="110000"/>
              </a:lnSpc>
              <a:defRPr/>
            </a:pP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    因从发射极输出，所以称射极输出器。</a:t>
            </a:r>
          </a:p>
        </p:txBody>
      </p:sp>
      <p:grpSp>
        <p:nvGrpSpPr>
          <p:cNvPr id="759853" name="Group 45"/>
          <p:cNvGrpSpPr/>
          <p:nvPr/>
        </p:nvGrpSpPr>
        <p:grpSpPr bwMode="auto">
          <a:xfrm>
            <a:off x="1219200" y="1230313"/>
            <a:ext cx="5429250" cy="3417887"/>
            <a:chOff x="768" y="624"/>
            <a:chExt cx="3420" cy="2153"/>
          </a:xfrm>
        </p:grpSpPr>
        <p:sp>
          <p:nvSpPr>
            <p:cNvPr id="43013" name="Text Box 46"/>
            <p:cNvSpPr txBox="1">
              <a:spLocks noChangeArrowheads="1"/>
            </p:cNvSpPr>
            <p:nvPr/>
          </p:nvSpPr>
          <p:spPr bwMode="auto">
            <a:xfrm>
              <a:off x="1728" y="969"/>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3014" name="Line 47"/>
            <p:cNvSpPr>
              <a:spLocks noChangeShapeType="1"/>
            </p:cNvSpPr>
            <p:nvPr/>
          </p:nvSpPr>
          <p:spPr bwMode="auto">
            <a:xfrm>
              <a:off x="2108" y="1344"/>
              <a:ext cx="0" cy="2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15" name="Line 48"/>
            <p:cNvSpPr>
              <a:spLocks noChangeShapeType="1"/>
            </p:cNvSpPr>
            <p:nvPr/>
          </p:nvSpPr>
          <p:spPr bwMode="auto">
            <a:xfrm flipH="1" flipV="1">
              <a:off x="2112" y="800"/>
              <a:ext cx="0" cy="3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16" name="Rectangle 49"/>
            <p:cNvSpPr>
              <a:spLocks noChangeArrowheads="1"/>
            </p:cNvSpPr>
            <p:nvPr/>
          </p:nvSpPr>
          <p:spPr bwMode="auto">
            <a:xfrm>
              <a:off x="2064" y="1092"/>
              <a:ext cx="96"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17" name="Line 50"/>
            <p:cNvSpPr>
              <a:spLocks noChangeShapeType="1"/>
            </p:cNvSpPr>
            <p:nvPr/>
          </p:nvSpPr>
          <p:spPr bwMode="auto">
            <a:xfrm>
              <a:off x="2524" y="1440"/>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18" name="Line 51"/>
            <p:cNvSpPr>
              <a:spLocks noChangeShapeType="1"/>
            </p:cNvSpPr>
            <p:nvPr/>
          </p:nvSpPr>
          <p:spPr bwMode="auto">
            <a:xfrm flipV="1">
              <a:off x="2524" y="1455"/>
              <a:ext cx="141" cy="1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19" name="Line 52"/>
            <p:cNvSpPr>
              <a:spLocks noChangeShapeType="1"/>
            </p:cNvSpPr>
            <p:nvPr/>
          </p:nvSpPr>
          <p:spPr bwMode="auto">
            <a:xfrm>
              <a:off x="2659" y="807"/>
              <a:ext cx="0" cy="68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20" name="Line 53"/>
            <p:cNvSpPr>
              <a:spLocks noChangeShapeType="1"/>
            </p:cNvSpPr>
            <p:nvPr/>
          </p:nvSpPr>
          <p:spPr bwMode="auto">
            <a:xfrm>
              <a:off x="2645" y="1768"/>
              <a:ext cx="0" cy="38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21" name="Line 54"/>
            <p:cNvSpPr>
              <a:spLocks noChangeShapeType="1"/>
            </p:cNvSpPr>
            <p:nvPr/>
          </p:nvSpPr>
          <p:spPr bwMode="auto">
            <a:xfrm flipH="1">
              <a:off x="2645" y="2427"/>
              <a:ext cx="0" cy="19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22" name="Line 55"/>
            <p:cNvSpPr>
              <a:spLocks noChangeShapeType="1"/>
            </p:cNvSpPr>
            <p:nvPr/>
          </p:nvSpPr>
          <p:spPr bwMode="auto">
            <a:xfrm flipV="1">
              <a:off x="1296" y="2624"/>
              <a:ext cx="216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23" name="Text Box 56"/>
            <p:cNvSpPr txBox="1">
              <a:spLocks noChangeArrowheads="1"/>
            </p:cNvSpPr>
            <p:nvPr/>
          </p:nvSpPr>
          <p:spPr bwMode="auto">
            <a:xfrm>
              <a:off x="3600" y="624"/>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CC</a:t>
              </a:r>
              <a:endParaRPr kumimoji="1" lang="en-US" altLang="zh-CN" sz="2400" b="1">
                <a:solidFill>
                  <a:srgbClr val="000099"/>
                </a:solidFill>
                <a:latin typeface="Times New Roman" panose="02020603050405020304" pitchFamily="18" charset="0"/>
                <a:ea typeface="楷体_GB2312" pitchFamily="49" charset="-122"/>
              </a:endParaRPr>
            </a:p>
          </p:txBody>
        </p:sp>
        <p:sp>
          <p:nvSpPr>
            <p:cNvPr id="43024" name="Oval 57"/>
            <p:cNvSpPr>
              <a:spLocks noChangeArrowheads="1"/>
            </p:cNvSpPr>
            <p:nvPr/>
          </p:nvSpPr>
          <p:spPr bwMode="auto">
            <a:xfrm>
              <a:off x="3531" y="768"/>
              <a:ext cx="6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43025" name="Group 58"/>
            <p:cNvGrpSpPr/>
            <p:nvPr/>
          </p:nvGrpSpPr>
          <p:grpSpPr bwMode="auto">
            <a:xfrm>
              <a:off x="1682" y="1533"/>
              <a:ext cx="68" cy="209"/>
              <a:chOff x="3454" y="2018"/>
              <a:chExt cx="96" cy="328"/>
            </a:xfrm>
          </p:grpSpPr>
          <p:sp>
            <p:nvSpPr>
              <p:cNvPr id="43065" name="Line 59"/>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66" name="Line 60"/>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3026" name="Line 61"/>
            <p:cNvSpPr>
              <a:spLocks noChangeShapeType="1"/>
            </p:cNvSpPr>
            <p:nvPr/>
          </p:nvSpPr>
          <p:spPr bwMode="auto">
            <a:xfrm>
              <a:off x="1307" y="1631"/>
              <a:ext cx="3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43027" name="Group 62"/>
            <p:cNvGrpSpPr/>
            <p:nvPr/>
          </p:nvGrpSpPr>
          <p:grpSpPr bwMode="auto">
            <a:xfrm flipH="1">
              <a:off x="3098" y="1809"/>
              <a:ext cx="68" cy="207"/>
              <a:chOff x="3454" y="2018"/>
              <a:chExt cx="96" cy="328"/>
            </a:xfrm>
          </p:grpSpPr>
          <p:sp>
            <p:nvSpPr>
              <p:cNvPr id="43063" name="Line 63"/>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64" name="Line 64"/>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3028" name="Line 65"/>
            <p:cNvSpPr>
              <a:spLocks noChangeShapeType="1"/>
            </p:cNvSpPr>
            <p:nvPr/>
          </p:nvSpPr>
          <p:spPr bwMode="auto">
            <a:xfrm>
              <a:off x="2644" y="1902"/>
              <a:ext cx="45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29" name="Text Box 66"/>
            <p:cNvSpPr txBox="1">
              <a:spLocks noChangeArrowheads="1"/>
            </p:cNvSpPr>
            <p:nvPr/>
          </p:nvSpPr>
          <p:spPr bwMode="auto">
            <a:xfrm>
              <a:off x="1485" y="1241"/>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1</a:t>
              </a:r>
              <a:endParaRPr kumimoji="1" lang="en-US" altLang="zh-CN" sz="2800" b="1">
                <a:latin typeface="Times New Roman" panose="02020603050405020304" pitchFamily="18" charset="0"/>
                <a:ea typeface="楷体_GB2312" pitchFamily="49" charset="-122"/>
              </a:endParaRPr>
            </a:p>
          </p:txBody>
        </p:sp>
        <p:sp>
          <p:nvSpPr>
            <p:cNvPr id="43030" name="Text Box 67"/>
            <p:cNvSpPr txBox="1">
              <a:spLocks noChangeArrowheads="1"/>
            </p:cNvSpPr>
            <p:nvPr/>
          </p:nvSpPr>
          <p:spPr bwMode="auto">
            <a:xfrm>
              <a:off x="2973" y="1488"/>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2</a:t>
              </a:r>
              <a:endParaRPr kumimoji="1" lang="en-US" altLang="zh-CN" sz="2800" b="1">
                <a:latin typeface="Times New Roman" panose="02020603050405020304" pitchFamily="18" charset="0"/>
                <a:ea typeface="楷体_GB2312" pitchFamily="49" charset="-122"/>
              </a:endParaRPr>
            </a:p>
          </p:txBody>
        </p:sp>
        <p:sp>
          <p:nvSpPr>
            <p:cNvPr id="43031" name="Line 68"/>
            <p:cNvSpPr>
              <a:spLocks noChangeShapeType="1"/>
            </p:cNvSpPr>
            <p:nvPr/>
          </p:nvSpPr>
          <p:spPr bwMode="auto">
            <a:xfrm>
              <a:off x="2112" y="795"/>
              <a:ext cx="1409"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32" name="Oval 69"/>
            <p:cNvSpPr>
              <a:spLocks noChangeArrowheads="1"/>
            </p:cNvSpPr>
            <p:nvPr/>
          </p:nvSpPr>
          <p:spPr bwMode="auto">
            <a:xfrm>
              <a:off x="2630" y="2609"/>
              <a:ext cx="34" cy="32"/>
            </a:xfrm>
            <a:prstGeom prst="ellipse">
              <a:avLst/>
            </a:prstGeom>
            <a:noFill/>
            <a:ln w="381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33" name="Rectangle 70"/>
            <p:cNvSpPr>
              <a:spLocks noChangeArrowheads="1"/>
            </p:cNvSpPr>
            <p:nvPr/>
          </p:nvSpPr>
          <p:spPr bwMode="auto">
            <a:xfrm>
              <a:off x="2601" y="2160"/>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34" name="Line 71"/>
            <p:cNvSpPr>
              <a:spLocks noChangeShapeType="1"/>
            </p:cNvSpPr>
            <p:nvPr/>
          </p:nvSpPr>
          <p:spPr bwMode="auto">
            <a:xfrm flipH="1">
              <a:off x="3456" y="1913"/>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35" name="Rectangle 72"/>
            <p:cNvSpPr>
              <a:spLocks noChangeArrowheads="1"/>
            </p:cNvSpPr>
            <p:nvPr/>
          </p:nvSpPr>
          <p:spPr bwMode="auto">
            <a:xfrm>
              <a:off x="3402" y="2160"/>
              <a:ext cx="95"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59881" name="Text Box 73"/>
            <p:cNvSpPr txBox="1">
              <a:spLocks noChangeArrowheads="1"/>
            </p:cNvSpPr>
            <p:nvPr/>
          </p:nvSpPr>
          <p:spPr bwMode="auto">
            <a:xfrm>
              <a:off x="2264" y="211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3037" name="Text Box 74"/>
            <p:cNvSpPr txBox="1">
              <a:spLocks noChangeArrowheads="1"/>
            </p:cNvSpPr>
            <p:nvPr/>
          </p:nvSpPr>
          <p:spPr bwMode="auto">
            <a:xfrm>
              <a:off x="3066" y="2105"/>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43038" name="Line 75"/>
            <p:cNvSpPr>
              <a:spLocks noChangeShapeType="1"/>
            </p:cNvSpPr>
            <p:nvPr/>
          </p:nvSpPr>
          <p:spPr bwMode="auto">
            <a:xfrm>
              <a:off x="3166" y="1902"/>
              <a:ext cx="3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39" name="Line 76"/>
            <p:cNvSpPr>
              <a:spLocks noChangeShapeType="1"/>
            </p:cNvSpPr>
            <p:nvPr/>
          </p:nvSpPr>
          <p:spPr bwMode="auto">
            <a:xfrm flipH="1">
              <a:off x="1745" y="1622"/>
              <a:ext cx="7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0" name="Line 77"/>
            <p:cNvSpPr>
              <a:spLocks noChangeShapeType="1"/>
            </p:cNvSpPr>
            <p:nvPr/>
          </p:nvSpPr>
          <p:spPr bwMode="auto">
            <a:xfrm>
              <a:off x="2530" y="1649"/>
              <a:ext cx="130" cy="12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41" name="Group 78"/>
            <p:cNvGrpSpPr/>
            <p:nvPr/>
          </p:nvGrpSpPr>
          <p:grpSpPr bwMode="auto">
            <a:xfrm>
              <a:off x="1270" y="1752"/>
              <a:ext cx="554" cy="880"/>
              <a:chOff x="1152" y="2248"/>
              <a:chExt cx="693" cy="1100"/>
            </a:xfrm>
          </p:grpSpPr>
          <p:sp>
            <p:nvSpPr>
              <p:cNvPr id="43060" name="Text Box 79"/>
              <p:cNvSpPr txBox="1">
                <a:spLocks noChangeArrowheads="1"/>
              </p:cNvSpPr>
              <p:nvPr/>
            </p:nvSpPr>
            <p:spPr bwMode="auto">
              <a:xfrm>
                <a:off x="1152" y="2517"/>
                <a:ext cx="69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i</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3061" name="Rectangle 80" descr="新闻纸"/>
              <p:cNvSpPr>
                <a:spLocks noChangeArrowheads="1"/>
              </p:cNvSpPr>
              <p:nvPr/>
            </p:nvSpPr>
            <p:spPr bwMode="auto">
              <a:xfrm>
                <a:off x="1303" y="2248"/>
                <a:ext cx="303"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3062" name="Rectangle 81" descr="新闻纸"/>
              <p:cNvSpPr>
                <a:spLocks noChangeArrowheads="1"/>
              </p:cNvSpPr>
              <p:nvPr/>
            </p:nvSpPr>
            <p:spPr bwMode="auto">
              <a:xfrm>
                <a:off x="1325" y="2939"/>
                <a:ext cx="282"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grpSp>
          <p:nvGrpSpPr>
            <p:cNvPr id="43042" name="Group 82"/>
            <p:cNvGrpSpPr/>
            <p:nvPr/>
          </p:nvGrpSpPr>
          <p:grpSpPr bwMode="auto">
            <a:xfrm>
              <a:off x="3365" y="1824"/>
              <a:ext cx="595" cy="826"/>
              <a:chOff x="3960" y="2297"/>
              <a:chExt cx="744" cy="1032"/>
            </a:xfrm>
          </p:grpSpPr>
          <p:sp>
            <p:nvSpPr>
              <p:cNvPr id="43057" name="Text Box 83"/>
              <p:cNvSpPr txBox="1">
                <a:spLocks noChangeArrowheads="1"/>
              </p:cNvSpPr>
              <p:nvPr/>
            </p:nvSpPr>
            <p:spPr bwMode="auto">
              <a:xfrm>
                <a:off x="3960" y="2528"/>
                <a:ext cx="74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o</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3058" name="Rectangle 84" descr="新闻纸"/>
              <p:cNvSpPr>
                <a:spLocks noChangeArrowheads="1"/>
              </p:cNvSpPr>
              <p:nvPr/>
            </p:nvSpPr>
            <p:spPr bwMode="auto">
              <a:xfrm>
                <a:off x="4155" y="2297"/>
                <a:ext cx="303" cy="4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3059" name="Rectangle 85" descr="新闻纸"/>
              <p:cNvSpPr>
                <a:spLocks noChangeArrowheads="1"/>
              </p:cNvSpPr>
              <p:nvPr/>
            </p:nvSpPr>
            <p:spPr bwMode="auto">
              <a:xfrm>
                <a:off x="4154" y="2920"/>
                <a:ext cx="283"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sp>
          <p:nvSpPr>
            <p:cNvPr id="43043" name="Rectangle 86" descr="新闻纸"/>
            <p:cNvSpPr>
              <a:spLocks noChangeArrowheads="1"/>
            </p:cNvSpPr>
            <p:nvPr/>
          </p:nvSpPr>
          <p:spPr bwMode="auto">
            <a:xfrm>
              <a:off x="2887" y="1650"/>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sp>
          <p:nvSpPr>
            <p:cNvPr id="43044" name="Rectangle 87" descr="新闻纸"/>
            <p:cNvSpPr>
              <a:spLocks noChangeArrowheads="1"/>
            </p:cNvSpPr>
            <p:nvPr/>
          </p:nvSpPr>
          <p:spPr bwMode="auto">
            <a:xfrm>
              <a:off x="1735" y="1355"/>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grpSp>
          <p:nvGrpSpPr>
            <p:cNvPr id="43045" name="Group 88"/>
            <p:cNvGrpSpPr/>
            <p:nvPr/>
          </p:nvGrpSpPr>
          <p:grpSpPr bwMode="auto">
            <a:xfrm>
              <a:off x="2568" y="2623"/>
              <a:ext cx="154" cy="154"/>
              <a:chOff x="2880" y="3360"/>
              <a:chExt cx="192" cy="192"/>
            </a:xfrm>
          </p:grpSpPr>
          <p:sp>
            <p:nvSpPr>
              <p:cNvPr id="43055" name="Line 89"/>
              <p:cNvSpPr>
                <a:spLocks noChangeShapeType="1"/>
              </p:cNvSpPr>
              <p:nvPr/>
            </p:nvSpPr>
            <p:spPr bwMode="auto">
              <a:xfrm>
                <a:off x="2976" y="336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56" name="Line 90"/>
              <p:cNvSpPr>
                <a:spLocks noChangeShapeType="1"/>
              </p:cNvSpPr>
              <p:nvPr/>
            </p:nvSpPr>
            <p:spPr bwMode="auto">
              <a:xfrm>
                <a:off x="2880" y="3552"/>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3046" name="Line 91"/>
            <p:cNvSpPr>
              <a:spLocks noChangeShapeType="1"/>
            </p:cNvSpPr>
            <p:nvPr/>
          </p:nvSpPr>
          <p:spPr bwMode="auto">
            <a:xfrm>
              <a:off x="3456" y="2405"/>
              <a:ext cx="0" cy="2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47" name="Rectangle 92"/>
            <p:cNvSpPr>
              <a:spLocks noChangeArrowheads="1"/>
            </p:cNvSpPr>
            <p:nvPr/>
          </p:nvSpPr>
          <p:spPr bwMode="auto">
            <a:xfrm>
              <a:off x="1248" y="1799"/>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48" name="Line 93"/>
            <p:cNvSpPr>
              <a:spLocks noChangeShapeType="1"/>
            </p:cNvSpPr>
            <p:nvPr/>
          </p:nvSpPr>
          <p:spPr bwMode="auto">
            <a:xfrm>
              <a:off x="1296" y="1625"/>
              <a:ext cx="0" cy="1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49" name="Line 94"/>
            <p:cNvSpPr>
              <a:spLocks noChangeShapeType="1"/>
            </p:cNvSpPr>
            <p:nvPr/>
          </p:nvSpPr>
          <p:spPr bwMode="auto">
            <a:xfrm>
              <a:off x="1296" y="2057"/>
              <a:ext cx="0" cy="5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3050" name="Oval 95"/>
            <p:cNvSpPr>
              <a:spLocks noChangeArrowheads="1"/>
            </p:cNvSpPr>
            <p:nvPr/>
          </p:nvSpPr>
          <p:spPr bwMode="auto">
            <a:xfrm>
              <a:off x="1200" y="2297"/>
              <a:ext cx="192" cy="19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051" name="Text Box 96"/>
            <p:cNvSpPr txBox="1">
              <a:spLocks noChangeArrowheads="1"/>
            </p:cNvSpPr>
            <p:nvPr/>
          </p:nvSpPr>
          <p:spPr bwMode="auto">
            <a:xfrm>
              <a:off x="768" y="2175"/>
              <a:ext cx="59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solidFill>
                    <a:srgbClr val="000099"/>
                  </a:solidFill>
                  <a:latin typeface="Times New Roman" panose="02020603050405020304" pitchFamily="18" charset="0"/>
                  <a:ea typeface="楷体_GB2312" pitchFamily="49" charset="-122"/>
                </a:rPr>
                <a:t>e</a:t>
              </a:r>
              <a:r>
                <a:rPr kumimoji="1" lang="en-US" altLang="zh-CN" sz="2800" b="1" baseline="-25000">
                  <a:solidFill>
                    <a:srgbClr val="000099"/>
                  </a:solidFill>
                  <a:latin typeface="Times New Roman" panose="02020603050405020304" pitchFamily="18" charset="0"/>
                  <a:ea typeface="楷体_GB2312" pitchFamily="49" charset="-122"/>
                </a:rPr>
                <a:t>s</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3052" name="Rectangle 97" descr="新闻纸"/>
            <p:cNvSpPr>
              <a:spLocks noChangeArrowheads="1"/>
            </p:cNvSpPr>
            <p:nvPr/>
          </p:nvSpPr>
          <p:spPr bwMode="auto">
            <a:xfrm>
              <a:off x="1054" y="2066"/>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3053" name="Rectangle 98" descr="新闻纸"/>
            <p:cNvSpPr>
              <a:spLocks noChangeArrowheads="1"/>
            </p:cNvSpPr>
            <p:nvPr/>
          </p:nvSpPr>
          <p:spPr bwMode="auto">
            <a:xfrm>
              <a:off x="1070" y="2393"/>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3054" name="Text Box 99"/>
            <p:cNvSpPr txBox="1">
              <a:spLocks noChangeArrowheads="1"/>
            </p:cNvSpPr>
            <p:nvPr/>
          </p:nvSpPr>
          <p:spPr bwMode="auto">
            <a:xfrm>
              <a:off x="919" y="1721"/>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grpSp>
      <p:sp>
        <p:nvSpPr>
          <p:cNvPr id="43012" name="Text Box 100"/>
          <p:cNvSpPr txBox="1">
            <a:spLocks noChangeArrowheads="1"/>
          </p:cNvSpPr>
          <p:nvPr/>
        </p:nvSpPr>
        <p:spPr bwMode="auto">
          <a:xfrm>
            <a:off x="522188" y="0"/>
            <a:ext cx="807104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3600" b="1" dirty="0">
                <a:solidFill>
                  <a:srgbClr val="FF3300"/>
                </a:solidFill>
                <a:latin typeface="Times New Roman" panose="02020603050405020304" pitchFamily="18" charset="0"/>
                <a:ea typeface="楷体_GB2312" pitchFamily="49" charset="-122"/>
              </a:rPr>
              <a:t>5.4  </a:t>
            </a:r>
            <a:r>
              <a:rPr kumimoji="1" lang="zh-CN" altLang="en-US" sz="3600" b="1" dirty="0">
                <a:solidFill>
                  <a:srgbClr val="FF3300"/>
                </a:solidFill>
                <a:latin typeface="Times New Roman" panose="02020603050405020304" pitchFamily="18" charset="0"/>
                <a:ea typeface="楷体_GB2312" pitchFamily="49" charset="-122"/>
              </a:rPr>
              <a:t>放大电路的三种接法</a:t>
            </a:r>
            <a:endParaRPr kumimoji="1" lang="en-US" altLang="zh-CN" sz="3600" b="1" dirty="0">
              <a:solidFill>
                <a:srgbClr val="FF3300"/>
              </a:solidFill>
              <a:latin typeface="Times New Roman" panose="02020603050405020304" pitchFamily="18" charset="0"/>
              <a:ea typeface="楷体_GB2312" pitchFamily="49" charset="-122"/>
            </a:endParaRPr>
          </a:p>
          <a:p>
            <a:pPr algn="l">
              <a:spcBef>
                <a:spcPct val="50000"/>
              </a:spcBef>
            </a:pPr>
            <a:r>
              <a:rPr kumimoji="1" lang="en-US" altLang="zh-CN" sz="2800" b="1" dirty="0">
                <a:solidFill>
                  <a:srgbClr val="FF3300"/>
                </a:solidFill>
                <a:latin typeface="Times New Roman" panose="02020603050405020304" pitchFamily="18" charset="0"/>
                <a:ea typeface="楷体_GB2312" pitchFamily="49" charset="-122"/>
              </a:rPr>
              <a:t>          --</a:t>
            </a:r>
            <a:r>
              <a:rPr kumimoji="1" lang="zh-CN" altLang="en-US" sz="2800" b="1" dirty="0">
                <a:solidFill>
                  <a:srgbClr val="FF3300"/>
                </a:solidFill>
                <a:latin typeface="Times New Roman" panose="02020603050405020304" pitchFamily="18" charset="0"/>
                <a:ea typeface="楷体_GB2312" pitchFamily="49" charset="-122"/>
              </a:rPr>
              <a:t>射极输出器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59853"/>
                                        </p:tgtEl>
                                        <p:attrNameLst>
                                          <p:attrName>style.visibility</p:attrName>
                                        </p:attrNameLst>
                                      </p:cBhvr>
                                      <p:to>
                                        <p:strVal val="visible"/>
                                      </p:to>
                                    </p:set>
                                    <p:animEffect transition="in" filter="box(out)">
                                      <p:cBhvr>
                                        <p:cTn id="7" dur="500"/>
                                        <p:tgtEl>
                                          <p:spTgt spid="7598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9852">
                                            <p:txEl>
                                              <p:pRg st="0" end="0"/>
                                            </p:txEl>
                                          </p:spTgt>
                                        </p:tgtEl>
                                        <p:attrNameLst>
                                          <p:attrName>style.visibility</p:attrName>
                                        </p:attrNameLst>
                                      </p:cBhvr>
                                      <p:to>
                                        <p:strVal val="visible"/>
                                      </p:to>
                                    </p:set>
                                    <p:animEffect transition="in" filter="wipe(left)">
                                      <p:cBhvr>
                                        <p:cTn id="12" dur="500"/>
                                        <p:tgtEl>
                                          <p:spTgt spid="7598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9852">
                                            <p:txEl>
                                              <p:pRg st="1" end="1"/>
                                            </p:txEl>
                                          </p:spTgt>
                                        </p:tgtEl>
                                        <p:attrNameLst>
                                          <p:attrName>style.visibility</p:attrName>
                                        </p:attrNameLst>
                                      </p:cBhvr>
                                      <p:to>
                                        <p:strVal val="visible"/>
                                      </p:to>
                                    </p:set>
                                    <p:animEffect transition="in" filter="wipe(left)">
                                      <p:cBhvr>
                                        <p:cTn id="17" dur="500"/>
                                        <p:tgtEl>
                                          <p:spTgt spid="7598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52"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0834" name="Object 2"/>
          <p:cNvGraphicFramePr>
            <a:graphicFrameLocks noChangeAspect="1"/>
          </p:cNvGraphicFramePr>
          <p:nvPr/>
        </p:nvGraphicFramePr>
        <p:xfrm>
          <a:off x="1835150" y="4546600"/>
          <a:ext cx="3184525" cy="1042988"/>
        </p:xfrm>
        <a:graphic>
          <a:graphicData uri="http://schemas.openxmlformats.org/presentationml/2006/ole">
            <mc:AlternateContent xmlns:mc="http://schemas.openxmlformats.org/markup-compatibility/2006">
              <mc:Choice xmlns:v="urn:schemas-microsoft-com:vml" Requires="v">
                <p:oleObj name="Equation" r:id="rId2" imgW="1419860" imgH="430530" progId="Equation.3">
                  <p:embed/>
                </p:oleObj>
              </mc:Choice>
              <mc:Fallback>
                <p:oleObj name="Equation" r:id="rId2" imgW="1419860" imgH="43053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546600"/>
                        <a:ext cx="3184525"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0835" name="Object 3"/>
          <p:cNvGraphicFramePr>
            <a:graphicFrameLocks noChangeAspect="1"/>
          </p:cNvGraphicFramePr>
          <p:nvPr/>
        </p:nvGraphicFramePr>
        <p:xfrm>
          <a:off x="1908175" y="5619750"/>
          <a:ext cx="2322513" cy="546100"/>
        </p:xfrm>
        <a:graphic>
          <a:graphicData uri="http://schemas.openxmlformats.org/presentationml/2006/ole">
            <mc:AlternateContent xmlns:mc="http://schemas.openxmlformats.org/markup-compatibility/2006">
              <mc:Choice xmlns:v="urn:schemas-microsoft-com:vml" Requires="v">
                <p:oleObj name="Equation" r:id="rId4" imgW="979170" imgH="193675" progId="Equation.3">
                  <p:embed/>
                </p:oleObj>
              </mc:Choice>
              <mc:Fallback>
                <p:oleObj name="Equation" r:id="rId4" imgW="979170" imgH="19367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5619750"/>
                        <a:ext cx="23225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0836" name="Text Box 4"/>
          <p:cNvSpPr txBox="1">
            <a:spLocks noChangeArrowheads="1"/>
          </p:cNvSpPr>
          <p:nvPr/>
        </p:nvSpPr>
        <p:spPr bwMode="auto">
          <a:xfrm>
            <a:off x="539750" y="4738688"/>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求</a:t>
            </a:r>
            <a:r>
              <a:rPr kumimoji="1" lang="en-US" altLang="zh-CN" sz="2800" b="1" i="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Q</a:t>
            </a: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点：</a:t>
            </a:r>
          </a:p>
        </p:txBody>
      </p:sp>
      <p:sp>
        <p:nvSpPr>
          <p:cNvPr id="760837" name="Text Box 5"/>
          <p:cNvSpPr txBox="1">
            <a:spLocks noChangeArrowheads="1"/>
          </p:cNvSpPr>
          <p:nvPr/>
        </p:nvSpPr>
        <p:spPr bwMode="auto">
          <a:xfrm>
            <a:off x="533400" y="381000"/>
            <a:ext cx="3733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5.5.1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静态分析</a:t>
            </a:r>
          </a:p>
        </p:txBody>
      </p:sp>
      <p:graphicFrame>
        <p:nvGraphicFramePr>
          <p:cNvPr id="760838" name="Object 6"/>
          <p:cNvGraphicFramePr>
            <a:graphicFrameLocks noChangeAspect="1"/>
          </p:cNvGraphicFramePr>
          <p:nvPr/>
        </p:nvGraphicFramePr>
        <p:xfrm>
          <a:off x="5003800" y="5534025"/>
          <a:ext cx="2819400" cy="558800"/>
        </p:xfrm>
        <a:graphic>
          <a:graphicData uri="http://schemas.openxmlformats.org/presentationml/2006/ole">
            <mc:AlternateContent xmlns:mc="http://schemas.openxmlformats.org/markup-compatibility/2006">
              <mc:Choice xmlns:v="urn:schemas-microsoft-com:vml" Requires="v">
                <p:oleObj name="Equation" r:id="rId6" imgW="1155700" imgH="228600" progId="Equation.3">
                  <p:embed/>
                </p:oleObj>
              </mc:Choice>
              <mc:Fallback>
                <p:oleObj name="Equation" r:id="rId6" imgW="11557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5534025"/>
                        <a:ext cx="2819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0839" name="Text Box 7"/>
          <p:cNvSpPr txBox="1">
            <a:spLocks noChangeArrowheads="1"/>
          </p:cNvSpPr>
          <p:nvPr/>
        </p:nvSpPr>
        <p:spPr bwMode="auto">
          <a:xfrm>
            <a:off x="5827713" y="12192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直流通路</a:t>
            </a:r>
          </a:p>
        </p:txBody>
      </p:sp>
      <p:grpSp>
        <p:nvGrpSpPr>
          <p:cNvPr id="760840" name="Group 8"/>
          <p:cNvGrpSpPr/>
          <p:nvPr/>
        </p:nvGrpSpPr>
        <p:grpSpPr bwMode="auto">
          <a:xfrm>
            <a:off x="5181600" y="1690688"/>
            <a:ext cx="4038600" cy="3186112"/>
            <a:chOff x="3216" y="681"/>
            <a:chExt cx="2544" cy="2007"/>
          </a:xfrm>
        </p:grpSpPr>
        <p:sp>
          <p:nvSpPr>
            <p:cNvPr id="44096" name="Text Box 9"/>
            <p:cNvSpPr txBox="1">
              <a:spLocks noChangeArrowheads="1"/>
            </p:cNvSpPr>
            <p:nvPr/>
          </p:nvSpPr>
          <p:spPr bwMode="auto">
            <a:xfrm>
              <a:off x="4818" y="681"/>
              <a:ext cx="94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CC</a:t>
              </a:r>
              <a:endParaRPr kumimoji="1" lang="en-US" altLang="zh-CN" sz="2400" b="1" i="1">
                <a:solidFill>
                  <a:srgbClr val="000099"/>
                </a:solidFill>
                <a:latin typeface="Times New Roman" panose="02020603050405020304" pitchFamily="18" charset="0"/>
                <a:ea typeface="楷体_GB2312" pitchFamily="49" charset="-122"/>
              </a:endParaRPr>
            </a:p>
          </p:txBody>
        </p:sp>
        <p:sp>
          <p:nvSpPr>
            <p:cNvPr id="44097" name="Text Box 10"/>
            <p:cNvSpPr txBox="1">
              <a:spLocks noChangeArrowheads="1"/>
            </p:cNvSpPr>
            <p:nvPr/>
          </p:nvSpPr>
          <p:spPr bwMode="auto">
            <a:xfrm>
              <a:off x="3216" y="100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4098" name="Line 11"/>
            <p:cNvSpPr>
              <a:spLocks noChangeShapeType="1"/>
            </p:cNvSpPr>
            <p:nvPr/>
          </p:nvSpPr>
          <p:spPr bwMode="auto">
            <a:xfrm flipH="1" flipV="1">
              <a:off x="3641" y="842"/>
              <a:ext cx="0" cy="25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99" name="Line 12"/>
            <p:cNvSpPr>
              <a:spLocks noChangeShapeType="1"/>
            </p:cNvSpPr>
            <p:nvPr/>
          </p:nvSpPr>
          <p:spPr bwMode="auto">
            <a:xfrm>
              <a:off x="3649" y="1361"/>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100" name="Rectangle 13"/>
            <p:cNvSpPr>
              <a:spLocks noChangeArrowheads="1"/>
            </p:cNvSpPr>
            <p:nvPr/>
          </p:nvSpPr>
          <p:spPr bwMode="auto">
            <a:xfrm>
              <a:off x="3593" y="1105"/>
              <a:ext cx="95"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101" name="Line 14"/>
            <p:cNvSpPr>
              <a:spLocks noChangeShapeType="1"/>
            </p:cNvSpPr>
            <p:nvPr/>
          </p:nvSpPr>
          <p:spPr bwMode="auto">
            <a:xfrm>
              <a:off x="4221" y="863"/>
              <a:ext cx="0" cy="62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102" name="Line 15"/>
            <p:cNvSpPr>
              <a:spLocks noChangeShapeType="1"/>
            </p:cNvSpPr>
            <p:nvPr/>
          </p:nvSpPr>
          <p:spPr bwMode="auto">
            <a:xfrm>
              <a:off x="4245" y="1865"/>
              <a:ext cx="0" cy="28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4103" name="Group 16"/>
            <p:cNvGrpSpPr/>
            <p:nvPr/>
          </p:nvGrpSpPr>
          <p:grpSpPr bwMode="auto">
            <a:xfrm>
              <a:off x="3632" y="824"/>
              <a:ext cx="1193" cy="60"/>
              <a:chOff x="3704" y="684"/>
              <a:chExt cx="1193" cy="60"/>
            </a:xfrm>
          </p:grpSpPr>
          <p:sp>
            <p:nvSpPr>
              <p:cNvPr id="44124" name="Oval 17"/>
              <p:cNvSpPr>
                <a:spLocks noChangeArrowheads="1"/>
              </p:cNvSpPr>
              <p:nvPr/>
            </p:nvSpPr>
            <p:spPr bwMode="auto">
              <a:xfrm>
                <a:off x="4828" y="684"/>
                <a:ext cx="6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125" name="Line 18"/>
              <p:cNvSpPr>
                <a:spLocks noChangeShapeType="1"/>
              </p:cNvSpPr>
              <p:nvPr/>
            </p:nvSpPr>
            <p:spPr bwMode="auto">
              <a:xfrm>
                <a:off x="3704" y="711"/>
                <a:ext cx="1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4104" name="Rectangle 19"/>
            <p:cNvSpPr>
              <a:spLocks noChangeArrowheads="1"/>
            </p:cNvSpPr>
            <p:nvPr/>
          </p:nvSpPr>
          <p:spPr bwMode="auto">
            <a:xfrm>
              <a:off x="4201" y="2142"/>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60852" name="Text Box 20"/>
            <p:cNvSpPr txBox="1">
              <a:spLocks noChangeArrowheads="1"/>
            </p:cNvSpPr>
            <p:nvPr/>
          </p:nvSpPr>
          <p:spPr bwMode="auto">
            <a:xfrm>
              <a:off x="3864" y="2069"/>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4106" name="Line 21"/>
            <p:cNvSpPr>
              <a:spLocks noChangeShapeType="1"/>
            </p:cNvSpPr>
            <p:nvPr/>
          </p:nvSpPr>
          <p:spPr bwMode="auto">
            <a:xfrm flipH="1">
              <a:off x="3644" y="1640"/>
              <a:ext cx="4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7" name="Line 22"/>
            <p:cNvSpPr>
              <a:spLocks noChangeShapeType="1"/>
            </p:cNvSpPr>
            <p:nvPr/>
          </p:nvSpPr>
          <p:spPr bwMode="auto">
            <a:xfrm>
              <a:off x="4245" y="2400"/>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108" name="Line 23"/>
            <p:cNvSpPr>
              <a:spLocks noChangeShapeType="1"/>
            </p:cNvSpPr>
            <p:nvPr/>
          </p:nvSpPr>
          <p:spPr bwMode="auto">
            <a:xfrm>
              <a:off x="4168" y="2684"/>
              <a:ext cx="15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109" name="Rectangle 24"/>
            <p:cNvSpPr>
              <a:spLocks noChangeArrowheads="1"/>
            </p:cNvSpPr>
            <p:nvPr/>
          </p:nvSpPr>
          <p:spPr bwMode="auto">
            <a:xfrm>
              <a:off x="4231" y="124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44110" name="Rectangle 25"/>
            <p:cNvSpPr>
              <a:spLocks noChangeArrowheads="1"/>
            </p:cNvSpPr>
            <p:nvPr/>
          </p:nvSpPr>
          <p:spPr bwMode="auto">
            <a:xfrm>
              <a:off x="4244" y="172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44111" name="Rectangle 26"/>
            <p:cNvSpPr>
              <a:spLocks noChangeArrowheads="1"/>
            </p:cNvSpPr>
            <p:nvPr/>
          </p:nvSpPr>
          <p:spPr bwMode="auto">
            <a:xfrm>
              <a:off x="4216" y="1464"/>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CE</a:t>
              </a:r>
              <a:endParaRPr kumimoji="1" lang="en-US" altLang="zh-CN" sz="2400" b="1" i="1" baseline="-25000">
                <a:solidFill>
                  <a:srgbClr val="000099"/>
                </a:solidFill>
                <a:latin typeface="Times New Roman" panose="02020603050405020304" pitchFamily="18" charset="0"/>
                <a:ea typeface="楷体_GB2312" pitchFamily="49" charset="-122"/>
              </a:endParaRPr>
            </a:p>
          </p:txBody>
        </p:sp>
        <p:sp>
          <p:nvSpPr>
            <p:cNvPr id="44112" name="Rectangle 27"/>
            <p:cNvSpPr>
              <a:spLocks noChangeArrowheads="1"/>
            </p:cNvSpPr>
            <p:nvPr/>
          </p:nvSpPr>
          <p:spPr bwMode="auto">
            <a:xfrm>
              <a:off x="3789" y="155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44113" name="Rectangle 28"/>
            <p:cNvSpPr>
              <a:spLocks noChangeArrowheads="1"/>
            </p:cNvSpPr>
            <p:nvPr/>
          </p:nvSpPr>
          <p:spPr bwMode="auto">
            <a:xfrm>
              <a:off x="4004" y="19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44114" name="Rectangle 29"/>
            <p:cNvSpPr>
              <a:spLocks noChangeArrowheads="1"/>
            </p:cNvSpPr>
            <p:nvPr/>
          </p:nvSpPr>
          <p:spPr bwMode="auto">
            <a:xfrm>
              <a:off x="3784" y="1720"/>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BE</a:t>
              </a:r>
              <a:endParaRPr kumimoji="1" lang="en-US" altLang="zh-CN" sz="2400" b="1" i="1" baseline="-25000">
                <a:solidFill>
                  <a:srgbClr val="000099"/>
                </a:solidFill>
                <a:latin typeface="Times New Roman" panose="02020603050405020304" pitchFamily="18" charset="0"/>
                <a:ea typeface="楷体_GB2312" pitchFamily="49" charset="-122"/>
              </a:endParaRPr>
            </a:p>
          </p:txBody>
        </p:sp>
        <p:sp>
          <p:nvSpPr>
            <p:cNvPr id="44115" name="Line 30"/>
            <p:cNvSpPr>
              <a:spLocks noChangeShapeType="1"/>
            </p:cNvSpPr>
            <p:nvPr/>
          </p:nvSpPr>
          <p:spPr bwMode="auto">
            <a:xfrm>
              <a:off x="3740" y="1573"/>
              <a:ext cx="28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6" name="Line 31"/>
            <p:cNvSpPr>
              <a:spLocks noChangeShapeType="1"/>
            </p:cNvSpPr>
            <p:nvPr/>
          </p:nvSpPr>
          <p:spPr bwMode="auto">
            <a:xfrm>
              <a:off x="4360" y="2060"/>
              <a:ext cx="0" cy="384"/>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64" name="Rectangle 32"/>
            <p:cNvSpPr>
              <a:spLocks noChangeArrowheads="1"/>
            </p:cNvSpPr>
            <p:nvPr/>
          </p:nvSpPr>
          <p:spPr bwMode="auto">
            <a:xfrm>
              <a:off x="4360" y="2012"/>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defRPr/>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E</a:t>
              </a:r>
            </a:p>
          </p:txBody>
        </p:sp>
        <p:sp>
          <p:nvSpPr>
            <p:cNvPr id="44118" name="Rectangle 33"/>
            <p:cNvSpPr>
              <a:spLocks noChangeArrowheads="1"/>
            </p:cNvSpPr>
            <p:nvPr/>
          </p:nvSpPr>
          <p:spPr bwMode="auto">
            <a:xfrm>
              <a:off x="3700" y="1257"/>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latin typeface="Times New Roman" panose="02020603050405020304" pitchFamily="18" charset="0"/>
                  <a:ea typeface="楷体_GB2312" pitchFamily="49" charset="-122"/>
                </a:rPr>
                <a:t>B</a:t>
              </a:r>
            </a:p>
          </p:txBody>
        </p:sp>
        <p:sp>
          <p:nvSpPr>
            <p:cNvPr id="44119" name="Line 34"/>
            <p:cNvSpPr>
              <a:spLocks noChangeShapeType="1"/>
            </p:cNvSpPr>
            <p:nvPr/>
          </p:nvSpPr>
          <p:spPr bwMode="auto">
            <a:xfrm>
              <a:off x="4142" y="956"/>
              <a:ext cx="0" cy="288"/>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0" name="Rectangle 35"/>
            <p:cNvSpPr>
              <a:spLocks noChangeArrowheads="1"/>
            </p:cNvSpPr>
            <p:nvPr/>
          </p:nvSpPr>
          <p:spPr bwMode="auto">
            <a:xfrm>
              <a:off x="3854" y="860"/>
              <a:ext cx="2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latin typeface="Times New Roman" panose="02020603050405020304" pitchFamily="18" charset="0"/>
                  <a:ea typeface="楷体_GB2312" pitchFamily="49" charset="-122"/>
                </a:rPr>
                <a:t>C</a:t>
              </a:r>
            </a:p>
          </p:txBody>
        </p:sp>
        <p:sp>
          <p:nvSpPr>
            <p:cNvPr id="44121" name="Line 36"/>
            <p:cNvSpPr>
              <a:spLocks noChangeShapeType="1"/>
            </p:cNvSpPr>
            <p:nvPr/>
          </p:nvSpPr>
          <p:spPr bwMode="auto">
            <a:xfrm>
              <a:off x="4072" y="1510"/>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122" name="Line 37"/>
            <p:cNvSpPr>
              <a:spLocks noChangeShapeType="1"/>
            </p:cNvSpPr>
            <p:nvPr/>
          </p:nvSpPr>
          <p:spPr bwMode="auto">
            <a:xfrm flipV="1">
              <a:off x="4072" y="1484"/>
              <a:ext cx="144"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123" name="Line 38"/>
            <p:cNvSpPr>
              <a:spLocks noChangeShapeType="1"/>
            </p:cNvSpPr>
            <p:nvPr/>
          </p:nvSpPr>
          <p:spPr bwMode="auto">
            <a:xfrm>
              <a:off x="4072" y="1680"/>
              <a:ext cx="192" cy="1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4041" name="Group 39"/>
          <p:cNvGrpSpPr/>
          <p:nvPr/>
        </p:nvGrpSpPr>
        <p:grpSpPr bwMode="auto">
          <a:xfrm>
            <a:off x="250825" y="874713"/>
            <a:ext cx="5429250" cy="3417887"/>
            <a:chOff x="768" y="624"/>
            <a:chExt cx="3420" cy="2153"/>
          </a:xfrm>
        </p:grpSpPr>
        <p:sp>
          <p:nvSpPr>
            <p:cNvPr id="44042" name="Text Box 40"/>
            <p:cNvSpPr txBox="1">
              <a:spLocks noChangeArrowheads="1"/>
            </p:cNvSpPr>
            <p:nvPr/>
          </p:nvSpPr>
          <p:spPr bwMode="auto">
            <a:xfrm>
              <a:off x="1728" y="969"/>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4043" name="Line 41"/>
            <p:cNvSpPr>
              <a:spLocks noChangeShapeType="1"/>
            </p:cNvSpPr>
            <p:nvPr/>
          </p:nvSpPr>
          <p:spPr bwMode="auto">
            <a:xfrm>
              <a:off x="2108" y="1344"/>
              <a:ext cx="0" cy="2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4" name="Line 42"/>
            <p:cNvSpPr>
              <a:spLocks noChangeShapeType="1"/>
            </p:cNvSpPr>
            <p:nvPr/>
          </p:nvSpPr>
          <p:spPr bwMode="auto">
            <a:xfrm flipH="1" flipV="1">
              <a:off x="2112" y="800"/>
              <a:ext cx="0" cy="3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5" name="Rectangle 43"/>
            <p:cNvSpPr>
              <a:spLocks noChangeArrowheads="1"/>
            </p:cNvSpPr>
            <p:nvPr/>
          </p:nvSpPr>
          <p:spPr bwMode="auto">
            <a:xfrm>
              <a:off x="2064" y="1092"/>
              <a:ext cx="96"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6" name="Line 44"/>
            <p:cNvSpPr>
              <a:spLocks noChangeShapeType="1"/>
            </p:cNvSpPr>
            <p:nvPr/>
          </p:nvSpPr>
          <p:spPr bwMode="auto">
            <a:xfrm>
              <a:off x="2524" y="1440"/>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7" name="Line 45"/>
            <p:cNvSpPr>
              <a:spLocks noChangeShapeType="1"/>
            </p:cNvSpPr>
            <p:nvPr/>
          </p:nvSpPr>
          <p:spPr bwMode="auto">
            <a:xfrm flipV="1">
              <a:off x="2524" y="1455"/>
              <a:ext cx="141" cy="1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8" name="Line 46"/>
            <p:cNvSpPr>
              <a:spLocks noChangeShapeType="1"/>
            </p:cNvSpPr>
            <p:nvPr/>
          </p:nvSpPr>
          <p:spPr bwMode="auto">
            <a:xfrm>
              <a:off x="2659" y="807"/>
              <a:ext cx="0" cy="68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49" name="Line 47"/>
            <p:cNvSpPr>
              <a:spLocks noChangeShapeType="1"/>
            </p:cNvSpPr>
            <p:nvPr/>
          </p:nvSpPr>
          <p:spPr bwMode="auto">
            <a:xfrm>
              <a:off x="2645" y="1768"/>
              <a:ext cx="0" cy="38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50" name="Line 48"/>
            <p:cNvSpPr>
              <a:spLocks noChangeShapeType="1"/>
            </p:cNvSpPr>
            <p:nvPr/>
          </p:nvSpPr>
          <p:spPr bwMode="auto">
            <a:xfrm flipH="1">
              <a:off x="2645" y="2427"/>
              <a:ext cx="0" cy="19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51" name="Line 49"/>
            <p:cNvSpPr>
              <a:spLocks noChangeShapeType="1"/>
            </p:cNvSpPr>
            <p:nvPr/>
          </p:nvSpPr>
          <p:spPr bwMode="auto">
            <a:xfrm flipV="1">
              <a:off x="1296" y="2624"/>
              <a:ext cx="216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52" name="Text Box 50"/>
            <p:cNvSpPr txBox="1">
              <a:spLocks noChangeArrowheads="1"/>
            </p:cNvSpPr>
            <p:nvPr/>
          </p:nvSpPr>
          <p:spPr bwMode="auto">
            <a:xfrm>
              <a:off x="3600" y="624"/>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CC</a:t>
              </a:r>
              <a:endParaRPr kumimoji="1" lang="en-US" altLang="zh-CN" sz="2400" b="1">
                <a:solidFill>
                  <a:srgbClr val="000099"/>
                </a:solidFill>
                <a:latin typeface="Times New Roman" panose="02020603050405020304" pitchFamily="18" charset="0"/>
                <a:ea typeface="楷体_GB2312" pitchFamily="49" charset="-122"/>
              </a:endParaRPr>
            </a:p>
          </p:txBody>
        </p:sp>
        <p:sp>
          <p:nvSpPr>
            <p:cNvPr id="44053" name="Oval 51"/>
            <p:cNvSpPr>
              <a:spLocks noChangeArrowheads="1"/>
            </p:cNvSpPr>
            <p:nvPr/>
          </p:nvSpPr>
          <p:spPr bwMode="auto">
            <a:xfrm>
              <a:off x="3531" y="768"/>
              <a:ext cx="6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44054" name="Group 52"/>
            <p:cNvGrpSpPr/>
            <p:nvPr/>
          </p:nvGrpSpPr>
          <p:grpSpPr bwMode="auto">
            <a:xfrm>
              <a:off x="1682" y="1533"/>
              <a:ext cx="68" cy="209"/>
              <a:chOff x="3454" y="2018"/>
              <a:chExt cx="96" cy="328"/>
            </a:xfrm>
          </p:grpSpPr>
          <p:sp>
            <p:nvSpPr>
              <p:cNvPr id="44094" name="Line 53"/>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95" name="Line 54"/>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4055" name="Line 55"/>
            <p:cNvSpPr>
              <a:spLocks noChangeShapeType="1"/>
            </p:cNvSpPr>
            <p:nvPr/>
          </p:nvSpPr>
          <p:spPr bwMode="auto">
            <a:xfrm>
              <a:off x="1307" y="1631"/>
              <a:ext cx="3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44056" name="Group 56"/>
            <p:cNvGrpSpPr/>
            <p:nvPr/>
          </p:nvGrpSpPr>
          <p:grpSpPr bwMode="auto">
            <a:xfrm flipH="1">
              <a:off x="3098" y="1809"/>
              <a:ext cx="68" cy="207"/>
              <a:chOff x="3454" y="2018"/>
              <a:chExt cx="96" cy="328"/>
            </a:xfrm>
          </p:grpSpPr>
          <p:sp>
            <p:nvSpPr>
              <p:cNvPr id="44092" name="Line 57"/>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93" name="Line 58"/>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4057" name="Line 59"/>
            <p:cNvSpPr>
              <a:spLocks noChangeShapeType="1"/>
            </p:cNvSpPr>
            <p:nvPr/>
          </p:nvSpPr>
          <p:spPr bwMode="auto">
            <a:xfrm>
              <a:off x="2644" y="1902"/>
              <a:ext cx="45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58" name="Text Box 60"/>
            <p:cNvSpPr txBox="1">
              <a:spLocks noChangeArrowheads="1"/>
            </p:cNvSpPr>
            <p:nvPr/>
          </p:nvSpPr>
          <p:spPr bwMode="auto">
            <a:xfrm>
              <a:off x="1485" y="1241"/>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1</a:t>
              </a:r>
              <a:endParaRPr kumimoji="1" lang="en-US" altLang="zh-CN" sz="2800" b="1">
                <a:latin typeface="Times New Roman" panose="02020603050405020304" pitchFamily="18" charset="0"/>
                <a:ea typeface="楷体_GB2312" pitchFamily="49" charset="-122"/>
              </a:endParaRPr>
            </a:p>
          </p:txBody>
        </p:sp>
        <p:sp>
          <p:nvSpPr>
            <p:cNvPr id="44059" name="Text Box 61"/>
            <p:cNvSpPr txBox="1">
              <a:spLocks noChangeArrowheads="1"/>
            </p:cNvSpPr>
            <p:nvPr/>
          </p:nvSpPr>
          <p:spPr bwMode="auto">
            <a:xfrm>
              <a:off x="2973" y="1488"/>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2</a:t>
              </a:r>
              <a:endParaRPr kumimoji="1" lang="en-US" altLang="zh-CN" sz="2800" b="1">
                <a:latin typeface="Times New Roman" panose="02020603050405020304" pitchFamily="18" charset="0"/>
                <a:ea typeface="楷体_GB2312" pitchFamily="49" charset="-122"/>
              </a:endParaRPr>
            </a:p>
          </p:txBody>
        </p:sp>
        <p:sp>
          <p:nvSpPr>
            <p:cNvPr id="44060" name="Line 62"/>
            <p:cNvSpPr>
              <a:spLocks noChangeShapeType="1"/>
            </p:cNvSpPr>
            <p:nvPr/>
          </p:nvSpPr>
          <p:spPr bwMode="auto">
            <a:xfrm>
              <a:off x="2112" y="795"/>
              <a:ext cx="1409"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61" name="Oval 63"/>
            <p:cNvSpPr>
              <a:spLocks noChangeArrowheads="1"/>
            </p:cNvSpPr>
            <p:nvPr/>
          </p:nvSpPr>
          <p:spPr bwMode="auto">
            <a:xfrm>
              <a:off x="2630" y="2609"/>
              <a:ext cx="34" cy="32"/>
            </a:xfrm>
            <a:prstGeom prst="ellipse">
              <a:avLst/>
            </a:prstGeom>
            <a:noFill/>
            <a:ln w="381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62" name="Rectangle 64"/>
            <p:cNvSpPr>
              <a:spLocks noChangeArrowheads="1"/>
            </p:cNvSpPr>
            <p:nvPr/>
          </p:nvSpPr>
          <p:spPr bwMode="auto">
            <a:xfrm>
              <a:off x="2601" y="2160"/>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63" name="Line 65"/>
            <p:cNvSpPr>
              <a:spLocks noChangeShapeType="1"/>
            </p:cNvSpPr>
            <p:nvPr/>
          </p:nvSpPr>
          <p:spPr bwMode="auto">
            <a:xfrm flipH="1">
              <a:off x="3456" y="1913"/>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64" name="Rectangle 66"/>
            <p:cNvSpPr>
              <a:spLocks noChangeArrowheads="1"/>
            </p:cNvSpPr>
            <p:nvPr/>
          </p:nvSpPr>
          <p:spPr bwMode="auto">
            <a:xfrm>
              <a:off x="3402" y="2160"/>
              <a:ext cx="95"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60899" name="Text Box 67"/>
            <p:cNvSpPr txBox="1">
              <a:spLocks noChangeArrowheads="1"/>
            </p:cNvSpPr>
            <p:nvPr/>
          </p:nvSpPr>
          <p:spPr bwMode="auto">
            <a:xfrm>
              <a:off x="2264" y="211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44066" name="Text Box 68"/>
            <p:cNvSpPr txBox="1">
              <a:spLocks noChangeArrowheads="1"/>
            </p:cNvSpPr>
            <p:nvPr/>
          </p:nvSpPr>
          <p:spPr bwMode="auto">
            <a:xfrm>
              <a:off x="3066" y="2105"/>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44067" name="Line 69"/>
            <p:cNvSpPr>
              <a:spLocks noChangeShapeType="1"/>
            </p:cNvSpPr>
            <p:nvPr/>
          </p:nvSpPr>
          <p:spPr bwMode="auto">
            <a:xfrm>
              <a:off x="3166" y="1902"/>
              <a:ext cx="3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68" name="Line 70"/>
            <p:cNvSpPr>
              <a:spLocks noChangeShapeType="1"/>
            </p:cNvSpPr>
            <p:nvPr/>
          </p:nvSpPr>
          <p:spPr bwMode="auto">
            <a:xfrm flipH="1">
              <a:off x="1745" y="1622"/>
              <a:ext cx="7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9" name="Line 71"/>
            <p:cNvSpPr>
              <a:spLocks noChangeShapeType="1"/>
            </p:cNvSpPr>
            <p:nvPr/>
          </p:nvSpPr>
          <p:spPr bwMode="auto">
            <a:xfrm>
              <a:off x="2530" y="1649"/>
              <a:ext cx="130" cy="12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70" name="Group 72"/>
            <p:cNvGrpSpPr/>
            <p:nvPr/>
          </p:nvGrpSpPr>
          <p:grpSpPr bwMode="auto">
            <a:xfrm>
              <a:off x="1270" y="1752"/>
              <a:ext cx="554" cy="880"/>
              <a:chOff x="1152" y="2248"/>
              <a:chExt cx="693" cy="1100"/>
            </a:xfrm>
          </p:grpSpPr>
          <p:sp>
            <p:nvSpPr>
              <p:cNvPr id="44089" name="Text Box 73"/>
              <p:cNvSpPr txBox="1">
                <a:spLocks noChangeArrowheads="1"/>
              </p:cNvSpPr>
              <p:nvPr/>
            </p:nvSpPr>
            <p:spPr bwMode="auto">
              <a:xfrm>
                <a:off x="1152" y="2517"/>
                <a:ext cx="69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i</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4090" name="Rectangle 74" descr="新闻纸"/>
              <p:cNvSpPr>
                <a:spLocks noChangeArrowheads="1"/>
              </p:cNvSpPr>
              <p:nvPr/>
            </p:nvSpPr>
            <p:spPr bwMode="auto">
              <a:xfrm>
                <a:off x="1303" y="2248"/>
                <a:ext cx="303" cy="409"/>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4091" name="Rectangle 75" descr="新闻纸"/>
              <p:cNvSpPr>
                <a:spLocks noChangeArrowheads="1"/>
              </p:cNvSpPr>
              <p:nvPr/>
            </p:nvSpPr>
            <p:spPr bwMode="auto">
              <a:xfrm>
                <a:off x="1325" y="2939"/>
                <a:ext cx="282" cy="409"/>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grpSp>
          <p:nvGrpSpPr>
            <p:cNvPr id="44071" name="Group 76"/>
            <p:cNvGrpSpPr/>
            <p:nvPr/>
          </p:nvGrpSpPr>
          <p:grpSpPr bwMode="auto">
            <a:xfrm>
              <a:off x="3365" y="1824"/>
              <a:ext cx="595" cy="826"/>
              <a:chOff x="3960" y="2297"/>
              <a:chExt cx="744" cy="1032"/>
            </a:xfrm>
          </p:grpSpPr>
          <p:sp>
            <p:nvSpPr>
              <p:cNvPr id="44086" name="Text Box 77"/>
              <p:cNvSpPr txBox="1">
                <a:spLocks noChangeArrowheads="1"/>
              </p:cNvSpPr>
              <p:nvPr/>
            </p:nvSpPr>
            <p:spPr bwMode="auto">
              <a:xfrm>
                <a:off x="3960" y="2528"/>
                <a:ext cx="74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o</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4087" name="Rectangle 78" descr="新闻纸"/>
              <p:cNvSpPr>
                <a:spLocks noChangeArrowheads="1"/>
              </p:cNvSpPr>
              <p:nvPr/>
            </p:nvSpPr>
            <p:spPr bwMode="auto">
              <a:xfrm>
                <a:off x="4155" y="2297"/>
                <a:ext cx="303" cy="408"/>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4088" name="Rectangle 79" descr="新闻纸"/>
              <p:cNvSpPr>
                <a:spLocks noChangeArrowheads="1"/>
              </p:cNvSpPr>
              <p:nvPr/>
            </p:nvSpPr>
            <p:spPr bwMode="auto">
              <a:xfrm>
                <a:off x="4154" y="2920"/>
                <a:ext cx="283" cy="409"/>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sp>
          <p:nvSpPr>
            <p:cNvPr id="44072" name="Rectangle 80" descr="新闻纸"/>
            <p:cNvSpPr>
              <a:spLocks noChangeArrowheads="1"/>
            </p:cNvSpPr>
            <p:nvPr/>
          </p:nvSpPr>
          <p:spPr bwMode="auto">
            <a:xfrm>
              <a:off x="2887" y="1650"/>
              <a:ext cx="242" cy="327"/>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sp>
          <p:nvSpPr>
            <p:cNvPr id="44073" name="Rectangle 81" descr="新闻纸"/>
            <p:cNvSpPr>
              <a:spLocks noChangeArrowheads="1"/>
            </p:cNvSpPr>
            <p:nvPr/>
          </p:nvSpPr>
          <p:spPr bwMode="auto">
            <a:xfrm>
              <a:off x="1735" y="1355"/>
              <a:ext cx="242" cy="327"/>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grpSp>
          <p:nvGrpSpPr>
            <p:cNvPr id="44074" name="Group 82"/>
            <p:cNvGrpSpPr/>
            <p:nvPr/>
          </p:nvGrpSpPr>
          <p:grpSpPr bwMode="auto">
            <a:xfrm>
              <a:off x="2568" y="2623"/>
              <a:ext cx="154" cy="154"/>
              <a:chOff x="2880" y="3360"/>
              <a:chExt cx="192" cy="192"/>
            </a:xfrm>
          </p:grpSpPr>
          <p:sp>
            <p:nvSpPr>
              <p:cNvPr id="44084" name="Line 83"/>
              <p:cNvSpPr>
                <a:spLocks noChangeShapeType="1"/>
              </p:cNvSpPr>
              <p:nvPr/>
            </p:nvSpPr>
            <p:spPr bwMode="auto">
              <a:xfrm>
                <a:off x="2976" y="336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85" name="Line 84"/>
              <p:cNvSpPr>
                <a:spLocks noChangeShapeType="1"/>
              </p:cNvSpPr>
              <p:nvPr/>
            </p:nvSpPr>
            <p:spPr bwMode="auto">
              <a:xfrm>
                <a:off x="2880" y="3552"/>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4075" name="Line 85"/>
            <p:cNvSpPr>
              <a:spLocks noChangeShapeType="1"/>
            </p:cNvSpPr>
            <p:nvPr/>
          </p:nvSpPr>
          <p:spPr bwMode="auto">
            <a:xfrm>
              <a:off x="3456" y="2405"/>
              <a:ext cx="0" cy="2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76" name="Rectangle 86"/>
            <p:cNvSpPr>
              <a:spLocks noChangeArrowheads="1"/>
            </p:cNvSpPr>
            <p:nvPr/>
          </p:nvSpPr>
          <p:spPr bwMode="auto">
            <a:xfrm>
              <a:off x="1248" y="1799"/>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77" name="Line 87"/>
            <p:cNvSpPr>
              <a:spLocks noChangeShapeType="1"/>
            </p:cNvSpPr>
            <p:nvPr/>
          </p:nvSpPr>
          <p:spPr bwMode="auto">
            <a:xfrm>
              <a:off x="1296" y="1625"/>
              <a:ext cx="0" cy="1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78" name="Line 88"/>
            <p:cNvSpPr>
              <a:spLocks noChangeShapeType="1"/>
            </p:cNvSpPr>
            <p:nvPr/>
          </p:nvSpPr>
          <p:spPr bwMode="auto">
            <a:xfrm>
              <a:off x="1296" y="2057"/>
              <a:ext cx="0" cy="5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4079" name="Oval 89"/>
            <p:cNvSpPr>
              <a:spLocks noChangeArrowheads="1"/>
            </p:cNvSpPr>
            <p:nvPr/>
          </p:nvSpPr>
          <p:spPr bwMode="auto">
            <a:xfrm>
              <a:off x="1200" y="2297"/>
              <a:ext cx="192" cy="19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080" name="Text Box 90"/>
            <p:cNvSpPr txBox="1">
              <a:spLocks noChangeArrowheads="1"/>
            </p:cNvSpPr>
            <p:nvPr/>
          </p:nvSpPr>
          <p:spPr bwMode="auto">
            <a:xfrm>
              <a:off x="768" y="2175"/>
              <a:ext cx="59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solidFill>
                    <a:srgbClr val="000099"/>
                  </a:solidFill>
                  <a:latin typeface="Times New Roman" panose="02020603050405020304" pitchFamily="18" charset="0"/>
                  <a:ea typeface="楷体_GB2312" pitchFamily="49" charset="-122"/>
                </a:rPr>
                <a:t>e</a:t>
              </a:r>
              <a:r>
                <a:rPr kumimoji="1" lang="en-US" altLang="zh-CN" sz="2800" b="1" baseline="-25000">
                  <a:solidFill>
                    <a:srgbClr val="000099"/>
                  </a:solidFill>
                  <a:latin typeface="Times New Roman" panose="02020603050405020304" pitchFamily="18" charset="0"/>
                  <a:ea typeface="楷体_GB2312" pitchFamily="49" charset="-122"/>
                </a:rPr>
                <a:t>s</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44081" name="Rectangle 91" descr="新闻纸"/>
            <p:cNvSpPr>
              <a:spLocks noChangeArrowheads="1"/>
            </p:cNvSpPr>
            <p:nvPr/>
          </p:nvSpPr>
          <p:spPr bwMode="auto">
            <a:xfrm>
              <a:off x="1054" y="2066"/>
              <a:ext cx="242" cy="327"/>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4082" name="Rectangle 92" descr="新闻纸"/>
            <p:cNvSpPr>
              <a:spLocks noChangeArrowheads="1"/>
            </p:cNvSpPr>
            <p:nvPr/>
          </p:nvSpPr>
          <p:spPr bwMode="auto">
            <a:xfrm>
              <a:off x="1070" y="2393"/>
              <a:ext cx="226" cy="327"/>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44083" name="Text Box 93"/>
            <p:cNvSpPr txBox="1">
              <a:spLocks noChangeArrowheads="1"/>
            </p:cNvSpPr>
            <p:nvPr/>
          </p:nvSpPr>
          <p:spPr bwMode="auto">
            <a:xfrm>
              <a:off x="919" y="1721"/>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0839"/>
                                        </p:tgtEl>
                                        <p:attrNameLst>
                                          <p:attrName>style.visibility</p:attrName>
                                        </p:attrNameLst>
                                      </p:cBhvr>
                                      <p:to>
                                        <p:strVal val="visible"/>
                                      </p:to>
                                    </p:set>
                                    <p:animEffect transition="in" filter="box(out)">
                                      <p:cBhvr>
                                        <p:cTn id="7" dur="500"/>
                                        <p:tgtEl>
                                          <p:spTgt spid="76083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60840"/>
                                        </p:tgtEl>
                                        <p:attrNameLst>
                                          <p:attrName>style.visibility</p:attrName>
                                        </p:attrNameLst>
                                      </p:cBhvr>
                                      <p:to>
                                        <p:strVal val="visible"/>
                                      </p:to>
                                    </p:set>
                                    <p:animEffect transition="in" filter="wipe(up)">
                                      <p:cBhvr>
                                        <p:cTn id="11" dur="500"/>
                                        <p:tgtEl>
                                          <p:spTgt spid="76084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760836"/>
                                        </p:tgtEl>
                                        <p:attrNameLst>
                                          <p:attrName>style.visibility</p:attrName>
                                        </p:attrNameLst>
                                      </p:cBhvr>
                                      <p:to>
                                        <p:strVal val="visible"/>
                                      </p:to>
                                    </p:set>
                                    <p:animEffect transition="in" filter="box(out)">
                                      <p:cBhvr>
                                        <p:cTn id="16" dur="500"/>
                                        <p:tgtEl>
                                          <p:spTgt spid="7608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0834"/>
                                        </p:tgtEl>
                                        <p:attrNameLst>
                                          <p:attrName>style.visibility</p:attrName>
                                        </p:attrNameLst>
                                      </p:cBhvr>
                                      <p:to>
                                        <p:strVal val="visible"/>
                                      </p:to>
                                    </p:set>
                                    <p:animEffect transition="in" filter="wipe(left)">
                                      <p:cBhvr>
                                        <p:cTn id="21" dur="500"/>
                                        <p:tgtEl>
                                          <p:spTgt spid="7608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0835"/>
                                        </p:tgtEl>
                                        <p:attrNameLst>
                                          <p:attrName>style.visibility</p:attrName>
                                        </p:attrNameLst>
                                      </p:cBhvr>
                                      <p:to>
                                        <p:strVal val="visible"/>
                                      </p:to>
                                    </p:set>
                                    <p:animEffect transition="in" filter="wipe(left)">
                                      <p:cBhvr>
                                        <p:cTn id="26" dur="500"/>
                                        <p:tgtEl>
                                          <p:spTgt spid="7608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0838"/>
                                        </p:tgtEl>
                                        <p:attrNameLst>
                                          <p:attrName>style.visibility</p:attrName>
                                        </p:attrNameLst>
                                      </p:cBhvr>
                                      <p:to>
                                        <p:strVal val="visible"/>
                                      </p:to>
                                    </p:set>
                                    <p:animEffect transition="in" filter="wipe(left)">
                                      <p:cBhvr>
                                        <p:cTn id="31" dur="500"/>
                                        <p:tgtEl>
                                          <p:spTgt spid="76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6" grpId="0" autoUpdateAnimBg="0"/>
      <p:bldP spid="76083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Text Box 2" descr="25%"/>
          <p:cNvSpPr txBox="1">
            <a:spLocks noChangeArrowheads="1"/>
          </p:cNvSpPr>
          <p:nvPr/>
        </p:nvSpPr>
        <p:spPr bwMode="auto">
          <a:xfrm>
            <a:off x="514350" y="388938"/>
            <a:ext cx="3371850" cy="519112"/>
          </a:xfrm>
          <a:prstGeom prst="rect">
            <a:avLst/>
          </a:prstGeom>
          <a:noFill/>
          <a:ln>
            <a:noFill/>
          </a:ln>
          <a:effectLst/>
          <a:extLst>
            <a:ext uri="{909E8E84-426E-40DD-AFC4-6F175D3DCCD1}">
              <a14:hiddenFill xmlns:a14="http://schemas.microsoft.com/office/drawing/2010/main">
                <a:pattFill prst="pct25">
                  <a:fgClr>
                    <a:srgbClr val="3399FF"/>
                  </a:fgClr>
                  <a:bgClr>
                    <a:srgbClr val="FFFFFF"/>
                  </a:bgClr>
                </a:pattFill>
              </a14:hiddenFill>
            </a:ext>
            <a:ext uri="{91240B29-F687-4F45-9708-019B960494DF}">
              <a14:hiddenLine xmlns:a14="http://schemas.microsoft.com/office/drawing/2010/main" w="38100">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5.5.2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动态分析</a:t>
            </a:r>
          </a:p>
        </p:txBody>
      </p:sp>
      <p:graphicFrame>
        <p:nvGraphicFramePr>
          <p:cNvPr id="761859" name="Object 3"/>
          <p:cNvGraphicFramePr>
            <a:graphicFrameLocks noChangeAspect="1"/>
          </p:cNvGraphicFramePr>
          <p:nvPr/>
        </p:nvGraphicFramePr>
        <p:xfrm>
          <a:off x="5410200" y="1208088"/>
          <a:ext cx="2214563" cy="542925"/>
        </p:xfrm>
        <a:graphic>
          <a:graphicData uri="http://schemas.openxmlformats.org/presentationml/2006/ole">
            <mc:AlternateContent xmlns:mc="http://schemas.openxmlformats.org/markup-compatibility/2006">
              <mc:Choice xmlns:v="urn:schemas-microsoft-com:vml" Requires="v">
                <p:oleObj name="Equation" r:id="rId2" imgW="935990" imgH="193675" progId="Equation.3">
                  <p:embed/>
                </p:oleObj>
              </mc:Choice>
              <mc:Fallback>
                <p:oleObj name="Equation" r:id="rId2" imgW="935990" imgH="19367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208088"/>
                        <a:ext cx="22145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0" name="Object 4"/>
          <p:cNvGraphicFramePr>
            <a:graphicFrameLocks noChangeAspect="1"/>
          </p:cNvGraphicFramePr>
          <p:nvPr/>
        </p:nvGraphicFramePr>
        <p:xfrm>
          <a:off x="5478463" y="1736725"/>
          <a:ext cx="1684337" cy="606425"/>
        </p:xfrm>
        <a:graphic>
          <a:graphicData uri="http://schemas.openxmlformats.org/presentationml/2006/ole">
            <mc:AlternateContent xmlns:mc="http://schemas.openxmlformats.org/markup-compatibility/2006">
              <mc:Choice xmlns:v="urn:schemas-microsoft-com:vml" Requires="v">
                <p:oleObj name="Equation" r:id="rId4" imgW="709930" imgH="215265" progId="Equation.3">
                  <p:embed/>
                </p:oleObj>
              </mc:Choice>
              <mc:Fallback>
                <p:oleObj name="Equation" r:id="rId4" imgW="709930" imgH="21526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463" y="1736725"/>
                        <a:ext cx="168433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1" name="Object 5"/>
          <p:cNvGraphicFramePr>
            <a:graphicFrameLocks noChangeAspect="1"/>
          </p:cNvGraphicFramePr>
          <p:nvPr/>
        </p:nvGraphicFramePr>
        <p:xfrm>
          <a:off x="6019800" y="2324100"/>
          <a:ext cx="2286000" cy="552450"/>
        </p:xfrm>
        <a:graphic>
          <a:graphicData uri="http://schemas.openxmlformats.org/presentationml/2006/ole">
            <mc:AlternateContent xmlns:mc="http://schemas.openxmlformats.org/markup-compatibility/2006">
              <mc:Choice xmlns:v="urn:schemas-microsoft-com:vml" Requires="v">
                <p:oleObj name="公式" r:id="rId6" imgW="1193800" imgH="247650" progId="Equation.3">
                  <p:embed/>
                </p:oleObj>
              </mc:Choice>
              <mc:Fallback>
                <p:oleObj name="公式" r:id="rId6" imgW="1193800" imgH="24765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324100"/>
                        <a:ext cx="22860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2" name="Object 6"/>
          <p:cNvGraphicFramePr>
            <a:graphicFrameLocks noChangeAspect="1"/>
          </p:cNvGraphicFramePr>
          <p:nvPr/>
        </p:nvGraphicFramePr>
        <p:xfrm>
          <a:off x="5486400" y="2886075"/>
          <a:ext cx="2659063" cy="593725"/>
        </p:xfrm>
        <a:graphic>
          <a:graphicData uri="http://schemas.openxmlformats.org/presentationml/2006/ole">
            <mc:AlternateContent xmlns:mc="http://schemas.openxmlformats.org/markup-compatibility/2006">
              <mc:Choice xmlns:v="urn:schemas-microsoft-com:vml" Requires="v">
                <p:oleObj name="Equation" r:id="rId8" imgW="1162050" imgH="215265" progId="Equation.3">
                  <p:embed/>
                </p:oleObj>
              </mc:Choice>
              <mc:Fallback>
                <p:oleObj name="Equation" r:id="rId8" imgW="1162050" imgH="21526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2886075"/>
                        <a:ext cx="26590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3" name="Object 7"/>
          <p:cNvGraphicFramePr>
            <a:graphicFrameLocks noChangeAspect="1"/>
          </p:cNvGraphicFramePr>
          <p:nvPr/>
        </p:nvGraphicFramePr>
        <p:xfrm>
          <a:off x="5975350" y="3498850"/>
          <a:ext cx="2863850" cy="577850"/>
        </p:xfrm>
        <a:graphic>
          <a:graphicData uri="http://schemas.openxmlformats.org/presentationml/2006/ole">
            <mc:AlternateContent xmlns:mc="http://schemas.openxmlformats.org/markup-compatibility/2006">
              <mc:Choice xmlns:v="urn:schemas-microsoft-com:vml" Requires="v">
                <p:oleObj name="公式" r:id="rId10" imgW="1635125" imgH="247650" progId="Equation.3">
                  <p:embed/>
                </p:oleObj>
              </mc:Choice>
              <mc:Fallback>
                <p:oleObj name="公式" r:id="rId10" imgW="1635125" imgH="24765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5350" y="3498850"/>
                        <a:ext cx="2863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4" name="Object 8"/>
          <p:cNvGraphicFramePr>
            <a:graphicFrameLocks noChangeAspect="1"/>
          </p:cNvGraphicFramePr>
          <p:nvPr/>
        </p:nvGraphicFramePr>
        <p:xfrm>
          <a:off x="366713" y="4198938"/>
          <a:ext cx="4181475" cy="1058862"/>
        </p:xfrm>
        <a:graphic>
          <a:graphicData uri="http://schemas.openxmlformats.org/presentationml/2006/ole">
            <mc:AlternateContent xmlns:mc="http://schemas.openxmlformats.org/markup-compatibility/2006">
              <mc:Choice xmlns:v="urn:schemas-microsoft-com:vml" Requires="v">
                <p:oleObj name="Equation" r:id="rId12" imgW="1979295" imgH="462280" progId="Equation.DSMT4">
                  <p:embed/>
                </p:oleObj>
              </mc:Choice>
              <mc:Fallback>
                <p:oleObj name="Equation" r:id="rId12" imgW="1979295" imgH="46228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4198938"/>
                        <a:ext cx="4181475"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65" name="Object 9"/>
          <p:cNvGraphicFramePr>
            <a:graphicFrameLocks noChangeAspect="1"/>
          </p:cNvGraphicFramePr>
          <p:nvPr/>
        </p:nvGraphicFramePr>
        <p:xfrm>
          <a:off x="4572000" y="4221163"/>
          <a:ext cx="2667000" cy="1055687"/>
        </p:xfrm>
        <a:graphic>
          <a:graphicData uri="http://schemas.openxmlformats.org/presentationml/2006/ole">
            <mc:AlternateContent xmlns:mc="http://schemas.openxmlformats.org/markup-compatibility/2006">
              <mc:Choice xmlns:v="urn:schemas-microsoft-com:vml" Requires="v">
                <p:oleObj name="Equation" r:id="rId14" imgW="1183640" imgH="430530" progId="Equation.3">
                  <p:embed/>
                </p:oleObj>
              </mc:Choice>
              <mc:Fallback>
                <p:oleObj name="Equation" r:id="rId14" imgW="1183640" imgH="43053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4221163"/>
                        <a:ext cx="266700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1866" name="Text Box 10"/>
          <p:cNvSpPr txBox="1">
            <a:spLocks noChangeArrowheads="1"/>
          </p:cNvSpPr>
          <p:nvPr/>
        </p:nvSpPr>
        <p:spPr bwMode="auto">
          <a:xfrm>
            <a:off x="4498975" y="677863"/>
            <a:ext cx="38179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en-US" altLang="zh-CN" sz="2800" b="1">
                <a:solidFill>
                  <a:srgbClr val="CC0000"/>
                </a:solidFill>
                <a:effectLst>
                  <a:outerShdw blurRad="38100" dist="38100" dir="2700000" algn="tl">
                    <a:srgbClr val="C0C0C0"/>
                  </a:outerShdw>
                </a:effectLst>
                <a:latin typeface="Times New Roman" panose="02020603050405020304" pitchFamily="18" charset="0"/>
              </a:rPr>
              <a:t>1.</a:t>
            </a:r>
            <a:r>
              <a:rPr kumimoji="1" lang="en-US" altLang="zh-CN" sz="2800" b="1">
                <a:solidFill>
                  <a:srgbClr val="CC0000"/>
                </a:solidFill>
                <a:effectLst>
                  <a:outerShdw blurRad="38100" dist="38100" dir="2700000" algn="tl">
                    <a:srgbClr val="C0C0C0"/>
                  </a:outerShdw>
                </a:effectLst>
                <a:latin typeface="宋体" panose="02010600030101010101" pitchFamily="2" charset="-122"/>
              </a:rPr>
              <a:t> </a:t>
            </a:r>
            <a:r>
              <a:rPr kumimoji="1" lang="zh-CN" altLang="en-US" sz="2800" b="1">
                <a:solidFill>
                  <a:srgbClr val="CC0000"/>
                </a:solidFill>
                <a:effectLst>
                  <a:outerShdw blurRad="38100" dist="38100" dir="2700000" algn="tl">
                    <a:srgbClr val="C0C0C0"/>
                  </a:outerShdw>
                </a:effectLst>
                <a:latin typeface="楷体_GB2312" pitchFamily="49" charset="-122"/>
                <a:ea typeface="楷体_GB2312" pitchFamily="49" charset="-122"/>
              </a:rPr>
              <a:t>电压放大倍数</a:t>
            </a:r>
          </a:p>
        </p:txBody>
      </p:sp>
      <p:sp>
        <p:nvSpPr>
          <p:cNvPr id="761867" name="Rectangle 11"/>
          <p:cNvSpPr>
            <a:spLocks noChangeArrowheads="1"/>
          </p:cNvSpPr>
          <p:nvPr/>
        </p:nvSpPr>
        <p:spPr bwMode="auto">
          <a:xfrm>
            <a:off x="609600" y="5300663"/>
            <a:ext cx="7848600" cy="1060450"/>
          </a:xfrm>
          <a:prstGeom prst="rect">
            <a:avLst/>
          </a:prstGeom>
          <a:solidFill>
            <a:srgbClr val="CCFFFF"/>
          </a:solidFill>
          <a:ln w="28575">
            <a:solidFill>
              <a:srgbClr val="0066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10000"/>
              </a:lnSpc>
              <a:defRPr/>
            </a:pPr>
            <a:r>
              <a:rPr kumimoji="1" lang="en-US" altLang="zh-CN" sz="2800" b="1">
                <a:solidFill>
                  <a:srgbClr val="3399FF"/>
                </a:solidFill>
                <a:effectLst>
                  <a:outerShdw blurRad="38100" dist="38100" dir="2700000" algn="tl">
                    <a:srgbClr val="000000"/>
                  </a:outerShdw>
                </a:effectLst>
                <a:latin typeface="Times New Roman" panose="02020603050405020304" pitchFamily="18" charset="0"/>
                <a:ea typeface="楷体_GB2312" pitchFamily="49" charset="-122"/>
              </a:rPr>
              <a:t>  </a:t>
            </a:r>
            <a:r>
              <a:rPr kumimoji="1" lang="zh-CN" altLang="en-US" sz="2800" b="1">
                <a:solidFill>
                  <a:srgbClr val="000099"/>
                </a:solidFill>
                <a:effectLst>
                  <a:outerShdw blurRad="38100" dist="38100" dir="2700000" algn="tl">
                    <a:srgbClr val="000000"/>
                  </a:outerShdw>
                </a:effectLst>
                <a:latin typeface="Times New Roman" panose="02020603050405020304" pitchFamily="18" charset="0"/>
                <a:ea typeface="楷体_GB2312" pitchFamily="49" charset="-122"/>
              </a:rPr>
              <a:t>电压放大倍数</a:t>
            </a:r>
            <a:r>
              <a:rPr kumimoji="1" lang="en-US" altLang="zh-CN" sz="2800" b="1" i="1">
                <a:solidFill>
                  <a:srgbClr val="000099"/>
                </a:solidFill>
                <a:effectLst>
                  <a:outerShdw blurRad="38100" dist="38100" dir="2700000" algn="tl">
                    <a:srgbClr val="000000"/>
                  </a:outerShdw>
                </a:effectLst>
                <a:latin typeface="Times New Roman" panose="02020603050405020304" pitchFamily="18" charset="0"/>
                <a:ea typeface="楷体_GB2312" pitchFamily="49" charset="-122"/>
              </a:rPr>
              <a:t>A</a:t>
            </a:r>
            <a:r>
              <a:rPr kumimoji="1" lang="en-US" altLang="zh-CN" sz="2800" b="1" i="1" baseline="-25000">
                <a:solidFill>
                  <a:srgbClr val="000099"/>
                </a:solidFill>
                <a:effectLst>
                  <a:outerShdw blurRad="38100" dist="38100" dir="2700000" algn="tl">
                    <a:srgbClr val="000000"/>
                  </a:outerShdw>
                </a:effectLst>
                <a:latin typeface="Times New Roman" panose="02020603050405020304" pitchFamily="18" charset="0"/>
                <a:ea typeface="楷体_GB2312" pitchFamily="49" charset="-122"/>
              </a:rPr>
              <a:t>u</a:t>
            </a:r>
            <a:r>
              <a:rPr kumimoji="1" lang="en-US" altLang="zh-CN" sz="2800" b="1">
                <a:solidFill>
                  <a:srgbClr val="000099"/>
                </a:solidFill>
                <a:effectLst>
                  <a:outerShdw blurRad="38100" dist="38100" dir="2700000" algn="tl">
                    <a:srgbClr val="000000"/>
                  </a:outerShdw>
                </a:effectLst>
                <a:latin typeface="Times New Roman" panose="02020603050405020304" pitchFamily="18" charset="0"/>
                <a:ea typeface="楷体_GB2312" pitchFamily="49" charset="-122"/>
                <a:sym typeface="Symbol" panose="05050102010706020507" pitchFamily="18" charset="2"/>
              </a:rPr>
              <a:t></a:t>
            </a:r>
            <a:r>
              <a:rPr kumimoji="1" lang="en-US" altLang="zh-CN" sz="2800" b="1">
                <a:solidFill>
                  <a:srgbClr val="000099"/>
                </a:solidFill>
                <a:effectLst>
                  <a:outerShdw blurRad="38100" dist="38100" dir="2700000" algn="tl">
                    <a:srgbClr val="000000"/>
                  </a:outerShdw>
                </a:effectLst>
                <a:latin typeface="Times New Roman" panose="02020603050405020304" pitchFamily="18" charset="0"/>
                <a:ea typeface="楷体_GB2312" pitchFamily="49" charset="-122"/>
              </a:rPr>
              <a:t>1</a:t>
            </a:r>
            <a:r>
              <a:rPr kumimoji="1" lang="zh-CN" altLang="en-US" sz="2800" b="1">
                <a:solidFill>
                  <a:srgbClr val="000099"/>
                </a:solidFill>
                <a:effectLst>
                  <a:outerShdw blurRad="38100" dist="38100" dir="2700000" algn="tl">
                    <a:srgbClr val="000000"/>
                  </a:outerShdw>
                </a:effectLst>
                <a:latin typeface="Times New Roman" panose="02020603050405020304" pitchFamily="18" charset="0"/>
                <a:ea typeface="楷体_GB2312" pitchFamily="49" charset="-122"/>
              </a:rPr>
              <a:t>且输入输出同相，输出电压跟随输入电压，</a:t>
            </a: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楷体_GB2312" pitchFamily="49" charset="-122"/>
              </a:rPr>
              <a:t>故称电压跟随器。</a:t>
            </a:r>
          </a:p>
        </p:txBody>
      </p:sp>
      <p:sp>
        <p:nvSpPr>
          <p:cNvPr id="761868" name="Rectangle 12"/>
          <p:cNvSpPr>
            <a:spLocks noChangeArrowheads="1"/>
          </p:cNvSpPr>
          <p:nvPr/>
        </p:nvSpPr>
        <p:spPr bwMode="auto">
          <a:xfrm>
            <a:off x="1524000" y="3835400"/>
            <a:ext cx="276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微变等效电路</a:t>
            </a:r>
          </a:p>
        </p:txBody>
      </p:sp>
      <p:grpSp>
        <p:nvGrpSpPr>
          <p:cNvPr id="761869" name="Group 13"/>
          <p:cNvGrpSpPr/>
          <p:nvPr/>
        </p:nvGrpSpPr>
        <p:grpSpPr bwMode="auto">
          <a:xfrm>
            <a:off x="304800" y="815975"/>
            <a:ext cx="4219575" cy="3095625"/>
            <a:chOff x="192" y="450"/>
            <a:chExt cx="2658" cy="1950"/>
          </a:xfrm>
        </p:grpSpPr>
        <p:sp>
          <p:nvSpPr>
            <p:cNvPr id="45070" name="Line 14"/>
            <p:cNvSpPr>
              <a:spLocks noChangeShapeType="1"/>
            </p:cNvSpPr>
            <p:nvPr/>
          </p:nvSpPr>
          <p:spPr bwMode="auto">
            <a:xfrm flipV="1">
              <a:off x="567" y="2285"/>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1" name="Line 15"/>
            <p:cNvSpPr>
              <a:spLocks noChangeShapeType="1"/>
            </p:cNvSpPr>
            <p:nvPr/>
          </p:nvSpPr>
          <p:spPr bwMode="auto">
            <a:xfrm flipH="1" flipV="1">
              <a:off x="1997" y="825"/>
              <a:ext cx="0" cy="2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2" name="Line 16"/>
            <p:cNvSpPr>
              <a:spLocks noChangeShapeType="1"/>
            </p:cNvSpPr>
            <p:nvPr/>
          </p:nvSpPr>
          <p:spPr bwMode="auto">
            <a:xfrm flipV="1">
              <a:off x="567" y="830"/>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5073" name="Group 17"/>
            <p:cNvGrpSpPr/>
            <p:nvPr/>
          </p:nvGrpSpPr>
          <p:grpSpPr bwMode="auto">
            <a:xfrm>
              <a:off x="1883" y="997"/>
              <a:ext cx="206" cy="290"/>
              <a:chOff x="4164" y="1968"/>
              <a:chExt cx="264" cy="420"/>
            </a:xfrm>
          </p:grpSpPr>
          <p:sp>
            <p:nvSpPr>
              <p:cNvPr id="45126" name="AutoShape 18"/>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7" name="Line 19"/>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5074" name="Rectangle 20"/>
            <p:cNvSpPr>
              <a:spLocks noChangeArrowheads="1"/>
            </p:cNvSpPr>
            <p:nvPr/>
          </p:nvSpPr>
          <p:spPr bwMode="auto">
            <a:xfrm>
              <a:off x="1406" y="1041"/>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5" name="Line 21"/>
            <p:cNvSpPr>
              <a:spLocks noChangeShapeType="1"/>
            </p:cNvSpPr>
            <p:nvPr/>
          </p:nvSpPr>
          <p:spPr bwMode="auto">
            <a:xfrm>
              <a:off x="1989" y="813"/>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6" name="Text Box 22"/>
            <p:cNvSpPr txBox="1">
              <a:spLocks noChangeArrowheads="1"/>
            </p:cNvSpPr>
            <p:nvPr/>
          </p:nvSpPr>
          <p:spPr bwMode="auto">
            <a:xfrm>
              <a:off x="1056" y="950"/>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45077" name="Line 23"/>
            <p:cNvSpPr>
              <a:spLocks noChangeShapeType="1"/>
            </p:cNvSpPr>
            <p:nvPr/>
          </p:nvSpPr>
          <p:spPr bwMode="auto">
            <a:xfrm>
              <a:off x="1843" y="1019"/>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8" name="Text Box 24"/>
            <p:cNvSpPr txBox="1">
              <a:spLocks noChangeArrowheads="1"/>
            </p:cNvSpPr>
            <p:nvPr/>
          </p:nvSpPr>
          <p:spPr bwMode="auto">
            <a:xfrm>
              <a:off x="1020" y="1420"/>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5079" name="Line 25"/>
            <p:cNvSpPr>
              <a:spLocks noChangeShapeType="1"/>
            </p:cNvSpPr>
            <p:nvPr/>
          </p:nvSpPr>
          <p:spPr bwMode="auto">
            <a:xfrm flipV="1">
              <a:off x="2837" y="821"/>
              <a:ext cx="1" cy="14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80" name="Text Box 26"/>
            <p:cNvSpPr txBox="1">
              <a:spLocks noChangeArrowheads="1"/>
            </p:cNvSpPr>
            <p:nvPr/>
          </p:nvSpPr>
          <p:spPr bwMode="auto">
            <a:xfrm>
              <a:off x="1762" y="1845"/>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45081" name="Text Box 27"/>
            <p:cNvSpPr txBox="1">
              <a:spLocks noChangeArrowheads="1"/>
            </p:cNvSpPr>
            <p:nvPr/>
          </p:nvSpPr>
          <p:spPr bwMode="auto">
            <a:xfrm>
              <a:off x="1614" y="1195"/>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E</a:t>
              </a:r>
            </a:p>
          </p:txBody>
        </p:sp>
        <p:sp>
          <p:nvSpPr>
            <p:cNvPr id="45082" name="Text Box 28"/>
            <p:cNvSpPr txBox="1">
              <a:spLocks noChangeArrowheads="1"/>
            </p:cNvSpPr>
            <p:nvPr/>
          </p:nvSpPr>
          <p:spPr bwMode="auto">
            <a:xfrm>
              <a:off x="951" y="591"/>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5083" name="Text Box 29"/>
            <p:cNvSpPr txBox="1">
              <a:spLocks noChangeArrowheads="1"/>
            </p:cNvSpPr>
            <p:nvPr/>
          </p:nvSpPr>
          <p:spPr bwMode="auto">
            <a:xfrm>
              <a:off x="2189" y="56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C</a:t>
              </a:r>
            </a:p>
          </p:txBody>
        </p:sp>
        <p:sp>
          <p:nvSpPr>
            <p:cNvPr id="45084" name="Line 30"/>
            <p:cNvSpPr>
              <a:spLocks noChangeShapeType="1"/>
            </p:cNvSpPr>
            <p:nvPr/>
          </p:nvSpPr>
          <p:spPr bwMode="auto">
            <a:xfrm flipV="1">
              <a:off x="1050" y="833"/>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85" name="Text Box 31" descr="新闻纸"/>
            <p:cNvSpPr txBox="1">
              <a:spLocks noChangeArrowheads="1"/>
            </p:cNvSpPr>
            <p:nvPr/>
          </p:nvSpPr>
          <p:spPr bwMode="auto">
            <a:xfrm>
              <a:off x="685" y="808"/>
              <a:ext cx="299"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5086" name="Text Box 32" descr="新闻纸"/>
            <p:cNvSpPr txBox="1">
              <a:spLocks noChangeArrowheads="1"/>
            </p:cNvSpPr>
            <p:nvPr/>
          </p:nvSpPr>
          <p:spPr bwMode="auto">
            <a:xfrm>
              <a:off x="687" y="2038"/>
              <a:ext cx="299"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5087" name="Rectangle 33"/>
            <p:cNvSpPr>
              <a:spLocks noChangeArrowheads="1"/>
            </p:cNvSpPr>
            <p:nvPr/>
          </p:nvSpPr>
          <p:spPr bwMode="auto">
            <a:xfrm>
              <a:off x="1014" y="1445"/>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8" name="Rectangle 34" descr="新闻纸"/>
            <p:cNvSpPr>
              <a:spLocks noChangeArrowheads="1"/>
            </p:cNvSpPr>
            <p:nvPr/>
          </p:nvSpPr>
          <p:spPr bwMode="auto">
            <a:xfrm>
              <a:off x="2244" y="1599"/>
              <a:ext cx="212"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5089" name="Rectangle 35" descr="新闻纸"/>
            <p:cNvSpPr>
              <a:spLocks noChangeArrowheads="1"/>
            </p:cNvSpPr>
            <p:nvPr/>
          </p:nvSpPr>
          <p:spPr bwMode="auto">
            <a:xfrm>
              <a:off x="2245" y="2073"/>
              <a:ext cx="212"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grpSp>
          <p:nvGrpSpPr>
            <p:cNvPr id="45090" name="Group 36"/>
            <p:cNvGrpSpPr/>
            <p:nvPr/>
          </p:nvGrpSpPr>
          <p:grpSpPr bwMode="auto">
            <a:xfrm>
              <a:off x="1639" y="2281"/>
              <a:ext cx="160" cy="119"/>
              <a:chOff x="4403" y="3875"/>
              <a:chExt cx="160" cy="119"/>
            </a:xfrm>
          </p:grpSpPr>
          <p:sp>
            <p:nvSpPr>
              <p:cNvPr id="45124" name="Line 37"/>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5" name="Line 38"/>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5091" name="Line 39"/>
            <p:cNvSpPr>
              <a:spLocks noChangeShapeType="1"/>
            </p:cNvSpPr>
            <p:nvPr/>
          </p:nvSpPr>
          <p:spPr bwMode="auto">
            <a:xfrm flipV="1">
              <a:off x="1449" y="1297"/>
              <a:ext cx="0" cy="1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92" name="Line 40"/>
            <p:cNvSpPr>
              <a:spLocks noChangeShapeType="1"/>
            </p:cNvSpPr>
            <p:nvPr/>
          </p:nvSpPr>
          <p:spPr bwMode="auto">
            <a:xfrm flipH="1" flipV="1">
              <a:off x="1051" y="1696"/>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93" name="Line 41"/>
            <p:cNvSpPr>
              <a:spLocks noChangeShapeType="1"/>
            </p:cNvSpPr>
            <p:nvPr/>
          </p:nvSpPr>
          <p:spPr bwMode="auto">
            <a:xfrm flipV="1">
              <a:off x="1990" y="1274"/>
              <a:ext cx="0" cy="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94" name="Line 42"/>
            <p:cNvSpPr>
              <a:spLocks noChangeShapeType="1"/>
            </p:cNvSpPr>
            <p:nvPr/>
          </p:nvSpPr>
          <p:spPr bwMode="auto">
            <a:xfrm flipH="1">
              <a:off x="570" y="1400"/>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Rectangle 43"/>
            <p:cNvSpPr>
              <a:spLocks noChangeArrowheads="1"/>
            </p:cNvSpPr>
            <p:nvPr/>
          </p:nvSpPr>
          <p:spPr bwMode="auto">
            <a:xfrm>
              <a:off x="533" y="1172"/>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96" name="Line 44"/>
            <p:cNvSpPr>
              <a:spLocks noChangeShapeType="1"/>
            </p:cNvSpPr>
            <p:nvPr/>
          </p:nvSpPr>
          <p:spPr bwMode="auto">
            <a:xfrm flipH="1">
              <a:off x="570" y="816"/>
              <a:ext cx="0" cy="35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Oval 45"/>
            <p:cNvSpPr>
              <a:spLocks noChangeArrowheads="1"/>
            </p:cNvSpPr>
            <p:nvPr/>
          </p:nvSpPr>
          <p:spPr bwMode="auto">
            <a:xfrm>
              <a:off x="480" y="1737"/>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8" name="Rectangle 46" descr="新闻纸"/>
            <p:cNvSpPr>
              <a:spLocks noChangeArrowheads="1"/>
            </p:cNvSpPr>
            <p:nvPr/>
          </p:nvSpPr>
          <p:spPr bwMode="auto">
            <a:xfrm>
              <a:off x="374" y="1523"/>
              <a:ext cx="211" cy="288"/>
            </a:xfrm>
            <a:prstGeom prst="rect">
              <a:avLst/>
            </a:prstGeom>
            <a:noFill/>
            <a:ln>
              <a:noFill/>
            </a:ln>
            <a:effectLst/>
            <a:extLst>
              <a:ext uri="{909E8E84-426E-40DD-AFC4-6F175D3DCCD1}">
                <a14:hiddenFill xmlns:a14="http://schemas.microsoft.com/office/drawing/2010/main">
                  <a:blipFill dpi="0" rotWithShape="0">
                    <a:blip r:embed="rId16"/>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5099" name="Rectangle 47"/>
            <p:cNvSpPr>
              <a:spLocks noChangeArrowheads="1"/>
            </p:cNvSpPr>
            <p:nvPr/>
          </p:nvSpPr>
          <p:spPr bwMode="auto">
            <a:xfrm>
              <a:off x="363" y="1843"/>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latin typeface="宋体" panose="02010600030101010101" pitchFamily="2" charset="-122"/>
                </a:rPr>
                <a:t>-</a:t>
              </a:r>
            </a:p>
          </p:txBody>
        </p:sp>
        <p:sp>
          <p:nvSpPr>
            <p:cNvPr id="45100" name="Text Box 48"/>
            <p:cNvSpPr txBox="1">
              <a:spLocks noChangeArrowheads="1"/>
            </p:cNvSpPr>
            <p:nvPr/>
          </p:nvSpPr>
          <p:spPr bwMode="auto">
            <a:xfrm>
              <a:off x="192" y="1143"/>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sp>
          <p:nvSpPr>
            <p:cNvPr id="45101" name="Oval 49"/>
            <p:cNvSpPr>
              <a:spLocks noChangeArrowheads="1"/>
            </p:cNvSpPr>
            <p:nvPr/>
          </p:nvSpPr>
          <p:spPr bwMode="auto">
            <a:xfrm>
              <a:off x="1693" y="2251"/>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102" name="Object 50"/>
            <p:cNvGraphicFramePr>
              <a:graphicFrameLocks noChangeAspect="1"/>
            </p:cNvGraphicFramePr>
            <p:nvPr/>
          </p:nvGraphicFramePr>
          <p:xfrm>
            <a:off x="713" y="1419"/>
            <a:ext cx="181" cy="279"/>
          </p:xfrm>
          <a:graphic>
            <a:graphicData uri="http://schemas.openxmlformats.org/presentationml/2006/ole">
              <mc:AlternateContent xmlns:mc="http://schemas.openxmlformats.org/markup-compatibility/2006">
                <mc:Choice xmlns:v="urn:schemas-microsoft-com:vml" Requires="v">
                  <p:oleObj name="Equation" r:id="rId17" imgW="161290" imgH="204470" progId="Equation.3">
                    <p:embed/>
                  </p:oleObj>
                </mc:Choice>
                <mc:Fallback>
                  <p:oleObj name="Equation" r:id="rId17" imgW="161290" imgH="204470"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3" y="1419"/>
                          <a:ext cx="18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03" name="Line 51"/>
            <p:cNvSpPr>
              <a:spLocks noChangeShapeType="1"/>
            </p:cNvSpPr>
            <p:nvPr/>
          </p:nvSpPr>
          <p:spPr bwMode="auto">
            <a:xfrm flipV="1">
              <a:off x="1204" y="775"/>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5104" name="Object 52"/>
            <p:cNvGraphicFramePr>
              <a:graphicFrameLocks noChangeAspect="1"/>
            </p:cNvGraphicFramePr>
            <p:nvPr/>
          </p:nvGraphicFramePr>
          <p:xfrm>
            <a:off x="1190" y="491"/>
            <a:ext cx="177" cy="313"/>
          </p:xfrm>
          <a:graphic>
            <a:graphicData uri="http://schemas.openxmlformats.org/presentationml/2006/ole">
              <mc:AlternateContent xmlns:mc="http://schemas.openxmlformats.org/markup-compatibility/2006">
                <mc:Choice xmlns:v="urn:schemas-microsoft-com:vml" Requires="v">
                  <p:oleObj name="Equation" r:id="rId19" imgW="150495" imgH="215265" progId="Equation.3">
                    <p:embed/>
                  </p:oleObj>
                </mc:Choice>
                <mc:Fallback>
                  <p:oleObj name="Equation" r:id="rId19" imgW="150495" imgH="215265"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90" y="491"/>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05" name="Line 53"/>
            <p:cNvSpPr>
              <a:spLocks noChangeShapeType="1"/>
            </p:cNvSpPr>
            <p:nvPr/>
          </p:nvSpPr>
          <p:spPr bwMode="auto">
            <a:xfrm flipH="1">
              <a:off x="2016" y="763"/>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5106" name="Object 54"/>
            <p:cNvGraphicFramePr>
              <a:graphicFrameLocks noChangeAspect="1"/>
            </p:cNvGraphicFramePr>
            <p:nvPr/>
          </p:nvGraphicFramePr>
          <p:xfrm>
            <a:off x="2044" y="450"/>
            <a:ext cx="260" cy="308"/>
          </p:xfrm>
          <a:graphic>
            <a:graphicData uri="http://schemas.openxmlformats.org/presentationml/2006/ole">
              <mc:AlternateContent xmlns:mc="http://schemas.openxmlformats.org/markup-compatibility/2006">
                <mc:Choice xmlns:v="urn:schemas-microsoft-com:vml" Requires="v">
                  <p:oleObj name="Equation" r:id="rId21" imgW="247650" imgH="215265" progId="Equation.3">
                    <p:embed/>
                  </p:oleObj>
                </mc:Choice>
                <mc:Fallback>
                  <p:oleObj name="Equation" r:id="rId21" imgW="247650" imgH="215265" progId="Equation.3">
                    <p:embed/>
                    <p:pic>
                      <p:nvPicPr>
                        <p:cNvPr id="0" name="Object 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44" y="450"/>
                          <a:ext cx="26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07" name="Object 55"/>
            <p:cNvGraphicFramePr>
              <a:graphicFrameLocks noChangeAspect="1"/>
            </p:cNvGraphicFramePr>
            <p:nvPr/>
          </p:nvGraphicFramePr>
          <p:xfrm>
            <a:off x="2263" y="1893"/>
            <a:ext cx="181" cy="283"/>
          </p:xfrm>
          <a:graphic>
            <a:graphicData uri="http://schemas.openxmlformats.org/presentationml/2006/ole">
              <mc:AlternateContent xmlns:mc="http://schemas.openxmlformats.org/markup-compatibility/2006">
                <mc:Choice xmlns:v="urn:schemas-microsoft-com:vml" Requires="v">
                  <p:oleObj name="Equation" r:id="rId23" imgW="172085" imgH="215265" progId="Equation.3">
                    <p:embed/>
                  </p:oleObj>
                </mc:Choice>
                <mc:Fallback>
                  <p:oleObj name="Equation" r:id="rId23" imgW="172085" imgH="215265" progId="Equation.3">
                    <p:embed/>
                    <p:pic>
                      <p:nvPicPr>
                        <p:cNvPr id="0" name="Object 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3" y="1893"/>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08" name="Object 56"/>
            <p:cNvGraphicFramePr>
              <a:graphicFrameLocks noChangeAspect="1"/>
            </p:cNvGraphicFramePr>
            <p:nvPr/>
          </p:nvGraphicFramePr>
          <p:xfrm>
            <a:off x="1632" y="768"/>
            <a:ext cx="300" cy="313"/>
          </p:xfrm>
          <a:graphic>
            <a:graphicData uri="http://schemas.openxmlformats.org/presentationml/2006/ole">
              <mc:AlternateContent xmlns:mc="http://schemas.openxmlformats.org/markup-compatibility/2006">
                <mc:Choice xmlns:v="urn:schemas-microsoft-com:vml" Requires="v">
                  <p:oleObj name="Equation" r:id="rId25" imgW="236855" imgH="215265" progId="Equation.3">
                    <p:embed/>
                  </p:oleObj>
                </mc:Choice>
                <mc:Fallback>
                  <p:oleObj name="Equation" r:id="rId25" imgW="236855" imgH="215265" progId="Equation.3">
                    <p:embed/>
                    <p:pic>
                      <p:nvPicPr>
                        <p:cNvPr id="0"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2" y="768"/>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09" name="Object 57"/>
            <p:cNvGraphicFramePr>
              <a:graphicFrameLocks noChangeAspect="1"/>
            </p:cNvGraphicFramePr>
            <p:nvPr/>
          </p:nvGraphicFramePr>
          <p:xfrm>
            <a:off x="254" y="1677"/>
            <a:ext cx="205" cy="295"/>
          </p:xfrm>
          <a:graphic>
            <a:graphicData uri="http://schemas.openxmlformats.org/presentationml/2006/ole">
              <mc:AlternateContent xmlns:mc="http://schemas.openxmlformats.org/markup-compatibility/2006">
                <mc:Choice xmlns:v="urn:schemas-microsoft-com:vml" Requires="v">
                  <p:oleObj name="Equation" r:id="rId27" imgW="193675" imgH="215265" progId="Equation.3">
                    <p:embed/>
                  </p:oleObj>
                </mc:Choice>
                <mc:Fallback>
                  <p:oleObj name="Equation" r:id="rId27" imgW="193675" imgH="215265" progId="Equation.3">
                    <p:embed/>
                    <p:pic>
                      <p:nvPicPr>
                        <p:cNvPr id="0" name="Object 5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4" y="1677"/>
                          <a:ext cx="20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10" name="Rectangle 58"/>
            <p:cNvSpPr>
              <a:spLocks noChangeArrowheads="1"/>
            </p:cNvSpPr>
            <p:nvPr/>
          </p:nvSpPr>
          <p:spPr bwMode="auto">
            <a:xfrm>
              <a:off x="1683" y="188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11" name="Line 59"/>
            <p:cNvSpPr>
              <a:spLocks noChangeShapeType="1"/>
            </p:cNvSpPr>
            <p:nvPr/>
          </p:nvSpPr>
          <p:spPr bwMode="auto">
            <a:xfrm>
              <a:off x="1729" y="1434"/>
              <a:ext cx="0" cy="4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2" name="Line 60"/>
            <p:cNvSpPr>
              <a:spLocks noChangeShapeType="1"/>
            </p:cNvSpPr>
            <p:nvPr/>
          </p:nvSpPr>
          <p:spPr bwMode="auto">
            <a:xfrm>
              <a:off x="1724" y="2152"/>
              <a:ext cx="0" cy="1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3" name="Line 61"/>
            <p:cNvSpPr>
              <a:spLocks noChangeShapeType="1"/>
            </p:cNvSpPr>
            <p:nvPr/>
          </p:nvSpPr>
          <p:spPr bwMode="auto">
            <a:xfrm>
              <a:off x="1691" y="1456"/>
              <a:ext cx="0" cy="21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5114" name="Object 62"/>
            <p:cNvGraphicFramePr>
              <a:graphicFrameLocks noChangeAspect="1"/>
            </p:cNvGraphicFramePr>
            <p:nvPr/>
          </p:nvGraphicFramePr>
          <p:xfrm>
            <a:off x="1517" y="1430"/>
            <a:ext cx="163" cy="320"/>
          </p:xfrm>
          <a:graphic>
            <a:graphicData uri="http://schemas.openxmlformats.org/presentationml/2006/ole">
              <mc:AlternateContent xmlns:mc="http://schemas.openxmlformats.org/markup-compatibility/2006">
                <mc:Choice xmlns:v="urn:schemas-microsoft-com:vml" Requires="v">
                  <p:oleObj name="公式" r:id="rId29" imgW="150495" imgH="247650" progId="Equation.3">
                    <p:embed/>
                  </p:oleObj>
                </mc:Choice>
                <mc:Fallback>
                  <p:oleObj name="公式" r:id="rId29" imgW="150495" imgH="247650" progId="Equation.3">
                    <p:embed/>
                    <p:pic>
                      <p:nvPicPr>
                        <p:cNvPr id="0" name="Object 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17" y="1430"/>
                          <a:ext cx="163"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15" name="Text Box 63"/>
            <p:cNvSpPr txBox="1">
              <a:spLocks noChangeArrowheads="1"/>
            </p:cNvSpPr>
            <p:nvPr/>
          </p:nvSpPr>
          <p:spPr bwMode="auto">
            <a:xfrm>
              <a:off x="1319" y="1863"/>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E</a:t>
              </a:r>
              <a:endParaRPr kumimoji="1" lang="en-US" altLang="zh-CN" sz="2400" b="1">
                <a:latin typeface="Times New Roman" panose="02020603050405020304" pitchFamily="18" charset="0"/>
                <a:ea typeface="楷体_GB2312" pitchFamily="49" charset="-122"/>
              </a:endParaRPr>
            </a:p>
          </p:txBody>
        </p:sp>
        <p:sp>
          <p:nvSpPr>
            <p:cNvPr id="45116" name="Rectangle 64"/>
            <p:cNvSpPr>
              <a:spLocks noChangeArrowheads="1"/>
            </p:cNvSpPr>
            <p:nvPr/>
          </p:nvSpPr>
          <p:spPr bwMode="auto">
            <a:xfrm>
              <a:off x="2141" y="1883"/>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17" name="Line 65"/>
            <p:cNvSpPr>
              <a:spLocks noChangeShapeType="1"/>
            </p:cNvSpPr>
            <p:nvPr/>
          </p:nvSpPr>
          <p:spPr bwMode="auto">
            <a:xfrm>
              <a:off x="2187" y="1670"/>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8" name="Line 66"/>
            <p:cNvSpPr>
              <a:spLocks noChangeShapeType="1"/>
            </p:cNvSpPr>
            <p:nvPr/>
          </p:nvSpPr>
          <p:spPr bwMode="auto">
            <a:xfrm>
              <a:off x="2182" y="2135"/>
              <a:ext cx="0" cy="1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9" name="Line 67"/>
            <p:cNvSpPr>
              <a:spLocks noChangeShapeType="1"/>
            </p:cNvSpPr>
            <p:nvPr/>
          </p:nvSpPr>
          <p:spPr bwMode="auto">
            <a:xfrm>
              <a:off x="1734" y="1670"/>
              <a:ext cx="465"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20" name="Line 68"/>
            <p:cNvSpPr>
              <a:spLocks noChangeShapeType="1"/>
            </p:cNvSpPr>
            <p:nvPr/>
          </p:nvSpPr>
          <p:spPr bwMode="auto">
            <a:xfrm>
              <a:off x="1451" y="1440"/>
              <a:ext cx="5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21" name="Line 69"/>
            <p:cNvSpPr>
              <a:spLocks noChangeShapeType="1"/>
            </p:cNvSpPr>
            <p:nvPr/>
          </p:nvSpPr>
          <p:spPr bwMode="auto">
            <a:xfrm>
              <a:off x="1463" y="81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22" name="Line 70"/>
            <p:cNvSpPr>
              <a:spLocks noChangeShapeType="1"/>
            </p:cNvSpPr>
            <p:nvPr/>
          </p:nvSpPr>
          <p:spPr bwMode="auto">
            <a:xfrm flipV="1">
              <a:off x="594" y="786"/>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5123" name="Object 71"/>
            <p:cNvGraphicFramePr>
              <a:graphicFrameLocks noChangeAspect="1"/>
            </p:cNvGraphicFramePr>
            <p:nvPr/>
          </p:nvGraphicFramePr>
          <p:xfrm>
            <a:off x="594" y="498"/>
            <a:ext cx="151" cy="297"/>
          </p:xfrm>
          <a:graphic>
            <a:graphicData uri="http://schemas.openxmlformats.org/presentationml/2006/ole">
              <mc:AlternateContent xmlns:mc="http://schemas.openxmlformats.org/markup-compatibility/2006">
                <mc:Choice xmlns:v="urn:schemas-microsoft-com:vml" Requires="v">
                  <p:oleObj name="Equation" r:id="rId31" imgW="118110" imgH="204470" progId="Equation.3">
                    <p:embed/>
                  </p:oleObj>
                </mc:Choice>
                <mc:Fallback>
                  <p:oleObj name="Equation" r:id="rId31" imgW="118110" imgH="204470" progId="Equation.3">
                    <p:embed/>
                    <p:pic>
                      <p:nvPicPr>
                        <p:cNvPr id="0" name="Object 7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4" y="498"/>
                          <a:ext cx="15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1869"/>
                                        </p:tgtEl>
                                        <p:attrNameLst>
                                          <p:attrName>style.visibility</p:attrName>
                                        </p:attrNameLst>
                                      </p:cBhvr>
                                      <p:to>
                                        <p:strVal val="visible"/>
                                      </p:to>
                                    </p:set>
                                    <p:animEffect transition="in" filter="wipe(up)">
                                      <p:cBhvr>
                                        <p:cTn id="7" dur="500"/>
                                        <p:tgtEl>
                                          <p:spTgt spid="76186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1868"/>
                                        </p:tgtEl>
                                        <p:attrNameLst>
                                          <p:attrName>style.visibility</p:attrName>
                                        </p:attrNameLst>
                                      </p:cBhvr>
                                      <p:to>
                                        <p:strVal val="visible"/>
                                      </p:to>
                                    </p:set>
                                    <p:animEffect transition="in" filter="wipe(up)">
                                      <p:cBhvr>
                                        <p:cTn id="11" dur="500"/>
                                        <p:tgtEl>
                                          <p:spTgt spid="7618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61866"/>
                                        </p:tgtEl>
                                        <p:attrNameLst>
                                          <p:attrName>style.visibility</p:attrName>
                                        </p:attrNameLst>
                                      </p:cBhvr>
                                      <p:to>
                                        <p:strVal val="visible"/>
                                      </p:to>
                                    </p:set>
                                    <p:animEffect transition="in" filter="wipe(left)">
                                      <p:cBhvr>
                                        <p:cTn id="16" dur="500"/>
                                        <p:tgtEl>
                                          <p:spTgt spid="76186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1859"/>
                                        </p:tgtEl>
                                        <p:attrNameLst>
                                          <p:attrName>style.visibility</p:attrName>
                                        </p:attrNameLst>
                                      </p:cBhvr>
                                      <p:to>
                                        <p:strVal val="visible"/>
                                      </p:to>
                                    </p:set>
                                    <p:animEffect transition="in" filter="wipe(left)">
                                      <p:cBhvr>
                                        <p:cTn id="21" dur="500"/>
                                        <p:tgtEl>
                                          <p:spTgt spid="7618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1860"/>
                                        </p:tgtEl>
                                        <p:attrNameLst>
                                          <p:attrName>style.visibility</p:attrName>
                                        </p:attrNameLst>
                                      </p:cBhvr>
                                      <p:to>
                                        <p:strVal val="visible"/>
                                      </p:to>
                                    </p:set>
                                    <p:animEffect transition="in" filter="wipe(left)">
                                      <p:cBhvr>
                                        <p:cTn id="26" dur="500"/>
                                        <p:tgtEl>
                                          <p:spTgt spid="7618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1861"/>
                                        </p:tgtEl>
                                        <p:attrNameLst>
                                          <p:attrName>style.visibility</p:attrName>
                                        </p:attrNameLst>
                                      </p:cBhvr>
                                      <p:to>
                                        <p:strVal val="visible"/>
                                      </p:to>
                                    </p:set>
                                    <p:animEffect transition="in" filter="wipe(left)">
                                      <p:cBhvr>
                                        <p:cTn id="31" dur="500"/>
                                        <p:tgtEl>
                                          <p:spTgt spid="7618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61862"/>
                                        </p:tgtEl>
                                        <p:attrNameLst>
                                          <p:attrName>style.visibility</p:attrName>
                                        </p:attrNameLst>
                                      </p:cBhvr>
                                      <p:to>
                                        <p:strVal val="visible"/>
                                      </p:to>
                                    </p:set>
                                    <p:animEffect transition="in" filter="wipe(left)">
                                      <p:cBhvr>
                                        <p:cTn id="36" dur="500"/>
                                        <p:tgtEl>
                                          <p:spTgt spid="76186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61863"/>
                                        </p:tgtEl>
                                        <p:attrNameLst>
                                          <p:attrName>style.visibility</p:attrName>
                                        </p:attrNameLst>
                                      </p:cBhvr>
                                      <p:to>
                                        <p:strVal val="visible"/>
                                      </p:to>
                                    </p:set>
                                    <p:animEffect transition="in" filter="wipe(left)">
                                      <p:cBhvr>
                                        <p:cTn id="41" dur="500"/>
                                        <p:tgtEl>
                                          <p:spTgt spid="76186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61864"/>
                                        </p:tgtEl>
                                        <p:attrNameLst>
                                          <p:attrName>style.visibility</p:attrName>
                                        </p:attrNameLst>
                                      </p:cBhvr>
                                      <p:to>
                                        <p:strVal val="visible"/>
                                      </p:to>
                                    </p:set>
                                    <p:animEffect transition="in" filter="wipe(left)">
                                      <p:cBhvr>
                                        <p:cTn id="46" dur="500"/>
                                        <p:tgtEl>
                                          <p:spTgt spid="76186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61865"/>
                                        </p:tgtEl>
                                        <p:attrNameLst>
                                          <p:attrName>style.visibility</p:attrName>
                                        </p:attrNameLst>
                                      </p:cBhvr>
                                      <p:to>
                                        <p:strVal val="visible"/>
                                      </p:to>
                                    </p:set>
                                    <p:animEffect transition="in" filter="wipe(left)">
                                      <p:cBhvr>
                                        <p:cTn id="51" dur="500"/>
                                        <p:tgtEl>
                                          <p:spTgt spid="76186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61867"/>
                                        </p:tgtEl>
                                        <p:attrNameLst>
                                          <p:attrName>style.visibility</p:attrName>
                                        </p:attrNameLst>
                                      </p:cBhvr>
                                      <p:to>
                                        <p:strVal val="visible"/>
                                      </p:to>
                                    </p:set>
                                    <p:animEffect transition="in" filter="box(out)">
                                      <p:cBhvr>
                                        <p:cTn id="56" dur="500"/>
                                        <p:tgtEl>
                                          <p:spTgt spid="76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6" grpId="0" autoUpdateAnimBg="0"/>
      <p:bldP spid="761867" grpId="0" animBg="1" autoUpdateAnimBg="0"/>
      <p:bldP spid="76186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p:nvPr/>
        </p:nvGrpSpPr>
        <p:grpSpPr bwMode="auto">
          <a:xfrm>
            <a:off x="352425" y="762000"/>
            <a:ext cx="4219575" cy="3095625"/>
            <a:chOff x="222" y="480"/>
            <a:chExt cx="2658" cy="1950"/>
          </a:xfrm>
        </p:grpSpPr>
        <p:sp>
          <p:nvSpPr>
            <p:cNvPr id="46095" name="Line 3"/>
            <p:cNvSpPr>
              <a:spLocks noChangeShapeType="1"/>
            </p:cNvSpPr>
            <p:nvPr/>
          </p:nvSpPr>
          <p:spPr bwMode="auto">
            <a:xfrm flipV="1">
              <a:off x="597" y="2315"/>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096" name="Line 4"/>
            <p:cNvSpPr>
              <a:spLocks noChangeShapeType="1"/>
            </p:cNvSpPr>
            <p:nvPr/>
          </p:nvSpPr>
          <p:spPr bwMode="auto">
            <a:xfrm flipH="1" flipV="1">
              <a:off x="2027" y="855"/>
              <a:ext cx="0" cy="2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097" name="Line 5"/>
            <p:cNvSpPr>
              <a:spLocks noChangeShapeType="1"/>
            </p:cNvSpPr>
            <p:nvPr/>
          </p:nvSpPr>
          <p:spPr bwMode="auto">
            <a:xfrm flipV="1">
              <a:off x="597" y="860"/>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6098" name="Group 6"/>
            <p:cNvGrpSpPr/>
            <p:nvPr/>
          </p:nvGrpSpPr>
          <p:grpSpPr bwMode="auto">
            <a:xfrm>
              <a:off x="1913" y="1027"/>
              <a:ext cx="206" cy="290"/>
              <a:chOff x="4164" y="1968"/>
              <a:chExt cx="264" cy="420"/>
            </a:xfrm>
          </p:grpSpPr>
          <p:sp>
            <p:nvSpPr>
              <p:cNvPr id="46151" name="AutoShape 7"/>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52" name="Line 8"/>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6099" name="Rectangle 9"/>
            <p:cNvSpPr>
              <a:spLocks noChangeArrowheads="1"/>
            </p:cNvSpPr>
            <p:nvPr/>
          </p:nvSpPr>
          <p:spPr bwMode="auto">
            <a:xfrm>
              <a:off x="1436" y="1071"/>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00" name="Line 10"/>
            <p:cNvSpPr>
              <a:spLocks noChangeShapeType="1"/>
            </p:cNvSpPr>
            <p:nvPr/>
          </p:nvSpPr>
          <p:spPr bwMode="auto">
            <a:xfrm>
              <a:off x="2019" y="843"/>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01" name="Text Box 11"/>
            <p:cNvSpPr txBox="1">
              <a:spLocks noChangeArrowheads="1"/>
            </p:cNvSpPr>
            <p:nvPr/>
          </p:nvSpPr>
          <p:spPr bwMode="auto">
            <a:xfrm>
              <a:off x="1086" y="980"/>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46102" name="Line 12"/>
            <p:cNvSpPr>
              <a:spLocks noChangeShapeType="1"/>
            </p:cNvSpPr>
            <p:nvPr/>
          </p:nvSpPr>
          <p:spPr bwMode="auto">
            <a:xfrm>
              <a:off x="1873" y="1049"/>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03" name="Text Box 13"/>
            <p:cNvSpPr txBox="1">
              <a:spLocks noChangeArrowheads="1"/>
            </p:cNvSpPr>
            <p:nvPr/>
          </p:nvSpPr>
          <p:spPr bwMode="auto">
            <a:xfrm>
              <a:off x="1050" y="1450"/>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6104" name="Line 14"/>
            <p:cNvSpPr>
              <a:spLocks noChangeShapeType="1"/>
            </p:cNvSpPr>
            <p:nvPr/>
          </p:nvSpPr>
          <p:spPr bwMode="auto">
            <a:xfrm flipV="1">
              <a:off x="2867" y="851"/>
              <a:ext cx="1" cy="14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05" name="Text Box 15"/>
            <p:cNvSpPr txBox="1">
              <a:spLocks noChangeArrowheads="1"/>
            </p:cNvSpPr>
            <p:nvPr/>
          </p:nvSpPr>
          <p:spPr bwMode="auto">
            <a:xfrm>
              <a:off x="1792" y="1875"/>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46106" name="Text Box 16"/>
            <p:cNvSpPr txBox="1">
              <a:spLocks noChangeArrowheads="1"/>
            </p:cNvSpPr>
            <p:nvPr/>
          </p:nvSpPr>
          <p:spPr bwMode="auto">
            <a:xfrm>
              <a:off x="1644" y="1225"/>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E</a:t>
              </a:r>
            </a:p>
          </p:txBody>
        </p:sp>
        <p:sp>
          <p:nvSpPr>
            <p:cNvPr id="46107" name="Text Box 17"/>
            <p:cNvSpPr txBox="1">
              <a:spLocks noChangeArrowheads="1"/>
            </p:cNvSpPr>
            <p:nvPr/>
          </p:nvSpPr>
          <p:spPr bwMode="auto">
            <a:xfrm>
              <a:off x="981" y="621"/>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6108" name="Text Box 18"/>
            <p:cNvSpPr txBox="1">
              <a:spLocks noChangeArrowheads="1"/>
            </p:cNvSpPr>
            <p:nvPr/>
          </p:nvSpPr>
          <p:spPr bwMode="auto">
            <a:xfrm>
              <a:off x="2219" y="59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C</a:t>
              </a:r>
            </a:p>
          </p:txBody>
        </p:sp>
        <p:sp>
          <p:nvSpPr>
            <p:cNvPr id="46109" name="Line 19"/>
            <p:cNvSpPr>
              <a:spLocks noChangeShapeType="1"/>
            </p:cNvSpPr>
            <p:nvPr/>
          </p:nvSpPr>
          <p:spPr bwMode="auto">
            <a:xfrm flipV="1">
              <a:off x="1080" y="863"/>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10" name="Text Box 20" descr="新闻纸"/>
            <p:cNvSpPr txBox="1">
              <a:spLocks noChangeArrowheads="1"/>
            </p:cNvSpPr>
            <p:nvPr/>
          </p:nvSpPr>
          <p:spPr bwMode="auto">
            <a:xfrm>
              <a:off x="715" y="838"/>
              <a:ext cx="299"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6111" name="Text Box 21" descr="新闻纸"/>
            <p:cNvSpPr txBox="1">
              <a:spLocks noChangeArrowheads="1"/>
            </p:cNvSpPr>
            <p:nvPr/>
          </p:nvSpPr>
          <p:spPr bwMode="auto">
            <a:xfrm>
              <a:off x="717" y="2068"/>
              <a:ext cx="299"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6112" name="Rectangle 22"/>
            <p:cNvSpPr>
              <a:spLocks noChangeArrowheads="1"/>
            </p:cNvSpPr>
            <p:nvPr/>
          </p:nvSpPr>
          <p:spPr bwMode="auto">
            <a:xfrm>
              <a:off x="1044" y="1475"/>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13" name="Rectangle 23" descr="新闻纸"/>
            <p:cNvSpPr>
              <a:spLocks noChangeArrowheads="1"/>
            </p:cNvSpPr>
            <p:nvPr/>
          </p:nvSpPr>
          <p:spPr bwMode="auto">
            <a:xfrm>
              <a:off x="2274" y="1629"/>
              <a:ext cx="212"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6114" name="Rectangle 24" descr="新闻纸"/>
            <p:cNvSpPr>
              <a:spLocks noChangeArrowheads="1"/>
            </p:cNvSpPr>
            <p:nvPr/>
          </p:nvSpPr>
          <p:spPr bwMode="auto">
            <a:xfrm>
              <a:off x="2275" y="2103"/>
              <a:ext cx="212"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grpSp>
          <p:nvGrpSpPr>
            <p:cNvPr id="46115" name="Group 25"/>
            <p:cNvGrpSpPr/>
            <p:nvPr/>
          </p:nvGrpSpPr>
          <p:grpSpPr bwMode="auto">
            <a:xfrm>
              <a:off x="1669" y="2311"/>
              <a:ext cx="160" cy="119"/>
              <a:chOff x="4403" y="3875"/>
              <a:chExt cx="160" cy="119"/>
            </a:xfrm>
          </p:grpSpPr>
          <p:sp>
            <p:nvSpPr>
              <p:cNvPr id="46149" name="Line 26"/>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50" name="Line 27"/>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6116" name="Line 28"/>
            <p:cNvSpPr>
              <a:spLocks noChangeShapeType="1"/>
            </p:cNvSpPr>
            <p:nvPr/>
          </p:nvSpPr>
          <p:spPr bwMode="auto">
            <a:xfrm flipV="1">
              <a:off x="1479" y="1327"/>
              <a:ext cx="0" cy="1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17" name="Line 29"/>
            <p:cNvSpPr>
              <a:spLocks noChangeShapeType="1"/>
            </p:cNvSpPr>
            <p:nvPr/>
          </p:nvSpPr>
          <p:spPr bwMode="auto">
            <a:xfrm flipH="1" flipV="1">
              <a:off x="1081" y="1726"/>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18" name="Line 30"/>
            <p:cNvSpPr>
              <a:spLocks noChangeShapeType="1"/>
            </p:cNvSpPr>
            <p:nvPr/>
          </p:nvSpPr>
          <p:spPr bwMode="auto">
            <a:xfrm flipV="1">
              <a:off x="2020" y="1304"/>
              <a:ext cx="0" cy="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19" name="Line 31"/>
            <p:cNvSpPr>
              <a:spLocks noChangeShapeType="1"/>
            </p:cNvSpPr>
            <p:nvPr/>
          </p:nvSpPr>
          <p:spPr bwMode="auto">
            <a:xfrm flipH="1">
              <a:off x="600" y="1430"/>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Rectangle 32"/>
            <p:cNvSpPr>
              <a:spLocks noChangeArrowheads="1"/>
            </p:cNvSpPr>
            <p:nvPr/>
          </p:nvSpPr>
          <p:spPr bwMode="auto">
            <a:xfrm>
              <a:off x="563" y="1202"/>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6121" name="Line 33"/>
            <p:cNvSpPr>
              <a:spLocks noChangeShapeType="1"/>
            </p:cNvSpPr>
            <p:nvPr/>
          </p:nvSpPr>
          <p:spPr bwMode="auto">
            <a:xfrm flipH="1">
              <a:off x="600" y="846"/>
              <a:ext cx="0" cy="35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Oval 34"/>
            <p:cNvSpPr>
              <a:spLocks noChangeArrowheads="1"/>
            </p:cNvSpPr>
            <p:nvPr/>
          </p:nvSpPr>
          <p:spPr bwMode="auto">
            <a:xfrm>
              <a:off x="510" y="1767"/>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Rectangle 35" descr="新闻纸"/>
            <p:cNvSpPr>
              <a:spLocks noChangeArrowheads="1"/>
            </p:cNvSpPr>
            <p:nvPr/>
          </p:nvSpPr>
          <p:spPr bwMode="auto">
            <a:xfrm>
              <a:off x="404" y="1553"/>
              <a:ext cx="211" cy="28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6124" name="Rectangle 36"/>
            <p:cNvSpPr>
              <a:spLocks noChangeArrowheads="1"/>
            </p:cNvSpPr>
            <p:nvPr/>
          </p:nvSpPr>
          <p:spPr bwMode="auto">
            <a:xfrm>
              <a:off x="393" y="1873"/>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latin typeface="宋体" panose="02010600030101010101" pitchFamily="2" charset="-122"/>
                </a:rPr>
                <a:t>-</a:t>
              </a:r>
            </a:p>
          </p:txBody>
        </p:sp>
        <p:sp>
          <p:nvSpPr>
            <p:cNvPr id="46125" name="Text Box 37"/>
            <p:cNvSpPr txBox="1">
              <a:spLocks noChangeArrowheads="1"/>
            </p:cNvSpPr>
            <p:nvPr/>
          </p:nvSpPr>
          <p:spPr bwMode="auto">
            <a:xfrm>
              <a:off x="222" y="1173"/>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sp>
          <p:nvSpPr>
            <p:cNvPr id="46126" name="Oval 38"/>
            <p:cNvSpPr>
              <a:spLocks noChangeArrowheads="1"/>
            </p:cNvSpPr>
            <p:nvPr/>
          </p:nvSpPr>
          <p:spPr bwMode="auto">
            <a:xfrm>
              <a:off x="1723" y="2281"/>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27" name="Object 39"/>
            <p:cNvGraphicFramePr>
              <a:graphicFrameLocks noChangeAspect="1"/>
            </p:cNvGraphicFramePr>
            <p:nvPr/>
          </p:nvGraphicFramePr>
          <p:xfrm>
            <a:off x="743" y="1448"/>
            <a:ext cx="181" cy="280"/>
          </p:xfrm>
          <a:graphic>
            <a:graphicData uri="http://schemas.openxmlformats.org/presentationml/2006/ole">
              <mc:AlternateContent xmlns:mc="http://schemas.openxmlformats.org/markup-compatibility/2006">
                <mc:Choice xmlns:v="urn:schemas-microsoft-com:vml" Requires="v">
                  <p:oleObj name="Equation" r:id="rId3" imgW="161290" imgH="204470" progId="Equation.3">
                    <p:embed/>
                  </p:oleObj>
                </mc:Choice>
                <mc:Fallback>
                  <p:oleObj name="Equation" r:id="rId3" imgW="161290" imgH="20447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 y="1448"/>
                          <a:ext cx="18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8" name="Line 40"/>
            <p:cNvSpPr>
              <a:spLocks noChangeShapeType="1"/>
            </p:cNvSpPr>
            <p:nvPr/>
          </p:nvSpPr>
          <p:spPr bwMode="auto">
            <a:xfrm flipV="1">
              <a:off x="1234" y="805"/>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6129" name="Object 41"/>
            <p:cNvGraphicFramePr>
              <a:graphicFrameLocks noChangeAspect="1"/>
            </p:cNvGraphicFramePr>
            <p:nvPr/>
          </p:nvGraphicFramePr>
          <p:xfrm>
            <a:off x="1220" y="521"/>
            <a:ext cx="177" cy="313"/>
          </p:xfrm>
          <a:graphic>
            <a:graphicData uri="http://schemas.openxmlformats.org/presentationml/2006/ole">
              <mc:AlternateContent xmlns:mc="http://schemas.openxmlformats.org/markup-compatibility/2006">
                <mc:Choice xmlns:v="urn:schemas-microsoft-com:vml" Requires="v">
                  <p:oleObj name="Equation" r:id="rId5" imgW="150495" imgH="215265" progId="Equation.3">
                    <p:embed/>
                  </p:oleObj>
                </mc:Choice>
                <mc:Fallback>
                  <p:oleObj name="Equation" r:id="rId5" imgW="150495" imgH="215265"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 y="521"/>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30" name="Line 42"/>
            <p:cNvSpPr>
              <a:spLocks noChangeShapeType="1"/>
            </p:cNvSpPr>
            <p:nvPr/>
          </p:nvSpPr>
          <p:spPr bwMode="auto">
            <a:xfrm flipH="1">
              <a:off x="2046" y="793"/>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6131" name="Object 43"/>
            <p:cNvGraphicFramePr>
              <a:graphicFrameLocks noChangeAspect="1"/>
            </p:cNvGraphicFramePr>
            <p:nvPr/>
          </p:nvGraphicFramePr>
          <p:xfrm>
            <a:off x="2074" y="480"/>
            <a:ext cx="260" cy="308"/>
          </p:xfrm>
          <a:graphic>
            <a:graphicData uri="http://schemas.openxmlformats.org/presentationml/2006/ole">
              <mc:AlternateContent xmlns:mc="http://schemas.openxmlformats.org/markup-compatibility/2006">
                <mc:Choice xmlns:v="urn:schemas-microsoft-com:vml" Requires="v">
                  <p:oleObj name="Equation" r:id="rId7" imgW="247650" imgH="215265" progId="Equation.3">
                    <p:embed/>
                  </p:oleObj>
                </mc:Choice>
                <mc:Fallback>
                  <p:oleObj name="Equation" r:id="rId7" imgW="247650" imgH="215265"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4" y="480"/>
                          <a:ext cx="26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32" name="Object 44"/>
            <p:cNvGraphicFramePr>
              <a:graphicFrameLocks noChangeAspect="1"/>
            </p:cNvGraphicFramePr>
            <p:nvPr/>
          </p:nvGraphicFramePr>
          <p:xfrm>
            <a:off x="2293" y="1923"/>
            <a:ext cx="181" cy="283"/>
          </p:xfrm>
          <a:graphic>
            <a:graphicData uri="http://schemas.openxmlformats.org/presentationml/2006/ole">
              <mc:AlternateContent xmlns:mc="http://schemas.openxmlformats.org/markup-compatibility/2006">
                <mc:Choice xmlns:v="urn:schemas-microsoft-com:vml" Requires="v">
                  <p:oleObj name="Equation" r:id="rId9" imgW="172085" imgH="215265" progId="Equation.3">
                    <p:embed/>
                  </p:oleObj>
                </mc:Choice>
                <mc:Fallback>
                  <p:oleObj name="Equation" r:id="rId9" imgW="172085" imgH="215265"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3" y="1923"/>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33" name="Object 45"/>
            <p:cNvGraphicFramePr>
              <a:graphicFrameLocks noChangeAspect="1"/>
            </p:cNvGraphicFramePr>
            <p:nvPr/>
          </p:nvGraphicFramePr>
          <p:xfrm>
            <a:off x="1662" y="798"/>
            <a:ext cx="300" cy="313"/>
          </p:xfrm>
          <a:graphic>
            <a:graphicData uri="http://schemas.openxmlformats.org/presentationml/2006/ole">
              <mc:AlternateContent xmlns:mc="http://schemas.openxmlformats.org/markup-compatibility/2006">
                <mc:Choice xmlns:v="urn:schemas-microsoft-com:vml" Requires="v">
                  <p:oleObj name="Equation" r:id="rId11" imgW="236855" imgH="215265" progId="Equation.3">
                    <p:embed/>
                  </p:oleObj>
                </mc:Choice>
                <mc:Fallback>
                  <p:oleObj name="Equation" r:id="rId11" imgW="236855" imgH="215265"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2" y="798"/>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34" name="Object 46"/>
            <p:cNvGraphicFramePr>
              <a:graphicFrameLocks noChangeAspect="1"/>
            </p:cNvGraphicFramePr>
            <p:nvPr/>
          </p:nvGraphicFramePr>
          <p:xfrm>
            <a:off x="284" y="1707"/>
            <a:ext cx="205" cy="295"/>
          </p:xfrm>
          <a:graphic>
            <a:graphicData uri="http://schemas.openxmlformats.org/presentationml/2006/ole">
              <mc:AlternateContent xmlns:mc="http://schemas.openxmlformats.org/markup-compatibility/2006">
                <mc:Choice xmlns:v="urn:schemas-microsoft-com:vml" Requires="v">
                  <p:oleObj name="Equation" r:id="rId13" imgW="193675" imgH="215265" progId="Equation.3">
                    <p:embed/>
                  </p:oleObj>
                </mc:Choice>
                <mc:Fallback>
                  <p:oleObj name="Equation" r:id="rId13" imgW="193675" imgH="215265" progId="Equation.3">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 y="1707"/>
                          <a:ext cx="20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35" name="Rectangle 47"/>
            <p:cNvSpPr>
              <a:spLocks noChangeArrowheads="1"/>
            </p:cNvSpPr>
            <p:nvPr/>
          </p:nvSpPr>
          <p:spPr bwMode="auto">
            <a:xfrm>
              <a:off x="1713" y="191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36" name="Line 48"/>
            <p:cNvSpPr>
              <a:spLocks noChangeShapeType="1"/>
            </p:cNvSpPr>
            <p:nvPr/>
          </p:nvSpPr>
          <p:spPr bwMode="auto">
            <a:xfrm>
              <a:off x="1759" y="1464"/>
              <a:ext cx="0" cy="4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7" name="Line 49"/>
            <p:cNvSpPr>
              <a:spLocks noChangeShapeType="1"/>
            </p:cNvSpPr>
            <p:nvPr/>
          </p:nvSpPr>
          <p:spPr bwMode="auto">
            <a:xfrm>
              <a:off x="1754" y="2182"/>
              <a:ext cx="0" cy="1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8" name="Line 50"/>
            <p:cNvSpPr>
              <a:spLocks noChangeShapeType="1"/>
            </p:cNvSpPr>
            <p:nvPr/>
          </p:nvSpPr>
          <p:spPr bwMode="auto">
            <a:xfrm>
              <a:off x="1721" y="1486"/>
              <a:ext cx="0" cy="21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6139" name="Object 51"/>
            <p:cNvGraphicFramePr>
              <a:graphicFrameLocks noChangeAspect="1"/>
            </p:cNvGraphicFramePr>
            <p:nvPr/>
          </p:nvGraphicFramePr>
          <p:xfrm>
            <a:off x="1547" y="1460"/>
            <a:ext cx="163" cy="320"/>
          </p:xfrm>
          <a:graphic>
            <a:graphicData uri="http://schemas.openxmlformats.org/presentationml/2006/ole">
              <mc:AlternateContent xmlns:mc="http://schemas.openxmlformats.org/markup-compatibility/2006">
                <mc:Choice xmlns:v="urn:schemas-microsoft-com:vml" Requires="v">
                  <p:oleObj name="公式" r:id="rId15" imgW="150495" imgH="247650" progId="Equation.3">
                    <p:embed/>
                  </p:oleObj>
                </mc:Choice>
                <mc:Fallback>
                  <p:oleObj name="公式" r:id="rId15" imgW="150495" imgH="247650" progId="Equation.3">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 y="1460"/>
                          <a:ext cx="163"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40" name="Text Box 52"/>
            <p:cNvSpPr txBox="1">
              <a:spLocks noChangeArrowheads="1"/>
            </p:cNvSpPr>
            <p:nvPr/>
          </p:nvSpPr>
          <p:spPr bwMode="auto">
            <a:xfrm>
              <a:off x="1349" y="1893"/>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E</a:t>
              </a:r>
              <a:endParaRPr kumimoji="1" lang="en-US" altLang="zh-CN" sz="2400" b="1">
                <a:latin typeface="Times New Roman" panose="02020603050405020304" pitchFamily="18" charset="0"/>
                <a:ea typeface="楷体_GB2312" pitchFamily="49" charset="-122"/>
              </a:endParaRPr>
            </a:p>
          </p:txBody>
        </p:sp>
        <p:sp>
          <p:nvSpPr>
            <p:cNvPr id="46141" name="Rectangle 53"/>
            <p:cNvSpPr>
              <a:spLocks noChangeArrowheads="1"/>
            </p:cNvSpPr>
            <p:nvPr/>
          </p:nvSpPr>
          <p:spPr bwMode="auto">
            <a:xfrm>
              <a:off x="2171" y="1913"/>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6142" name="Line 54"/>
            <p:cNvSpPr>
              <a:spLocks noChangeShapeType="1"/>
            </p:cNvSpPr>
            <p:nvPr/>
          </p:nvSpPr>
          <p:spPr bwMode="auto">
            <a:xfrm>
              <a:off x="2217" y="1700"/>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3" name="Line 55"/>
            <p:cNvSpPr>
              <a:spLocks noChangeShapeType="1"/>
            </p:cNvSpPr>
            <p:nvPr/>
          </p:nvSpPr>
          <p:spPr bwMode="auto">
            <a:xfrm>
              <a:off x="2212" y="2165"/>
              <a:ext cx="0" cy="1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4" name="Line 56"/>
            <p:cNvSpPr>
              <a:spLocks noChangeShapeType="1"/>
            </p:cNvSpPr>
            <p:nvPr/>
          </p:nvSpPr>
          <p:spPr bwMode="auto">
            <a:xfrm>
              <a:off x="1764" y="1700"/>
              <a:ext cx="465"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5" name="Line 57"/>
            <p:cNvSpPr>
              <a:spLocks noChangeShapeType="1"/>
            </p:cNvSpPr>
            <p:nvPr/>
          </p:nvSpPr>
          <p:spPr bwMode="auto">
            <a:xfrm>
              <a:off x="1481" y="1470"/>
              <a:ext cx="5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6" name="Line 58"/>
            <p:cNvSpPr>
              <a:spLocks noChangeShapeType="1"/>
            </p:cNvSpPr>
            <p:nvPr/>
          </p:nvSpPr>
          <p:spPr bwMode="auto">
            <a:xfrm>
              <a:off x="1493" y="84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Line 59"/>
            <p:cNvSpPr>
              <a:spLocks noChangeShapeType="1"/>
            </p:cNvSpPr>
            <p:nvPr/>
          </p:nvSpPr>
          <p:spPr bwMode="auto">
            <a:xfrm flipV="1">
              <a:off x="624" y="816"/>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6148" name="Object 60"/>
            <p:cNvGraphicFramePr>
              <a:graphicFrameLocks noChangeAspect="1"/>
            </p:cNvGraphicFramePr>
            <p:nvPr/>
          </p:nvGraphicFramePr>
          <p:xfrm>
            <a:off x="624" y="528"/>
            <a:ext cx="151" cy="297"/>
          </p:xfrm>
          <a:graphic>
            <a:graphicData uri="http://schemas.openxmlformats.org/presentationml/2006/ole">
              <mc:AlternateContent xmlns:mc="http://schemas.openxmlformats.org/markup-compatibility/2006">
                <mc:Choice xmlns:v="urn:schemas-microsoft-com:vml" Requires="v">
                  <p:oleObj name="Equation" r:id="rId17" imgW="118110" imgH="204470" progId="Equation.3">
                    <p:embed/>
                  </p:oleObj>
                </mc:Choice>
                <mc:Fallback>
                  <p:oleObj name="Equation" r:id="rId17" imgW="118110" imgH="204470" progId="Equation.3">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 y="528"/>
                          <a:ext cx="15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62941" name="Object 61"/>
          <p:cNvGraphicFramePr>
            <a:graphicFrameLocks noChangeAspect="1"/>
          </p:cNvGraphicFramePr>
          <p:nvPr/>
        </p:nvGraphicFramePr>
        <p:xfrm>
          <a:off x="3028950" y="3813175"/>
          <a:ext cx="2076450" cy="565150"/>
        </p:xfrm>
        <a:graphic>
          <a:graphicData uri="http://schemas.openxmlformats.org/presentationml/2006/ole">
            <mc:AlternateContent xmlns:mc="http://schemas.openxmlformats.org/markup-compatibility/2006">
              <mc:Choice xmlns:v="urn:schemas-microsoft-com:vml" Requires="v">
                <p:oleObj name="Equation" r:id="rId19" imgW="925195" imgH="193675" progId="Equation.3">
                  <p:embed/>
                </p:oleObj>
              </mc:Choice>
              <mc:Fallback>
                <p:oleObj name="Equation" r:id="rId19" imgW="925195" imgH="193675" progId="Equation.3">
                  <p:embed/>
                  <p:pic>
                    <p:nvPicPr>
                      <p:cNvPr id="0" name="Object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28950" y="3813175"/>
                        <a:ext cx="20764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2942" name="Text Box 62"/>
          <p:cNvSpPr txBox="1">
            <a:spLocks noChangeArrowheads="1"/>
          </p:cNvSpPr>
          <p:nvPr/>
        </p:nvSpPr>
        <p:spPr bwMode="auto">
          <a:xfrm>
            <a:off x="609600" y="395288"/>
            <a:ext cx="304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en-US" altLang="zh-CN" sz="2800" b="1">
                <a:solidFill>
                  <a:srgbClr val="CC0000"/>
                </a:solidFill>
                <a:effectLst>
                  <a:outerShdw blurRad="38100" dist="38100" dir="2700000" algn="tl">
                    <a:srgbClr val="C0C0C0"/>
                  </a:outerShdw>
                </a:effectLst>
                <a:latin typeface="Times New Roman" panose="02020603050405020304" pitchFamily="18" charset="0"/>
              </a:rPr>
              <a:t>2.</a:t>
            </a:r>
            <a:r>
              <a:rPr kumimoji="1" lang="en-US" altLang="zh-CN" sz="2800" b="1">
                <a:solidFill>
                  <a:srgbClr val="CC0000"/>
                </a:solidFill>
                <a:effectLst>
                  <a:outerShdw blurRad="38100" dist="38100" dir="2700000" algn="tl">
                    <a:srgbClr val="C0C0C0"/>
                  </a:outerShdw>
                </a:effectLst>
                <a:latin typeface="宋体" panose="02010600030101010101" pitchFamily="2" charset="-122"/>
              </a:rPr>
              <a:t> </a:t>
            </a:r>
            <a:r>
              <a:rPr kumimoji="1" lang="zh-CN" altLang="en-US" sz="2800" b="1">
                <a:solidFill>
                  <a:srgbClr val="CC0000"/>
                </a:solidFill>
                <a:effectLst>
                  <a:outerShdw blurRad="38100" dist="38100" dir="2700000" algn="tl">
                    <a:srgbClr val="C0C0C0"/>
                  </a:outerShdw>
                </a:effectLst>
                <a:latin typeface="楷体_GB2312" pitchFamily="49" charset="-122"/>
                <a:ea typeface="楷体_GB2312" pitchFamily="49" charset="-122"/>
              </a:rPr>
              <a:t>输入电阻</a:t>
            </a:r>
          </a:p>
        </p:txBody>
      </p:sp>
      <p:graphicFrame>
        <p:nvGraphicFramePr>
          <p:cNvPr id="762943" name="Object 63" descr="40%"/>
          <p:cNvGraphicFramePr>
            <a:graphicFrameLocks noChangeAspect="1"/>
          </p:cNvGraphicFramePr>
          <p:nvPr/>
        </p:nvGraphicFramePr>
        <p:xfrm>
          <a:off x="1095375" y="5619750"/>
          <a:ext cx="3617913" cy="573088"/>
        </p:xfrm>
        <a:graphic>
          <a:graphicData uri="http://schemas.openxmlformats.org/presentationml/2006/ole">
            <mc:AlternateContent xmlns:mc="http://schemas.openxmlformats.org/markup-compatibility/2006">
              <mc:Choice xmlns:v="urn:schemas-microsoft-com:vml" Requires="v">
                <p:oleObj name="Equation" r:id="rId21" imgW="1721485" imgH="204470" progId="Equation.3">
                  <p:embed/>
                </p:oleObj>
              </mc:Choice>
              <mc:Fallback>
                <p:oleObj name="Equation" r:id="rId21" imgW="1721485" imgH="204470" progId="Equation.3">
                  <p:embed/>
                  <p:pic>
                    <p:nvPicPr>
                      <p:cNvPr id="0" name="Object 63" descr="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5375" y="5619750"/>
                        <a:ext cx="3617913" cy="573088"/>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44" name="Object 64"/>
          <p:cNvGraphicFramePr>
            <a:graphicFrameLocks noChangeAspect="1"/>
          </p:cNvGraphicFramePr>
          <p:nvPr/>
        </p:nvGraphicFramePr>
        <p:xfrm>
          <a:off x="1052513" y="4419600"/>
          <a:ext cx="6415087" cy="1169988"/>
        </p:xfrm>
        <a:graphic>
          <a:graphicData uri="http://schemas.openxmlformats.org/presentationml/2006/ole">
            <mc:AlternateContent xmlns:mc="http://schemas.openxmlformats.org/markup-compatibility/2006">
              <mc:Choice xmlns:v="urn:schemas-microsoft-com:vml" Requires="v">
                <p:oleObj name="Equation" r:id="rId23" imgW="3044190" imgH="462280" progId="Equation.3">
                  <p:embed/>
                </p:oleObj>
              </mc:Choice>
              <mc:Fallback>
                <p:oleObj name="Equation" r:id="rId23" imgW="3044190" imgH="462280" progId="Equation.3">
                  <p:embed/>
                  <p:pic>
                    <p:nvPicPr>
                      <p:cNvPr id="0" name="Object 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52513" y="4419600"/>
                        <a:ext cx="6415087"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45" name="Object 65"/>
          <p:cNvGraphicFramePr>
            <a:graphicFrameLocks noChangeAspect="1"/>
          </p:cNvGraphicFramePr>
          <p:nvPr/>
        </p:nvGraphicFramePr>
        <p:xfrm>
          <a:off x="5334000" y="5643563"/>
          <a:ext cx="1949450" cy="523875"/>
        </p:xfrm>
        <a:graphic>
          <a:graphicData uri="http://schemas.openxmlformats.org/presentationml/2006/ole">
            <mc:AlternateContent xmlns:mc="http://schemas.openxmlformats.org/markup-compatibility/2006">
              <mc:Choice xmlns:v="urn:schemas-microsoft-com:vml" Requires="v">
                <p:oleObj name="Equation" r:id="rId25" imgW="935990" imgH="193675" progId="Equation.3">
                  <p:embed/>
                </p:oleObj>
              </mc:Choice>
              <mc:Fallback>
                <p:oleObj name="Equation" r:id="rId25" imgW="935990" imgH="193675" progId="Equation.3">
                  <p:embed/>
                  <p:pic>
                    <p:nvPicPr>
                      <p:cNvPr id="0" name="Object 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4000" y="5643563"/>
                        <a:ext cx="19494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2946" name="AutoShape 66"/>
          <p:cNvSpPr>
            <a:spLocks noChangeArrowheads="1"/>
          </p:cNvSpPr>
          <p:nvPr/>
        </p:nvSpPr>
        <p:spPr bwMode="auto">
          <a:xfrm>
            <a:off x="5148263" y="1163638"/>
            <a:ext cx="3287712" cy="2409825"/>
          </a:xfrm>
          <a:prstGeom prst="horizontalScroll">
            <a:avLst>
              <a:gd name="adj" fmla="val 12500"/>
            </a:avLst>
          </a:prstGeom>
          <a:solidFill>
            <a:srgbClr val="CCFFFF"/>
          </a:solidFill>
          <a:ln w="38100">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defRPr/>
            </a:pPr>
            <a:r>
              <a:rPr kumimoji="1" lang="en-US" altLang="zh-CN" sz="2800" b="1">
                <a:solidFill>
                  <a:srgbClr val="FF3300"/>
                </a:solidFill>
                <a:effectLst>
                  <a:outerShdw blurRad="38100" dist="38100" dir="2700000" algn="tl">
                    <a:srgbClr val="000000"/>
                  </a:outerShdw>
                </a:effectLst>
                <a:latin typeface="Times New Roman" panose="02020603050405020304" pitchFamily="18" charset="0"/>
                <a:ea typeface="楷体_GB2312" pitchFamily="49" charset="-122"/>
              </a:rPr>
              <a:t>    </a:t>
            </a: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楷体_GB2312" pitchFamily="49" charset="-122"/>
              </a:rPr>
              <a:t>射极输出器的</a:t>
            </a:r>
            <a:r>
              <a:rPr kumimoji="1" lang="zh-CN" altLang="en-US" sz="2800" b="1">
                <a:solidFill>
                  <a:srgbClr val="FF3300"/>
                </a:solidFill>
                <a:effectLst>
                  <a:outerShdw blurRad="38100" dist="38100" dir="2700000" algn="tl">
                    <a:srgbClr val="000000"/>
                  </a:outerShdw>
                </a:effectLst>
                <a:latin typeface="楷体_GB2312" pitchFamily="49" charset="-122"/>
                <a:ea typeface="楷体_GB2312" pitchFamily="49" charset="-122"/>
              </a:rPr>
              <a:t>输入电阻高，对前级有利。</a:t>
            </a:r>
          </a:p>
          <a:p>
            <a:pPr algn="l">
              <a:defRPr/>
            </a:pPr>
            <a:r>
              <a:rPr kumimoji="1" lang="zh-CN" altLang="en-US" sz="2800" b="1" i="1">
                <a:solidFill>
                  <a:schemeClr val="accent2"/>
                </a:solidFill>
                <a:effectLst>
                  <a:outerShdw blurRad="38100" dist="38100" dir="2700000" algn="tl">
                    <a:srgbClr val="000000"/>
                  </a:outerShdw>
                </a:effectLst>
                <a:latin typeface="Times New Roman" panose="02020603050405020304" pitchFamily="18" charset="0"/>
                <a:ea typeface="楷体_GB2312" pitchFamily="49" charset="-122"/>
              </a:rPr>
              <a:t>    </a:t>
            </a:r>
            <a:r>
              <a:rPr kumimoji="1" lang="en-US" altLang="zh-CN" sz="2800" b="1" i="1">
                <a:solidFill>
                  <a:schemeClr val="accent2"/>
                </a:solidFill>
                <a:effectLst>
                  <a:outerShdw blurRad="38100" dist="38100" dir="2700000" algn="tl">
                    <a:srgbClr val="000000"/>
                  </a:outerShdw>
                </a:effectLst>
                <a:latin typeface="Times New Roman" panose="02020603050405020304" pitchFamily="18" charset="0"/>
                <a:ea typeface="楷体_GB2312" pitchFamily="49" charset="-122"/>
              </a:rPr>
              <a:t>r</a:t>
            </a:r>
            <a:r>
              <a:rPr kumimoji="1" lang="en-US" altLang="zh-CN" sz="2800" b="1" baseline="-25000">
                <a:solidFill>
                  <a:schemeClr val="accent2"/>
                </a:solidFill>
                <a:effectLst>
                  <a:outerShdw blurRad="38100" dist="38100" dir="2700000" algn="tl">
                    <a:srgbClr val="000000"/>
                  </a:outerShdw>
                </a:effectLst>
                <a:latin typeface="Times New Roman" panose="02020603050405020304" pitchFamily="18" charset="0"/>
                <a:ea typeface="楷体_GB2312" pitchFamily="49" charset="-122"/>
              </a:rPr>
              <a:t>i </a:t>
            </a:r>
            <a:r>
              <a:rPr kumimoji="1" lang="zh-CN" altLang="en-US" sz="2800" b="1">
                <a:solidFill>
                  <a:schemeClr val="accent2"/>
                </a:solidFill>
                <a:effectLst>
                  <a:outerShdw blurRad="38100" dist="38100" dir="2700000" algn="tl">
                    <a:srgbClr val="000000"/>
                  </a:outerShdw>
                </a:effectLst>
                <a:latin typeface="楷体_GB2312" pitchFamily="49" charset="-122"/>
                <a:ea typeface="楷体_GB2312" pitchFamily="49" charset="-122"/>
              </a:rPr>
              <a:t>与负载有关</a:t>
            </a:r>
          </a:p>
        </p:txBody>
      </p:sp>
      <p:grpSp>
        <p:nvGrpSpPr>
          <p:cNvPr id="762947" name="Group 67"/>
          <p:cNvGrpSpPr/>
          <p:nvPr/>
        </p:nvGrpSpPr>
        <p:grpSpPr bwMode="auto">
          <a:xfrm>
            <a:off x="1042988" y="3119438"/>
            <a:ext cx="481012" cy="1071562"/>
            <a:chOff x="563" y="1913"/>
            <a:chExt cx="303" cy="675"/>
          </a:xfrm>
        </p:grpSpPr>
        <p:sp>
          <p:nvSpPr>
            <p:cNvPr id="46093" name="AutoShape 68"/>
            <p:cNvSpPr>
              <a:spLocks noChangeArrowheads="1"/>
            </p:cNvSpPr>
            <p:nvPr/>
          </p:nvSpPr>
          <p:spPr bwMode="auto">
            <a:xfrm>
              <a:off x="563" y="1913"/>
              <a:ext cx="240"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905 h 21600"/>
                <a:gd name="T14" fmla="*/ 18270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00FF00"/>
                </a:gs>
                <a:gs pos="100000">
                  <a:srgbClr val="006600"/>
                </a:gs>
              </a:gsLst>
              <a:lin ang="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6094" name="Object 69"/>
            <p:cNvGraphicFramePr>
              <a:graphicFrameLocks noChangeAspect="1"/>
            </p:cNvGraphicFramePr>
            <p:nvPr/>
          </p:nvGraphicFramePr>
          <p:xfrm>
            <a:off x="672" y="2256"/>
            <a:ext cx="194" cy="332"/>
          </p:xfrm>
          <a:graphic>
            <a:graphicData uri="http://schemas.openxmlformats.org/presentationml/2006/ole">
              <mc:AlternateContent xmlns:mc="http://schemas.openxmlformats.org/markup-compatibility/2006">
                <mc:Choice xmlns:v="urn:schemas-microsoft-com:vml" Requires="v">
                  <p:oleObj name="Equation" r:id="rId27" imgW="86360" imgH="193675" progId="Equation.3">
                    <p:embed/>
                  </p:oleObj>
                </mc:Choice>
                <mc:Fallback>
                  <p:oleObj name="Equation" r:id="rId27" imgW="86360" imgH="193675" progId="Equation.3">
                    <p:embed/>
                    <p:pic>
                      <p:nvPicPr>
                        <p:cNvPr id="0" name="Object 6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2" y="2256"/>
                          <a:ext cx="19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62950" name="Group 70"/>
          <p:cNvGrpSpPr/>
          <p:nvPr/>
        </p:nvGrpSpPr>
        <p:grpSpPr bwMode="auto">
          <a:xfrm>
            <a:off x="1828800" y="3084513"/>
            <a:ext cx="630238" cy="1106487"/>
            <a:chOff x="1119" y="1906"/>
            <a:chExt cx="397" cy="697"/>
          </a:xfrm>
        </p:grpSpPr>
        <p:graphicFrame>
          <p:nvGraphicFramePr>
            <p:cNvPr id="46091" name="Object 71"/>
            <p:cNvGraphicFramePr>
              <a:graphicFrameLocks noChangeAspect="1"/>
            </p:cNvGraphicFramePr>
            <p:nvPr/>
          </p:nvGraphicFramePr>
          <p:xfrm>
            <a:off x="1282" y="2271"/>
            <a:ext cx="234" cy="332"/>
          </p:xfrm>
          <a:graphic>
            <a:graphicData uri="http://schemas.openxmlformats.org/presentationml/2006/ole">
              <mc:AlternateContent xmlns:mc="http://schemas.openxmlformats.org/markup-compatibility/2006">
                <mc:Choice xmlns:v="urn:schemas-microsoft-com:vml" Requires="v">
                  <p:oleObj name="Equation" r:id="rId29" imgW="118110" imgH="193675" progId="Equation.3">
                    <p:embed/>
                  </p:oleObj>
                </mc:Choice>
                <mc:Fallback>
                  <p:oleObj name="Equation" r:id="rId29" imgW="118110" imgH="193675" progId="Equation.3">
                    <p:embed/>
                    <p:pic>
                      <p:nvPicPr>
                        <p:cNvPr id="0" name="Object 7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82" y="2271"/>
                          <a:ext cx="23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AutoShape 72"/>
            <p:cNvSpPr>
              <a:spLocks noChangeArrowheads="1"/>
            </p:cNvSpPr>
            <p:nvPr/>
          </p:nvSpPr>
          <p:spPr bwMode="auto">
            <a:xfrm>
              <a:off x="1119" y="1906"/>
              <a:ext cx="288"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905 h 21600"/>
                <a:gd name="T14" fmla="*/ 18225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00FF00"/>
                </a:gs>
                <a:gs pos="100000">
                  <a:srgbClr val="006600"/>
                </a:gs>
              </a:gsLst>
              <a:lin ang="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2950"/>
                                        </p:tgtEl>
                                        <p:attrNameLst>
                                          <p:attrName>style.visibility</p:attrName>
                                        </p:attrNameLst>
                                      </p:cBhvr>
                                      <p:to>
                                        <p:strVal val="visible"/>
                                      </p:to>
                                    </p:set>
                                    <p:animEffect transition="in" filter="wipe(left)">
                                      <p:cBhvr>
                                        <p:cTn id="7" dur="500"/>
                                        <p:tgtEl>
                                          <p:spTgt spid="7629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2947"/>
                                        </p:tgtEl>
                                        <p:attrNameLst>
                                          <p:attrName>style.visibility</p:attrName>
                                        </p:attrNameLst>
                                      </p:cBhvr>
                                      <p:to>
                                        <p:strVal val="visible"/>
                                      </p:to>
                                    </p:set>
                                    <p:animEffect transition="in" filter="wipe(left)">
                                      <p:cBhvr>
                                        <p:cTn id="12" dur="500"/>
                                        <p:tgtEl>
                                          <p:spTgt spid="7629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2941"/>
                                        </p:tgtEl>
                                        <p:attrNameLst>
                                          <p:attrName>style.visibility</p:attrName>
                                        </p:attrNameLst>
                                      </p:cBhvr>
                                      <p:to>
                                        <p:strVal val="visible"/>
                                      </p:to>
                                    </p:set>
                                    <p:animEffect transition="in" filter="wipe(left)">
                                      <p:cBhvr>
                                        <p:cTn id="17" dur="500"/>
                                        <p:tgtEl>
                                          <p:spTgt spid="762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2944"/>
                                        </p:tgtEl>
                                        <p:attrNameLst>
                                          <p:attrName>style.visibility</p:attrName>
                                        </p:attrNameLst>
                                      </p:cBhvr>
                                      <p:to>
                                        <p:strVal val="visible"/>
                                      </p:to>
                                    </p:set>
                                    <p:animEffect transition="in" filter="wipe(left)">
                                      <p:cBhvr>
                                        <p:cTn id="22" dur="500"/>
                                        <p:tgtEl>
                                          <p:spTgt spid="7629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2945"/>
                                        </p:tgtEl>
                                        <p:attrNameLst>
                                          <p:attrName>style.visibility</p:attrName>
                                        </p:attrNameLst>
                                      </p:cBhvr>
                                      <p:to>
                                        <p:strVal val="visible"/>
                                      </p:to>
                                    </p:set>
                                    <p:animEffect transition="in" filter="wipe(left)">
                                      <p:cBhvr>
                                        <p:cTn id="27" dur="500"/>
                                        <p:tgtEl>
                                          <p:spTgt spid="7629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2943"/>
                                        </p:tgtEl>
                                        <p:attrNameLst>
                                          <p:attrName>style.visibility</p:attrName>
                                        </p:attrNameLst>
                                      </p:cBhvr>
                                      <p:to>
                                        <p:strVal val="visible"/>
                                      </p:to>
                                    </p:set>
                                    <p:animEffect transition="in" filter="wipe(left)">
                                      <p:cBhvr>
                                        <p:cTn id="32" dur="500"/>
                                        <p:tgtEl>
                                          <p:spTgt spid="76294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62946"/>
                                        </p:tgtEl>
                                        <p:attrNameLst>
                                          <p:attrName>style.visibility</p:attrName>
                                        </p:attrNameLst>
                                      </p:cBhvr>
                                      <p:to>
                                        <p:strVal val="visible"/>
                                      </p:to>
                                    </p:set>
                                    <p:animEffect transition="in" filter="box(out)">
                                      <p:cBhvr>
                                        <p:cTn id="37" dur="500"/>
                                        <p:tgtEl>
                                          <p:spTgt spid="76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946"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609600" y="304800"/>
            <a:ext cx="320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defRPr/>
            </a:pPr>
            <a:r>
              <a:rPr kumimoji="1" lang="en-US" altLang="zh-CN" sz="2800" b="1">
                <a:solidFill>
                  <a:srgbClr val="CC0000"/>
                </a:solidFill>
                <a:effectLst>
                  <a:outerShdw blurRad="38100" dist="38100" dir="2700000" algn="tl">
                    <a:srgbClr val="C0C0C0"/>
                  </a:outerShdw>
                </a:effectLst>
                <a:latin typeface="Times New Roman" panose="02020603050405020304" pitchFamily="18" charset="0"/>
              </a:rPr>
              <a:t>3.</a:t>
            </a:r>
            <a:r>
              <a:rPr kumimoji="1" lang="en-US" altLang="zh-CN" sz="2800" b="1">
                <a:solidFill>
                  <a:srgbClr val="CC0000"/>
                </a:solidFill>
                <a:effectLst>
                  <a:outerShdw blurRad="38100" dist="38100" dir="2700000" algn="tl">
                    <a:srgbClr val="C0C0C0"/>
                  </a:outerShdw>
                </a:effectLst>
                <a:latin typeface="宋体" panose="02010600030101010101" pitchFamily="2" charset="-122"/>
              </a:rPr>
              <a:t> </a:t>
            </a:r>
            <a:r>
              <a:rPr kumimoji="1" lang="zh-CN" altLang="en-US" sz="2800" b="1">
                <a:solidFill>
                  <a:srgbClr val="CC0000"/>
                </a:solidFill>
                <a:effectLst>
                  <a:outerShdw blurRad="38100" dist="38100" dir="2700000" algn="tl">
                    <a:srgbClr val="C0C0C0"/>
                  </a:outerShdw>
                </a:effectLst>
                <a:latin typeface="楷体_GB2312" pitchFamily="49" charset="-122"/>
                <a:ea typeface="楷体_GB2312" pitchFamily="49" charset="-122"/>
              </a:rPr>
              <a:t>输出电阻</a:t>
            </a:r>
          </a:p>
        </p:txBody>
      </p:sp>
      <p:graphicFrame>
        <p:nvGraphicFramePr>
          <p:cNvPr id="763907" name="Object 3"/>
          <p:cNvGraphicFramePr>
            <a:graphicFrameLocks noChangeAspect="1"/>
          </p:cNvGraphicFramePr>
          <p:nvPr/>
        </p:nvGraphicFramePr>
        <p:xfrm>
          <a:off x="5257800" y="3048000"/>
          <a:ext cx="2166938" cy="1158875"/>
        </p:xfrm>
        <a:graphic>
          <a:graphicData uri="http://schemas.openxmlformats.org/presentationml/2006/ole">
            <mc:AlternateContent xmlns:mc="http://schemas.openxmlformats.org/markup-compatibility/2006">
              <mc:Choice xmlns:v="urn:schemas-microsoft-com:vml" Requires="v">
                <p:oleObj name="Equation" r:id="rId2" imgW="838835" imgH="419735" progId="Equation.3">
                  <p:embed/>
                </p:oleObj>
              </mc:Choice>
              <mc:Fallback>
                <p:oleObj name="Equation" r:id="rId2" imgW="838835" imgH="41973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2166938"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08" name="Object 4"/>
          <p:cNvGraphicFramePr>
            <a:graphicFrameLocks noChangeAspect="1"/>
          </p:cNvGraphicFramePr>
          <p:nvPr/>
        </p:nvGraphicFramePr>
        <p:xfrm>
          <a:off x="5089525" y="1676400"/>
          <a:ext cx="2378075" cy="582613"/>
        </p:xfrm>
        <a:graphic>
          <a:graphicData uri="http://schemas.openxmlformats.org/presentationml/2006/ole">
            <mc:AlternateContent xmlns:mc="http://schemas.openxmlformats.org/markup-compatibility/2006">
              <mc:Choice xmlns:v="urn:schemas-microsoft-com:vml" Requires="v">
                <p:oleObj name="Equation" r:id="rId4" imgW="1097280" imgH="204470" progId="Equation.3">
                  <p:embed/>
                </p:oleObj>
              </mc:Choice>
              <mc:Fallback>
                <p:oleObj name="Equation" r:id="rId4" imgW="1097280" imgH="20447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9525" y="1676400"/>
                        <a:ext cx="2378075"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09" name="Object 5"/>
          <p:cNvGraphicFramePr>
            <a:graphicFrameLocks noChangeAspect="1"/>
          </p:cNvGraphicFramePr>
          <p:nvPr/>
        </p:nvGraphicFramePr>
        <p:xfrm>
          <a:off x="5164138" y="665163"/>
          <a:ext cx="2616200" cy="1074737"/>
        </p:xfrm>
        <a:graphic>
          <a:graphicData uri="http://schemas.openxmlformats.org/presentationml/2006/ole">
            <mc:AlternateContent xmlns:mc="http://schemas.openxmlformats.org/markup-compatibility/2006">
              <mc:Choice xmlns:v="urn:schemas-microsoft-com:vml" Requires="v">
                <p:oleObj name="Equation" r:id="rId6" imgW="1193800" imgH="419735" progId="Equation.3">
                  <p:embed/>
                </p:oleObj>
              </mc:Choice>
              <mc:Fallback>
                <p:oleObj name="Equation" r:id="rId6" imgW="1193800" imgH="41973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4138" y="665163"/>
                        <a:ext cx="261620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3910" name="Object 6"/>
          <p:cNvGraphicFramePr>
            <a:graphicFrameLocks noChangeAspect="1"/>
          </p:cNvGraphicFramePr>
          <p:nvPr/>
        </p:nvGraphicFramePr>
        <p:xfrm>
          <a:off x="4876800" y="2438400"/>
          <a:ext cx="4067175" cy="569913"/>
        </p:xfrm>
        <a:graphic>
          <a:graphicData uri="http://schemas.openxmlformats.org/presentationml/2006/ole">
            <mc:AlternateContent xmlns:mc="http://schemas.openxmlformats.org/markup-compatibility/2006">
              <mc:Choice xmlns:v="urn:schemas-microsoft-com:vml" Requires="v">
                <p:oleObj name="Equation" r:id="rId8" imgW="2000885" imgH="204470" progId="Equation.3">
                  <p:embed/>
                </p:oleObj>
              </mc:Choice>
              <mc:Fallback>
                <p:oleObj name="Equation" r:id="rId8" imgW="2000885" imgH="2044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2438400"/>
                        <a:ext cx="406717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3912" name="AutoShape 8"/>
          <p:cNvSpPr>
            <a:spLocks noChangeArrowheads="1"/>
          </p:cNvSpPr>
          <p:nvPr/>
        </p:nvSpPr>
        <p:spPr bwMode="auto">
          <a:xfrm>
            <a:off x="5100638" y="4038600"/>
            <a:ext cx="3281362" cy="2009775"/>
          </a:xfrm>
          <a:prstGeom prst="horizontalScroll">
            <a:avLst>
              <a:gd name="adj" fmla="val 12500"/>
            </a:avLst>
          </a:prstGeom>
          <a:solidFill>
            <a:srgbClr val="CCFFFF"/>
          </a:solidFill>
          <a:ln w="38100">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lnSpc>
                <a:spcPct val="110000"/>
              </a:lnSpc>
              <a:defRPr/>
            </a:pPr>
            <a:r>
              <a:rPr kumimoji="1" lang="zh-CN" altLang="en-US" sz="2800" b="1">
                <a:solidFill>
                  <a:srgbClr val="FF3300"/>
                </a:solidFill>
                <a:effectLst>
                  <a:outerShdw blurRad="38100" dist="38100" dir="2700000" algn="tl">
                    <a:srgbClr val="000000"/>
                  </a:outerShdw>
                </a:effectLst>
                <a:latin typeface="Times New Roman" panose="02020603050405020304" pitchFamily="18" charset="0"/>
                <a:ea typeface="楷体_GB2312" pitchFamily="49" charset="-122"/>
              </a:rPr>
              <a:t>射极输出器的输出电阻很小，带负载能力强。</a:t>
            </a:r>
          </a:p>
        </p:txBody>
      </p:sp>
      <p:grpSp>
        <p:nvGrpSpPr>
          <p:cNvPr id="47112" name="Group 9"/>
          <p:cNvGrpSpPr/>
          <p:nvPr/>
        </p:nvGrpSpPr>
        <p:grpSpPr bwMode="auto">
          <a:xfrm>
            <a:off x="352425" y="762000"/>
            <a:ext cx="4219575" cy="3095625"/>
            <a:chOff x="222" y="480"/>
            <a:chExt cx="2658" cy="1950"/>
          </a:xfrm>
        </p:grpSpPr>
        <p:sp>
          <p:nvSpPr>
            <p:cNvPr id="47116" name="Line 10"/>
            <p:cNvSpPr>
              <a:spLocks noChangeShapeType="1"/>
            </p:cNvSpPr>
            <p:nvPr/>
          </p:nvSpPr>
          <p:spPr bwMode="auto">
            <a:xfrm flipV="1">
              <a:off x="597" y="2315"/>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17" name="Line 11"/>
            <p:cNvSpPr>
              <a:spLocks noChangeShapeType="1"/>
            </p:cNvSpPr>
            <p:nvPr/>
          </p:nvSpPr>
          <p:spPr bwMode="auto">
            <a:xfrm flipH="1" flipV="1">
              <a:off x="2027" y="855"/>
              <a:ext cx="0" cy="2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18" name="Line 12"/>
            <p:cNvSpPr>
              <a:spLocks noChangeShapeType="1"/>
            </p:cNvSpPr>
            <p:nvPr/>
          </p:nvSpPr>
          <p:spPr bwMode="auto">
            <a:xfrm flipV="1">
              <a:off x="597" y="860"/>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7119" name="Group 13"/>
            <p:cNvGrpSpPr/>
            <p:nvPr/>
          </p:nvGrpSpPr>
          <p:grpSpPr bwMode="auto">
            <a:xfrm>
              <a:off x="1913" y="1027"/>
              <a:ext cx="206" cy="290"/>
              <a:chOff x="4164" y="1968"/>
              <a:chExt cx="264" cy="420"/>
            </a:xfrm>
          </p:grpSpPr>
          <p:sp>
            <p:nvSpPr>
              <p:cNvPr id="47172" name="AutoShape 14"/>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73" name="Line 15"/>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7120" name="Rectangle 16"/>
            <p:cNvSpPr>
              <a:spLocks noChangeArrowheads="1"/>
            </p:cNvSpPr>
            <p:nvPr/>
          </p:nvSpPr>
          <p:spPr bwMode="auto">
            <a:xfrm>
              <a:off x="1436" y="1071"/>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21" name="Line 17"/>
            <p:cNvSpPr>
              <a:spLocks noChangeShapeType="1"/>
            </p:cNvSpPr>
            <p:nvPr/>
          </p:nvSpPr>
          <p:spPr bwMode="auto">
            <a:xfrm>
              <a:off x="2019" y="843"/>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22" name="Text Box 18"/>
            <p:cNvSpPr txBox="1">
              <a:spLocks noChangeArrowheads="1"/>
            </p:cNvSpPr>
            <p:nvPr/>
          </p:nvSpPr>
          <p:spPr bwMode="auto">
            <a:xfrm>
              <a:off x="1086" y="980"/>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47123" name="Line 19"/>
            <p:cNvSpPr>
              <a:spLocks noChangeShapeType="1"/>
            </p:cNvSpPr>
            <p:nvPr/>
          </p:nvSpPr>
          <p:spPr bwMode="auto">
            <a:xfrm>
              <a:off x="1873" y="1049"/>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24" name="Text Box 20"/>
            <p:cNvSpPr txBox="1">
              <a:spLocks noChangeArrowheads="1"/>
            </p:cNvSpPr>
            <p:nvPr/>
          </p:nvSpPr>
          <p:spPr bwMode="auto">
            <a:xfrm>
              <a:off x="1050" y="1450"/>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7125" name="Line 21"/>
            <p:cNvSpPr>
              <a:spLocks noChangeShapeType="1"/>
            </p:cNvSpPr>
            <p:nvPr/>
          </p:nvSpPr>
          <p:spPr bwMode="auto">
            <a:xfrm flipV="1">
              <a:off x="2867" y="851"/>
              <a:ext cx="1" cy="14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26" name="Text Box 22"/>
            <p:cNvSpPr txBox="1">
              <a:spLocks noChangeArrowheads="1"/>
            </p:cNvSpPr>
            <p:nvPr/>
          </p:nvSpPr>
          <p:spPr bwMode="auto">
            <a:xfrm>
              <a:off x="1792" y="1875"/>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47127" name="Text Box 23"/>
            <p:cNvSpPr txBox="1">
              <a:spLocks noChangeArrowheads="1"/>
            </p:cNvSpPr>
            <p:nvPr/>
          </p:nvSpPr>
          <p:spPr bwMode="auto">
            <a:xfrm>
              <a:off x="1644" y="1225"/>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E</a:t>
              </a:r>
            </a:p>
          </p:txBody>
        </p:sp>
        <p:sp>
          <p:nvSpPr>
            <p:cNvPr id="47128" name="Text Box 24"/>
            <p:cNvSpPr txBox="1">
              <a:spLocks noChangeArrowheads="1"/>
            </p:cNvSpPr>
            <p:nvPr/>
          </p:nvSpPr>
          <p:spPr bwMode="auto">
            <a:xfrm>
              <a:off x="981" y="621"/>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47129" name="Text Box 25"/>
            <p:cNvSpPr txBox="1">
              <a:spLocks noChangeArrowheads="1"/>
            </p:cNvSpPr>
            <p:nvPr/>
          </p:nvSpPr>
          <p:spPr bwMode="auto">
            <a:xfrm>
              <a:off x="2219" y="59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C</a:t>
              </a:r>
            </a:p>
          </p:txBody>
        </p:sp>
        <p:sp>
          <p:nvSpPr>
            <p:cNvPr id="47130" name="Line 26"/>
            <p:cNvSpPr>
              <a:spLocks noChangeShapeType="1"/>
            </p:cNvSpPr>
            <p:nvPr/>
          </p:nvSpPr>
          <p:spPr bwMode="auto">
            <a:xfrm flipV="1">
              <a:off x="1080" y="863"/>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31" name="Text Box 27" descr="新闻纸"/>
            <p:cNvSpPr txBox="1">
              <a:spLocks noChangeArrowheads="1"/>
            </p:cNvSpPr>
            <p:nvPr/>
          </p:nvSpPr>
          <p:spPr bwMode="auto">
            <a:xfrm>
              <a:off x="715" y="838"/>
              <a:ext cx="299" cy="288"/>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7132" name="Text Box 28" descr="新闻纸"/>
            <p:cNvSpPr txBox="1">
              <a:spLocks noChangeArrowheads="1"/>
            </p:cNvSpPr>
            <p:nvPr/>
          </p:nvSpPr>
          <p:spPr bwMode="auto">
            <a:xfrm>
              <a:off x="717" y="2068"/>
              <a:ext cx="299" cy="288"/>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47133" name="Rectangle 29"/>
            <p:cNvSpPr>
              <a:spLocks noChangeArrowheads="1"/>
            </p:cNvSpPr>
            <p:nvPr/>
          </p:nvSpPr>
          <p:spPr bwMode="auto">
            <a:xfrm>
              <a:off x="1044" y="1475"/>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34" name="Rectangle 30" descr="新闻纸"/>
            <p:cNvSpPr>
              <a:spLocks noChangeArrowheads="1"/>
            </p:cNvSpPr>
            <p:nvPr/>
          </p:nvSpPr>
          <p:spPr bwMode="auto">
            <a:xfrm>
              <a:off x="2274" y="1629"/>
              <a:ext cx="212" cy="288"/>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7135" name="Rectangle 31" descr="新闻纸"/>
            <p:cNvSpPr>
              <a:spLocks noChangeArrowheads="1"/>
            </p:cNvSpPr>
            <p:nvPr/>
          </p:nvSpPr>
          <p:spPr bwMode="auto">
            <a:xfrm>
              <a:off x="2275" y="2103"/>
              <a:ext cx="212" cy="288"/>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grpSp>
          <p:nvGrpSpPr>
            <p:cNvPr id="47136" name="Group 32"/>
            <p:cNvGrpSpPr/>
            <p:nvPr/>
          </p:nvGrpSpPr>
          <p:grpSpPr bwMode="auto">
            <a:xfrm>
              <a:off x="1669" y="2311"/>
              <a:ext cx="160" cy="119"/>
              <a:chOff x="4403" y="3875"/>
              <a:chExt cx="160" cy="119"/>
            </a:xfrm>
          </p:grpSpPr>
          <p:sp>
            <p:nvSpPr>
              <p:cNvPr id="47170" name="Line 33"/>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71" name="Line 34"/>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7137" name="Line 35"/>
            <p:cNvSpPr>
              <a:spLocks noChangeShapeType="1"/>
            </p:cNvSpPr>
            <p:nvPr/>
          </p:nvSpPr>
          <p:spPr bwMode="auto">
            <a:xfrm flipV="1">
              <a:off x="1479" y="1327"/>
              <a:ext cx="0" cy="1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38" name="Line 36"/>
            <p:cNvSpPr>
              <a:spLocks noChangeShapeType="1"/>
            </p:cNvSpPr>
            <p:nvPr/>
          </p:nvSpPr>
          <p:spPr bwMode="auto">
            <a:xfrm flipH="1" flipV="1">
              <a:off x="1081" y="1726"/>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39" name="Line 37"/>
            <p:cNvSpPr>
              <a:spLocks noChangeShapeType="1"/>
            </p:cNvSpPr>
            <p:nvPr/>
          </p:nvSpPr>
          <p:spPr bwMode="auto">
            <a:xfrm flipV="1">
              <a:off x="2020" y="1304"/>
              <a:ext cx="0" cy="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40" name="Line 38"/>
            <p:cNvSpPr>
              <a:spLocks noChangeShapeType="1"/>
            </p:cNvSpPr>
            <p:nvPr/>
          </p:nvSpPr>
          <p:spPr bwMode="auto">
            <a:xfrm flipH="1">
              <a:off x="600" y="1430"/>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Rectangle 39"/>
            <p:cNvSpPr>
              <a:spLocks noChangeArrowheads="1"/>
            </p:cNvSpPr>
            <p:nvPr/>
          </p:nvSpPr>
          <p:spPr bwMode="auto">
            <a:xfrm>
              <a:off x="563" y="1202"/>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7142" name="Line 40"/>
            <p:cNvSpPr>
              <a:spLocks noChangeShapeType="1"/>
            </p:cNvSpPr>
            <p:nvPr/>
          </p:nvSpPr>
          <p:spPr bwMode="auto">
            <a:xfrm flipH="1">
              <a:off x="600" y="846"/>
              <a:ext cx="0" cy="35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Oval 41"/>
            <p:cNvSpPr>
              <a:spLocks noChangeArrowheads="1"/>
            </p:cNvSpPr>
            <p:nvPr/>
          </p:nvSpPr>
          <p:spPr bwMode="auto">
            <a:xfrm>
              <a:off x="510" y="1767"/>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Rectangle 42" descr="新闻纸"/>
            <p:cNvSpPr>
              <a:spLocks noChangeArrowheads="1"/>
            </p:cNvSpPr>
            <p:nvPr/>
          </p:nvSpPr>
          <p:spPr bwMode="auto">
            <a:xfrm>
              <a:off x="404" y="1553"/>
              <a:ext cx="211" cy="288"/>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47145" name="Rectangle 43"/>
            <p:cNvSpPr>
              <a:spLocks noChangeArrowheads="1"/>
            </p:cNvSpPr>
            <p:nvPr/>
          </p:nvSpPr>
          <p:spPr bwMode="auto">
            <a:xfrm>
              <a:off x="393" y="1873"/>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latin typeface="宋体" panose="02010600030101010101" pitchFamily="2" charset="-122"/>
                </a:rPr>
                <a:t>-</a:t>
              </a:r>
            </a:p>
          </p:txBody>
        </p:sp>
        <p:sp>
          <p:nvSpPr>
            <p:cNvPr id="47146" name="Text Box 44"/>
            <p:cNvSpPr txBox="1">
              <a:spLocks noChangeArrowheads="1"/>
            </p:cNvSpPr>
            <p:nvPr/>
          </p:nvSpPr>
          <p:spPr bwMode="auto">
            <a:xfrm>
              <a:off x="222" y="1173"/>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sp>
          <p:nvSpPr>
            <p:cNvPr id="47147" name="Oval 45"/>
            <p:cNvSpPr>
              <a:spLocks noChangeArrowheads="1"/>
            </p:cNvSpPr>
            <p:nvPr/>
          </p:nvSpPr>
          <p:spPr bwMode="auto">
            <a:xfrm>
              <a:off x="1723" y="2281"/>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48" name="Object 46"/>
            <p:cNvGraphicFramePr>
              <a:graphicFrameLocks noChangeAspect="1"/>
            </p:cNvGraphicFramePr>
            <p:nvPr/>
          </p:nvGraphicFramePr>
          <p:xfrm>
            <a:off x="743" y="1448"/>
            <a:ext cx="181" cy="280"/>
          </p:xfrm>
          <a:graphic>
            <a:graphicData uri="http://schemas.openxmlformats.org/presentationml/2006/ole">
              <mc:AlternateContent xmlns:mc="http://schemas.openxmlformats.org/markup-compatibility/2006">
                <mc:Choice xmlns:v="urn:schemas-microsoft-com:vml" Requires="v">
                  <p:oleObj name="Equation" r:id="rId11" imgW="161290" imgH="204470" progId="Equation.3">
                    <p:embed/>
                  </p:oleObj>
                </mc:Choice>
                <mc:Fallback>
                  <p:oleObj name="Equation" r:id="rId11" imgW="161290" imgH="20447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3" y="1448"/>
                          <a:ext cx="18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9" name="Line 47"/>
            <p:cNvSpPr>
              <a:spLocks noChangeShapeType="1"/>
            </p:cNvSpPr>
            <p:nvPr/>
          </p:nvSpPr>
          <p:spPr bwMode="auto">
            <a:xfrm flipV="1">
              <a:off x="1234" y="805"/>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7150" name="Object 48"/>
            <p:cNvGraphicFramePr>
              <a:graphicFrameLocks noChangeAspect="1"/>
            </p:cNvGraphicFramePr>
            <p:nvPr/>
          </p:nvGraphicFramePr>
          <p:xfrm>
            <a:off x="1220" y="521"/>
            <a:ext cx="177" cy="313"/>
          </p:xfrm>
          <a:graphic>
            <a:graphicData uri="http://schemas.openxmlformats.org/presentationml/2006/ole">
              <mc:AlternateContent xmlns:mc="http://schemas.openxmlformats.org/markup-compatibility/2006">
                <mc:Choice xmlns:v="urn:schemas-microsoft-com:vml" Requires="v">
                  <p:oleObj name="Equation" r:id="rId13" imgW="150495" imgH="215265" progId="Equation.3">
                    <p:embed/>
                  </p:oleObj>
                </mc:Choice>
                <mc:Fallback>
                  <p:oleObj name="Equation" r:id="rId13" imgW="150495" imgH="215265"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0" y="521"/>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51" name="Line 49"/>
            <p:cNvSpPr>
              <a:spLocks noChangeShapeType="1"/>
            </p:cNvSpPr>
            <p:nvPr/>
          </p:nvSpPr>
          <p:spPr bwMode="auto">
            <a:xfrm flipH="1">
              <a:off x="2046" y="793"/>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7152" name="Object 50"/>
            <p:cNvGraphicFramePr>
              <a:graphicFrameLocks noChangeAspect="1"/>
            </p:cNvGraphicFramePr>
            <p:nvPr/>
          </p:nvGraphicFramePr>
          <p:xfrm>
            <a:off x="2074" y="480"/>
            <a:ext cx="260" cy="308"/>
          </p:xfrm>
          <a:graphic>
            <a:graphicData uri="http://schemas.openxmlformats.org/presentationml/2006/ole">
              <mc:AlternateContent xmlns:mc="http://schemas.openxmlformats.org/markup-compatibility/2006">
                <mc:Choice xmlns:v="urn:schemas-microsoft-com:vml" Requires="v">
                  <p:oleObj name="Equation" r:id="rId15" imgW="247650" imgH="215265" progId="Equation.3">
                    <p:embed/>
                  </p:oleObj>
                </mc:Choice>
                <mc:Fallback>
                  <p:oleObj name="Equation" r:id="rId15" imgW="247650" imgH="215265"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4" y="480"/>
                          <a:ext cx="26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53" name="Object 51"/>
            <p:cNvGraphicFramePr>
              <a:graphicFrameLocks noChangeAspect="1"/>
            </p:cNvGraphicFramePr>
            <p:nvPr/>
          </p:nvGraphicFramePr>
          <p:xfrm>
            <a:off x="2293" y="1923"/>
            <a:ext cx="181" cy="283"/>
          </p:xfrm>
          <a:graphic>
            <a:graphicData uri="http://schemas.openxmlformats.org/presentationml/2006/ole">
              <mc:AlternateContent xmlns:mc="http://schemas.openxmlformats.org/markup-compatibility/2006">
                <mc:Choice xmlns:v="urn:schemas-microsoft-com:vml" Requires="v">
                  <p:oleObj name="Equation" r:id="rId17" imgW="172085" imgH="215265" progId="Equation.3">
                    <p:embed/>
                  </p:oleObj>
                </mc:Choice>
                <mc:Fallback>
                  <p:oleObj name="Equation" r:id="rId17" imgW="172085" imgH="215265" progId="Equation.3">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93" y="1923"/>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54" name="Object 52"/>
            <p:cNvGraphicFramePr>
              <a:graphicFrameLocks noChangeAspect="1"/>
            </p:cNvGraphicFramePr>
            <p:nvPr/>
          </p:nvGraphicFramePr>
          <p:xfrm>
            <a:off x="1662" y="798"/>
            <a:ext cx="300" cy="313"/>
          </p:xfrm>
          <a:graphic>
            <a:graphicData uri="http://schemas.openxmlformats.org/presentationml/2006/ole">
              <mc:AlternateContent xmlns:mc="http://schemas.openxmlformats.org/markup-compatibility/2006">
                <mc:Choice xmlns:v="urn:schemas-microsoft-com:vml" Requires="v">
                  <p:oleObj name="Equation" r:id="rId19" imgW="236855" imgH="215265" progId="Equation.3">
                    <p:embed/>
                  </p:oleObj>
                </mc:Choice>
                <mc:Fallback>
                  <p:oleObj name="Equation" r:id="rId19" imgW="236855" imgH="215265"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62" y="798"/>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55" name="Object 53"/>
            <p:cNvGraphicFramePr>
              <a:graphicFrameLocks noChangeAspect="1"/>
            </p:cNvGraphicFramePr>
            <p:nvPr/>
          </p:nvGraphicFramePr>
          <p:xfrm>
            <a:off x="284" y="1707"/>
            <a:ext cx="205" cy="295"/>
          </p:xfrm>
          <a:graphic>
            <a:graphicData uri="http://schemas.openxmlformats.org/presentationml/2006/ole">
              <mc:AlternateContent xmlns:mc="http://schemas.openxmlformats.org/markup-compatibility/2006">
                <mc:Choice xmlns:v="urn:schemas-microsoft-com:vml" Requires="v">
                  <p:oleObj name="Equation" r:id="rId21" imgW="193675" imgH="215265" progId="Equation.3">
                    <p:embed/>
                  </p:oleObj>
                </mc:Choice>
                <mc:Fallback>
                  <p:oleObj name="Equation" r:id="rId21" imgW="193675" imgH="215265"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4" y="1707"/>
                          <a:ext cx="20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56" name="Rectangle 54"/>
            <p:cNvSpPr>
              <a:spLocks noChangeArrowheads="1"/>
            </p:cNvSpPr>
            <p:nvPr/>
          </p:nvSpPr>
          <p:spPr bwMode="auto">
            <a:xfrm>
              <a:off x="1713" y="1918"/>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57" name="Line 55"/>
            <p:cNvSpPr>
              <a:spLocks noChangeShapeType="1"/>
            </p:cNvSpPr>
            <p:nvPr/>
          </p:nvSpPr>
          <p:spPr bwMode="auto">
            <a:xfrm>
              <a:off x="1759" y="1464"/>
              <a:ext cx="0" cy="4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8" name="Line 56"/>
            <p:cNvSpPr>
              <a:spLocks noChangeShapeType="1"/>
            </p:cNvSpPr>
            <p:nvPr/>
          </p:nvSpPr>
          <p:spPr bwMode="auto">
            <a:xfrm>
              <a:off x="1754" y="2182"/>
              <a:ext cx="0" cy="1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Line 57"/>
            <p:cNvSpPr>
              <a:spLocks noChangeShapeType="1"/>
            </p:cNvSpPr>
            <p:nvPr/>
          </p:nvSpPr>
          <p:spPr bwMode="auto">
            <a:xfrm>
              <a:off x="1721" y="1486"/>
              <a:ext cx="0" cy="21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7160" name="Object 58"/>
            <p:cNvGraphicFramePr>
              <a:graphicFrameLocks noChangeAspect="1"/>
            </p:cNvGraphicFramePr>
            <p:nvPr/>
          </p:nvGraphicFramePr>
          <p:xfrm>
            <a:off x="1547" y="1460"/>
            <a:ext cx="163" cy="320"/>
          </p:xfrm>
          <a:graphic>
            <a:graphicData uri="http://schemas.openxmlformats.org/presentationml/2006/ole">
              <mc:AlternateContent xmlns:mc="http://schemas.openxmlformats.org/markup-compatibility/2006">
                <mc:Choice xmlns:v="urn:schemas-microsoft-com:vml" Requires="v">
                  <p:oleObj name="公式" r:id="rId23" imgW="150495" imgH="247650" progId="Equation.3">
                    <p:embed/>
                  </p:oleObj>
                </mc:Choice>
                <mc:Fallback>
                  <p:oleObj name="公式" r:id="rId23" imgW="150495" imgH="247650" progId="Equation.3">
                    <p:embed/>
                    <p:pic>
                      <p:nvPicPr>
                        <p:cNvPr id="0" name="Object 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7" y="1460"/>
                          <a:ext cx="163"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61" name="Text Box 59"/>
            <p:cNvSpPr txBox="1">
              <a:spLocks noChangeArrowheads="1"/>
            </p:cNvSpPr>
            <p:nvPr/>
          </p:nvSpPr>
          <p:spPr bwMode="auto">
            <a:xfrm>
              <a:off x="1349" y="1893"/>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E</a:t>
              </a:r>
              <a:endParaRPr kumimoji="1" lang="en-US" altLang="zh-CN" sz="2400" b="1">
                <a:latin typeface="Times New Roman" panose="02020603050405020304" pitchFamily="18" charset="0"/>
                <a:ea typeface="楷体_GB2312" pitchFamily="49" charset="-122"/>
              </a:endParaRPr>
            </a:p>
          </p:txBody>
        </p:sp>
        <p:sp>
          <p:nvSpPr>
            <p:cNvPr id="47162" name="Rectangle 60"/>
            <p:cNvSpPr>
              <a:spLocks noChangeArrowheads="1"/>
            </p:cNvSpPr>
            <p:nvPr/>
          </p:nvSpPr>
          <p:spPr bwMode="auto">
            <a:xfrm>
              <a:off x="2171" y="1913"/>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63" name="Line 61"/>
            <p:cNvSpPr>
              <a:spLocks noChangeShapeType="1"/>
            </p:cNvSpPr>
            <p:nvPr/>
          </p:nvSpPr>
          <p:spPr bwMode="auto">
            <a:xfrm>
              <a:off x="2217" y="1700"/>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4" name="Line 62"/>
            <p:cNvSpPr>
              <a:spLocks noChangeShapeType="1"/>
            </p:cNvSpPr>
            <p:nvPr/>
          </p:nvSpPr>
          <p:spPr bwMode="auto">
            <a:xfrm>
              <a:off x="2212" y="2165"/>
              <a:ext cx="0" cy="1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5" name="Line 63"/>
            <p:cNvSpPr>
              <a:spLocks noChangeShapeType="1"/>
            </p:cNvSpPr>
            <p:nvPr/>
          </p:nvSpPr>
          <p:spPr bwMode="auto">
            <a:xfrm>
              <a:off x="1764" y="1700"/>
              <a:ext cx="465"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Line 64"/>
            <p:cNvSpPr>
              <a:spLocks noChangeShapeType="1"/>
            </p:cNvSpPr>
            <p:nvPr/>
          </p:nvSpPr>
          <p:spPr bwMode="auto">
            <a:xfrm>
              <a:off x="1481" y="1470"/>
              <a:ext cx="5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7167" name="Line 65"/>
            <p:cNvSpPr>
              <a:spLocks noChangeShapeType="1"/>
            </p:cNvSpPr>
            <p:nvPr/>
          </p:nvSpPr>
          <p:spPr bwMode="auto">
            <a:xfrm>
              <a:off x="1493" y="84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7168" name="Line 66"/>
            <p:cNvSpPr>
              <a:spLocks noChangeShapeType="1"/>
            </p:cNvSpPr>
            <p:nvPr/>
          </p:nvSpPr>
          <p:spPr bwMode="auto">
            <a:xfrm flipV="1">
              <a:off x="624" y="816"/>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47169" name="Object 67"/>
            <p:cNvGraphicFramePr>
              <a:graphicFrameLocks noChangeAspect="1"/>
            </p:cNvGraphicFramePr>
            <p:nvPr/>
          </p:nvGraphicFramePr>
          <p:xfrm>
            <a:off x="624" y="528"/>
            <a:ext cx="151" cy="297"/>
          </p:xfrm>
          <a:graphic>
            <a:graphicData uri="http://schemas.openxmlformats.org/presentationml/2006/ole">
              <mc:AlternateContent xmlns:mc="http://schemas.openxmlformats.org/markup-compatibility/2006">
                <mc:Choice xmlns:v="urn:schemas-microsoft-com:vml" Requires="v">
                  <p:oleObj name="Equation" r:id="rId25" imgW="118110" imgH="204470" progId="Equation.3">
                    <p:embed/>
                  </p:oleObj>
                </mc:Choice>
                <mc:Fallback>
                  <p:oleObj name="Equation" r:id="rId25" imgW="118110" imgH="204470" progId="Equation.3">
                    <p:embed/>
                    <p:pic>
                      <p:nvPicPr>
                        <p:cNvPr id="0" name="Object 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4" y="528"/>
                          <a:ext cx="15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63972" name="Group 68"/>
          <p:cNvGrpSpPr/>
          <p:nvPr/>
        </p:nvGrpSpPr>
        <p:grpSpPr bwMode="auto">
          <a:xfrm>
            <a:off x="2895600" y="3276600"/>
            <a:ext cx="354013" cy="882650"/>
            <a:chOff x="2717" y="1440"/>
            <a:chExt cx="223" cy="556"/>
          </a:xfrm>
        </p:grpSpPr>
        <p:sp>
          <p:nvSpPr>
            <p:cNvPr id="47114" name="AutoShape 69"/>
            <p:cNvSpPr>
              <a:spLocks noChangeArrowheads="1"/>
            </p:cNvSpPr>
            <p:nvPr/>
          </p:nvSpPr>
          <p:spPr bwMode="auto">
            <a:xfrm flipH="1">
              <a:off x="2761" y="1440"/>
              <a:ext cx="179" cy="39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35 h 21600"/>
                <a:gd name="T14" fmla="*/ 18221 w 21600"/>
                <a:gd name="T15" fmla="*/ 924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47115" name="Object 70"/>
            <p:cNvGraphicFramePr>
              <a:graphicFrameLocks noChangeAspect="1"/>
            </p:cNvGraphicFramePr>
            <p:nvPr/>
          </p:nvGraphicFramePr>
          <p:xfrm>
            <a:off x="2717" y="1657"/>
            <a:ext cx="209" cy="339"/>
          </p:xfrm>
          <a:graphic>
            <a:graphicData uri="http://schemas.openxmlformats.org/presentationml/2006/ole">
              <mc:AlternateContent xmlns:mc="http://schemas.openxmlformats.org/markup-compatibility/2006">
                <mc:Choice xmlns:v="urn:schemas-microsoft-com:vml" Requires="v">
                  <p:oleObj name="Equation" r:id="rId27" imgW="107315" imgH="204470" progId="Equation.3">
                    <p:embed/>
                  </p:oleObj>
                </mc:Choice>
                <mc:Fallback>
                  <p:oleObj name="Equation" r:id="rId27" imgW="107315" imgH="204470" progId="Equation.3">
                    <p:embed/>
                    <p:pic>
                      <p:nvPicPr>
                        <p:cNvPr id="0" name="Object 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17" y="1657"/>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afterEffect">
                                  <p:stCondLst>
                                    <p:cond delay="0"/>
                                  </p:stCondLst>
                                  <p:childTnLst>
                                    <p:set>
                                      <p:cBhvr>
                                        <p:cTn id="6" dur="1" fill="hold">
                                          <p:stCondLst>
                                            <p:cond delay="0"/>
                                          </p:stCondLst>
                                        </p:cTn>
                                        <p:tgtEl>
                                          <p:spTgt spid="763972"/>
                                        </p:tgtEl>
                                        <p:attrNameLst>
                                          <p:attrName>style.visibility</p:attrName>
                                        </p:attrNameLst>
                                      </p:cBhvr>
                                      <p:to>
                                        <p:strVal val="visible"/>
                                      </p:to>
                                    </p:set>
                                    <p:animEffect transition="in" filter="strips(upLeft)">
                                      <p:cBhvr>
                                        <p:cTn id="7" dur="500"/>
                                        <p:tgtEl>
                                          <p:spTgt spid="763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3909"/>
                                        </p:tgtEl>
                                        <p:attrNameLst>
                                          <p:attrName>style.visibility</p:attrName>
                                        </p:attrNameLst>
                                      </p:cBhvr>
                                      <p:to>
                                        <p:strVal val="visible"/>
                                      </p:to>
                                    </p:set>
                                    <p:animEffect transition="in" filter="wipe(left)">
                                      <p:cBhvr>
                                        <p:cTn id="12" dur="500"/>
                                        <p:tgtEl>
                                          <p:spTgt spid="763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3908"/>
                                        </p:tgtEl>
                                        <p:attrNameLst>
                                          <p:attrName>style.visibility</p:attrName>
                                        </p:attrNameLst>
                                      </p:cBhvr>
                                      <p:to>
                                        <p:strVal val="visible"/>
                                      </p:to>
                                    </p:set>
                                    <p:animEffect transition="in" filter="wipe(left)">
                                      <p:cBhvr>
                                        <p:cTn id="17" dur="500"/>
                                        <p:tgtEl>
                                          <p:spTgt spid="763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3910"/>
                                        </p:tgtEl>
                                        <p:attrNameLst>
                                          <p:attrName>style.visibility</p:attrName>
                                        </p:attrNameLst>
                                      </p:cBhvr>
                                      <p:to>
                                        <p:strVal val="visible"/>
                                      </p:to>
                                    </p:set>
                                    <p:animEffect transition="in" filter="wipe(left)">
                                      <p:cBhvr>
                                        <p:cTn id="22" dur="500"/>
                                        <p:tgtEl>
                                          <p:spTgt spid="7639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3907"/>
                                        </p:tgtEl>
                                        <p:attrNameLst>
                                          <p:attrName>style.visibility</p:attrName>
                                        </p:attrNameLst>
                                      </p:cBhvr>
                                      <p:to>
                                        <p:strVal val="visible"/>
                                      </p:to>
                                    </p:set>
                                    <p:animEffect transition="in" filter="wipe(left)">
                                      <p:cBhvr>
                                        <p:cTn id="27" dur="500"/>
                                        <p:tgtEl>
                                          <p:spTgt spid="76390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63912"/>
                                        </p:tgtEl>
                                        <p:attrNameLst>
                                          <p:attrName>style.visibility</p:attrName>
                                        </p:attrNameLst>
                                      </p:cBhvr>
                                      <p:to>
                                        <p:strVal val="visible"/>
                                      </p:to>
                                    </p:set>
                                    <p:animEffect transition="in" filter="box(out)">
                                      <p:cBhvr>
                                        <p:cTn id="32" dur="500"/>
                                        <p:tgtEl>
                                          <p:spTgt spid="763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2"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539750" y="549275"/>
            <a:ext cx="7924800" cy="914400"/>
          </a:xfrm>
        </p:spPr>
        <p:txBody>
          <a:bodyPr/>
          <a:lstStyle/>
          <a:p>
            <a:pPr algn="l" eaLnBrk="1" hangingPunct="1">
              <a:defRPr/>
            </a:pPr>
            <a:r>
              <a:rPr lang="zh-CN" altLang="en-US" sz="3200" b="1">
                <a:solidFill>
                  <a:srgbClr val="CC0000"/>
                </a:solidFill>
                <a:effectLst>
                  <a:outerShdw blurRad="38100" dist="38100" dir="2700000" algn="tl">
                    <a:srgbClr val="C0C0C0"/>
                  </a:outerShdw>
                </a:effectLst>
                <a:ea typeface="楷体_GB2312" pitchFamily="49" charset="-122"/>
              </a:rPr>
              <a:t>共集电极放大电路</a:t>
            </a:r>
            <a:r>
              <a:rPr lang="en-US" altLang="zh-CN" sz="3200" b="1">
                <a:solidFill>
                  <a:srgbClr val="CC0000"/>
                </a:solidFill>
                <a:effectLst>
                  <a:outerShdw blurRad="38100" dist="38100" dir="2700000" algn="tl">
                    <a:srgbClr val="C0C0C0"/>
                  </a:outerShdw>
                </a:effectLst>
                <a:ea typeface="楷体_GB2312" pitchFamily="49" charset="-122"/>
              </a:rPr>
              <a:t>(</a:t>
            </a:r>
            <a:r>
              <a:rPr lang="zh-CN" altLang="en-US" sz="3200" b="1">
                <a:solidFill>
                  <a:srgbClr val="CC0000"/>
                </a:solidFill>
                <a:effectLst>
                  <a:outerShdw blurRad="38100" dist="38100" dir="2700000" algn="tl">
                    <a:srgbClr val="C0C0C0"/>
                  </a:outerShdw>
                </a:effectLst>
                <a:ea typeface="楷体_GB2312" pitchFamily="49" charset="-122"/>
              </a:rPr>
              <a:t>射极输出器</a:t>
            </a:r>
            <a:r>
              <a:rPr lang="en-US" altLang="zh-CN" sz="3200" b="1">
                <a:solidFill>
                  <a:srgbClr val="CC0000"/>
                </a:solidFill>
                <a:effectLst>
                  <a:outerShdw blurRad="38100" dist="38100" dir="2700000" algn="tl">
                    <a:srgbClr val="C0C0C0"/>
                  </a:outerShdw>
                </a:effectLst>
                <a:ea typeface="楷体_GB2312" pitchFamily="49" charset="-122"/>
              </a:rPr>
              <a:t>)</a:t>
            </a:r>
            <a:r>
              <a:rPr lang="zh-CN" altLang="en-US" sz="3200" b="1">
                <a:solidFill>
                  <a:srgbClr val="CC0000"/>
                </a:solidFill>
                <a:effectLst>
                  <a:outerShdw blurRad="38100" dist="38100" dir="2700000" algn="tl">
                    <a:srgbClr val="C0C0C0"/>
                  </a:outerShdw>
                </a:effectLst>
                <a:ea typeface="楷体_GB2312" pitchFamily="49" charset="-122"/>
              </a:rPr>
              <a:t>的特点：</a:t>
            </a:r>
          </a:p>
        </p:txBody>
      </p:sp>
      <p:sp>
        <p:nvSpPr>
          <p:cNvPr id="764931" name="Text Box 3"/>
          <p:cNvSpPr txBox="1">
            <a:spLocks noChangeArrowheads="1"/>
          </p:cNvSpPr>
          <p:nvPr/>
        </p:nvSpPr>
        <p:spPr bwMode="auto">
          <a:xfrm>
            <a:off x="2895600" y="3508375"/>
            <a:ext cx="5791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2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1.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电压放大倍数小于</a:t>
            </a: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，约等于</a:t>
            </a: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1;</a:t>
            </a:r>
          </a:p>
          <a:p>
            <a:pPr algn="l">
              <a:spcBef>
                <a:spcPct val="2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2.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输入电阻高；</a:t>
            </a:r>
          </a:p>
          <a:p>
            <a:pPr algn="l">
              <a:spcBef>
                <a:spcPct val="2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3.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输出电阻低；</a:t>
            </a:r>
          </a:p>
          <a:p>
            <a:pPr algn="l">
              <a:spcBef>
                <a:spcPct val="20000"/>
              </a:spcBef>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4.  </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输出与输入同相。</a:t>
            </a:r>
          </a:p>
        </p:txBody>
      </p:sp>
      <p:graphicFrame>
        <p:nvGraphicFramePr>
          <p:cNvPr id="48132" name="Object 4" descr="40%"/>
          <p:cNvGraphicFramePr>
            <a:graphicFrameLocks noChangeAspect="1"/>
          </p:cNvGraphicFramePr>
          <p:nvPr/>
        </p:nvGraphicFramePr>
        <p:xfrm>
          <a:off x="609600" y="1452563"/>
          <a:ext cx="2909888" cy="1098550"/>
        </p:xfrm>
        <a:graphic>
          <a:graphicData uri="http://schemas.openxmlformats.org/presentationml/2006/ole">
            <mc:AlternateContent xmlns:mc="http://schemas.openxmlformats.org/markup-compatibility/2006">
              <mc:Choice xmlns:v="urn:schemas-microsoft-com:vml" Requires="v">
                <p:oleObj name="Equation" r:id="rId2" imgW="1441450" imgH="452120" progId="Equation.3">
                  <p:embed/>
                </p:oleObj>
              </mc:Choice>
              <mc:Fallback>
                <p:oleObj name="Equation" r:id="rId2" imgW="1441450" imgH="452120" progId="Equation.3">
                  <p:embed/>
                  <p:pic>
                    <p:nvPicPr>
                      <p:cNvPr id="0" name="Object 4" descr="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52563"/>
                        <a:ext cx="2909888" cy="1098550"/>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descr="40%"/>
          <p:cNvGraphicFramePr>
            <a:graphicFrameLocks noChangeAspect="1"/>
          </p:cNvGraphicFramePr>
          <p:nvPr/>
        </p:nvGraphicFramePr>
        <p:xfrm>
          <a:off x="736600" y="2632075"/>
          <a:ext cx="4075113" cy="615950"/>
        </p:xfrm>
        <a:graphic>
          <a:graphicData uri="http://schemas.openxmlformats.org/presentationml/2006/ole">
            <mc:AlternateContent xmlns:mc="http://schemas.openxmlformats.org/markup-compatibility/2006">
              <mc:Choice xmlns:v="urn:schemas-microsoft-com:vml" Requires="v">
                <p:oleObj name="Equation" r:id="rId4" imgW="1587500" imgH="241300" progId="Equation.3">
                  <p:embed/>
                </p:oleObj>
              </mc:Choice>
              <mc:Fallback>
                <p:oleObj name="Equation" r:id="rId4" imgW="1587500" imgH="241300" progId="Equation.3">
                  <p:embed/>
                  <p:pic>
                    <p:nvPicPr>
                      <p:cNvPr id="0" name="Object 5" descr="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600" y="2632075"/>
                        <a:ext cx="4075113" cy="615950"/>
                      </a:xfrm>
                      <a:prstGeom prst="rect">
                        <a:avLst/>
                      </a:prstGeom>
                      <a:noFill/>
                      <a:ln>
                        <a:noFill/>
                      </a:ln>
                      <a:effectLst/>
                      <a:extLst>
                        <a:ext uri="{909E8E84-426E-40DD-AFC4-6F175D3DCCD1}">
                          <a14:hiddenFill xmlns:a14="http://schemas.microsoft.com/office/drawing/2010/main">
                            <a:pattFill prst="pct40">
                              <a:fgClr>
                                <a:srgbClr val="FFCCCC"/>
                              </a:fgClr>
                              <a:bgClr>
                                <a:srgbClr val="FFFFFF"/>
                              </a:bgClr>
                            </a:pattFill>
                          </a14:hiddenFill>
                        </a:ext>
                        <a:ext uri="{91240B29-F687-4F45-9708-019B960494DF}">
                          <a14:hiddenLine xmlns:a14="http://schemas.microsoft.com/office/drawing/2010/main" w="28575">
                            <a:solidFill>
                              <a:srgbClr val="33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descr="40%"/>
          <p:cNvGraphicFramePr>
            <a:graphicFrameLocks noChangeAspect="1"/>
          </p:cNvGraphicFramePr>
          <p:nvPr/>
        </p:nvGraphicFramePr>
        <p:xfrm>
          <a:off x="700088" y="3455988"/>
          <a:ext cx="1800225" cy="957262"/>
        </p:xfrm>
        <a:graphic>
          <a:graphicData uri="http://schemas.openxmlformats.org/presentationml/2006/ole">
            <mc:AlternateContent xmlns:mc="http://schemas.openxmlformats.org/markup-compatibility/2006">
              <mc:Choice xmlns:v="urn:schemas-microsoft-com:vml" Requires="v">
                <p:oleObj name="Equation" r:id="rId6" imgW="787400" imgH="419100" progId="Equation.3">
                  <p:embed/>
                </p:oleObj>
              </mc:Choice>
              <mc:Fallback>
                <p:oleObj name="Equation" r:id="rId6" imgW="787400" imgH="419100" progId="Equation.3">
                  <p:embed/>
                  <p:pic>
                    <p:nvPicPr>
                      <p:cNvPr id="0" name="Object 6"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8" y="3455988"/>
                        <a:ext cx="1800225" cy="957262"/>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28575">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Effect transition="in" filter="wipe(left)">
                                      <p:cBhvr>
                                        <p:cTn id="7" dur="500"/>
                                        <p:tgtEl>
                                          <p:spTgt spid="76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4931">
                                            <p:txEl>
                                              <p:pRg st="1" end="1"/>
                                            </p:txEl>
                                          </p:spTgt>
                                        </p:tgtEl>
                                        <p:attrNameLst>
                                          <p:attrName>style.visibility</p:attrName>
                                        </p:attrNameLst>
                                      </p:cBhvr>
                                      <p:to>
                                        <p:strVal val="visible"/>
                                      </p:to>
                                    </p:set>
                                    <p:animEffect transition="in" filter="wipe(left)">
                                      <p:cBhvr>
                                        <p:cTn id="12" dur="500"/>
                                        <p:tgtEl>
                                          <p:spTgt spid="764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4931">
                                            <p:txEl>
                                              <p:pRg st="2" end="2"/>
                                            </p:txEl>
                                          </p:spTgt>
                                        </p:tgtEl>
                                        <p:attrNameLst>
                                          <p:attrName>style.visibility</p:attrName>
                                        </p:attrNameLst>
                                      </p:cBhvr>
                                      <p:to>
                                        <p:strVal val="visible"/>
                                      </p:to>
                                    </p:set>
                                    <p:animEffect transition="in" filter="wipe(left)">
                                      <p:cBhvr>
                                        <p:cTn id="17" dur="500"/>
                                        <p:tgtEl>
                                          <p:spTgt spid="764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4931">
                                            <p:txEl>
                                              <p:pRg st="3" end="3"/>
                                            </p:txEl>
                                          </p:spTgt>
                                        </p:tgtEl>
                                        <p:attrNameLst>
                                          <p:attrName>style.visibility</p:attrName>
                                        </p:attrNameLst>
                                      </p:cBhvr>
                                      <p:to>
                                        <p:strVal val="visible"/>
                                      </p:to>
                                    </p:set>
                                    <p:animEffect transition="in" filter="wipe(left)">
                                      <p:cBhvr>
                                        <p:cTn id="22" dur="500"/>
                                        <p:tgtEl>
                                          <p:spTgt spid="764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a:spLocks noChangeArrowheads="1"/>
          </p:cNvSpPr>
          <p:nvPr/>
        </p:nvSpPr>
        <p:spPr bwMode="auto">
          <a:xfrm>
            <a:off x="34925" y="534988"/>
            <a:ext cx="36718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FF3300"/>
                </a:solidFill>
                <a:latin typeface="Times New Roman" panose="02020603050405020304" pitchFamily="18" charset="0"/>
                <a:ea typeface="黑体" panose="02010609060101010101" pitchFamily="49" charset="-122"/>
              </a:rPr>
              <a:t>2.1   </a:t>
            </a:r>
            <a:r>
              <a:rPr kumimoji="1" lang="zh-CN" altLang="en-US" sz="2400" b="1" dirty="0">
                <a:solidFill>
                  <a:srgbClr val="FF3300"/>
                </a:solidFill>
                <a:latin typeface="Times New Roman" panose="02020603050405020304" pitchFamily="18" charset="0"/>
                <a:ea typeface="黑体" panose="02010609060101010101" pitchFamily="49" charset="-122"/>
              </a:rPr>
              <a:t>放大倍数（增益）</a:t>
            </a:r>
          </a:p>
        </p:txBody>
      </p:sp>
      <p:sp>
        <p:nvSpPr>
          <p:cNvPr id="30" name="Rectangle 4"/>
          <p:cNvSpPr>
            <a:spLocks noChangeArrowheads="1"/>
          </p:cNvSpPr>
          <p:nvPr/>
        </p:nvSpPr>
        <p:spPr bwMode="auto">
          <a:xfrm>
            <a:off x="3132138" y="533400"/>
            <a:ext cx="51117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a:solidFill>
                  <a:srgbClr val="3333FF"/>
                </a:solidFill>
                <a:latin typeface="Times New Roman" panose="02020603050405020304" pitchFamily="18" charset="0"/>
                <a:ea typeface="黑体" panose="02010609060101010101" pitchFamily="49" charset="-122"/>
              </a:rPr>
              <a:t>——</a:t>
            </a:r>
            <a:r>
              <a:rPr kumimoji="1" lang="zh-CN" altLang="en-US" sz="2400" b="1">
                <a:solidFill>
                  <a:srgbClr val="3333FF"/>
                </a:solidFill>
                <a:latin typeface="Times New Roman" panose="02020603050405020304" pitchFamily="18" charset="0"/>
                <a:ea typeface="黑体" panose="02010609060101010101" pitchFamily="49" charset="-122"/>
              </a:rPr>
              <a:t>描述放大电路放大能力的指标。</a:t>
            </a:r>
          </a:p>
        </p:txBody>
      </p:sp>
      <p:grpSp>
        <p:nvGrpSpPr>
          <p:cNvPr id="31" name="Group 5"/>
          <p:cNvGrpSpPr/>
          <p:nvPr/>
        </p:nvGrpSpPr>
        <p:grpSpPr bwMode="auto">
          <a:xfrm>
            <a:off x="466725" y="1125538"/>
            <a:ext cx="3744913" cy="936625"/>
            <a:chOff x="249" y="1298"/>
            <a:chExt cx="2359" cy="590"/>
          </a:xfrm>
        </p:grpSpPr>
        <p:sp>
          <p:nvSpPr>
            <p:cNvPr id="32" name="Rectangle 6"/>
            <p:cNvSpPr>
              <a:spLocks noChangeArrowheads="1"/>
            </p:cNvSpPr>
            <p:nvPr/>
          </p:nvSpPr>
          <p:spPr bwMode="auto">
            <a:xfrm>
              <a:off x="249" y="1389"/>
              <a:ext cx="122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放大倍数＝</a:t>
              </a:r>
            </a:p>
          </p:txBody>
        </p:sp>
        <p:sp>
          <p:nvSpPr>
            <p:cNvPr id="33" name="Rectangle 7"/>
            <p:cNvSpPr>
              <a:spLocks noChangeArrowheads="1"/>
            </p:cNvSpPr>
            <p:nvPr/>
          </p:nvSpPr>
          <p:spPr bwMode="auto">
            <a:xfrm>
              <a:off x="1383" y="1298"/>
              <a:ext cx="122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输出量</a:t>
              </a:r>
            </a:p>
          </p:txBody>
        </p:sp>
        <p:sp>
          <p:nvSpPr>
            <p:cNvPr id="34" name="Rectangle 8"/>
            <p:cNvSpPr>
              <a:spLocks noChangeArrowheads="1"/>
            </p:cNvSpPr>
            <p:nvPr/>
          </p:nvSpPr>
          <p:spPr bwMode="auto">
            <a:xfrm>
              <a:off x="1383" y="1571"/>
              <a:ext cx="122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输入量</a:t>
              </a:r>
            </a:p>
          </p:txBody>
        </p:sp>
        <p:sp>
          <p:nvSpPr>
            <p:cNvPr id="35" name="Line 9"/>
            <p:cNvSpPr>
              <a:spLocks noChangeShapeType="1"/>
            </p:cNvSpPr>
            <p:nvPr/>
          </p:nvSpPr>
          <p:spPr bwMode="auto">
            <a:xfrm>
              <a:off x="1338" y="1616"/>
              <a:ext cx="77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Rectangle 10"/>
          <p:cNvSpPr>
            <a:spLocks noChangeArrowheads="1"/>
          </p:cNvSpPr>
          <p:nvPr/>
        </p:nvSpPr>
        <p:spPr bwMode="auto">
          <a:xfrm>
            <a:off x="393700" y="1989138"/>
            <a:ext cx="28082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电压放大器：</a:t>
            </a:r>
          </a:p>
        </p:txBody>
      </p:sp>
      <p:sp>
        <p:nvSpPr>
          <p:cNvPr id="37" name="Rectangle 11"/>
          <p:cNvSpPr>
            <a:spLocks noChangeArrowheads="1"/>
          </p:cNvSpPr>
          <p:nvPr/>
        </p:nvSpPr>
        <p:spPr bwMode="auto">
          <a:xfrm>
            <a:off x="393700" y="2422525"/>
            <a:ext cx="28082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latin typeface="Times New Roman" panose="02020603050405020304" pitchFamily="18" charset="0"/>
                <a:ea typeface="黑体" panose="02010609060101010101" pitchFamily="49" charset="-122"/>
              </a:rPr>
              <a:t>电流放大器：</a:t>
            </a:r>
          </a:p>
        </p:txBody>
      </p:sp>
      <p:sp>
        <p:nvSpPr>
          <p:cNvPr id="38" name="Rectangle 12"/>
          <p:cNvSpPr>
            <a:spLocks noChangeArrowheads="1"/>
          </p:cNvSpPr>
          <p:nvPr/>
        </p:nvSpPr>
        <p:spPr bwMode="auto">
          <a:xfrm>
            <a:off x="720684" y="2782887"/>
            <a:ext cx="22320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latin typeface="Times New Roman" panose="02020603050405020304" pitchFamily="18" charset="0"/>
                <a:ea typeface="黑体" panose="02010609060101010101" pitchFamily="49" charset="-122"/>
              </a:rPr>
              <a:t>跨阻放大器：</a:t>
            </a:r>
          </a:p>
        </p:txBody>
      </p:sp>
      <p:sp>
        <p:nvSpPr>
          <p:cNvPr id="39" name="Rectangle 13"/>
          <p:cNvSpPr>
            <a:spLocks noChangeArrowheads="1"/>
          </p:cNvSpPr>
          <p:nvPr/>
        </p:nvSpPr>
        <p:spPr bwMode="auto">
          <a:xfrm>
            <a:off x="756402" y="3214687"/>
            <a:ext cx="21605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latin typeface="Times New Roman" panose="02020603050405020304" pitchFamily="18" charset="0"/>
                <a:ea typeface="黑体" panose="02010609060101010101" pitchFamily="49" charset="-122"/>
              </a:rPr>
              <a:t>跨导放大器：</a:t>
            </a:r>
          </a:p>
        </p:txBody>
      </p:sp>
      <p:graphicFrame>
        <p:nvGraphicFramePr>
          <p:cNvPr id="40" name="Object 14"/>
          <p:cNvGraphicFramePr>
            <a:graphicFrameLocks noChangeAspect="1"/>
          </p:cNvGraphicFramePr>
          <p:nvPr/>
        </p:nvGraphicFramePr>
        <p:xfrm>
          <a:off x="2601240" y="1994493"/>
          <a:ext cx="1554163" cy="557212"/>
        </p:xfrm>
        <a:graphic>
          <a:graphicData uri="http://schemas.openxmlformats.org/presentationml/2006/ole">
            <mc:AlternateContent xmlns:mc="http://schemas.openxmlformats.org/markup-compatibility/2006">
              <mc:Choice xmlns:v="urn:schemas-microsoft-com:vml" Requires="v">
                <p:oleObj name="公式" r:id="rId2" imgW="736600" imgH="228600" progId="Equation.3">
                  <p:embed/>
                </p:oleObj>
              </mc:Choice>
              <mc:Fallback>
                <p:oleObj name="公式" r:id="rId2" imgW="736600" imgH="228600" progId="Equation.3">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240" y="1994493"/>
                        <a:ext cx="1554163"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15"/>
          <p:cNvGraphicFramePr>
            <a:graphicFrameLocks noChangeAspect="1"/>
          </p:cNvGraphicFramePr>
          <p:nvPr/>
        </p:nvGraphicFramePr>
        <p:xfrm>
          <a:off x="2554745" y="2396331"/>
          <a:ext cx="1477963" cy="555625"/>
        </p:xfrm>
        <a:graphic>
          <a:graphicData uri="http://schemas.openxmlformats.org/presentationml/2006/ole">
            <mc:AlternateContent xmlns:mc="http://schemas.openxmlformats.org/markup-compatibility/2006">
              <mc:Choice xmlns:v="urn:schemas-microsoft-com:vml" Requires="v">
                <p:oleObj name="公式" r:id="rId4" imgW="635000" imgH="228600" progId="Equation.3">
                  <p:embed/>
                </p:oleObj>
              </mc:Choice>
              <mc:Fallback>
                <p:oleObj name="公式" r:id="rId4" imgW="635000" imgH="228600" progId="Equation.3">
                  <p:embed/>
                  <p:pic>
                    <p:nvPicPr>
                      <p:cNvPr id="0"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745" y="2396331"/>
                        <a:ext cx="14779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6"/>
          <p:cNvGraphicFramePr>
            <a:graphicFrameLocks noChangeAspect="1"/>
          </p:cNvGraphicFramePr>
          <p:nvPr/>
        </p:nvGraphicFramePr>
        <p:xfrm>
          <a:off x="2511425" y="2846644"/>
          <a:ext cx="1381125" cy="550862"/>
        </p:xfrm>
        <a:graphic>
          <a:graphicData uri="http://schemas.openxmlformats.org/presentationml/2006/ole">
            <mc:AlternateContent xmlns:mc="http://schemas.openxmlformats.org/markup-compatibility/2006">
              <mc:Choice xmlns:v="urn:schemas-microsoft-com:vml" Requires="v">
                <p:oleObj name="公式" r:id="rId6" imgW="685800" imgH="228600" progId="Equation.3">
                  <p:embed/>
                </p:oleObj>
              </mc:Choice>
              <mc:Fallback>
                <p:oleObj name="公式" r:id="rId6" imgW="685800" imgH="228600" progId="Equation.3">
                  <p:embed/>
                  <p:pic>
                    <p:nvPicPr>
                      <p:cNvPr id="0" name="图片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425" y="2846644"/>
                        <a:ext cx="138112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7"/>
          <p:cNvGraphicFramePr>
            <a:graphicFrameLocks noChangeAspect="1"/>
          </p:cNvGraphicFramePr>
          <p:nvPr/>
        </p:nvGraphicFramePr>
        <p:xfrm>
          <a:off x="2467769" y="3214688"/>
          <a:ext cx="1468438" cy="587375"/>
        </p:xfrm>
        <a:graphic>
          <a:graphicData uri="http://schemas.openxmlformats.org/presentationml/2006/ole">
            <mc:AlternateContent xmlns:mc="http://schemas.openxmlformats.org/markup-compatibility/2006">
              <mc:Choice xmlns:v="urn:schemas-microsoft-com:vml" Requires="v">
                <p:oleObj name="公式" r:id="rId8" imgW="698500" imgH="241300" progId="Equation.3">
                  <p:embed/>
                </p:oleObj>
              </mc:Choice>
              <mc:Fallback>
                <p:oleObj name="公式" r:id="rId8" imgW="698500" imgH="241300" progId="Equation.3">
                  <p:embed/>
                  <p:pic>
                    <p:nvPicPr>
                      <p:cNvPr id="0"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7769" y="3214688"/>
                        <a:ext cx="1468438"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Rectangle 18"/>
          <p:cNvSpPr>
            <a:spLocks noChangeArrowheads="1"/>
          </p:cNvSpPr>
          <p:nvPr/>
        </p:nvSpPr>
        <p:spPr bwMode="auto">
          <a:xfrm>
            <a:off x="4700197" y="1971346"/>
            <a:ext cx="3889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3333FF"/>
                </a:solidFill>
                <a:latin typeface="Times New Roman" panose="02020603050405020304" pitchFamily="18" charset="0"/>
                <a:ea typeface="黑体" panose="02010609060101010101" pitchFamily="49" charset="-122"/>
              </a:rPr>
              <a:t>——</a:t>
            </a:r>
            <a:r>
              <a:rPr kumimoji="1" lang="zh-CN" altLang="en-US" sz="2400" b="1" dirty="0">
                <a:solidFill>
                  <a:srgbClr val="3333FF"/>
                </a:solidFill>
                <a:latin typeface="Times New Roman" panose="02020603050405020304" pitchFamily="18" charset="0"/>
                <a:ea typeface="黑体" panose="02010609060101010101" pitchFamily="49" charset="-122"/>
              </a:rPr>
              <a:t>电压增益（无量纲）</a:t>
            </a:r>
          </a:p>
        </p:txBody>
      </p:sp>
      <p:sp>
        <p:nvSpPr>
          <p:cNvPr id="45" name="Rectangle 19"/>
          <p:cNvSpPr>
            <a:spLocks noChangeArrowheads="1"/>
          </p:cNvSpPr>
          <p:nvPr/>
        </p:nvSpPr>
        <p:spPr bwMode="auto">
          <a:xfrm>
            <a:off x="4607719" y="2420937"/>
            <a:ext cx="41036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3333FF"/>
                </a:solidFill>
                <a:latin typeface="Times New Roman" panose="02020603050405020304" pitchFamily="18" charset="0"/>
                <a:ea typeface="黑体" panose="02010609060101010101" pitchFamily="49" charset="-122"/>
              </a:rPr>
              <a:t>——</a:t>
            </a:r>
            <a:r>
              <a:rPr kumimoji="1" lang="zh-CN" altLang="en-US" sz="2400" b="1" dirty="0">
                <a:solidFill>
                  <a:srgbClr val="3333FF"/>
                </a:solidFill>
                <a:latin typeface="Times New Roman" panose="02020603050405020304" pitchFamily="18" charset="0"/>
                <a:ea typeface="黑体" panose="02010609060101010101" pitchFamily="49" charset="-122"/>
              </a:rPr>
              <a:t>电流增益（无量纲）</a:t>
            </a:r>
          </a:p>
        </p:txBody>
      </p:sp>
      <p:sp>
        <p:nvSpPr>
          <p:cNvPr id="46" name="Rectangle 20"/>
          <p:cNvSpPr>
            <a:spLocks noChangeArrowheads="1"/>
          </p:cNvSpPr>
          <p:nvPr/>
        </p:nvSpPr>
        <p:spPr bwMode="auto">
          <a:xfrm>
            <a:off x="4783057" y="2782886"/>
            <a:ext cx="30956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3333FF"/>
                </a:solidFill>
                <a:latin typeface="Times New Roman" panose="02020603050405020304" pitchFamily="18" charset="0"/>
                <a:ea typeface="黑体" panose="02010609060101010101" pitchFamily="49" charset="-122"/>
              </a:rPr>
              <a:t>——</a:t>
            </a:r>
            <a:r>
              <a:rPr kumimoji="1" lang="zh-CN" altLang="en-US" sz="2400" b="1" dirty="0">
                <a:solidFill>
                  <a:srgbClr val="3333FF"/>
                </a:solidFill>
                <a:latin typeface="Times New Roman" panose="02020603050405020304" pitchFamily="18" charset="0"/>
                <a:ea typeface="黑体" panose="02010609060101010101" pitchFamily="49" charset="-122"/>
              </a:rPr>
              <a:t>跨阻增益（</a:t>
            </a:r>
            <a:r>
              <a:rPr kumimoji="1" lang="zh-CN" altLang="en-US" sz="2400" b="1" dirty="0">
                <a:solidFill>
                  <a:srgbClr val="3333FF"/>
                </a:solidFill>
                <a:latin typeface="Times New Roman" panose="02020603050405020304" pitchFamily="18" charset="0"/>
                <a:ea typeface="黑体" panose="02010609060101010101" pitchFamily="49" charset="-122"/>
                <a:sym typeface="Symbol" panose="05050102010706020507" pitchFamily="18" charset="2"/>
              </a:rPr>
              <a:t></a:t>
            </a:r>
            <a:r>
              <a:rPr kumimoji="1" lang="zh-CN" altLang="en-US" sz="2400" b="1" dirty="0">
                <a:solidFill>
                  <a:srgbClr val="3333FF"/>
                </a:solidFill>
                <a:latin typeface="Times New Roman" panose="02020603050405020304" pitchFamily="18" charset="0"/>
                <a:ea typeface="黑体" panose="02010609060101010101" pitchFamily="49" charset="-122"/>
              </a:rPr>
              <a:t>）</a:t>
            </a:r>
          </a:p>
        </p:txBody>
      </p:sp>
      <p:sp>
        <p:nvSpPr>
          <p:cNvPr id="47" name="Rectangle 21"/>
          <p:cNvSpPr>
            <a:spLocks noChangeArrowheads="1"/>
          </p:cNvSpPr>
          <p:nvPr/>
        </p:nvSpPr>
        <p:spPr bwMode="auto">
          <a:xfrm>
            <a:off x="4860032" y="3215172"/>
            <a:ext cx="28082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3333FF"/>
                </a:solidFill>
                <a:latin typeface="Times New Roman" panose="02020603050405020304" pitchFamily="18" charset="0"/>
                <a:ea typeface="黑体" panose="02010609060101010101" pitchFamily="49" charset="-122"/>
              </a:rPr>
              <a:t>——</a:t>
            </a:r>
            <a:r>
              <a:rPr kumimoji="1" lang="zh-CN" altLang="en-US" sz="2400" b="1" dirty="0">
                <a:solidFill>
                  <a:srgbClr val="3333FF"/>
                </a:solidFill>
                <a:latin typeface="Times New Roman" panose="02020603050405020304" pitchFamily="18" charset="0"/>
                <a:ea typeface="黑体" panose="02010609060101010101" pitchFamily="49" charset="-122"/>
              </a:rPr>
              <a:t>跨导增益（</a:t>
            </a:r>
            <a:r>
              <a:rPr kumimoji="1" lang="en-US" altLang="zh-CN" sz="2400" b="1" dirty="0">
                <a:solidFill>
                  <a:srgbClr val="3333FF"/>
                </a:solidFill>
                <a:latin typeface="Times New Roman" panose="02020603050405020304" pitchFamily="18" charset="0"/>
                <a:ea typeface="黑体" panose="02010609060101010101" pitchFamily="49" charset="-122"/>
                <a:sym typeface="Symbol" panose="05050102010706020507" pitchFamily="18" charset="2"/>
              </a:rPr>
              <a:t>S</a:t>
            </a:r>
            <a:r>
              <a:rPr kumimoji="1" lang="zh-CN" altLang="en-US" sz="2400" b="1" dirty="0">
                <a:solidFill>
                  <a:srgbClr val="3333FF"/>
                </a:solidFill>
                <a:latin typeface="Times New Roman" panose="02020603050405020304" pitchFamily="18" charset="0"/>
                <a:ea typeface="黑体" panose="02010609060101010101" pitchFamily="49" charset="-122"/>
              </a:rPr>
              <a:t>）</a:t>
            </a:r>
          </a:p>
        </p:txBody>
      </p:sp>
      <p:sp>
        <p:nvSpPr>
          <p:cNvPr id="48" name="Rectangle 22"/>
          <p:cNvSpPr>
            <a:spLocks noChangeArrowheads="1"/>
          </p:cNvSpPr>
          <p:nvPr/>
        </p:nvSpPr>
        <p:spPr bwMode="auto">
          <a:xfrm>
            <a:off x="3201988" y="1268413"/>
            <a:ext cx="58340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3333FF"/>
                </a:solidFill>
                <a:latin typeface="Times New Roman" panose="02020603050405020304" pitchFamily="18" charset="0"/>
                <a:ea typeface="黑体" panose="02010609060101010101" pitchFamily="49" charset="-122"/>
              </a:rPr>
              <a:t>（是复数，反映两者的幅值比和相位差）</a:t>
            </a:r>
          </a:p>
        </p:txBody>
      </p:sp>
      <p:sp>
        <p:nvSpPr>
          <p:cNvPr id="49" name="Rectangle 23"/>
          <p:cNvSpPr>
            <a:spLocks noChangeArrowheads="1"/>
          </p:cNvSpPr>
          <p:nvPr/>
        </p:nvSpPr>
        <p:spPr bwMode="auto">
          <a:xfrm>
            <a:off x="393700" y="3644900"/>
            <a:ext cx="568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FF0000"/>
                </a:solidFill>
                <a:latin typeface="Times New Roman" panose="02020603050405020304" pitchFamily="18" charset="0"/>
                <a:ea typeface="黑体" panose="02010609060101010101" pitchFamily="49" charset="-122"/>
              </a:rPr>
              <a:t>放大倍数（增益）的“分贝”表示方法：</a:t>
            </a:r>
          </a:p>
        </p:txBody>
      </p:sp>
      <p:sp>
        <p:nvSpPr>
          <p:cNvPr id="50" name="Rectangle 24"/>
          <p:cNvSpPr>
            <a:spLocks noChangeArrowheads="1"/>
          </p:cNvSpPr>
          <p:nvPr/>
        </p:nvSpPr>
        <p:spPr bwMode="auto">
          <a:xfrm>
            <a:off x="393700" y="4005263"/>
            <a:ext cx="66960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a:solidFill>
                  <a:srgbClr val="0000FF"/>
                </a:solidFill>
                <a:latin typeface="Times New Roman" panose="02020603050405020304" pitchFamily="18" charset="0"/>
                <a:ea typeface="黑体" panose="02010609060101010101" pitchFamily="49" charset="-122"/>
              </a:rPr>
              <a:t>放大倍数也常用分贝作单位，其换算关系为：</a:t>
            </a:r>
          </a:p>
        </p:txBody>
      </p:sp>
      <p:graphicFrame>
        <p:nvGraphicFramePr>
          <p:cNvPr id="51" name="Object 25"/>
          <p:cNvGraphicFramePr>
            <a:graphicFrameLocks noChangeAspect="1"/>
          </p:cNvGraphicFramePr>
          <p:nvPr/>
        </p:nvGraphicFramePr>
        <p:xfrm>
          <a:off x="466725" y="4508500"/>
          <a:ext cx="3816350" cy="534988"/>
        </p:xfrm>
        <a:graphic>
          <a:graphicData uri="http://schemas.openxmlformats.org/presentationml/2006/ole">
            <mc:AlternateContent xmlns:mc="http://schemas.openxmlformats.org/markup-compatibility/2006">
              <mc:Choice xmlns:v="urn:schemas-microsoft-com:vml" Requires="v">
                <p:oleObj name="公式" r:id="rId10" imgW="1587500" imgH="228600" progId="Equation.3">
                  <p:embed/>
                </p:oleObj>
              </mc:Choice>
              <mc:Fallback>
                <p:oleObj name="公式" r:id="rId10" imgW="1587500" imgH="228600" progId="Equation.3">
                  <p:embed/>
                  <p:pic>
                    <p:nvPicPr>
                      <p:cNvPr id="0" name="图片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725" y="4508500"/>
                        <a:ext cx="381635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27"/>
          <p:cNvGraphicFramePr>
            <a:graphicFrameLocks noChangeAspect="1"/>
          </p:cNvGraphicFramePr>
          <p:nvPr/>
        </p:nvGraphicFramePr>
        <p:xfrm>
          <a:off x="466725" y="5334000"/>
          <a:ext cx="1727200" cy="512763"/>
        </p:xfrm>
        <a:graphic>
          <a:graphicData uri="http://schemas.openxmlformats.org/presentationml/2006/ole">
            <mc:AlternateContent xmlns:mc="http://schemas.openxmlformats.org/markup-compatibility/2006">
              <mc:Choice xmlns:v="urn:schemas-microsoft-com:vml" Requires="v">
                <p:oleObj name="公式" r:id="rId12" imgW="749300" imgH="228600" progId="Equation.3">
                  <p:embed/>
                </p:oleObj>
              </mc:Choice>
              <mc:Fallback>
                <p:oleObj name="公式" r:id="rId12" imgW="749300" imgH="228600" progId="Equation.3">
                  <p:embed/>
                  <p:pic>
                    <p:nvPicPr>
                      <p:cNvPr id="0"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725" y="5334000"/>
                        <a:ext cx="17272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28"/>
          <p:cNvGraphicFramePr>
            <a:graphicFrameLocks noChangeAspect="1"/>
          </p:cNvGraphicFramePr>
          <p:nvPr/>
        </p:nvGraphicFramePr>
        <p:xfrm>
          <a:off x="2193925" y="5334000"/>
          <a:ext cx="2736850" cy="519113"/>
        </p:xfrm>
        <a:graphic>
          <a:graphicData uri="http://schemas.openxmlformats.org/presentationml/2006/ole">
            <mc:AlternateContent xmlns:mc="http://schemas.openxmlformats.org/markup-compatibility/2006">
              <mc:Choice xmlns:v="urn:schemas-microsoft-com:vml" Requires="v">
                <p:oleObj name="公式" r:id="rId14" imgW="1295400" imgH="228600" progId="Equation.3">
                  <p:embed/>
                </p:oleObj>
              </mc:Choice>
              <mc:Fallback>
                <p:oleObj name="公式" r:id="rId14" imgW="1295400" imgH="228600" progId="Equation.3">
                  <p:embed/>
                  <p:pic>
                    <p:nvPicPr>
                      <p:cNvPr id="0" name="图片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93925" y="5334000"/>
                        <a:ext cx="27368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29"/>
          <p:cNvGraphicFramePr>
            <a:graphicFrameLocks noChangeAspect="1"/>
          </p:cNvGraphicFramePr>
          <p:nvPr/>
        </p:nvGraphicFramePr>
        <p:xfrm>
          <a:off x="466725" y="6011863"/>
          <a:ext cx="1800225" cy="617537"/>
        </p:xfrm>
        <a:graphic>
          <a:graphicData uri="http://schemas.openxmlformats.org/presentationml/2006/ole">
            <mc:AlternateContent xmlns:mc="http://schemas.openxmlformats.org/markup-compatibility/2006">
              <mc:Choice xmlns:v="urn:schemas-microsoft-com:vml" Requires="v">
                <p:oleObj name="公式" r:id="rId16" imgW="799465" imgH="254000" progId="Equation.3">
                  <p:embed/>
                </p:oleObj>
              </mc:Choice>
              <mc:Fallback>
                <p:oleObj name="公式" r:id="rId16" imgW="799465" imgH="254000" progId="Equation.3">
                  <p:embed/>
                  <p:pic>
                    <p:nvPicPr>
                      <p:cNvPr id="0" name="图片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6725" y="6011863"/>
                        <a:ext cx="1800225"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30"/>
          <p:cNvGraphicFramePr>
            <a:graphicFrameLocks noChangeAspect="1"/>
          </p:cNvGraphicFramePr>
          <p:nvPr/>
        </p:nvGraphicFramePr>
        <p:xfrm>
          <a:off x="2193925" y="6053138"/>
          <a:ext cx="3097213" cy="531812"/>
        </p:xfrm>
        <a:graphic>
          <a:graphicData uri="http://schemas.openxmlformats.org/presentationml/2006/ole">
            <mc:AlternateContent xmlns:mc="http://schemas.openxmlformats.org/markup-compatibility/2006">
              <mc:Choice xmlns:v="urn:schemas-microsoft-com:vml" Requires="v">
                <p:oleObj name="公式" r:id="rId18" imgW="1295400" imgH="228600" progId="Equation.3">
                  <p:embed/>
                </p:oleObj>
              </mc:Choice>
              <mc:Fallback>
                <p:oleObj name="公式" r:id="rId18" imgW="1295400" imgH="228600" progId="Equation.3">
                  <p:embed/>
                  <p:pic>
                    <p:nvPicPr>
                      <p:cNvPr id="0" name="图片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3925" y="6053138"/>
                        <a:ext cx="3097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5000" fill="hold"/>
                                        <p:tgtEl>
                                          <p:spTgt spid="48"/>
                                        </p:tgtEl>
                                        <p:attrNameLst>
                                          <p:attrName>ppt_w</p:attrName>
                                        </p:attrNameLst>
                                      </p:cBhvr>
                                      <p:tavLst>
                                        <p:tav tm="0" fmla="#ppt_w*sin(2.5*pi*$)">
                                          <p:val>
                                            <p:fltVal val="0"/>
                                          </p:val>
                                        </p:tav>
                                        <p:tav tm="100000">
                                          <p:val>
                                            <p:fltVal val="1"/>
                                          </p:val>
                                        </p:tav>
                                      </p:tavLst>
                                    </p:anim>
                                    <p:anim calcmode="lin" valueType="num">
                                      <p:cBhvr>
                                        <p:cTn id="23" dur="5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left)">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left)">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wipe(left)">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left)">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left)">
                                      <p:cBhvr>
                                        <p:cTn id="90" dur="500"/>
                                        <p:tgtEl>
                                          <p:spTgt spid="5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left)">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left)">
                                      <p:cBhvr>
                                        <p:cTn id="100" dur="500"/>
                                        <p:tgtEl>
                                          <p:spTgt spid="5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left)">
                                      <p:cBhvr>
                                        <p:cTn id="105" dur="500"/>
                                        <p:tgtEl>
                                          <p:spTgt spid="5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wipe(left)">
                                      <p:cBhvr>
                                        <p:cTn id="110" dur="500"/>
                                        <p:tgtEl>
                                          <p:spTgt spid="5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wipe(left)">
                                      <p:cBhvr>
                                        <p:cTn id="1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6" grpId="0"/>
      <p:bldP spid="37" grpId="0"/>
      <p:bldP spid="38" grpId="0"/>
      <p:bldP spid="39" grpId="0"/>
      <p:bldP spid="44" grpId="0"/>
      <p:bldP spid="45" grpId="0"/>
      <p:bldP spid="46" grpId="0"/>
      <p:bldP spid="47" grpId="0"/>
      <p:bldP spid="48" grpId="0"/>
      <p:bldP spid="49" grpId="0"/>
      <p:bldP spid="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ext Box 2"/>
          <p:cNvSpPr txBox="1">
            <a:spLocks noChangeArrowheads="1"/>
          </p:cNvSpPr>
          <p:nvPr/>
        </p:nvSpPr>
        <p:spPr bwMode="auto">
          <a:xfrm>
            <a:off x="2590800" y="411163"/>
            <a:ext cx="39243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defRPr/>
            </a:pPr>
            <a:r>
              <a:rPr kumimoji="1" lang="zh-CN" altLang="en-US" sz="36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射极输出器的应用</a:t>
            </a:r>
          </a:p>
        </p:txBody>
      </p:sp>
      <p:sp>
        <p:nvSpPr>
          <p:cNvPr id="765955" name="Rectangle 3"/>
          <p:cNvSpPr>
            <a:spLocks noChangeArrowheads="1"/>
          </p:cNvSpPr>
          <p:nvPr/>
        </p:nvSpPr>
        <p:spPr bwMode="auto">
          <a:xfrm>
            <a:off x="788988" y="1066800"/>
            <a:ext cx="8077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30000"/>
              </a:lnSpc>
              <a:defRPr/>
            </a:pP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主要利用它具有输入电阻高和输出电阻低的特点。</a:t>
            </a:r>
          </a:p>
        </p:txBody>
      </p:sp>
      <p:sp>
        <p:nvSpPr>
          <p:cNvPr id="765956" name="Rectangle 4"/>
          <p:cNvSpPr>
            <a:spLocks noChangeArrowheads="1"/>
          </p:cNvSpPr>
          <p:nvPr/>
        </p:nvSpPr>
        <p:spPr bwMode="auto">
          <a:xfrm>
            <a:off x="762000" y="1633538"/>
            <a:ext cx="77724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defRPr/>
            </a:pP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1. </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因输入电阻高，它常被用在多级放大电路的第一级，可以提高输入电阻，</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减轻信号源负担</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765957" name="Rectangle 5"/>
          <p:cNvSpPr>
            <a:spLocks noChangeArrowheads="1"/>
          </p:cNvSpPr>
          <p:nvPr/>
        </p:nvSpPr>
        <p:spPr bwMode="auto">
          <a:xfrm>
            <a:off x="762000" y="2667000"/>
            <a:ext cx="77724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defRPr/>
            </a:pP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2. </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因输出电阻低，它常被用在多级放大电路的末级，可以降低输出电阻，</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提高带负载能力。 </a:t>
            </a:r>
            <a:endPar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65958" name="Rectangle 6"/>
          <p:cNvSpPr>
            <a:spLocks noChangeArrowheads="1"/>
          </p:cNvSpPr>
          <p:nvPr/>
        </p:nvSpPr>
        <p:spPr bwMode="auto">
          <a:xfrm>
            <a:off x="769938" y="3652838"/>
            <a:ext cx="7993062" cy="221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defRPr/>
            </a:pPr>
            <a:r>
              <a:rPr kumimoji="1" lang="en-US" altLang="zh-CN" sz="2800" b="1">
                <a:effectLst>
                  <a:outerShdw blurRad="38100" dist="38100" dir="2700000" algn="tl">
                    <a:srgbClr val="C0C0C0"/>
                  </a:outerShdw>
                </a:effectLst>
                <a:latin typeface="Times New Roman" panose="02020603050405020304" pitchFamily="18" charset="0"/>
                <a:ea typeface="楷体_GB2312" pitchFamily="49" charset="-122"/>
              </a:rPr>
              <a:t>    3. </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利用 </a:t>
            </a:r>
            <a:r>
              <a:rPr kumimoji="1" lang="en-US" altLang="zh-CN" sz="32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i </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大、 </a:t>
            </a:r>
            <a:r>
              <a:rPr kumimoji="1" lang="en-US" altLang="zh-CN" sz="3200" b="1" i="1">
                <a:effectLst>
                  <a:outerShdw blurRad="38100" dist="38100" dir="2700000" algn="tl">
                    <a:srgbClr val="C0C0C0"/>
                  </a:outerShdw>
                </a:effectLst>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o</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小以及 </a:t>
            </a:r>
            <a:r>
              <a:rPr kumimoji="1" lang="en-US" altLang="zh-CN" sz="2800" b="1" i="1">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2800" b="1" i="1" baseline="-25000">
                <a:effectLst>
                  <a:outerShdw blurRad="38100" dist="38100" dir="2700000" algn="tl">
                    <a:srgbClr val="C0C0C0"/>
                  </a:outerShdw>
                </a:effectLst>
                <a:latin typeface="Times New Roman" panose="02020603050405020304" pitchFamily="18" charset="0"/>
                <a:ea typeface="楷体_GB2312" pitchFamily="49" charset="-122"/>
              </a:rPr>
              <a:t>u </a:t>
            </a:r>
            <a:r>
              <a:rPr kumimoji="1" lang="en-US" altLang="zh-CN" sz="2800" b="1">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ea typeface="楷体_GB2312" pitchFamily="49" charset="-122"/>
              </a:rPr>
              <a:t>1 </a:t>
            </a: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的特点，也可将射极输出器放在放大电路的两级之间，起到阻抗匹配作用，</a:t>
            </a: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这一级射极输出器称为缓冲级或中间隔离级。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5955"/>
                                        </p:tgtEl>
                                        <p:attrNameLst>
                                          <p:attrName>style.visibility</p:attrName>
                                        </p:attrNameLst>
                                      </p:cBhvr>
                                      <p:to>
                                        <p:strVal val="visible"/>
                                      </p:to>
                                    </p:set>
                                    <p:animEffect transition="in" filter="wipe(left)">
                                      <p:cBhvr>
                                        <p:cTn id="7" dur="500"/>
                                        <p:tgtEl>
                                          <p:spTgt spid="7659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5956"/>
                                        </p:tgtEl>
                                        <p:attrNameLst>
                                          <p:attrName>style.visibility</p:attrName>
                                        </p:attrNameLst>
                                      </p:cBhvr>
                                      <p:to>
                                        <p:strVal val="visible"/>
                                      </p:to>
                                    </p:set>
                                    <p:animEffect transition="in" filter="wipe(left)">
                                      <p:cBhvr>
                                        <p:cTn id="12" dur="500"/>
                                        <p:tgtEl>
                                          <p:spTgt spid="7659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5957"/>
                                        </p:tgtEl>
                                        <p:attrNameLst>
                                          <p:attrName>style.visibility</p:attrName>
                                        </p:attrNameLst>
                                      </p:cBhvr>
                                      <p:to>
                                        <p:strVal val="visible"/>
                                      </p:to>
                                    </p:set>
                                    <p:animEffect transition="in" filter="wipe(left)">
                                      <p:cBhvr>
                                        <p:cTn id="17" dur="500"/>
                                        <p:tgtEl>
                                          <p:spTgt spid="7659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5958"/>
                                        </p:tgtEl>
                                        <p:attrNameLst>
                                          <p:attrName>style.visibility</p:attrName>
                                        </p:attrNameLst>
                                      </p:cBhvr>
                                      <p:to>
                                        <p:strVal val="visible"/>
                                      </p:to>
                                    </p:set>
                                    <p:animEffect transition="in" filter="wipe(left)">
                                      <p:cBhvr>
                                        <p:cTn id="22" dur="500"/>
                                        <p:tgtEl>
                                          <p:spTgt spid="76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autoUpdateAnimBg="0"/>
      <p:bldP spid="765956" grpId="0" autoUpdateAnimBg="0"/>
      <p:bldP spid="765957" grpId="0" autoUpdateAnimBg="0"/>
      <p:bldP spid="76595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179388" y="404813"/>
            <a:ext cx="1524000" cy="685800"/>
          </a:xfrm>
        </p:spPr>
        <p:txBody>
          <a:bodyPr/>
          <a:lstStyle/>
          <a:p>
            <a:pPr eaLnBrk="1" hangingPunct="1">
              <a:defRPr/>
            </a:pPr>
            <a:r>
              <a:rPr lang="zh-CN" altLang="en-US" sz="2800" b="1">
                <a:solidFill>
                  <a:srgbClr val="CC0000"/>
                </a:solidFill>
                <a:effectLst>
                  <a:outerShdw blurRad="38100" dist="38100" dir="2700000" algn="tl">
                    <a:srgbClr val="C0C0C0"/>
                  </a:outerShdw>
                </a:effectLst>
                <a:latin typeface="宋体" panose="02010600030101010101" pitchFamily="2" charset="-122"/>
              </a:rPr>
              <a:t>例</a:t>
            </a:r>
            <a:r>
              <a:rPr lang="en-US" altLang="zh-CN" sz="2800" b="1">
                <a:solidFill>
                  <a:srgbClr val="CC0000"/>
                </a:solidFill>
                <a:effectLst>
                  <a:outerShdw blurRad="38100" dist="38100" dir="2700000" algn="tl">
                    <a:srgbClr val="C0C0C0"/>
                  </a:outerShdw>
                </a:effectLst>
              </a:rPr>
              <a:t>1:</a:t>
            </a:r>
          </a:p>
        </p:txBody>
      </p:sp>
      <p:sp>
        <p:nvSpPr>
          <p:cNvPr id="766980" name="Rectangle 4"/>
          <p:cNvSpPr>
            <a:spLocks noChangeArrowheads="1"/>
          </p:cNvSpPr>
          <p:nvPr/>
        </p:nvSpPr>
        <p:spPr bwMode="auto">
          <a:xfrm>
            <a:off x="323850" y="404813"/>
            <a:ext cx="8486775"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25000"/>
              </a:lnSpc>
              <a:defRPr/>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在图示放大电路中，已知</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CC</a:t>
            </a:r>
            <a:r>
              <a:rPr kumimoji="1" lang="en-US" altLang="zh-CN" sz="2800" b="1">
                <a:latin typeface="Times New Roman" panose="02020603050405020304" pitchFamily="18" charset="0"/>
                <a:ea typeface="楷体_GB2312" pitchFamily="49" charset="-122"/>
              </a:rPr>
              <a:t>=12V,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E</a:t>
            </a:r>
            <a:r>
              <a:rPr kumimoji="1" lang="en-US" altLang="zh-CN" sz="2800" b="1">
                <a:latin typeface="Times New Roman" panose="02020603050405020304" pitchFamily="18" charset="0"/>
                <a:ea typeface="楷体_GB2312" pitchFamily="49" charset="-122"/>
              </a:rPr>
              <a:t>= 2kΩ, </a:t>
            </a:r>
          </a:p>
          <a:p>
            <a:pPr algn="l">
              <a:lnSpc>
                <a:spcPct val="125000"/>
              </a:lnSpc>
              <a:defRPr/>
            </a:pP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B</a:t>
            </a:r>
            <a:r>
              <a:rPr kumimoji="1" lang="en-US" altLang="zh-CN" sz="2800" b="1">
                <a:latin typeface="Times New Roman" panose="02020603050405020304" pitchFamily="18" charset="0"/>
                <a:ea typeface="楷体_GB2312" pitchFamily="49" charset="-122"/>
              </a:rPr>
              <a:t>= 200kΩ</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 2kΩ </a:t>
            </a:r>
            <a:r>
              <a:rPr kumimoji="1" lang="zh-CN" altLang="en-US" sz="2800" b="1">
                <a:latin typeface="Times New Roman" panose="02020603050405020304" pitchFamily="18" charset="0"/>
                <a:ea typeface="楷体_GB2312" pitchFamily="49" charset="-122"/>
              </a:rPr>
              <a:t>，晶体管</a:t>
            </a:r>
            <a:r>
              <a:rPr kumimoji="1" lang="en-US" altLang="zh-CN" sz="2800" b="1" i="1">
                <a:latin typeface="Times New Roman" panose="02020603050405020304" pitchFamily="18" charset="0"/>
                <a:ea typeface="楷体_GB2312" pitchFamily="49" charset="-122"/>
              </a:rPr>
              <a:t>β</a:t>
            </a:r>
            <a:r>
              <a:rPr kumimoji="1" lang="en-US" altLang="zh-CN" sz="2800" b="1">
                <a:latin typeface="Times New Roman" panose="02020603050405020304" pitchFamily="18" charset="0"/>
                <a:ea typeface="楷体_GB2312" pitchFamily="49" charset="-122"/>
              </a:rPr>
              <a:t>=60</a:t>
            </a:r>
            <a:r>
              <a:rPr kumimoji="1" lang="zh-CN" altLang="en-US"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U</a:t>
            </a:r>
            <a:r>
              <a:rPr kumimoji="1" lang="en-US" altLang="zh-CN" sz="2800" b="1" baseline="-25000">
                <a:latin typeface="Times New Roman" panose="02020603050405020304" pitchFamily="18" charset="0"/>
                <a:ea typeface="楷体_GB2312" pitchFamily="49" charset="-122"/>
              </a:rPr>
              <a:t>BE</a:t>
            </a:r>
            <a:r>
              <a:rPr kumimoji="1" lang="en-US" altLang="zh-CN" sz="2800" b="1">
                <a:latin typeface="Times New Roman" panose="02020603050405020304" pitchFamily="18" charset="0"/>
                <a:ea typeface="楷体_GB2312" pitchFamily="49" charset="-122"/>
              </a:rPr>
              <a:t>=0.6V,  </a:t>
            </a:r>
            <a:r>
              <a:rPr kumimoji="1" lang="zh-CN" altLang="en-US" sz="2800" b="1">
                <a:latin typeface="Times New Roman" panose="02020603050405020304" pitchFamily="18" charset="0"/>
                <a:ea typeface="楷体_GB2312" pitchFamily="49" charset="-122"/>
              </a:rPr>
              <a:t>信号源内阻</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100Ω</a:t>
            </a:r>
            <a:r>
              <a:rPr kumimoji="1" lang="zh-CN" altLang="en-US" sz="2800" b="1">
                <a:latin typeface="Times New Roman" panose="02020603050405020304" pitchFamily="18" charset="0"/>
                <a:ea typeface="楷体_GB2312" pitchFamily="49" charset="-122"/>
              </a:rPr>
              <a:t>，试求</a:t>
            </a:r>
            <a:r>
              <a:rPr kumimoji="1" lang="en-US" altLang="zh-CN" sz="2800" b="1">
                <a:latin typeface="Times New Roman" panose="02020603050405020304" pitchFamily="18" charset="0"/>
                <a:ea typeface="楷体_GB2312" pitchFamily="49" charset="-122"/>
              </a:rPr>
              <a:t>:</a:t>
            </a:r>
          </a:p>
          <a:p>
            <a:pPr algn="l">
              <a:lnSpc>
                <a:spcPct val="125000"/>
              </a:lnSpc>
              <a:defRPr/>
            </a:pPr>
            <a:r>
              <a:rPr kumimoji="1" lang="en-US" altLang="zh-CN" sz="2800" b="1">
                <a:latin typeface="Times New Roman" panose="02020603050405020304" pitchFamily="18" charset="0"/>
                <a:ea typeface="楷体_GB2312" pitchFamily="49" charset="-122"/>
              </a:rPr>
              <a:t>(1) </a:t>
            </a:r>
            <a:r>
              <a:rPr kumimoji="1" lang="zh-CN" altLang="en-US" sz="2800" b="1">
                <a:latin typeface="Times New Roman" panose="02020603050405020304" pitchFamily="18" charset="0"/>
                <a:ea typeface="楷体_GB2312" pitchFamily="49" charset="-122"/>
              </a:rPr>
              <a:t>静态工作点 </a:t>
            </a:r>
            <a:r>
              <a:rPr kumimoji="1" lang="en-US" altLang="zh-CN" sz="28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B</a:t>
            </a:r>
            <a:r>
              <a:rPr kumimoji="1" lang="zh-CN" altLang="en-US"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I</a:t>
            </a:r>
            <a:r>
              <a:rPr kumimoji="1" lang="en-US" altLang="zh-CN" sz="2400" b="1" baseline="-25000">
                <a:latin typeface="Times New Roman" panose="02020603050405020304" pitchFamily="18" charset="0"/>
                <a:ea typeface="楷体_GB2312" pitchFamily="49" charset="-122"/>
              </a:rPr>
              <a:t>E </a:t>
            </a:r>
            <a:r>
              <a:rPr kumimoji="1" lang="zh-CN" altLang="en-US" sz="2800" b="1">
                <a:latin typeface="Times New Roman" panose="02020603050405020304" pitchFamily="18" charset="0"/>
                <a:ea typeface="楷体_GB2312" pitchFamily="49" charset="-122"/>
              </a:rPr>
              <a:t>及 </a:t>
            </a:r>
            <a:r>
              <a:rPr kumimoji="1" lang="en-US" altLang="zh-CN" sz="2800" b="1" i="1">
                <a:latin typeface="Times New Roman" panose="02020603050405020304" pitchFamily="18" charset="0"/>
                <a:ea typeface="楷体_GB2312" pitchFamily="49" charset="-122"/>
              </a:rPr>
              <a:t>U</a:t>
            </a:r>
            <a:r>
              <a:rPr kumimoji="1" lang="en-US" altLang="zh-CN" sz="2400" b="1" baseline="-25000">
                <a:latin typeface="Times New Roman" panose="02020603050405020304" pitchFamily="18" charset="0"/>
                <a:ea typeface="楷体_GB2312" pitchFamily="49" charset="-122"/>
              </a:rPr>
              <a:t>CE</a:t>
            </a:r>
            <a:r>
              <a:rPr kumimoji="1" lang="zh-CN" altLang="en-US" sz="2800" b="1">
                <a:latin typeface="Times New Roman" panose="02020603050405020304" pitchFamily="18" charset="0"/>
                <a:ea typeface="楷体_GB2312" pitchFamily="49" charset="-122"/>
              </a:rPr>
              <a:t>；</a:t>
            </a:r>
          </a:p>
          <a:p>
            <a:pPr algn="l">
              <a:lnSpc>
                <a:spcPct val="125000"/>
              </a:lnSpc>
              <a:defRPr/>
            </a:pPr>
            <a:r>
              <a:rPr kumimoji="1" lang="en-US" altLang="zh-CN" sz="2800" b="1">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画出微变等效电路；</a:t>
            </a:r>
          </a:p>
          <a:p>
            <a:pPr algn="l">
              <a:lnSpc>
                <a:spcPct val="125000"/>
              </a:lnSpc>
              <a:defRPr/>
            </a:pPr>
            <a:r>
              <a:rPr kumimoji="1" lang="en-US" altLang="zh-CN" sz="2800" b="1">
                <a:latin typeface="Times New Roman" panose="02020603050405020304" pitchFamily="18" charset="0"/>
                <a:ea typeface="楷体_GB2312" pitchFamily="49" charset="-122"/>
              </a:rPr>
              <a:t>(3) </a:t>
            </a:r>
            <a:r>
              <a:rPr kumimoji="1" lang="en-US" altLang="zh-CN" sz="2800" b="1" i="1">
                <a:latin typeface="Times New Roman" panose="02020603050405020304" pitchFamily="18" charset="0"/>
                <a:ea typeface="楷体_GB2312" pitchFamily="49" charset="-122"/>
              </a:rPr>
              <a:t>A</a:t>
            </a:r>
            <a:r>
              <a:rPr kumimoji="1" lang="en-US" altLang="zh-CN" sz="2800" b="1" i="1" baseline="-25000">
                <a:latin typeface="Times New Roman" panose="02020603050405020304" pitchFamily="18" charset="0"/>
                <a:ea typeface="楷体_GB2312" pitchFamily="49" charset="-122"/>
              </a:rPr>
              <a:t>u</a:t>
            </a:r>
            <a:r>
              <a:rPr kumimoji="1" lang="zh-CN" altLang="en-US"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i  </a:t>
            </a:r>
            <a:r>
              <a:rPr kumimoji="1" lang="zh-CN" altLang="en-US" sz="2800" b="1">
                <a:latin typeface="Times New Roman" panose="02020603050405020304" pitchFamily="18" charset="0"/>
                <a:ea typeface="楷体_GB2312" pitchFamily="49" charset="-122"/>
              </a:rPr>
              <a:t>和 </a:t>
            </a: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o </a:t>
            </a:r>
            <a:r>
              <a:rPr kumimoji="1" lang="zh-CN" altLang="en-US" sz="2800" b="1">
                <a:latin typeface="Times New Roman" panose="02020603050405020304" pitchFamily="18" charset="0"/>
                <a:ea typeface="楷体_GB2312" pitchFamily="49" charset="-122"/>
              </a:rPr>
              <a:t>。</a:t>
            </a:r>
          </a:p>
        </p:txBody>
      </p:sp>
      <p:grpSp>
        <p:nvGrpSpPr>
          <p:cNvPr id="50180" name="Group 5"/>
          <p:cNvGrpSpPr/>
          <p:nvPr/>
        </p:nvGrpSpPr>
        <p:grpSpPr bwMode="auto">
          <a:xfrm>
            <a:off x="3348038" y="2636838"/>
            <a:ext cx="5429250" cy="3417887"/>
            <a:chOff x="768" y="624"/>
            <a:chExt cx="3420" cy="2153"/>
          </a:xfrm>
        </p:grpSpPr>
        <p:sp>
          <p:nvSpPr>
            <p:cNvPr id="50181" name="Text Box 6"/>
            <p:cNvSpPr txBox="1">
              <a:spLocks noChangeArrowheads="1"/>
            </p:cNvSpPr>
            <p:nvPr/>
          </p:nvSpPr>
          <p:spPr bwMode="auto">
            <a:xfrm>
              <a:off x="1728" y="969"/>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50182" name="Line 7"/>
            <p:cNvSpPr>
              <a:spLocks noChangeShapeType="1"/>
            </p:cNvSpPr>
            <p:nvPr/>
          </p:nvSpPr>
          <p:spPr bwMode="auto">
            <a:xfrm>
              <a:off x="2108" y="1344"/>
              <a:ext cx="0" cy="2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3" name="Line 8"/>
            <p:cNvSpPr>
              <a:spLocks noChangeShapeType="1"/>
            </p:cNvSpPr>
            <p:nvPr/>
          </p:nvSpPr>
          <p:spPr bwMode="auto">
            <a:xfrm flipH="1" flipV="1">
              <a:off x="2112" y="800"/>
              <a:ext cx="0" cy="3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4" name="Rectangle 9"/>
            <p:cNvSpPr>
              <a:spLocks noChangeArrowheads="1"/>
            </p:cNvSpPr>
            <p:nvPr/>
          </p:nvSpPr>
          <p:spPr bwMode="auto">
            <a:xfrm>
              <a:off x="2064" y="1092"/>
              <a:ext cx="96"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5" name="Line 10"/>
            <p:cNvSpPr>
              <a:spLocks noChangeShapeType="1"/>
            </p:cNvSpPr>
            <p:nvPr/>
          </p:nvSpPr>
          <p:spPr bwMode="auto">
            <a:xfrm>
              <a:off x="2524" y="1440"/>
              <a:ext cx="0" cy="31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6" name="Line 11"/>
            <p:cNvSpPr>
              <a:spLocks noChangeShapeType="1"/>
            </p:cNvSpPr>
            <p:nvPr/>
          </p:nvSpPr>
          <p:spPr bwMode="auto">
            <a:xfrm flipV="1">
              <a:off x="2524" y="1455"/>
              <a:ext cx="141" cy="103"/>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7" name="Line 12"/>
            <p:cNvSpPr>
              <a:spLocks noChangeShapeType="1"/>
            </p:cNvSpPr>
            <p:nvPr/>
          </p:nvSpPr>
          <p:spPr bwMode="auto">
            <a:xfrm>
              <a:off x="2659" y="807"/>
              <a:ext cx="0" cy="681"/>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8" name="Line 13"/>
            <p:cNvSpPr>
              <a:spLocks noChangeShapeType="1"/>
            </p:cNvSpPr>
            <p:nvPr/>
          </p:nvSpPr>
          <p:spPr bwMode="auto">
            <a:xfrm>
              <a:off x="2645" y="1768"/>
              <a:ext cx="0" cy="384"/>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89" name="Line 14"/>
            <p:cNvSpPr>
              <a:spLocks noChangeShapeType="1"/>
            </p:cNvSpPr>
            <p:nvPr/>
          </p:nvSpPr>
          <p:spPr bwMode="auto">
            <a:xfrm flipH="1">
              <a:off x="2645" y="2427"/>
              <a:ext cx="0" cy="192"/>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90" name="Line 15"/>
            <p:cNvSpPr>
              <a:spLocks noChangeShapeType="1"/>
            </p:cNvSpPr>
            <p:nvPr/>
          </p:nvSpPr>
          <p:spPr bwMode="auto">
            <a:xfrm flipV="1">
              <a:off x="1296" y="2624"/>
              <a:ext cx="2165" cy="0"/>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91" name="Text Box 16"/>
            <p:cNvSpPr txBox="1">
              <a:spLocks noChangeArrowheads="1"/>
            </p:cNvSpPr>
            <p:nvPr/>
          </p:nvSpPr>
          <p:spPr bwMode="auto">
            <a:xfrm>
              <a:off x="3600" y="624"/>
              <a:ext cx="58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CC</a:t>
              </a:r>
              <a:endParaRPr kumimoji="1" lang="en-US" altLang="zh-CN" sz="2400" b="1">
                <a:solidFill>
                  <a:srgbClr val="000099"/>
                </a:solidFill>
                <a:latin typeface="Times New Roman" panose="02020603050405020304" pitchFamily="18" charset="0"/>
                <a:ea typeface="楷体_GB2312" pitchFamily="49" charset="-122"/>
              </a:endParaRPr>
            </a:p>
          </p:txBody>
        </p:sp>
        <p:sp>
          <p:nvSpPr>
            <p:cNvPr id="50192" name="Oval 17"/>
            <p:cNvSpPr>
              <a:spLocks noChangeArrowheads="1"/>
            </p:cNvSpPr>
            <p:nvPr/>
          </p:nvSpPr>
          <p:spPr bwMode="auto">
            <a:xfrm>
              <a:off x="3531" y="768"/>
              <a:ext cx="6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0193" name="Group 18"/>
            <p:cNvGrpSpPr/>
            <p:nvPr/>
          </p:nvGrpSpPr>
          <p:grpSpPr bwMode="auto">
            <a:xfrm>
              <a:off x="1682" y="1533"/>
              <a:ext cx="68" cy="209"/>
              <a:chOff x="3454" y="2018"/>
              <a:chExt cx="96" cy="328"/>
            </a:xfrm>
          </p:grpSpPr>
          <p:sp>
            <p:nvSpPr>
              <p:cNvPr id="50233" name="Line 19"/>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34" name="Line 20"/>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0194" name="Line 21"/>
            <p:cNvSpPr>
              <a:spLocks noChangeShapeType="1"/>
            </p:cNvSpPr>
            <p:nvPr/>
          </p:nvSpPr>
          <p:spPr bwMode="auto">
            <a:xfrm>
              <a:off x="1307" y="1631"/>
              <a:ext cx="3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0195" name="Group 22"/>
            <p:cNvGrpSpPr/>
            <p:nvPr/>
          </p:nvGrpSpPr>
          <p:grpSpPr bwMode="auto">
            <a:xfrm flipH="1">
              <a:off x="3098" y="1809"/>
              <a:ext cx="68" cy="207"/>
              <a:chOff x="3454" y="2018"/>
              <a:chExt cx="96" cy="328"/>
            </a:xfrm>
          </p:grpSpPr>
          <p:sp>
            <p:nvSpPr>
              <p:cNvPr id="50231" name="Line 23"/>
              <p:cNvSpPr>
                <a:spLocks noChangeShapeType="1"/>
              </p:cNvSpPr>
              <p:nvPr/>
            </p:nvSpPr>
            <p:spPr bwMode="auto">
              <a:xfrm>
                <a:off x="3454"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32" name="Line 24"/>
              <p:cNvSpPr>
                <a:spLocks noChangeShapeType="1"/>
              </p:cNvSpPr>
              <p:nvPr/>
            </p:nvSpPr>
            <p:spPr bwMode="auto">
              <a:xfrm>
                <a:off x="3550" y="201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0196" name="Line 25"/>
            <p:cNvSpPr>
              <a:spLocks noChangeShapeType="1"/>
            </p:cNvSpPr>
            <p:nvPr/>
          </p:nvSpPr>
          <p:spPr bwMode="auto">
            <a:xfrm>
              <a:off x="2644" y="1902"/>
              <a:ext cx="45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197" name="Text Box 26"/>
            <p:cNvSpPr txBox="1">
              <a:spLocks noChangeArrowheads="1"/>
            </p:cNvSpPr>
            <p:nvPr/>
          </p:nvSpPr>
          <p:spPr bwMode="auto">
            <a:xfrm>
              <a:off x="1485" y="1241"/>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1</a:t>
              </a:r>
              <a:endParaRPr kumimoji="1" lang="en-US" altLang="zh-CN" sz="2800" b="1">
                <a:latin typeface="Times New Roman" panose="02020603050405020304" pitchFamily="18" charset="0"/>
                <a:ea typeface="楷体_GB2312" pitchFamily="49" charset="-122"/>
              </a:endParaRPr>
            </a:p>
          </p:txBody>
        </p:sp>
        <p:sp>
          <p:nvSpPr>
            <p:cNvPr id="50198" name="Text Box 27"/>
            <p:cNvSpPr txBox="1">
              <a:spLocks noChangeArrowheads="1"/>
            </p:cNvSpPr>
            <p:nvPr/>
          </p:nvSpPr>
          <p:spPr bwMode="auto">
            <a:xfrm>
              <a:off x="2973" y="1488"/>
              <a:ext cx="339"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C</a:t>
              </a:r>
              <a:r>
                <a:rPr kumimoji="1" lang="en-US" altLang="zh-CN" sz="2800" b="1" baseline="-25000">
                  <a:latin typeface="Times New Roman" panose="02020603050405020304" pitchFamily="18" charset="0"/>
                  <a:ea typeface="楷体_GB2312" pitchFamily="49" charset="-122"/>
                </a:rPr>
                <a:t>2</a:t>
              </a:r>
              <a:endParaRPr kumimoji="1" lang="en-US" altLang="zh-CN" sz="2800" b="1">
                <a:latin typeface="Times New Roman" panose="02020603050405020304" pitchFamily="18" charset="0"/>
                <a:ea typeface="楷体_GB2312" pitchFamily="49" charset="-122"/>
              </a:endParaRPr>
            </a:p>
          </p:txBody>
        </p:sp>
        <p:sp>
          <p:nvSpPr>
            <p:cNvPr id="50199" name="Line 28"/>
            <p:cNvSpPr>
              <a:spLocks noChangeShapeType="1"/>
            </p:cNvSpPr>
            <p:nvPr/>
          </p:nvSpPr>
          <p:spPr bwMode="auto">
            <a:xfrm>
              <a:off x="2112" y="795"/>
              <a:ext cx="1409"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00" name="Oval 29"/>
            <p:cNvSpPr>
              <a:spLocks noChangeArrowheads="1"/>
            </p:cNvSpPr>
            <p:nvPr/>
          </p:nvSpPr>
          <p:spPr bwMode="auto">
            <a:xfrm>
              <a:off x="2630" y="2609"/>
              <a:ext cx="34" cy="32"/>
            </a:xfrm>
            <a:prstGeom prst="ellipse">
              <a:avLst/>
            </a:prstGeom>
            <a:noFill/>
            <a:ln w="381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01" name="Rectangle 30"/>
            <p:cNvSpPr>
              <a:spLocks noChangeArrowheads="1"/>
            </p:cNvSpPr>
            <p:nvPr/>
          </p:nvSpPr>
          <p:spPr bwMode="auto">
            <a:xfrm>
              <a:off x="2601" y="2160"/>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02" name="Line 31"/>
            <p:cNvSpPr>
              <a:spLocks noChangeShapeType="1"/>
            </p:cNvSpPr>
            <p:nvPr/>
          </p:nvSpPr>
          <p:spPr bwMode="auto">
            <a:xfrm flipH="1">
              <a:off x="3456" y="1913"/>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03" name="Rectangle 32"/>
            <p:cNvSpPr>
              <a:spLocks noChangeArrowheads="1"/>
            </p:cNvSpPr>
            <p:nvPr/>
          </p:nvSpPr>
          <p:spPr bwMode="auto">
            <a:xfrm>
              <a:off x="3402" y="2160"/>
              <a:ext cx="95"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67009" name="Text Box 33"/>
            <p:cNvSpPr txBox="1">
              <a:spLocks noChangeArrowheads="1"/>
            </p:cNvSpPr>
            <p:nvPr/>
          </p:nvSpPr>
          <p:spPr bwMode="auto">
            <a:xfrm>
              <a:off x="2264" y="211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50205" name="Text Box 34"/>
            <p:cNvSpPr txBox="1">
              <a:spLocks noChangeArrowheads="1"/>
            </p:cNvSpPr>
            <p:nvPr/>
          </p:nvSpPr>
          <p:spPr bwMode="auto">
            <a:xfrm>
              <a:off x="3066" y="2105"/>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50206" name="Line 35"/>
            <p:cNvSpPr>
              <a:spLocks noChangeShapeType="1"/>
            </p:cNvSpPr>
            <p:nvPr/>
          </p:nvSpPr>
          <p:spPr bwMode="auto">
            <a:xfrm>
              <a:off x="3166" y="1902"/>
              <a:ext cx="3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07" name="Line 36"/>
            <p:cNvSpPr>
              <a:spLocks noChangeShapeType="1"/>
            </p:cNvSpPr>
            <p:nvPr/>
          </p:nvSpPr>
          <p:spPr bwMode="auto">
            <a:xfrm flipH="1">
              <a:off x="1745" y="1622"/>
              <a:ext cx="78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8" name="Line 37"/>
            <p:cNvSpPr>
              <a:spLocks noChangeShapeType="1"/>
            </p:cNvSpPr>
            <p:nvPr/>
          </p:nvSpPr>
          <p:spPr bwMode="auto">
            <a:xfrm>
              <a:off x="2530" y="1649"/>
              <a:ext cx="130" cy="12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09" name="Group 38"/>
            <p:cNvGrpSpPr/>
            <p:nvPr/>
          </p:nvGrpSpPr>
          <p:grpSpPr bwMode="auto">
            <a:xfrm>
              <a:off x="1270" y="1752"/>
              <a:ext cx="554" cy="880"/>
              <a:chOff x="1152" y="2248"/>
              <a:chExt cx="693" cy="1100"/>
            </a:xfrm>
          </p:grpSpPr>
          <p:sp>
            <p:nvSpPr>
              <p:cNvPr id="50228" name="Text Box 39"/>
              <p:cNvSpPr txBox="1">
                <a:spLocks noChangeArrowheads="1"/>
              </p:cNvSpPr>
              <p:nvPr/>
            </p:nvSpPr>
            <p:spPr bwMode="auto">
              <a:xfrm>
                <a:off x="1152" y="2517"/>
                <a:ext cx="69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i</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50229" name="Rectangle 40" descr="新闻纸"/>
              <p:cNvSpPr>
                <a:spLocks noChangeArrowheads="1"/>
              </p:cNvSpPr>
              <p:nvPr/>
            </p:nvSpPr>
            <p:spPr bwMode="auto">
              <a:xfrm>
                <a:off x="1303" y="2248"/>
                <a:ext cx="303"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50230" name="Rectangle 41" descr="新闻纸"/>
              <p:cNvSpPr>
                <a:spLocks noChangeArrowheads="1"/>
              </p:cNvSpPr>
              <p:nvPr/>
            </p:nvSpPr>
            <p:spPr bwMode="auto">
              <a:xfrm>
                <a:off x="1325" y="2939"/>
                <a:ext cx="282"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grpSp>
          <p:nvGrpSpPr>
            <p:cNvPr id="50210" name="Group 42"/>
            <p:cNvGrpSpPr/>
            <p:nvPr/>
          </p:nvGrpSpPr>
          <p:grpSpPr bwMode="auto">
            <a:xfrm>
              <a:off x="3365" y="1824"/>
              <a:ext cx="595" cy="826"/>
              <a:chOff x="3960" y="2297"/>
              <a:chExt cx="744" cy="1032"/>
            </a:xfrm>
          </p:grpSpPr>
          <p:sp>
            <p:nvSpPr>
              <p:cNvPr id="50225" name="Text Box 43"/>
              <p:cNvSpPr txBox="1">
                <a:spLocks noChangeArrowheads="1"/>
              </p:cNvSpPr>
              <p:nvPr/>
            </p:nvSpPr>
            <p:spPr bwMode="auto">
              <a:xfrm>
                <a:off x="3960" y="2528"/>
                <a:ext cx="74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800" b="1" baseline="-25000">
                    <a:solidFill>
                      <a:srgbClr val="000099"/>
                    </a:solidFill>
                    <a:latin typeface="Times New Roman" panose="02020603050405020304" pitchFamily="18" charset="0"/>
                    <a:ea typeface="楷体_GB2312" pitchFamily="49" charset="-122"/>
                  </a:rPr>
                  <a:t>o</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50226" name="Rectangle 44" descr="新闻纸"/>
              <p:cNvSpPr>
                <a:spLocks noChangeArrowheads="1"/>
              </p:cNvSpPr>
              <p:nvPr/>
            </p:nvSpPr>
            <p:spPr bwMode="auto">
              <a:xfrm>
                <a:off x="4155" y="2297"/>
                <a:ext cx="303" cy="4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50227" name="Rectangle 45" descr="新闻纸"/>
              <p:cNvSpPr>
                <a:spLocks noChangeArrowheads="1"/>
              </p:cNvSpPr>
              <p:nvPr/>
            </p:nvSpPr>
            <p:spPr bwMode="auto">
              <a:xfrm>
                <a:off x="4154" y="2920"/>
                <a:ext cx="283" cy="40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grpSp>
        <p:sp>
          <p:nvSpPr>
            <p:cNvPr id="50211" name="Rectangle 46" descr="新闻纸"/>
            <p:cNvSpPr>
              <a:spLocks noChangeArrowheads="1"/>
            </p:cNvSpPr>
            <p:nvPr/>
          </p:nvSpPr>
          <p:spPr bwMode="auto">
            <a:xfrm>
              <a:off x="2887" y="1650"/>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sp>
          <p:nvSpPr>
            <p:cNvPr id="50212" name="Rectangle 47" descr="新闻纸"/>
            <p:cNvSpPr>
              <a:spLocks noChangeArrowheads="1"/>
            </p:cNvSpPr>
            <p:nvPr/>
          </p:nvSpPr>
          <p:spPr bwMode="auto">
            <a:xfrm>
              <a:off x="1735" y="1355"/>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0000"/>
                  </a:solidFill>
                  <a:latin typeface="Times New Roman" panose="02020603050405020304" pitchFamily="18" charset="0"/>
                  <a:ea typeface="楷体_GB2312" pitchFamily="49" charset="-122"/>
                </a:rPr>
                <a:t>+</a:t>
              </a:r>
            </a:p>
          </p:txBody>
        </p:sp>
        <p:grpSp>
          <p:nvGrpSpPr>
            <p:cNvPr id="50213" name="Group 48"/>
            <p:cNvGrpSpPr/>
            <p:nvPr/>
          </p:nvGrpSpPr>
          <p:grpSpPr bwMode="auto">
            <a:xfrm>
              <a:off x="2568" y="2623"/>
              <a:ext cx="154" cy="154"/>
              <a:chOff x="2880" y="3360"/>
              <a:chExt cx="192" cy="192"/>
            </a:xfrm>
          </p:grpSpPr>
          <p:sp>
            <p:nvSpPr>
              <p:cNvPr id="50223" name="Line 49"/>
              <p:cNvSpPr>
                <a:spLocks noChangeShapeType="1"/>
              </p:cNvSpPr>
              <p:nvPr/>
            </p:nvSpPr>
            <p:spPr bwMode="auto">
              <a:xfrm>
                <a:off x="2976" y="336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24" name="Line 50"/>
              <p:cNvSpPr>
                <a:spLocks noChangeShapeType="1"/>
              </p:cNvSpPr>
              <p:nvPr/>
            </p:nvSpPr>
            <p:spPr bwMode="auto">
              <a:xfrm>
                <a:off x="2880" y="3552"/>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0214" name="Line 51"/>
            <p:cNvSpPr>
              <a:spLocks noChangeShapeType="1"/>
            </p:cNvSpPr>
            <p:nvPr/>
          </p:nvSpPr>
          <p:spPr bwMode="auto">
            <a:xfrm>
              <a:off x="3456" y="2405"/>
              <a:ext cx="0" cy="2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15" name="Rectangle 52"/>
            <p:cNvSpPr>
              <a:spLocks noChangeArrowheads="1"/>
            </p:cNvSpPr>
            <p:nvPr/>
          </p:nvSpPr>
          <p:spPr bwMode="auto">
            <a:xfrm>
              <a:off x="1248" y="1799"/>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16" name="Line 53"/>
            <p:cNvSpPr>
              <a:spLocks noChangeShapeType="1"/>
            </p:cNvSpPr>
            <p:nvPr/>
          </p:nvSpPr>
          <p:spPr bwMode="auto">
            <a:xfrm>
              <a:off x="1296" y="1625"/>
              <a:ext cx="0" cy="1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17" name="Line 54"/>
            <p:cNvSpPr>
              <a:spLocks noChangeShapeType="1"/>
            </p:cNvSpPr>
            <p:nvPr/>
          </p:nvSpPr>
          <p:spPr bwMode="auto">
            <a:xfrm>
              <a:off x="1296" y="2057"/>
              <a:ext cx="0" cy="5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0218" name="Oval 55"/>
            <p:cNvSpPr>
              <a:spLocks noChangeArrowheads="1"/>
            </p:cNvSpPr>
            <p:nvPr/>
          </p:nvSpPr>
          <p:spPr bwMode="auto">
            <a:xfrm>
              <a:off x="1200" y="2297"/>
              <a:ext cx="192" cy="192"/>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0219" name="Text Box 56"/>
            <p:cNvSpPr txBox="1">
              <a:spLocks noChangeArrowheads="1"/>
            </p:cNvSpPr>
            <p:nvPr/>
          </p:nvSpPr>
          <p:spPr bwMode="auto">
            <a:xfrm>
              <a:off x="768" y="2175"/>
              <a:ext cx="59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solidFill>
                    <a:srgbClr val="000099"/>
                  </a:solidFill>
                  <a:latin typeface="Times New Roman" panose="02020603050405020304" pitchFamily="18" charset="0"/>
                  <a:ea typeface="楷体_GB2312" pitchFamily="49" charset="-122"/>
                </a:rPr>
                <a:t>e</a:t>
              </a:r>
              <a:r>
                <a:rPr kumimoji="1" lang="en-US" altLang="zh-CN" sz="2800" b="1" baseline="-25000">
                  <a:solidFill>
                    <a:srgbClr val="000099"/>
                  </a:solidFill>
                  <a:latin typeface="Times New Roman" panose="02020603050405020304" pitchFamily="18" charset="0"/>
                  <a:ea typeface="楷体_GB2312" pitchFamily="49" charset="-122"/>
                </a:rPr>
                <a:t>s</a:t>
              </a:r>
              <a:endParaRPr kumimoji="1" lang="en-US" altLang="zh-CN" sz="2800" b="1">
                <a:solidFill>
                  <a:srgbClr val="000099"/>
                </a:solidFill>
                <a:latin typeface="Times New Roman" panose="02020603050405020304" pitchFamily="18" charset="0"/>
                <a:ea typeface="楷体_GB2312" pitchFamily="49" charset="-122"/>
              </a:endParaRPr>
            </a:p>
          </p:txBody>
        </p:sp>
        <p:sp>
          <p:nvSpPr>
            <p:cNvPr id="50220" name="Rectangle 57" descr="新闻纸"/>
            <p:cNvSpPr>
              <a:spLocks noChangeArrowheads="1"/>
            </p:cNvSpPr>
            <p:nvPr/>
          </p:nvSpPr>
          <p:spPr bwMode="auto">
            <a:xfrm>
              <a:off x="1054" y="2066"/>
              <a:ext cx="242"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50221" name="Rectangle 58" descr="新闻纸"/>
            <p:cNvSpPr>
              <a:spLocks noChangeArrowheads="1"/>
            </p:cNvSpPr>
            <p:nvPr/>
          </p:nvSpPr>
          <p:spPr bwMode="auto">
            <a:xfrm>
              <a:off x="1070" y="2393"/>
              <a:ext cx="2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b="1">
                  <a:solidFill>
                    <a:srgbClr val="FF3300"/>
                  </a:solidFill>
                  <a:latin typeface="Times New Roman" panose="02020603050405020304" pitchFamily="18" charset="0"/>
                  <a:ea typeface="楷体_GB2312" pitchFamily="49" charset="-122"/>
                </a:rPr>
                <a:t>–</a:t>
              </a:r>
            </a:p>
          </p:txBody>
        </p:sp>
        <p:sp>
          <p:nvSpPr>
            <p:cNvPr id="50222" name="Text Box 59"/>
            <p:cNvSpPr txBox="1">
              <a:spLocks noChangeArrowheads="1"/>
            </p:cNvSpPr>
            <p:nvPr/>
          </p:nvSpPr>
          <p:spPr bwMode="auto">
            <a:xfrm>
              <a:off x="919" y="1721"/>
              <a:ext cx="334"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228600" y="685800"/>
            <a:ext cx="1524000" cy="457200"/>
          </a:xfrm>
        </p:spPr>
        <p:txBody>
          <a:bodyPr lIns="92075" tIns="46038" rIns="92075" bIns="46038"/>
          <a:lstStyle/>
          <a:p>
            <a:pPr eaLnBrk="1" hangingPunct="1">
              <a:defRPr/>
            </a:pPr>
            <a:r>
              <a:rPr lang="zh-CN" altLang="en-US" sz="2800" b="1">
                <a:solidFill>
                  <a:srgbClr val="CC0000"/>
                </a:solidFill>
                <a:effectLst>
                  <a:outerShdw blurRad="38100" dist="38100" dir="2700000" algn="tl">
                    <a:srgbClr val="C0C0C0"/>
                  </a:outerShdw>
                </a:effectLst>
                <a:latin typeface="宋体" panose="02010600030101010101" pitchFamily="2" charset="-122"/>
              </a:rPr>
              <a:t>解</a:t>
            </a:r>
            <a:r>
              <a:rPr lang="en-US" altLang="zh-CN" sz="2800" b="1">
                <a:solidFill>
                  <a:srgbClr val="CC0000"/>
                </a:solidFill>
                <a:effectLst>
                  <a:outerShdw blurRad="38100" dist="38100" dir="2700000" algn="tl">
                    <a:srgbClr val="C0C0C0"/>
                  </a:outerShdw>
                </a:effectLst>
                <a:latin typeface="宋体" panose="02010600030101010101" pitchFamily="2" charset="-122"/>
              </a:rPr>
              <a:t>:</a:t>
            </a:r>
            <a:endParaRPr lang="en-US" altLang="zh-CN" sz="2800" b="1">
              <a:solidFill>
                <a:srgbClr val="CC0000"/>
              </a:solidFill>
              <a:effectLst>
                <a:outerShdw blurRad="38100" dist="38100" dir="2700000" algn="tl">
                  <a:srgbClr val="C0C0C0"/>
                </a:outerShdw>
              </a:effectLst>
            </a:endParaRPr>
          </a:p>
        </p:txBody>
      </p:sp>
      <p:sp>
        <p:nvSpPr>
          <p:cNvPr id="768003" name="Text Box 3"/>
          <p:cNvSpPr txBox="1">
            <a:spLocks noChangeArrowheads="1"/>
          </p:cNvSpPr>
          <p:nvPr/>
        </p:nvSpPr>
        <p:spPr bwMode="auto">
          <a:xfrm>
            <a:off x="1219200" y="577850"/>
            <a:ext cx="49053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25000"/>
              </a:lnSpc>
              <a:defRPr/>
            </a:pP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(1)</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由直流通路求静态工作点</a:t>
            </a:r>
            <a:r>
              <a:rPr kumimoji="1" lang="zh-CN" altLang="en-US" sz="2800" b="1">
                <a:solidFill>
                  <a:srgbClr val="000099"/>
                </a:solidFill>
                <a:effectLst>
                  <a:outerShdw blurRad="38100" dist="38100" dir="2700000" algn="tl">
                    <a:srgbClr val="C0C0C0"/>
                  </a:outerShdw>
                </a:effectLst>
                <a:latin typeface="Times New Roman" panose="02020603050405020304" pitchFamily="18" charset="0"/>
              </a:rPr>
              <a:t>。</a:t>
            </a:r>
          </a:p>
        </p:txBody>
      </p:sp>
      <p:graphicFrame>
        <p:nvGraphicFramePr>
          <p:cNvPr id="768004" name="Object 4"/>
          <p:cNvGraphicFramePr>
            <a:graphicFrameLocks noChangeAspect="1"/>
          </p:cNvGraphicFramePr>
          <p:nvPr/>
        </p:nvGraphicFramePr>
        <p:xfrm>
          <a:off x="609600" y="1304925"/>
          <a:ext cx="8229600" cy="1022350"/>
        </p:xfrm>
        <a:graphic>
          <a:graphicData uri="http://schemas.openxmlformats.org/presentationml/2006/ole">
            <mc:AlternateContent xmlns:mc="http://schemas.openxmlformats.org/markup-compatibility/2006">
              <mc:Choice xmlns:v="urn:schemas-microsoft-com:vml" Requires="v">
                <p:oleObj name="Equation" r:id="rId2" imgW="3980180" imgH="452120" progId="Equation.3">
                  <p:embed/>
                </p:oleObj>
              </mc:Choice>
              <mc:Fallback>
                <p:oleObj name="Equation" r:id="rId2" imgW="3980180" imgH="45212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04925"/>
                        <a:ext cx="8229600" cy="1022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5" name="Object 5"/>
          <p:cNvGraphicFramePr>
            <a:graphicFrameLocks noChangeAspect="1"/>
          </p:cNvGraphicFramePr>
          <p:nvPr/>
        </p:nvGraphicFramePr>
        <p:xfrm>
          <a:off x="657225" y="2514600"/>
          <a:ext cx="3457575" cy="1471613"/>
        </p:xfrm>
        <a:graphic>
          <a:graphicData uri="http://schemas.openxmlformats.org/presentationml/2006/ole">
            <mc:AlternateContent xmlns:mc="http://schemas.openxmlformats.org/markup-compatibility/2006">
              <mc:Choice xmlns:v="urn:schemas-microsoft-com:vml" Requires="v">
                <p:oleObj name="Equation" r:id="rId4" imgW="1667510" imgH="677545" progId="Equation.3">
                  <p:embed/>
                </p:oleObj>
              </mc:Choice>
              <mc:Fallback>
                <p:oleObj name="Equation" r:id="rId4" imgW="1667510" imgH="67754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 y="2514600"/>
                        <a:ext cx="3457575" cy="14716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6" name="Object 6"/>
          <p:cNvGraphicFramePr>
            <a:graphicFrameLocks noChangeAspect="1"/>
          </p:cNvGraphicFramePr>
          <p:nvPr/>
        </p:nvGraphicFramePr>
        <p:xfrm>
          <a:off x="488950" y="3933825"/>
          <a:ext cx="3074988" cy="1601788"/>
        </p:xfrm>
        <a:graphic>
          <a:graphicData uri="http://schemas.openxmlformats.org/presentationml/2006/ole">
            <mc:AlternateContent xmlns:mc="http://schemas.openxmlformats.org/markup-compatibility/2006">
              <mc:Choice xmlns:v="urn:schemas-microsoft-com:vml" Requires="v">
                <p:oleObj name="公式" r:id="rId6" imgW="1409065" imgH="709930" progId="Equation.3">
                  <p:embed/>
                </p:oleObj>
              </mc:Choice>
              <mc:Fallback>
                <p:oleObj name="公式" r:id="rId6" imgW="1409065" imgH="70993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950" y="3933825"/>
                        <a:ext cx="3074988" cy="16017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07" name="Text Box 7"/>
          <p:cNvSpPr txBox="1">
            <a:spLocks noChangeArrowheads="1"/>
          </p:cNvSpPr>
          <p:nvPr/>
        </p:nvSpPr>
        <p:spPr bwMode="auto">
          <a:xfrm>
            <a:off x="5486400" y="2363788"/>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zh-CN" altLang="en-US" sz="28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直流通路</a:t>
            </a:r>
          </a:p>
        </p:txBody>
      </p:sp>
      <p:grpSp>
        <p:nvGrpSpPr>
          <p:cNvPr id="768008" name="Group 8"/>
          <p:cNvGrpSpPr/>
          <p:nvPr/>
        </p:nvGrpSpPr>
        <p:grpSpPr bwMode="auto">
          <a:xfrm>
            <a:off x="5029200" y="2835275"/>
            <a:ext cx="4038600" cy="3186113"/>
            <a:chOff x="3216" y="681"/>
            <a:chExt cx="2544" cy="2007"/>
          </a:xfrm>
        </p:grpSpPr>
        <p:sp>
          <p:nvSpPr>
            <p:cNvPr id="51209" name="Text Box 9"/>
            <p:cNvSpPr txBox="1">
              <a:spLocks noChangeArrowheads="1"/>
            </p:cNvSpPr>
            <p:nvPr/>
          </p:nvSpPr>
          <p:spPr bwMode="auto">
            <a:xfrm>
              <a:off x="4818" y="681"/>
              <a:ext cx="942"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CC</a:t>
              </a:r>
              <a:endParaRPr kumimoji="1" lang="en-US" altLang="zh-CN" sz="2400" b="1" i="1">
                <a:solidFill>
                  <a:srgbClr val="000099"/>
                </a:solidFill>
                <a:latin typeface="Times New Roman" panose="02020603050405020304" pitchFamily="18" charset="0"/>
                <a:ea typeface="楷体_GB2312" pitchFamily="49" charset="-122"/>
              </a:endParaRPr>
            </a:p>
          </p:txBody>
        </p:sp>
        <p:sp>
          <p:nvSpPr>
            <p:cNvPr id="51210" name="Text Box 10"/>
            <p:cNvSpPr txBox="1">
              <a:spLocks noChangeArrowheads="1"/>
            </p:cNvSpPr>
            <p:nvPr/>
          </p:nvSpPr>
          <p:spPr bwMode="auto">
            <a:xfrm>
              <a:off x="3216" y="1004"/>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51211" name="Line 11"/>
            <p:cNvSpPr>
              <a:spLocks noChangeShapeType="1"/>
            </p:cNvSpPr>
            <p:nvPr/>
          </p:nvSpPr>
          <p:spPr bwMode="auto">
            <a:xfrm flipH="1" flipV="1">
              <a:off x="3641" y="842"/>
              <a:ext cx="0" cy="25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2" name="Line 12"/>
            <p:cNvSpPr>
              <a:spLocks noChangeShapeType="1"/>
            </p:cNvSpPr>
            <p:nvPr/>
          </p:nvSpPr>
          <p:spPr bwMode="auto">
            <a:xfrm>
              <a:off x="3649" y="1361"/>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3" name="Rectangle 13"/>
            <p:cNvSpPr>
              <a:spLocks noChangeArrowheads="1"/>
            </p:cNvSpPr>
            <p:nvPr/>
          </p:nvSpPr>
          <p:spPr bwMode="auto">
            <a:xfrm>
              <a:off x="3593" y="1105"/>
              <a:ext cx="95" cy="257"/>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4" name="Line 14"/>
            <p:cNvSpPr>
              <a:spLocks noChangeShapeType="1"/>
            </p:cNvSpPr>
            <p:nvPr/>
          </p:nvSpPr>
          <p:spPr bwMode="auto">
            <a:xfrm>
              <a:off x="4221" y="863"/>
              <a:ext cx="0" cy="62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5" name="Line 15"/>
            <p:cNvSpPr>
              <a:spLocks noChangeShapeType="1"/>
            </p:cNvSpPr>
            <p:nvPr/>
          </p:nvSpPr>
          <p:spPr bwMode="auto">
            <a:xfrm>
              <a:off x="4245" y="1865"/>
              <a:ext cx="0" cy="288"/>
            </a:xfrm>
            <a:prstGeom prst="line">
              <a:avLst/>
            </a:prstGeom>
            <a:noFill/>
            <a:ln w="381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1216" name="Group 16"/>
            <p:cNvGrpSpPr/>
            <p:nvPr/>
          </p:nvGrpSpPr>
          <p:grpSpPr bwMode="auto">
            <a:xfrm>
              <a:off x="3632" y="824"/>
              <a:ext cx="1193" cy="60"/>
              <a:chOff x="3704" y="684"/>
              <a:chExt cx="1193" cy="60"/>
            </a:xfrm>
          </p:grpSpPr>
          <p:sp>
            <p:nvSpPr>
              <p:cNvPr id="51237" name="Oval 17"/>
              <p:cNvSpPr>
                <a:spLocks noChangeArrowheads="1"/>
              </p:cNvSpPr>
              <p:nvPr/>
            </p:nvSpPr>
            <p:spPr bwMode="auto">
              <a:xfrm>
                <a:off x="4828" y="684"/>
                <a:ext cx="69" cy="60"/>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8" name="Line 18"/>
              <p:cNvSpPr>
                <a:spLocks noChangeShapeType="1"/>
              </p:cNvSpPr>
              <p:nvPr/>
            </p:nvSpPr>
            <p:spPr bwMode="auto">
              <a:xfrm>
                <a:off x="3704" y="711"/>
                <a:ext cx="1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1217" name="Rectangle 19"/>
            <p:cNvSpPr>
              <a:spLocks noChangeArrowheads="1"/>
            </p:cNvSpPr>
            <p:nvPr/>
          </p:nvSpPr>
          <p:spPr bwMode="auto">
            <a:xfrm>
              <a:off x="4201" y="2142"/>
              <a:ext cx="93" cy="258"/>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68020" name="Text Box 20"/>
            <p:cNvSpPr txBox="1">
              <a:spLocks noChangeArrowheads="1"/>
            </p:cNvSpPr>
            <p:nvPr/>
          </p:nvSpPr>
          <p:spPr bwMode="auto">
            <a:xfrm>
              <a:off x="3864" y="2069"/>
              <a:ext cx="348" cy="3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defRPr/>
              </a:pPr>
              <a:r>
                <a:rPr kumimoji="1" lang="en-US" altLang="zh-CN" sz="2800" b="1" i="1">
                  <a:latin typeface="Times New Roman" panose="02020603050405020304"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anose="02020603050405020304" pitchFamily="18" charset="0"/>
                  <a:ea typeface="楷体_GB2312" pitchFamily="49" charset="-122"/>
                </a:rPr>
                <a:t>E</a:t>
              </a:r>
              <a:endParaRPr kumimoji="1" lang="en-US" altLang="zh-CN" sz="2400" b="1">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51219" name="Line 21"/>
            <p:cNvSpPr>
              <a:spLocks noChangeShapeType="1"/>
            </p:cNvSpPr>
            <p:nvPr/>
          </p:nvSpPr>
          <p:spPr bwMode="auto">
            <a:xfrm flipH="1">
              <a:off x="3644" y="1640"/>
              <a:ext cx="4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22"/>
            <p:cNvSpPr>
              <a:spLocks noChangeShapeType="1"/>
            </p:cNvSpPr>
            <p:nvPr/>
          </p:nvSpPr>
          <p:spPr bwMode="auto">
            <a:xfrm>
              <a:off x="4245" y="2400"/>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1" name="Line 23"/>
            <p:cNvSpPr>
              <a:spLocks noChangeShapeType="1"/>
            </p:cNvSpPr>
            <p:nvPr/>
          </p:nvSpPr>
          <p:spPr bwMode="auto">
            <a:xfrm>
              <a:off x="4168" y="2684"/>
              <a:ext cx="15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2" name="Rectangle 24"/>
            <p:cNvSpPr>
              <a:spLocks noChangeArrowheads="1"/>
            </p:cNvSpPr>
            <p:nvPr/>
          </p:nvSpPr>
          <p:spPr bwMode="auto">
            <a:xfrm>
              <a:off x="4231" y="1244"/>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51223" name="Rectangle 25"/>
            <p:cNvSpPr>
              <a:spLocks noChangeArrowheads="1"/>
            </p:cNvSpPr>
            <p:nvPr/>
          </p:nvSpPr>
          <p:spPr bwMode="auto">
            <a:xfrm>
              <a:off x="4244" y="172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51224" name="Rectangle 26"/>
            <p:cNvSpPr>
              <a:spLocks noChangeArrowheads="1"/>
            </p:cNvSpPr>
            <p:nvPr/>
          </p:nvSpPr>
          <p:spPr bwMode="auto">
            <a:xfrm>
              <a:off x="4216" y="1464"/>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CE</a:t>
              </a:r>
              <a:endParaRPr kumimoji="1" lang="en-US" altLang="zh-CN" sz="2400" b="1" i="1" baseline="-25000">
                <a:solidFill>
                  <a:srgbClr val="000099"/>
                </a:solidFill>
                <a:latin typeface="Times New Roman" panose="02020603050405020304" pitchFamily="18" charset="0"/>
                <a:ea typeface="楷体_GB2312" pitchFamily="49" charset="-122"/>
              </a:endParaRPr>
            </a:p>
          </p:txBody>
        </p:sp>
        <p:sp>
          <p:nvSpPr>
            <p:cNvPr id="51225" name="Rectangle 27"/>
            <p:cNvSpPr>
              <a:spLocks noChangeArrowheads="1"/>
            </p:cNvSpPr>
            <p:nvPr/>
          </p:nvSpPr>
          <p:spPr bwMode="auto">
            <a:xfrm>
              <a:off x="3789" y="155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51226" name="Rectangle 28"/>
            <p:cNvSpPr>
              <a:spLocks noChangeArrowheads="1"/>
            </p:cNvSpPr>
            <p:nvPr/>
          </p:nvSpPr>
          <p:spPr bwMode="auto">
            <a:xfrm>
              <a:off x="4004" y="19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a:t>
              </a:r>
            </a:p>
          </p:txBody>
        </p:sp>
        <p:sp>
          <p:nvSpPr>
            <p:cNvPr id="51227" name="Rectangle 29"/>
            <p:cNvSpPr>
              <a:spLocks noChangeArrowheads="1"/>
            </p:cNvSpPr>
            <p:nvPr/>
          </p:nvSpPr>
          <p:spPr bwMode="auto">
            <a:xfrm>
              <a:off x="3784" y="1720"/>
              <a:ext cx="7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en-US" altLang="zh-CN" sz="2800" b="1" i="1">
                  <a:solidFill>
                    <a:srgbClr val="000099"/>
                  </a:solidFill>
                  <a:latin typeface="Times New Roman" panose="02020603050405020304" pitchFamily="18" charset="0"/>
                  <a:ea typeface="楷体_GB2312" pitchFamily="49" charset="-122"/>
                </a:rPr>
                <a:t>U</a:t>
              </a:r>
              <a:r>
                <a:rPr kumimoji="1" lang="en-US" altLang="zh-CN" sz="2400" b="1" baseline="-25000">
                  <a:solidFill>
                    <a:srgbClr val="000099"/>
                  </a:solidFill>
                  <a:latin typeface="Times New Roman" panose="02020603050405020304" pitchFamily="18" charset="0"/>
                  <a:ea typeface="楷体_GB2312" pitchFamily="49" charset="-122"/>
                </a:rPr>
                <a:t>BE</a:t>
              </a:r>
              <a:endParaRPr kumimoji="1" lang="en-US" altLang="zh-CN" sz="2400" b="1" i="1" baseline="-25000">
                <a:solidFill>
                  <a:srgbClr val="000099"/>
                </a:solidFill>
                <a:latin typeface="Times New Roman" panose="02020603050405020304" pitchFamily="18" charset="0"/>
                <a:ea typeface="楷体_GB2312" pitchFamily="49" charset="-122"/>
              </a:endParaRPr>
            </a:p>
          </p:txBody>
        </p:sp>
        <p:sp>
          <p:nvSpPr>
            <p:cNvPr id="51228" name="Line 30"/>
            <p:cNvSpPr>
              <a:spLocks noChangeShapeType="1"/>
            </p:cNvSpPr>
            <p:nvPr/>
          </p:nvSpPr>
          <p:spPr bwMode="auto">
            <a:xfrm>
              <a:off x="3740" y="1573"/>
              <a:ext cx="288"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Line 31"/>
            <p:cNvSpPr>
              <a:spLocks noChangeShapeType="1"/>
            </p:cNvSpPr>
            <p:nvPr/>
          </p:nvSpPr>
          <p:spPr bwMode="auto">
            <a:xfrm>
              <a:off x="4360" y="2060"/>
              <a:ext cx="0" cy="384"/>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32" name="Rectangle 32"/>
            <p:cNvSpPr>
              <a:spLocks noChangeArrowheads="1"/>
            </p:cNvSpPr>
            <p:nvPr/>
          </p:nvSpPr>
          <p:spPr bwMode="auto">
            <a:xfrm>
              <a:off x="4360" y="2012"/>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defRPr/>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E</a:t>
              </a:r>
            </a:p>
          </p:txBody>
        </p:sp>
        <p:sp>
          <p:nvSpPr>
            <p:cNvPr id="51231" name="Rectangle 33"/>
            <p:cNvSpPr>
              <a:spLocks noChangeArrowheads="1"/>
            </p:cNvSpPr>
            <p:nvPr/>
          </p:nvSpPr>
          <p:spPr bwMode="auto">
            <a:xfrm>
              <a:off x="3700" y="1257"/>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latin typeface="Times New Roman" panose="02020603050405020304" pitchFamily="18" charset="0"/>
                  <a:ea typeface="楷体_GB2312" pitchFamily="49" charset="-122"/>
                </a:rPr>
                <a:t>B</a:t>
              </a:r>
            </a:p>
          </p:txBody>
        </p:sp>
        <p:sp>
          <p:nvSpPr>
            <p:cNvPr id="51232" name="Line 34"/>
            <p:cNvSpPr>
              <a:spLocks noChangeShapeType="1"/>
            </p:cNvSpPr>
            <p:nvPr/>
          </p:nvSpPr>
          <p:spPr bwMode="auto">
            <a:xfrm>
              <a:off x="4142" y="956"/>
              <a:ext cx="0" cy="288"/>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Rectangle 35"/>
            <p:cNvSpPr>
              <a:spLocks noChangeArrowheads="1"/>
            </p:cNvSpPr>
            <p:nvPr/>
          </p:nvSpPr>
          <p:spPr bwMode="auto">
            <a:xfrm>
              <a:off x="3854" y="860"/>
              <a:ext cx="2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b="1" i="1">
                  <a:solidFill>
                    <a:srgbClr val="000099"/>
                  </a:solidFill>
                  <a:latin typeface="Times New Roman" panose="02020603050405020304" pitchFamily="18" charset="0"/>
                  <a:ea typeface="楷体_GB2312" pitchFamily="49" charset="-122"/>
                </a:rPr>
                <a:t>I</a:t>
              </a:r>
              <a:r>
                <a:rPr kumimoji="1" lang="en-US" altLang="zh-CN" sz="2400" b="1" baseline="-25000">
                  <a:solidFill>
                    <a:srgbClr val="000099"/>
                  </a:solidFill>
                  <a:latin typeface="Times New Roman" panose="02020603050405020304" pitchFamily="18" charset="0"/>
                  <a:ea typeface="楷体_GB2312" pitchFamily="49" charset="-122"/>
                </a:rPr>
                <a:t>C</a:t>
              </a:r>
            </a:p>
          </p:txBody>
        </p:sp>
        <p:sp>
          <p:nvSpPr>
            <p:cNvPr id="51234" name="Line 36"/>
            <p:cNvSpPr>
              <a:spLocks noChangeShapeType="1"/>
            </p:cNvSpPr>
            <p:nvPr/>
          </p:nvSpPr>
          <p:spPr bwMode="auto">
            <a:xfrm>
              <a:off x="4072" y="1510"/>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235" name="Line 37"/>
            <p:cNvSpPr>
              <a:spLocks noChangeShapeType="1"/>
            </p:cNvSpPr>
            <p:nvPr/>
          </p:nvSpPr>
          <p:spPr bwMode="auto">
            <a:xfrm flipV="1">
              <a:off x="4072" y="1484"/>
              <a:ext cx="144"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236" name="Line 38"/>
            <p:cNvSpPr>
              <a:spLocks noChangeShapeType="1"/>
            </p:cNvSpPr>
            <p:nvPr/>
          </p:nvSpPr>
          <p:spPr bwMode="auto">
            <a:xfrm>
              <a:off x="4072" y="1680"/>
              <a:ext cx="192" cy="1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007"/>
                                        </p:tgtEl>
                                        <p:attrNameLst>
                                          <p:attrName>style.visibility</p:attrName>
                                        </p:attrNameLst>
                                      </p:cBhvr>
                                      <p:to>
                                        <p:strVal val="visible"/>
                                      </p:to>
                                    </p:set>
                                    <p:animEffect transition="in" filter="box(out)">
                                      <p:cBhvr>
                                        <p:cTn id="7" dur="500"/>
                                        <p:tgtEl>
                                          <p:spTgt spid="76800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68008"/>
                                        </p:tgtEl>
                                        <p:attrNameLst>
                                          <p:attrName>style.visibility</p:attrName>
                                        </p:attrNameLst>
                                      </p:cBhvr>
                                      <p:to>
                                        <p:strVal val="visible"/>
                                      </p:to>
                                    </p:set>
                                    <p:animEffect transition="in" filter="wipe(up)">
                                      <p:cBhvr>
                                        <p:cTn id="11" dur="500"/>
                                        <p:tgtEl>
                                          <p:spTgt spid="7680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68004"/>
                                        </p:tgtEl>
                                        <p:attrNameLst>
                                          <p:attrName>style.visibility</p:attrName>
                                        </p:attrNameLst>
                                      </p:cBhvr>
                                      <p:to>
                                        <p:strVal val="visible"/>
                                      </p:to>
                                    </p:set>
                                    <p:animEffect transition="in" filter="wipe(left)">
                                      <p:cBhvr>
                                        <p:cTn id="16" dur="500"/>
                                        <p:tgtEl>
                                          <p:spTgt spid="7680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8005"/>
                                        </p:tgtEl>
                                        <p:attrNameLst>
                                          <p:attrName>style.visibility</p:attrName>
                                        </p:attrNameLst>
                                      </p:cBhvr>
                                      <p:to>
                                        <p:strVal val="visible"/>
                                      </p:to>
                                    </p:set>
                                    <p:animEffect transition="in" filter="wipe(left)">
                                      <p:cBhvr>
                                        <p:cTn id="21" dur="500"/>
                                        <p:tgtEl>
                                          <p:spTgt spid="7680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8006"/>
                                        </p:tgtEl>
                                        <p:attrNameLst>
                                          <p:attrName>style.visibility</p:attrName>
                                        </p:attrNameLst>
                                      </p:cBhvr>
                                      <p:to>
                                        <p:strVal val="visible"/>
                                      </p:to>
                                    </p:set>
                                    <p:animEffect transition="in" filter="wipe(left)">
                                      <p:cBhvr>
                                        <p:cTn id="26" dur="500"/>
                                        <p:tgtEl>
                                          <p:spTgt spid="76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609600" y="457200"/>
            <a:ext cx="6019800" cy="762000"/>
          </a:xfrm>
        </p:spPr>
        <p:txBody>
          <a:bodyPr/>
          <a:lstStyle/>
          <a:p>
            <a:pPr algn="l" eaLnBrk="1" hangingPunct="1">
              <a:defRPr/>
            </a:pPr>
            <a:r>
              <a:rPr lang="en-US" altLang="zh-CN" sz="2800" b="1">
                <a:solidFill>
                  <a:srgbClr val="000099"/>
                </a:solidFill>
                <a:effectLst>
                  <a:outerShdw blurRad="38100" dist="38100" dir="2700000" algn="tl">
                    <a:srgbClr val="C0C0C0"/>
                  </a:outerShdw>
                </a:effectLst>
                <a:latin typeface="Times New Roman" panose="02020603050405020304" pitchFamily="18" charset="0"/>
              </a:rPr>
              <a:t>(2) </a:t>
            </a:r>
            <a:r>
              <a:rPr lang="zh-CN" altLang="en-US" sz="28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由微变等效电路求</a:t>
            </a:r>
            <a:r>
              <a:rPr lang="en-US" altLang="zh-CN" sz="2800" b="1">
                <a:solidFill>
                  <a:srgbClr val="000099"/>
                </a:solidFill>
                <a:effectLst>
                  <a:outerShdw blurRad="38100" dist="38100" dir="2700000" algn="tl">
                    <a:srgbClr val="C0C0C0"/>
                  </a:outerShdw>
                </a:effectLst>
                <a:latin typeface="Times New Roman" panose="02020603050405020304" pitchFamily="18" charset="0"/>
              </a:rPr>
              <a:t>A</a:t>
            </a:r>
            <a:r>
              <a:rPr lang="en-US" altLang="zh-CN" sz="2800" b="1" i="1" baseline="-25000">
                <a:solidFill>
                  <a:srgbClr val="000099"/>
                </a:solidFill>
                <a:effectLst>
                  <a:outerShdw blurRad="38100" dist="38100" dir="2700000" algn="tl">
                    <a:srgbClr val="C0C0C0"/>
                  </a:outerShdw>
                </a:effectLst>
                <a:latin typeface="Times New Roman" panose="02020603050405020304" pitchFamily="18" charset="0"/>
              </a:rPr>
              <a:t>u</a:t>
            </a:r>
            <a:r>
              <a:rPr lang="zh-CN" altLang="en-US" sz="2800" b="1">
                <a:solidFill>
                  <a:srgbClr val="000099"/>
                </a:solidFill>
                <a:effectLst>
                  <a:outerShdw blurRad="38100" dist="38100" dir="2700000" algn="tl">
                    <a:srgbClr val="C0C0C0"/>
                  </a:outerShdw>
                </a:effectLst>
                <a:latin typeface="Times New Roman" panose="02020603050405020304" pitchFamily="18" charset="0"/>
              </a:rPr>
              <a:t>、 </a:t>
            </a:r>
            <a:r>
              <a:rPr lang="en-US" altLang="zh-CN" sz="3200" b="1" i="1">
                <a:solidFill>
                  <a:srgbClr val="000099"/>
                </a:solidFill>
                <a:effectLst>
                  <a:outerShdw blurRad="38100" dist="38100" dir="2700000" algn="tl">
                    <a:srgbClr val="C0C0C0"/>
                  </a:outerShdw>
                </a:effectLst>
                <a:latin typeface="Times New Roman" panose="02020603050405020304" pitchFamily="18" charset="0"/>
              </a:rPr>
              <a:t>r</a:t>
            </a:r>
            <a:r>
              <a:rPr lang="en-US" altLang="zh-CN" sz="2800" b="1" baseline="-25000">
                <a:solidFill>
                  <a:srgbClr val="000099"/>
                </a:solidFill>
                <a:effectLst>
                  <a:outerShdw blurRad="38100" dist="38100" dir="2700000" algn="tl">
                    <a:srgbClr val="C0C0C0"/>
                  </a:outerShdw>
                </a:effectLst>
                <a:latin typeface="Times New Roman" panose="02020603050405020304" pitchFamily="18" charset="0"/>
              </a:rPr>
              <a:t>i</a:t>
            </a:r>
            <a:r>
              <a:rPr lang="en-US"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en-US" sz="2800" b="1">
                <a:solidFill>
                  <a:srgbClr val="000099"/>
                </a:solidFill>
                <a:effectLst>
                  <a:outerShdw blurRad="38100" dist="38100" dir="2700000" algn="tl">
                    <a:srgbClr val="C0C0C0"/>
                  </a:outerShdw>
                </a:effectLst>
                <a:latin typeface="Times New Roman" panose="02020603050405020304" pitchFamily="18" charset="0"/>
              </a:rPr>
              <a:t>、</a:t>
            </a:r>
            <a:r>
              <a:rPr lang="zh-CN" altLang="en-US" sz="2800" b="1" baseline="-25000">
                <a:solidFill>
                  <a:srgbClr val="000099"/>
                </a:solidFill>
                <a:effectLst>
                  <a:outerShdw blurRad="38100" dist="38100" dir="2700000" algn="tl">
                    <a:srgbClr val="C0C0C0"/>
                  </a:outerShdw>
                </a:effectLst>
                <a:latin typeface="Times New Roman" panose="02020603050405020304" pitchFamily="18" charset="0"/>
              </a:rPr>
              <a:t> </a:t>
            </a:r>
            <a:r>
              <a:rPr lang="en-US" altLang="zh-CN" sz="3200" b="1" i="1">
                <a:solidFill>
                  <a:srgbClr val="000099"/>
                </a:solidFill>
                <a:effectLst>
                  <a:outerShdw blurRad="38100" dist="38100" dir="2700000" algn="tl">
                    <a:srgbClr val="C0C0C0"/>
                  </a:outerShdw>
                </a:effectLst>
                <a:latin typeface="Times New Roman" panose="02020603050405020304" pitchFamily="18" charset="0"/>
              </a:rPr>
              <a:t>r</a:t>
            </a:r>
            <a:r>
              <a:rPr lang="en-US" altLang="zh-CN" sz="2400" b="1" baseline="-25000">
                <a:solidFill>
                  <a:srgbClr val="000099"/>
                </a:solidFill>
                <a:effectLst>
                  <a:outerShdw blurRad="38100" dist="38100" dir="2700000" algn="tl">
                    <a:srgbClr val="C0C0C0"/>
                  </a:outerShdw>
                </a:effectLst>
                <a:latin typeface="Times New Roman" panose="02020603050405020304" pitchFamily="18" charset="0"/>
              </a:rPr>
              <a:t>o</a:t>
            </a:r>
            <a:r>
              <a:rPr lang="zh-CN" altLang="en-US" sz="2800" b="1">
                <a:solidFill>
                  <a:srgbClr val="000099"/>
                </a:solidFill>
                <a:effectLst>
                  <a:outerShdw blurRad="38100" dist="38100" dir="2700000" algn="tl">
                    <a:srgbClr val="C0C0C0"/>
                  </a:outerShdw>
                </a:effectLst>
                <a:latin typeface="Times New Roman" panose="02020603050405020304" pitchFamily="18" charset="0"/>
              </a:rPr>
              <a:t>。</a:t>
            </a:r>
          </a:p>
        </p:txBody>
      </p:sp>
      <p:graphicFrame>
        <p:nvGraphicFramePr>
          <p:cNvPr id="769027" name="Object 3"/>
          <p:cNvGraphicFramePr>
            <a:graphicFrameLocks noChangeAspect="1"/>
          </p:cNvGraphicFramePr>
          <p:nvPr/>
        </p:nvGraphicFramePr>
        <p:xfrm>
          <a:off x="765175" y="5172075"/>
          <a:ext cx="5259388" cy="1016000"/>
        </p:xfrm>
        <a:graphic>
          <a:graphicData uri="http://schemas.openxmlformats.org/presentationml/2006/ole">
            <mc:AlternateContent xmlns:mc="http://schemas.openxmlformats.org/markup-compatibility/2006">
              <mc:Choice xmlns:v="urn:schemas-microsoft-com:vml" Requires="v">
                <p:oleObj name="Equation" r:id="rId2" imgW="2388235" imgH="419735" progId="Equation.DSMT4">
                  <p:embed/>
                </p:oleObj>
              </mc:Choice>
              <mc:Fallback>
                <p:oleObj name="Equation" r:id="rId2" imgW="2388235" imgH="419735"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5172075"/>
                        <a:ext cx="5259388" cy="1016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028" name="Object 4"/>
          <p:cNvGraphicFramePr>
            <a:graphicFrameLocks noChangeAspect="1"/>
          </p:cNvGraphicFramePr>
          <p:nvPr/>
        </p:nvGraphicFramePr>
        <p:xfrm>
          <a:off x="704850" y="1025525"/>
          <a:ext cx="7886700" cy="1016000"/>
        </p:xfrm>
        <a:graphic>
          <a:graphicData uri="http://schemas.openxmlformats.org/presentationml/2006/ole">
            <mc:AlternateContent xmlns:mc="http://schemas.openxmlformats.org/markup-compatibility/2006">
              <mc:Choice xmlns:v="urn:schemas-microsoft-com:vml" Requires="v">
                <p:oleObj name="公式" r:id="rId4" imgW="3517900" imgH="430530" progId="Equation.3">
                  <p:embed/>
                </p:oleObj>
              </mc:Choice>
              <mc:Fallback>
                <p:oleObj name="公式" r:id="rId4" imgW="3517900" imgH="43053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1025525"/>
                        <a:ext cx="7886700" cy="10160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029" name="Object 5"/>
          <p:cNvGraphicFramePr>
            <a:graphicFrameLocks noChangeAspect="1"/>
          </p:cNvGraphicFramePr>
          <p:nvPr/>
        </p:nvGraphicFramePr>
        <p:xfrm>
          <a:off x="609600" y="3887788"/>
          <a:ext cx="4106863" cy="579437"/>
        </p:xfrm>
        <a:graphic>
          <a:graphicData uri="http://schemas.openxmlformats.org/presentationml/2006/ole">
            <mc:AlternateContent xmlns:mc="http://schemas.openxmlformats.org/markup-compatibility/2006">
              <mc:Choice xmlns:v="urn:schemas-microsoft-com:vml" Requires="v">
                <p:oleObj name="Equation" r:id="rId6" imgW="1742440" imgH="204470" progId="Equation.3">
                  <p:embed/>
                </p:oleObj>
              </mc:Choice>
              <mc:Fallback>
                <p:oleObj name="Equation" r:id="rId6" imgW="1742440" imgH="20447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887788"/>
                        <a:ext cx="4106863" cy="57943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030" name="Object 6"/>
          <p:cNvGraphicFramePr>
            <a:graphicFrameLocks noChangeAspect="1"/>
          </p:cNvGraphicFramePr>
          <p:nvPr/>
        </p:nvGraphicFramePr>
        <p:xfrm>
          <a:off x="990600" y="4633913"/>
          <a:ext cx="1447800" cy="471487"/>
        </p:xfrm>
        <a:graphic>
          <a:graphicData uri="http://schemas.openxmlformats.org/presentationml/2006/ole">
            <mc:AlternateContent xmlns:mc="http://schemas.openxmlformats.org/markup-compatibility/2006">
              <mc:Choice xmlns:v="urn:schemas-microsoft-com:vml" Requires="v">
                <p:oleObj name="Equation" r:id="rId8" imgW="688340" imgH="172085" progId="Equation.3">
                  <p:embed/>
                </p:oleObj>
              </mc:Choice>
              <mc:Fallback>
                <p:oleObj name="Equation" r:id="rId8" imgW="688340" imgH="17208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4633913"/>
                        <a:ext cx="1447800" cy="47148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031" name="Object 7" descr="20%"/>
          <p:cNvGraphicFramePr>
            <a:graphicFrameLocks noChangeAspect="1"/>
          </p:cNvGraphicFramePr>
          <p:nvPr/>
        </p:nvGraphicFramePr>
        <p:xfrm>
          <a:off x="609600" y="1971675"/>
          <a:ext cx="3549650" cy="1038225"/>
        </p:xfrm>
        <a:graphic>
          <a:graphicData uri="http://schemas.openxmlformats.org/presentationml/2006/ole">
            <mc:AlternateContent xmlns:mc="http://schemas.openxmlformats.org/markup-compatibility/2006">
              <mc:Choice xmlns:v="urn:schemas-microsoft-com:vml" Requires="v">
                <p:oleObj name="Equation" r:id="rId10" imgW="1452245" imgH="452120" progId="Equation.3">
                  <p:embed/>
                </p:oleObj>
              </mc:Choice>
              <mc:Fallback>
                <p:oleObj name="Equation" r:id="rId10" imgW="1452245" imgH="452120" progId="Equation.3">
                  <p:embed/>
                  <p:pic>
                    <p:nvPicPr>
                      <p:cNvPr id="0" name="Object 7" descr="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1971675"/>
                        <a:ext cx="3549650" cy="10382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032" name="Object 8" descr="20%"/>
          <p:cNvGraphicFramePr>
            <a:graphicFrameLocks noChangeAspect="1"/>
          </p:cNvGraphicFramePr>
          <p:nvPr/>
        </p:nvGraphicFramePr>
        <p:xfrm>
          <a:off x="990600" y="3070225"/>
          <a:ext cx="1447800" cy="434975"/>
        </p:xfrm>
        <a:graphic>
          <a:graphicData uri="http://schemas.openxmlformats.org/presentationml/2006/ole">
            <mc:AlternateContent xmlns:mc="http://schemas.openxmlformats.org/markup-compatibility/2006">
              <mc:Choice xmlns:v="urn:schemas-microsoft-com:vml" Requires="v">
                <p:oleObj name="Equation" r:id="rId12" imgW="473075" imgH="150495" progId="Equation.3">
                  <p:embed/>
                </p:oleObj>
              </mc:Choice>
              <mc:Fallback>
                <p:oleObj name="Equation" r:id="rId12" imgW="473075" imgH="150495" progId="Equation.3">
                  <p:embed/>
                  <p:pic>
                    <p:nvPicPr>
                      <p:cNvPr id="0" name="Object 8" descr="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3070225"/>
                        <a:ext cx="1447800" cy="43497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9033" name="Group 9"/>
          <p:cNvGrpSpPr/>
          <p:nvPr/>
        </p:nvGrpSpPr>
        <p:grpSpPr bwMode="auto">
          <a:xfrm>
            <a:off x="4467225" y="1752600"/>
            <a:ext cx="4219575" cy="3095625"/>
            <a:chOff x="2832" y="1084"/>
            <a:chExt cx="2658" cy="1950"/>
          </a:xfrm>
        </p:grpSpPr>
        <p:sp>
          <p:nvSpPr>
            <p:cNvPr id="52236" name="Line 10"/>
            <p:cNvSpPr>
              <a:spLocks noChangeShapeType="1"/>
            </p:cNvSpPr>
            <p:nvPr/>
          </p:nvSpPr>
          <p:spPr bwMode="auto">
            <a:xfrm flipV="1">
              <a:off x="3207" y="2919"/>
              <a:ext cx="22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37" name="Line 11"/>
            <p:cNvSpPr>
              <a:spLocks noChangeShapeType="1"/>
            </p:cNvSpPr>
            <p:nvPr/>
          </p:nvSpPr>
          <p:spPr bwMode="auto">
            <a:xfrm flipH="1" flipV="1">
              <a:off x="4637" y="1459"/>
              <a:ext cx="0" cy="20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38" name="Line 12"/>
            <p:cNvSpPr>
              <a:spLocks noChangeShapeType="1"/>
            </p:cNvSpPr>
            <p:nvPr/>
          </p:nvSpPr>
          <p:spPr bwMode="auto">
            <a:xfrm flipV="1">
              <a:off x="3207" y="1464"/>
              <a:ext cx="8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2239" name="Group 13"/>
            <p:cNvGrpSpPr/>
            <p:nvPr/>
          </p:nvGrpSpPr>
          <p:grpSpPr bwMode="auto">
            <a:xfrm>
              <a:off x="4523" y="1631"/>
              <a:ext cx="206" cy="290"/>
              <a:chOff x="4164" y="1968"/>
              <a:chExt cx="264" cy="420"/>
            </a:xfrm>
          </p:grpSpPr>
          <p:sp>
            <p:nvSpPr>
              <p:cNvPr id="52290" name="AutoShape 14"/>
              <p:cNvSpPr>
                <a:spLocks noChangeArrowheads="1"/>
              </p:cNvSpPr>
              <p:nvPr/>
            </p:nvSpPr>
            <p:spPr bwMode="auto">
              <a:xfrm>
                <a:off x="4164" y="1968"/>
                <a:ext cx="264" cy="420"/>
              </a:xfrm>
              <a:prstGeom prst="diamond">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91" name="Line 15"/>
              <p:cNvSpPr>
                <a:spLocks noChangeShapeType="1"/>
              </p:cNvSpPr>
              <p:nvPr/>
            </p:nvSpPr>
            <p:spPr bwMode="auto">
              <a:xfrm>
                <a:off x="4176" y="2184"/>
                <a:ext cx="2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2240" name="Rectangle 16"/>
            <p:cNvSpPr>
              <a:spLocks noChangeArrowheads="1"/>
            </p:cNvSpPr>
            <p:nvPr/>
          </p:nvSpPr>
          <p:spPr bwMode="auto">
            <a:xfrm>
              <a:off x="4046" y="1675"/>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41" name="Line 17"/>
            <p:cNvSpPr>
              <a:spLocks noChangeShapeType="1"/>
            </p:cNvSpPr>
            <p:nvPr/>
          </p:nvSpPr>
          <p:spPr bwMode="auto">
            <a:xfrm>
              <a:off x="4629" y="1447"/>
              <a:ext cx="86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42" name="Text Box 18"/>
            <p:cNvSpPr txBox="1">
              <a:spLocks noChangeArrowheads="1"/>
            </p:cNvSpPr>
            <p:nvPr/>
          </p:nvSpPr>
          <p:spPr bwMode="auto">
            <a:xfrm>
              <a:off x="3696" y="1584"/>
              <a:ext cx="4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be</a:t>
              </a:r>
              <a:endParaRPr kumimoji="1" lang="en-US" altLang="zh-CN" sz="2400" b="1">
                <a:latin typeface="Times New Roman" panose="02020603050405020304" pitchFamily="18" charset="0"/>
                <a:ea typeface="楷体_GB2312" pitchFamily="49" charset="-122"/>
              </a:endParaRPr>
            </a:p>
          </p:txBody>
        </p:sp>
        <p:sp>
          <p:nvSpPr>
            <p:cNvPr id="52243" name="Line 19"/>
            <p:cNvSpPr>
              <a:spLocks noChangeShapeType="1"/>
            </p:cNvSpPr>
            <p:nvPr/>
          </p:nvSpPr>
          <p:spPr bwMode="auto">
            <a:xfrm>
              <a:off x="4483" y="1653"/>
              <a:ext cx="0" cy="28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44" name="Text Box 20"/>
            <p:cNvSpPr txBox="1">
              <a:spLocks noChangeArrowheads="1"/>
            </p:cNvSpPr>
            <p:nvPr/>
          </p:nvSpPr>
          <p:spPr bwMode="auto">
            <a:xfrm>
              <a:off x="3660" y="2054"/>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52245" name="Line 21"/>
            <p:cNvSpPr>
              <a:spLocks noChangeShapeType="1"/>
            </p:cNvSpPr>
            <p:nvPr/>
          </p:nvSpPr>
          <p:spPr bwMode="auto">
            <a:xfrm flipV="1">
              <a:off x="5477" y="1455"/>
              <a:ext cx="1" cy="14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46" name="Text Box 22"/>
            <p:cNvSpPr txBox="1">
              <a:spLocks noChangeArrowheads="1"/>
            </p:cNvSpPr>
            <p:nvPr/>
          </p:nvSpPr>
          <p:spPr bwMode="auto">
            <a:xfrm>
              <a:off x="4402" y="2479"/>
              <a:ext cx="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L</a:t>
              </a:r>
              <a:endParaRPr kumimoji="1" lang="en-US" altLang="zh-CN" sz="2400" b="1">
                <a:latin typeface="Times New Roman" panose="02020603050405020304" pitchFamily="18" charset="0"/>
                <a:ea typeface="楷体_GB2312" pitchFamily="49" charset="-122"/>
              </a:endParaRPr>
            </a:p>
          </p:txBody>
        </p:sp>
        <p:sp>
          <p:nvSpPr>
            <p:cNvPr id="52247" name="Text Box 23"/>
            <p:cNvSpPr txBox="1">
              <a:spLocks noChangeArrowheads="1"/>
            </p:cNvSpPr>
            <p:nvPr/>
          </p:nvSpPr>
          <p:spPr bwMode="auto">
            <a:xfrm>
              <a:off x="4254" y="1829"/>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E</a:t>
              </a:r>
            </a:p>
          </p:txBody>
        </p:sp>
        <p:sp>
          <p:nvSpPr>
            <p:cNvPr id="52248" name="Text Box 24"/>
            <p:cNvSpPr txBox="1">
              <a:spLocks noChangeArrowheads="1"/>
            </p:cNvSpPr>
            <p:nvPr/>
          </p:nvSpPr>
          <p:spPr bwMode="auto">
            <a:xfrm>
              <a:off x="3591" y="1225"/>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B</a:t>
              </a:r>
              <a:endParaRPr kumimoji="1" lang="en-US" altLang="zh-CN" sz="2400" b="1">
                <a:latin typeface="Times New Roman" panose="02020603050405020304" pitchFamily="18" charset="0"/>
                <a:ea typeface="楷体_GB2312" pitchFamily="49" charset="-122"/>
              </a:endParaRPr>
            </a:p>
          </p:txBody>
        </p:sp>
        <p:sp>
          <p:nvSpPr>
            <p:cNvPr id="52249" name="Text Box 25"/>
            <p:cNvSpPr txBox="1">
              <a:spLocks noChangeArrowheads="1"/>
            </p:cNvSpPr>
            <p:nvPr/>
          </p:nvSpPr>
          <p:spPr bwMode="auto">
            <a:xfrm>
              <a:off x="4829" y="1201"/>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accent2"/>
                  </a:solidFill>
                  <a:latin typeface="Times New Roman" panose="02020603050405020304" pitchFamily="18" charset="0"/>
                  <a:ea typeface="楷体_GB2312" pitchFamily="49" charset="-122"/>
                </a:rPr>
                <a:t>C</a:t>
              </a:r>
            </a:p>
          </p:txBody>
        </p:sp>
        <p:sp>
          <p:nvSpPr>
            <p:cNvPr id="52250" name="Line 26"/>
            <p:cNvSpPr>
              <a:spLocks noChangeShapeType="1"/>
            </p:cNvSpPr>
            <p:nvPr/>
          </p:nvSpPr>
          <p:spPr bwMode="auto">
            <a:xfrm flipV="1">
              <a:off x="3690" y="1467"/>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51" name="Text Box 27" descr="新闻纸"/>
            <p:cNvSpPr txBox="1">
              <a:spLocks noChangeArrowheads="1"/>
            </p:cNvSpPr>
            <p:nvPr/>
          </p:nvSpPr>
          <p:spPr bwMode="auto">
            <a:xfrm>
              <a:off x="3325" y="1442"/>
              <a:ext cx="299" cy="288"/>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52252" name="Text Box 28" descr="新闻纸"/>
            <p:cNvSpPr txBox="1">
              <a:spLocks noChangeArrowheads="1"/>
            </p:cNvSpPr>
            <p:nvPr/>
          </p:nvSpPr>
          <p:spPr bwMode="auto">
            <a:xfrm>
              <a:off x="3327" y="2672"/>
              <a:ext cx="299" cy="288"/>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宋体" panose="02010600030101010101" pitchFamily="2" charset="-122"/>
                </a:rPr>
                <a:t>-</a:t>
              </a:r>
            </a:p>
          </p:txBody>
        </p:sp>
        <p:sp>
          <p:nvSpPr>
            <p:cNvPr id="52253" name="Rectangle 29"/>
            <p:cNvSpPr>
              <a:spLocks noChangeArrowheads="1"/>
            </p:cNvSpPr>
            <p:nvPr/>
          </p:nvSpPr>
          <p:spPr bwMode="auto">
            <a:xfrm>
              <a:off x="3654" y="2079"/>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54" name="Rectangle 30" descr="新闻纸"/>
            <p:cNvSpPr>
              <a:spLocks noChangeArrowheads="1"/>
            </p:cNvSpPr>
            <p:nvPr/>
          </p:nvSpPr>
          <p:spPr bwMode="auto">
            <a:xfrm>
              <a:off x="4884" y="2233"/>
              <a:ext cx="212" cy="288"/>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52255" name="Rectangle 31" descr="新闻纸"/>
            <p:cNvSpPr>
              <a:spLocks noChangeArrowheads="1"/>
            </p:cNvSpPr>
            <p:nvPr/>
          </p:nvSpPr>
          <p:spPr bwMode="auto">
            <a:xfrm>
              <a:off x="4885" y="2707"/>
              <a:ext cx="212" cy="288"/>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grpSp>
          <p:nvGrpSpPr>
            <p:cNvPr id="52256" name="Group 32"/>
            <p:cNvGrpSpPr/>
            <p:nvPr/>
          </p:nvGrpSpPr>
          <p:grpSpPr bwMode="auto">
            <a:xfrm>
              <a:off x="4279" y="2915"/>
              <a:ext cx="160" cy="119"/>
              <a:chOff x="4403" y="3875"/>
              <a:chExt cx="160" cy="119"/>
            </a:xfrm>
          </p:grpSpPr>
          <p:sp>
            <p:nvSpPr>
              <p:cNvPr id="52288" name="Line 33"/>
              <p:cNvSpPr>
                <a:spLocks noChangeShapeType="1"/>
              </p:cNvSpPr>
              <p:nvPr/>
            </p:nvSpPr>
            <p:spPr bwMode="auto">
              <a:xfrm>
                <a:off x="4489" y="3875"/>
                <a:ext cx="0" cy="1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89" name="Line 34"/>
              <p:cNvSpPr>
                <a:spLocks noChangeShapeType="1"/>
              </p:cNvSpPr>
              <p:nvPr/>
            </p:nvSpPr>
            <p:spPr bwMode="auto">
              <a:xfrm>
                <a:off x="4403" y="3994"/>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2257" name="Line 35"/>
            <p:cNvSpPr>
              <a:spLocks noChangeShapeType="1"/>
            </p:cNvSpPr>
            <p:nvPr/>
          </p:nvSpPr>
          <p:spPr bwMode="auto">
            <a:xfrm flipV="1">
              <a:off x="4089" y="1931"/>
              <a:ext cx="0" cy="1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58" name="Line 36"/>
            <p:cNvSpPr>
              <a:spLocks noChangeShapeType="1"/>
            </p:cNvSpPr>
            <p:nvPr/>
          </p:nvSpPr>
          <p:spPr bwMode="auto">
            <a:xfrm flipH="1" flipV="1">
              <a:off x="3691" y="2330"/>
              <a:ext cx="1" cy="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59" name="Line 37"/>
            <p:cNvSpPr>
              <a:spLocks noChangeShapeType="1"/>
            </p:cNvSpPr>
            <p:nvPr/>
          </p:nvSpPr>
          <p:spPr bwMode="auto">
            <a:xfrm flipV="1">
              <a:off x="4630" y="1908"/>
              <a:ext cx="0" cy="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60" name="Line 38"/>
            <p:cNvSpPr>
              <a:spLocks noChangeShapeType="1"/>
            </p:cNvSpPr>
            <p:nvPr/>
          </p:nvSpPr>
          <p:spPr bwMode="auto">
            <a:xfrm flipH="1">
              <a:off x="3210" y="2034"/>
              <a:ext cx="0" cy="8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1" name="Rectangle 39"/>
            <p:cNvSpPr>
              <a:spLocks noChangeArrowheads="1"/>
            </p:cNvSpPr>
            <p:nvPr/>
          </p:nvSpPr>
          <p:spPr bwMode="auto">
            <a:xfrm>
              <a:off x="3173" y="1806"/>
              <a:ext cx="78" cy="234"/>
            </a:xfrm>
            <a:prstGeom prst="rect">
              <a:avLst/>
            </a:prstGeom>
            <a:noFill/>
            <a:ln w="38100">
              <a:solidFill>
                <a:schemeClr val="tx1"/>
              </a:solidFill>
              <a:miter lim="800000"/>
              <a:headEnd type="none" w="sm" len="sm"/>
              <a:tailEnd type="none" w="med" len="lg"/>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2262" name="Line 40"/>
            <p:cNvSpPr>
              <a:spLocks noChangeShapeType="1"/>
            </p:cNvSpPr>
            <p:nvPr/>
          </p:nvSpPr>
          <p:spPr bwMode="auto">
            <a:xfrm flipH="1">
              <a:off x="3210" y="1450"/>
              <a:ext cx="0" cy="35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Oval 41"/>
            <p:cNvSpPr>
              <a:spLocks noChangeArrowheads="1"/>
            </p:cNvSpPr>
            <p:nvPr/>
          </p:nvSpPr>
          <p:spPr bwMode="auto">
            <a:xfrm>
              <a:off x="3120" y="2371"/>
              <a:ext cx="192" cy="192"/>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Rectangle 42" descr="新闻纸"/>
            <p:cNvSpPr>
              <a:spLocks noChangeArrowheads="1"/>
            </p:cNvSpPr>
            <p:nvPr/>
          </p:nvSpPr>
          <p:spPr bwMode="auto">
            <a:xfrm>
              <a:off x="3014" y="2157"/>
              <a:ext cx="211" cy="288"/>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400" b="1">
                  <a:solidFill>
                    <a:srgbClr val="FF0000"/>
                  </a:solidFill>
                  <a:latin typeface="宋体" panose="02010600030101010101" pitchFamily="2" charset="-122"/>
                </a:rPr>
                <a:t>+</a:t>
              </a:r>
            </a:p>
          </p:txBody>
        </p:sp>
        <p:sp>
          <p:nvSpPr>
            <p:cNvPr id="52265" name="Rectangle 43"/>
            <p:cNvSpPr>
              <a:spLocks noChangeArrowheads="1"/>
            </p:cNvSpPr>
            <p:nvPr/>
          </p:nvSpPr>
          <p:spPr bwMode="auto">
            <a:xfrm>
              <a:off x="3003" y="2477"/>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latin typeface="宋体" panose="02010600030101010101" pitchFamily="2" charset="-122"/>
                </a:rPr>
                <a:t>-</a:t>
              </a:r>
            </a:p>
          </p:txBody>
        </p:sp>
        <p:sp>
          <p:nvSpPr>
            <p:cNvPr id="52266" name="Text Box 44"/>
            <p:cNvSpPr txBox="1">
              <a:spLocks noChangeArrowheads="1"/>
            </p:cNvSpPr>
            <p:nvPr/>
          </p:nvSpPr>
          <p:spPr bwMode="auto">
            <a:xfrm>
              <a:off x="2832" y="1777"/>
              <a:ext cx="425"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381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S</a:t>
              </a:r>
              <a:endParaRPr kumimoji="1" lang="en-US" altLang="zh-CN" sz="2400" b="1">
                <a:latin typeface="Times New Roman" panose="02020603050405020304" pitchFamily="18" charset="0"/>
                <a:ea typeface="楷体_GB2312" pitchFamily="49" charset="-122"/>
              </a:endParaRPr>
            </a:p>
          </p:txBody>
        </p:sp>
        <p:sp>
          <p:nvSpPr>
            <p:cNvPr id="52267" name="Oval 45"/>
            <p:cNvSpPr>
              <a:spLocks noChangeArrowheads="1"/>
            </p:cNvSpPr>
            <p:nvPr/>
          </p:nvSpPr>
          <p:spPr bwMode="auto">
            <a:xfrm>
              <a:off x="4333" y="2885"/>
              <a:ext cx="56" cy="56"/>
            </a:xfrm>
            <a:prstGeom prst="ellipse">
              <a:avLst/>
            </a:prstGeom>
            <a:solidFill>
              <a:schemeClr val="tx1"/>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268" name="Object 46"/>
            <p:cNvGraphicFramePr>
              <a:graphicFrameLocks noChangeAspect="1"/>
            </p:cNvGraphicFramePr>
            <p:nvPr/>
          </p:nvGraphicFramePr>
          <p:xfrm>
            <a:off x="3353" y="2045"/>
            <a:ext cx="181" cy="295"/>
          </p:xfrm>
          <a:graphic>
            <a:graphicData uri="http://schemas.openxmlformats.org/presentationml/2006/ole">
              <mc:AlternateContent xmlns:mc="http://schemas.openxmlformats.org/markup-compatibility/2006">
                <mc:Choice xmlns:v="urn:schemas-microsoft-com:vml" Requires="v">
                  <p:oleObj name="Equation" r:id="rId15" imgW="161290" imgH="215265" progId="Equation.3">
                    <p:embed/>
                  </p:oleObj>
                </mc:Choice>
                <mc:Fallback>
                  <p:oleObj name="Equation" r:id="rId15" imgW="161290" imgH="215265"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3" y="2045"/>
                          <a:ext cx="18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9" name="Line 47"/>
            <p:cNvSpPr>
              <a:spLocks noChangeShapeType="1"/>
            </p:cNvSpPr>
            <p:nvPr/>
          </p:nvSpPr>
          <p:spPr bwMode="auto">
            <a:xfrm flipV="1">
              <a:off x="3844" y="1409"/>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52270" name="Object 48"/>
            <p:cNvGraphicFramePr>
              <a:graphicFrameLocks noChangeAspect="1"/>
            </p:cNvGraphicFramePr>
            <p:nvPr/>
          </p:nvGraphicFramePr>
          <p:xfrm>
            <a:off x="3830" y="1125"/>
            <a:ext cx="177" cy="313"/>
          </p:xfrm>
          <a:graphic>
            <a:graphicData uri="http://schemas.openxmlformats.org/presentationml/2006/ole">
              <mc:AlternateContent xmlns:mc="http://schemas.openxmlformats.org/markup-compatibility/2006">
                <mc:Choice xmlns:v="urn:schemas-microsoft-com:vml" Requires="v">
                  <p:oleObj name="Equation" r:id="rId17" imgW="150495" imgH="215265" progId="Equation.3">
                    <p:embed/>
                  </p:oleObj>
                </mc:Choice>
                <mc:Fallback>
                  <p:oleObj name="Equation" r:id="rId17" imgW="150495" imgH="215265" progId="Equation.3">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0" y="1125"/>
                          <a:ext cx="17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1" name="Line 49"/>
            <p:cNvSpPr>
              <a:spLocks noChangeShapeType="1"/>
            </p:cNvSpPr>
            <p:nvPr/>
          </p:nvSpPr>
          <p:spPr bwMode="auto">
            <a:xfrm flipH="1">
              <a:off x="4656" y="1397"/>
              <a:ext cx="236" cy="0"/>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52272" name="Object 50"/>
            <p:cNvGraphicFramePr>
              <a:graphicFrameLocks noChangeAspect="1"/>
            </p:cNvGraphicFramePr>
            <p:nvPr/>
          </p:nvGraphicFramePr>
          <p:xfrm>
            <a:off x="4684" y="1084"/>
            <a:ext cx="260" cy="308"/>
          </p:xfrm>
          <a:graphic>
            <a:graphicData uri="http://schemas.openxmlformats.org/presentationml/2006/ole">
              <mc:AlternateContent xmlns:mc="http://schemas.openxmlformats.org/markup-compatibility/2006">
                <mc:Choice xmlns:v="urn:schemas-microsoft-com:vml" Requires="v">
                  <p:oleObj name="Equation" r:id="rId19" imgW="247650" imgH="215265" progId="Equation.3">
                    <p:embed/>
                  </p:oleObj>
                </mc:Choice>
                <mc:Fallback>
                  <p:oleObj name="Equation" r:id="rId19" imgW="247650" imgH="215265" progId="Equation.3">
                    <p:embed/>
                    <p:pic>
                      <p:nvPicPr>
                        <p:cNvPr id="0"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4" y="1084"/>
                          <a:ext cx="26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3" name="Object 51"/>
            <p:cNvGraphicFramePr>
              <a:graphicFrameLocks noChangeAspect="1"/>
            </p:cNvGraphicFramePr>
            <p:nvPr/>
          </p:nvGraphicFramePr>
          <p:xfrm>
            <a:off x="4903" y="2527"/>
            <a:ext cx="181" cy="283"/>
          </p:xfrm>
          <a:graphic>
            <a:graphicData uri="http://schemas.openxmlformats.org/presentationml/2006/ole">
              <mc:AlternateContent xmlns:mc="http://schemas.openxmlformats.org/markup-compatibility/2006">
                <mc:Choice xmlns:v="urn:schemas-microsoft-com:vml" Requires="v">
                  <p:oleObj name="Equation" r:id="rId21" imgW="172085" imgH="215265" progId="Equation.3">
                    <p:embed/>
                  </p:oleObj>
                </mc:Choice>
                <mc:Fallback>
                  <p:oleObj name="Equation" r:id="rId21" imgW="172085" imgH="215265" progId="Equation.3">
                    <p:embed/>
                    <p:pic>
                      <p:nvPicPr>
                        <p:cNvPr id="0"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3" y="2527"/>
                          <a:ext cx="18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4" name="Object 52"/>
            <p:cNvGraphicFramePr>
              <a:graphicFrameLocks noChangeAspect="1"/>
            </p:cNvGraphicFramePr>
            <p:nvPr/>
          </p:nvGraphicFramePr>
          <p:xfrm>
            <a:off x="4272" y="1402"/>
            <a:ext cx="300" cy="313"/>
          </p:xfrm>
          <a:graphic>
            <a:graphicData uri="http://schemas.openxmlformats.org/presentationml/2006/ole">
              <mc:AlternateContent xmlns:mc="http://schemas.openxmlformats.org/markup-compatibility/2006">
                <mc:Choice xmlns:v="urn:schemas-microsoft-com:vml" Requires="v">
                  <p:oleObj name="Equation" r:id="rId23" imgW="236855" imgH="215265" progId="Equation.3">
                    <p:embed/>
                  </p:oleObj>
                </mc:Choice>
                <mc:Fallback>
                  <p:oleObj name="Equation" r:id="rId23" imgW="236855" imgH="215265" progId="Equation.3">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2" y="1402"/>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5" name="Object 53"/>
            <p:cNvGraphicFramePr>
              <a:graphicFrameLocks noChangeAspect="1"/>
            </p:cNvGraphicFramePr>
            <p:nvPr/>
          </p:nvGraphicFramePr>
          <p:xfrm>
            <a:off x="2894" y="2311"/>
            <a:ext cx="205" cy="295"/>
          </p:xfrm>
          <a:graphic>
            <a:graphicData uri="http://schemas.openxmlformats.org/presentationml/2006/ole">
              <mc:AlternateContent xmlns:mc="http://schemas.openxmlformats.org/markup-compatibility/2006">
                <mc:Choice xmlns:v="urn:schemas-microsoft-com:vml" Requires="v">
                  <p:oleObj name="Equation" r:id="rId25" imgW="193675" imgH="215265" progId="Equation.3">
                    <p:embed/>
                  </p:oleObj>
                </mc:Choice>
                <mc:Fallback>
                  <p:oleObj name="Equation" r:id="rId25" imgW="193675" imgH="215265" progId="Equation.3">
                    <p:embed/>
                    <p:pic>
                      <p:nvPicPr>
                        <p:cNvPr id="0" name="Object 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94" y="2311"/>
                          <a:ext cx="20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6" name="Rectangle 54"/>
            <p:cNvSpPr>
              <a:spLocks noChangeArrowheads="1"/>
            </p:cNvSpPr>
            <p:nvPr/>
          </p:nvSpPr>
          <p:spPr bwMode="auto">
            <a:xfrm>
              <a:off x="4323" y="2522"/>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77" name="Line 55"/>
            <p:cNvSpPr>
              <a:spLocks noChangeShapeType="1"/>
            </p:cNvSpPr>
            <p:nvPr/>
          </p:nvSpPr>
          <p:spPr bwMode="auto">
            <a:xfrm>
              <a:off x="4369" y="2068"/>
              <a:ext cx="0" cy="4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56"/>
            <p:cNvSpPr>
              <a:spLocks noChangeShapeType="1"/>
            </p:cNvSpPr>
            <p:nvPr/>
          </p:nvSpPr>
          <p:spPr bwMode="auto">
            <a:xfrm>
              <a:off x="4364" y="2786"/>
              <a:ext cx="0" cy="1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Line 57"/>
            <p:cNvSpPr>
              <a:spLocks noChangeShapeType="1"/>
            </p:cNvSpPr>
            <p:nvPr/>
          </p:nvSpPr>
          <p:spPr bwMode="auto">
            <a:xfrm>
              <a:off x="4331" y="2090"/>
              <a:ext cx="0" cy="211"/>
            </a:xfrm>
            <a:prstGeom prst="line">
              <a:avLst/>
            </a:prstGeom>
            <a:noFill/>
            <a:ln w="381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52280" name="Object 58"/>
            <p:cNvGraphicFramePr>
              <a:graphicFrameLocks noChangeAspect="1"/>
            </p:cNvGraphicFramePr>
            <p:nvPr/>
          </p:nvGraphicFramePr>
          <p:xfrm>
            <a:off x="4157" y="2064"/>
            <a:ext cx="163" cy="320"/>
          </p:xfrm>
          <a:graphic>
            <a:graphicData uri="http://schemas.openxmlformats.org/presentationml/2006/ole">
              <mc:AlternateContent xmlns:mc="http://schemas.openxmlformats.org/markup-compatibility/2006">
                <mc:Choice xmlns:v="urn:schemas-microsoft-com:vml" Requires="v">
                  <p:oleObj name="公式" r:id="rId27" imgW="150495" imgH="247650" progId="Equation.3">
                    <p:embed/>
                  </p:oleObj>
                </mc:Choice>
                <mc:Fallback>
                  <p:oleObj name="公式" r:id="rId27" imgW="150495" imgH="247650" progId="Equation.3">
                    <p:embed/>
                    <p:pic>
                      <p:nvPicPr>
                        <p:cNvPr id="0" name="Object 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57" y="2064"/>
                          <a:ext cx="163"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81" name="Text Box 59"/>
            <p:cNvSpPr txBox="1">
              <a:spLocks noChangeArrowheads="1"/>
            </p:cNvSpPr>
            <p:nvPr/>
          </p:nvSpPr>
          <p:spPr bwMode="auto">
            <a:xfrm>
              <a:off x="3959" y="2497"/>
              <a:ext cx="4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ea typeface="楷体_GB2312" pitchFamily="49" charset="-122"/>
                </a:rPr>
                <a:t>R</a:t>
              </a:r>
              <a:r>
                <a:rPr kumimoji="1" lang="en-US" altLang="zh-CN" sz="2400" b="1" baseline="-25000">
                  <a:latin typeface="Times New Roman" panose="02020603050405020304" pitchFamily="18" charset="0"/>
                  <a:ea typeface="楷体_GB2312" pitchFamily="49" charset="-122"/>
                </a:rPr>
                <a:t>E</a:t>
              </a:r>
              <a:endParaRPr kumimoji="1" lang="en-US" altLang="zh-CN" sz="2400" b="1">
                <a:latin typeface="Times New Roman" panose="02020603050405020304" pitchFamily="18" charset="0"/>
                <a:ea typeface="楷体_GB2312" pitchFamily="49" charset="-122"/>
              </a:endParaRPr>
            </a:p>
          </p:txBody>
        </p:sp>
        <p:sp>
          <p:nvSpPr>
            <p:cNvPr id="52282" name="Rectangle 60"/>
            <p:cNvSpPr>
              <a:spLocks noChangeArrowheads="1"/>
            </p:cNvSpPr>
            <p:nvPr/>
          </p:nvSpPr>
          <p:spPr bwMode="auto">
            <a:xfrm>
              <a:off x="4781" y="2517"/>
              <a:ext cx="91" cy="257"/>
            </a:xfrm>
            <a:prstGeom prst="rect">
              <a:avLst/>
            </a:prstGeom>
            <a:noFill/>
            <a:ln w="38100">
              <a:solidFill>
                <a:schemeClr val="tx1"/>
              </a:solidFill>
              <a:miter lim="800000"/>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283" name="Line 61"/>
            <p:cNvSpPr>
              <a:spLocks noChangeShapeType="1"/>
            </p:cNvSpPr>
            <p:nvPr/>
          </p:nvSpPr>
          <p:spPr bwMode="auto">
            <a:xfrm>
              <a:off x="4827" y="2304"/>
              <a:ext cx="0"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4" name="Line 62"/>
            <p:cNvSpPr>
              <a:spLocks noChangeShapeType="1"/>
            </p:cNvSpPr>
            <p:nvPr/>
          </p:nvSpPr>
          <p:spPr bwMode="auto">
            <a:xfrm>
              <a:off x="4822" y="2769"/>
              <a:ext cx="0" cy="1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5" name="Line 63"/>
            <p:cNvSpPr>
              <a:spLocks noChangeShapeType="1"/>
            </p:cNvSpPr>
            <p:nvPr/>
          </p:nvSpPr>
          <p:spPr bwMode="auto">
            <a:xfrm>
              <a:off x="4374" y="2304"/>
              <a:ext cx="465"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6" name="Line 64"/>
            <p:cNvSpPr>
              <a:spLocks noChangeShapeType="1"/>
            </p:cNvSpPr>
            <p:nvPr/>
          </p:nvSpPr>
          <p:spPr bwMode="auto">
            <a:xfrm>
              <a:off x="4091" y="2074"/>
              <a:ext cx="5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2287" name="Line 65"/>
            <p:cNvSpPr>
              <a:spLocks noChangeShapeType="1"/>
            </p:cNvSpPr>
            <p:nvPr/>
          </p:nvSpPr>
          <p:spPr bwMode="auto">
            <a:xfrm>
              <a:off x="4103" y="1450"/>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769090" name="Rectangle 66"/>
          <p:cNvSpPr>
            <a:spLocks noChangeArrowheads="1"/>
          </p:cNvSpPr>
          <p:nvPr/>
        </p:nvSpPr>
        <p:spPr bwMode="auto">
          <a:xfrm>
            <a:off x="5673725" y="4800600"/>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400" b="1">
                <a:solidFill>
                  <a:srgbClr val="CC0000"/>
                </a:solidFill>
                <a:effectLst>
                  <a:outerShdw blurRad="38100" dist="38100" dir="2700000" algn="tl">
                    <a:srgbClr val="C0C0C0"/>
                  </a:outerShdw>
                </a:effectLst>
                <a:latin typeface="Times New Roman" panose="02020603050405020304" pitchFamily="18" charset="0"/>
                <a:ea typeface="楷体_GB2312" pitchFamily="49" charset="-122"/>
              </a:rPr>
              <a:t>微变等效电路</a:t>
            </a:r>
          </a:p>
        </p:txBody>
      </p:sp>
      <p:sp>
        <p:nvSpPr>
          <p:cNvPr id="52235" name="Line 67"/>
          <p:cNvSpPr>
            <a:spLocks noChangeShapeType="1"/>
          </p:cNvSpPr>
          <p:nvPr/>
        </p:nvSpPr>
        <p:spPr bwMode="auto">
          <a:xfrm>
            <a:off x="5292725" y="2133600"/>
            <a:ext cx="0" cy="2951163"/>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9033"/>
                                        </p:tgtEl>
                                        <p:attrNameLst>
                                          <p:attrName>style.visibility</p:attrName>
                                        </p:attrNameLst>
                                      </p:cBhvr>
                                      <p:to>
                                        <p:strVal val="visible"/>
                                      </p:to>
                                    </p:set>
                                    <p:animEffect transition="in" filter="wipe(up)">
                                      <p:cBhvr>
                                        <p:cTn id="7" dur="500"/>
                                        <p:tgtEl>
                                          <p:spTgt spid="76903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9090"/>
                                        </p:tgtEl>
                                        <p:attrNameLst>
                                          <p:attrName>style.visibility</p:attrName>
                                        </p:attrNameLst>
                                      </p:cBhvr>
                                      <p:to>
                                        <p:strVal val="visible"/>
                                      </p:to>
                                    </p:set>
                                    <p:animEffect transition="in" filter="wipe(up)">
                                      <p:cBhvr>
                                        <p:cTn id="11" dur="500"/>
                                        <p:tgtEl>
                                          <p:spTgt spid="76909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69028"/>
                                        </p:tgtEl>
                                        <p:attrNameLst>
                                          <p:attrName>style.visibility</p:attrName>
                                        </p:attrNameLst>
                                      </p:cBhvr>
                                      <p:to>
                                        <p:strVal val="visible"/>
                                      </p:to>
                                    </p:set>
                                    <p:animEffect transition="in" filter="wipe(left)">
                                      <p:cBhvr>
                                        <p:cTn id="16" dur="500"/>
                                        <p:tgtEl>
                                          <p:spTgt spid="7690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9031"/>
                                        </p:tgtEl>
                                        <p:attrNameLst>
                                          <p:attrName>style.visibility</p:attrName>
                                        </p:attrNameLst>
                                      </p:cBhvr>
                                      <p:to>
                                        <p:strVal val="visible"/>
                                      </p:to>
                                    </p:set>
                                    <p:animEffect transition="in" filter="wipe(left)">
                                      <p:cBhvr>
                                        <p:cTn id="21" dur="500"/>
                                        <p:tgtEl>
                                          <p:spTgt spid="7690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9032"/>
                                        </p:tgtEl>
                                        <p:attrNameLst>
                                          <p:attrName>style.visibility</p:attrName>
                                        </p:attrNameLst>
                                      </p:cBhvr>
                                      <p:to>
                                        <p:strVal val="visible"/>
                                      </p:to>
                                    </p:set>
                                    <p:animEffect transition="in" filter="wipe(left)">
                                      <p:cBhvr>
                                        <p:cTn id="26" dur="500"/>
                                        <p:tgtEl>
                                          <p:spTgt spid="7690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9029"/>
                                        </p:tgtEl>
                                        <p:attrNameLst>
                                          <p:attrName>style.visibility</p:attrName>
                                        </p:attrNameLst>
                                      </p:cBhvr>
                                      <p:to>
                                        <p:strVal val="visible"/>
                                      </p:to>
                                    </p:set>
                                    <p:animEffect transition="in" filter="wipe(left)">
                                      <p:cBhvr>
                                        <p:cTn id="31" dur="500"/>
                                        <p:tgtEl>
                                          <p:spTgt spid="7690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69030"/>
                                        </p:tgtEl>
                                        <p:attrNameLst>
                                          <p:attrName>style.visibility</p:attrName>
                                        </p:attrNameLst>
                                      </p:cBhvr>
                                      <p:to>
                                        <p:strVal val="visible"/>
                                      </p:to>
                                    </p:set>
                                    <p:animEffect transition="in" filter="wipe(left)">
                                      <p:cBhvr>
                                        <p:cTn id="36" dur="500"/>
                                        <p:tgtEl>
                                          <p:spTgt spid="7690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69027"/>
                                        </p:tgtEl>
                                        <p:attrNameLst>
                                          <p:attrName>style.visibility</p:attrName>
                                        </p:attrNameLst>
                                      </p:cBhvr>
                                      <p:to>
                                        <p:strVal val="visible"/>
                                      </p:to>
                                    </p:set>
                                    <p:animEffect transition="in" filter="wipe(left)">
                                      <p:cBhvr>
                                        <p:cTn id="41" dur="500"/>
                                        <p:tgtEl>
                                          <p:spTgt spid="76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9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1771145" y="269875"/>
            <a:ext cx="439261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l"/>
            <a:r>
              <a:rPr kumimoji="1" lang="en-US" altLang="zh-CN" sz="3600" b="1" dirty="0">
                <a:solidFill>
                  <a:srgbClr val="FF3300"/>
                </a:solidFill>
                <a:latin typeface="Times New Roman" panose="02020603050405020304" pitchFamily="18" charset="0"/>
                <a:ea typeface="楷体_GB2312" pitchFamily="49" charset="-122"/>
              </a:rPr>
              <a:t>5 .7 </a:t>
            </a:r>
            <a:r>
              <a:rPr kumimoji="1" lang="zh-CN" altLang="en-US" sz="3600" b="1" dirty="0">
                <a:solidFill>
                  <a:srgbClr val="FF3300"/>
                </a:solidFill>
                <a:latin typeface="Times New Roman" panose="02020603050405020304" pitchFamily="18" charset="0"/>
                <a:ea typeface="楷体_GB2312" pitchFamily="49" charset="-122"/>
              </a:rPr>
              <a:t>多级放大电路</a:t>
            </a:r>
          </a:p>
        </p:txBody>
      </p:sp>
      <p:grpSp>
        <p:nvGrpSpPr>
          <p:cNvPr id="663555" name="Group 3"/>
          <p:cNvGrpSpPr/>
          <p:nvPr/>
        </p:nvGrpSpPr>
        <p:grpSpPr bwMode="auto">
          <a:xfrm>
            <a:off x="482600" y="898525"/>
            <a:ext cx="7840663" cy="1298575"/>
            <a:chOff x="125" y="1574"/>
            <a:chExt cx="5351" cy="818"/>
          </a:xfrm>
        </p:grpSpPr>
        <p:sp>
          <p:nvSpPr>
            <p:cNvPr id="53268" name="Text Box 4"/>
            <p:cNvSpPr txBox="1">
              <a:spLocks noChangeArrowheads="1"/>
            </p:cNvSpPr>
            <p:nvPr/>
          </p:nvSpPr>
          <p:spPr bwMode="auto">
            <a:xfrm>
              <a:off x="125" y="1860"/>
              <a:ext cx="34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a:solidFill>
                    <a:srgbClr val="FF3300"/>
                  </a:solidFill>
                  <a:latin typeface="Times New Roman" panose="02020603050405020304" pitchFamily="18" charset="0"/>
                  <a:ea typeface="楷体_GB2312" pitchFamily="49" charset="-122"/>
                </a:rPr>
                <a:t>输入</a:t>
              </a:r>
            </a:p>
          </p:txBody>
        </p:sp>
        <p:grpSp>
          <p:nvGrpSpPr>
            <p:cNvPr id="53269" name="Group 5"/>
            <p:cNvGrpSpPr/>
            <p:nvPr/>
          </p:nvGrpSpPr>
          <p:grpSpPr bwMode="auto">
            <a:xfrm>
              <a:off x="438" y="1574"/>
              <a:ext cx="5038" cy="818"/>
              <a:chOff x="438" y="1574"/>
              <a:chExt cx="5038" cy="818"/>
            </a:xfrm>
          </p:grpSpPr>
          <p:sp>
            <p:nvSpPr>
              <p:cNvPr id="53270" name="Rectangle 6"/>
              <p:cNvSpPr>
                <a:spLocks noChangeArrowheads="1"/>
              </p:cNvSpPr>
              <p:nvPr/>
            </p:nvSpPr>
            <p:spPr bwMode="auto">
              <a:xfrm>
                <a:off x="921" y="1871"/>
                <a:ext cx="453" cy="52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1" name="Line 7"/>
              <p:cNvSpPr>
                <a:spLocks noChangeShapeType="1"/>
              </p:cNvSpPr>
              <p:nvPr/>
            </p:nvSpPr>
            <p:spPr bwMode="auto">
              <a:xfrm>
                <a:off x="438" y="2124"/>
                <a:ext cx="49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2" name="Rectangle 8"/>
              <p:cNvSpPr>
                <a:spLocks noChangeArrowheads="1"/>
              </p:cNvSpPr>
              <p:nvPr/>
            </p:nvSpPr>
            <p:spPr bwMode="auto">
              <a:xfrm>
                <a:off x="1849" y="1871"/>
                <a:ext cx="453" cy="52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3" name="Line 9"/>
              <p:cNvSpPr>
                <a:spLocks noChangeShapeType="1"/>
              </p:cNvSpPr>
              <p:nvPr/>
            </p:nvSpPr>
            <p:spPr bwMode="auto">
              <a:xfrm>
                <a:off x="1378" y="2112"/>
                <a:ext cx="49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4" name="Line 10"/>
              <p:cNvSpPr>
                <a:spLocks noChangeShapeType="1"/>
              </p:cNvSpPr>
              <p:nvPr/>
            </p:nvSpPr>
            <p:spPr bwMode="auto">
              <a:xfrm>
                <a:off x="2317" y="2100"/>
                <a:ext cx="453" cy="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5" name="Rectangle 11"/>
              <p:cNvSpPr>
                <a:spLocks noChangeArrowheads="1"/>
              </p:cNvSpPr>
              <p:nvPr/>
            </p:nvSpPr>
            <p:spPr bwMode="auto">
              <a:xfrm>
                <a:off x="3270" y="1847"/>
                <a:ext cx="453" cy="52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6" name="Line 12"/>
              <p:cNvSpPr>
                <a:spLocks noChangeShapeType="1"/>
              </p:cNvSpPr>
              <p:nvPr/>
            </p:nvSpPr>
            <p:spPr bwMode="auto">
              <a:xfrm>
                <a:off x="2787" y="2100"/>
                <a:ext cx="49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7" name="Rectangle 13"/>
              <p:cNvSpPr>
                <a:spLocks noChangeArrowheads="1"/>
              </p:cNvSpPr>
              <p:nvPr/>
            </p:nvSpPr>
            <p:spPr bwMode="auto">
              <a:xfrm>
                <a:off x="4234" y="1859"/>
                <a:ext cx="453" cy="52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Line 14"/>
              <p:cNvSpPr>
                <a:spLocks noChangeShapeType="1"/>
              </p:cNvSpPr>
              <p:nvPr/>
            </p:nvSpPr>
            <p:spPr bwMode="auto">
              <a:xfrm>
                <a:off x="3739" y="2112"/>
                <a:ext cx="49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Line 15"/>
              <p:cNvSpPr>
                <a:spLocks noChangeShapeType="1"/>
              </p:cNvSpPr>
              <p:nvPr/>
            </p:nvSpPr>
            <p:spPr bwMode="auto">
              <a:xfrm>
                <a:off x="4714" y="2112"/>
                <a:ext cx="403"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Text Box 16"/>
              <p:cNvSpPr txBox="1">
                <a:spLocks noChangeArrowheads="1"/>
              </p:cNvSpPr>
              <p:nvPr/>
            </p:nvSpPr>
            <p:spPr bwMode="auto">
              <a:xfrm>
                <a:off x="983" y="1968"/>
                <a:ext cx="4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A</a:t>
                </a:r>
                <a:r>
                  <a:rPr kumimoji="1" lang="en-US" altLang="zh-CN" sz="2400" b="1" baseline="-25000">
                    <a:solidFill>
                      <a:schemeClr val="accent2"/>
                    </a:solidFill>
                    <a:latin typeface="Times New Roman" panose="02020603050405020304" pitchFamily="18" charset="0"/>
                    <a:ea typeface="楷体_GB2312" pitchFamily="49" charset="-122"/>
                  </a:rPr>
                  <a:t>1</a:t>
                </a:r>
              </a:p>
            </p:txBody>
          </p:sp>
          <p:sp>
            <p:nvSpPr>
              <p:cNvPr id="53281" name="Text Box 17"/>
              <p:cNvSpPr txBox="1">
                <a:spLocks noChangeArrowheads="1"/>
              </p:cNvSpPr>
              <p:nvPr/>
            </p:nvSpPr>
            <p:spPr bwMode="auto">
              <a:xfrm>
                <a:off x="1911" y="1956"/>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A</a:t>
                </a:r>
                <a:r>
                  <a:rPr kumimoji="1" lang="en-US" altLang="zh-CN" sz="2400" b="1" baseline="-25000">
                    <a:solidFill>
                      <a:schemeClr val="accent2"/>
                    </a:solidFill>
                    <a:latin typeface="Times New Roman" panose="02020603050405020304" pitchFamily="18" charset="0"/>
                    <a:ea typeface="楷体_GB2312" pitchFamily="49" charset="-122"/>
                  </a:rPr>
                  <a:t>2</a:t>
                </a:r>
              </a:p>
            </p:txBody>
          </p:sp>
          <p:sp>
            <p:nvSpPr>
              <p:cNvPr id="53282" name="Text Box 18"/>
              <p:cNvSpPr txBox="1">
                <a:spLocks noChangeArrowheads="1"/>
              </p:cNvSpPr>
              <p:nvPr/>
            </p:nvSpPr>
            <p:spPr bwMode="auto">
              <a:xfrm>
                <a:off x="3295" y="1956"/>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A</a:t>
                </a:r>
                <a:r>
                  <a:rPr kumimoji="1" lang="en-US" altLang="zh-CN" sz="2400" b="1" baseline="-25000">
                    <a:solidFill>
                      <a:schemeClr val="accent2"/>
                    </a:solidFill>
                    <a:latin typeface="Times New Roman" panose="02020603050405020304" pitchFamily="18" charset="0"/>
                    <a:ea typeface="楷体_GB2312" pitchFamily="49" charset="-122"/>
                  </a:rPr>
                  <a:t>n-1</a:t>
                </a:r>
              </a:p>
            </p:txBody>
          </p:sp>
          <p:sp>
            <p:nvSpPr>
              <p:cNvPr id="53283" name="Text Box 19"/>
              <p:cNvSpPr txBox="1">
                <a:spLocks noChangeArrowheads="1"/>
              </p:cNvSpPr>
              <p:nvPr/>
            </p:nvSpPr>
            <p:spPr bwMode="auto">
              <a:xfrm>
                <a:off x="4270" y="194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en-US" altLang="zh-CN" sz="2400" b="1" i="1">
                    <a:solidFill>
                      <a:schemeClr val="accent2"/>
                    </a:solidFill>
                    <a:latin typeface="Times New Roman" panose="02020603050405020304" pitchFamily="18" charset="0"/>
                    <a:ea typeface="楷体_GB2312" pitchFamily="49" charset="-122"/>
                  </a:rPr>
                  <a:t>A</a:t>
                </a:r>
                <a:r>
                  <a:rPr kumimoji="1" lang="en-US" altLang="zh-CN" sz="2400" b="1" baseline="-25000">
                    <a:solidFill>
                      <a:schemeClr val="accent2"/>
                    </a:solidFill>
                    <a:latin typeface="Times New Roman" panose="02020603050405020304" pitchFamily="18" charset="0"/>
                    <a:ea typeface="楷体_GB2312" pitchFamily="49" charset="-122"/>
                  </a:rPr>
                  <a:t>n</a:t>
                </a:r>
              </a:p>
            </p:txBody>
          </p:sp>
          <p:sp>
            <p:nvSpPr>
              <p:cNvPr id="53284" name="Text Box 20"/>
              <p:cNvSpPr txBox="1">
                <a:spLocks noChangeArrowheads="1"/>
              </p:cNvSpPr>
              <p:nvPr/>
            </p:nvSpPr>
            <p:spPr bwMode="auto">
              <a:xfrm>
                <a:off x="5130" y="1836"/>
                <a:ext cx="346" cy="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a:solidFill>
                      <a:srgbClr val="FF3300"/>
                    </a:solidFill>
                    <a:latin typeface="Times New Roman" panose="02020603050405020304" pitchFamily="18" charset="0"/>
                    <a:ea typeface="楷体_GB2312" pitchFamily="49" charset="-122"/>
                  </a:rPr>
                  <a:t>输出</a:t>
                </a:r>
              </a:p>
            </p:txBody>
          </p:sp>
          <p:sp>
            <p:nvSpPr>
              <p:cNvPr id="53285" name="Text Box 21"/>
              <p:cNvSpPr txBox="1">
                <a:spLocks noChangeArrowheads="1"/>
              </p:cNvSpPr>
              <p:nvPr/>
            </p:nvSpPr>
            <p:spPr bwMode="auto">
              <a:xfrm>
                <a:off x="1034" y="15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1</a:t>
                </a:r>
              </a:p>
            </p:txBody>
          </p:sp>
          <p:sp>
            <p:nvSpPr>
              <p:cNvPr id="53286" name="Text Box 22"/>
              <p:cNvSpPr txBox="1">
                <a:spLocks noChangeArrowheads="1"/>
              </p:cNvSpPr>
              <p:nvPr/>
            </p:nvSpPr>
            <p:spPr bwMode="auto">
              <a:xfrm>
                <a:off x="1946" y="15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2</a:t>
                </a:r>
              </a:p>
            </p:txBody>
          </p:sp>
          <p:sp>
            <p:nvSpPr>
              <p:cNvPr id="53287" name="Text Box 23"/>
              <p:cNvSpPr txBox="1">
                <a:spLocks noChangeArrowheads="1"/>
              </p:cNvSpPr>
              <p:nvPr/>
            </p:nvSpPr>
            <p:spPr bwMode="auto">
              <a:xfrm>
                <a:off x="3386" y="1574"/>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n-1</a:t>
                </a:r>
              </a:p>
            </p:txBody>
          </p:sp>
          <p:sp>
            <p:nvSpPr>
              <p:cNvPr id="53288" name="Text Box 24"/>
              <p:cNvSpPr txBox="1">
                <a:spLocks noChangeArrowheads="1"/>
              </p:cNvSpPr>
              <p:nvPr/>
            </p:nvSpPr>
            <p:spPr bwMode="auto">
              <a:xfrm>
                <a:off x="4346" y="159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ea typeface="楷体_GB2312" pitchFamily="49" charset="-122"/>
                  </a:rPr>
                  <a:t>n</a:t>
                </a:r>
              </a:p>
            </p:txBody>
          </p:sp>
        </p:grpSp>
      </p:grpSp>
      <p:grpSp>
        <p:nvGrpSpPr>
          <p:cNvPr id="663577" name="Group 25"/>
          <p:cNvGrpSpPr/>
          <p:nvPr/>
        </p:nvGrpSpPr>
        <p:grpSpPr bwMode="auto">
          <a:xfrm>
            <a:off x="1744663" y="2247900"/>
            <a:ext cx="3286125" cy="908050"/>
            <a:chOff x="1215" y="2280"/>
            <a:chExt cx="2242" cy="572"/>
          </a:xfrm>
        </p:grpSpPr>
        <p:sp>
          <p:nvSpPr>
            <p:cNvPr id="53266" name="AutoShape 26"/>
            <p:cNvSpPr/>
            <p:nvPr/>
          </p:nvSpPr>
          <p:spPr bwMode="auto">
            <a:xfrm rot="5400000">
              <a:off x="2216" y="1279"/>
              <a:ext cx="240" cy="2242"/>
            </a:xfrm>
            <a:prstGeom prst="rightBrace">
              <a:avLst>
                <a:gd name="adj1" fmla="val 77847"/>
                <a:gd name="adj2" fmla="val 50000"/>
              </a:avLst>
            </a:prstGeom>
            <a:noFill/>
            <a:ln w="317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Rectangle 27"/>
            <p:cNvSpPr>
              <a:spLocks noChangeArrowheads="1"/>
            </p:cNvSpPr>
            <p:nvPr/>
          </p:nvSpPr>
          <p:spPr bwMode="auto">
            <a:xfrm>
              <a:off x="1223" y="2525"/>
              <a:ext cx="21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chemeClr val="accent2"/>
                  </a:solidFill>
                  <a:latin typeface="Times New Roman" panose="02020603050405020304" pitchFamily="18" charset="0"/>
                  <a:ea typeface="楷体_GB2312" pitchFamily="49" charset="-122"/>
                </a:rPr>
                <a:t>前置级：</a:t>
              </a:r>
              <a:r>
                <a:rPr kumimoji="1" lang="zh-CN" altLang="en-US" sz="2800" b="1">
                  <a:solidFill>
                    <a:srgbClr val="FF5050"/>
                  </a:solidFill>
                  <a:latin typeface="Times New Roman" panose="02020603050405020304" pitchFamily="18" charset="0"/>
                  <a:ea typeface="楷体_GB2312" pitchFamily="49" charset="-122"/>
                </a:rPr>
                <a:t>电压放大</a:t>
              </a:r>
            </a:p>
          </p:txBody>
        </p:sp>
      </p:grpSp>
      <p:grpSp>
        <p:nvGrpSpPr>
          <p:cNvPr id="663580" name="Group 28"/>
          <p:cNvGrpSpPr/>
          <p:nvPr/>
        </p:nvGrpSpPr>
        <p:grpSpPr bwMode="auto">
          <a:xfrm>
            <a:off x="4992688" y="2197100"/>
            <a:ext cx="2444750" cy="1206500"/>
            <a:chOff x="3431" y="2248"/>
            <a:chExt cx="1668" cy="760"/>
          </a:xfrm>
        </p:grpSpPr>
        <p:sp>
          <p:nvSpPr>
            <p:cNvPr id="53262" name="Rectangle 29"/>
            <p:cNvSpPr>
              <a:spLocks noChangeArrowheads="1"/>
            </p:cNvSpPr>
            <p:nvPr/>
          </p:nvSpPr>
          <p:spPr bwMode="auto">
            <a:xfrm>
              <a:off x="3431" y="2248"/>
              <a:ext cx="9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chemeClr val="accent2"/>
                  </a:solidFill>
                  <a:latin typeface="Times New Roman" panose="02020603050405020304" pitchFamily="18" charset="0"/>
                  <a:ea typeface="楷体_GB2312" pitchFamily="49" charset="-122"/>
                </a:rPr>
                <a:t>末前级</a:t>
              </a:r>
            </a:p>
          </p:txBody>
        </p:sp>
        <p:sp>
          <p:nvSpPr>
            <p:cNvPr id="53263" name="Rectangle 30"/>
            <p:cNvSpPr>
              <a:spLocks noChangeArrowheads="1"/>
            </p:cNvSpPr>
            <p:nvPr/>
          </p:nvSpPr>
          <p:spPr bwMode="auto">
            <a:xfrm>
              <a:off x="4439" y="2248"/>
              <a:ext cx="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chemeClr val="accent2"/>
                  </a:solidFill>
                  <a:latin typeface="Times New Roman" panose="02020603050405020304" pitchFamily="18" charset="0"/>
                  <a:ea typeface="楷体_GB2312" pitchFamily="49" charset="-122"/>
                </a:rPr>
                <a:t>末级</a:t>
              </a:r>
            </a:p>
          </p:txBody>
        </p:sp>
        <p:sp>
          <p:nvSpPr>
            <p:cNvPr id="53264" name="AutoShape 31"/>
            <p:cNvSpPr/>
            <p:nvPr/>
          </p:nvSpPr>
          <p:spPr bwMode="auto">
            <a:xfrm rot="5400000">
              <a:off x="4094" y="2005"/>
              <a:ext cx="216" cy="1222"/>
            </a:xfrm>
            <a:prstGeom prst="rightBrace">
              <a:avLst>
                <a:gd name="adj1" fmla="val 47145"/>
                <a:gd name="adj2" fmla="val 50000"/>
              </a:avLst>
            </a:prstGeom>
            <a:noFill/>
            <a:ln w="317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Rectangle 32"/>
            <p:cNvSpPr>
              <a:spLocks noChangeArrowheads="1"/>
            </p:cNvSpPr>
            <p:nvPr/>
          </p:nvSpPr>
          <p:spPr bwMode="auto">
            <a:xfrm>
              <a:off x="3659" y="2681"/>
              <a:ext cx="1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5050"/>
                  </a:solidFill>
                  <a:latin typeface="Times New Roman" panose="02020603050405020304" pitchFamily="18" charset="0"/>
                  <a:ea typeface="楷体_GB2312" pitchFamily="49" charset="-122"/>
                </a:rPr>
                <a:t>功率放大</a:t>
              </a:r>
            </a:p>
          </p:txBody>
        </p:sp>
      </p:grpSp>
      <p:sp>
        <p:nvSpPr>
          <p:cNvPr id="663585" name="Text Box 33"/>
          <p:cNvSpPr txBox="1">
            <a:spLocks noChangeArrowheads="1"/>
          </p:cNvSpPr>
          <p:nvPr/>
        </p:nvSpPr>
        <p:spPr bwMode="auto">
          <a:xfrm>
            <a:off x="438150" y="3352800"/>
            <a:ext cx="848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solidFill>
                  <a:srgbClr val="1006CE"/>
                </a:solidFill>
                <a:latin typeface="Times New Roman" panose="02020603050405020304" pitchFamily="18" charset="0"/>
                <a:ea typeface="楷体_GB2312" pitchFamily="49" charset="-122"/>
              </a:rPr>
              <a:t>级间耦合方式：</a:t>
            </a:r>
            <a:r>
              <a:rPr kumimoji="1" lang="zh-CN" altLang="en-US" sz="2800" b="1">
                <a:solidFill>
                  <a:srgbClr val="FF0000"/>
                </a:solidFill>
                <a:latin typeface="Times New Roman" panose="02020603050405020304" pitchFamily="18" charset="0"/>
                <a:ea typeface="楷体_GB2312" pitchFamily="49" charset="-122"/>
              </a:rPr>
              <a:t>阻容耦合、直接耦合</a:t>
            </a:r>
            <a:r>
              <a:rPr kumimoji="1" lang="zh-CN" altLang="en-US" sz="2800" b="1">
                <a:solidFill>
                  <a:schemeClr val="accent2"/>
                </a:solidFill>
                <a:latin typeface="Times New Roman" panose="02020603050405020304" pitchFamily="18" charset="0"/>
                <a:ea typeface="楷体_GB2312" pitchFamily="49" charset="-122"/>
              </a:rPr>
              <a:t>和</a:t>
            </a:r>
            <a:r>
              <a:rPr kumimoji="1" lang="zh-CN" altLang="en-US" sz="2800" b="1">
                <a:solidFill>
                  <a:srgbClr val="1006CE"/>
                </a:solidFill>
                <a:latin typeface="Times New Roman" panose="02020603050405020304" pitchFamily="18" charset="0"/>
                <a:ea typeface="楷体_GB2312" pitchFamily="49" charset="-122"/>
              </a:rPr>
              <a:t>变压器耦合。</a:t>
            </a:r>
          </a:p>
        </p:txBody>
      </p:sp>
      <p:sp>
        <p:nvSpPr>
          <p:cNvPr id="663586" name="Rectangle 34"/>
          <p:cNvSpPr>
            <a:spLocks noChangeArrowheads="1"/>
          </p:cNvSpPr>
          <p:nvPr/>
        </p:nvSpPr>
        <p:spPr bwMode="auto">
          <a:xfrm>
            <a:off x="536575" y="3951288"/>
            <a:ext cx="7886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0000"/>
                </a:solidFill>
                <a:latin typeface="Times New Roman" panose="02020603050405020304" pitchFamily="18" charset="0"/>
                <a:ea typeface="楷体_GB2312" pitchFamily="49" charset="-122"/>
              </a:rPr>
              <a:t>阻容耦合：</a:t>
            </a:r>
            <a:r>
              <a:rPr kumimoji="1" lang="zh-CN" altLang="en-US" sz="2800" b="1">
                <a:solidFill>
                  <a:schemeClr val="accent2"/>
                </a:solidFill>
                <a:latin typeface="Times New Roman" panose="02020603050405020304" pitchFamily="18" charset="0"/>
                <a:ea typeface="楷体_GB2312" pitchFamily="49" charset="-122"/>
              </a:rPr>
              <a:t>用于分立元件多级交流放大电路</a:t>
            </a:r>
          </a:p>
        </p:txBody>
      </p:sp>
      <p:sp>
        <p:nvSpPr>
          <p:cNvPr id="663587" name="Rectangle 35"/>
          <p:cNvSpPr>
            <a:spLocks noChangeArrowheads="1"/>
          </p:cNvSpPr>
          <p:nvPr/>
        </p:nvSpPr>
        <p:spPr bwMode="auto">
          <a:xfrm>
            <a:off x="536575" y="4560888"/>
            <a:ext cx="818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3300"/>
                </a:solidFill>
                <a:latin typeface="Times New Roman" panose="02020603050405020304" pitchFamily="18" charset="0"/>
                <a:ea typeface="楷体_GB2312" pitchFamily="49" charset="-122"/>
              </a:rPr>
              <a:t>直接耦合：</a:t>
            </a:r>
            <a:r>
              <a:rPr kumimoji="1" lang="zh-CN" altLang="en-US" sz="2800" b="1">
                <a:solidFill>
                  <a:schemeClr val="accent2"/>
                </a:solidFill>
                <a:latin typeface="Times New Roman" panose="02020603050405020304" pitchFamily="18" charset="0"/>
                <a:ea typeface="楷体_GB2312" pitchFamily="49" charset="-122"/>
              </a:rPr>
              <a:t>用于放大缓变信号和直流信号的电路</a:t>
            </a:r>
          </a:p>
        </p:txBody>
      </p:sp>
      <p:grpSp>
        <p:nvGrpSpPr>
          <p:cNvPr id="663588" name="Group 36"/>
          <p:cNvGrpSpPr/>
          <p:nvPr/>
        </p:nvGrpSpPr>
        <p:grpSpPr bwMode="auto">
          <a:xfrm>
            <a:off x="342900" y="5143500"/>
            <a:ext cx="8801100" cy="1103313"/>
            <a:chOff x="234" y="3240"/>
            <a:chExt cx="5934" cy="695"/>
          </a:xfrm>
        </p:grpSpPr>
        <p:sp>
          <p:nvSpPr>
            <p:cNvPr id="53258" name="Rectangle 37"/>
            <p:cNvSpPr>
              <a:spLocks noChangeArrowheads="1"/>
            </p:cNvSpPr>
            <p:nvPr/>
          </p:nvSpPr>
          <p:spPr bwMode="auto">
            <a:xfrm>
              <a:off x="234" y="3428"/>
              <a:ext cx="2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FF3300"/>
                  </a:solidFill>
                  <a:latin typeface="Times New Roman" panose="02020603050405020304" pitchFamily="18" charset="0"/>
                  <a:ea typeface="楷体_GB2312" pitchFamily="49" charset="-122"/>
                </a:rPr>
                <a:t>对耦合电路要求：</a:t>
              </a:r>
            </a:p>
          </p:txBody>
        </p:sp>
        <p:sp>
          <p:nvSpPr>
            <p:cNvPr id="53259" name="Text Box 38"/>
            <p:cNvSpPr txBox="1">
              <a:spLocks noChangeArrowheads="1"/>
            </p:cNvSpPr>
            <p:nvPr/>
          </p:nvSpPr>
          <p:spPr bwMode="auto">
            <a:xfrm>
              <a:off x="2154" y="3240"/>
              <a:ext cx="31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solidFill>
                    <a:schemeClr val="accent2"/>
                  </a:solidFill>
                  <a:latin typeface="Times New Roman" panose="02020603050405020304" pitchFamily="18" charset="0"/>
                  <a:ea typeface="楷体_GB2312" pitchFamily="49" charset="-122"/>
                </a:rPr>
                <a:t>各级静态工作点尽可能独立</a:t>
              </a:r>
            </a:p>
          </p:txBody>
        </p:sp>
        <p:sp>
          <p:nvSpPr>
            <p:cNvPr id="53260" name="Rectangle 39"/>
            <p:cNvSpPr>
              <a:spLocks noChangeArrowheads="1"/>
            </p:cNvSpPr>
            <p:nvPr/>
          </p:nvSpPr>
          <p:spPr bwMode="auto">
            <a:xfrm>
              <a:off x="2190" y="3610"/>
              <a:ext cx="397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kumimoji="1" lang="zh-CN" altLang="en-US" sz="2800" b="1">
                  <a:solidFill>
                    <a:schemeClr val="accent2"/>
                  </a:solidFill>
                  <a:latin typeface="Times New Roman" panose="02020603050405020304" pitchFamily="18" charset="0"/>
                  <a:ea typeface="楷体_GB2312" pitchFamily="49" charset="-122"/>
                </a:rPr>
                <a:t>尽可能减小传输信号的损失和失真</a:t>
              </a:r>
            </a:p>
          </p:txBody>
        </p:sp>
        <p:sp>
          <p:nvSpPr>
            <p:cNvPr id="53261" name="AutoShape 40"/>
            <p:cNvSpPr/>
            <p:nvPr/>
          </p:nvSpPr>
          <p:spPr bwMode="auto">
            <a:xfrm>
              <a:off x="2004" y="3432"/>
              <a:ext cx="168" cy="432"/>
            </a:xfrm>
            <a:prstGeom prst="leftBrace">
              <a:avLst>
                <a:gd name="adj1" fmla="val 21429"/>
                <a:gd name="adj2" fmla="val 50000"/>
              </a:avLst>
            </a:prstGeom>
            <a:noFill/>
            <a:ln w="31750">
              <a:solidFill>
                <a:srgbClr val="800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3554"/>
                                        </p:tgtEl>
                                        <p:attrNameLst>
                                          <p:attrName>style.visibility</p:attrName>
                                        </p:attrNameLst>
                                      </p:cBhvr>
                                      <p:to>
                                        <p:strVal val="visible"/>
                                      </p:to>
                                    </p:set>
                                    <p:animEffect transition="in" filter="wipe(left)">
                                      <p:cBhvr>
                                        <p:cTn id="7" dur="500"/>
                                        <p:tgtEl>
                                          <p:spTgt spid="6635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635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663577"/>
                                        </p:tgtEl>
                                        <p:attrNameLst>
                                          <p:attrName>style.visibility</p:attrName>
                                        </p:attrNameLst>
                                      </p:cBhvr>
                                      <p:to>
                                        <p:strVal val="visible"/>
                                      </p:to>
                                    </p:set>
                                    <p:animEffect transition="in" filter="box(out)">
                                      <p:cBhvr>
                                        <p:cTn id="16" dur="500"/>
                                        <p:tgtEl>
                                          <p:spTgt spid="66357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663580"/>
                                        </p:tgtEl>
                                        <p:attrNameLst>
                                          <p:attrName>style.visibility</p:attrName>
                                        </p:attrNameLst>
                                      </p:cBhvr>
                                      <p:to>
                                        <p:strVal val="visible"/>
                                      </p:to>
                                    </p:set>
                                    <p:animEffect transition="in" filter="box(out)">
                                      <p:cBhvr>
                                        <p:cTn id="21" dur="500"/>
                                        <p:tgtEl>
                                          <p:spTgt spid="6635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63585"/>
                                        </p:tgtEl>
                                        <p:attrNameLst>
                                          <p:attrName>style.visibility</p:attrName>
                                        </p:attrNameLst>
                                      </p:cBhvr>
                                      <p:to>
                                        <p:strVal val="visible"/>
                                      </p:to>
                                    </p:set>
                                    <p:animEffect transition="in" filter="wipe(left)">
                                      <p:cBhvr>
                                        <p:cTn id="26" dur="500"/>
                                        <p:tgtEl>
                                          <p:spTgt spid="6635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63586"/>
                                        </p:tgtEl>
                                        <p:attrNameLst>
                                          <p:attrName>style.visibility</p:attrName>
                                        </p:attrNameLst>
                                      </p:cBhvr>
                                      <p:to>
                                        <p:strVal val="visible"/>
                                      </p:to>
                                    </p:set>
                                    <p:animEffect transition="in" filter="wipe(left)">
                                      <p:cBhvr>
                                        <p:cTn id="31" dur="500"/>
                                        <p:tgtEl>
                                          <p:spTgt spid="66358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63587"/>
                                        </p:tgtEl>
                                        <p:attrNameLst>
                                          <p:attrName>style.visibility</p:attrName>
                                        </p:attrNameLst>
                                      </p:cBhvr>
                                      <p:to>
                                        <p:strVal val="visible"/>
                                      </p:to>
                                    </p:set>
                                    <p:animEffect transition="in" filter="wipe(left)">
                                      <p:cBhvr>
                                        <p:cTn id="36" dur="500"/>
                                        <p:tgtEl>
                                          <p:spTgt spid="6635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63588"/>
                                        </p:tgtEl>
                                        <p:attrNameLst>
                                          <p:attrName>style.visibility</p:attrName>
                                        </p:attrNameLst>
                                      </p:cBhvr>
                                      <p:to>
                                        <p:strVal val="visible"/>
                                      </p:to>
                                    </p:set>
                                    <p:animEffect transition="in" filter="wipe(left)">
                                      <p:cBhvr>
                                        <p:cTn id="41" dur="500"/>
                                        <p:tgtEl>
                                          <p:spTgt spid="66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utoUpdateAnimBg="0"/>
      <p:bldP spid="663585" grpId="0"/>
      <p:bldP spid="663586" grpId="0" autoUpdateAnimBg="0"/>
      <p:bldP spid="66358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p:cNvSpPr txBox="1">
            <a:spLocks noChangeArrowheads="1"/>
          </p:cNvSpPr>
          <p:nvPr/>
        </p:nvSpPr>
        <p:spPr bwMode="auto">
          <a:xfrm>
            <a:off x="193675" y="401638"/>
            <a:ext cx="5011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0000"/>
                </a:solidFill>
                <a:latin typeface="Times New Roman" panose="02020603050405020304" pitchFamily="18" charset="0"/>
                <a:ea typeface="楷体_GB2312" pitchFamily="49" charset="-122"/>
              </a:rPr>
              <a:t>5.7.1 </a:t>
            </a:r>
            <a:r>
              <a:rPr kumimoji="1" lang="zh-CN" altLang="en-US" sz="3200" b="1">
                <a:solidFill>
                  <a:srgbClr val="FF0000"/>
                </a:solidFill>
                <a:latin typeface="Times New Roman" panose="02020603050405020304" pitchFamily="18" charset="0"/>
                <a:ea typeface="楷体_GB2312" pitchFamily="49" charset="-122"/>
              </a:rPr>
              <a:t>阻容耦合放大电路 </a:t>
            </a:r>
          </a:p>
        </p:txBody>
      </p:sp>
      <p:grpSp>
        <p:nvGrpSpPr>
          <p:cNvPr id="664579" name="Group 3"/>
          <p:cNvGrpSpPr/>
          <p:nvPr/>
        </p:nvGrpSpPr>
        <p:grpSpPr bwMode="auto">
          <a:xfrm>
            <a:off x="3516313" y="833438"/>
            <a:ext cx="5387975" cy="2862262"/>
            <a:chOff x="2400" y="525"/>
            <a:chExt cx="3676" cy="1803"/>
          </a:xfrm>
        </p:grpSpPr>
        <p:sp>
          <p:nvSpPr>
            <p:cNvPr id="54360" name="Rectangle 4"/>
            <p:cNvSpPr>
              <a:spLocks noChangeArrowheads="1"/>
            </p:cNvSpPr>
            <p:nvPr/>
          </p:nvSpPr>
          <p:spPr bwMode="auto">
            <a:xfrm>
              <a:off x="5397" y="525"/>
              <a:ext cx="4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a:latin typeface="Times New Roman" panose="02020603050405020304" pitchFamily="18" charset="0"/>
                  <a:ea typeface="楷体_GB2312" pitchFamily="49" charset="-122"/>
                </a:rPr>
                <a:t>+</a:t>
              </a:r>
              <a:r>
                <a:rPr kumimoji="1" lang="en-US" altLang="zh-CN" sz="2000" b="1" i="1">
                  <a:latin typeface="Times New Roman" panose="02020603050405020304" pitchFamily="18" charset="0"/>
                  <a:ea typeface="楷体_GB2312" pitchFamily="49" charset="-122"/>
                </a:rPr>
                <a:t>U</a:t>
              </a:r>
              <a:r>
                <a:rPr kumimoji="1" lang="en-US" altLang="zh-CN" sz="2000" b="1" baseline="-25000">
                  <a:latin typeface="Times New Roman" panose="02020603050405020304" pitchFamily="18" charset="0"/>
                  <a:ea typeface="楷体_GB2312" pitchFamily="49" charset="-122"/>
                </a:rPr>
                <a:t>CC</a:t>
              </a:r>
            </a:p>
          </p:txBody>
        </p:sp>
        <p:sp>
          <p:nvSpPr>
            <p:cNvPr id="54361" name="Rectangle 5"/>
            <p:cNvSpPr>
              <a:spLocks noChangeArrowheads="1"/>
            </p:cNvSpPr>
            <p:nvPr/>
          </p:nvSpPr>
          <p:spPr bwMode="auto">
            <a:xfrm>
              <a:off x="2503" y="1532"/>
              <a:ext cx="27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R</a:t>
              </a:r>
              <a:r>
                <a:rPr kumimoji="1" lang="en-US" altLang="zh-CN" sz="2000" b="1" baseline="-25000">
                  <a:solidFill>
                    <a:schemeClr val="tx2"/>
                  </a:solidFill>
                  <a:latin typeface="Times New Roman" panose="02020603050405020304" pitchFamily="18" charset="0"/>
                  <a:ea typeface="楷体_GB2312" pitchFamily="49" charset="-122"/>
                </a:rPr>
                <a:t>S</a:t>
              </a:r>
            </a:p>
          </p:txBody>
        </p:sp>
        <p:sp>
          <p:nvSpPr>
            <p:cNvPr id="54362" name="Rectangle 6"/>
            <p:cNvSpPr>
              <a:spLocks noChangeArrowheads="1"/>
            </p:cNvSpPr>
            <p:nvPr/>
          </p:nvSpPr>
          <p:spPr bwMode="auto">
            <a:xfrm>
              <a:off x="2942" y="933"/>
              <a:ext cx="3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R</a:t>
              </a:r>
              <a:r>
                <a:rPr kumimoji="1" lang="en-US" altLang="zh-CN" sz="2000" b="1" baseline="-25000">
                  <a:solidFill>
                    <a:schemeClr val="tx2"/>
                  </a:solidFill>
                  <a:latin typeface="Times New Roman" panose="02020603050405020304" pitchFamily="18" charset="0"/>
                  <a:ea typeface="楷体_GB2312" pitchFamily="49" charset="-122"/>
                </a:rPr>
                <a:t>B1</a:t>
              </a:r>
            </a:p>
          </p:txBody>
        </p:sp>
        <p:sp>
          <p:nvSpPr>
            <p:cNvPr id="54363" name="Rectangle 7"/>
            <p:cNvSpPr>
              <a:spLocks noChangeArrowheads="1"/>
            </p:cNvSpPr>
            <p:nvPr/>
          </p:nvSpPr>
          <p:spPr bwMode="auto">
            <a:xfrm>
              <a:off x="3055" y="1643"/>
              <a:ext cx="2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u</a:t>
              </a:r>
              <a:r>
                <a:rPr kumimoji="1" lang="en-US" altLang="zh-CN" sz="2000" b="1" i="1" baseline="-25000">
                  <a:solidFill>
                    <a:schemeClr val="tx2"/>
                  </a:solidFill>
                  <a:latin typeface="Times New Roman" panose="02020603050405020304" pitchFamily="18" charset="0"/>
                  <a:ea typeface="楷体_GB2312" pitchFamily="49" charset="-122"/>
                </a:rPr>
                <a:t>i</a:t>
              </a:r>
            </a:p>
          </p:txBody>
        </p:sp>
        <p:sp>
          <p:nvSpPr>
            <p:cNvPr id="54364" name="Rectangle 8"/>
            <p:cNvSpPr>
              <a:spLocks noChangeArrowheads="1"/>
            </p:cNvSpPr>
            <p:nvPr/>
          </p:nvSpPr>
          <p:spPr bwMode="auto">
            <a:xfrm>
              <a:off x="3941" y="968"/>
              <a:ext cx="2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C</a:t>
              </a:r>
              <a:r>
                <a:rPr kumimoji="1" lang="en-US" altLang="zh-CN" sz="2000" b="1" baseline="-25000">
                  <a:solidFill>
                    <a:schemeClr val="tx2"/>
                  </a:solidFill>
                  <a:latin typeface="Times New Roman" panose="02020603050405020304" pitchFamily="18" charset="0"/>
                  <a:ea typeface="楷体_GB2312" pitchFamily="49" charset="-122"/>
                </a:rPr>
                <a:t>2</a:t>
              </a:r>
            </a:p>
          </p:txBody>
        </p:sp>
        <p:sp>
          <p:nvSpPr>
            <p:cNvPr id="54365" name="Rectangle 9"/>
            <p:cNvSpPr>
              <a:spLocks noChangeArrowheads="1"/>
            </p:cNvSpPr>
            <p:nvPr/>
          </p:nvSpPr>
          <p:spPr bwMode="auto">
            <a:xfrm>
              <a:off x="5112" y="816"/>
              <a:ext cx="2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C</a:t>
              </a:r>
              <a:r>
                <a:rPr kumimoji="1" lang="en-US" altLang="zh-CN" sz="2000" b="1" baseline="-25000">
                  <a:solidFill>
                    <a:schemeClr val="tx2"/>
                  </a:solidFill>
                  <a:latin typeface="Times New Roman" panose="02020603050405020304" pitchFamily="18" charset="0"/>
                  <a:ea typeface="楷体_GB2312" pitchFamily="49" charset="-122"/>
                </a:rPr>
                <a:t>3</a:t>
              </a:r>
            </a:p>
          </p:txBody>
        </p:sp>
        <p:sp>
          <p:nvSpPr>
            <p:cNvPr id="54366" name="Rectangle 10"/>
            <p:cNvSpPr>
              <a:spLocks noChangeArrowheads="1"/>
            </p:cNvSpPr>
            <p:nvPr/>
          </p:nvSpPr>
          <p:spPr bwMode="auto">
            <a:xfrm>
              <a:off x="4109" y="769"/>
              <a:ext cx="3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R</a:t>
              </a:r>
              <a:r>
                <a:rPr kumimoji="1" lang="en-US" altLang="zh-CN" sz="2000" b="1" baseline="-25000">
                  <a:solidFill>
                    <a:schemeClr val="tx2"/>
                  </a:solidFill>
                  <a:latin typeface="Times New Roman" panose="02020603050405020304" pitchFamily="18" charset="0"/>
                  <a:ea typeface="楷体_GB2312" pitchFamily="49" charset="-122"/>
                </a:rPr>
                <a:t>B2</a:t>
              </a:r>
            </a:p>
          </p:txBody>
        </p:sp>
        <p:sp>
          <p:nvSpPr>
            <p:cNvPr id="54367" name="Rectangle 11"/>
            <p:cNvSpPr>
              <a:spLocks noChangeArrowheads="1"/>
            </p:cNvSpPr>
            <p:nvPr/>
          </p:nvSpPr>
          <p:spPr bwMode="auto">
            <a:xfrm>
              <a:off x="5378" y="1428"/>
              <a:ext cx="2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R</a:t>
              </a:r>
              <a:r>
                <a:rPr kumimoji="1" lang="en-US" altLang="zh-CN" sz="2000" b="1" baseline="-25000">
                  <a:solidFill>
                    <a:schemeClr val="tx2"/>
                  </a:solidFill>
                  <a:latin typeface="Times New Roman" panose="02020603050405020304" pitchFamily="18" charset="0"/>
                  <a:ea typeface="楷体_GB2312" pitchFamily="49" charset="-122"/>
                </a:rPr>
                <a:t>L</a:t>
              </a:r>
            </a:p>
          </p:txBody>
        </p:sp>
        <p:sp>
          <p:nvSpPr>
            <p:cNvPr id="54368" name="Rectangle 12"/>
            <p:cNvSpPr>
              <a:spLocks noChangeArrowheads="1"/>
            </p:cNvSpPr>
            <p:nvPr/>
          </p:nvSpPr>
          <p:spPr bwMode="auto">
            <a:xfrm>
              <a:off x="5821" y="1540"/>
              <a:ext cx="25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u</a:t>
              </a:r>
              <a:r>
                <a:rPr kumimoji="1" lang="en-US" altLang="zh-CN" sz="2000" b="1" i="1" baseline="-25000">
                  <a:solidFill>
                    <a:schemeClr val="tx2"/>
                  </a:solidFill>
                  <a:latin typeface="Times New Roman" panose="02020603050405020304" pitchFamily="18" charset="0"/>
                  <a:ea typeface="楷体_GB2312" pitchFamily="49" charset="-122"/>
                </a:rPr>
                <a:t>o</a:t>
              </a:r>
            </a:p>
          </p:txBody>
        </p:sp>
        <p:sp>
          <p:nvSpPr>
            <p:cNvPr id="54369" name="Oval 13"/>
            <p:cNvSpPr>
              <a:spLocks noChangeArrowheads="1"/>
            </p:cNvSpPr>
            <p:nvPr/>
          </p:nvSpPr>
          <p:spPr bwMode="auto">
            <a:xfrm>
              <a:off x="2730" y="1904"/>
              <a:ext cx="177" cy="160"/>
            </a:xfrm>
            <a:prstGeom prst="ellipse">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0" name="Line 14"/>
            <p:cNvSpPr>
              <a:spLocks noChangeShapeType="1"/>
            </p:cNvSpPr>
            <p:nvPr/>
          </p:nvSpPr>
          <p:spPr bwMode="auto">
            <a:xfrm>
              <a:off x="2811" y="1431"/>
              <a:ext cx="5" cy="767"/>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1" name="Line 15"/>
            <p:cNvSpPr>
              <a:spLocks noChangeShapeType="1"/>
            </p:cNvSpPr>
            <p:nvPr/>
          </p:nvSpPr>
          <p:spPr bwMode="auto">
            <a:xfrm>
              <a:off x="2825" y="1434"/>
              <a:ext cx="323"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2" name="Line 16"/>
            <p:cNvSpPr>
              <a:spLocks noChangeShapeType="1"/>
            </p:cNvSpPr>
            <p:nvPr/>
          </p:nvSpPr>
          <p:spPr bwMode="auto">
            <a:xfrm rot="5400000" flipH="1">
              <a:off x="4611" y="1805"/>
              <a:ext cx="789"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3" name="Line 17"/>
            <p:cNvSpPr>
              <a:spLocks noChangeShapeType="1"/>
            </p:cNvSpPr>
            <p:nvPr/>
          </p:nvSpPr>
          <p:spPr bwMode="auto">
            <a:xfrm>
              <a:off x="4496" y="595"/>
              <a:ext cx="0" cy="323"/>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 name="Line 18"/>
            <p:cNvSpPr>
              <a:spLocks noChangeShapeType="1"/>
            </p:cNvSpPr>
            <p:nvPr/>
          </p:nvSpPr>
          <p:spPr bwMode="auto">
            <a:xfrm flipH="1">
              <a:off x="4496" y="917"/>
              <a:ext cx="0" cy="365"/>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 name="Line 19"/>
            <p:cNvSpPr>
              <a:spLocks noChangeShapeType="1"/>
            </p:cNvSpPr>
            <p:nvPr/>
          </p:nvSpPr>
          <p:spPr bwMode="auto">
            <a:xfrm rot="-5400000">
              <a:off x="4878" y="1041"/>
              <a:ext cx="250"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 name="Line 20"/>
            <p:cNvSpPr>
              <a:spLocks noChangeShapeType="1"/>
            </p:cNvSpPr>
            <p:nvPr/>
          </p:nvSpPr>
          <p:spPr bwMode="auto">
            <a:xfrm rot="-5400000">
              <a:off x="4918" y="685"/>
              <a:ext cx="169"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 name="Line 21"/>
            <p:cNvSpPr>
              <a:spLocks noChangeShapeType="1"/>
            </p:cNvSpPr>
            <p:nvPr/>
          </p:nvSpPr>
          <p:spPr bwMode="auto">
            <a:xfrm>
              <a:off x="5004" y="1095"/>
              <a:ext cx="342"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8" name="Line 22"/>
            <p:cNvSpPr>
              <a:spLocks noChangeShapeType="1"/>
            </p:cNvSpPr>
            <p:nvPr/>
          </p:nvSpPr>
          <p:spPr bwMode="auto">
            <a:xfrm>
              <a:off x="5433" y="1095"/>
              <a:ext cx="265"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9" name="Line 23"/>
            <p:cNvSpPr>
              <a:spLocks noChangeShapeType="1"/>
            </p:cNvSpPr>
            <p:nvPr/>
          </p:nvSpPr>
          <p:spPr bwMode="auto">
            <a:xfrm>
              <a:off x="5707" y="1086"/>
              <a:ext cx="0" cy="462"/>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0" name="Line 24"/>
            <p:cNvSpPr>
              <a:spLocks noChangeShapeType="1"/>
            </p:cNvSpPr>
            <p:nvPr/>
          </p:nvSpPr>
          <p:spPr bwMode="auto">
            <a:xfrm>
              <a:off x="5707" y="1682"/>
              <a:ext cx="0" cy="527"/>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1" name="Line 25"/>
            <p:cNvSpPr>
              <a:spLocks noChangeShapeType="1"/>
            </p:cNvSpPr>
            <p:nvPr/>
          </p:nvSpPr>
          <p:spPr bwMode="auto">
            <a:xfrm>
              <a:off x="5803" y="1406"/>
              <a:ext cx="0" cy="47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2" name="Rectangle 26"/>
            <p:cNvSpPr>
              <a:spLocks noChangeArrowheads="1"/>
            </p:cNvSpPr>
            <p:nvPr/>
          </p:nvSpPr>
          <p:spPr bwMode="auto">
            <a:xfrm>
              <a:off x="2912" y="1164"/>
              <a:ext cx="2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latin typeface="Times New Roman" panose="02020603050405020304" pitchFamily="18" charset="0"/>
                  <a:ea typeface="楷体_GB2312" pitchFamily="49" charset="-122"/>
                </a:rPr>
                <a:t>C</a:t>
              </a:r>
              <a:r>
                <a:rPr kumimoji="1" lang="en-US" altLang="zh-CN" sz="2000" b="1" baseline="-25000">
                  <a:latin typeface="Times New Roman" panose="02020603050405020304" pitchFamily="18" charset="0"/>
                  <a:ea typeface="楷体_GB2312" pitchFamily="49" charset="-122"/>
                </a:rPr>
                <a:t>1</a:t>
              </a:r>
            </a:p>
          </p:txBody>
        </p:sp>
        <p:sp>
          <p:nvSpPr>
            <p:cNvPr id="54383" name="Rectangle 27"/>
            <p:cNvSpPr>
              <a:spLocks noChangeArrowheads="1"/>
            </p:cNvSpPr>
            <p:nvPr/>
          </p:nvSpPr>
          <p:spPr bwMode="auto">
            <a:xfrm>
              <a:off x="4606" y="711"/>
              <a:ext cx="3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latin typeface="Times New Roman" panose="02020603050405020304" pitchFamily="18" charset="0"/>
                  <a:ea typeface="楷体_GB2312" pitchFamily="49" charset="-122"/>
                </a:rPr>
                <a:t>R</a:t>
              </a:r>
              <a:r>
                <a:rPr kumimoji="1" lang="en-US" altLang="zh-CN" sz="2000" b="1" baseline="-25000">
                  <a:latin typeface="Times New Roman" panose="02020603050405020304" pitchFamily="18" charset="0"/>
                  <a:ea typeface="楷体_GB2312" pitchFamily="49" charset="-122"/>
                </a:rPr>
                <a:t>C2</a:t>
              </a:r>
            </a:p>
          </p:txBody>
        </p:sp>
        <p:sp>
          <p:nvSpPr>
            <p:cNvPr id="54384" name="Rectangle 28"/>
            <p:cNvSpPr>
              <a:spLocks noChangeArrowheads="1"/>
            </p:cNvSpPr>
            <p:nvPr/>
          </p:nvSpPr>
          <p:spPr bwMode="auto">
            <a:xfrm>
              <a:off x="3686" y="1339"/>
              <a:ext cx="30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kumimoji="1" lang="en-US" altLang="zh-CN" sz="2000" b="1">
                  <a:latin typeface="Times New Roman" panose="02020603050405020304" pitchFamily="18" charset="0"/>
                  <a:ea typeface="楷体_GB2312" pitchFamily="49" charset="-122"/>
                </a:rPr>
                <a:t>T</a:t>
              </a:r>
              <a:r>
                <a:rPr kumimoji="1" lang="en-US" altLang="zh-CN" sz="2000" b="1" baseline="-25000">
                  <a:latin typeface="Times New Roman" panose="02020603050405020304" pitchFamily="18" charset="0"/>
                  <a:ea typeface="楷体_GB2312" pitchFamily="49" charset="-122"/>
                </a:rPr>
                <a:t>1</a:t>
              </a:r>
            </a:p>
          </p:txBody>
        </p:sp>
        <p:sp>
          <p:nvSpPr>
            <p:cNvPr id="54385" name="Line 29"/>
            <p:cNvSpPr>
              <a:spLocks noChangeShapeType="1"/>
            </p:cNvSpPr>
            <p:nvPr/>
          </p:nvSpPr>
          <p:spPr bwMode="auto">
            <a:xfrm rot="-5400000">
              <a:off x="3370" y="1880"/>
              <a:ext cx="653"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6" name="Line 30"/>
            <p:cNvSpPr>
              <a:spLocks noChangeShapeType="1"/>
            </p:cNvSpPr>
            <p:nvPr/>
          </p:nvSpPr>
          <p:spPr bwMode="auto">
            <a:xfrm>
              <a:off x="3332" y="585"/>
              <a:ext cx="2012" cy="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7" name="Line 31"/>
            <p:cNvSpPr>
              <a:spLocks noChangeShapeType="1"/>
            </p:cNvSpPr>
            <p:nvPr/>
          </p:nvSpPr>
          <p:spPr bwMode="auto">
            <a:xfrm flipV="1">
              <a:off x="2803" y="2198"/>
              <a:ext cx="2905"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8" name="Line 32"/>
            <p:cNvSpPr>
              <a:spLocks noChangeShapeType="1"/>
            </p:cNvSpPr>
            <p:nvPr/>
          </p:nvSpPr>
          <p:spPr bwMode="auto">
            <a:xfrm>
              <a:off x="3340" y="587"/>
              <a:ext cx="0" cy="33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389" name="Line 33"/>
            <p:cNvSpPr>
              <a:spLocks noChangeShapeType="1"/>
            </p:cNvSpPr>
            <p:nvPr/>
          </p:nvSpPr>
          <p:spPr bwMode="auto">
            <a:xfrm>
              <a:off x="3689" y="581"/>
              <a:ext cx="0" cy="74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54390" name="Line 34"/>
            <p:cNvSpPr>
              <a:spLocks noChangeShapeType="1"/>
            </p:cNvSpPr>
            <p:nvPr/>
          </p:nvSpPr>
          <p:spPr bwMode="auto">
            <a:xfrm>
              <a:off x="3228" y="1430"/>
              <a:ext cx="327"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54391" name="Line 35"/>
            <p:cNvSpPr>
              <a:spLocks noChangeShapeType="1"/>
            </p:cNvSpPr>
            <p:nvPr/>
          </p:nvSpPr>
          <p:spPr bwMode="auto">
            <a:xfrm>
              <a:off x="3681" y="1295"/>
              <a:ext cx="3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54392" name="Line 36"/>
            <p:cNvSpPr>
              <a:spLocks noChangeShapeType="1"/>
            </p:cNvSpPr>
            <p:nvPr/>
          </p:nvSpPr>
          <p:spPr bwMode="auto">
            <a:xfrm>
              <a:off x="4197" y="982"/>
              <a:ext cx="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54393" name="Rectangle 37"/>
            <p:cNvSpPr>
              <a:spLocks noChangeArrowheads="1"/>
            </p:cNvSpPr>
            <p:nvPr/>
          </p:nvSpPr>
          <p:spPr bwMode="auto">
            <a:xfrm>
              <a:off x="5001" y="1202"/>
              <a:ext cx="30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kumimoji="1" lang="en-US" altLang="zh-CN" sz="2000" b="1">
                  <a:latin typeface="Times New Roman" panose="02020603050405020304" pitchFamily="18" charset="0"/>
                  <a:ea typeface="楷体_GB2312" pitchFamily="49" charset="-122"/>
                </a:rPr>
                <a:t>T</a:t>
              </a:r>
              <a:r>
                <a:rPr kumimoji="1" lang="en-US" altLang="zh-CN" sz="2000" b="1" baseline="-25000">
                  <a:latin typeface="Times New Roman" panose="02020603050405020304" pitchFamily="18" charset="0"/>
                  <a:ea typeface="楷体_GB2312" pitchFamily="49" charset="-122"/>
                </a:rPr>
                <a:t>2</a:t>
              </a:r>
            </a:p>
          </p:txBody>
        </p:sp>
        <p:sp>
          <p:nvSpPr>
            <p:cNvPr id="54394" name="Line 38"/>
            <p:cNvSpPr>
              <a:spLocks noChangeShapeType="1"/>
            </p:cNvSpPr>
            <p:nvPr/>
          </p:nvSpPr>
          <p:spPr bwMode="auto">
            <a:xfrm>
              <a:off x="4122" y="1287"/>
              <a:ext cx="728"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CN" altLang="en-US"/>
            </a:p>
          </p:txBody>
        </p:sp>
        <p:sp>
          <p:nvSpPr>
            <p:cNvPr id="54395" name="Line 39"/>
            <p:cNvSpPr>
              <a:spLocks noChangeShapeType="1"/>
            </p:cNvSpPr>
            <p:nvPr/>
          </p:nvSpPr>
          <p:spPr bwMode="auto">
            <a:xfrm flipH="1">
              <a:off x="3336" y="92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6" name="Line 40"/>
            <p:cNvSpPr>
              <a:spLocks noChangeShapeType="1"/>
            </p:cNvSpPr>
            <p:nvPr/>
          </p:nvSpPr>
          <p:spPr bwMode="auto">
            <a:xfrm>
              <a:off x="3049" y="1526"/>
              <a:ext cx="0" cy="58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7" name="Rectangle 41"/>
            <p:cNvSpPr>
              <a:spLocks noChangeArrowheads="1"/>
            </p:cNvSpPr>
            <p:nvPr/>
          </p:nvSpPr>
          <p:spPr bwMode="auto">
            <a:xfrm>
              <a:off x="2400" y="1854"/>
              <a:ext cx="2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solidFill>
                    <a:schemeClr val="tx2"/>
                  </a:solidFill>
                  <a:latin typeface="Times New Roman" panose="02020603050405020304" pitchFamily="18" charset="0"/>
                  <a:ea typeface="楷体_GB2312" pitchFamily="49" charset="-122"/>
                </a:rPr>
                <a:t>u</a:t>
              </a:r>
              <a:r>
                <a:rPr kumimoji="1" lang="en-US" altLang="zh-CN" sz="2000" b="1" baseline="-25000">
                  <a:solidFill>
                    <a:schemeClr val="tx2"/>
                  </a:solidFill>
                  <a:latin typeface="Times New Roman" panose="02020603050405020304" pitchFamily="18" charset="0"/>
                  <a:ea typeface="楷体_GB2312" pitchFamily="49" charset="-122"/>
                </a:rPr>
                <a:t>S</a:t>
              </a:r>
            </a:p>
          </p:txBody>
        </p:sp>
        <p:sp>
          <p:nvSpPr>
            <p:cNvPr id="54398" name="Line 42"/>
            <p:cNvSpPr>
              <a:spLocks noChangeShapeType="1"/>
            </p:cNvSpPr>
            <p:nvPr/>
          </p:nvSpPr>
          <p:spPr bwMode="auto">
            <a:xfrm>
              <a:off x="2680" y="1884"/>
              <a:ext cx="0" cy="21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99" name="Rectangle 43"/>
            <p:cNvSpPr>
              <a:spLocks noChangeArrowheads="1"/>
            </p:cNvSpPr>
            <p:nvPr/>
          </p:nvSpPr>
          <p:spPr bwMode="auto">
            <a:xfrm rot="-5400000">
              <a:off x="3245" y="1070"/>
              <a:ext cx="193" cy="71"/>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400" name="Rectangle 44"/>
            <p:cNvSpPr>
              <a:spLocks noChangeArrowheads="1"/>
            </p:cNvSpPr>
            <p:nvPr/>
          </p:nvSpPr>
          <p:spPr bwMode="auto">
            <a:xfrm rot="-5400000">
              <a:off x="4401" y="959"/>
              <a:ext cx="192" cy="71"/>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401" name="Rectangle 45"/>
            <p:cNvSpPr>
              <a:spLocks noChangeArrowheads="1"/>
            </p:cNvSpPr>
            <p:nvPr/>
          </p:nvSpPr>
          <p:spPr bwMode="auto">
            <a:xfrm rot="-5400000">
              <a:off x="3589" y="972"/>
              <a:ext cx="192" cy="71"/>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402" name="Rectangle 46"/>
            <p:cNvSpPr>
              <a:spLocks noChangeArrowheads="1"/>
            </p:cNvSpPr>
            <p:nvPr/>
          </p:nvSpPr>
          <p:spPr bwMode="auto">
            <a:xfrm rot="-5400000">
              <a:off x="2715" y="1665"/>
              <a:ext cx="192" cy="71"/>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403" name="Rectangle 47"/>
            <p:cNvSpPr>
              <a:spLocks noChangeArrowheads="1"/>
            </p:cNvSpPr>
            <p:nvPr/>
          </p:nvSpPr>
          <p:spPr bwMode="auto">
            <a:xfrm rot="-5400000">
              <a:off x="5613" y="1555"/>
              <a:ext cx="192" cy="71"/>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404" name="Rectangle 48"/>
            <p:cNvSpPr>
              <a:spLocks noChangeArrowheads="1"/>
            </p:cNvSpPr>
            <p:nvPr/>
          </p:nvSpPr>
          <p:spPr bwMode="auto">
            <a:xfrm rot="-5400000">
              <a:off x="4908" y="829"/>
              <a:ext cx="192" cy="72"/>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5" name="Line 49"/>
            <p:cNvSpPr>
              <a:spLocks noChangeShapeType="1"/>
            </p:cNvSpPr>
            <p:nvPr/>
          </p:nvSpPr>
          <p:spPr bwMode="auto">
            <a:xfrm>
              <a:off x="4118" y="2192"/>
              <a:ext cx="0"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6" name="Line 50"/>
            <p:cNvSpPr>
              <a:spLocks noChangeShapeType="1"/>
            </p:cNvSpPr>
            <p:nvPr/>
          </p:nvSpPr>
          <p:spPr bwMode="auto">
            <a:xfrm flipV="1">
              <a:off x="4006" y="2315"/>
              <a:ext cx="220" cy="9"/>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7" name="Oval 51"/>
            <p:cNvSpPr>
              <a:spLocks noChangeArrowheads="1"/>
            </p:cNvSpPr>
            <p:nvPr/>
          </p:nvSpPr>
          <p:spPr bwMode="auto">
            <a:xfrm>
              <a:off x="3653" y="562"/>
              <a:ext cx="54" cy="4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8" name="Oval 52"/>
            <p:cNvSpPr>
              <a:spLocks noChangeArrowheads="1"/>
            </p:cNvSpPr>
            <p:nvPr/>
          </p:nvSpPr>
          <p:spPr bwMode="auto">
            <a:xfrm>
              <a:off x="4466" y="558"/>
              <a:ext cx="55" cy="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9" name="Oval 53"/>
            <p:cNvSpPr>
              <a:spLocks noChangeArrowheads="1"/>
            </p:cNvSpPr>
            <p:nvPr/>
          </p:nvSpPr>
          <p:spPr bwMode="auto">
            <a:xfrm>
              <a:off x="4973" y="558"/>
              <a:ext cx="55" cy="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0" name="Oval 54"/>
            <p:cNvSpPr>
              <a:spLocks noChangeArrowheads="1"/>
            </p:cNvSpPr>
            <p:nvPr/>
          </p:nvSpPr>
          <p:spPr bwMode="auto">
            <a:xfrm>
              <a:off x="5326" y="570"/>
              <a:ext cx="55" cy="50"/>
            </a:xfrm>
            <a:prstGeom prst="ellipse">
              <a:avLst/>
            </a:prstGeom>
            <a:noFill/>
            <a:ln w="3810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1" name="Oval 55"/>
            <p:cNvSpPr>
              <a:spLocks noChangeArrowheads="1"/>
            </p:cNvSpPr>
            <p:nvPr/>
          </p:nvSpPr>
          <p:spPr bwMode="auto">
            <a:xfrm>
              <a:off x="4973" y="1072"/>
              <a:ext cx="55"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2" name="Oval 56"/>
            <p:cNvSpPr>
              <a:spLocks noChangeArrowheads="1"/>
            </p:cNvSpPr>
            <p:nvPr/>
          </p:nvSpPr>
          <p:spPr bwMode="auto">
            <a:xfrm>
              <a:off x="4466" y="1258"/>
              <a:ext cx="55" cy="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3" name="Oval 57"/>
            <p:cNvSpPr>
              <a:spLocks noChangeArrowheads="1"/>
            </p:cNvSpPr>
            <p:nvPr/>
          </p:nvSpPr>
          <p:spPr bwMode="auto">
            <a:xfrm>
              <a:off x="3653" y="1263"/>
              <a:ext cx="54" cy="4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4" name="Oval 58"/>
            <p:cNvSpPr>
              <a:spLocks noChangeArrowheads="1"/>
            </p:cNvSpPr>
            <p:nvPr/>
          </p:nvSpPr>
          <p:spPr bwMode="auto">
            <a:xfrm>
              <a:off x="3306" y="1407"/>
              <a:ext cx="55"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5" name="Oval 59"/>
            <p:cNvSpPr>
              <a:spLocks noChangeArrowheads="1"/>
            </p:cNvSpPr>
            <p:nvPr/>
          </p:nvSpPr>
          <p:spPr bwMode="auto">
            <a:xfrm>
              <a:off x="3668" y="2162"/>
              <a:ext cx="53"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6" name="Oval 60"/>
            <p:cNvSpPr>
              <a:spLocks noChangeArrowheads="1"/>
            </p:cNvSpPr>
            <p:nvPr/>
          </p:nvSpPr>
          <p:spPr bwMode="auto">
            <a:xfrm>
              <a:off x="4973" y="2171"/>
              <a:ext cx="55"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7" name="Line 61"/>
            <p:cNvSpPr>
              <a:spLocks noChangeShapeType="1"/>
            </p:cNvSpPr>
            <p:nvPr/>
          </p:nvSpPr>
          <p:spPr bwMode="auto">
            <a:xfrm>
              <a:off x="4860" y="1195"/>
              <a:ext cx="0" cy="204"/>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8" name="Line 62"/>
            <p:cNvSpPr>
              <a:spLocks noChangeShapeType="1"/>
            </p:cNvSpPr>
            <p:nvPr/>
          </p:nvSpPr>
          <p:spPr bwMode="auto">
            <a:xfrm flipV="1">
              <a:off x="4868" y="1161"/>
              <a:ext cx="136" cy="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9" name="Line 63"/>
            <p:cNvSpPr>
              <a:spLocks noChangeShapeType="1"/>
            </p:cNvSpPr>
            <p:nvPr/>
          </p:nvSpPr>
          <p:spPr bwMode="auto">
            <a:xfrm>
              <a:off x="4865" y="1322"/>
              <a:ext cx="141" cy="9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0" name="Line 64"/>
            <p:cNvSpPr>
              <a:spLocks noChangeShapeType="1"/>
            </p:cNvSpPr>
            <p:nvPr/>
          </p:nvSpPr>
          <p:spPr bwMode="auto">
            <a:xfrm>
              <a:off x="3555" y="1347"/>
              <a:ext cx="0" cy="204"/>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1" name="Line 65"/>
            <p:cNvSpPr>
              <a:spLocks noChangeShapeType="1"/>
            </p:cNvSpPr>
            <p:nvPr/>
          </p:nvSpPr>
          <p:spPr bwMode="auto">
            <a:xfrm flipV="1">
              <a:off x="3550" y="1314"/>
              <a:ext cx="136" cy="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2" name="Line 66"/>
            <p:cNvSpPr>
              <a:spLocks noChangeShapeType="1"/>
            </p:cNvSpPr>
            <p:nvPr/>
          </p:nvSpPr>
          <p:spPr bwMode="auto">
            <a:xfrm>
              <a:off x="3559" y="1466"/>
              <a:ext cx="141" cy="9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3" name="Oval 67"/>
            <p:cNvSpPr>
              <a:spLocks noChangeArrowheads="1"/>
            </p:cNvSpPr>
            <p:nvPr/>
          </p:nvSpPr>
          <p:spPr bwMode="auto">
            <a:xfrm>
              <a:off x="4090" y="2171"/>
              <a:ext cx="55"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424" name="Group 68"/>
            <p:cNvGrpSpPr/>
            <p:nvPr/>
          </p:nvGrpSpPr>
          <p:grpSpPr bwMode="auto">
            <a:xfrm>
              <a:off x="4038" y="1210"/>
              <a:ext cx="65" cy="184"/>
              <a:chOff x="2669" y="1467"/>
              <a:chExt cx="84" cy="261"/>
            </a:xfrm>
          </p:grpSpPr>
          <p:sp>
            <p:nvSpPr>
              <p:cNvPr id="54432" name="Line 69"/>
              <p:cNvSpPr>
                <a:spLocks noChangeShapeType="1"/>
              </p:cNvSpPr>
              <p:nvPr/>
            </p:nvSpPr>
            <p:spPr bwMode="auto">
              <a:xfrm rot="5400000">
                <a:off x="2538"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3" name="Line 70"/>
              <p:cNvSpPr>
                <a:spLocks noChangeShapeType="1"/>
              </p:cNvSpPr>
              <p:nvPr/>
            </p:nvSpPr>
            <p:spPr bwMode="auto">
              <a:xfrm rot="5400000">
                <a:off x="2622"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425" name="Group 71"/>
            <p:cNvGrpSpPr/>
            <p:nvPr/>
          </p:nvGrpSpPr>
          <p:grpSpPr bwMode="auto">
            <a:xfrm>
              <a:off x="3164" y="1345"/>
              <a:ext cx="66" cy="185"/>
              <a:chOff x="2669" y="1467"/>
              <a:chExt cx="84" cy="261"/>
            </a:xfrm>
          </p:grpSpPr>
          <p:sp>
            <p:nvSpPr>
              <p:cNvPr id="54430" name="Line 72"/>
              <p:cNvSpPr>
                <a:spLocks noChangeShapeType="1"/>
              </p:cNvSpPr>
              <p:nvPr/>
            </p:nvSpPr>
            <p:spPr bwMode="auto">
              <a:xfrm rot="5400000">
                <a:off x="2538"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1" name="Line 73"/>
              <p:cNvSpPr>
                <a:spLocks noChangeShapeType="1"/>
              </p:cNvSpPr>
              <p:nvPr/>
            </p:nvSpPr>
            <p:spPr bwMode="auto">
              <a:xfrm rot="5400000">
                <a:off x="2622"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426" name="Group 74"/>
            <p:cNvGrpSpPr/>
            <p:nvPr/>
          </p:nvGrpSpPr>
          <p:grpSpPr bwMode="auto">
            <a:xfrm>
              <a:off x="5353" y="997"/>
              <a:ext cx="65" cy="185"/>
              <a:chOff x="2669" y="1467"/>
              <a:chExt cx="84" cy="261"/>
            </a:xfrm>
          </p:grpSpPr>
          <p:sp>
            <p:nvSpPr>
              <p:cNvPr id="54428" name="Line 75"/>
              <p:cNvSpPr>
                <a:spLocks noChangeShapeType="1"/>
              </p:cNvSpPr>
              <p:nvPr/>
            </p:nvSpPr>
            <p:spPr bwMode="auto">
              <a:xfrm rot="5400000">
                <a:off x="2538"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9" name="Line 76"/>
              <p:cNvSpPr>
                <a:spLocks noChangeShapeType="1"/>
              </p:cNvSpPr>
              <p:nvPr/>
            </p:nvSpPr>
            <p:spPr bwMode="auto">
              <a:xfrm rot="5400000">
                <a:off x="2622" y="1598"/>
                <a:ext cx="261"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427" name="Rectangle 77"/>
            <p:cNvSpPr>
              <a:spLocks noChangeArrowheads="1"/>
            </p:cNvSpPr>
            <p:nvPr/>
          </p:nvSpPr>
          <p:spPr bwMode="auto">
            <a:xfrm>
              <a:off x="3697" y="802"/>
              <a:ext cx="3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b="1" i="1">
                  <a:latin typeface="Times New Roman" panose="02020603050405020304" pitchFamily="18" charset="0"/>
                  <a:ea typeface="楷体_GB2312" pitchFamily="49" charset="-122"/>
                </a:rPr>
                <a:t>R</a:t>
              </a:r>
              <a:r>
                <a:rPr kumimoji="1" lang="en-US" altLang="zh-CN" sz="2000" b="1" baseline="-25000">
                  <a:latin typeface="Times New Roman" panose="02020603050405020304" pitchFamily="18" charset="0"/>
                  <a:ea typeface="楷体_GB2312" pitchFamily="49" charset="-122"/>
                </a:rPr>
                <a:t>C1</a:t>
              </a:r>
            </a:p>
          </p:txBody>
        </p:sp>
      </p:grpSp>
      <p:sp>
        <p:nvSpPr>
          <p:cNvPr id="664654" name="Text Box 78"/>
          <p:cNvSpPr txBox="1">
            <a:spLocks noChangeArrowheads="1"/>
          </p:cNvSpPr>
          <p:nvPr/>
        </p:nvSpPr>
        <p:spPr bwMode="auto">
          <a:xfrm>
            <a:off x="369888" y="977900"/>
            <a:ext cx="276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5050"/>
                </a:solidFill>
                <a:latin typeface="Times New Roman" panose="02020603050405020304" pitchFamily="18" charset="0"/>
                <a:ea typeface="楷体_GB2312" pitchFamily="49" charset="-122"/>
              </a:rPr>
              <a:t>1.  </a:t>
            </a:r>
            <a:r>
              <a:rPr kumimoji="1" lang="zh-CN" altLang="en-US" sz="2800" b="1">
                <a:solidFill>
                  <a:srgbClr val="FF5050"/>
                </a:solidFill>
                <a:latin typeface="Times New Roman" panose="02020603050405020304" pitchFamily="18" charset="0"/>
                <a:ea typeface="楷体_GB2312" pitchFamily="49" charset="-122"/>
              </a:rPr>
              <a:t>静态分析</a:t>
            </a:r>
            <a:endParaRPr kumimoji="1" lang="zh-CN" altLang="en-US" sz="3200" b="1">
              <a:solidFill>
                <a:srgbClr val="FF5050"/>
              </a:solidFill>
              <a:latin typeface="Times New Roman" panose="02020603050405020304" pitchFamily="18" charset="0"/>
              <a:ea typeface="楷体_GB2312" pitchFamily="49" charset="-122"/>
            </a:endParaRPr>
          </a:p>
        </p:txBody>
      </p:sp>
      <p:sp>
        <p:nvSpPr>
          <p:cNvPr id="664655" name="Text Box 79"/>
          <p:cNvSpPr txBox="1">
            <a:spLocks noChangeArrowheads="1"/>
          </p:cNvSpPr>
          <p:nvPr/>
        </p:nvSpPr>
        <p:spPr bwMode="auto">
          <a:xfrm>
            <a:off x="192088" y="1557338"/>
            <a:ext cx="34575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由于电容有隔直作用 </a:t>
            </a:r>
          </a:p>
        </p:txBody>
      </p:sp>
      <p:sp>
        <p:nvSpPr>
          <p:cNvPr id="664656" name="Text Box 80"/>
          <p:cNvSpPr txBox="1">
            <a:spLocks noChangeArrowheads="1"/>
          </p:cNvSpPr>
          <p:nvPr/>
        </p:nvSpPr>
        <p:spPr bwMode="auto">
          <a:xfrm>
            <a:off x="352425" y="2055813"/>
            <a:ext cx="28130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各级的静态工作点独立（各级静态值单独计算）</a:t>
            </a:r>
          </a:p>
        </p:txBody>
      </p:sp>
      <p:sp>
        <p:nvSpPr>
          <p:cNvPr id="664657" name="Text Box 81"/>
          <p:cNvSpPr txBox="1">
            <a:spLocks noChangeArrowheads="1"/>
          </p:cNvSpPr>
          <p:nvPr/>
        </p:nvSpPr>
        <p:spPr bwMode="auto">
          <a:xfrm>
            <a:off x="387350" y="3390900"/>
            <a:ext cx="2816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solidFill>
                  <a:srgbClr val="FF5050"/>
                </a:solidFill>
                <a:latin typeface="Times New Roman" panose="02020603050405020304" pitchFamily="18" charset="0"/>
                <a:ea typeface="楷体_GB2312" pitchFamily="49" charset="-122"/>
              </a:rPr>
              <a:t>2.  </a:t>
            </a:r>
            <a:r>
              <a:rPr kumimoji="1" lang="zh-CN" altLang="en-US" sz="2800" b="1">
                <a:solidFill>
                  <a:srgbClr val="FF5050"/>
                </a:solidFill>
                <a:latin typeface="Times New Roman" panose="02020603050405020304" pitchFamily="18" charset="0"/>
                <a:ea typeface="楷体_GB2312" pitchFamily="49" charset="-122"/>
              </a:rPr>
              <a:t>动态分析</a:t>
            </a:r>
            <a:endParaRPr kumimoji="1" lang="zh-CN" altLang="en-US" sz="3200" b="1">
              <a:solidFill>
                <a:srgbClr val="FF5050"/>
              </a:solidFill>
              <a:latin typeface="Times New Roman" panose="02020603050405020304" pitchFamily="18" charset="0"/>
              <a:ea typeface="楷体_GB2312" pitchFamily="49" charset="-122"/>
            </a:endParaRPr>
          </a:p>
        </p:txBody>
      </p:sp>
      <p:sp>
        <p:nvSpPr>
          <p:cNvPr id="664735" name="Text Box 159"/>
          <p:cNvSpPr txBox="1">
            <a:spLocks noChangeArrowheads="1"/>
          </p:cNvSpPr>
          <p:nvPr/>
        </p:nvSpPr>
        <p:spPr bwMode="auto">
          <a:xfrm>
            <a:off x="333375" y="4019550"/>
            <a:ext cx="27797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楷体_GB2312" pitchFamily="49" charset="-122"/>
                <a:ea typeface="楷体_GB2312" pitchFamily="49" charset="-122"/>
              </a:rPr>
              <a:t>画出微变等效电路计算电压放大倍数及输入电阻和输出电阻</a:t>
            </a:r>
          </a:p>
        </p:txBody>
      </p:sp>
      <p:grpSp>
        <p:nvGrpSpPr>
          <p:cNvPr id="4" name="组合 3"/>
          <p:cNvGrpSpPr/>
          <p:nvPr/>
        </p:nvGrpSpPr>
        <p:grpSpPr bwMode="auto">
          <a:xfrm>
            <a:off x="3203575" y="3970338"/>
            <a:ext cx="5832475" cy="2195512"/>
            <a:chOff x="3203575" y="3970338"/>
            <a:chExt cx="5832475" cy="2194966"/>
          </a:xfrm>
        </p:grpSpPr>
        <p:grpSp>
          <p:nvGrpSpPr>
            <p:cNvPr id="54282" name="Group 161"/>
            <p:cNvGrpSpPr/>
            <p:nvPr/>
          </p:nvGrpSpPr>
          <p:grpSpPr bwMode="auto">
            <a:xfrm>
              <a:off x="3203575" y="4133850"/>
              <a:ext cx="5832475" cy="1906588"/>
              <a:chOff x="2018" y="2604"/>
              <a:chExt cx="3674" cy="1201"/>
            </a:xfrm>
          </p:grpSpPr>
          <p:sp>
            <p:nvSpPr>
              <p:cNvPr id="54284" name="Rectangle 83"/>
              <p:cNvSpPr>
                <a:spLocks noChangeArrowheads="1"/>
              </p:cNvSpPr>
              <p:nvPr/>
            </p:nvSpPr>
            <p:spPr bwMode="auto">
              <a:xfrm>
                <a:off x="3414" y="3022"/>
                <a:ext cx="33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C1</a:t>
                </a:r>
              </a:p>
            </p:txBody>
          </p:sp>
          <p:sp>
            <p:nvSpPr>
              <p:cNvPr id="54285" name="Rectangle 84"/>
              <p:cNvSpPr>
                <a:spLocks noChangeArrowheads="1"/>
              </p:cNvSpPr>
              <p:nvPr/>
            </p:nvSpPr>
            <p:spPr bwMode="auto">
              <a:xfrm>
                <a:off x="3774" y="2973"/>
                <a:ext cx="33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B2</a:t>
                </a:r>
              </a:p>
            </p:txBody>
          </p:sp>
          <p:sp>
            <p:nvSpPr>
              <p:cNvPr id="54286" name="Rectangle 85"/>
              <p:cNvSpPr>
                <a:spLocks noChangeArrowheads="1"/>
              </p:cNvSpPr>
              <p:nvPr/>
            </p:nvSpPr>
            <p:spPr bwMode="auto">
              <a:xfrm>
                <a:off x="4717" y="2963"/>
                <a:ext cx="33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C2</a:t>
                </a:r>
              </a:p>
            </p:txBody>
          </p:sp>
          <p:sp>
            <p:nvSpPr>
              <p:cNvPr id="54287" name="Rectangle 86"/>
              <p:cNvSpPr>
                <a:spLocks noChangeArrowheads="1"/>
              </p:cNvSpPr>
              <p:nvPr/>
            </p:nvSpPr>
            <p:spPr bwMode="auto">
              <a:xfrm>
                <a:off x="5120" y="2964"/>
                <a:ext cx="27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L</a:t>
                </a:r>
              </a:p>
            </p:txBody>
          </p:sp>
          <p:sp>
            <p:nvSpPr>
              <p:cNvPr id="54288" name="Rectangle 87"/>
              <p:cNvSpPr>
                <a:spLocks noChangeArrowheads="1"/>
              </p:cNvSpPr>
              <p:nvPr/>
            </p:nvSpPr>
            <p:spPr bwMode="auto">
              <a:xfrm>
                <a:off x="2019" y="2752"/>
                <a:ext cx="2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S</a:t>
                </a:r>
              </a:p>
            </p:txBody>
          </p:sp>
          <p:sp>
            <p:nvSpPr>
              <p:cNvPr id="54289" name="Rectangle 88"/>
              <p:cNvSpPr>
                <a:spLocks noChangeArrowheads="1"/>
              </p:cNvSpPr>
              <p:nvPr/>
            </p:nvSpPr>
            <p:spPr bwMode="auto">
              <a:xfrm>
                <a:off x="2496" y="2993"/>
                <a:ext cx="36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kumimoji="1" lang="en-US" altLang="zh-CN" sz="2000" i="1">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B1</a:t>
                </a:r>
              </a:p>
            </p:txBody>
          </p:sp>
          <p:sp>
            <p:nvSpPr>
              <p:cNvPr id="54290" name="Line 89"/>
              <p:cNvSpPr>
                <a:spLocks noChangeShapeType="1"/>
              </p:cNvSpPr>
              <p:nvPr/>
            </p:nvSpPr>
            <p:spPr bwMode="auto">
              <a:xfrm flipH="1">
                <a:off x="2206" y="3259"/>
                <a:ext cx="0" cy="319"/>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Line 90"/>
              <p:cNvSpPr>
                <a:spLocks noChangeShapeType="1"/>
              </p:cNvSpPr>
              <p:nvPr/>
            </p:nvSpPr>
            <p:spPr bwMode="auto">
              <a:xfrm>
                <a:off x="2562" y="2740"/>
                <a:ext cx="0" cy="70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91"/>
              <p:cNvSpPr>
                <a:spLocks noChangeShapeType="1"/>
              </p:cNvSpPr>
              <p:nvPr/>
            </p:nvSpPr>
            <p:spPr bwMode="auto">
              <a:xfrm rot="-5400000">
                <a:off x="2284" y="2674"/>
                <a:ext cx="1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Oval 92"/>
              <p:cNvSpPr>
                <a:spLocks noChangeArrowheads="1"/>
              </p:cNvSpPr>
              <p:nvPr/>
            </p:nvSpPr>
            <p:spPr bwMode="auto">
              <a:xfrm>
                <a:off x="2250" y="3303"/>
                <a:ext cx="169" cy="17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Rectangle 93"/>
              <p:cNvSpPr>
                <a:spLocks noChangeArrowheads="1"/>
              </p:cNvSpPr>
              <p:nvPr/>
            </p:nvSpPr>
            <p:spPr bwMode="auto">
              <a:xfrm rot="-5400000">
                <a:off x="2721" y="3077"/>
                <a:ext cx="247" cy="6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5" name="Line 94"/>
              <p:cNvSpPr>
                <a:spLocks noChangeShapeType="1"/>
              </p:cNvSpPr>
              <p:nvPr/>
            </p:nvSpPr>
            <p:spPr bwMode="auto">
              <a:xfrm>
                <a:off x="2848" y="2634"/>
                <a:ext cx="0" cy="3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6" name="Line 95"/>
              <p:cNvSpPr>
                <a:spLocks noChangeShapeType="1"/>
              </p:cNvSpPr>
              <p:nvPr/>
            </p:nvSpPr>
            <p:spPr bwMode="auto">
              <a:xfrm>
                <a:off x="2844" y="3236"/>
                <a:ext cx="0" cy="45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7" name="Line 96"/>
              <p:cNvSpPr>
                <a:spLocks noChangeShapeType="1"/>
              </p:cNvSpPr>
              <p:nvPr/>
            </p:nvSpPr>
            <p:spPr bwMode="auto">
              <a:xfrm flipV="1">
                <a:off x="2336" y="3677"/>
                <a:ext cx="303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298" name="Line 97"/>
              <p:cNvSpPr>
                <a:spLocks noChangeShapeType="1"/>
              </p:cNvSpPr>
              <p:nvPr/>
            </p:nvSpPr>
            <p:spPr bwMode="auto">
              <a:xfrm rot="16200000" flipV="1">
                <a:off x="4068" y="2281"/>
                <a:ext cx="4" cy="69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99" name="Group 98"/>
              <p:cNvGrpSpPr/>
              <p:nvPr/>
            </p:nvGrpSpPr>
            <p:grpSpPr bwMode="auto">
              <a:xfrm>
                <a:off x="3312" y="2912"/>
                <a:ext cx="88" cy="291"/>
                <a:chOff x="2640" y="2072"/>
                <a:chExt cx="297" cy="624"/>
              </a:xfrm>
            </p:grpSpPr>
            <p:sp useBgFill="1">
              <p:nvSpPr>
                <p:cNvPr id="54358" name="AutoShape 99"/>
                <p:cNvSpPr>
                  <a:spLocks noChangeArrowheads="1"/>
                </p:cNvSpPr>
                <p:nvPr/>
              </p:nvSpPr>
              <p:spPr bwMode="auto">
                <a:xfrm>
                  <a:off x="2640" y="2072"/>
                  <a:ext cx="295" cy="624"/>
                </a:xfrm>
                <a:prstGeom prst="diamond">
                  <a:avLst/>
                </a:prstGeom>
                <a:ln w="381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59" name="Line 100"/>
                <p:cNvSpPr>
                  <a:spLocks noChangeShapeType="1"/>
                </p:cNvSpPr>
                <p:nvPr/>
              </p:nvSpPr>
              <p:spPr bwMode="auto">
                <a:xfrm>
                  <a:off x="2648" y="2383"/>
                  <a:ext cx="289"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0" name="Line 101"/>
              <p:cNvSpPr>
                <a:spLocks noChangeShapeType="1"/>
              </p:cNvSpPr>
              <p:nvPr/>
            </p:nvSpPr>
            <p:spPr bwMode="auto">
              <a:xfrm>
                <a:off x="4416" y="2626"/>
                <a:ext cx="0" cy="38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Line 102"/>
              <p:cNvSpPr>
                <a:spLocks noChangeShapeType="1"/>
              </p:cNvSpPr>
              <p:nvPr/>
            </p:nvSpPr>
            <p:spPr bwMode="auto">
              <a:xfrm>
                <a:off x="4667" y="2631"/>
                <a:ext cx="725"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02" name="Group 103"/>
              <p:cNvGrpSpPr/>
              <p:nvPr/>
            </p:nvGrpSpPr>
            <p:grpSpPr bwMode="auto">
              <a:xfrm>
                <a:off x="4314" y="3681"/>
                <a:ext cx="193" cy="124"/>
                <a:chOff x="3426" y="3928"/>
                <a:chExt cx="240" cy="163"/>
              </a:xfrm>
            </p:grpSpPr>
            <p:sp>
              <p:nvSpPr>
                <p:cNvPr id="54356" name="Line 104"/>
                <p:cNvSpPr>
                  <a:spLocks noChangeShapeType="1"/>
                </p:cNvSpPr>
                <p:nvPr/>
              </p:nvSpPr>
              <p:spPr bwMode="auto">
                <a:xfrm>
                  <a:off x="3426" y="4087"/>
                  <a:ext cx="2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7" name="Line 105"/>
                <p:cNvSpPr>
                  <a:spLocks noChangeShapeType="1"/>
                </p:cNvSpPr>
                <p:nvPr/>
              </p:nvSpPr>
              <p:spPr bwMode="auto">
                <a:xfrm>
                  <a:off x="3545" y="3928"/>
                  <a:ext cx="0" cy="16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03" name="Object 106"/>
              <p:cNvGraphicFramePr>
                <a:graphicFrameLocks noChangeAspect="1"/>
              </p:cNvGraphicFramePr>
              <p:nvPr/>
            </p:nvGraphicFramePr>
            <p:xfrm>
              <a:off x="2018" y="3187"/>
              <a:ext cx="199" cy="308"/>
            </p:xfrm>
            <a:graphic>
              <a:graphicData uri="http://schemas.openxmlformats.org/presentationml/2006/ole">
                <mc:AlternateContent xmlns:mc="http://schemas.openxmlformats.org/markup-compatibility/2006">
                  <mc:Choice xmlns:v="urn:schemas-microsoft-com:vml" Requires="v">
                    <p:oleObj name="Equation" r:id="rId2" imgW="165100" imgH="228600" progId="Equation.3">
                      <p:embed/>
                    </p:oleObj>
                  </mc:Choice>
                  <mc:Fallback>
                    <p:oleObj name="Equation" r:id="rId2" imgW="165100" imgH="228600" progId="Equation.3">
                      <p:embed/>
                      <p:pic>
                        <p:nvPicPr>
                          <p:cNvPr id="0" name="Object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 y="3187"/>
                            <a:ext cx="19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4" name="Line 107"/>
              <p:cNvSpPr>
                <a:spLocks noChangeShapeType="1"/>
              </p:cNvSpPr>
              <p:nvPr/>
            </p:nvSpPr>
            <p:spPr bwMode="auto">
              <a:xfrm>
                <a:off x="2336" y="2626"/>
                <a:ext cx="8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Line 108"/>
              <p:cNvSpPr>
                <a:spLocks noChangeShapeType="1"/>
              </p:cNvSpPr>
              <p:nvPr/>
            </p:nvSpPr>
            <p:spPr bwMode="auto">
              <a:xfrm>
                <a:off x="2334" y="2963"/>
                <a:ext cx="0" cy="7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6" name="Rectangle 109"/>
              <p:cNvSpPr>
                <a:spLocks noChangeArrowheads="1"/>
              </p:cNvSpPr>
              <p:nvPr/>
            </p:nvSpPr>
            <p:spPr bwMode="auto">
              <a:xfrm rot="-5400000">
                <a:off x="2210" y="2818"/>
                <a:ext cx="247" cy="6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07" name="Group 110"/>
              <p:cNvGrpSpPr/>
              <p:nvPr/>
            </p:nvGrpSpPr>
            <p:grpSpPr bwMode="auto">
              <a:xfrm>
                <a:off x="3720" y="2619"/>
                <a:ext cx="67" cy="1066"/>
                <a:chOff x="3096" y="2468"/>
                <a:chExt cx="90" cy="1407"/>
              </a:xfrm>
            </p:grpSpPr>
            <p:sp useBgFill="1">
              <p:nvSpPr>
                <p:cNvPr id="54353" name="Line 111"/>
                <p:cNvSpPr>
                  <a:spLocks noChangeShapeType="1"/>
                </p:cNvSpPr>
                <p:nvPr/>
              </p:nvSpPr>
              <p:spPr bwMode="auto">
                <a:xfrm>
                  <a:off x="3136" y="3307"/>
                  <a:ext cx="0" cy="568"/>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54" name="Line 112"/>
                <p:cNvSpPr>
                  <a:spLocks noChangeShapeType="1"/>
                </p:cNvSpPr>
                <p:nvPr/>
              </p:nvSpPr>
              <p:spPr bwMode="auto">
                <a:xfrm>
                  <a:off x="3144" y="2468"/>
                  <a:ext cx="0" cy="513"/>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55" name="Rectangle 113"/>
                <p:cNvSpPr>
                  <a:spLocks noChangeArrowheads="1"/>
                </p:cNvSpPr>
                <p:nvPr/>
              </p:nvSpPr>
              <p:spPr bwMode="auto">
                <a:xfrm rot="-5400000">
                  <a:off x="2978" y="3101"/>
                  <a:ext cx="326" cy="9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08" name="Group 114"/>
              <p:cNvGrpSpPr/>
              <p:nvPr/>
            </p:nvGrpSpPr>
            <p:grpSpPr bwMode="auto">
              <a:xfrm>
                <a:off x="4057" y="2627"/>
                <a:ext cx="67" cy="1064"/>
                <a:chOff x="3474" y="2466"/>
                <a:chExt cx="90" cy="1404"/>
              </a:xfrm>
            </p:grpSpPr>
            <p:sp useBgFill="1">
              <p:nvSpPr>
                <p:cNvPr id="54350" name="Line 115"/>
                <p:cNvSpPr>
                  <a:spLocks noChangeShapeType="1"/>
                </p:cNvSpPr>
                <p:nvPr/>
              </p:nvSpPr>
              <p:spPr bwMode="auto">
                <a:xfrm>
                  <a:off x="3515" y="2466"/>
                  <a:ext cx="0" cy="513"/>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51" name="Rectangle 116"/>
                <p:cNvSpPr>
                  <a:spLocks noChangeArrowheads="1"/>
                </p:cNvSpPr>
                <p:nvPr/>
              </p:nvSpPr>
              <p:spPr bwMode="auto">
                <a:xfrm rot="-5400000">
                  <a:off x="3356" y="3095"/>
                  <a:ext cx="326" cy="9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52" name="Line 117"/>
                <p:cNvSpPr>
                  <a:spLocks noChangeShapeType="1"/>
                </p:cNvSpPr>
                <p:nvPr/>
              </p:nvSpPr>
              <p:spPr bwMode="auto">
                <a:xfrm>
                  <a:off x="3516" y="3300"/>
                  <a:ext cx="0" cy="57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54309" name="Rectangle 118"/>
              <p:cNvSpPr>
                <a:spLocks noChangeArrowheads="1"/>
              </p:cNvSpPr>
              <p:nvPr/>
            </p:nvSpPr>
            <p:spPr bwMode="auto">
              <a:xfrm rot="-5400000">
                <a:off x="4288" y="3099"/>
                <a:ext cx="247" cy="68"/>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0" name="Line 119"/>
              <p:cNvSpPr>
                <a:spLocks noChangeShapeType="1"/>
              </p:cNvSpPr>
              <p:nvPr/>
            </p:nvSpPr>
            <p:spPr bwMode="auto">
              <a:xfrm>
                <a:off x="4410" y="3250"/>
                <a:ext cx="0" cy="4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1" name="Line 120"/>
              <p:cNvSpPr>
                <a:spLocks noChangeShapeType="1"/>
              </p:cNvSpPr>
              <p:nvPr/>
            </p:nvSpPr>
            <p:spPr bwMode="auto">
              <a:xfrm>
                <a:off x="3152" y="2622"/>
                <a:ext cx="0" cy="1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12" name="Rectangle 121"/>
              <p:cNvSpPr>
                <a:spLocks noChangeArrowheads="1"/>
              </p:cNvSpPr>
              <p:nvPr/>
            </p:nvSpPr>
            <p:spPr bwMode="auto">
              <a:xfrm rot="-5400000">
                <a:off x="3036" y="3060"/>
                <a:ext cx="247" cy="67"/>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3" name="Line 122"/>
              <p:cNvSpPr>
                <a:spLocks noChangeShapeType="1"/>
              </p:cNvSpPr>
              <p:nvPr/>
            </p:nvSpPr>
            <p:spPr bwMode="auto">
              <a:xfrm>
                <a:off x="3371" y="3186"/>
                <a:ext cx="0" cy="50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Line 123"/>
              <p:cNvSpPr>
                <a:spLocks noChangeShapeType="1"/>
              </p:cNvSpPr>
              <p:nvPr/>
            </p:nvSpPr>
            <p:spPr bwMode="auto">
              <a:xfrm flipV="1">
                <a:off x="3363" y="2631"/>
                <a:ext cx="0" cy="3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5" name="Line 124"/>
              <p:cNvSpPr>
                <a:spLocks noChangeShapeType="1"/>
              </p:cNvSpPr>
              <p:nvPr/>
            </p:nvSpPr>
            <p:spPr bwMode="auto">
              <a:xfrm flipV="1">
                <a:off x="3358" y="2627"/>
                <a:ext cx="407"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6" name="Oval 125"/>
              <p:cNvSpPr>
                <a:spLocks noChangeArrowheads="1"/>
              </p:cNvSpPr>
              <p:nvPr/>
            </p:nvSpPr>
            <p:spPr bwMode="auto">
              <a:xfrm>
                <a:off x="2830" y="2609"/>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7" name="Oval 126"/>
              <p:cNvSpPr>
                <a:spLocks noChangeArrowheads="1"/>
              </p:cNvSpPr>
              <p:nvPr/>
            </p:nvSpPr>
            <p:spPr bwMode="auto">
              <a:xfrm>
                <a:off x="2825" y="3654"/>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8" name="Oval 127"/>
              <p:cNvSpPr>
                <a:spLocks noChangeArrowheads="1"/>
              </p:cNvSpPr>
              <p:nvPr/>
            </p:nvSpPr>
            <p:spPr bwMode="auto">
              <a:xfrm>
                <a:off x="3134" y="3668"/>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Oval 128"/>
              <p:cNvSpPr>
                <a:spLocks noChangeArrowheads="1"/>
              </p:cNvSpPr>
              <p:nvPr/>
            </p:nvSpPr>
            <p:spPr bwMode="auto">
              <a:xfrm>
                <a:off x="3728"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20" name="Object 129"/>
              <p:cNvGraphicFramePr>
                <a:graphicFrameLocks noChangeAspect="1"/>
              </p:cNvGraphicFramePr>
              <p:nvPr/>
            </p:nvGraphicFramePr>
            <p:xfrm>
              <a:off x="2369" y="2886"/>
              <a:ext cx="213" cy="324"/>
            </p:xfrm>
            <a:graphic>
              <a:graphicData uri="http://schemas.openxmlformats.org/presentationml/2006/ole">
                <mc:AlternateContent xmlns:mc="http://schemas.openxmlformats.org/markup-compatibility/2006">
                  <mc:Choice xmlns:v="urn:schemas-microsoft-com:vml" Requires="v">
                    <p:oleObj name="Equation" r:id="rId4" imgW="152400" imgH="228600" progId="Equation.3">
                      <p:embed/>
                    </p:oleObj>
                  </mc:Choice>
                  <mc:Fallback>
                    <p:oleObj name="Equation" r:id="rId4" imgW="152400" imgH="228600" progId="Equation.3">
                      <p:embed/>
                      <p:pic>
                        <p:nvPicPr>
                          <p:cNvPr id="0" name="Object 1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 y="2886"/>
                            <a:ext cx="213"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1" name="Object 130"/>
              <p:cNvGraphicFramePr>
                <a:graphicFrameLocks noChangeAspect="1"/>
              </p:cNvGraphicFramePr>
              <p:nvPr/>
            </p:nvGraphicFramePr>
            <p:xfrm>
              <a:off x="2880" y="2942"/>
              <a:ext cx="242" cy="264"/>
            </p:xfrm>
            <a:graphic>
              <a:graphicData uri="http://schemas.openxmlformats.org/presentationml/2006/ole">
                <mc:AlternateContent xmlns:mc="http://schemas.openxmlformats.org/markup-compatibility/2006">
                  <mc:Choice xmlns:v="urn:schemas-microsoft-com:vml" Requires="v">
                    <p:oleObj name="Equation" r:id="rId6" imgW="215900" imgH="228600" progId="Equation.3">
                      <p:embed/>
                    </p:oleObj>
                  </mc:Choice>
                  <mc:Fallback>
                    <p:oleObj name="Equation" r:id="rId6" imgW="215900" imgH="228600" progId="Equation.3">
                      <p:embed/>
                      <p:pic>
                        <p:nvPicPr>
                          <p:cNvPr id="0" name="Object 1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942"/>
                            <a:ext cx="24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2" name="Line 131"/>
              <p:cNvSpPr>
                <a:spLocks noChangeShapeType="1"/>
              </p:cNvSpPr>
              <p:nvPr/>
            </p:nvSpPr>
            <p:spPr bwMode="auto">
              <a:xfrm flipV="1">
                <a:off x="2936" y="2610"/>
                <a:ext cx="155" cy="9"/>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23" name="Group 132"/>
              <p:cNvGrpSpPr/>
              <p:nvPr/>
            </p:nvGrpSpPr>
            <p:grpSpPr bwMode="auto">
              <a:xfrm>
                <a:off x="4627" y="2981"/>
                <a:ext cx="88" cy="291"/>
                <a:chOff x="2640" y="2072"/>
                <a:chExt cx="297" cy="624"/>
              </a:xfrm>
            </p:grpSpPr>
            <p:sp useBgFill="1">
              <p:nvSpPr>
                <p:cNvPr id="54348" name="AutoShape 133"/>
                <p:cNvSpPr>
                  <a:spLocks noChangeArrowheads="1"/>
                </p:cNvSpPr>
                <p:nvPr/>
              </p:nvSpPr>
              <p:spPr bwMode="auto">
                <a:xfrm>
                  <a:off x="2640" y="2072"/>
                  <a:ext cx="295" cy="624"/>
                </a:xfrm>
                <a:prstGeom prst="diamond">
                  <a:avLst/>
                </a:prstGeom>
                <a:ln w="381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49" name="Line 134"/>
                <p:cNvSpPr>
                  <a:spLocks noChangeShapeType="1"/>
                </p:cNvSpPr>
                <p:nvPr/>
              </p:nvSpPr>
              <p:spPr bwMode="auto">
                <a:xfrm>
                  <a:off x="2648" y="2383"/>
                  <a:ext cx="289"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24" name="Line 135"/>
              <p:cNvSpPr>
                <a:spLocks noChangeShapeType="1"/>
              </p:cNvSpPr>
              <p:nvPr/>
            </p:nvSpPr>
            <p:spPr bwMode="auto">
              <a:xfrm flipV="1">
                <a:off x="4669" y="2636"/>
                <a:ext cx="0" cy="32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5" name="Line 136"/>
              <p:cNvSpPr>
                <a:spLocks noChangeShapeType="1"/>
              </p:cNvSpPr>
              <p:nvPr/>
            </p:nvSpPr>
            <p:spPr bwMode="auto">
              <a:xfrm>
                <a:off x="4669" y="3286"/>
                <a:ext cx="0" cy="3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26" name="Object 137"/>
              <p:cNvGraphicFramePr>
                <a:graphicFrameLocks noChangeAspect="1"/>
              </p:cNvGraphicFramePr>
              <p:nvPr/>
            </p:nvGraphicFramePr>
            <p:xfrm>
              <a:off x="2939" y="2626"/>
              <a:ext cx="195" cy="273"/>
            </p:xfrm>
            <a:graphic>
              <a:graphicData uri="http://schemas.openxmlformats.org/presentationml/2006/ole">
                <mc:AlternateContent xmlns:mc="http://schemas.openxmlformats.org/markup-compatibility/2006">
                  <mc:Choice xmlns:v="urn:schemas-microsoft-com:vml" Requires="v">
                    <p:oleObj name="Equation" r:id="rId8" imgW="165100" imgH="228600" progId="Equation.3">
                      <p:embed/>
                    </p:oleObj>
                  </mc:Choice>
                  <mc:Fallback>
                    <p:oleObj name="Equation" r:id="rId8" imgW="165100" imgH="228600" progId="Equation.3">
                      <p:embed/>
                      <p:pic>
                        <p:nvPicPr>
                          <p:cNvPr id="0" name="Object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9" y="2626"/>
                            <a:ext cx="195"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7" name="Object 138"/>
              <p:cNvGraphicFramePr>
                <a:graphicFrameLocks noChangeAspect="1"/>
              </p:cNvGraphicFramePr>
              <p:nvPr/>
            </p:nvGraphicFramePr>
            <p:xfrm>
              <a:off x="3366" y="2679"/>
              <a:ext cx="376" cy="274"/>
            </p:xfrm>
            <a:graphic>
              <a:graphicData uri="http://schemas.openxmlformats.org/presentationml/2006/ole">
                <mc:AlternateContent xmlns:mc="http://schemas.openxmlformats.org/markup-compatibility/2006">
                  <mc:Choice xmlns:v="urn:schemas-microsoft-com:vml" Requires="v">
                    <p:oleObj name="公式" r:id="rId10" imgW="266700" imgH="228600" progId="Equation.3">
                      <p:embed/>
                    </p:oleObj>
                  </mc:Choice>
                  <mc:Fallback>
                    <p:oleObj name="公式" r:id="rId10" imgW="266700" imgH="228600" progId="Equation.3">
                      <p:embed/>
                      <p:pic>
                        <p:nvPicPr>
                          <p:cNvPr id="0" name="Object 1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6" y="2679"/>
                            <a:ext cx="37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8" name="Oval 139"/>
              <p:cNvSpPr>
                <a:spLocks noChangeArrowheads="1"/>
              </p:cNvSpPr>
              <p:nvPr/>
            </p:nvSpPr>
            <p:spPr bwMode="auto">
              <a:xfrm>
                <a:off x="3363" y="3668"/>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9" name="Oval 140"/>
              <p:cNvSpPr>
                <a:spLocks noChangeArrowheads="1"/>
              </p:cNvSpPr>
              <p:nvPr/>
            </p:nvSpPr>
            <p:spPr bwMode="auto">
              <a:xfrm>
                <a:off x="4067"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0" name="Oval 141"/>
              <p:cNvSpPr>
                <a:spLocks noChangeArrowheads="1"/>
              </p:cNvSpPr>
              <p:nvPr/>
            </p:nvSpPr>
            <p:spPr bwMode="auto">
              <a:xfrm>
                <a:off x="4393"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1" name="Oval 142"/>
              <p:cNvSpPr>
                <a:spLocks noChangeArrowheads="1"/>
              </p:cNvSpPr>
              <p:nvPr/>
            </p:nvSpPr>
            <p:spPr bwMode="auto">
              <a:xfrm>
                <a:off x="4071" y="261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2" name="Oval 143"/>
              <p:cNvSpPr>
                <a:spLocks noChangeArrowheads="1"/>
              </p:cNvSpPr>
              <p:nvPr/>
            </p:nvSpPr>
            <p:spPr bwMode="auto">
              <a:xfrm>
                <a:off x="3738" y="2604"/>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3" name="Line 144"/>
              <p:cNvSpPr>
                <a:spLocks noChangeShapeType="1"/>
              </p:cNvSpPr>
              <p:nvPr/>
            </p:nvSpPr>
            <p:spPr bwMode="auto">
              <a:xfrm>
                <a:off x="5040" y="2631"/>
                <a:ext cx="0" cy="1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34" name="Rectangle 145"/>
              <p:cNvSpPr>
                <a:spLocks noChangeArrowheads="1"/>
              </p:cNvSpPr>
              <p:nvPr/>
            </p:nvSpPr>
            <p:spPr bwMode="auto">
              <a:xfrm rot="-5400000">
                <a:off x="4914" y="3069"/>
                <a:ext cx="247" cy="66"/>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5" name="Line 146"/>
              <p:cNvSpPr>
                <a:spLocks noChangeShapeType="1"/>
              </p:cNvSpPr>
              <p:nvPr/>
            </p:nvSpPr>
            <p:spPr bwMode="auto">
              <a:xfrm>
                <a:off x="5385" y="2636"/>
                <a:ext cx="0" cy="10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4336" name="Rectangle 147"/>
              <p:cNvSpPr>
                <a:spLocks noChangeArrowheads="1"/>
              </p:cNvSpPr>
              <p:nvPr/>
            </p:nvSpPr>
            <p:spPr bwMode="auto">
              <a:xfrm rot="-5400000">
                <a:off x="5259" y="3058"/>
                <a:ext cx="247" cy="67"/>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7" name="Oval 148"/>
              <p:cNvSpPr>
                <a:spLocks noChangeArrowheads="1"/>
              </p:cNvSpPr>
              <p:nvPr/>
            </p:nvSpPr>
            <p:spPr bwMode="auto">
              <a:xfrm>
                <a:off x="5023" y="2613"/>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Oval 149"/>
              <p:cNvSpPr>
                <a:spLocks noChangeArrowheads="1"/>
              </p:cNvSpPr>
              <p:nvPr/>
            </p:nvSpPr>
            <p:spPr bwMode="auto">
              <a:xfrm>
                <a:off x="5023" y="3659"/>
                <a:ext cx="36"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Oval 150"/>
              <p:cNvSpPr>
                <a:spLocks noChangeArrowheads="1"/>
              </p:cNvSpPr>
              <p:nvPr/>
            </p:nvSpPr>
            <p:spPr bwMode="auto">
              <a:xfrm>
                <a:off x="4652"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40" name="Object 151"/>
              <p:cNvGraphicFramePr>
                <a:graphicFrameLocks noChangeAspect="1"/>
              </p:cNvGraphicFramePr>
              <p:nvPr/>
            </p:nvGraphicFramePr>
            <p:xfrm>
              <a:off x="4155" y="2619"/>
              <a:ext cx="216" cy="285"/>
            </p:xfrm>
            <a:graphic>
              <a:graphicData uri="http://schemas.openxmlformats.org/presentationml/2006/ole">
                <mc:AlternateContent xmlns:mc="http://schemas.openxmlformats.org/markup-compatibility/2006">
                  <mc:Choice xmlns:v="urn:schemas-microsoft-com:vml" Requires="v">
                    <p:oleObj name="Equation" r:id="rId12" imgW="177800" imgH="228600" progId="Equation.3">
                      <p:embed/>
                    </p:oleObj>
                  </mc:Choice>
                  <mc:Fallback>
                    <p:oleObj name="Equation" r:id="rId12" imgW="177800" imgH="228600" progId="Equation.3">
                      <p:embed/>
                      <p:pic>
                        <p:nvPicPr>
                          <p:cNvPr id="0" name="Object 1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5" y="2619"/>
                            <a:ext cx="21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41" name="Line 152"/>
              <p:cNvSpPr>
                <a:spLocks noChangeShapeType="1"/>
              </p:cNvSpPr>
              <p:nvPr/>
            </p:nvSpPr>
            <p:spPr bwMode="auto">
              <a:xfrm>
                <a:off x="4200" y="2628"/>
                <a:ext cx="181"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2" name="Line 153"/>
              <p:cNvSpPr>
                <a:spLocks noChangeShapeType="1"/>
              </p:cNvSpPr>
              <p:nvPr/>
            </p:nvSpPr>
            <p:spPr bwMode="auto">
              <a:xfrm rot="5400000">
                <a:off x="4545" y="2802"/>
                <a:ext cx="229"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3" name="Line 154"/>
              <p:cNvSpPr>
                <a:spLocks noChangeShapeType="1"/>
              </p:cNvSpPr>
              <p:nvPr/>
            </p:nvSpPr>
            <p:spPr bwMode="auto">
              <a:xfrm>
                <a:off x="5483" y="2890"/>
                <a:ext cx="0" cy="45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44" name="Object 155"/>
              <p:cNvGraphicFramePr>
                <a:graphicFrameLocks noChangeAspect="1"/>
              </p:cNvGraphicFramePr>
              <p:nvPr/>
            </p:nvGraphicFramePr>
            <p:xfrm>
              <a:off x="5503" y="2990"/>
              <a:ext cx="189" cy="267"/>
            </p:xfrm>
            <a:graphic>
              <a:graphicData uri="http://schemas.openxmlformats.org/presentationml/2006/ole">
                <mc:AlternateContent xmlns:mc="http://schemas.openxmlformats.org/markup-compatibility/2006">
                  <mc:Choice xmlns:v="urn:schemas-microsoft-com:vml" Requires="v">
                    <p:oleObj name="Equation" r:id="rId14" imgW="165100" imgH="228600" progId="Equation.3">
                      <p:embed/>
                    </p:oleObj>
                  </mc:Choice>
                  <mc:Fallback>
                    <p:oleObj name="Equation" r:id="rId14" imgW="165100" imgH="228600" progId="Equation.3">
                      <p:embed/>
                      <p:pic>
                        <p:nvPicPr>
                          <p:cNvPr id="0" name="Object 1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03" y="2990"/>
                            <a:ext cx="18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5" name="Object 156"/>
              <p:cNvGraphicFramePr>
                <a:graphicFrameLocks noChangeAspect="1"/>
              </p:cNvGraphicFramePr>
              <p:nvPr/>
            </p:nvGraphicFramePr>
            <p:xfrm>
              <a:off x="4157" y="3000"/>
              <a:ext cx="222" cy="228"/>
            </p:xfrm>
            <a:graphic>
              <a:graphicData uri="http://schemas.openxmlformats.org/presentationml/2006/ole">
                <mc:AlternateContent xmlns:mc="http://schemas.openxmlformats.org/markup-compatibility/2006">
                  <mc:Choice xmlns:v="urn:schemas-microsoft-com:vml" Requires="v">
                    <p:oleObj name="Equation" r:id="rId16" imgW="228600" imgH="228600" progId="Equation.3">
                      <p:embed/>
                    </p:oleObj>
                  </mc:Choice>
                  <mc:Fallback>
                    <p:oleObj name="Equation" r:id="rId16" imgW="228600" imgH="228600" progId="Equation.3">
                      <p:embed/>
                      <p:pic>
                        <p:nvPicPr>
                          <p:cNvPr id="0" name="Object 1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57" y="3000"/>
                            <a:ext cx="22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6" name="Object 157"/>
              <p:cNvGraphicFramePr>
                <a:graphicFrameLocks noChangeAspect="1"/>
              </p:cNvGraphicFramePr>
              <p:nvPr/>
            </p:nvGraphicFramePr>
            <p:xfrm>
              <a:off x="4694" y="2694"/>
              <a:ext cx="351" cy="250"/>
            </p:xfrm>
            <a:graphic>
              <a:graphicData uri="http://schemas.openxmlformats.org/presentationml/2006/ole">
                <mc:AlternateContent xmlns:mc="http://schemas.openxmlformats.org/markup-compatibility/2006">
                  <mc:Choice xmlns:v="urn:schemas-microsoft-com:vml" Requires="v">
                    <p:oleObj name="Equation" r:id="rId18" imgW="279400" imgH="228600" progId="Equation.3">
                      <p:embed/>
                    </p:oleObj>
                  </mc:Choice>
                  <mc:Fallback>
                    <p:oleObj name="Equation" r:id="rId18" imgW="279400" imgH="228600" progId="Equation.3">
                      <p:embed/>
                      <p:pic>
                        <p:nvPicPr>
                          <p:cNvPr id="0" name="Object 1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4" y="2694"/>
                            <a:ext cx="35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47" name="Line 158"/>
              <p:cNvSpPr>
                <a:spLocks noChangeShapeType="1"/>
              </p:cNvSpPr>
              <p:nvPr/>
            </p:nvSpPr>
            <p:spPr bwMode="auto">
              <a:xfrm rot="5400000">
                <a:off x="3249" y="2769"/>
                <a:ext cx="229"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54283" name="直接连接符 2"/>
            <p:cNvCxnSpPr>
              <a:cxnSpLocks noChangeShapeType="1"/>
            </p:cNvCxnSpPr>
            <p:nvPr/>
          </p:nvCxnSpPr>
          <p:spPr bwMode="auto">
            <a:xfrm>
              <a:off x="6175124" y="3970338"/>
              <a:ext cx="17588" cy="2194966"/>
            </a:xfrm>
            <a:prstGeom prst="line">
              <a:avLst/>
            </a:prstGeom>
            <a:noFill/>
            <a:ln w="31750" algn="ctr">
              <a:solidFill>
                <a:srgbClr val="FF0000"/>
              </a:solidFill>
              <a:prstDash val="sys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4578"/>
                                        </p:tgtEl>
                                        <p:attrNameLst>
                                          <p:attrName>style.visibility</p:attrName>
                                        </p:attrNameLst>
                                      </p:cBhvr>
                                      <p:to>
                                        <p:strVal val="visible"/>
                                      </p:to>
                                    </p:set>
                                    <p:animEffect transition="in" filter="wipe(left)">
                                      <p:cBhvr>
                                        <p:cTn id="7" dur="500"/>
                                        <p:tgtEl>
                                          <p:spTgt spid="6645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6457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64654"/>
                                        </p:tgtEl>
                                        <p:attrNameLst>
                                          <p:attrName>style.visibility</p:attrName>
                                        </p:attrNameLst>
                                      </p:cBhvr>
                                      <p:to>
                                        <p:strVal val="visible"/>
                                      </p:to>
                                    </p:set>
                                    <p:animEffect transition="in" filter="wipe(left)">
                                      <p:cBhvr>
                                        <p:cTn id="16" dur="500"/>
                                        <p:tgtEl>
                                          <p:spTgt spid="6646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64655"/>
                                        </p:tgtEl>
                                        <p:attrNameLst>
                                          <p:attrName>style.visibility</p:attrName>
                                        </p:attrNameLst>
                                      </p:cBhvr>
                                      <p:to>
                                        <p:strVal val="visible"/>
                                      </p:to>
                                    </p:set>
                                    <p:animEffect transition="in" filter="wipe(left)">
                                      <p:cBhvr>
                                        <p:cTn id="21" dur="500"/>
                                        <p:tgtEl>
                                          <p:spTgt spid="66465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64656"/>
                                        </p:tgtEl>
                                        <p:attrNameLst>
                                          <p:attrName>style.visibility</p:attrName>
                                        </p:attrNameLst>
                                      </p:cBhvr>
                                      <p:to>
                                        <p:strVal val="visible"/>
                                      </p:to>
                                    </p:set>
                                    <p:animEffect transition="in" filter="box(out)">
                                      <p:cBhvr>
                                        <p:cTn id="26" dur="500"/>
                                        <p:tgtEl>
                                          <p:spTgt spid="6646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64657"/>
                                        </p:tgtEl>
                                        <p:attrNameLst>
                                          <p:attrName>style.visibility</p:attrName>
                                        </p:attrNameLst>
                                      </p:cBhvr>
                                      <p:to>
                                        <p:strVal val="visible"/>
                                      </p:to>
                                    </p:set>
                                    <p:animEffect transition="in" filter="wipe(left)">
                                      <p:cBhvr>
                                        <p:cTn id="31" dur="500"/>
                                        <p:tgtEl>
                                          <p:spTgt spid="66465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64735"/>
                                        </p:tgtEl>
                                        <p:attrNameLst>
                                          <p:attrName>style.visibility</p:attrName>
                                        </p:attrNameLst>
                                      </p:cBhvr>
                                      <p:to>
                                        <p:strVal val="visible"/>
                                      </p:to>
                                    </p:set>
                                    <p:animEffect transition="in" filter="box(out)">
                                      <p:cBhvr>
                                        <p:cTn id="36" dur="500"/>
                                        <p:tgtEl>
                                          <p:spTgt spid="664735"/>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ircle(i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8" grpId="0" autoUpdateAnimBg="0"/>
      <p:bldP spid="664654" grpId="0" autoUpdateAnimBg="0"/>
      <p:bldP spid="664655" grpId="0" autoUpdateAnimBg="0"/>
      <p:bldP spid="664656" grpId="0" autoUpdateAnimBg="0"/>
      <p:bldP spid="664657" grpId="0" autoUpdateAnimBg="0"/>
      <p:bldP spid="66473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AutoShape 2"/>
          <p:cNvSpPr>
            <a:spLocks noChangeArrowheads="1"/>
          </p:cNvSpPr>
          <p:nvPr/>
        </p:nvSpPr>
        <p:spPr bwMode="auto">
          <a:xfrm>
            <a:off x="1916113" y="1666875"/>
            <a:ext cx="290512" cy="866775"/>
          </a:xfrm>
          <a:custGeom>
            <a:avLst/>
            <a:gdLst>
              <a:gd name="T0" fmla="*/ 2147483647 w 21600"/>
              <a:gd name="T1" fmla="*/ 0 h 21600"/>
              <a:gd name="T2" fmla="*/ 2147483647 w 21600"/>
              <a:gd name="T3" fmla="*/ 2147483647 h 21600"/>
              <a:gd name="T4" fmla="*/ 1424589505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3399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603" name="Object 3"/>
          <p:cNvGraphicFramePr>
            <a:graphicFrameLocks noChangeAspect="1"/>
          </p:cNvGraphicFramePr>
          <p:nvPr/>
        </p:nvGraphicFramePr>
        <p:xfrm>
          <a:off x="1990725" y="2133600"/>
          <a:ext cx="342900" cy="674688"/>
        </p:xfrm>
        <a:graphic>
          <a:graphicData uri="http://schemas.openxmlformats.org/presentationml/2006/ole">
            <mc:AlternateContent xmlns:mc="http://schemas.openxmlformats.org/markup-compatibility/2006">
              <mc:Choice xmlns:v="urn:schemas-microsoft-com:vml" Requires="v">
                <p:oleObj name="公式" r:id="rId2" imgW="127000" imgH="228600" progId="Equation.3">
                  <p:embed/>
                </p:oleObj>
              </mc:Choice>
              <mc:Fallback>
                <p:oleObj name="公式" r:id="rId2" imgW="127000" imgH="228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133600"/>
                        <a:ext cx="342900"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04" name="AutoShape 4"/>
          <p:cNvSpPr>
            <a:spLocks noChangeArrowheads="1"/>
          </p:cNvSpPr>
          <p:nvPr/>
        </p:nvSpPr>
        <p:spPr bwMode="auto">
          <a:xfrm>
            <a:off x="3876675" y="1676400"/>
            <a:ext cx="307975" cy="866775"/>
          </a:xfrm>
          <a:custGeom>
            <a:avLst/>
            <a:gdLst>
              <a:gd name="T0" fmla="*/ 2147483647 w 21600"/>
              <a:gd name="T1" fmla="*/ 0 h 21600"/>
              <a:gd name="T2" fmla="*/ 2147483647 w 21600"/>
              <a:gd name="T3" fmla="*/ 2147483647 h 21600"/>
              <a:gd name="T4" fmla="*/ 1907421504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605" name="Object 5"/>
          <p:cNvGraphicFramePr>
            <a:graphicFrameLocks noChangeAspect="1"/>
          </p:cNvGraphicFramePr>
          <p:nvPr/>
        </p:nvGraphicFramePr>
        <p:xfrm>
          <a:off x="4016375" y="2133600"/>
          <a:ext cx="411163" cy="592138"/>
        </p:xfrm>
        <a:graphic>
          <a:graphicData uri="http://schemas.openxmlformats.org/presentationml/2006/ole">
            <mc:AlternateContent xmlns:mc="http://schemas.openxmlformats.org/markup-compatibility/2006">
              <mc:Choice xmlns:v="urn:schemas-microsoft-com:vml" Requires="v">
                <p:oleObj name="公式" r:id="rId4" imgW="177800" imgH="228600" progId="Equation.3">
                  <p:embed/>
                </p:oleObj>
              </mc:Choice>
              <mc:Fallback>
                <p:oleObj name="公式" r:id="rId4" imgW="1778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375" y="2133600"/>
                        <a:ext cx="411163"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06" name="AutoShape 6"/>
          <p:cNvSpPr>
            <a:spLocks noChangeArrowheads="1"/>
          </p:cNvSpPr>
          <p:nvPr/>
        </p:nvSpPr>
        <p:spPr bwMode="auto">
          <a:xfrm flipH="1">
            <a:off x="5883275" y="1676400"/>
            <a:ext cx="307975" cy="866775"/>
          </a:xfrm>
          <a:custGeom>
            <a:avLst/>
            <a:gdLst>
              <a:gd name="T0" fmla="*/ 2147483647 w 21600"/>
              <a:gd name="T1" fmla="*/ 0 h 21600"/>
              <a:gd name="T2" fmla="*/ 2147483647 w 21600"/>
              <a:gd name="T3" fmla="*/ 2147483647 h 21600"/>
              <a:gd name="T4" fmla="*/ 1907421504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3366FF"/>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607" name="Object 7"/>
          <p:cNvGraphicFramePr>
            <a:graphicFrameLocks noChangeAspect="1"/>
          </p:cNvGraphicFramePr>
          <p:nvPr/>
        </p:nvGraphicFramePr>
        <p:xfrm>
          <a:off x="6199188" y="2211388"/>
          <a:ext cx="350837" cy="625475"/>
        </p:xfrm>
        <a:graphic>
          <a:graphicData uri="http://schemas.openxmlformats.org/presentationml/2006/ole">
            <mc:AlternateContent xmlns:mc="http://schemas.openxmlformats.org/markup-compatibility/2006">
              <mc:Choice xmlns:v="urn:schemas-microsoft-com:vml" Requires="v">
                <p:oleObj name="公式" r:id="rId6" imgW="139700" imgH="228600" progId="Equation.3">
                  <p:embed/>
                </p:oleObj>
              </mc:Choice>
              <mc:Fallback>
                <p:oleObj name="公式" r:id="rId6" imgW="1397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9188" y="2211388"/>
                        <a:ext cx="350837"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5" name="Text Box 85"/>
          <p:cNvSpPr txBox="1">
            <a:spLocks noChangeArrowheads="1"/>
          </p:cNvSpPr>
          <p:nvPr/>
        </p:nvSpPr>
        <p:spPr bwMode="auto">
          <a:xfrm>
            <a:off x="323850" y="2838450"/>
            <a:ext cx="181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第一级： </a:t>
            </a:r>
          </a:p>
        </p:txBody>
      </p:sp>
      <p:graphicFrame>
        <p:nvGraphicFramePr>
          <p:cNvPr id="665686" name="Object 86"/>
          <p:cNvGraphicFramePr>
            <a:graphicFrameLocks noChangeAspect="1"/>
          </p:cNvGraphicFramePr>
          <p:nvPr/>
        </p:nvGraphicFramePr>
        <p:xfrm>
          <a:off x="1604963" y="2568575"/>
          <a:ext cx="3595687" cy="1147763"/>
        </p:xfrm>
        <a:graphic>
          <a:graphicData uri="http://schemas.openxmlformats.org/presentationml/2006/ole">
            <mc:AlternateContent xmlns:mc="http://schemas.openxmlformats.org/markup-compatibility/2006">
              <mc:Choice xmlns:v="urn:schemas-microsoft-com:vml" Requires="v">
                <p:oleObj name="公式" r:id="rId8" imgW="1419860" imgH="462280" progId="Equation.3">
                  <p:embed/>
                </p:oleObj>
              </mc:Choice>
              <mc:Fallback>
                <p:oleObj name="公式" r:id="rId8" imgW="1419860" imgH="462280" progId="Equation.3">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963" y="2568575"/>
                        <a:ext cx="3595687"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7" name="Object 87"/>
          <p:cNvGraphicFramePr>
            <a:graphicFrameLocks noChangeAspect="1"/>
          </p:cNvGraphicFramePr>
          <p:nvPr/>
        </p:nvGraphicFramePr>
        <p:xfrm>
          <a:off x="168275" y="3587750"/>
          <a:ext cx="5233988" cy="498475"/>
        </p:xfrm>
        <a:graphic>
          <a:graphicData uri="http://schemas.openxmlformats.org/presentationml/2006/ole">
            <mc:AlternateContent xmlns:mc="http://schemas.openxmlformats.org/markup-compatibility/2006">
              <mc:Choice xmlns:v="urn:schemas-microsoft-com:vml" Requires="v">
                <p:oleObj name="公式" r:id="rId10" imgW="2171700" imgH="228600" progId="Equation.3">
                  <p:embed/>
                </p:oleObj>
              </mc:Choice>
              <mc:Fallback>
                <p:oleObj name="公式" r:id="rId10" imgW="2171700" imgH="228600" progId="Equation.3">
                  <p:embed/>
                  <p:pic>
                    <p:nvPicPr>
                      <p:cNvPr id="0" name="Object 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275" y="3587750"/>
                        <a:ext cx="52339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8" name="Object 88"/>
          <p:cNvGraphicFramePr>
            <a:graphicFrameLocks noChangeAspect="1"/>
          </p:cNvGraphicFramePr>
          <p:nvPr/>
        </p:nvGraphicFramePr>
        <p:xfrm>
          <a:off x="5378450" y="3530600"/>
          <a:ext cx="3168650" cy="498475"/>
        </p:xfrm>
        <a:graphic>
          <a:graphicData uri="http://schemas.openxmlformats.org/presentationml/2006/ole">
            <mc:AlternateContent xmlns:mc="http://schemas.openxmlformats.org/markup-compatibility/2006">
              <mc:Choice xmlns:v="urn:schemas-microsoft-com:vml" Requires="v">
                <p:oleObj name="公式" r:id="rId12" imgW="1282700" imgH="228600" progId="Equation.3">
                  <p:embed/>
                </p:oleObj>
              </mc:Choice>
              <mc:Fallback>
                <p:oleObj name="公式" r:id="rId12" imgW="1282700" imgH="228600" progId="Equation.3">
                  <p:embed/>
                  <p:pic>
                    <p:nvPicPr>
                      <p:cNvPr id="0" name="Object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8450" y="3530600"/>
                        <a:ext cx="31686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9" name="Text Box 89"/>
          <p:cNvSpPr txBox="1">
            <a:spLocks noChangeArrowheads="1"/>
          </p:cNvSpPr>
          <p:nvPr/>
        </p:nvSpPr>
        <p:spPr bwMode="auto">
          <a:xfrm>
            <a:off x="315913" y="4400550"/>
            <a:ext cx="181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第二级： </a:t>
            </a:r>
          </a:p>
        </p:txBody>
      </p:sp>
      <p:graphicFrame>
        <p:nvGraphicFramePr>
          <p:cNvPr id="665690" name="Object 90"/>
          <p:cNvGraphicFramePr>
            <a:graphicFrameLocks noChangeAspect="1"/>
          </p:cNvGraphicFramePr>
          <p:nvPr/>
        </p:nvGraphicFramePr>
        <p:xfrm>
          <a:off x="1511300" y="4092575"/>
          <a:ext cx="3629025" cy="1147763"/>
        </p:xfrm>
        <a:graphic>
          <a:graphicData uri="http://schemas.openxmlformats.org/presentationml/2006/ole">
            <mc:AlternateContent xmlns:mc="http://schemas.openxmlformats.org/markup-compatibility/2006">
              <mc:Choice xmlns:v="urn:schemas-microsoft-com:vml" Requires="v">
                <p:oleObj name="公式" r:id="rId14" imgW="1441450" imgH="462280" progId="Equation.3">
                  <p:embed/>
                </p:oleObj>
              </mc:Choice>
              <mc:Fallback>
                <p:oleObj name="公式" r:id="rId14" imgW="1441450" imgH="462280" progId="Equation.3">
                  <p:embed/>
                  <p:pic>
                    <p:nvPicPr>
                      <p:cNvPr id="0" name="Object 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1300" y="4092575"/>
                        <a:ext cx="3629025"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1" name="Object 91"/>
          <p:cNvGraphicFramePr>
            <a:graphicFrameLocks noChangeAspect="1"/>
          </p:cNvGraphicFramePr>
          <p:nvPr/>
        </p:nvGraphicFramePr>
        <p:xfrm>
          <a:off x="5140325" y="4349750"/>
          <a:ext cx="3521075" cy="498475"/>
        </p:xfrm>
        <a:graphic>
          <a:graphicData uri="http://schemas.openxmlformats.org/presentationml/2006/ole">
            <mc:AlternateContent xmlns:mc="http://schemas.openxmlformats.org/markup-compatibility/2006">
              <mc:Choice xmlns:v="urn:schemas-microsoft-com:vml" Requires="v">
                <p:oleObj name="公式" r:id="rId16" imgW="1460500" imgH="228600" progId="Equation.3">
                  <p:embed/>
                </p:oleObj>
              </mc:Choice>
              <mc:Fallback>
                <p:oleObj name="公式" r:id="rId16" imgW="1460500" imgH="228600" progId="Equation.3">
                  <p:embed/>
                  <p:pic>
                    <p:nvPicPr>
                      <p:cNvPr id="0" name="Object 9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40325" y="4349750"/>
                        <a:ext cx="35210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2" name="Text Box 92"/>
          <p:cNvSpPr txBox="1">
            <a:spLocks noChangeArrowheads="1"/>
          </p:cNvSpPr>
          <p:nvPr/>
        </p:nvSpPr>
        <p:spPr bwMode="auto">
          <a:xfrm>
            <a:off x="263525" y="5229225"/>
            <a:ext cx="3781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总的电压放大倍数： </a:t>
            </a:r>
          </a:p>
        </p:txBody>
      </p:sp>
      <p:graphicFrame>
        <p:nvGraphicFramePr>
          <p:cNvPr id="665693" name="Object 93"/>
          <p:cNvGraphicFramePr>
            <a:graphicFrameLocks noChangeAspect="1"/>
          </p:cNvGraphicFramePr>
          <p:nvPr/>
        </p:nvGraphicFramePr>
        <p:xfrm>
          <a:off x="3278188" y="5157788"/>
          <a:ext cx="2408237" cy="603250"/>
        </p:xfrm>
        <a:graphic>
          <a:graphicData uri="http://schemas.openxmlformats.org/presentationml/2006/ole">
            <mc:AlternateContent xmlns:mc="http://schemas.openxmlformats.org/markup-compatibility/2006">
              <mc:Choice xmlns:v="urn:schemas-microsoft-com:vml" Requires="v">
                <p:oleObj name="公式" r:id="rId18" imgW="935990" imgH="204470" progId="Equation.3">
                  <p:embed/>
                </p:oleObj>
              </mc:Choice>
              <mc:Fallback>
                <p:oleObj name="公式" r:id="rId18" imgW="935990" imgH="204470" progId="Equation.3">
                  <p:embed/>
                  <p:pic>
                    <p:nvPicPr>
                      <p:cNvPr id="0" name="Object 9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8188" y="5157788"/>
                        <a:ext cx="240823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4" name="Text Box 94"/>
          <p:cNvSpPr txBox="1">
            <a:spLocks noChangeArrowheads="1"/>
          </p:cNvSpPr>
          <p:nvPr/>
        </p:nvSpPr>
        <p:spPr bwMode="auto">
          <a:xfrm>
            <a:off x="298450" y="5805488"/>
            <a:ext cx="2181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输入电阻： </a:t>
            </a:r>
          </a:p>
        </p:txBody>
      </p:sp>
      <p:graphicFrame>
        <p:nvGraphicFramePr>
          <p:cNvPr id="665695" name="Object 95"/>
          <p:cNvGraphicFramePr>
            <a:graphicFrameLocks noChangeAspect="1"/>
          </p:cNvGraphicFramePr>
          <p:nvPr/>
        </p:nvGraphicFramePr>
        <p:xfrm>
          <a:off x="1841500" y="5734050"/>
          <a:ext cx="4114800" cy="628650"/>
        </p:xfrm>
        <a:graphic>
          <a:graphicData uri="http://schemas.openxmlformats.org/presentationml/2006/ole">
            <mc:AlternateContent xmlns:mc="http://schemas.openxmlformats.org/markup-compatibility/2006">
              <mc:Choice xmlns:v="urn:schemas-microsoft-com:vml" Requires="v">
                <p:oleObj name="公式" r:id="rId20" imgW="1624330" imgH="204470" progId="Equation.3">
                  <p:embed/>
                </p:oleObj>
              </mc:Choice>
              <mc:Fallback>
                <p:oleObj name="公式" r:id="rId20" imgW="1624330" imgH="204470" progId="Equation.3">
                  <p:embed/>
                  <p:pic>
                    <p:nvPicPr>
                      <p:cNvPr id="0" name="Object 9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1500" y="5734050"/>
                        <a:ext cx="41148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6" name="Object 96"/>
          <p:cNvGraphicFramePr>
            <a:graphicFrameLocks noChangeAspect="1"/>
          </p:cNvGraphicFramePr>
          <p:nvPr/>
        </p:nvGraphicFramePr>
        <p:xfrm>
          <a:off x="6208713" y="5657850"/>
          <a:ext cx="2395537" cy="687388"/>
        </p:xfrm>
        <a:graphic>
          <a:graphicData uri="http://schemas.openxmlformats.org/presentationml/2006/ole">
            <mc:AlternateContent xmlns:mc="http://schemas.openxmlformats.org/markup-compatibility/2006">
              <mc:Choice xmlns:v="urn:schemas-microsoft-com:vml" Requires="v">
                <p:oleObj name="公式" r:id="rId22" imgW="925195" imgH="204470" progId="Equation.3">
                  <p:embed/>
                </p:oleObj>
              </mc:Choice>
              <mc:Fallback>
                <p:oleObj name="公式" r:id="rId22" imgW="925195" imgH="204470" progId="Equation.3">
                  <p:embed/>
                  <p:pic>
                    <p:nvPicPr>
                      <p:cNvPr id="0" name="Object 9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08713" y="5657850"/>
                        <a:ext cx="2395537"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7" name="Text Box 97"/>
          <p:cNvSpPr txBox="1">
            <a:spLocks noChangeArrowheads="1"/>
          </p:cNvSpPr>
          <p:nvPr/>
        </p:nvSpPr>
        <p:spPr bwMode="auto">
          <a:xfrm>
            <a:off x="6207125" y="5219700"/>
            <a:ext cx="2181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800" b="1">
                <a:latin typeface="Times New Roman" panose="02020603050405020304" pitchFamily="18" charset="0"/>
                <a:ea typeface="楷体_GB2312" pitchFamily="49" charset="-122"/>
              </a:rPr>
              <a:t>输出电阻： </a:t>
            </a:r>
          </a:p>
        </p:txBody>
      </p:sp>
      <p:sp>
        <p:nvSpPr>
          <p:cNvPr id="665698" name="Line 98"/>
          <p:cNvSpPr>
            <a:spLocks noChangeShapeType="1"/>
          </p:cNvSpPr>
          <p:nvPr/>
        </p:nvSpPr>
        <p:spPr bwMode="auto">
          <a:xfrm>
            <a:off x="6048375" y="4868863"/>
            <a:ext cx="0" cy="1524000"/>
          </a:xfrm>
          <a:prstGeom prst="line">
            <a:avLst/>
          </a:prstGeom>
          <a:noFill/>
          <a:ln w="952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99" name="Line 99"/>
          <p:cNvSpPr>
            <a:spLocks noChangeShapeType="1"/>
          </p:cNvSpPr>
          <p:nvPr/>
        </p:nvSpPr>
        <p:spPr bwMode="auto">
          <a:xfrm rot="5400000" flipH="1" flipV="1">
            <a:off x="7481888" y="3471863"/>
            <a:ext cx="19050" cy="2813050"/>
          </a:xfrm>
          <a:prstGeom prst="line">
            <a:avLst/>
          </a:prstGeom>
          <a:noFill/>
          <a:ln w="9525">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5319" name="Group 101"/>
          <p:cNvGrpSpPr/>
          <p:nvPr/>
        </p:nvGrpSpPr>
        <p:grpSpPr bwMode="auto">
          <a:xfrm>
            <a:off x="1031875" y="549275"/>
            <a:ext cx="5854700" cy="1906588"/>
            <a:chOff x="2011" y="2604"/>
            <a:chExt cx="3688" cy="1201"/>
          </a:xfrm>
        </p:grpSpPr>
        <p:sp>
          <p:nvSpPr>
            <p:cNvPr id="55320" name="Rectangle 102"/>
            <p:cNvSpPr>
              <a:spLocks noChangeArrowheads="1"/>
            </p:cNvSpPr>
            <p:nvPr/>
          </p:nvSpPr>
          <p:spPr bwMode="auto">
            <a:xfrm>
              <a:off x="3414" y="3022"/>
              <a:ext cx="33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C1</a:t>
              </a:r>
            </a:p>
          </p:txBody>
        </p:sp>
        <p:sp>
          <p:nvSpPr>
            <p:cNvPr id="55321" name="Rectangle 103"/>
            <p:cNvSpPr>
              <a:spLocks noChangeArrowheads="1"/>
            </p:cNvSpPr>
            <p:nvPr/>
          </p:nvSpPr>
          <p:spPr bwMode="auto">
            <a:xfrm>
              <a:off x="3774" y="2973"/>
              <a:ext cx="33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B2</a:t>
              </a:r>
            </a:p>
          </p:txBody>
        </p:sp>
        <p:sp>
          <p:nvSpPr>
            <p:cNvPr id="55322" name="Rectangle 104"/>
            <p:cNvSpPr>
              <a:spLocks noChangeArrowheads="1"/>
            </p:cNvSpPr>
            <p:nvPr/>
          </p:nvSpPr>
          <p:spPr bwMode="auto">
            <a:xfrm>
              <a:off x="4717" y="2963"/>
              <a:ext cx="33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C2</a:t>
              </a:r>
            </a:p>
          </p:txBody>
        </p:sp>
        <p:sp>
          <p:nvSpPr>
            <p:cNvPr id="55323" name="Rectangle 105"/>
            <p:cNvSpPr>
              <a:spLocks noChangeArrowheads="1"/>
            </p:cNvSpPr>
            <p:nvPr/>
          </p:nvSpPr>
          <p:spPr bwMode="auto">
            <a:xfrm>
              <a:off x="5120" y="2964"/>
              <a:ext cx="27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solidFill>
                    <a:schemeClr val="tx2"/>
                  </a:solidFill>
                  <a:latin typeface="Times New Roman" panose="02020603050405020304" pitchFamily="18" charset="0"/>
                  <a:ea typeface="楷体_GB2312" pitchFamily="49" charset="-122"/>
                </a:rPr>
                <a:t>R</a:t>
              </a:r>
              <a:r>
                <a:rPr kumimoji="1" lang="en-US" altLang="zh-CN" sz="2000" baseline="-25000">
                  <a:solidFill>
                    <a:schemeClr val="tx2"/>
                  </a:solidFill>
                  <a:latin typeface="Times New Roman" panose="02020603050405020304" pitchFamily="18" charset="0"/>
                  <a:ea typeface="楷体_GB2312" pitchFamily="49" charset="-122"/>
                </a:rPr>
                <a:t>L</a:t>
              </a:r>
            </a:p>
          </p:txBody>
        </p:sp>
        <p:sp>
          <p:nvSpPr>
            <p:cNvPr id="55324" name="Rectangle 106"/>
            <p:cNvSpPr>
              <a:spLocks noChangeArrowheads="1"/>
            </p:cNvSpPr>
            <p:nvPr/>
          </p:nvSpPr>
          <p:spPr bwMode="auto">
            <a:xfrm>
              <a:off x="2019" y="2752"/>
              <a:ext cx="2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kumimoji="1" lang="en-US" altLang="zh-CN" sz="2000" i="1">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S</a:t>
              </a:r>
            </a:p>
          </p:txBody>
        </p:sp>
        <p:sp>
          <p:nvSpPr>
            <p:cNvPr id="55325" name="Rectangle 107"/>
            <p:cNvSpPr>
              <a:spLocks noChangeArrowheads="1"/>
            </p:cNvSpPr>
            <p:nvPr/>
          </p:nvSpPr>
          <p:spPr bwMode="auto">
            <a:xfrm>
              <a:off x="2496" y="2993"/>
              <a:ext cx="36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kumimoji="1" lang="en-US" altLang="zh-CN" sz="2000" i="1">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B1</a:t>
              </a:r>
            </a:p>
          </p:txBody>
        </p:sp>
        <p:sp>
          <p:nvSpPr>
            <p:cNvPr id="55326" name="Line 108"/>
            <p:cNvSpPr>
              <a:spLocks noChangeShapeType="1"/>
            </p:cNvSpPr>
            <p:nvPr/>
          </p:nvSpPr>
          <p:spPr bwMode="auto">
            <a:xfrm flipH="1">
              <a:off x="2206" y="3259"/>
              <a:ext cx="0" cy="319"/>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7" name="Line 109"/>
            <p:cNvSpPr>
              <a:spLocks noChangeShapeType="1"/>
            </p:cNvSpPr>
            <p:nvPr/>
          </p:nvSpPr>
          <p:spPr bwMode="auto">
            <a:xfrm>
              <a:off x="2562" y="2740"/>
              <a:ext cx="0" cy="70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Line 110"/>
            <p:cNvSpPr>
              <a:spLocks noChangeShapeType="1"/>
            </p:cNvSpPr>
            <p:nvPr/>
          </p:nvSpPr>
          <p:spPr bwMode="auto">
            <a:xfrm rot="-5400000">
              <a:off x="2284" y="2674"/>
              <a:ext cx="1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9" name="Oval 111"/>
            <p:cNvSpPr>
              <a:spLocks noChangeArrowheads="1"/>
            </p:cNvSpPr>
            <p:nvPr/>
          </p:nvSpPr>
          <p:spPr bwMode="auto">
            <a:xfrm>
              <a:off x="2250" y="3303"/>
              <a:ext cx="169" cy="17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0" name="Rectangle 112"/>
            <p:cNvSpPr>
              <a:spLocks noChangeArrowheads="1"/>
            </p:cNvSpPr>
            <p:nvPr/>
          </p:nvSpPr>
          <p:spPr bwMode="auto">
            <a:xfrm rot="-5400000">
              <a:off x="2721" y="3077"/>
              <a:ext cx="247" cy="6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Line 113"/>
            <p:cNvSpPr>
              <a:spLocks noChangeShapeType="1"/>
            </p:cNvSpPr>
            <p:nvPr/>
          </p:nvSpPr>
          <p:spPr bwMode="auto">
            <a:xfrm>
              <a:off x="2848" y="2634"/>
              <a:ext cx="0" cy="3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2" name="Line 114"/>
            <p:cNvSpPr>
              <a:spLocks noChangeShapeType="1"/>
            </p:cNvSpPr>
            <p:nvPr/>
          </p:nvSpPr>
          <p:spPr bwMode="auto">
            <a:xfrm>
              <a:off x="2844" y="3236"/>
              <a:ext cx="0" cy="45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3" name="Line 115"/>
            <p:cNvSpPr>
              <a:spLocks noChangeShapeType="1"/>
            </p:cNvSpPr>
            <p:nvPr/>
          </p:nvSpPr>
          <p:spPr bwMode="auto">
            <a:xfrm flipV="1">
              <a:off x="2336" y="3677"/>
              <a:ext cx="303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334" name="Line 116"/>
            <p:cNvSpPr>
              <a:spLocks noChangeShapeType="1"/>
            </p:cNvSpPr>
            <p:nvPr/>
          </p:nvSpPr>
          <p:spPr bwMode="auto">
            <a:xfrm rot="16200000" flipV="1">
              <a:off x="4068" y="2281"/>
              <a:ext cx="4" cy="69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35" name="Group 117"/>
            <p:cNvGrpSpPr/>
            <p:nvPr/>
          </p:nvGrpSpPr>
          <p:grpSpPr bwMode="auto">
            <a:xfrm>
              <a:off x="3312" y="2912"/>
              <a:ext cx="88" cy="291"/>
              <a:chOff x="2640" y="2072"/>
              <a:chExt cx="297" cy="624"/>
            </a:xfrm>
          </p:grpSpPr>
          <p:sp useBgFill="1">
            <p:nvSpPr>
              <p:cNvPr id="55394" name="AutoShape 118"/>
              <p:cNvSpPr>
                <a:spLocks noChangeArrowheads="1"/>
              </p:cNvSpPr>
              <p:nvPr/>
            </p:nvSpPr>
            <p:spPr bwMode="auto">
              <a:xfrm>
                <a:off x="2640" y="2072"/>
                <a:ext cx="295" cy="624"/>
              </a:xfrm>
              <a:prstGeom prst="diamond">
                <a:avLst/>
              </a:prstGeom>
              <a:ln w="381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95" name="Line 119"/>
              <p:cNvSpPr>
                <a:spLocks noChangeShapeType="1"/>
              </p:cNvSpPr>
              <p:nvPr/>
            </p:nvSpPr>
            <p:spPr bwMode="auto">
              <a:xfrm>
                <a:off x="2648" y="2383"/>
                <a:ext cx="289"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36" name="Line 120"/>
            <p:cNvSpPr>
              <a:spLocks noChangeShapeType="1"/>
            </p:cNvSpPr>
            <p:nvPr/>
          </p:nvSpPr>
          <p:spPr bwMode="auto">
            <a:xfrm>
              <a:off x="4416" y="2626"/>
              <a:ext cx="0" cy="38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7" name="Line 121"/>
            <p:cNvSpPr>
              <a:spLocks noChangeShapeType="1"/>
            </p:cNvSpPr>
            <p:nvPr/>
          </p:nvSpPr>
          <p:spPr bwMode="auto">
            <a:xfrm>
              <a:off x="4667" y="2631"/>
              <a:ext cx="725"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38" name="Group 122"/>
            <p:cNvGrpSpPr/>
            <p:nvPr/>
          </p:nvGrpSpPr>
          <p:grpSpPr bwMode="auto">
            <a:xfrm>
              <a:off x="4314" y="3681"/>
              <a:ext cx="193" cy="124"/>
              <a:chOff x="3426" y="3928"/>
              <a:chExt cx="240" cy="163"/>
            </a:xfrm>
          </p:grpSpPr>
          <p:sp>
            <p:nvSpPr>
              <p:cNvPr id="55392" name="Line 123"/>
              <p:cNvSpPr>
                <a:spLocks noChangeShapeType="1"/>
              </p:cNvSpPr>
              <p:nvPr/>
            </p:nvSpPr>
            <p:spPr bwMode="auto">
              <a:xfrm>
                <a:off x="3426" y="4087"/>
                <a:ext cx="2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3" name="Line 124"/>
              <p:cNvSpPr>
                <a:spLocks noChangeShapeType="1"/>
              </p:cNvSpPr>
              <p:nvPr/>
            </p:nvSpPr>
            <p:spPr bwMode="auto">
              <a:xfrm>
                <a:off x="3545" y="3928"/>
                <a:ext cx="0" cy="16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5339" name="Object 125"/>
            <p:cNvGraphicFramePr>
              <a:graphicFrameLocks noChangeAspect="1"/>
            </p:cNvGraphicFramePr>
            <p:nvPr/>
          </p:nvGraphicFramePr>
          <p:xfrm>
            <a:off x="2011" y="3187"/>
            <a:ext cx="214" cy="308"/>
          </p:xfrm>
          <a:graphic>
            <a:graphicData uri="http://schemas.openxmlformats.org/presentationml/2006/ole">
              <mc:AlternateContent xmlns:mc="http://schemas.openxmlformats.org/markup-compatibility/2006">
                <mc:Choice xmlns:v="urn:schemas-microsoft-com:vml" Requires="v">
                  <p:oleObj name="公式" r:id="rId24" imgW="177800" imgH="228600" progId="Equation.3">
                    <p:embed/>
                  </p:oleObj>
                </mc:Choice>
                <mc:Fallback>
                  <p:oleObj name="公式" r:id="rId24" imgW="177800" imgH="228600" progId="Equation.3">
                    <p:embed/>
                    <p:pic>
                      <p:nvPicPr>
                        <p:cNvPr id="0" name="Object 1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1" y="3187"/>
                          <a:ext cx="21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40" name="Line 126"/>
            <p:cNvSpPr>
              <a:spLocks noChangeShapeType="1"/>
            </p:cNvSpPr>
            <p:nvPr/>
          </p:nvSpPr>
          <p:spPr bwMode="auto">
            <a:xfrm>
              <a:off x="2336" y="2626"/>
              <a:ext cx="8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1" name="Line 127"/>
            <p:cNvSpPr>
              <a:spLocks noChangeShapeType="1"/>
            </p:cNvSpPr>
            <p:nvPr/>
          </p:nvSpPr>
          <p:spPr bwMode="auto">
            <a:xfrm>
              <a:off x="2334" y="2963"/>
              <a:ext cx="0" cy="7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Rectangle 128"/>
            <p:cNvSpPr>
              <a:spLocks noChangeArrowheads="1"/>
            </p:cNvSpPr>
            <p:nvPr/>
          </p:nvSpPr>
          <p:spPr bwMode="auto">
            <a:xfrm rot="-5400000">
              <a:off x="2210" y="2818"/>
              <a:ext cx="247" cy="6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43" name="Group 129"/>
            <p:cNvGrpSpPr/>
            <p:nvPr/>
          </p:nvGrpSpPr>
          <p:grpSpPr bwMode="auto">
            <a:xfrm>
              <a:off x="3720" y="2619"/>
              <a:ext cx="67" cy="1066"/>
              <a:chOff x="3096" y="2468"/>
              <a:chExt cx="90" cy="1407"/>
            </a:xfrm>
          </p:grpSpPr>
          <p:sp useBgFill="1">
            <p:nvSpPr>
              <p:cNvPr id="55389" name="Line 130"/>
              <p:cNvSpPr>
                <a:spLocks noChangeShapeType="1"/>
              </p:cNvSpPr>
              <p:nvPr/>
            </p:nvSpPr>
            <p:spPr bwMode="auto">
              <a:xfrm>
                <a:off x="3136" y="3307"/>
                <a:ext cx="0" cy="568"/>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90" name="Line 131"/>
              <p:cNvSpPr>
                <a:spLocks noChangeShapeType="1"/>
              </p:cNvSpPr>
              <p:nvPr/>
            </p:nvSpPr>
            <p:spPr bwMode="auto">
              <a:xfrm>
                <a:off x="3144" y="2468"/>
                <a:ext cx="0" cy="513"/>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91" name="Rectangle 132"/>
              <p:cNvSpPr>
                <a:spLocks noChangeArrowheads="1"/>
              </p:cNvSpPr>
              <p:nvPr/>
            </p:nvSpPr>
            <p:spPr bwMode="auto">
              <a:xfrm rot="-5400000">
                <a:off x="2978" y="3101"/>
                <a:ext cx="326" cy="9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344" name="Group 133"/>
            <p:cNvGrpSpPr/>
            <p:nvPr/>
          </p:nvGrpSpPr>
          <p:grpSpPr bwMode="auto">
            <a:xfrm>
              <a:off x="4057" y="2627"/>
              <a:ext cx="67" cy="1064"/>
              <a:chOff x="3474" y="2466"/>
              <a:chExt cx="90" cy="1404"/>
            </a:xfrm>
          </p:grpSpPr>
          <p:sp useBgFill="1">
            <p:nvSpPr>
              <p:cNvPr id="55386" name="Line 134"/>
              <p:cNvSpPr>
                <a:spLocks noChangeShapeType="1"/>
              </p:cNvSpPr>
              <p:nvPr/>
            </p:nvSpPr>
            <p:spPr bwMode="auto">
              <a:xfrm>
                <a:off x="3515" y="2466"/>
                <a:ext cx="0" cy="513"/>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87" name="Rectangle 135"/>
              <p:cNvSpPr>
                <a:spLocks noChangeArrowheads="1"/>
              </p:cNvSpPr>
              <p:nvPr/>
            </p:nvSpPr>
            <p:spPr bwMode="auto">
              <a:xfrm rot="-5400000">
                <a:off x="3356" y="3095"/>
                <a:ext cx="326" cy="90"/>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88" name="Line 136"/>
              <p:cNvSpPr>
                <a:spLocks noChangeShapeType="1"/>
              </p:cNvSpPr>
              <p:nvPr/>
            </p:nvSpPr>
            <p:spPr bwMode="auto">
              <a:xfrm>
                <a:off x="3516" y="3300"/>
                <a:ext cx="0" cy="57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55345" name="Rectangle 137"/>
            <p:cNvSpPr>
              <a:spLocks noChangeArrowheads="1"/>
            </p:cNvSpPr>
            <p:nvPr/>
          </p:nvSpPr>
          <p:spPr bwMode="auto">
            <a:xfrm rot="-5400000">
              <a:off x="4288" y="3099"/>
              <a:ext cx="247" cy="68"/>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6" name="Line 138"/>
            <p:cNvSpPr>
              <a:spLocks noChangeShapeType="1"/>
            </p:cNvSpPr>
            <p:nvPr/>
          </p:nvSpPr>
          <p:spPr bwMode="auto">
            <a:xfrm>
              <a:off x="4410" y="3250"/>
              <a:ext cx="0" cy="4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7" name="Line 139"/>
            <p:cNvSpPr>
              <a:spLocks noChangeShapeType="1"/>
            </p:cNvSpPr>
            <p:nvPr/>
          </p:nvSpPr>
          <p:spPr bwMode="auto">
            <a:xfrm>
              <a:off x="3152" y="2622"/>
              <a:ext cx="0" cy="1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48" name="Rectangle 140"/>
            <p:cNvSpPr>
              <a:spLocks noChangeArrowheads="1"/>
            </p:cNvSpPr>
            <p:nvPr/>
          </p:nvSpPr>
          <p:spPr bwMode="auto">
            <a:xfrm rot="-5400000">
              <a:off x="3036" y="3060"/>
              <a:ext cx="247" cy="67"/>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9" name="Line 141"/>
            <p:cNvSpPr>
              <a:spLocks noChangeShapeType="1"/>
            </p:cNvSpPr>
            <p:nvPr/>
          </p:nvSpPr>
          <p:spPr bwMode="auto">
            <a:xfrm>
              <a:off x="3371" y="3186"/>
              <a:ext cx="0" cy="50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Line 142"/>
            <p:cNvSpPr>
              <a:spLocks noChangeShapeType="1"/>
            </p:cNvSpPr>
            <p:nvPr/>
          </p:nvSpPr>
          <p:spPr bwMode="auto">
            <a:xfrm flipV="1">
              <a:off x="3363" y="2631"/>
              <a:ext cx="0" cy="3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1" name="Line 143"/>
            <p:cNvSpPr>
              <a:spLocks noChangeShapeType="1"/>
            </p:cNvSpPr>
            <p:nvPr/>
          </p:nvSpPr>
          <p:spPr bwMode="auto">
            <a:xfrm flipV="1">
              <a:off x="3358" y="2627"/>
              <a:ext cx="407"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2" name="Oval 144"/>
            <p:cNvSpPr>
              <a:spLocks noChangeArrowheads="1"/>
            </p:cNvSpPr>
            <p:nvPr/>
          </p:nvSpPr>
          <p:spPr bwMode="auto">
            <a:xfrm>
              <a:off x="2830" y="2609"/>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3" name="Oval 145"/>
            <p:cNvSpPr>
              <a:spLocks noChangeArrowheads="1"/>
            </p:cNvSpPr>
            <p:nvPr/>
          </p:nvSpPr>
          <p:spPr bwMode="auto">
            <a:xfrm>
              <a:off x="2825" y="3654"/>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4" name="Oval 146"/>
            <p:cNvSpPr>
              <a:spLocks noChangeArrowheads="1"/>
            </p:cNvSpPr>
            <p:nvPr/>
          </p:nvSpPr>
          <p:spPr bwMode="auto">
            <a:xfrm>
              <a:off x="3134" y="3668"/>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5" name="Oval 147"/>
            <p:cNvSpPr>
              <a:spLocks noChangeArrowheads="1"/>
            </p:cNvSpPr>
            <p:nvPr/>
          </p:nvSpPr>
          <p:spPr bwMode="auto">
            <a:xfrm>
              <a:off x="3728"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356" name="Object 148"/>
            <p:cNvGraphicFramePr>
              <a:graphicFrameLocks noChangeAspect="1"/>
            </p:cNvGraphicFramePr>
            <p:nvPr/>
          </p:nvGraphicFramePr>
          <p:xfrm>
            <a:off x="2360" y="2886"/>
            <a:ext cx="231" cy="324"/>
          </p:xfrm>
          <a:graphic>
            <a:graphicData uri="http://schemas.openxmlformats.org/presentationml/2006/ole">
              <mc:AlternateContent xmlns:mc="http://schemas.openxmlformats.org/markup-compatibility/2006">
                <mc:Choice xmlns:v="urn:schemas-microsoft-com:vml" Requires="v">
                  <p:oleObj name="公式" r:id="rId26" imgW="165100" imgH="228600" progId="Equation.3">
                    <p:embed/>
                  </p:oleObj>
                </mc:Choice>
                <mc:Fallback>
                  <p:oleObj name="公式" r:id="rId26" imgW="165100" imgH="228600" progId="Equation.3">
                    <p:embed/>
                    <p:pic>
                      <p:nvPicPr>
                        <p:cNvPr id="0" name="Object 1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60" y="2886"/>
                          <a:ext cx="231"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57" name="Object 149"/>
            <p:cNvGraphicFramePr>
              <a:graphicFrameLocks noChangeAspect="1"/>
            </p:cNvGraphicFramePr>
            <p:nvPr/>
          </p:nvGraphicFramePr>
          <p:xfrm>
            <a:off x="2880" y="2942"/>
            <a:ext cx="242" cy="264"/>
          </p:xfrm>
          <a:graphic>
            <a:graphicData uri="http://schemas.openxmlformats.org/presentationml/2006/ole">
              <mc:AlternateContent xmlns:mc="http://schemas.openxmlformats.org/markup-compatibility/2006">
                <mc:Choice xmlns:v="urn:schemas-microsoft-com:vml" Requires="v">
                  <p:oleObj name="Equation" r:id="rId28" imgW="215900" imgH="228600" progId="Equation.3">
                    <p:embed/>
                  </p:oleObj>
                </mc:Choice>
                <mc:Fallback>
                  <p:oleObj name="Equation" r:id="rId28" imgW="215900" imgH="228600" progId="Equation.3">
                    <p:embed/>
                    <p:pic>
                      <p:nvPicPr>
                        <p:cNvPr id="0" name="Object 1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80" y="2942"/>
                          <a:ext cx="24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58" name="Line 150"/>
            <p:cNvSpPr>
              <a:spLocks noChangeShapeType="1"/>
            </p:cNvSpPr>
            <p:nvPr/>
          </p:nvSpPr>
          <p:spPr bwMode="auto">
            <a:xfrm flipV="1">
              <a:off x="2936" y="2610"/>
              <a:ext cx="155" cy="9"/>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59" name="Group 151"/>
            <p:cNvGrpSpPr/>
            <p:nvPr/>
          </p:nvGrpSpPr>
          <p:grpSpPr bwMode="auto">
            <a:xfrm>
              <a:off x="4627" y="2981"/>
              <a:ext cx="88" cy="291"/>
              <a:chOff x="2640" y="2072"/>
              <a:chExt cx="297" cy="624"/>
            </a:xfrm>
          </p:grpSpPr>
          <p:sp useBgFill="1">
            <p:nvSpPr>
              <p:cNvPr id="55384" name="AutoShape 152"/>
              <p:cNvSpPr>
                <a:spLocks noChangeArrowheads="1"/>
              </p:cNvSpPr>
              <p:nvPr/>
            </p:nvSpPr>
            <p:spPr bwMode="auto">
              <a:xfrm>
                <a:off x="2640" y="2072"/>
                <a:ext cx="295" cy="624"/>
              </a:xfrm>
              <a:prstGeom prst="diamond">
                <a:avLst/>
              </a:prstGeom>
              <a:ln w="381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85" name="Line 153"/>
              <p:cNvSpPr>
                <a:spLocks noChangeShapeType="1"/>
              </p:cNvSpPr>
              <p:nvPr/>
            </p:nvSpPr>
            <p:spPr bwMode="auto">
              <a:xfrm>
                <a:off x="2648" y="2383"/>
                <a:ext cx="289" cy="0"/>
              </a:xfrm>
              <a:prstGeom prst="line">
                <a:avLst/>
              </a:prstGeom>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60" name="Line 154"/>
            <p:cNvSpPr>
              <a:spLocks noChangeShapeType="1"/>
            </p:cNvSpPr>
            <p:nvPr/>
          </p:nvSpPr>
          <p:spPr bwMode="auto">
            <a:xfrm flipV="1">
              <a:off x="4669" y="2636"/>
              <a:ext cx="0" cy="32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1" name="Line 155"/>
            <p:cNvSpPr>
              <a:spLocks noChangeShapeType="1"/>
            </p:cNvSpPr>
            <p:nvPr/>
          </p:nvSpPr>
          <p:spPr bwMode="auto">
            <a:xfrm>
              <a:off x="4669" y="3286"/>
              <a:ext cx="0" cy="3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362" name="Object 156"/>
            <p:cNvGraphicFramePr>
              <a:graphicFrameLocks noChangeAspect="1"/>
            </p:cNvGraphicFramePr>
            <p:nvPr/>
          </p:nvGraphicFramePr>
          <p:xfrm>
            <a:off x="2939" y="2626"/>
            <a:ext cx="195" cy="273"/>
          </p:xfrm>
          <a:graphic>
            <a:graphicData uri="http://schemas.openxmlformats.org/presentationml/2006/ole">
              <mc:AlternateContent xmlns:mc="http://schemas.openxmlformats.org/markup-compatibility/2006">
                <mc:Choice xmlns:v="urn:schemas-microsoft-com:vml" Requires="v">
                  <p:oleObj name="Equation" r:id="rId30" imgW="165100" imgH="228600" progId="Equation.3">
                    <p:embed/>
                  </p:oleObj>
                </mc:Choice>
                <mc:Fallback>
                  <p:oleObj name="Equation" r:id="rId30" imgW="165100" imgH="228600" progId="Equation.3">
                    <p:embed/>
                    <p:pic>
                      <p:nvPicPr>
                        <p:cNvPr id="0" name="Object 1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39" y="2626"/>
                          <a:ext cx="195"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63" name="Object 157"/>
            <p:cNvGraphicFramePr>
              <a:graphicFrameLocks noChangeAspect="1"/>
            </p:cNvGraphicFramePr>
            <p:nvPr/>
          </p:nvGraphicFramePr>
          <p:xfrm>
            <a:off x="3366" y="2679"/>
            <a:ext cx="376" cy="274"/>
          </p:xfrm>
          <a:graphic>
            <a:graphicData uri="http://schemas.openxmlformats.org/presentationml/2006/ole">
              <mc:AlternateContent xmlns:mc="http://schemas.openxmlformats.org/markup-compatibility/2006">
                <mc:Choice xmlns:v="urn:schemas-microsoft-com:vml" Requires="v">
                  <p:oleObj name="公式" r:id="rId32" imgW="266700" imgH="228600" progId="Equation.3">
                    <p:embed/>
                  </p:oleObj>
                </mc:Choice>
                <mc:Fallback>
                  <p:oleObj name="公式" r:id="rId32" imgW="266700" imgH="228600" progId="Equation.3">
                    <p:embed/>
                    <p:pic>
                      <p:nvPicPr>
                        <p:cNvPr id="0" name="Object 15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66" y="2679"/>
                          <a:ext cx="37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64" name="Oval 158"/>
            <p:cNvSpPr>
              <a:spLocks noChangeArrowheads="1"/>
            </p:cNvSpPr>
            <p:nvPr/>
          </p:nvSpPr>
          <p:spPr bwMode="auto">
            <a:xfrm>
              <a:off x="3363" y="3668"/>
              <a:ext cx="35"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5" name="Oval 159"/>
            <p:cNvSpPr>
              <a:spLocks noChangeArrowheads="1"/>
            </p:cNvSpPr>
            <p:nvPr/>
          </p:nvSpPr>
          <p:spPr bwMode="auto">
            <a:xfrm>
              <a:off x="4067"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6" name="Oval 160"/>
            <p:cNvSpPr>
              <a:spLocks noChangeArrowheads="1"/>
            </p:cNvSpPr>
            <p:nvPr/>
          </p:nvSpPr>
          <p:spPr bwMode="auto">
            <a:xfrm>
              <a:off x="4393"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7" name="Oval 161"/>
            <p:cNvSpPr>
              <a:spLocks noChangeArrowheads="1"/>
            </p:cNvSpPr>
            <p:nvPr/>
          </p:nvSpPr>
          <p:spPr bwMode="auto">
            <a:xfrm>
              <a:off x="4071" y="261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8" name="Oval 162"/>
            <p:cNvSpPr>
              <a:spLocks noChangeArrowheads="1"/>
            </p:cNvSpPr>
            <p:nvPr/>
          </p:nvSpPr>
          <p:spPr bwMode="auto">
            <a:xfrm>
              <a:off x="3738" y="2604"/>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9" name="Line 163"/>
            <p:cNvSpPr>
              <a:spLocks noChangeShapeType="1"/>
            </p:cNvSpPr>
            <p:nvPr/>
          </p:nvSpPr>
          <p:spPr bwMode="auto">
            <a:xfrm>
              <a:off x="5040" y="2631"/>
              <a:ext cx="0" cy="1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70" name="Rectangle 164"/>
            <p:cNvSpPr>
              <a:spLocks noChangeArrowheads="1"/>
            </p:cNvSpPr>
            <p:nvPr/>
          </p:nvSpPr>
          <p:spPr bwMode="auto">
            <a:xfrm rot="-5400000">
              <a:off x="4914" y="3069"/>
              <a:ext cx="247" cy="66"/>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1" name="Line 165"/>
            <p:cNvSpPr>
              <a:spLocks noChangeShapeType="1"/>
            </p:cNvSpPr>
            <p:nvPr/>
          </p:nvSpPr>
          <p:spPr bwMode="auto">
            <a:xfrm>
              <a:off x="5385" y="2636"/>
              <a:ext cx="0" cy="10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5372" name="Rectangle 166"/>
            <p:cNvSpPr>
              <a:spLocks noChangeArrowheads="1"/>
            </p:cNvSpPr>
            <p:nvPr/>
          </p:nvSpPr>
          <p:spPr bwMode="auto">
            <a:xfrm rot="-5400000">
              <a:off x="5259" y="3058"/>
              <a:ext cx="247" cy="67"/>
            </a:xfrm>
            <a:prstGeom prst="rect">
              <a:avLst/>
            </a:prstGeom>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3" name="Oval 167"/>
            <p:cNvSpPr>
              <a:spLocks noChangeArrowheads="1"/>
            </p:cNvSpPr>
            <p:nvPr/>
          </p:nvSpPr>
          <p:spPr bwMode="auto">
            <a:xfrm>
              <a:off x="5023" y="2613"/>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4" name="Oval 168"/>
            <p:cNvSpPr>
              <a:spLocks noChangeArrowheads="1"/>
            </p:cNvSpPr>
            <p:nvPr/>
          </p:nvSpPr>
          <p:spPr bwMode="auto">
            <a:xfrm>
              <a:off x="5023" y="3659"/>
              <a:ext cx="36" cy="3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5" name="Oval 169"/>
            <p:cNvSpPr>
              <a:spLocks noChangeArrowheads="1"/>
            </p:cNvSpPr>
            <p:nvPr/>
          </p:nvSpPr>
          <p:spPr bwMode="auto">
            <a:xfrm>
              <a:off x="4652" y="3663"/>
              <a:ext cx="35"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376" name="Object 170"/>
            <p:cNvGraphicFramePr>
              <a:graphicFrameLocks noChangeAspect="1"/>
            </p:cNvGraphicFramePr>
            <p:nvPr/>
          </p:nvGraphicFramePr>
          <p:xfrm>
            <a:off x="4148" y="2619"/>
            <a:ext cx="231" cy="285"/>
          </p:xfrm>
          <a:graphic>
            <a:graphicData uri="http://schemas.openxmlformats.org/presentationml/2006/ole">
              <mc:AlternateContent xmlns:mc="http://schemas.openxmlformats.org/markup-compatibility/2006">
                <mc:Choice xmlns:v="urn:schemas-microsoft-com:vml" Requires="v">
                  <p:oleObj name="公式" r:id="rId34" imgW="190500" imgH="228600" progId="Equation.3">
                    <p:embed/>
                  </p:oleObj>
                </mc:Choice>
                <mc:Fallback>
                  <p:oleObj name="公式" r:id="rId34" imgW="190500" imgH="228600" progId="Equation.3">
                    <p:embed/>
                    <p:pic>
                      <p:nvPicPr>
                        <p:cNvPr id="0" name="Object 17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148" y="2619"/>
                          <a:ext cx="231"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77" name="Line 171"/>
            <p:cNvSpPr>
              <a:spLocks noChangeShapeType="1"/>
            </p:cNvSpPr>
            <p:nvPr/>
          </p:nvSpPr>
          <p:spPr bwMode="auto">
            <a:xfrm>
              <a:off x="4200" y="2628"/>
              <a:ext cx="181"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8" name="Line 172"/>
            <p:cNvSpPr>
              <a:spLocks noChangeShapeType="1"/>
            </p:cNvSpPr>
            <p:nvPr/>
          </p:nvSpPr>
          <p:spPr bwMode="auto">
            <a:xfrm rot="5400000">
              <a:off x="4545" y="2802"/>
              <a:ext cx="229"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9" name="Line 173"/>
            <p:cNvSpPr>
              <a:spLocks noChangeShapeType="1"/>
            </p:cNvSpPr>
            <p:nvPr/>
          </p:nvSpPr>
          <p:spPr bwMode="auto">
            <a:xfrm>
              <a:off x="5483" y="2890"/>
              <a:ext cx="0" cy="45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380" name="Object 174"/>
            <p:cNvGraphicFramePr>
              <a:graphicFrameLocks noChangeAspect="1"/>
            </p:cNvGraphicFramePr>
            <p:nvPr/>
          </p:nvGraphicFramePr>
          <p:xfrm>
            <a:off x="5496" y="2990"/>
            <a:ext cx="203" cy="267"/>
          </p:xfrm>
          <a:graphic>
            <a:graphicData uri="http://schemas.openxmlformats.org/presentationml/2006/ole">
              <mc:AlternateContent xmlns:mc="http://schemas.openxmlformats.org/markup-compatibility/2006">
                <mc:Choice xmlns:v="urn:schemas-microsoft-com:vml" Requires="v">
                  <p:oleObj name="公式" r:id="rId36" imgW="177800" imgH="228600" progId="Equation.3">
                    <p:embed/>
                  </p:oleObj>
                </mc:Choice>
                <mc:Fallback>
                  <p:oleObj name="公式" r:id="rId36" imgW="177800" imgH="228600" progId="Equation.3">
                    <p:embed/>
                    <p:pic>
                      <p:nvPicPr>
                        <p:cNvPr id="0" name="Object 17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496" y="2990"/>
                          <a:ext cx="20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81" name="Object 175"/>
            <p:cNvGraphicFramePr>
              <a:graphicFrameLocks noChangeAspect="1"/>
            </p:cNvGraphicFramePr>
            <p:nvPr/>
          </p:nvGraphicFramePr>
          <p:xfrm>
            <a:off x="4157" y="3000"/>
            <a:ext cx="222" cy="228"/>
          </p:xfrm>
          <a:graphic>
            <a:graphicData uri="http://schemas.openxmlformats.org/presentationml/2006/ole">
              <mc:AlternateContent xmlns:mc="http://schemas.openxmlformats.org/markup-compatibility/2006">
                <mc:Choice xmlns:v="urn:schemas-microsoft-com:vml" Requires="v">
                  <p:oleObj name="Equation" r:id="rId38" imgW="228600" imgH="228600" progId="Equation.3">
                    <p:embed/>
                  </p:oleObj>
                </mc:Choice>
                <mc:Fallback>
                  <p:oleObj name="Equation" r:id="rId38" imgW="228600" imgH="228600" progId="Equation.3">
                    <p:embed/>
                    <p:pic>
                      <p:nvPicPr>
                        <p:cNvPr id="0" name="Object 17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57" y="3000"/>
                          <a:ext cx="22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82" name="Object 176"/>
            <p:cNvGraphicFramePr>
              <a:graphicFrameLocks noChangeAspect="1"/>
            </p:cNvGraphicFramePr>
            <p:nvPr/>
          </p:nvGraphicFramePr>
          <p:xfrm>
            <a:off x="4694" y="2694"/>
            <a:ext cx="351" cy="250"/>
          </p:xfrm>
          <a:graphic>
            <a:graphicData uri="http://schemas.openxmlformats.org/presentationml/2006/ole">
              <mc:AlternateContent xmlns:mc="http://schemas.openxmlformats.org/markup-compatibility/2006">
                <mc:Choice xmlns:v="urn:schemas-microsoft-com:vml" Requires="v">
                  <p:oleObj name="公式" r:id="rId40" imgW="279400" imgH="228600" progId="Equation.3">
                    <p:embed/>
                  </p:oleObj>
                </mc:Choice>
                <mc:Fallback>
                  <p:oleObj name="公式" r:id="rId40" imgW="279400" imgH="228600" progId="Equation.3">
                    <p:embed/>
                    <p:pic>
                      <p:nvPicPr>
                        <p:cNvPr id="0" name="Object 17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94" y="2694"/>
                          <a:ext cx="35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83" name="Line 177"/>
            <p:cNvSpPr>
              <a:spLocks noChangeShapeType="1"/>
            </p:cNvSpPr>
            <p:nvPr/>
          </p:nvSpPr>
          <p:spPr bwMode="auto">
            <a:xfrm rot="5400000">
              <a:off x="3249" y="2769"/>
              <a:ext cx="229"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p14="http://schemas.microsoft.com/office/powerpoint/2010/main">
        <mc:Choice Requires="p14">
          <p:contentPart p14:bwMode="auto" r:id="rId42">
            <p14:nvContentPartPr>
              <p14:cNvPr id="22" name="墨迹 21"/>
              <p14:cNvContentPartPr/>
              <p14:nvPr/>
            </p14:nvContentPartPr>
            <p14:xfrm>
              <a:off x="1051560" y="502920"/>
              <a:ext cx="5608800" cy="1737720"/>
            </p14:xfrm>
          </p:contentPart>
        </mc:Choice>
        <mc:Fallback xmlns="">
          <p:pic>
            <p:nvPicPr>
              <p:cNvPr id="22" name="墨迹 21"/>
            </p:nvPicPr>
            <p:blipFill>
              <a:blip r:embed="rId43"/>
            </p:blipFill>
            <p:spPr>
              <a:xfrm>
                <a:off x="1051560" y="502920"/>
                <a:ext cx="5608800" cy="1737720"/>
              </a:xfrm>
              <a:prstGeom prst="rect"/>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85"/>
                                        </p:tgtEl>
                                        <p:attrNameLst>
                                          <p:attrName>style.visibility</p:attrName>
                                        </p:attrNameLst>
                                      </p:cBhvr>
                                      <p:to>
                                        <p:strVal val="visible"/>
                                      </p:to>
                                    </p:set>
                                    <p:animEffect transition="in" filter="wipe(left)">
                                      <p:cBhvr>
                                        <p:cTn id="7" dur="500"/>
                                        <p:tgtEl>
                                          <p:spTgt spid="6656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86"/>
                                        </p:tgtEl>
                                        <p:attrNameLst>
                                          <p:attrName>style.visibility</p:attrName>
                                        </p:attrNameLst>
                                      </p:cBhvr>
                                      <p:to>
                                        <p:strVal val="visible"/>
                                      </p:to>
                                    </p:set>
                                    <p:animEffect transition="in" filter="wipe(left)">
                                      <p:cBhvr>
                                        <p:cTn id="12" dur="500"/>
                                        <p:tgtEl>
                                          <p:spTgt spid="6656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87"/>
                                        </p:tgtEl>
                                        <p:attrNameLst>
                                          <p:attrName>style.visibility</p:attrName>
                                        </p:attrNameLst>
                                      </p:cBhvr>
                                      <p:to>
                                        <p:strVal val="visible"/>
                                      </p:to>
                                    </p:set>
                                    <p:animEffect transition="in" filter="wipe(left)">
                                      <p:cBhvr>
                                        <p:cTn id="17" dur="500"/>
                                        <p:tgtEl>
                                          <p:spTgt spid="6656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04"/>
                                        </p:tgtEl>
                                        <p:attrNameLst>
                                          <p:attrName>style.visibility</p:attrName>
                                        </p:attrNameLst>
                                      </p:cBhvr>
                                      <p:to>
                                        <p:strVal val="visible"/>
                                      </p:to>
                                    </p:set>
                                    <p:animEffect transition="in" filter="wipe(left)">
                                      <p:cBhvr>
                                        <p:cTn id="22" dur="500"/>
                                        <p:tgtEl>
                                          <p:spTgt spid="665604"/>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66560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65688"/>
                                        </p:tgtEl>
                                        <p:attrNameLst>
                                          <p:attrName>style.visibility</p:attrName>
                                        </p:attrNameLst>
                                      </p:cBhvr>
                                      <p:to>
                                        <p:strVal val="visible"/>
                                      </p:to>
                                    </p:set>
                                    <p:animEffect transition="in" filter="wipe(left)">
                                      <p:cBhvr>
                                        <p:cTn id="30" dur="500"/>
                                        <p:tgtEl>
                                          <p:spTgt spid="6656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5689"/>
                                        </p:tgtEl>
                                        <p:attrNameLst>
                                          <p:attrName>style.visibility</p:attrName>
                                        </p:attrNameLst>
                                      </p:cBhvr>
                                      <p:to>
                                        <p:strVal val="visible"/>
                                      </p:to>
                                    </p:set>
                                    <p:animEffect transition="in" filter="wipe(left)">
                                      <p:cBhvr>
                                        <p:cTn id="35" dur="500"/>
                                        <p:tgtEl>
                                          <p:spTgt spid="66568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65690"/>
                                        </p:tgtEl>
                                        <p:attrNameLst>
                                          <p:attrName>style.visibility</p:attrName>
                                        </p:attrNameLst>
                                      </p:cBhvr>
                                      <p:to>
                                        <p:strVal val="visible"/>
                                      </p:to>
                                    </p:set>
                                    <p:animEffect transition="in" filter="wipe(left)">
                                      <p:cBhvr>
                                        <p:cTn id="40" dur="500"/>
                                        <p:tgtEl>
                                          <p:spTgt spid="66569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65691"/>
                                        </p:tgtEl>
                                        <p:attrNameLst>
                                          <p:attrName>style.visibility</p:attrName>
                                        </p:attrNameLst>
                                      </p:cBhvr>
                                      <p:to>
                                        <p:strVal val="visible"/>
                                      </p:to>
                                    </p:set>
                                    <p:animEffect transition="in" filter="wipe(left)">
                                      <p:cBhvr>
                                        <p:cTn id="45" dur="500"/>
                                        <p:tgtEl>
                                          <p:spTgt spid="66569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65692"/>
                                        </p:tgtEl>
                                        <p:attrNameLst>
                                          <p:attrName>style.visibility</p:attrName>
                                        </p:attrNameLst>
                                      </p:cBhvr>
                                      <p:to>
                                        <p:strVal val="visible"/>
                                      </p:to>
                                    </p:set>
                                    <p:animEffect transition="in" filter="wipe(left)">
                                      <p:cBhvr>
                                        <p:cTn id="50" dur="500"/>
                                        <p:tgtEl>
                                          <p:spTgt spid="66569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65693"/>
                                        </p:tgtEl>
                                        <p:attrNameLst>
                                          <p:attrName>style.visibility</p:attrName>
                                        </p:attrNameLst>
                                      </p:cBhvr>
                                      <p:to>
                                        <p:strVal val="visible"/>
                                      </p:to>
                                    </p:set>
                                    <p:animEffect transition="in" filter="wipe(left)">
                                      <p:cBhvr>
                                        <p:cTn id="55" dur="500"/>
                                        <p:tgtEl>
                                          <p:spTgt spid="66569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65694"/>
                                        </p:tgtEl>
                                        <p:attrNameLst>
                                          <p:attrName>style.visibility</p:attrName>
                                        </p:attrNameLst>
                                      </p:cBhvr>
                                      <p:to>
                                        <p:strVal val="visible"/>
                                      </p:to>
                                    </p:set>
                                    <p:animEffect transition="in" filter="wipe(left)">
                                      <p:cBhvr>
                                        <p:cTn id="60" dur="500"/>
                                        <p:tgtEl>
                                          <p:spTgt spid="66569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65602"/>
                                        </p:tgtEl>
                                        <p:attrNameLst>
                                          <p:attrName>style.visibility</p:attrName>
                                        </p:attrNameLst>
                                      </p:cBhvr>
                                      <p:to>
                                        <p:strVal val="visible"/>
                                      </p:to>
                                    </p:set>
                                    <p:animEffect transition="in" filter="wipe(left)">
                                      <p:cBhvr>
                                        <p:cTn id="65" dur="500"/>
                                        <p:tgtEl>
                                          <p:spTgt spid="665602"/>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499"/>
                                          </p:stCondLst>
                                        </p:cTn>
                                        <p:tgtEl>
                                          <p:spTgt spid="66560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65695"/>
                                        </p:tgtEl>
                                        <p:attrNameLst>
                                          <p:attrName>style.visibility</p:attrName>
                                        </p:attrNameLst>
                                      </p:cBhvr>
                                      <p:to>
                                        <p:strVal val="visible"/>
                                      </p:to>
                                    </p:set>
                                    <p:animEffect transition="in" filter="wipe(left)">
                                      <p:cBhvr>
                                        <p:cTn id="73" dur="500"/>
                                        <p:tgtEl>
                                          <p:spTgt spid="66569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665699"/>
                                        </p:tgtEl>
                                        <p:attrNameLst>
                                          <p:attrName>style.visibility</p:attrName>
                                        </p:attrNameLst>
                                      </p:cBhvr>
                                      <p:to>
                                        <p:strVal val="visible"/>
                                      </p:to>
                                    </p:set>
                                    <p:animEffect transition="in" filter="wipe(right)">
                                      <p:cBhvr>
                                        <p:cTn id="78" dur="500"/>
                                        <p:tgtEl>
                                          <p:spTgt spid="665699"/>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665698"/>
                                        </p:tgtEl>
                                        <p:attrNameLst>
                                          <p:attrName>style.visibility</p:attrName>
                                        </p:attrNameLst>
                                      </p:cBhvr>
                                      <p:to>
                                        <p:strVal val="visible"/>
                                      </p:to>
                                    </p:set>
                                    <p:animEffect transition="in" filter="wipe(up)">
                                      <p:cBhvr>
                                        <p:cTn id="82" dur="500"/>
                                        <p:tgtEl>
                                          <p:spTgt spid="66569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65697"/>
                                        </p:tgtEl>
                                        <p:attrNameLst>
                                          <p:attrName>style.visibility</p:attrName>
                                        </p:attrNameLst>
                                      </p:cBhvr>
                                      <p:to>
                                        <p:strVal val="visible"/>
                                      </p:to>
                                    </p:set>
                                    <p:animEffect transition="in" filter="wipe(left)">
                                      <p:cBhvr>
                                        <p:cTn id="87" dur="500"/>
                                        <p:tgtEl>
                                          <p:spTgt spid="66569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665606"/>
                                        </p:tgtEl>
                                        <p:attrNameLst>
                                          <p:attrName>style.visibility</p:attrName>
                                        </p:attrNameLst>
                                      </p:cBhvr>
                                      <p:to>
                                        <p:strVal val="visible"/>
                                      </p:to>
                                    </p:set>
                                    <p:animEffect transition="in" filter="wipe(right)">
                                      <p:cBhvr>
                                        <p:cTn id="92" dur="500"/>
                                        <p:tgtEl>
                                          <p:spTgt spid="665606"/>
                                        </p:tgtEl>
                                      </p:cBhvr>
                                    </p:animEffect>
                                  </p:childTnLst>
                                </p:cTn>
                              </p:par>
                            </p:childTnLst>
                          </p:cTn>
                        </p:par>
                        <p:par>
                          <p:cTn id="93" fill="hold">
                            <p:stCondLst>
                              <p:cond delay="500"/>
                            </p:stCondLst>
                            <p:childTnLst>
                              <p:par>
                                <p:cTn id="94" presetID="1" presetClass="entr" presetSubtype="0" fill="hold" nodeType="afterEffect">
                                  <p:stCondLst>
                                    <p:cond delay="0"/>
                                  </p:stCondLst>
                                  <p:childTnLst>
                                    <p:set>
                                      <p:cBhvr>
                                        <p:cTn id="95" dur="1" fill="hold">
                                          <p:stCondLst>
                                            <p:cond delay="499"/>
                                          </p:stCondLst>
                                        </p:cTn>
                                        <p:tgtEl>
                                          <p:spTgt spid="66560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65696"/>
                                        </p:tgtEl>
                                        <p:attrNameLst>
                                          <p:attrName>style.visibility</p:attrName>
                                        </p:attrNameLst>
                                      </p:cBhvr>
                                      <p:to>
                                        <p:strVal val="visible"/>
                                      </p:to>
                                    </p:set>
                                    <p:animEffect transition="in" filter="wipe(left)">
                                      <p:cBhvr>
                                        <p:cTn id="100" dur="500"/>
                                        <p:tgtEl>
                                          <p:spTgt spid="665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animBg="1"/>
      <p:bldP spid="665604" grpId="0" animBg="1"/>
      <p:bldP spid="665606" grpId="0" animBg="1"/>
      <p:bldP spid="665685" grpId="0" autoUpdateAnimBg="0"/>
      <p:bldP spid="665689" grpId="0" autoUpdateAnimBg="0"/>
      <p:bldP spid="665692" grpId="0" autoUpdateAnimBg="0"/>
      <p:bldP spid="665694" grpId="0" autoUpdateAnimBg="0"/>
      <p:bldP spid="665697" grpId="0" autoUpdateAnimBg="0"/>
      <p:bldP spid="665698" grpId="0" animBg="1"/>
      <p:bldP spid="66569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5"/>
          <p:cNvSpPr txBox="1">
            <a:spLocks noChangeArrowheads="1"/>
          </p:cNvSpPr>
          <p:nvPr/>
        </p:nvSpPr>
        <p:spPr bwMode="auto">
          <a:xfrm>
            <a:off x="2051050" y="1628775"/>
            <a:ext cx="44640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8000" b="1">
                <a:solidFill>
                  <a:srgbClr val="FF3300"/>
                </a:solidFill>
                <a:latin typeface="Times New Roman" panose="02020603050405020304" pitchFamily="18" charset="0"/>
                <a:ea typeface="楷体_GB2312" pitchFamily="49" charset="-122"/>
              </a:rPr>
              <a:t>第 </a:t>
            </a:r>
            <a:r>
              <a:rPr kumimoji="1" lang="en-US" altLang="zh-CN" sz="8000" b="1">
                <a:solidFill>
                  <a:srgbClr val="FF3300"/>
                </a:solidFill>
                <a:latin typeface="Times New Roman" panose="02020603050405020304" pitchFamily="18" charset="0"/>
                <a:ea typeface="楷体_GB2312" pitchFamily="49" charset="-122"/>
              </a:rPr>
              <a:t>5 </a:t>
            </a:r>
            <a:r>
              <a:rPr kumimoji="1" lang="zh-CN" altLang="en-US" sz="8000" b="1">
                <a:solidFill>
                  <a:srgbClr val="FF3300"/>
                </a:solidFill>
                <a:latin typeface="Times New Roman" panose="02020603050405020304" pitchFamily="18" charset="0"/>
                <a:ea typeface="楷体_GB2312" pitchFamily="49" charset="-122"/>
              </a:rPr>
              <a:t>章</a:t>
            </a:r>
          </a:p>
          <a:p>
            <a:pPr eaLnBrk="1" hangingPunct="1">
              <a:spcBef>
                <a:spcPct val="50000"/>
              </a:spcBef>
            </a:pPr>
            <a:r>
              <a:rPr kumimoji="1" lang="zh-CN" altLang="en-US" sz="6000" b="1">
                <a:solidFill>
                  <a:srgbClr val="0000FF"/>
                </a:solidFill>
                <a:latin typeface="Times New Roman" panose="02020603050405020304" pitchFamily="18" charset="0"/>
                <a:ea typeface="楷体_GB2312" pitchFamily="49" charset="-122"/>
              </a:rPr>
              <a:t>结束</a:t>
            </a:r>
          </a:p>
          <a:p>
            <a:pPr eaLnBrk="1" hangingPunct="1">
              <a:spcBef>
                <a:spcPct val="50000"/>
              </a:spcBef>
            </a:pPr>
            <a:endParaRPr kumimoji="1" lang="en-US" altLang="zh-CN" sz="4800" b="1">
              <a:solidFill>
                <a:srgbClr val="FF3300"/>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07950" y="306388"/>
            <a:ext cx="26638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FF3300"/>
                </a:solidFill>
                <a:latin typeface="Times New Roman" panose="02020603050405020304" pitchFamily="18" charset="0"/>
                <a:ea typeface="黑体" panose="02010609060101010101" pitchFamily="49" charset="-122"/>
              </a:rPr>
              <a:t>2.2   </a:t>
            </a:r>
            <a:r>
              <a:rPr kumimoji="1" lang="zh-CN" altLang="en-US" sz="2400" b="1" dirty="0">
                <a:solidFill>
                  <a:srgbClr val="FF3300"/>
                </a:solidFill>
                <a:latin typeface="Times New Roman" panose="02020603050405020304" pitchFamily="18" charset="0"/>
                <a:ea typeface="黑体" panose="02010609060101010101" pitchFamily="49" charset="-122"/>
              </a:rPr>
              <a:t>输入电阻</a:t>
            </a:r>
            <a:r>
              <a:rPr kumimoji="1" lang="en-US" altLang="zh-CN" sz="2400" b="1" i="1" dirty="0" err="1">
                <a:solidFill>
                  <a:srgbClr val="FF3300"/>
                </a:solidFill>
                <a:latin typeface="Times New Roman" panose="02020603050405020304" pitchFamily="18" charset="0"/>
                <a:ea typeface="黑体" panose="02010609060101010101" pitchFamily="49" charset="-122"/>
              </a:rPr>
              <a:t>R</a:t>
            </a:r>
            <a:r>
              <a:rPr kumimoji="1" lang="en-US" altLang="zh-CN" sz="2400" b="1" baseline="-25000" dirty="0" err="1">
                <a:solidFill>
                  <a:srgbClr val="FF3300"/>
                </a:solidFill>
                <a:latin typeface="Times New Roman" panose="02020603050405020304" pitchFamily="18" charset="0"/>
                <a:ea typeface="黑体" panose="02010609060101010101" pitchFamily="49" charset="-122"/>
              </a:rPr>
              <a:t>i</a:t>
            </a:r>
            <a:endParaRPr kumimoji="1" lang="en-US" altLang="zh-CN" sz="2400" b="1" dirty="0">
              <a:solidFill>
                <a:srgbClr val="FF3300"/>
              </a:solidFill>
              <a:latin typeface="Times New Roman" panose="02020603050405020304" pitchFamily="18" charset="0"/>
              <a:ea typeface="黑体" panose="02010609060101010101" pitchFamily="49" charset="-122"/>
            </a:endParaRPr>
          </a:p>
        </p:txBody>
      </p:sp>
      <p:sp>
        <p:nvSpPr>
          <p:cNvPr id="3" name="Rectangle 4"/>
          <p:cNvSpPr>
            <a:spLocks noChangeArrowheads="1"/>
          </p:cNvSpPr>
          <p:nvPr/>
        </p:nvSpPr>
        <p:spPr bwMode="auto">
          <a:xfrm>
            <a:off x="431800" y="1052513"/>
            <a:ext cx="83883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400" b="1">
                <a:solidFill>
                  <a:srgbClr val="3333FF"/>
                </a:solidFill>
                <a:latin typeface="Times New Roman" panose="02020603050405020304" pitchFamily="18" charset="0"/>
                <a:ea typeface="黑体" panose="02010609060101010101" pitchFamily="49" charset="-122"/>
              </a:rPr>
              <a:t>     </a:t>
            </a:r>
            <a:r>
              <a:rPr kumimoji="1" lang="zh-CN" altLang="en-US" sz="2400" b="1">
                <a:solidFill>
                  <a:srgbClr val="3333FF"/>
                </a:solidFill>
                <a:latin typeface="Times New Roman" panose="02020603050405020304" pitchFamily="18" charset="0"/>
                <a:ea typeface="黑体" panose="02010609060101010101" pitchFamily="49" charset="-122"/>
              </a:rPr>
              <a:t>用来描述放大电路对信号源索取电流的大小，也表示放大器对信号源的影响程度。</a:t>
            </a:r>
          </a:p>
        </p:txBody>
      </p:sp>
      <p:sp>
        <p:nvSpPr>
          <p:cNvPr id="4" name="Text Box 5"/>
          <p:cNvSpPr txBox="1">
            <a:spLocks noChangeArrowheads="1"/>
          </p:cNvSpPr>
          <p:nvPr/>
        </p:nvSpPr>
        <p:spPr bwMode="auto">
          <a:xfrm>
            <a:off x="250825" y="4149725"/>
            <a:ext cx="35639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黑体" panose="02010609060101010101" pitchFamily="49" charset="-122"/>
                <a:ea typeface="黑体" panose="02010609060101010101" pitchFamily="49" charset="-122"/>
              </a:rPr>
              <a:t>①</a:t>
            </a:r>
            <a:r>
              <a:rPr kumimoji="1" lang="zh-CN" altLang="en-US" sz="2400" b="1">
                <a:solidFill>
                  <a:srgbClr val="FF0000"/>
                </a:solidFill>
                <a:latin typeface="Times New Roman" panose="02020603050405020304" pitchFamily="18" charset="0"/>
                <a:ea typeface="黑体" panose="02010609060101010101" pitchFamily="49" charset="-122"/>
              </a:rPr>
              <a:t>输入为电压源：</a:t>
            </a:r>
          </a:p>
        </p:txBody>
      </p:sp>
      <p:graphicFrame>
        <p:nvGraphicFramePr>
          <p:cNvPr id="5" name="Object 6"/>
          <p:cNvGraphicFramePr>
            <a:graphicFrameLocks noChangeAspect="1"/>
          </p:cNvGraphicFramePr>
          <p:nvPr/>
        </p:nvGraphicFramePr>
        <p:xfrm>
          <a:off x="6192838" y="2206625"/>
          <a:ext cx="1403350" cy="1295400"/>
        </p:xfrm>
        <a:graphic>
          <a:graphicData uri="http://schemas.openxmlformats.org/presentationml/2006/ole">
            <mc:AlternateContent xmlns:mc="http://schemas.openxmlformats.org/markup-compatibility/2006">
              <mc:Choice xmlns:v="urn:schemas-microsoft-com:vml" Requires="v">
                <p:oleObj name="公式" r:id="rId2" imgW="591820" imgH="505460" progId="Equation.3">
                  <p:embed/>
                </p:oleObj>
              </mc:Choice>
              <mc:Fallback>
                <p:oleObj name="公式" r:id="rId2" imgW="591820" imgH="505460" progId="Equation.3">
                  <p:embed/>
                  <p:pic>
                    <p:nvPicPr>
                      <p:cNvPr id="0"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2206625"/>
                        <a:ext cx="14033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611188" y="4581525"/>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i="1">
                <a:solidFill>
                  <a:srgbClr val="FF0000"/>
                </a:solidFill>
                <a:latin typeface="Times New Roman" panose="02020603050405020304" pitchFamily="18" charset="0"/>
                <a:ea typeface="黑体" panose="02010609060101010101" pitchFamily="49" charset="-122"/>
              </a:rPr>
              <a:t>R</a:t>
            </a:r>
            <a:r>
              <a:rPr kumimoji="1" lang="en-US" altLang="zh-CN" sz="2400" b="1" i="1" baseline="-25000">
                <a:solidFill>
                  <a:srgbClr val="FF0000"/>
                </a:solidFill>
                <a:latin typeface="Times New Roman" panose="02020603050405020304" pitchFamily="18" charset="0"/>
                <a:ea typeface="黑体" panose="02010609060101010101" pitchFamily="49" charset="-122"/>
              </a:rPr>
              <a:t>i</a:t>
            </a:r>
            <a:r>
              <a:rPr kumimoji="1" lang="en-US" altLang="zh-CN" sz="24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黑体" panose="02010609060101010101" pitchFamily="49" charset="-122"/>
              </a:rPr>
              <a:t>，</a:t>
            </a:r>
            <a:r>
              <a:rPr kumimoji="1" lang="en-US" altLang="zh-CN" sz="2400" b="1" i="1">
                <a:solidFill>
                  <a:srgbClr val="FF0000"/>
                </a:solidFill>
                <a:latin typeface="Times New Roman" panose="02020603050405020304" pitchFamily="18" charset="0"/>
                <a:ea typeface="黑体" panose="02010609060101010101" pitchFamily="49" charset="-122"/>
              </a:rPr>
              <a:t>i</a:t>
            </a:r>
            <a:r>
              <a:rPr kumimoji="1" lang="en-US" altLang="zh-CN" sz="2400" b="1" i="1" baseline="-25000">
                <a:solidFill>
                  <a:srgbClr val="FF0000"/>
                </a:solidFill>
                <a:latin typeface="Times New Roman" panose="02020603050405020304" pitchFamily="18" charset="0"/>
                <a:ea typeface="黑体" panose="02010609060101010101" pitchFamily="49" charset="-122"/>
              </a:rPr>
              <a:t>i  </a:t>
            </a:r>
            <a:r>
              <a:rPr kumimoji="1" lang="en-US" altLang="zh-CN" sz="2400" b="1">
                <a:latin typeface="Times New Roman" panose="02020603050405020304" pitchFamily="18" charset="0"/>
                <a:ea typeface="黑体" panose="02010609060101010101" pitchFamily="49" charset="-122"/>
                <a:sym typeface="Symbol" panose="05050102010706020507" pitchFamily="18" charset="2"/>
              </a:rPr>
              <a:t></a:t>
            </a:r>
            <a:r>
              <a:rPr kumimoji="1" lang="zh-CN" altLang="en-US" sz="2400" b="1">
                <a:latin typeface="Times New Roman" panose="02020603050405020304" pitchFamily="18" charset="0"/>
                <a:ea typeface="黑体" panose="02010609060101010101" pitchFamily="49" charset="-122"/>
              </a:rPr>
              <a:t>，</a:t>
            </a:r>
            <a:r>
              <a:rPr kumimoji="1" lang="en-US" altLang="zh-CN" sz="2400" b="1" i="1">
                <a:solidFill>
                  <a:srgbClr val="FF0000"/>
                </a:solidFill>
                <a:latin typeface="Times New Roman" panose="02020603050405020304" pitchFamily="18" charset="0"/>
                <a:ea typeface="黑体" panose="02010609060101010101" pitchFamily="49" charset="-122"/>
              </a:rPr>
              <a:t>u</a:t>
            </a:r>
            <a:r>
              <a:rPr kumimoji="1" lang="en-US" altLang="zh-CN" sz="2400" b="1" i="1" baseline="-25000">
                <a:solidFill>
                  <a:srgbClr val="FF0000"/>
                </a:solidFill>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就越接近</a:t>
            </a:r>
            <a:r>
              <a:rPr kumimoji="1" lang="en-US" altLang="zh-CN" sz="2400" b="1" i="1">
                <a:solidFill>
                  <a:srgbClr val="FF0000"/>
                </a:solidFill>
                <a:latin typeface="Times New Roman" panose="02020603050405020304" pitchFamily="18" charset="0"/>
                <a:ea typeface="黑体" panose="02010609060101010101" pitchFamily="49" charset="-122"/>
              </a:rPr>
              <a:t>u</a:t>
            </a:r>
            <a:r>
              <a:rPr kumimoji="1" lang="en-US" altLang="zh-CN" sz="2400" b="1" i="1" baseline="-25000">
                <a:solidFill>
                  <a:srgbClr val="FF0000"/>
                </a:solidFill>
                <a:latin typeface="Times New Roman" panose="02020603050405020304" pitchFamily="18" charset="0"/>
                <a:ea typeface="黑体" panose="02010609060101010101" pitchFamily="49" charset="-122"/>
              </a:rPr>
              <a:t>S</a:t>
            </a:r>
            <a:r>
              <a:rPr kumimoji="1" lang="zh-CN" altLang="en-US" sz="2400" b="1" i="1">
                <a:solidFill>
                  <a:srgbClr val="FF0000"/>
                </a:solidFill>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输入信号的利用率越高。</a:t>
            </a:r>
          </a:p>
        </p:txBody>
      </p:sp>
      <p:grpSp>
        <p:nvGrpSpPr>
          <p:cNvPr id="8" name="Group 8"/>
          <p:cNvGrpSpPr/>
          <p:nvPr/>
        </p:nvGrpSpPr>
        <p:grpSpPr bwMode="auto">
          <a:xfrm>
            <a:off x="107950" y="2427288"/>
            <a:ext cx="2133600" cy="1073150"/>
            <a:chOff x="227" y="1348"/>
            <a:chExt cx="1344" cy="676"/>
          </a:xfrm>
        </p:grpSpPr>
        <p:sp>
          <p:nvSpPr>
            <p:cNvPr id="9" name="Line 9"/>
            <p:cNvSpPr>
              <a:spLocks noChangeShapeType="1"/>
            </p:cNvSpPr>
            <p:nvPr/>
          </p:nvSpPr>
          <p:spPr bwMode="auto">
            <a:xfrm>
              <a:off x="815" y="2011"/>
              <a:ext cx="7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Line 10"/>
            <p:cNvSpPr>
              <a:spLocks noChangeShapeType="1"/>
            </p:cNvSpPr>
            <p:nvPr/>
          </p:nvSpPr>
          <p:spPr bwMode="auto">
            <a:xfrm>
              <a:off x="812" y="1405"/>
              <a:ext cx="7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 name="Rectangle 11"/>
            <p:cNvSpPr>
              <a:spLocks noChangeArrowheads="1"/>
            </p:cNvSpPr>
            <p:nvPr/>
          </p:nvSpPr>
          <p:spPr bwMode="auto">
            <a:xfrm>
              <a:off x="1061" y="1348"/>
              <a:ext cx="292" cy="109"/>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12" name="Group 12"/>
            <p:cNvGrpSpPr/>
            <p:nvPr/>
          </p:nvGrpSpPr>
          <p:grpSpPr bwMode="auto">
            <a:xfrm>
              <a:off x="697" y="1514"/>
              <a:ext cx="283" cy="327"/>
              <a:chOff x="1891" y="2545"/>
              <a:chExt cx="283" cy="327"/>
            </a:xfrm>
          </p:grpSpPr>
          <p:sp>
            <p:nvSpPr>
              <p:cNvPr id="15" name="Oval 13"/>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 name="Text Box 14"/>
              <p:cNvSpPr txBox="1">
                <a:spLocks noChangeArrowheads="1"/>
              </p:cNvSpPr>
              <p:nvPr/>
            </p:nvSpPr>
            <p:spPr bwMode="auto">
              <a:xfrm>
                <a:off x="1901" y="2545"/>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a typeface="楷体_GB2312" pitchFamily="49" charset="-122"/>
                </a:endParaRPr>
              </a:p>
            </p:txBody>
          </p:sp>
        </p:grpSp>
        <p:sp>
          <p:nvSpPr>
            <p:cNvPr id="13" name="Line 15"/>
            <p:cNvSpPr>
              <a:spLocks noChangeShapeType="1"/>
            </p:cNvSpPr>
            <p:nvPr/>
          </p:nvSpPr>
          <p:spPr bwMode="auto">
            <a:xfrm>
              <a:off x="824" y="1402"/>
              <a:ext cx="0" cy="6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 name="Text Box 16"/>
            <p:cNvSpPr txBox="1">
              <a:spLocks noChangeArrowheads="1"/>
            </p:cNvSpPr>
            <p:nvPr/>
          </p:nvSpPr>
          <p:spPr bwMode="auto">
            <a:xfrm>
              <a:off x="227" y="1512"/>
              <a:ext cx="6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3300"/>
                  </a:solidFill>
                  <a:latin typeface="Times New Roman" panose="02020603050405020304" pitchFamily="18" charset="0"/>
                  <a:ea typeface="楷体_GB2312" pitchFamily="49" charset="-122"/>
                </a:rPr>
                <a:t>u</a:t>
              </a:r>
              <a:r>
                <a:rPr kumimoji="1" lang="en-US" altLang="zh-CN" sz="2800" b="1" i="1" baseline="-25000">
                  <a:solidFill>
                    <a:srgbClr val="FF3300"/>
                  </a:solidFill>
                  <a:latin typeface="Times New Roman" panose="02020603050405020304" pitchFamily="18" charset="0"/>
                  <a:ea typeface="楷体_GB2312" pitchFamily="49" charset="-122"/>
                </a:rPr>
                <a:t>S</a:t>
              </a:r>
              <a:endParaRPr kumimoji="1" lang="en-US" altLang="zh-CN" sz="2800" b="1" i="1">
                <a:solidFill>
                  <a:srgbClr val="FF3300"/>
                </a:solidFill>
                <a:latin typeface="Times New Roman" panose="02020603050405020304" pitchFamily="18" charset="0"/>
                <a:ea typeface="楷体_GB2312" pitchFamily="49" charset="-122"/>
              </a:endParaRPr>
            </a:p>
          </p:txBody>
        </p:sp>
        <p:sp>
          <p:nvSpPr>
            <p:cNvPr id="17" name="Rectangle 17"/>
            <p:cNvSpPr>
              <a:spLocks noChangeArrowheads="1"/>
            </p:cNvSpPr>
            <p:nvPr/>
          </p:nvSpPr>
          <p:spPr bwMode="auto">
            <a:xfrm>
              <a:off x="998" y="1389"/>
              <a:ext cx="5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FF3300"/>
                  </a:solidFill>
                  <a:latin typeface="Times New Roman" panose="02020603050405020304" pitchFamily="18" charset="0"/>
                  <a:ea typeface="黑体" panose="02010609060101010101" pitchFamily="49" charset="-122"/>
                </a:rPr>
                <a:t>R</a:t>
              </a:r>
              <a:r>
                <a:rPr kumimoji="1" lang="en-US" altLang="zh-CN" sz="2800" b="1" i="1" baseline="-25000">
                  <a:solidFill>
                    <a:srgbClr val="FF3300"/>
                  </a:solidFill>
                  <a:latin typeface="Times New Roman" panose="02020603050405020304" pitchFamily="18" charset="0"/>
                  <a:ea typeface="黑体" panose="02010609060101010101" pitchFamily="49" charset="-122"/>
                </a:rPr>
                <a:t>S</a:t>
              </a:r>
            </a:p>
          </p:txBody>
        </p:sp>
      </p:grpSp>
      <p:grpSp>
        <p:nvGrpSpPr>
          <p:cNvPr id="18" name="Group 18"/>
          <p:cNvGrpSpPr/>
          <p:nvPr/>
        </p:nvGrpSpPr>
        <p:grpSpPr bwMode="auto">
          <a:xfrm>
            <a:off x="2025650" y="1844675"/>
            <a:ext cx="3240088" cy="1960563"/>
            <a:chOff x="1338" y="935"/>
            <a:chExt cx="2041" cy="1235"/>
          </a:xfrm>
        </p:grpSpPr>
        <p:grpSp>
          <p:nvGrpSpPr>
            <p:cNvPr id="19" name="Group 19"/>
            <p:cNvGrpSpPr/>
            <p:nvPr/>
          </p:nvGrpSpPr>
          <p:grpSpPr bwMode="auto">
            <a:xfrm>
              <a:off x="1383" y="1162"/>
              <a:ext cx="1974" cy="1008"/>
              <a:chOff x="1554" y="1888"/>
              <a:chExt cx="1974" cy="1008"/>
            </a:xfrm>
          </p:grpSpPr>
          <p:grpSp>
            <p:nvGrpSpPr>
              <p:cNvPr id="27" name="Group 20"/>
              <p:cNvGrpSpPr/>
              <p:nvPr/>
            </p:nvGrpSpPr>
            <p:grpSpPr bwMode="auto">
              <a:xfrm>
                <a:off x="1610" y="1888"/>
                <a:ext cx="1800" cy="1008"/>
                <a:chOff x="1908" y="2592"/>
                <a:chExt cx="1800" cy="1008"/>
              </a:xfrm>
            </p:grpSpPr>
            <p:sp>
              <p:nvSpPr>
                <p:cNvPr id="31" name="Rectangle 21"/>
                <p:cNvSpPr>
                  <a:spLocks noChangeArrowheads="1"/>
                </p:cNvSpPr>
                <p:nvPr/>
              </p:nvSpPr>
              <p:spPr bwMode="auto">
                <a:xfrm>
                  <a:off x="2495" y="2592"/>
                  <a:ext cx="625" cy="1008"/>
                </a:xfrm>
                <a:prstGeom prst="rect">
                  <a:avLst/>
                </a:prstGeom>
                <a:solidFill>
                  <a:srgbClr val="66FFFF"/>
                </a:solidFill>
                <a:ln w="381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 name="Group 22"/>
                <p:cNvGrpSpPr/>
                <p:nvPr/>
              </p:nvGrpSpPr>
              <p:grpSpPr bwMode="auto">
                <a:xfrm>
                  <a:off x="1908" y="2724"/>
                  <a:ext cx="588" cy="96"/>
                  <a:chOff x="1908" y="2724"/>
                  <a:chExt cx="588" cy="96"/>
                </a:xfrm>
              </p:grpSpPr>
              <p:sp>
                <p:nvSpPr>
                  <p:cNvPr id="42" name="Line 23"/>
                  <p:cNvSpPr>
                    <a:spLocks noChangeShapeType="1"/>
                  </p:cNvSpPr>
                  <p:nvPr/>
                </p:nvSpPr>
                <p:spPr bwMode="auto">
                  <a:xfrm>
                    <a:off x="2016" y="2784"/>
                    <a:ext cx="48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24"/>
                  <p:cNvSpPr>
                    <a:spLocks noChangeArrowheads="1"/>
                  </p:cNvSpPr>
                  <p:nvPr/>
                </p:nvSpPr>
                <p:spPr bwMode="auto">
                  <a:xfrm>
                    <a:off x="1908" y="2724"/>
                    <a:ext cx="96" cy="96"/>
                  </a:xfrm>
                  <a:prstGeom prst="ellipse">
                    <a:avLst/>
                  </a:prstGeom>
                  <a:solidFill>
                    <a:schemeClr val="bg1"/>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25"/>
                <p:cNvGrpSpPr/>
                <p:nvPr/>
              </p:nvGrpSpPr>
              <p:grpSpPr bwMode="auto">
                <a:xfrm>
                  <a:off x="1908" y="3336"/>
                  <a:ext cx="588" cy="96"/>
                  <a:chOff x="1908" y="2724"/>
                  <a:chExt cx="588" cy="96"/>
                </a:xfrm>
              </p:grpSpPr>
              <p:sp>
                <p:nvSpPr>
                  <p:cNvPr id="40" name="Line 26"/>
                  <p:cNvSpPr>
                    <a:spLocks noChangeShapeType="1"/>
                  </p:cNvSpPr>
                  <p:nvPr/>
                </p:nvSpPr>
                <p:spPr bwMode="auto">
                  <a:xfrm>
                    <a:off x="2016" y="2784"/>
                    <a:ext cx="48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27"/>
                  <p:cNvSpPr>
                    <a:spLocks noChangeArrowheads="1"/>
                  </p:cNvSpPr>
                  <p:nvPr/>
                </p:nvSpPr>
                <p:spPr bwMode="auto">
                  <a:xfrm>
                    <a:off x="1908" y="2724"/>
                    <a:ext cx="96" cy="96"/>
                  </a:xfrm>
                  <a:prstGeom prst="ellipse">
                    <a:avLst/>
                  </a:prstGeom>
                  <a:solidFill>
                    <a:schemeClr val="bg1"/>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28"/>
                <p:cNvGrpSpPr/>
                <p:nvPr/>
              </p:nvGrpSpPr>
              <p:grpSpPr bwMode="auto">
                <a:xfrm flipH="1">
                  <a:off x="3120" y="2724"/>
                  <a:ext cx="588" cy="96"/>
                  <a:chOff x="1908" y="2724"/>
                  <a:chExt cx="588" cy="96"/>
                </a:xfrm>
              </p:grpSpPr>
              <p:sp>
                <p:nvSpPr>
                  <p:cNvPr id="38" name="Line 29"/>
                  <p:cNvSpPr>
                    <a:spLocks noChangeShapeType="1"/>
                  </p:cNvSpPr>
                  <p:nvPr/>
                </p:nvSpPr>
                <p:spPr bwMode="auto">
                  <a:xfrm>
                    <a:off x="2016" y="2784"/>
                    <a:ext cx="48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30"/>
                  <p:cNvSpPr>
                    <a:spLocks noChangeArrowheads="1"/>
                  </p:cNvSpPr>
                  <p:nvPr/>
                </p:nvSpPr>
                <p:spPr bwMode="auto">
                  <a:xfrm>
                    <a:off x="1908" y="2724"/>
                    <a:ext cx="96" cy="96"/>
                  </a:xfrm>
                  <a:prstGeom prst="ellipse">
                    <a:avLst/>
                  </a:prstGeom>
                  <a:noFill/>
                  <a:ln w="38100">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31"/>
                <p:cNvGrpSpPr/>
                <p:nvPr/>
              </p:nvGrpSpPr>
              <p:grpSpPr bwMode="auto">
                <a:xfrm flipH="1">
                  <a:off x="3120" y="3336"/>
                  <a:ext cx="588" cy="96"/>
                  <a:chOff x="1908" y="2724"/>
                  <a:chExt cx="588" cy="96"/>
                </a:xfrm>
              </p:grpSpPr>
              <p:sp>
                <p:nvSpPr>
                  <p:cNvPr id="36" name="Line 32"/>
                  <p:cNvSpPr>
                    <a:spLocks noChangeShapeType="1"/>
                  </p:cNvSpPr>
                  <p:nvPr/>
                </p:nvSpPr>
                <p:spPr bwMode="auto">
                  <a:xfrm>
                    <a:off x="2016" y="2784"/>
                    <a:ext cx="48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3"/>
                  <p:cNvSpPr>
                    <a:spLocks noChangeArrowheads="1"/>
                  </p:cNvSpPr>
                  <p:nvPr/>
                </p:nvSpPr>
                <p:spPr bwMode="auto">
                  <a:xfrm>
                    <a:off x="1908" y="2724"/>
                    <a:ext cx="96" cy="96"/>
                  </a:xfrm>
                  <a:prstGeom prst="ellipse">
                    <a:avLst/>
                  </a:prstGeom>
                  <a:noFill/>
                  <a:ln w="38100">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8" name="Text Box 34"/>
              <p:cNvSpPr txBox="1">
                <a:spLocks noChangeArrowheads="1"/>
              </p:cNvSpPr>
              <p:nvPr/>
            </p:nvSpPr>
            <p:spPr bwMode="auto">
              <a:xfrm>
                <a:off x="1554" y="2186"/>
                <a:ext cx="30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3200" b="1" i="1">
                    <a:solidFill>
                      <a:srgbClr val="000000"/>
                    </a:solidFill>
                    <a:latin typeface="Times New Roman" panose="02020603050405020304" pitchFamily="18" charset="0"/>
                    <a:ea typeface="黑体" panose="02010609060101010101" pitchFamily="49" charset="-122"/>
                  </a:rPr>
                  <a:t>u</a:t>
                </a:r>
                <a:r>
                  <a:rPr kumimoji="1" lang="en-US" altLang="zh-CN" sz="3200" b="1" i="1" baseline="-25000">
                    <a:solidFill>
                      <a:srgbClr val="000000"/>
                    </a:solidFill>
                    <a:latin typeface="Times New Roman" panose="02020603050405020304" pitchFamily="18" charset="0"/>
                    <a:ea typeface="黑体" panose="02010609060101010101" pitchFamily="49" charset="-122"/>
                  </a:rPr>
                  <a:t>i</a:t>
                </a:r>
                <a:endParaRPr kumimoji="1" lang="en-US" altLang="zh-CN" sz="3200" b="1" i="1">
                  <a:solidFill>
                    <a:srgbClr val="000000"/>
                  </a:solidFill>
                  <a:latin typeface="Times New Roman" panose="02020603050405020304" pitchFamily="18" charset="0"/>
                  <a:ea typeface="黑体" panose="02010609060101010101" pitchFamily="49" charset="-122"/>
                </a:endParaRPr>
              </a:p>
            </p:txBody>
          </p:sp>
          <p:sp>
            <p:nvSpPr>
              <p:cNvPr id="29" name="Text Box 35"/>
              <p:cNvSpPr txBox="1">
                <a:spLocks noChangeArrowheads="1"/>
              </p:cNvSpPr>
              <p:nvPr/>
            </p:nvSpPr>
            <p:spPr bwMode="auto">
              <a:xfrm>
                <a:off x="3186" y="2141"/>
                <a:ext cx="34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3200" b="1" i="1">
                    <a:solidFill>
                      <a:srgbClr val="000000"/>
                    </a:solidFill>
                    <a:latin typeface="Times New Roman" panose="02020603050405020304" pitchFamily="18" charset="0"/>
                    <a:ea typeface="黑体" panose="02010609060101010101" pitchFamily="49" charset="-122"/>
                  </a:rPr>
                  <a:t>u</a:t>
                </a:r>
                <a:r>
                  <a:rPr kumimoji="1" lang="en-US" altLang="zh-CN" sz="3200" b="1" i="1" baseline="-25000">
                    <a:solidFill>
                      <a:srgbClr val="000000"/>
                    </a:solidFill>
                    <a:latin typeface="Times New Roman" panose="02020603050405020304" pitchFamily="18" charset="0"/>
                    <a:ea typeface="黑体" panose="02010609060101010101" pitchFamily="49" charset="-122"/>
                  </a:rPr>
                  <a:t>o</a:t>
                </a:r>
                <a:endParaRPr kumimoji="1" lang="en-US" altLang="zh-CN" sz="3200" b="1" i="1">
                  <a:solidFill>
                    <a:srgbClr val="000000"/>
                  </a:solidFill>
                  <a:latin typeface="Times New Roman" panose="02020603050405020304" pitchFamily="18" charset="0"/>
                  <a:ea typeface="黑体" panose="02010609060101010101" pitchFamily="49" charset="-122"/>
                </a:endParaRPr>
              </a:p>
            </p:txBody>
          </p:sp>
          <p:sp>
            <p:nvSpPr>
              <p:cNvPr id="30" name="Text Box 36"/>
              <p:cNvSpPr txBox="1">
                <a:spLocks noChangeArrowheads="1"/>
              </p:cNvSpPr>
              <p:nvPr/>
            </p:nvSpPr>
            <p:spPr bwMode="auto">
              <a:xfrm>
                <a:off x="2344" y="2171"/>
                <a:ext cx="3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a:solidFill>
                      <a:srgbClr val="FF3300"/>
                    </a:solidFill>
                    <a:latin typeface="Times New Roman" panose="02020603050405020304" pitchFamily="18" charset="0"/>
                    <a:ea typeface="黑体" panose="02010609060101010101" pitchFamily="49" charset="-122"/>
                  </a:rPr>
                  <a:t>A</a:t>
                </a:r>
                <a:r>
                  <a:rPr kumimoji="1" lang="en-US" altLang="zh-CN" sz="2800" b="1" i="1" baseline="-25000">
                    <a:solidFill>
                      <a:srgbClr val="FF3300"/>
                    </a:solidFill>
                    <a:latin typeface="Times New Roman" panose="02020603050405020304" pitchFamily="18" charset="0"/>
                    <a:ea typeface="黑体" panose="02010609060101010101" pitchFamily="49" charset="-122"/>
                  </a:rPr>
                  <a:t>u</a:t>
                </a:r>
                <a:endParaRPr kumimoji="1" lang="en-US" altLang="zh-CN" sz="2800" b="1" i="1">
                  <a:solidFill>
                    <a:srgbClr val="FF3300"/>
                  </a:solidFill>
                  <a:latin typeface="Times New Roman" panose="02020603050405020304" pitchFamily="18" charset="0"/>
                  <a:ea typeface="黑体" panose="02010609060101010101" pitchFamily="49" charset="-122"/>
                </a:endParaRPr>
              </a:p>
            </p:txBody>
          </p:sp>
        </p:grpSp>
        <p:sp>
          <p:nvSpPr>
            <p:cNvPr id="20" name="Text Box 37"/>
            <p:cNvSpPr txBox="1">
              <a:spLocks noChangeArrowheads="1"/>
            </p:cNvSpPr>
            <p:nvPr/>
          </p:nvSpPr>
          <p:spPr bwMode="auto">
            <a:xfrm>
              <a:off x="1656" y="935"/>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i="1">
                  <a:solidFill>
                    <a:srgbClr val="0000FF"/>
                  </a:solidFill>
                  <a:latin typeface="Times New Roman" panose="02020603050405020304" pitchFamily="18" charset="0"/>
                </a:rPr>
                <a:t>i</a:t>
              </a:r>
              <a:r>
                <a:rPr kumimoji="1" lang="en-US" altLang="zh-CN" sz="3200" b="1" baseline="-25000">
                  <a:solidFill>
                    <a:srgbClr val="0000FF"/>
                  </a:solidFill>
                  <a:latin typeface="Times New Roman" panose="02020603050405020304" pitchFamily="18" charset="0"/>
                </a:rPr>
                <a:t>i</a:t>
              </a:r>
            </a:p>
          </p:txBody>
        </p:sp>
        <p:sp>
          <p:nvSpPr>
            <p:cNvPr id="21" name="Line 38"/>
            <p:cNvSpPr>
              <a:spLocks noChangeShapeType="1"/>
            </p:cNvSpPr>
            <p:nvPr/>
          </p:nvSpPr>
          <p:spPr bwMode="auto">
            <a:xfrm>
              <a:off x="1565" y="1298"/>
              <a:ext cx="363" cy="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9"/>
            <p:cNvSpPr>
              <a:spLocks noChangeShapeType="1"/>
            </p:cNvSpPr>
            <p:nvPr/>
          </p:nvSpPr>
          <p:spPr bwMode="auto">
            <a:xfrm>
              <a:off x="2744" y="1296"/>
              <a:ext cx="363" cy="2"/>
            </a:xfrm>
            <a:prstGeom prst="line">
              <a:avLst/>
            </a:prstGeom>
            <a:noFill/>
            <a:ln w="38100">
              <a:solidFill>
                <a:srgbClr val="FF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40"/>
            <p:cNvSpPr txBox="1">
              <a:spLocks noChangeArrowheads="1"/>
            </p:cNvSpPr>
            <p:nvPr/>
          </p:nvSpPr>
          <p:spPr bwMode="auto">
            <a:xfrm>
              <a:off x="2744" y="935"/>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i="1">
                  <a:solidFill>
                    <a:srgbClr val="0000FF"/>
                  </a:solidFill>
                  <a:latin typeface="Times New Roman" panose="02020603050405020304" pitchFamily="18" charset="0"/>
                </a:rPr>
                <a:t>i</a:t>
              </a:r>
              <a:r>
                <a:rPr kumimoji="1" lang="en-US" altLang="zh-CN" sz="3200" b="1" baseline="-25000">
                  <a:solidFill>
                    <a:srgbClr val="0000FF"/>
                  </a:solidFill>
                  <a:latin typeface="Times New Roman" panose="02020603050405020304" pitchFamily="18" charset="0"/>
                </a:rPr>
                <a:t>O</a:t>
              </a:r>
            </a:p>
          </p:txBody>
        </p:sp>
        <p:sp>
          <p:nvSpPr>
            <p:cNvPr id="24" name="Text Box 41"/>
            <p:cNvSpPr txBox="1">
              <a:spLocks noChangeArrowheads="1"/>
            </p:cNvSpPr>
            <p:nvPr/>
          </p:nvSpPr>
          <p:spPr bwMode="auto">
            <a:xfrm>
              <a:off x="1338" y="1344"/>
              <a:ext cx="3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FF3300"/>
                  </a:solidFill>
                  <a:latin typeface="黑体" panose="02010609060101010101" pitchFamily="49" charset="-122"/>
                  <a:ea typeface="黑体" panose="02010609060101010101" pitchFamily="49" charset="-122"/>
                </a:rPr>
                <a:t>＋</a:t>
              </a:r>
              <a:endParaRPr kumimoji="1" lang="zh-CN" altLang="en-US" sz="2000" b="1">
                <a:solidFill>
                  <a:srgbClr val="FF3300"/>
                </a:solidFill>
                <a:latin typeface="Times New Roman" panose="02020603050405020304" pitchFamily="18" charset="0"/>
                <a:ea typeface="黑体" panose="02010609060101010101" pitchFamily="49" charset="-122"/>
              </a:endParaRPr>
            </a:p>
          </p:txBody>
        </p:sp>
        <p:sp>
          <p:nvSpPr>
            <p:cNvPr id="25" name="Text Box 42"/>
            <p:cNvSpPr txBox="1">
              <a:spLocks noChangeArrowheads="1"/>
            </p:cNvSpPr>
            <p:nvPr/>
          </p:nvSpPr>
          <p:spPr bwMode="auto">
            <a:xfrm>
              <a:off x="1338" y="1752"/>
              <a:ext cx="3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FF3300"/>
                  </a:solidFill>
                  <a:latin typeface="黑体" panose="02010609060101010101" pitchFamily="49" charset="-122"/>
                  <a:ea typeface="黑体" panose="02010609060101010101" pitchFamily="49" charset="-122"/>
                </a:rPr>
                <a:t>－</a:t>
              </a:r>
              <a:endParaRPr kumimoji="1" lang="zh-CN" altLang="en-US" sz="2000" b="1">
                <a:solidFill>
                  <a:srgbClr val="FF3300"/>
                </a:solidFill>
                <a:latin typeface="Times New Roman" panose="02020603050405020304" pitchFamily="18" charset="0"/>
                <a:ea typeface="黑体" panose="02010609060101010101" pitchFamily="49" charset="-122"/>
              </a:endParaRPr>
            </a:p>
          </p:txBody>
        </p:sp>
        <p:sp>
          <p:nvSpPr>
            <p:cNvPr id="26" name="Text Box 43"/>
            <p:cNvSpPr txBox="1">
              <a:spLocks noChangeArrowheads="1"/>
            </p:cNvSpPr>
            <p:nvPr/>
          </p:nvSpPr>
          <p:spPr bwMode="auto">
            <a:xfrm>
              <a:off x="3016" y="1320"/>
              <a:ext cx="3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FF3300"/>
                  </a:solidFill>
                  <a:latin typeface="黑体" panose="02010609060101010101" pitchFamily="49" charset="-122"/>
                  <a:ea typeface="黑体" panose="02010609060101010101" pitchFamily="49" charset="-122"/>
                </a:rPr>
                <a:t>＋</a:t>
              </a:r>
              <a:endParaRPr kumimoji="1" lang="zh-CN" altLang="en-US" sz="2000" b="1">
                <a:solidFill>
                  <a:srgbClr val="FF3300"/>
                </a:solidFill>
                <a:latin typeface="Times New Roman" panose="02020603050405020304" pitchFamily="18" charset="0"/>
                <a:ea typeface="黑体" panose="02010609060101010101" pitchFamily="49" charset="-122"/>
              </a:endParaRPr>
            </a:p>
          </p:txBody>
        </p:sp>
        <p:sp>
          <p:nvSpPr>
            <p:cNvPr id="44" name="Text Box 44"/>
            <p:cNvSpPr txBox="1">
              <a:spLocks noChangeArrowheads="1"/>
            </p:cNvSpPr>
            <p:nvPr/>
          </p:nvSpPr>
          <p:spPr bwMode="auto">
            <a:xfrm>
              <a:off x="3016" y="1733"/>
              <a:ext cx="3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FF3300"/>
                  </a:solidFill>
                  <a:latin typeface="黑体" panose="02010609060101010101" pitchFamily="49" charset="-122"/>
                  <a:ea typeface="黑体" panose="02010609060101010101" pitchFamily="49" charset="-122"/>
                </a:rPr>
                <a:t>－</a:t>
              </a:r>
              <a:endParaRPr kumimoji="1" lang="zh-CN" altLang="en-US" sz="2000" b="1">
                <a:solidFill>
                  <a:srgbClr val="FF3300"/>
                </a:solidFill>
                <a:latin typeface="Times New Roman" panose="02020603050405020304" pitchFamily="18" charset="0"/>
                <a:ea typeface="黑体" panose="02010609060101010101" pitchFamily="49" charset="-122"/>
              </a:endParaRPr>
            </a:p>
          </p:txBody>
        </p:sp>
      </p:grpSp>
      <p:sp>
        <p:nvSpPr>
          <p:cNvPr id="45" name="Rectangle 45"/>
          <p:cNvSpPr>
            <a:spLocks noChangeArrowheads="1"/>
          </p:cNvSpPr>
          <p:nvPr/>
        </p:nvSpPr>
        <p:spPr bwMode="auto">
          <a:xfrm>
            <a:off x="3033712" y="4078287"/>
            <a:ext cx="24479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solidFill>
                  <a:srgbClr val="3333FF"/>
                </a:solidFill>
                <a:latin typeface="Times New Roman" panose="02020603050405020304" pitchFamily="18" charset="0"/>
                <a:ea typeface="黑体" panose="02010609060101010101" pitchFamily="49" charset="-122"/>
              </a:rPr>
              <a:t>（ </a:t>
            </a:r>
            <a:r>
              <a:rPr kumimoji="1" lang="en-US" altLang="zh-CN" sz="2400" b="1" i="1" dirty="0" err="1">
                <a:solidFill>
                  <a:srgbClr val="3333FF"/>
                </a:solidFill>
                <a:latin typeface="Times New Roman" panose="02020603050405020304" pitchFamily="18" charset="0"/>
                <a:ea typeface="黑体" panose="02010609060101010101" pitchFamily="49" charset="-122"/>
              </a:rPr>
              <a:t>R</a:t>
            </a:r>
            <a:r>
              <a:rPr kumimoji="1" lang="en-US" altLang="zh-CN" sz="2400" b="1" i="1" baseline="-25000" dirty="0" err="1">
                <a:solidFill>
                  <a:srgbClr val="3333FF"/>
                </a:solidFill>
                <a:latin typeface="Times New Roman" panose="02020603050405020304" pitchFamily="18" charset="0"/>
                <a:ea typeface="黑体" panose="02010609060101010101" pitchFamily="49" charset="-122"/>
              </a:rPr>
              <a:t>i</a:t>
            </a:r>
            <a:r>
              <a:rPr kumimoji="1" lang="zh-CN" altLang="en-US" sz="2400" b="1" dirty="0">
                <a:solidFill>
                  <a:srgbClr val="3333FF"/>
                </a:solidFill>
                <a:latin typeface="Times New Roman" panose="02020603050405020304" pitchFamily="18" charset="0"/>
                <a:ea typeface="黑体" panose="02010609060101010101" pitchFamily="49" charset="-122"/>
              </a:rPr>
              <a:t>越大越好）</a:t>
            </a:r>
          </a:p>
        </p:txBody>
      </p:sp>
      <p:sp>
        <p:nvSpPr>
          <p:cNvPr id="46" name="Text Box 46"/>
          <p:cNvSpPr txBox="1">
            <a:spLocks noChangeArrowheads="1"/>
          </p:cNvSpPr>
          <p:nvPr/>
        </p:nvSpPr>
        <p:spPr bwMode="auto">
          <a:xfrm>
            <a:off x="323850" y="5060950"/>
            <a:ext cx="35639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1428750">
              <a:defRPr>
                <a:solidFill>
                  <a:schemeClr val="tx1"/>
                </a:solidFill>
                <a:latin typeface="Arial" panose="020B0604020202020204" pitchFamily="34" charset="0"/>
                <a:ea typeface="宋体" panose="02010600030101010101" pitchFamily="2" charset="-122"/>
              </a:defRPr>
            </a:lvl2pPr>
            <a:lvl3pPr marL="1619250">
              <a:defRPr>
                <a:solidFill>
                  <a:schemeClr val="tx1"/>
                </a:solidFill>
                <a:latin typeface="Arial" panose="020B0604020202020204" pitchFamily="34" charset="0"/>
                <a:ea typeface="宋体" panose="02010600030101010101" pitchFamily="2" charset="-122"/>
              </a:defRPr>
            </a:lvl3pPr>
            <a:lvl4pPr marL="1809750">
              <a:defRPr>
                <a:solidFill>
                  <a:schemeClr val="tx1"/>
                </a:solidFill>
                <a:latin typeface="Arial" panose="020B0604020202020204" pitchFamily="34" charset="0"/>
                <a:ea typeface="宋体" panose="02010600030101010101" pitchFamily="2" charset="-122"/>
              </a:defRPr>
            </a:lvl4pPr>
            <a:lvl5pPr marL="2000250">
              <a:defRPr>
                <a:solidFill>
                  <a:schemeClr val="tx1"/>
                </a:solidFill>
                <a:latin typeface="Arial" panose="020B0604020202020204" pitchFamily="34" charset="0"/>
                <a:ea typeface="宋体" panose="02010600030101010101" pitchFamily="2" charset="-122"/>
              </a:defRPr>
            </a:lvl5pPr>
            <a:lvl6pPr marL="2457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46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71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290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黑体" panose="02010609060101010101" pitchFamily="49" charset="-122"/>
                <a:ea typeface="黑体" panose="02010609060101010101" pitchFamily="49" charset="-122"/>
              </a:rPr>
              <a:t>②</a:t>
            </a:r>
            <a:r>
              <a:rPr kumimoji="1" lang="zh-CN" altLang="en-US" sz="2400" b="1">
                <a:latin typeface="Times New Roman" panose="02020603050405020304" pitchFamily="18" charset="0"/>
                <a:ea typeface="黑体" panose="02010609060101010101" pitchFamily="49" charset="-122"/>
              </a:rPr>
              <a:t>输入为电流源：</a:t>
            </a:r>
          </a:p>
        </p:txBody>
      </p:sp>
      <p:sp>
        <p:nvSpPr>
          <p:cNvPr id="47" name="Text Box 47"/>
          <p:cNvSpPr txBox="1">
            <a:spLocks noChangeArrowheads="1"/>
          </p:cNvSpPr>
          <p:nvPr/>
        </p:nvSpPr>
        <p:spPr bwMode="auto">
          <a:xfrm>
            <a:off x="684213" y="5564188"/>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i="1">
                <a:solidFill>
                  <a:srgbClr val="FF0000"/>
                </a:solidFill>
                <a:latin typeface="Times New Roman" panose="02020603050405020304" pitchFamily="18" charset="0"/>
                <a:ea typeface="黑体" panose="02010609060101010101" pitchFamily="49" charset="-122"/>
              </a:rPr>
              <a:t>R</a:t>
            </a:r>
            <a:r>
              <a:rPr kumimoji="1" lang="en-US" altLang="zh-CN" sz="2400" b="1" i="1" baseline="-25000">
                <a:solidFill>
                  <a:srgbClr val="FF0000"/>
                </a:solidFill>
                <a:latin typeface="Times New Roman" panose="02020603050405020304" pitchFamily="18" charset="0"/>
                <a:ea typeface="黑体" panose="02010609060101010101" pitchFamily="49" charset="-122"/>
              </a:rPr>
              <a:t>i</a:t>
            </a:r>
            <a:r>
              <a:rPr kumimoji="1"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黑体" panose="02010609060101010101" pitchFamily="49" charset="-122"/>
              </a:rPr>
              <a:t>，</a:t>
            </a:r>
            <a:r>
              <a:rPr kumimoji="1" lang="en-US" altLang="zh-CN" sz="2400" b="1" i="1">
                <a:solidFill>
                  <a:srgbClr val="FF0000"/>
                </a:solidFill>
                <a:latin typeface="Times New Roman" panose="02020603050405020304" pitchFamily="18" charset="0"/>
                <a:ea typeface="黑体" panose="02010609060101010101" pitchFamily="49" charset="-122"/>
              </a:rPr>
              <a:t>i</a:t>
            </a:r>
            <a:r>
              <a:rPr kumimoji="1" lang="en-US" altLang="zh-CN" sz="2400" b="1" i="1" baseline="-25000">
                <a:solidFill>
                  <a:srgbClr val="FF0000"/>
                </a:solidFill>
                <a:latin typeface="Times New Roman" panose="02020603050405020304" pitchFamily="18" charset="0"/>
                <a:ea typeface="黑体" panose="02010609060101010101" pitchFamily="49" charset="-122"/>
              </a:rPr>
              <a:t>RS</a:t>
            </a:r>
            <a:r>
              <a:rPr kumimoji="1" lang="en-US" altLang="zh-CN" sz="2400" b="1" i="1" baseline="-25000">
                <a:solidFill>
                  <a:srgbClr val="FF3300"/>
                </a:solidFill>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b="1" i="1" baseline="-25000">
                <a:solidFill>
                  <a:srgbClr val="FF3300"/>
                </a:solidFill>
                <a:latin typeface="Times New Roman" panose="02020603050405020304" pitchFamily="18" charset="0"/>
                <a:ea typeface="黑体" panose="02010609060101010101" pitchFamily="49" charset="-122"/>
              </a:rPr>
              <a:t> </a:t>
            </a:r>
            <a:r>
              <a:rPr kumimoji="1" lang="zh-CN" altLang="en-US" sz="2400" b="1">
                <a:latin typeface="Times New Roman" panose="02020603050405020304" pitchFamily="18" charset="0"/>
                <a:ea typeface="黑体" panose="02010609060101010101" pitchFamily="49" charset="-122"/>
              </a:rPr>
              <a:t>，</a:t>
            </a:r>
            <a:r>
              <a:rPr kumimoji="1" lang="en-US" altLang="zh-CN" sz="2400" b="1" i="1">
                <a:solidFill>
                  <a:srgbClr val="FF0000"/>
                </a:solidFill>
                <a:latin typeface="Times New Roman" panose="02020603050405020304" pitchFamily="18" charset="0"/>
                <a:ea typeface="黑体" panose="02010609060101010101" pitchFamily="49" charset="-122"/>
              </a:rPr>
              <a:t>i</a:t>
            </a:r>
            <a:r>
              <a:rPr kumimoji="1" lang="en-US" altLang="zh-CN" sz="2400" b="1" i="1" baseline="-25000">
                <a:solidFill>
                  <a:srgbClr val="FF0000"/>
                </a:solidFill>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就越接近</a:t>
            </a:r>
            <a:r>
              <a:rPr kumimoji="1" lang="en-US" altLang="zh-CN" sz="2400" b="1" i="1">
                <a:solidFill>
                  <a:srgbClr val="FF0000"/>
                </a:solidFill>
                <a:latin typeface="Times New Roman" panose="02020603050405020304" pitchFamily="18" charset="0"/>
                <a:ea typeface="黑体" panose="02010609060101010101" pitchFamily="49" charset="-122"/>
              </a:rPr>
              <a:t>i</a:t>
            </a:r>
            <a:r>
              <a:rPr kumimoji="1" lang="en-US" altLang="zh-CN" sz="2400" b="1" i="1" baseline="-25000">
                <a:solidFill>
                  <a:srgbClr val="FF0000"/>
                </a:solidFill>
                <a:latin typeface="Times New Roman" panose="02020603050405020304" pitchFamily="18" charset="0"/>
                <a:ea typeface="黑体" panose="02010609060101010101" pitchFamily="49" charset="-122"/>
              </a:rPr>
              <a:t>S</a:t>
            </a:r>
            <a:r>
              <a:rPr kumimoji="1" lang="zh-CN" altLang="en-US" sz="2400" b="1" i="1">
                <a:solidFill>
                  <a:srgbClr val="FF0000"/>
                </a:solidFill>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输入信号的利用率越高。</a:t>
            </a:r>
          </a:p>
        </p:txBody>
      </p:sp>
      <p:sp>
        <p:nvSpPr>
          <p:cNvPr id="48" name="Rectangle 48"/>
          <p:cNvSpPr>
            <a:spLocks noChangeArrowheads="1"/>
          </p:cNvSpPr>
          <p:nvPr/>
        </p:nvSpPr>
        <p:spPr bwMode="auto">
          <a:xfrm>
            <a:off x="3033711" y="5013325"/>
            <a:ext cx="24479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solidFill>
                  <a:srgbClr val="3333FF"/>
                </a:solidFill>
                <a:latin typeface="Times New Roman" panose="02020603050405020304" pitchFamily="18" charset="0"/>
                <a:ea typeface="黑体" panose="02010609060101010101" pitchFamily="49" charset="-122"/>
              </a:rPr>
              <a:t>（ </a:t>
            </a:r>
            <a:r>
              <a:rPr kumimoji="1" lang="en-US" altLang="zh-CN" sz="2400" b="1" i="1" dirty="0" err="1">
                <a:solidFill>
                  <a:srgbClr val="3333FF"/>
                </a:solidFill>
                <a:latin typeface="Times New Roman" panose="02020603050405020304" pitchFamily="18" charset="0"/>
                <a:ea typeface="黑体" panose="02010609060101010101" pitchFamily="49" charset="-122"/>
              </a:rPr>
              <a:t>R</a:t>
            </a:r>
            <a:r>
              <a:rPr kumimoji="1" lang="en-US" altLang="zh-CN" sz="2400" b="1" i="1" baseline="-25000" dirty="0" err="1">
                <a:solidFill>
                  <a:srgbClr val="3333FF"/>
                </a:solidFill>
                <a:latin typeface="Times New Roman" panose="02020603050405020304" pitchFamily="18" charset="0"/>
                <a:ea typeface="黑体" panose="02010609060101010101" pitchFamily="49" charset="-122"/>
              </a:rPr>
              <a:t>i</a:t>
            </a:r>
            <a:r>
              <a:rPr kumimoji="1" lang="zh-CN" altLang="en-US" sz="2400" b="1" dirty="0">
                <a:solidFill>
                  <a:srgbClr val="3333FF"/>
                </a:solidFill>
                <a:latin typeface="Times New Roman" panose="02020603050405020304" pitchFamily="18" charset="0"/>
                <a:ea typeface="黑体" panose="02010609060101010101" pitchFamily="49" charset="-122"/>
              </a:rPr>
              <a:t>越小越好）</a:t>
            </a:r>
          </a:p>
        </p:txBody>
      </p:sp>
      <p:grpSp>
        <p:nvGrpSpPr>
          <p:cNvPr id="49" name="Group 49"/>
          <p:cNvGrpSpPr/>
          <p:nvPr/>
        </p:nvGrpSpPr>
        <p:grpSpPr bwMode="auto">
          <a:xfrm>
            <a:off x="152400" y="2192338"/>
            <a:ext cx="2060575" cy="1439862"/>
            <a:chOff x="3470" y="1661"/>
            <a:chExt cx="1298" cy="907"/>
          </a:xfrm>
        </p:grpSpPr>
        <p:grpSp>
          <p:nvGrpSpPr>
            <p:cNvPr id="50" name="Group 50"/>
            <p:cNvGrpSpPr/>
            <p:nvPr/>
          </p:nvGrpSpPr>
          <p:grpSpPr bwMode="auto">
            <a:xfrm>
              <a:off x="3470" y="1661"/>
              <a:ext cx="1298" cy="907"/>
              <a:chOff x="4105" y="1979"/>
              <a:chExt cx="1298" cy="907"/>
            </a:xfrm>
          </p:grpSpPr>
          <p:sp>
            <p:nvSpPr>
              <p:cNvPr id="51" name="Rectangle 51"/>
              <p:cNvSpPr>
                <a:spLocks noChangeArrowheads="1"/>
              </p:cNvSpPr>
              <p:nvPr/>
            </p:nvSpPr>
            <p:spPr bwMode="auto">
              <a:xfrm>
                <a:off x="4286" y="1979"/>
                <a:ext cx="1088" cy="90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2"/>
              <p:cNvSpPr>
                <a:spLocks noChangeShapeType="1"/>
              </p:cNvSpPr>
              <p:nvPr/>
            </p:nvSpPr>
            <p:spPr bwMode="auto">
              <a:xfrm>
                <a:off x="4647" y="2778"/>
                <a:ext cx="7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 name="Line 53"/>
              <p:cNvSpPr>
                <a:spLocks noChangeShapeType="1"/>
              </p:cNvSpPr>
              <p:nvPr/>
            </p:nvSpPr>
            <p:spPr bwMode="auto">
              <a:xfrm>
                <a:off x="4644" y="2172"/>
                <a:ext cx="7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 name="Line 54"/>
              <p:cNvSpPr>
                <a:spLocks noChangeShapeType="1"/>
              </p:cNvSpPr>
              <p:nvPr/>
            </p:nvSpPr>
            <p:spPr bwMode="auto">
              <a:xfrm>
                <a:off x="4656" y="2169"/>
                <a:ext cx="0" cy="6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 name="Text Box 55"/>
              <p:cNvSpPr txBox="1">
                <a:spLocks noChangeArrowheads="1"/>
              </p:cNvSpPr>
              <p:nvPr/>
            </p:nvSpPr>
            <p:spPr bwMode="auto">
              <a:xfrm>
                <a:off x="4105" y="2296"/>
                <a:ext cx="6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3300"/>
                    </a:solidFill>
                    <a:latin typeface="Times New Roman" panose="02020603050405020304" pitchFamily="18" charset="0"/>
                    <a:ea typeface="楷体_GB2312" pitchFamily="49" charset="-122"/>
                  </a:rPr>
                  <a:t>i</a:t>
                </a:r>
                <a:r>
                  <a:rPr kumimoji="1" lang="en-US" altLang="zh-CN" sz="2800" b="1" i="1" baseline="-25000">
                    <a:solidFill>
                      <a:srgbClr val="FF3300"/>
                    </a:solidFill>
                    <a:latin typeface="Times New Roman" panose="02020603050405020304" pitchFamily="18" charset="0"/>
                    <a:ea typeface="楷体_GB2312" pitchFamily="49" charset="-122"/>
                  </a:rPr>
                  <a:t>S</a:t>
                </a:r>
                <a:endParaRPr kumimoji="1" lang="en-US" altLang="zh-CN" sz="2800" b="1" i="1">
                  <a:solidFill>
                    <a:srgbClr val="FF3300"/>
                  </a:solidFill>
                  <a:latin typeface="Times New Roman" panose="02020603050405020304" pitchFamily="18" charset="0"/>
                  <a:ea typeface="楷体_GB2312" pitchFamily="49" charset="-122"/>
                </a:endParaRPr>
              </a:p>
            </p:txBody>
          </p:sp>
          <p:sp>
            <p:nvSpPr>
              <p:cNvPr id="56" name="Line 56"/>
              <p:cNvSpPr>
                <a:spLocks noChangeShapeType="1"/>
              </p:cNvSpPr>
              <p:nvPr/>
            </p:nvSpPr>
            <p:spPr bwMode="auto">
              <a:xfrm>
                <a:off x="5012" y="2160"/>
                <a:ext cx="0" cy="62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 name="Rectangle 57"/>
              <p:cNvSpPr>
                <a:spLocks noChangeArrowheads="1"/>
              </p:cNvSpPr>
              <p:nvPr/>
            </p:nvSpPr>
            <p:spPr bwMode="auto">
              <a:xfrm rot="-5400000">
                <a:off x="4888" y="2462"/>
                <a:ext cx="249" cy="91"/>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8" name="Oval 58"/>
              <p:cNvSpPr>
                <a:spLocks noChangeArrowheads="1"/>
              </p:cNvSpPr>
              <p:nvPr/>
            </p:nvSpPr>
            <p:spPr bwMode="auto">
              <a:xfrm>
                <a:off x="4529" y="2336"/>
                <a:ext cx="255" cy="255"/>
              </a:xfrm>
              <a:prstGeom prst="ellipse">
                <a:avLst/>
              </a:prstGeom>
              <a:solidFill>
                <a:srgbClr val="FFFFCC"/>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 name="Text Box 59"/>
              <p:cNvSpPr txBox="1">
                <a:spLocks noChangeArrowheads="1"/>
              </p:cNvSpPr>
              <p:nvPr/>
            </p:nvSpPr>
            <p:spPr bwMode="auto">
              <a:xfrm>
                <a:off x="4513" y="2210"/>
                <a:ext cx="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Times New Roman" panose="02020603050405020304" pitchFamily="18" charset="0"/>
                    <a:sym typeface="Symbol" panose="05050102010706020507" pitchFamily="18" charset="2"/>
                  </a:rPr>
                  <a:t></a:t>
                </a:r>
              </a:p>
            </p:txBody>
          </p:sp>
        </p:grpSp>
        <p:sp>
          <p:nvSpPr>
            <p:cNvPr id="60" name="Rectangle 60"/>
            <p:cNvSpPr>
              <a:spLocks noChangeArrowheads="1"/>
            </p:cNvSpPr>
            <p:nvPr/>
          </p:nvSpPr>
          <p:spPr bwMode="auto">
            <a:xfrm>
              <a:off x="4377" y="1979"/>
              <a:ext cx="3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3300"/>
                  </a:solidFill>
                  <a:latin typeface="Times New Roman" panose="02020603050405020304" pitchFamily="18" charset="0"/>
                  <a:ea typeface="黑体" panose="02010609060101010101" pitchFamily="49" charset="-122"/>
                </a:rPr>
                <a:t>R</a:t>
              </a:r>
              <a:r>
                <a:rPr kumimoji="1" lang="en-US" altLang="zh-CN" sz="2800" b="1" i="1" baseline="-25000">
                  <a:solidFill>
                    <a:srgbClr val="FF3300"/>
                  </a:solidFill>
                  <a:latin typeface="Times New Roman" panose="02020603050405020304" pitchFamily="18" charset="0"/>
                  <a:ea typeface="黑体" panose="02010609060101010101" pitchFamily="49" charset="-122"/>
                </a:rPr>
                <a:t>S</a:t>
              </a:r>
            </a:p>
          </p:txBody>
        </p:sp>
      </p:grpSp>
      <p:grpSp>
        <p:nvGrpSpPr>
          <p:cNvPr id="61" name="Group 61"/>
          <p:cNvGrpSpPr/>
          <p:nvPr/>
        </p:nvGrpSpPr>
        <p:grpSpPr bwMode="auto">
          <a:xfrm>
            <a:off x="1908175" y="3284538"/>
            <a:ext cx="576263" cy="950912"/>
            <a:chOff x="975" y="1888"/>
            <a:chExt cx="363" cy="599"/>
          </a:xfrm>
        </p:grpSpPr>
        <p:sp>
          <p:nvSpPr>
            <p:cNvPr id="62" name="Line 62"/>
            <p:cNvSpPr>
              <a:spLocks noChangeShapeType="1"/>
            </p:cNvSpPr>
            <p:nvPr/>
          </p:nvSpPr>
          <p:spPr bwMode="auto">
            <a:xfrm>
              <a:off x="1111" y="1888"/>
              <a:ext cx="0" cy="317"/>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3"/>
            <p:cNvSpPr>
              <a:spLocks noChangeShapeType="1"/>
            </p:cNvSpPr>
            <p:nvPr/>
          </p:nvSpPr>
          <p:spPr bwMode="auto">
            <a:xfrm>
              <a:off x="1111" y="1888"/>
              <a:ext cx="227"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Rectangle 64"/>
            <p:cNvSpPr>
              <a:spLocks noChangeArrowheads="1"/>
            </p:cNvSpPr>
            <p:nvPr/>
          </p:nvSpPr>
          <p:spPr bwMode="auto">
            <a:xfrm>
              <a:off x="975" y="2160"/>
              <a:ext cx="3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anose="02020603050405020304" pitchFamily="18" charset="0"/>
                  <a:ea typeface="黑体" panose="02010609060101010101" pitchFamily="49" charset="-122"/>
                </a:rPr>
                <a:t>R</a:t>
              </a:r>
              <a:r>
                <a:rPr kumimoji="1" lang="en-US" altLang="zh-CN" sz="2800" b="1" i="1" baseline="-25000">
                  <a:solidFill>
                    <a:srgbClr val="FF0000"/>
                  </a:solidFill>
                  <a:latin typeface="Times New Roman" panose="02020603050405020304" pitchFamily="18" charset="0"/>
                  <a:ea typeface="黑体" panose="02010609060101010101" pitchFamily="49" charset="-122"/>
                </a:rPr>
                <a:t>i</a:t>
              </a:r>
            </a:p>
          </p:txBody>
        </p:sp>
      </p:grpSp>
      <p:sp>
        <p:nvSpPr>
          <p:cNvPr id="65" name="Rectangle 65"/>
          <p:cNvSpPr>
            <a:spLocks noChangeArrowheads="1"/>
          </p:cNvSpPr>
          <p:nvPr/>
        </p:nvSpPr>
        <p:spPr bwMode="auto">
          <a:xfrm>
            <a:off x="2411413" y="304800"/>
            <a:ext cx="64087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a:solidFill>
                  <a:srgbClr val="3333FF"/>
                </a:solidFill>
                <a:latin typeface="Times New Roman" panose="02020603050405020304" pitchFamily="18" charset="0"/>
                <a:ea typeface="黑体" panose="02010609060101010101" pitchFamily="49" charset="-122"/>
              </a:rPr>
              <a:t>——</a:t>
            </a:r>
            <a:r>
              <a:rPr kumimoji="1" lang="zh-CN" altLang="en-US" sz="2400" b="1">
                <a:solidFill>
                  <a:srgbClr val="3333FF"/>
                </a:solidFill>
                <a:latin typeface="Times New Roman" panose="02020603050405020304" pitchFamily="18" charset="0"/>
                <a:ea typeface="黑体" panose="02010609060101010101" pitchFamily="49" charset="-122"/>
              </a:rPr>
              <a:t>从放大电路输入端看进去的等效电阻。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0" fill="hold"/>
                                        <p:tgtEl>
                                          <p:spTgt spid="7"/>
                                        </p:tgtEl>
                                        <p:attrNameLst>
                                          <p:attrName>ppt_w</p:attrName>
                                        </p:attrNameLst>
                                      </p:cBhvr>
                                      <p:tavLst>
                                        <p:tav tm="0" fmla="#ppt_w*sin(2.5*pi*$)">
                                          <p:val>
                                            <p:fltVal val="0"/>
                                          </p:val>
                                        </p:tav>
                                        <p:tav tm="100000">
                                          <p:val>
                                            <p:fltVal val="1"/>
                                          </p:val>
                                        </p:tav>
                                      </p:tavLst>
                                    </p:anim>
                                    <p:anim calcmode="lin" valueType="num">
                                      <p:cBhvr>
                                        <p:cTn id="18"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0" fill="hold"/>
                                        <p:tgtEl>
                                          <p:spTgt spid="48"/>
                                        </p:tgtEl>
                                        <p:attrNameLst>
                                          <p:attrName>ppt_w</p:attrName>
                                        </p:attrNameLst>
                                      </p:cBhvr>
                                      <p:tavLst>
                                        <p:tav tm="0" fmla="#ppt_w*sin(2.5*pi*$)">
                                          <p:val>
                                            <p:fltVal val="0"/>
                                          </p:val>
                                        </p:tav>
                                        <p:tav tm="100000">
                                          <p:val>
                                            <p:fltVal val="1"/>
                                          </p:val>
                                        </p:tav>
                                      </p:tavLst>
                                    </p:anim>
                                    <p:anim calcmode="lin" valueType="num">
                                      <p:cBhvr>
                                        <p:cTn id="34" dur="5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5"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86453" y="4228307"/>
            <a:ext cx="3095625" cy="12239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4"/>
          <p:cNvSpPr>
            <a:spLocks noChangeArrowheads="1"/>
          </p:cNvSpPr>
          <p:nvPr/>
        </p:nvSpPr>
        <p:spPr bwMode="auto">
          <a:xfrm>
            <a:off x="81567" y="480219"/>
            <a:ext cx="26638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FF3300"/>
                </a:solidFill>
                <a:latin typeface="Times New Roman" panose="02020603050405020304" pitchFamily="18" charset="0"/>
                <a:ea typeface="黑体" panose="02010609060101010101" pitchFamily="49" charset="-122"/>
              </a:rPr>
              <a:t>2.3   </a:t>
            </a:r>
            <a:r>
              <a:rPr kumimoji="1" lang="zh-CN" altLang="en-US" sz="2400" b="1" dirty="0">
                <a:solidFill>
                  <a:srgbClr val="FF3300"/>
                </a:solidFill>
                <a:latin typeface="Times New Roman" panose="02020603050405020304" pitchFamily="18" charset="0"/>
                <a:ea typeface="黑体" panose="02010609060101010101" pitchFamily="49" charset="-122"/>
              </a:rPr>
              <a:t>输出电阻</a:t>
            </a:r>
            <a:r>
              <a:rPr kumimoji="1" lang="en-US" altLang="zh-CN" sz="2400" b="1" i="1" dirty="0">
                <a:solidFill>
                  <a:srgbClr val="FF3300"/>
                </a:solidFill>
                <a:latin typeface="Times New Roman" panose="02020603050405020304" pitchFamily="18" charset="0"/>
                <a:ea typeface="黑体" panose="02010609060101010101" pitchFamily="49" charset="-122"/>
              </a:rPr>
              <a:t>R</a:t>
            </a:r>
            <a:r>
              <a:rPr kumimoji="1" lang="en-US" altLang="zh-CN" sz="2400" b="1" baseline="-25000" dirty="0">
                <a:solidFill>
                  <a:srgbClr val="FF3300"/>
                </a:solidFill>
                <a:latin typeface="Times New Roman" panose="02020603050405020304" pitchFamily="18" charset="0"/>
                <a:ea typeface="黑体" panose="02010609060101010101" pitchFamily="49" charset="-122"/>
              </a:rPr>
              <a:t>o</a:t>
            </a:r>
            <a:endParaRPr kumimoji="1" lang="en-US" altLang="zh-CN" sz="2400" b="1" dirty="0">
              <a:solidFill>
                <a:srgbClr val="FF3300"/>
              </a:solidFill>
              <a:latin typeface="Times New Roman" panose="02020603050405020304" pitchFamily="18" charset="0"/>
              <a:ea typeface="黑体" panose="02010609060101010101" pitchFamily="49" charset="-122"/>
            </a:endParaRPr>
          </a:p>
        </p:txBody>
      </p:sp>
      <p:sp>
        <p:nvSpPr>
          <p:cNvPr id="4" name="Rectangle 5"/>
          <p:cNvSpPr>
            <a:spLocks noChangeArrowheads="1"/>
          </p:cNvSpPr>
          <p:nvPr/>
        </p:nvSpPr>
        <p:spPr bwMode="auto">
          <a:xfrm>
            <a:off x="2375694" y="476344"/>
            <a:ext cx="64087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en-US" altLang="zh-CN" sz="2400" b="1" dirty="0">
                <a:solidFill>
                  <a:srgbClr val="3333FF"/>
                </a:solidFill>
                <a:latin typeface="Times New Roman" panose="02020603050405020304" pitchFamily="18" charset="0"/>
                <a:ea typeface="黑体" panose="02010609060101010101" pitchFamily="49" charset="-122"/>
              </a:rPr>
              <a:t>——</a:t>
            </a:r>
            <a:r>
              <a:rPr kumimoji="1" lang="zh-CN" altLang="en-US" sz="2400" b="1" dirty="0">
                <a:solidFill>
                  <a:srgbClr val="3333FF"/>
                </a:solidFill>
                <a:latin typeface="Times New Roman" panose="02020603050405020304" pitchFamily="18" charset="0"/>
                <a:ea typeface="黑体" panose="02010609060101010101" pitchFamily="49" charset="-122"/>
              </a:rPr>
              <a:t>描述放大电路带负载能力的指标。</a:t>
            </a:r>
          </a:p>
        </p:txBody>
      </p:sp>
      <p:sp>
        <p:nvSpPr>
          <p:cNvPr id="5" name="Text Box 6"/>
          <p:cNvSpPr txBox="1">
            <a:spLocks noChangeArrowheads="1"/>
          </p:cNvSpPr>
          <p:nvPr/>
        </p:nvSpPr>
        <p:spPr bwMode="auto">
          <a:xfrm>
            <a:off x="323850" y="1123950"/>
            <a:ext cx="84963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latin typeface="Times New Roman" panose="02020603050405020304" pitchFamily="18" charset="0"/>
                <a:ea typeface="黑体" panose="02010609060101010101" pitchFamily="49" charset="-122"/>
              </a:rPr>
              <a:t>放大电路对其</a:t>
            </a:r>
            <a:r>
              <a:rPr kumimoji="1" lang="zh-CN" altLang="en-US" sz="2400" b="1">
                <a:solidFill>
                  <a:srgbClr val="FF0000"/>
                </a:solidFill>
                <a:latin typeface="Times New Roman" panose="02020603050405020304" pitchFamily="18" charset="0"/>
                <a:ea typeface="黑体" panose="02010609060101010101" pitchFamily="49" charset="-122"/>
              </a:rPr>
              <a:t>负载</a:t>
            </a:r>
            <a:r>
              <a:rPr kumimoji="1" lang="zh-CN" altLang="en-US" sz="2400" b="1">
                <a:latin typeface="Times New Roman" panose="02020603050405020304" pitchFamily="18" charset="0"/>
                <a:ea typeface="黑体" panose="02010609060101010101" pitchFamily="49" charset="-122"/>
              </a:rPr>
              <a:t>而言，相当于信号源，我们可以将它等效为戴维南等效电路，戴维南等效电路的内阻就是输出电阻。</a:t>
            </a:r>
          </a:p>
        </p:txBody>
      </p:sp>
      <p:sp>
        <p:nvSpPr>
          <p:cNvPr id="6" name="AutoShape 7"/>
          <p:cNvSpPr>
            <a:spLocks noChangeArrowheads="1"/>
          </p:cNvSpPr>
          <p:nvPr/>
        </p:nvSpPr>
        <p:spPr bwMode="auto">
          <a:xfrm>
            <a:off x="612775" y="2133600"/>
            <a:ext cx="3167063" cy="1798638"/>
          </a:xfrm>
          <a:prstGeom prst="roundRect">
            <a:avLst>
              <a:gd name="adj" fmla="val 16667"/>
            </a:avLst>
          </a:prstGeom>
          <a:solidFill>
            <a:schemeClr val="hlink">
              <a:alpha val="59000"/>
            </a:schemeClr>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 name="AutoShape 8"/>
          <p:cNvSpPr>
            <a:spLocks noChangeArrowheads="1"/>
          </p:cNvSpPr>
          <p:nvPr/>
        </p:nvSpPr>
        <p:spPr bwMode="auto">
          <a:xfrm>
            <a:off x="5292725" y="1989138"/>
            <a:ext cx="2016125" cy="2159000"/>
          </a:xfrm>
          <a:prstGeom prst="roundRect">
            <a:avLst>
              <a:gd name="adj" fmla="val 16667"/>
            </a:avLst>
          </a:prstGeom>
          <a:solidFill>
            <a:schemeClr val="hlink">
              <a:alpha val="59000"/>
            </a:schemeClr>
          </a:solidFill>
          <a:ln w="1905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 name="AutoShape 9"/>
          <p:cNvSpPr>
            <a:spLocks noChangeArrowheads="1"/>
          </p:cNvSpPr>
          <p:nvPr/>
        </p:nvSpPr>
        <p:spPr bwMode="auto">
          <a:xfrm>
            <a:off x="3995738" y="2781300"/>
            <a:ext cx="1225550" cy="576263"/>
          </a:xfrm>
          <a:prstGeom prst="rightArrow">
            <a:avLst>
              <a:gd name="adj1" fmla="val 50000"/>
              <a:gd name="adj2" fmla="val 53168"/>
            </a:avLst>
          </a:prstGeom>
          <a:gradFill rotWithShape="1">
            <a:gsLst>
              <a:gs pos="0">
                <a:srgbClr val="FF3300"/>
              </a:gs>
              <a:gs pos="50000">
                <a:schemeClr val="tx2"/>
              </a:gs>
              <a:gs pos="100000">
                <a:srgbClr val="FF3300"/>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10"/>
          <p:cNvGrpSpPr/>
          <p:nvPr/>
        </p:nvGrpSpPr>
        <p:grpSpPr bwMode="auto">
          <a:xfrm>
            <a:off x="3360832" y="4161942"/>
            <a:ext cx="2722563" cy="1231900"/>
            <a:chOff x="2018" y="2795"/>
            <a:chExt cx="1715" cy="776"/>
          </a:xfrm>
        </p:grpSpPr>
        <p:sp>
          <p:nvSpPr>
            <p:cNvPr id="10" name="Line 11"/>
            <p:cNvSpPr>
              <a:spLocks noChangeShapeType="1"/>
            </p:cNvSpPr>
            <p:nvPr/>
          </p:nvSpPr>
          <p:spPr bwMode="auto">
            <a:xfrm>
              <a:off x="3089" y="2883"/>
              <a:ext cx="0" cy="54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 name="Group 12"/>
            <p:cNvGrpSpPr/>
            <p:nvPr/>
          </p:nvGrpSpPr>
          <p:grpSpPr bwMode="auto">
            <a:xfrm>
              <a:off x="3134" y="3230"/>
              <a:ext cx="599" cy="341"/>
              <a:chOff x="2854" y="3520"/>
              <a:chExt cx="739" cy="415"/>
            </a:xfrm>
          </p:grpSpPr>
          <p:sp>
            <p:nvSpPr>
              <p:cNvPr id="25" name="Rectangle 13"/>
              <p:cNvSpPr>
                <a:spLocks noChangeArrowheads="1"/>
              </p:cNvSpPr>
              <p:nvPr/>
            </p:nvSpPr>
            <p:spPr bwMode="auto">
              <a:xfrm>
                <a:off x="3374" y="3520"/>
                <a:ext cx="21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26" name="Rectangle 14"/>
              <p:cNvSpPr>
                <a:spLocks noChangeArrowheads="1"/>
              </p:cNvSpPr>
              <p:nvPr/>
            </p:nvSpPr>
            <p:spPr bwMode="auto">
              <a:xfrm>
                <a:off x="3152" y="3520"/>
                <a:ext cx="15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27" name="Rectangle 15"/>
              <p:cNvSpPr>
                <a:spLocks noChangeArrowheads="1"/>
              </p:cNvSpPr>
              <p:nvPr/>
            </p:nvSpPr>
            <p:spPr bwMode="auto">
              <a:xfrm>
                <a:off x="3043" y="3724"/>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rgbClr val="FF0000"/>
                    </a:solidFill>
                    <a:latin typeface="Times New Roman" panose="02020603050405020304" pitchFamily="18" charset="0"/>
                  </a:rPr>
                  <a:t>L</a:t>
                </a:r>
                <a:endParaRPr kumimoji="1" lang="en-US" altLang="zh-CN" sz="2000" b="1">
                  <a:solidFill>
                    <a:srgbClr val="FF0000"/>
                  </a:solidFill>
                  <a:latin typeface="Times New Roman" panose="02020603050405020304" pitchFamily="18" charset="0"/>
                </a:endParaRPr>
              </a:p>
            </p:txBody>
          </p:sp>
          <p:sp>
            <p:nvSpPr>
              <p:cNvPr id="28" name="Rectangle 16"/>
              <p:cNvSpPr>
                <a:spLocks noChangeArrowheads="1"/>
              </p:cNvSpPr>
              <p:nvPr/>
            </p:nvSpPr>
            <p:spPr bwMode="auto">
              <a:xfrm>
                <a:off x="2854" y="3552"/>
                <a:ext cx="17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700" b="1" i="1" dirty="0">
                    <a:solidFill>
                      <a:srgbClr val="FF0000"/>
                    </a:solidFill>
                    <a:latin typeface="Times New Roman" panose="02020603050405020304" pitchFamily="18" charset="0"/>
                  </a:rPr>
                  <a:t>R</a:t>
                </a:r>
                <a:endParaRPr kumimoji="1" lang="en-US" altLang="zh-CN" b="1" dirty="0">
                  <a:solidFill>
                    <a:srgbClr val="FF0000"/>
                  </a:solidFill>
                  <a:latin typeface="Times New Roman" panose="02020603050405020304" pitchFamily="18" charset="0"/>
                </a:endParaRPr>
              </a:p>
            </p:txBody>
          </p:sp>
        </p:grpSp>
        <p:grpSp>
          <p:nvGrpSpPr>
            <p:cNvPr id="12" name="Group 17"/>
            <p:cNvGrpSpPr/>
            <p:nvPr/>
          </p:nvGrpSpPr>
          <p:grpSpPr bwMode="auto">
            <a:xfrm>
              <a:off x="3134" y="2976"/>
              <a:ext cx="581" cy="363"/>
              <a:chOff x="2015" y="3520"/>
              <a:chExt cx="581" cy="390"/>
            </a:xfrm>
          </p:grpSpPr>
          <p:sp>
            <p:nvSpPr>
              <p:cNvPr id="21" name="Rectangle 18"/>
              <p:cNvSpPr>
                <a:spLocks noChangeArrowheads="1"/>
              </p:cNvSpPr>
              <p:nvPr/>
            </p:nvSpPr>
            <p:spPr bwMode="auto">
              <a:xfrm>
                <a:off x="2290" y="3520"/>
                <a:ext cx="13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sp>
            <p:nvSpPr>
              <p:cNvPr id="22" name="Rectangle 19"/>
              <p:cNvSpPr>
                <a:spLocks noChangeArrowheads="1"/>
              </p:cNvSpPr>
              <p:nvPr/>
            </p:nvSpPr>
            <p:spPr bwMode="auto">
              <a:xfrm>
                <a:off x="2176" y="3724"/>
                <a:ext cx="8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i="1">
                    <a:solidFill>
                      <a:srgbClr val="FF0000"/>
                    </a:solidFill>
                    <a:latin typeface="Times New Roman" panose="02020603050405020304" pitchFamily="18" charset="0"/>
                  </a:rPr>
                  <a:t>S</a:t>
                </a:r>
                <a:endParaRPr kumimoji="1" lang="en-US" altLang="zh-CN" sz="2000" b="1">
                  <a:solidFill>
                    <a:srgbClr val="FF0000"/>
                  </a:solidFill>
                  <a:latin typeface="Times New Roman" panose="02020603050405020304" pitchFamily="18" charset="0"/>
                </a:endParaRPr>
              </a:p>
            </p:txBody>
          </p:sp>
          <p:sp>
            <p:nvSpPr>
              <p:cNvPr id="23" name="Rectangle 20"/>
              <p:cNvSpPr>
                <a:spLocks noChangeArrowheads="1"/>
              </p:cNvSpPr>
              <p:nvPr/>
            </p:nvSpPr>
            <p:spPr bwMode="auto">
              <a:xfrm>
                <a:off x="2015" y="3552"/>
                <a:ext cx="1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i="1">
                    <a:solidFill>
                      <a:srgbClr val="FF0000"/>
                    </a:solidFill>
                    <a:latin typeface="Times New Roman" panose="02020603050405020304" pitchFamily="18" charset="0"/>
                  </a:rPr>
                  <a:t>u</a:t>
                </a:r>
                <a:endParaRPr kumimoji="1" lang="en-US" altLang="zh-CN" sz="2000" b="1">
                  <a:solidFill>
                    <a:srgbClr val="FF0000"/>
                  </a:solidFill>
                  <a:latin typeface="Times New Roman" panose="02020603050405020304" pitchFamily="18" charset="0"/>
                </a:endParaRPr>
              </a:p>
            </p:txBody>
          </p:sp>
          <p:sp>
            <p:nvSpPr>
              <p:cNvPr id="24" name="Rectangle 21"/>
              <p:cNvSpPr>
                <a:spLocks noChangeArrowheads="1"/>
              </p:cNvSpPr>
              <p:nvPr/>
            </p:nvSpPr>
            <p:spPr bwMode="auto">
              <a:xfrm>
                <a:off x="2472" y="3552"/>
                <a:ext cx="12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1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grpSp>
        <p:sp>
          <p:nvSpPr>
            <p:cNvPr id="13" name="Line 22"/>
            <p:cNvSpPr>
              <a:spLocks noChangeShapeType="1"/>
            </p:cNvSpPr>
            <p:nvPr/>
          </p:nvSpPr>
          <p:spPr bwMode="auto">
            <a:xfrm>
              <a:off x="2660" y="3159"/>
              <a:ext cx="391" cy="1"/>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23"/>
            <p:cNvSpPr>
              <a:spLocks noChangeArrowheads="1"/>
            </p:cNvSpPr>
            <p:nvPr/>
          </p:nvSpPr>
          <p:spPr bwMode="auto">
            <a:xfrm>
              <a:off x="2816" y="330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15" name="Rectangle 24"/>
            <p:cNvSpPr>
              <a:spLocks noChangeArrowheads="1"/>
            </p:cNvSpPr>
            <p:nvPr/>
          </p:nvSpPr>
          <p:spPr bwMode="auto">
            <a:xfrm>
              <a:off x="2856" y="298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16" name="Rectangle 25"/>
            <p:cNvSpPr>
              <a:spLocks noChangeArrowheads="1"/>
            </p:cNvSpPr>
            <p:nvPr/>
          </p:nvSpPr>
          <p:spPr bwMode="auto">
            <a:xfrm>
              <a:off x="2224" y="318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b="1" i="1">
                  <a:solidFill>
                    <a:srgbClr val="FF0000"/>
                  </a:solidFill>
                  <a:latin typeface="Times New Roman" panose="02020603050405020304" pitchFamily="18" charset="0"/>
                </a:rPr>
                <a:t>O</a:t>
              </a:r>
              <a:endParaRPr kumimoji="1" lang="en-US" altLang="zh-CN" sz="2000" b="1">
                <a:solidFill>
                  <a:srgbClr val="FF0000"/>
                </a:solidFill>
                <a:latin typeface="Times New Roman" panose="02020603050405020304" pitchFamily="18" charset="0"/>
              </a:endParaRPr>
            </a:p>
          </p:txBody>
        </p:sp>
        <p:sp>
          <p:nvSpPr>
            <p:cNvPr id="17" name="Rectangle 26"/>
            <p:cNvSpPr>
              <a:spLocks noChangeArrowheads="1"/>
            </p:cNvSpPr>
            <p:nvPr/>
          </p:nvSpPr>
          <p:spPr bwMode="auto">
            <a:xfrm>
              <a:off x="2722" y="3113"/>
              <a:ext cx="8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a:solidFill>
                    <a:srgbClr val="FF0000"/>
                  </a:solidFill>
                  <a:latin typeface="Times New Roman" panose="02020603050405020304" pitchFamily="18" charset="0"/>
                </a:rPr>
                <a:t>i</a:t>
              </a:r>
              <a:endParaRPr kumimoji="1" lang="en-US" altLang="zh-CN" sz="2000" b="1">
                <a:solidFill>
                  <a:srgbClr val="FF0000"/>
                </a:solidFill>
                <a:latin typeface="Times New Roman" panose="02020603050405020304" pitchFamily="18" charset="0"/>
              </a:endParaRPr>
            </a:p>
          </p:txBody>
        </p:sp>
        <p:sp>
          <p:nvSpPr>
            <p:cNvPr id="18" name="Rectangle 27"/>
            <p:cNvSpPr>
              <a:spLocks noChangeArrowheads="1"/>
            </p:cNvSpPr>
            <p:nvPr/>
          </p:nvSpPr>
          <p:spPr bwMode="auto">
            <a:xfrm>
              <a:off x="2682" y="2795"/>
              <a:ext cx="1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dirty="0">
                  <a:solidFill>
                    <a:srgbClr val="FF0000"/>
                  </a:solidFill>
                  <a:latin typeface="Times New Roman" panose="02020603050405020304" pitchFamily="18" charset="0"/>
                </a:rPr>
                <a:t>u</a:t>
              </a:r>
              <a:endParaRPr kumimoji="1" lang="en-US" altLang="zh-CN" sz="2000" b="1" dirty="0">
                <a:solidFill>
                  <a:srgbClr val="FF0000"/>
                </a:solidFill>
                <a:latin typeface="Times New Roman" panose="02020603050405020304" pitchFamily="18" charset="0"/>
              </a:endParaRPr>
            </a:p>
          </p:txBody>
        </p:sp>
        <p:sp>
          <p:nvSpPr>
            <p:cNvPr id="19" name="Rectangle 28"/>
            <p:cNvSpPr>
              <a:spLocks noChangeArrowheads="1"/>
            </p:cNvSpPr>
            <p:nvPr/>
          </p:nvSpPr>
          <p:spPr bwMode="auto">
            <a:xfrm>
              <a:off x="2018" y="2993"/>
              <a:ext cx="19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i="1">
                  <a:solidFill>
                    <a:srgbClr val="FF0000"/>
                  </a:solidFill>
                  <a:latin typeface="Times New Roman" panose="02020603050405020304" pitchFamily="18" charset="0"/>
                </a:rPr>
                <a:t>R</a:t>
              </a:r>
              <a:endParaRPr kumimoji="1" lang="en-US" altLang="zh-CN" sz="2000" b="1">
                <a:solidFill>
                  <a:srgbClr val="FF0000"/>
                </a:solidFill>
                <a:latin typeface="Times New Roman" panose="02020603050405020304" pitchFamily="18" charset="0"/>
              </a:endParaRPr>
            </a:p>
          </p:txBody>
        </p:sp>
        <p:sp>
          <p:nvSpPr>
            <p:cNvPr id="20" name="Rectangle 29"/>
            <p:cNvSpPr>
              <a:spLocks noChangeArrowheads="1"/>
            </p:cNvSpPr>
            <p:nvPr/>
          </p:nvSpPr>
          <p:spPr bwMode="auto">
            <a:xfrm>
              <a:off x="2389" y="2959"/>
              <a:ext cx="16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3700" b="1">
                  <a:solidFill>
                    <a:srgbClr val="FF0000"/>
                  </a:solidFill>
                  <a:latin typeface="Symbol" panose="05050102010706020507" pitchFamily="18" charset="2"/>
                </a:rPr>
                <a:t>=</a:t>
              </a:r>
              <a:endParaRPr kumimoji="1" lang="en-US" altLang="zh-CN" sz="2000" b="1">
                <a:solidFill>
                  <a:srgbClr val="FF0000"/>
                </a:solidFill>
                <a:latin typeface="Times New Roman" panose="02020603050405020304" pitchFamily="18" charset="0"/>
              </a:endParaRPr>
            </a:p>
          </p:txBody>
        </p:sp>
      </p:grpSp>
      <p:sp>
        <p:nvSpPr>
          <p:cNvPr id="29" name="Rectangle 30"/>
          <p:cNvSpPr>
            <a:spLocks noChangeArrowheads="1"/>
          </p:cNvSpPr>
          <p:nvPr/>
        </p:nvSpPr>
        <p:spPr bwMode="auto">
          <a:xfrm>
            <a:off x="258097" y="4431506"/>
            <a:ext cx="36004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kumimoji="1" lang="zh-CN" altLang="en-US" sz="2400" b="1" dirty="0">
                <a:solidFill>
                  <a:srgbClr val="3333FF"/>
                </a:solidFill>
                <a:latin typeface="Times New Roman" panose="02020603050405020304" pitchFamily="18" charset="0"/>
                <a:ea typeface="黑体" panose="02010609060101010101" pitchFamily="49" charset="-122"/>
              </a:rPr>
              <a:t>输出电阻的定义式：</a:t>
            </a:r>
          </a:p>
        </p:txBody>
      </p:sp>
      <p:grpSp>
        <p:nvGrpSpPr>
          <p:cNvPr id="30" name="Group 31"/>
          <p:cNvGrpSpPr/>
          <p:nvPr/>
        </p:nvGrpSpPr>
        <p:grpSpPr bwMode="auto">
          <a:xfrm>
            <a:off x="604838" y="2276475"/>
            <a:ext cx="3430587" cy="1528763"/>
            <a:chOff x="381" y="1661"/>
            <a:chExt cx="2161" cy="963"/>
          </a:xfrm>
        </p:grpSpPr>
        <p:grpSp>
          <p:nvGrpSpPr>
            <p:cNvPr id="31" name="Group 32"/>
            <p:cNvGrpSpPr/>
            <p:nvPr/>
          </p:nvGrpSpPr>
          <p:grpSpPr bwMode="auto">
            <a:xfrm>
              <a:off x="381" y="1661"/>
              <a:ext cx="2161" cy="963"/>
              <a:chOff x="426" y="1797"/>
              <a:chExt cx="2161" cy="1008"/>
            </a:xfrm>
          </p:grpSpPr>
          <p:sp>
            <p:nvSpPr>
              <p:cNvPr id="33" name="Rectangle 33"/>
              <p:cNvSpPr>
                <a:spLocks noChangeArrowheads="1"/>
              </p:cNvSpPr>
              <p:nvPr/>
            </p:nvSpPr>
            <p:spPr bwMode="auto">
              <a:xfrm>
                <a:off x="1802" y="1797"/>
                <a:ext cx="509" cy="1008"/>
              </a:xfrm>
              <a:prstGeom prst="rect">
                <a:avLst/>
              </a:prstGeom>
              <a:solidFill>
                <a:srgbClr val="66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34"/>
              <p:cNvSpPr txBox="1">
                <a:spLocks noChangeArrowheads="1"/>
              </p:cNvSpPr>
              <p:nvPr/>
            </p:nvSpPr>
            <p:spPr bwMode="auto">
              <a:xfrm>
                <a:off x="1891" y="2088"/>
                <a:ext cx="35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800" b="1" i="1">
                    <a:latin typeface="Times New Roman" panose="02020603050405020304" pitchFamily="18" charset="0"/>
                  </a:rPr>
                  <a:t>A</a:t>
                </a:r>
                <a:r>
                  <a:rPr kumimoji="1" lang="en-US" altLang="zh-CN" sz="2800" b="1" i="1" baseline="-25000">
                    <a:latin typeface="Times New Roman" panose="02020603050405020304" pitchFamily="18" charset="0"/>
                  </a:rPr>
                  <a:t>u</a:t>
                </a:r>
                <a:endParaRPr kumimoji="1" lang="en-US" altLang="zh-CN" sz="2800" b="1" i="1">
                  <a:latin typeface="Times New Roman" panose="02020603050405020304" pitchFamily="18" charset="0"/>
                </a:endParaRPr>
              </a:p>
            </p:txBody>
          </p:sp>
          <p:grpSp>
            <p:nvGrpSpPr>
              <p:cNvPr id="35" name="Group 35"/>
              <p:cNvGrpSpPr/>
              <p:nvPr/>
            </p:nvGrpSpPr>
            <p:grpSpPr bwMode="auto">
              <a:xfrm>
                <a:off x="426" y="1938"/>
                <a:ext cx="1093" cy="676"/>
                <a:chOff x="655" y="1315"/>
                <a:chExt cx="1343" cy="676"/>
              </a:xfrm>
            </p:grpSpPr>
            <p:grpSp>
              <p:nvGrpSpPr>
                <p:cNvPr id="49" name="Group 36"/>
                <p:cNvGrpSpPr/>
                <p:nvPr/>
              </p:nvGrpSpPr>
              <p:grpSpPr bwMode="auto">
                <a:xfrm>
                  <a:off x="1125" y="1315"/>
                  <a:ext cx="873" cy="676"/>
                  <a:chOff x="918" y="1315"/>
                  <a:chExt cx="873" cy="676"/>
                </a:xfrm>
              </p:grpSpPr>
              <p:sp>
                <p:nvSpPr>
                  <p:cNvPr id="51" name="Line 37"/>
                  <p:cNvSpPr>
                    <a:spLocks noChangeShapeType="1"/>
                  </p:cNvSpPr>
                  <p:nvPr/>
                </p:nvSpPr>
                <p:spPr bwMode="auto">
                  <a:xfrm>
                    <a:off x="1036" y="1978"/>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2" name="Line 38"/>
                  <p:cNvSpPr>
                    <a:spLocks noChangeShapeType="1"/>
                  </p:cNvSpPr>
                  <p:nvPr/>
                </p:nvSpPr>
                <p:spPr bwMode="auto">
                  <a:xfrm>
                    <a:off x="1033" y="1372"/>
                    <a:ext cx="7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 name="Rectangle 39"/>
                  <p:cNvSpPr>
                    <a:spLocks noChangeArrowheads="1"/>
                  </p:cNvSpPr>
                  <p:nvPr/>
                </p:nvSpPr>
                <p:spPr bwMode="auto">
                  <a:xfrm>
                    <a:off x="1282" y="1315"/>
                    <a:ext cx="291" cy="109"/>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4" name="Group 40"/>
                  <p:cNvGrpSpPr/>
                  <p:nvPr/>
                </p:nvGrpSpPr>
                <p:grpSpPr bwMode="auto">
                  <a:xfrm>
                    <a:off x="918" y="1474"/>
                    <a:ext cx="282" cy="342"/>
                    <a:chOff x="1891" y="2538"/>
                    <a:chExt cx="282" cy="342"/>
                  </a:xfrm>
                </p:grpSpPr>
                <p:sp>
                  <p:nvSpPr>
                    <p:cNvPr id="57" name="Oval 41"/>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8" name="Text Box 42"/>
                    <p:cNvSpPr txBox="1">
                      <a:spLocks noChangeArrowheads="1"/>
                    </p:cNvSpPr>
                    <p:nvPr/>
                  </p:nvSpPr>
                  <p:spPr bwMode="auto">
                    <a:xfrm>
                      <a:off x="1900" y="2538"/>
                      <a:ext cx="2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55" name="Line 43"/>
                  <p:cNvSpPr>
                    <a:spLocks noChangeShapeType="1"/>
                  </p:cNvSpPr>
                  <p:nvPr/>
                </p:nvSpPr>
                <p:spPr bwMode="auto">
                  <a:xfrm flipH="1">
                    <a:off x="1045" y="1369"/>
                    <a:ext cx="0" cy="18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6" name="Line 44"/>
                  <p:cNvSpPr>
                    <a:spLocks noChangeShapeType="1"/>
                  </p:cNvSpPr>
                  <p:nvPr/>
                </p:nvSpPr>
                <p:spPr bwMode="auto">
                  <a:xfrm>
                    <a:off x="1045" y="1800"/>
                    <a:ext cx="0" cy="1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0" name="Text Box 45"/>
                <p:cNvSpPr txBox="1">
                  <a:spLocks noChangeArrowheads="1"/>
                </p:cNvSpPr>
                <p:nvPr/>
              </p:nvSpPr>
              <p:spPr bwMode="auto">
                <a:xfrm>
                  <a:off x="655" y="1472"/>
                  <a:ext cx="60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latin typeface="Times New Roman" panose="02020603050405020304" pitchFamily="18" charset="0"/>
                    </a:rPr>
                    <a:t>u</a:t>
                  </a:r>
                  <a:r>
                    <a:rPr kumimoji="1" lang="en-US" altLang="zh-CN" sz="2800" b="1" i="1" baseline="-25000">
                      <a:latin typeface="Times New Roman" panose="02020603050405020304" pitchFamily="18" charset="0"/>
                    </a:rPr>
                    <a:t>S</a:t>
                  </a:r>
                  <a:endParaRPr kumimoji="1" lang="en-US" altLang="zh-CN" sz="2800" b="1" i="1">
                    <a:latin typeface="Times New Roman" panose="02020603050405020304" pitchFamily="18" charset="0"/>
                  </a:endParaRPr>
                </a:p>
              </p:txBody>
            </p:sp>
          </p:grpSp>
          <p:grpSp>
            <p:nvGrpSpPr>
              <p:cNvPr id="36" name="Group 46"/>
              <p:cNvGrpSpPr/>
              <p:nvPr/>
            </p:nvGrpSpPr>
            <p:grpSpPr bwMode="auto">
              <a:xfrm>
                <a:off x="2290" y="2568"/>
                <a:ext cx="297" cy="73"/>
                <a:chOff x="2311" y="2568"/>
                <a:chExt cx="297" cy="73"/>
              </a:xfrm>
            </p:grpSpPr>
            <p:sp>
              <p:nvSpPr>
                <p:cNvPr id="47" name="Line 47"/>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48"/>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49"/>
              <p:cNvGrpSpPr/>
              <p:nvPr/>
            </p:nvGrpSpPr>
            <p:grpSpPr bwMode="auto">
              <a:xfrm>
                <a:off x="2290" y="1979"/>
                <a:ext cx="297" cy="73"/>
                <a:chOff x="2311" y="2568"/>
                <a:chExt cx="297" cy="73"/>
              </a:xfrm>
            </p:grpSpPr>
            <p:sp>
              <p:nvSpPr>
                <p:cNvPr id="45" name="Line 50"/>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51"/>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52"/>
              <p:cNvGrpSpPr/>
              <p:nvPr/>
            </p:nvGrpSpPr>
            <p:grpSpPr bwMode="auto">
              <a:xfrm flipH="1">
                <a:off x="1494" y="2568"/>
                <a:ext cx="297" cy="73"/>
                <a:chOff x="2311" y="2568"/>
                <a:chExt cx="297" cy="73"/>
              </a:xfrm>
            </p:grpSpPr>
            <p:sp>
              <p:nvSpPr>
                <p:cNvPr id="43" name="Line 53"/>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54"/>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55"/>
              <p:cNvGrpSpPr/>
              <p:nvPr/>
            </p:nvGrpSpPr>
            <p:grpSpPr bwMode="auto">
              <a:xfrm flipH="1">
                <a:off x="1495" y="1979"/>
                <a:ext cx="297" cy="73"/>
                <a:chOff x="2311" y="2568"/>
                <a:chExt cx="297" cy="73"/>
              </a:xfrm>
            </p:grpSpPr>
            <p:sp>
              <p:nvSpPr>
                <p:cNvPr id="41" name="Line 56"/>
                <p:cNvSpPr>
                  <a:spLocks noChangeShapeType="1"/>
                </p:cNvSpPr>
                <p:nvPr/>
              </p:nvSpPr>
              <p:spPr bwMode="auto">
                <a:xfrm flipH="1" flipV="1">
                  <a:off x="2311" y="2601"/>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57"/>
                <p:cNvSpPr>
                  <a:spLocks noChangeArrowheads="1"/>
                </p:cNvSpPr>
                <p:nvPr/>
              </p:nvSpPr>
              <p:spPr bwMode="auto">
                <a:xfrm flipH="1">
                  <a:off x="2530" y="2568"/>
                  <a:ext cx="78"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Rectangle 58"/>
              <p:cNvSpPr>
                <a:spLocks noChangeArrowheads="1"/>
              </p:cNvSpPr>
              <p:nvPr/>
            </p:nvSpPr>
            <p:spPr bwMode="auto">
              <a:xfrm>
                <a:off x="1066" y="1979"/>
                <a:ext cx="35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ea typeface="黑体" panose="02010609060101010101" pitchFamily="49" charset="-122"/>
                  </a:rPr>
                  <a:t>R</a:t>
                </a:r>
                <a:r>
                  <a:rPr kumimoji="1" lang="en-US" altLang="zh-CN" sz="2800" b="1" i="1" baseline="-25000">
                    <a:latin typeface="Times New Roman" panose="02020603050405020304" pitchFamily="18" charset="0"/>
                    <a:ea typeface="黑体" panose="02010609060101010101" pitchFamily="49" charset="-122"/>
                  </a:rPr>
                  <a:t>S</a:t>
                </a:r>
              </a:p>
            </p:txBody>
          </p:sp>
        </p:grpSp>
        <p:sp>
          <p:nvSpPr>
            <p:cNvPr id="32" name="Line 59"/>
            <p:cNvSpPr>
              <a:spLocks noChangeShapeType="1"/>
            </p:cNvSpPr>
            <p:nvPr/>
          </p:nvSpPr>
          <p:spPr bwMode="auto">
            <a:xfrm>
              <a:off x="868" y="1979"/>
              <a:ext cx="0" cy="4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 name="Group 60"/>
          <p:cNvGrpSpPr/>
          <p:nvPr/>
        </p:nvGrpSpPr>
        <p:grpSpPr bwMode="auto">
          <a:xfrm>
            <a:off x="5580063" y="2185988"/>
            <a:ext cx="2305050" cy="1746250"/>
            <a:chOff x="3515" y="1604"/>
            <a:chExt cx="1452" cy="1100"/>
          </a:xfrm>
        </p:grpSpPr>
        <p:grpSp>
          <p:nvGrpSpPr>
            <p:cNvPr id="60" name="Group 61"/>
            <p:cNvGrpSpPr/>
            <p:nvPr/>
          </p:nvGrpSpPr>
          <p:grpSpPr bwMode="auto">
            <a:xfrm>
              <a:off x="3515" y="1604"/>
              <a:ext cx="1452" cy="1100"/>
              <a:chOff x="3424" y="1685"/>
              <a:chExt cx="1552" cy="1183"/>
            </a:xfrm>
          </p:grpSpPr>
          <p:sp>
            <p:nvSpPr>
              <p:cNvPr id="62" name="Rectangle 62"/>
              <p:cNvSpPr>
                <a:spLocks noChangeArrowheads="1"/>
              </p:cNvSpPr>
              <p:nvPr/>
            </p:nvSpPr>
            <p:spPr bwMode="auto">
              <a:xfrm>
                <a:off x="3424" y="1752"/>
                <a:ext cx="1009" cy="111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3"/>
              <p:cNvSpPr>
                <a:spLocks noChangeShapeType="1"/>
              </p:cNvSpPr>
              <p:nvPr/>
            </p:nvSpPr>
            <p:spPr bwMode="auto">
              <a:xfrm flipH="1">
                <a:off x="4394" y="2081"/>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64"/>
              <p:cNvSpPr>
                <a:spLocks noChangeArrowheads="1"/>
              </p:cNvSpPr>
              <p:nvPr/>
            </p:nvSpPr>
            <p:spPr bwMode="auto">
              <a:xfrm flipH="1">
                <a:off x="4880" y="2021"/>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 name="Group 65"/>
              <p:cNvGrpSpPr/>
              <p:nvPr/>
            </p:nvGrpSpPr>
            <p:grpSpPr bwMode="auto">
              <a:xfrm>
                <a:off x="4394" y="2627"/>
                <a:ext cx="582" cy="96"/>
                <a:chOff x="3501" y="3777"/>
                <a:chExt cx="582" cy="96"/>
              </a:xfrm>
            </p:grpSpPr>
            <p:sp>
              <p:nvSpPr>
                <p:cNvPr id="76" name="Line 66"/>
                <p:cNvSpPr>
                  <a:spLocks noChangeShapeType="1"/>
                </p:cNvSpPr>
                <p:nvPr/>
              </p:nvSpPr>
              <p:spPr bwMode="auto">
                <a:xfrm flipH="1">
                  <a:off x="3501" y="3837"/>
                  <a:ext cx="48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67"/>
                <p:cNvSpPr>
                  <a:spLocks noChangeArrowheads="1"/>
                </p:cNvSpPr>
                <p:nvPr/>
              </p:nvSpPr>
              <p:spPr bwMode="auto">
                <a:xfrm flipH="1">
                  <a:off x="3987" y="3777"/>
                  <a:ext cx="96" cy="9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 name="Group 68"/>
              <p:cNvGrpSpPr/>
              <p:nvPr/>
            </p:nvGrpSpPr>
            <p:grpSpPr bwMode="auto">
              <a:xfrm>
                <a:off x="3734" y="2179"/>
                <a:ext cx="282" cy="351"/>
                <a:chOff x="1891" y="2533"/>
                <a:chExt cx="282" cy="351"/>
              </a:xfrm>
            </p:grpSpPr>
            <p:sp>
              <p:nvSpPr>
                <p:cNvPr id="74" name="Oval 69"/>
                <p:cNvSpPr>
                  <a:spLocks noChangeArrowheads="1"/>
                </p:cNvSpPr>
                <p:nvPr/>
              </p:nvSpPr>
              <p:spPr bwMode="auto">
                <a:xfrm>
                  <a:off x="1891" y="2600"/>
                  <a:ext cx="255" cy="25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 name="Text Box 70"/>
                <p:cNvSpPr txBox="1">
                  <a:spLocks noChangeArrowheads="1"/>
                </p:cNvSpPr>
                <p:nvPr/>
              </p:nvSpPr>
              <p:spPr bwMode="auto">
                <a:xfrm>
                  <a:off x="1900" y="2533"/>
                  <a:ext cx="273"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kumimoji="1" lang="zh-CN" altLang="zh-CN" sz="2800" b="1" i="1">
                    <a:latin typeface="Times New Roman" panose="02020603050405020304" pitchFamily="18" charset="0"/>
                  </a:endParaRPr>
                </a:p>
              </p:txBody>
            </p:sp>
          </p:grpSp>
          <p:sp>
            <p:nvSpPr>
              <p:cNvPr id="67" name="Line 71"/>
              <p:cNvSpPr>
                <a:spLocks noChangeShapeType="1"/>
              </p:cNvSpPr>
              <p:nvPr/>
            </p:nvSpPr>
            <p:spPr bwMode="auto">
              <a:xfrm flipH="1">
                <a:off x="3845" y="2084"/>
                <a:ext cx="56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 name="Rectangle 72"/>
              <p:cNvSpPr>
                <a:spLocks noChangeArrowheads="1"/>
              </p:cNvSpPr>
              <p:nvPr/>
            </p:nvSpPr>
            <p:spPr bwMode="auto">
              <a:xfrm>
                <a:off x="4001" y="2018"/>
                <a:ext cx="312" cy="108"/>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 name="Line 73"/>
              <p:cNvSpPr>
                <a:spLocks noChangeShapeType="1"/>
              </p:cNvSpPr>
              <p:nvPr/>
            </p:nvSpPr>
            <p:spPr bwMode="auto">
              <a:xfrm>
                <a:off x="3857" y="2090"/>
                <a:ext cx="0" cy="1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0" name="Line 74"/>
              <p:cNvSpPr>
                <a:spLocks noChangeShapeType="1"/>
              </p:cNvSpPr>
              <p:nvPr/>
            </p:nvSpPr>
            <p:spPr bwMode="auto">
              <a:xfrm flipH="1">
                <a:off x="3854" y="2690"/>
                <a:ext cx="5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 name="Line 75"/>
              <p:cNvSpPr>
                <a:spLocks noChangeShapeType="1"/>
              </p:cNvSpPr>
              <p:nvPr/>
            </p:nvSpPr>
            <p:spPr bwMode="auto">
              <a:xfrm>
                <a:off x="3857" y="2498"/>
                <a:ext cx="0" cy="2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2" name="Text Box 76"/>
              <p:cNvSpPr txBox="1">
                <a:spLocks noChangeArrowheads="1"/>
              </p:cNvSpPr>
              <p:nvPr/>
            </p:nvSpPr>
            <p:spPr bwMode="auto">
              <a:xfrm>
                <a:off x="3929" y="1685"/>
                <a:ext cx="42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kumimoji="1" lang="en-US" altLang="zh-CN" sz="2800" b="1" i="1">
                    <a:solidFill>
                      <a:srgbClr val="FF3300"/>
                    </a:solidFill>
                    <a:latin typeface="Times New Roman" panose="02020603050405020304" pitchFamily="18" charset="0"/>
                  </a:rPr>
                  <a:t>R</a:t>
                </a:r>
                <a:r>
                  <a:rPr kumimoji="1" lang="en-US" altLang="zh-CN" sz="2800" b="1" i="1" baseline="-25000">
                    <a:solidFill>
                      <a:srgbClr val="FF3300"/>
                    </a:solidFill>
                    <a:latin typeface="Times New Roman" panose="02020603050405020304" pitchFamily="18" charset="0"/>
                  </a:rPr>
                  <a:t>o</a:t>
                </a:r>
                <a:endParaRPr kumimoji="1" lang="en-US" altLang="zh-CN" sz="2800" b="1" i="1">
                  <a:solidFill>
                    <a:srgbClr val="FF3300"/>
                  </a:solidFill>
                  <a:latin typeface="Times New Roman" panose="02020603050405020304" pitchFamily="18" charset="0"/>
                </a:endParaRPr>
              </a:p>
            </p:txBody>
          </p:sp>
          <p:sp>
            <p:nvSpPr>
              <p:cNvPr id="73" name="Text Box 77"/>
              <p:cNvSpPr txBox="1">
                <a:spLocks noChangeArrowheads="1"/>
              </p:cNvSpPr>
              <p:nvPr/>
            </p:nvSpPr>
            <p:spPr bwMode="auto">
              <a:xfrm>
                <a:off x="3470" y="2423"/>
                <a:ext cx="49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sz="2400" b="1" i="1">
                    <a:solidFill>
                      <a:srgbClr val="FF3300"/>
                    </a:solidFill>
                    <a:latin typeface="Times New Roman" panose="02020603050405020304" pitchFamily="18" charset="0"/>
                    <a:ea typeface="楷体_GB2312" pitchFamily="49" charset="-122"/>
                  </a:rPr>
                  <a:t>U</a:t>
                </a:r>
                <a:r>
                  <a:rPr kumimoji="1" lang="en-US" altLang="zh-CN" sz="2400" b="1" i="1">
                    <a:solidFill>
                      <a:srgbClr val="FF3300"/>
                    </a:solidFill>
                    <a:latin typeface="Times New Roman" panose="02020603050405020304" pitchFamily="18" charset="0"/>
                    <a:ea typeface="楷体_GB2312" pitchFamily="49" charset="-122"/>
                    <a:sym typeface="Symbol" panose="05050102010706020507" pitchFamily="18" charset="2"/>
                  </a:rPr>
                  <a:t></a:t>
                </a:r>
                <a:r>
                  <a:rPr kumimoji="1" lang="en-US" altLang="zh-CN" sz="2400" b="1" i="1" baseline="-25000">
                    <a:solidFill>
                      <a:srgbClr val="FF3300"/>
                    </a:solidFill>
                    <a:latin typeface="Times New Roman" panose="02020603050405020304" pitchFamily="18" charset="0"/>
                    <a:ea typeface="楷体_GB2312" pitchFamily="49" charset="-122"/>
                  </a:rPr>
                  <a:t>S</a:t>
                </a:r>
                <a:endParaRPr kumimoji="1" lang="en-US" altLang="zh-CN" sz="2400" b="1" i="1">
                  <a:solidFill>
                    <a:srgbClr val="FF3300"/>
                  </a:solidFill>
                  <a:latin typeface="Times New Roman" panose="02020603050405020304" pitchFamily="18" charset="0"/>
                  <a:ea typeface="楷体_GB2312" pitchFamily="49" charset="-122"/>
                </a:endParaRPr>
              </a:p>
            </p:txBody>
          </p:sp>
        </p:grpSp>
        <p:sp>
          <p:nvSpPr>
            <p:cNvPr id="61" name="Line 78"/>
            <p:cNvSpPr>
              <a:spLocks noChangeShapeType="1"/>
            </p:cNvSpPr>
            <p:nvPr/>
          </p:nvSpPr>
          <p:spPr bwMode="auto">
            <a:xfrm>
              <a:off x="3923" y="2115"/>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 name="Rectangle 79"/>
          <p:cNvSpPr>
            <a:spLocks noChangeArrowheads="1"/>
          </p:cNvSpPr>
          <p:nvPr/>
        </p:nvSpPr>
        <p:spPr bwMode="auto">
          <a:xfrm>
            <a:off x="611188" y="5491163"/>
            <a:ext cx="629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Char char="Ø"/>
            </a:pPr>
            <a:r>
              <a:rPr kumimoji="1"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以电压作为输出量的放大器</a:t>
            </a:r>
            <a:r>
              <a:rPr kumimoji="1"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1">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o </a:t>
            </a:r>
            <a:r>
              <a:rPr kumimoji="1" lang="zh-CN" altLang="en-US" sz="2400" b="1">
                <a:latin typeface="Times New Roman" panose="02020603050405020304" pitchFamily="18" charset="0"/>
                <a:ea typeface="黑体" panose="02010609060101010101" pitchFamily="49" charset="-122"/>
                <a:cs typeface="Times New Roman" panose="02020603050405020304" pitchFamily="18" charset="0"/>
              </a:rPr>
              <a:t>越小越好。</a:t>
            </a:r>
            <a:endParaRPr kumimoji="1" lang="zh-CN" altLang="en-US" sz="2400" b="1" baseline="-30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Rectangle 80"/>
          <p:cNvSpPr>
            <a:spLocks noChangeArrowheads="1"/>
          </p:cNvSpPr>
          <p:nvPr/>
        </p:nvSpPr>
        <p:spPr bwMode="auto">
          <a:xfrm>
            <a:off x="611188" y="5995988"/>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anose="05000000000000000000" pitchFamily="2" charset="2"/>
              <a:buChar char="Ø"/>
            </a:pPr>
            <a:r>
              <a:rPr kumimoji="1" lang="zh-CN" altLang="en-US" sz="2400" b="1">
                <a:latin typeface="Times New Roman" panose="02020603050405020304" pitchFamily="18" charset="0"/>
                <a:ea typeface="黑体" panose="02010609060101010101" pitchFamily="49" charset="-122"/>
                <a:cs typeface="Times New Roman" panose="02020603050405020304" pitchFamily="18" charset="0"/>
              </a:rPr>
              <a:t>以电流作为输出量的放大器：</a:t>
            </a:r>
            <a:r>
              <a:rPr kumimoji="1" lang="en-US" altLang="zh-CN" sz="2400" b="1" i="1">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o</a:t>
            </a:r>
            <a:r>
              <a:rPr kumimoji="1" lang="zh-CN" altLang="en-US" sz="2400" b="1">
                <a:latin typeface="Times New Roman" panose="02020603050405020304" pitchFamily="18" charset="0"/>
                <a:ea typeface="黑体" panose="02010609060101010101" pitchFamily="49" charset="-122"/>
                <a:cs typeface="Times New Roman" panose="02020603050405020304" pitchFamily="18" charset="0"/>
              </a:rPr>
              <a:t>越大越好。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0" fill="hold"/>
                                        <p:tgtEl>
                                          <p:spTgt spid="6"/>
                                        </p:tgtEl>
                                        <p:attrNameLst>
                                          <p:attrName>ppt_w</p:attrName>
                                        </p:attrNameLst>
                                      </p:cBhvr>
                                      <p:tavLst>
                                        <p:tav tm="0" fmla="#ppt_w*sin(2.5*pi*$)">
                                          <p:val>
                                            <p:fltVal val="0"/>
                                          </p:val>
                                        </p:tav>
                                        <p:tav tm="100000">
                                          <p:val>
                                            <p:fltVal val="1"/>
                                          </p:val>
                                        </p:tav>
                                      </p:tavLst>
                                    </p:anim>
                                    <p:anim calcmode="lin" valueType="num">
                                      <p:cBhvr>
                                        <p:cTn id="23"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19"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0" fill="hold"/>
                                        <p:tgtEl>
                                          <p:spTgt spid="7"/>
                                        </p:tgtEl>
                                        <p:attrNameLst>
                                          <p:attrName>ppt_w</p:attrName>
                                        </p:attrNameLst>
                                      </p:cBhvr>
                                      <p:tavLst>
                                        <p:tav tm="0" fmla="#ppt_w*sin(2.5*pi*$)">
                                          <p:val>
                                            <p:fltVal val="0"/>
                                          </p:val>
                                        </p:tav>
                                        <p:tav tm="100000">
                                          <p:val>
                                            <p:fltVal val="1"/>
                                          </p:val>
                                        </p:tav>
                                      </p:tavLst>
                                    </p:anim>
                                    <p:anim calcmode="lin" valueType="num">
                                      <p:cBhvr>
                                        <p:cTn id="39"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9"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0" fill="hold"/>
                                        <p:tgtEl>
                                          <p:spTgt spid="2"/>
                                        </p:tgtEl>
                                        <p:attrNameLst>
                                          <p:attrName>ppt_w</p:attrName>
                                        </p:attrNameLst>
                                      </p:cBhvr>
                                      <p:tavLst>
                                        <p:tav tm="0" fmla="#ppt_w*sin(2.5*pi*$)">
                                          <p:val>
                                            <p:fltVal val="0"/>
                                          </p:val>
                                        </p:tav>
                                        <p:tav tm="100000">
                                          <p:val>
                                            <p:fltVal val="1"/>
                                          </p:val>
                                        </p:tav>
                                      </p:tavLst>
                                    </p:anim>
                                    <p:anim calcmode="lin" valueType="num">
                                      <p:cBhvr>
                                        <p:cTn id="55" dur="5000" fill="hold"/>
                                        <p:tgtEl>
                                          <p:spTgt spid="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2" name="CHIMES.WAV"/>
                                        </p:tgtEl>
                                      </p:cMediaNode>
                                    </p:audio>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left)">
                                      <p:cBhvr>
                                        <p:cTn id="60" dur="500"/>
                                        <p:tgtEl>
                                          <p:spTgt spid="7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wipe(left)">
                                      <p:cBhvr>
                                        <p:cTn id="6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animBg="1"/>
      <p:bldP spid="7" grpId="0" animBg="1"/>
      <p:bldP spid="8" grpId="0" animBg="1"/>
      <p:bldP spid="29" grpId="0"/>
      <p:bldP spid="78" grpId="0" autoUpdateAnimBg="0"/>
      <p:bldP spid="79"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ceea853-ed4f-400b-a7e1-0469f4434def"/>
  <p:tag name="COMMONDATA" val="eyJoZGlkIjoiNjQyNDJkMTkzYzEzZTcxMTM0YTkyN2Y3ZDNlODljNjQ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3954</Words>
  <Application>Microsoft Office PowerPoint</Application>
  <PresentationFormat>全屏显示(4:3)</PresentationFormat>
  <Paragraphs>1393</Paragraphs>
  <Slides>77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77</vt:i4>
      </vt:variant>
    </vt:vector>
  </HeadingPairs>
  <TitlesOfParts>
    <vt:vector size="93" baseType="lpstr">
      <vt:lpstr>黑体</vt:lpstr>
      <vt:lpstr>楷体_GB2312</vt:lpstr>
      <vt:lpstr>隶书</vt:lpstr>
      <vt:lpstr>宋体</vt:lpstr>
      <vt:lpstr>幼圆</vt:lpstr>
      <vt:lpstr>Arial</vt:lpstr>
      <vt:lpstr>Symbol</vt:lpstr>
      <vt:lpstr>Times New Roman</vt:lpstr>
      <vt:lpstr>Wingdings</vt:lpstr>
      <vt:lpstr>自定义设计方案</vt:lpstr>
      <vt:lpstr>剪辑</vt:lpstr>
      <vt:lpstr>公式</vt:lpstr>
      <vt:lpstr>Equation</vt:lpstr>
      <vt:lpstr>MSPhotoEd.3</vt:lpstr>
      <vt:lpstr>Equation.3</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2.静态工作点的计算</vt:lpstr>
      <vt:lpstr>3. 动态分析</vt:lpstr>
      <vt:lpstr>PowerPoint 演示文稿</vt:lpstr>
      <vt:lpstr>PowerPoint 演示文稿</vt:lpstr>
      <vt:lpstr>例1:</vt:lpstr>
      <vt:lpstr>解:</vt:lpstr>
      <vt:lpstr>(2) 由微变等效电路求Au、 ri 、 ro。</vt:lpstr>
      <vt:lpstr>PowerPoint 演示文稿</vt:lpstr>
      <vt:lpstr>PowerPoint 演示文稿</vt:lpstr>
      <vt:lpstr>PowerPoint 演示文稿</vt:lpstr>
      <vt:lpstr>PowerPoint 演示文稿</vt:lpstr>
      <vt:lpstr>PowerPoint 演示文稿</vt:lpstr>
      <vt:lpstr>共集电极放大电路(射极输出器)的特点：</vt:lpstr>
      <vt:lpstr>PowerPoint 演示文稿</vt:lpstr>
      <vt:lpstr>例1:</vt:lpstr>
      <vt:lpstr>解:</vt:lpstr>
      <vt:lpstr>(2) 由微变等效电路求Au、 ri 、 ro。</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电路与电子学第5章</dc:title>
  <dc:creator>秦英林</dc:creator>
  <cp:lastModifiedBy>Administrator</cp:lastModifiedBy>
  <cp:revision>404</cp:revision>
  <dcterms:created xsi:type="dcterms:W3CDTF">2002-05-10T01:23:00Z</dcterms:created>
  <dcterms:modified xsi:type="dcterms:W3CDTF">2022-11-04T01:08:10Z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37B9F61844B942969AE3BD64B118A72E</vt:lpwstr>
  </property>
  <property fmtid="{D5CDD505-2E9C-101B-9397-08002B2CF9AE}" pid="3" name="KSOProductBuildVer">
    <vt:lpwstr>2052-11.1.0.12763</vt:lpwstr>
  </property>
</Properties>
</file>