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3"/>
  </p:notesMasterIdLst>
  <p:handoutMasterIdLst>
    <p:handoutMasterId r:id="rId56"/>
  </p:handoutMasterIdLst>
  <p:sldIdLst>
    <p:sldId id="597" r:id="rId3"/>
    <p:sldId id="431" r:id="rId4"/>
    <p:sldId id="637" r:id="rId5"/>
    <p:sldId id="629" r:id="rId6"/>
    <p:sldId id="630" r:id="rId7"/>
    <p:sldId id="631" r:id="rId8"/>
    <p:sldId id="632" r:id="rId9"/>
    <p:sldId id="633" r:id="rId10"/>
    <p:sldId id="634" r:id="rId11"/>
    <p:sldId id="635" r:id="rId12"/>
    <p:sldId id="636" r:id="rId13"/>
    <p:sldId id="598" r:id="rId14"/>
    <p:sldId id="599" r:id="rId15"/>
    <p:sldId id="607" r:id="rId16"/>
    <p:sldId id="608" r:id="rId17"/>
    <p:sldId id="600" r:id="rId18"/>
    <p:sldId id="503" r:id="rId19"/>
    <p:sldId id="504" r:id="rId20"/>
    <p:sldId id="505" r:id="rId21"/>
    <p:sldId id="506" r:id="rId22"/>
    <p:sldId id="507" r:id="rId23"/>
    <p:sldId id="508" r:id="rId24"/>
    <p:sldId id="509" r:id="rId25"/>
    <p:sldId id="601" r:id="rId26"/>
    <p:sldId id="602" r:id="rId27"/>
    <p:sldId id="510" r:id="rId28"/>
    <p:sldId id="511" r:id="rId29"/>
    <p:sldId id="512" r:id="rId30"/>
    <p:sldId id="513" r:id="rId31"/>
    <p:sldId id="514" r:id="rId32"/>
    <p:sldId id="515" r:id="rId33"/>
    <p:sldId id="516" r:id="rId34"/>
    <p:sldId id="517" r:id="rId35"/>
    <p:sldId id="518" r:id="rId36"/>
    <p:sldId id="519" r:id="rId37"/>
    <p:sldId id="520" r:id="rId38"/>
    <p:sldId id="521" r:id="rId39"/>
    <p:sldId id="522" r:id="rId40"/>
    <p:sldId id="523" r:id="rId41"/>
    <p:sldId id="612" r:id="rId42"/>
    <p:sldId id="622" r:id="rId44"/>
    <p:sldId id="613" r:id="rId45"/>
    <p:sldId id="614" r:id="rId46"/>
    <p:sldId id="615" r:id="rId47"/>
    <p:sldId id="616" r:id="rId48"/>
    <p:sldId id="624" r:id="rId49"/>
    <p:sldId id="625" r:id="rId50"/>
    <p:sldId id="626" r:id="rId51"/>
    <p:sldId id="627" r:id="rId52"/>
    <p:sldId id="621" r:id="rId53"/>
    <p:sldId id="628" r:id="rId54"/>
    <p:sldId id="564" r:id="rId55"/>
  </p:sldIdLst>
  <p:sldSz cx="9144000" cy="6858000" type="screen4x3"/>
  <p:notesSz cx="6858000" cy="9144000"/>
  <p:custDataLst>
    <p:tags r:id="rId60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FFF"/>
    <a:srgbClr val="800080"/>
    <a:srgbClr val="FF00FF"/>
    <a:srgbClr val="CC0066"/>
    <a:srgbClr val="660033"/>
    <a:srgbClr val="FF3300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113"/>
    <p:restoredTop sz="96491"/>
  </p:normalViewPr>
  <p:slideViewPr>
    <p:cSldViewPr showGuides="1">
      <p:cViewPr varScale="1">
        <p:scale>
          <a:sx n="68" d="100"/>
          <a:sy n="68" d="100"/>
        </p:scale>
        <p:origin x="570" y="-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0" Type="http://schemas.openxmlformats.org/officeDocument/2006/relationships/tags" Target="tags/tag1.xml"/><Relationship Id="rId6" Type="http://schemas.openxmlformats.org/officeDocument/2006/relationships/slide" Target="slides/slide4.xml"/><Relationship Id="rId59" Type="http://schemas.openxmlformats.org/officeDocument/2006/relationships/tableStyles" Target="tableStyles.xml"/><Relationship Id="rId58" Type="http://schemas.openxmlformats.org/officeDocument/2006/relationships/viewProps" Target="viewProps.xml"/><Relationship Id="rId57" Type="http://schemas.openxmlformats.org/officeDocument/2006/relationships/presProps" Target="presProps.xml"/><Relationship Id="rId56" Type="http://schemas.openxmlformats.org/officeDocument/2006/relationships/handoutMaster" Target="handoutMasters/handoutMaster1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notesMaster" Target="notesMasters/notesMaster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11.vml.rels><?xml version="1.0" encoding="UTF-8" standalone="yes"?>
<Relationships xmlns="http://schemas.openxmlformats.org/package/2006/relationships"><Relationship Id="rId4" Type="http://schemas.openxmlformats.org/officeDocument/2006/relationships/image" Target="../media/image34.wmf"/><Relationship Id="rId3" Type="http://schemas.openxmlformats.org/officeDocument/2006/relationships/image" Target="../media/image33.wmf"/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wmf"/><Relationship Id="rId1" Type="http://schemas.openxmlformats.org/officeDocument/2006/relationships/image" Target="../media/image35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7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39.wmf"/><Relationship Id="rId1" Type="http://schemas.openxmlformats.org/officeDocument/2006/relationships/image" Target="../media/image38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1.wmf"/><Relationship Id="rId1" Type="http://schemas.openxmlformats.org/officeDocument/2006/relationships/image" Target="../media/image4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4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20.vml.rels><?xml version="1.0" encoding="UTF-8" standalone="yes"?>
<Relationships xmlns="http://schemas.openxmlformats.org/package/2006/relationships"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" Type="http://schemas.openxmlformats.org/officeDocument/2006/relationships/image" Target="../media/image48.emf"/></Relationships>
</file>

<file path=ppt/drawings/_rels/vmlDrawing2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emf"/><Relationship Id="rId1" Type="http://schemas.openxmlformats.org/officeDocument/2006/relationships/image" Target="../media/image5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.wmf"/><Relationship Id="rId2" Type="http://schemas.openxmlformats.org/officeDocument/2006/relationships/image" Target="../media/image13.wmf"/><Relationship Id="rId1" Type="http://schemas.openxmlformats.org/officeDocument/2006/relationships/image" Target="../media/image12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png"/></Relationships>
</file>

<file path=ppt/drawings/_rels/vmlDrawing8.vml.rels><?xml version="1.0" encoding="UTF-8" standalone="yes"?>
<Relationships xmlns="http://schemas.openxmlformats.org/package/2006/relationships"><Relationship Id="rId4" Type="http://schemas.openxmlformats.org/officeDocument/2006/relationships/image" Target="../media/image24.emf"/><Relationship Id="rId3" Type="http://schemas.openxmlformats.org/officeDocument/2006/relationships/image" Target="../media/image23.emf"/><Relationship Id="rId2" Type="http://schemas.openxmlformats.org/officeDocument/2006/relationships/image" Target="../media/image22.emf"/><Relationship Id="rId1" Type="http://schemas.openxmlformats.org/officeDocument/2006/relationships/image" Target="../media/image21.e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image" Target="../media/image26.wmf"/><Relationship Id="rId1" Type="http://schemas.openxmlformats.org/officeDocument/2006/relationships/image" Target="../media/image25.png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24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52" name="Rectangle 4"/>
          <p:cNvSpPr>
            <a:spLocks noRo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424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第二级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第三级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第四级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第五级</a:t>
            </a:r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defRPr kumimoji="1" sz="12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4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p>
            <a:pPr lvl="0" algn="r" eaLnBrk="1" hangingPunct="1"/>
            <a:fld id="{9A0DB2DC-4C9A-4742-B13C-FB6460FD3503}" type="slidenum">
              <a:rPr lang="en-US" altLang="zh-CN" sz="1200" dirty="0">
                <a:latin typeface="Times New Roman" panose="02020603050405020304" pitchFamily="18" charset="0"/>
              </a:rPr>
            </a:fld>
            <a:endParaRPr lang="en-US" altLang="zh-CN" sz="1200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5059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5060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3815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6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 algn="r" eaLnBrk="1" hangingPunct="1">
              <a:spcBef>
                <a:spcPct val="0"/>
              </a:spcBef>
            </a:pPr>
            <a:fld id="{9A0DB2DC-4C9A-4742-B13C-FB6460FD3503}" type="slidenum">
              <a:rPr lang="en-US" altLang="zh-CN" dirty="0"/>
            </a:fld>
            <a:endParaRPr lang="en-US" altLang="zh-CN" dirty="0"/>
          </a:p>
        </p:txBody>
      </p:sp>
      <p:sp>
        <p:nvSpPr>
          <p:cNvPr id="47107" name="Rectangle 2"/>
          <p:cNvSpPr>
            <a:spLocks noRot="1" noTextEdit="1"/>
          </p:cNvSpPr>
          <p:nvPr>
            <p:ph type="sldImg"/>
          </p:nvPr>
        </p:nvSpPr>
        <p:spPr>
          <a:xfrm>
            <a:off x="1144588" y="685800"/>
            <a:ext cx="4572000" cy="3429000"/>
          </a:xfrm>
          <a:ln/>
        </p:spPr>
      </p:sp>
      <p:sp>
        <p:nvSpPr>
          <p:cNvPr id="47108" name="Rectangle 3"/>
          <p:cNvSpPr>
            <a:spLocks noGrp="1"/>
          </p:cNvSpPr>
          <p:nvPr>
            <p:ph type="body" idx="1"/>
          </p:nvPr>
        </p:nvSpPr>
        <p:spPr>
          <a:xfrm>
            <a:off x="914400" y="4343400"/>
            <a:ext cx="5029200" cy="438150"/>
          </a:xfrm>
          <a:ln/>
        </p:spPr>
        <p:txBody>
          <a:bodyPr wrap="square" lIns="91440" tIns="45720" rIns="91440" bIns="45720" anchor="t" anchorCtr="0"/>
          <a:p>
            <a:pPr lvl="0" eaLnBrk="1" hangingPunct="1"/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4" Type="http://schemas.openxmlformats.org/officeDocument/2006/relationships/theme" Target="../theme/theme1.xml"/><Relationship Id="rId13" Type="http://schemas.openxmlformats.org/officeDocument/2006/relationships/hyperlink" Target="&#30005;&#24037;&#30005;&#23376;&#25216;&#26415;&#19978;&#20876;&#30446;&#24405;.ppt" TargetMode="External"/><Relationship Id="rId12" Type="http://schemas.openxmlformats.org/officeDocument/2006/relationships/slide" Target="../slides/slide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4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5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50613" name="Rectangle 2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0614" name="Rectangle 2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kumimoji="1" sz="1400">
                <a:latin typeface="Times New Roman" panose="02020603050405020304" pitchFamily="18" charset="0"/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0615" name="Rectangle 2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>
                <a:latin typeface="Times New Roman" panose="02020603050405020304" pitchFamily="18" charset="0"/>
              </a:defRPr>
            </a:lvl1pPr>
          </a:lstStyle>
          <a:p>
            <a:pPr lvl="0" eaLnBrk="1" hangingPunct="1"/>
            <a:fld id="{9A0DB2DC-4C9A-4742-B13C-FB6460FD3503}" type="slidenum">
              <a:rPr lang="en-US" altLang="zh-CN" dirty="0"/>
            </a:fld>
            <a:endParaRPr lang="en-US" altLang="zh-CN" dirty="0">
              <a:latin typeface="Arial" panose="020B0604020202020204" pitchFamily="34" charset="0"/>
            </a:endParaRPr>
          </a:p>
        </p:txBody>
      </p:sp>
      <p:sp>
        <p:nvSpPr>
          <p:cNvPr id="1031" name="Rectangle 35"/>
          <p:cNvSpPr>
            <a:spLocks noChangeArrowheads="1"/>
          </p:cNvSpPr>
          <p:nvPr/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2" name="Rectangle 36"/>
          <p:cNvSpPr>
            <a:spLocks noChangeArrowheads="1"/>
          </p:cNvSpPr>
          <p:nvPr/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3" name="Rectangle 37"/>
          <p:cNvSpPr>
            <a:spLocks noChangeArrowheads="1"/>
          </p:cNvSpPr>
          <p:nvPr/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/>
          <a:p>
            <a:pPr lvl="0" algn="r" eaLnBrk="1" hangingPunct="1"/>
            <a:fld id="{9A0DB2DC-4C9A-4742-B13C-FB6460FD3503}" type="slidenum">
              <a:rPr lang="en-US" altLang="zh-CN" sz="1400" dirty="0">
                <a:latin typeface="Times New Roman" panose="02020603050405020304" pitchFamily="18" charset="0"/>
              </a:rPr>
            </a:fld>
            <a:endParaRPr lang="en-US" altLang="zh-CN" sz="1400" dirty="0">
              <a:latin typeface="Times New Roman" panose="02020603050405020304" pitchFamily="18" charset="0"/>
            </a:endParaRPr>
          </a:p>
        </p:txBody>
      </p:sp>
      <p:sp>
        <p:nvSpPr>
          <p:cNvPr id="1034" name="Rectangle 38"/>
          <p:cNvSpPr>
            <a:spLocks noChangeArrowheads="1"/>
          </p:cNvSpPr>
          <p:nvPr/>
        </p:nvSpPr>
        <p:spPr bwMode="auto">
          <a:xfrm>
            <a:off x="19050" y="6486525"/>
            <a:ext cx="9134475" cy="360363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5" name="AutoShape 39">
            <a:hlinkClick r:id="" action="ppaction://hlinkshowjump?jump=endshow" highlightClick="1"/>
          </p:cNvPr>
          <p:cNvSpPr>
            <a:spLocks noChangeArrowheads="1"/>
          </p:cNvSpPr>
          <p:nvPr/>
        </p:nvSpPr>
        <p:spPr bwMode="auto">
          <a:xfrm>
            <a:off x="8763000" y="6477000"/>
            <a:ext cx="381000" cy="381000"/>
          </a:xfrm>
          <a:prstGeom prst="actionButtonEnd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6" name="AutoShape 4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>
            <a:off x="8382000" y="6477000"/>
            <a:ext cx="381000" cy="381000"/>
          </a:xfrm>
          <a:prstGeom prst="actionButtonForwardNext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7" name="AutoShape 4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7981950" y="6477000"/>
            <a:ext cx="381000" cy="381000"/>
          </a:xfrm>
          <a:prstGeom prst="actionButtonBackPrevious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8" name="AutoShape 42">
            <a:hlinkClick r:id="rId12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7599363" y="6477000"/>
            <a:ext cx="381000" cy="381000"/>
          </a:xfrm>
          <a:prstGeom prst="actionButtonHome">
            <a:avLst/>
          </a:prstGeom>
          <a:solidFill>
            <a:srgbClr val="FFFFFF"/>
          </a:solidFill>
          <a:ln w="9525">
            <a:solidFill>
              <a:srgbClr val="3366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39" name="Group 43"/>
          <p:cNvGrpSpPr/>
          <p:nvPr userDrawn="1"/>
        </p:nvGrpSpPr>
        <p:grpSpPr>
          <a:xfrm>
            <a:off x="6981825" y="6477000"/>
            <a:ext cx="596900" cy="381000"/>
            <a:chOff x="4332" y="4080"/>
            <a:chExt cx="376" cy="240"/>
          </a:xfrm>
        </p:grpSpPr>
        <p:sp>
          <p:nvSpPr>
            <p:cNvPr id="1043" name="AutoShape 44">
              <a:hlinkClick r:id="" action="ppaction://noaction" highlightClick="1"/>
            </p:cNvPr>
            <p:cNvSpPr>
              <a:spLocks noChangeArrowheads="1"/>
            </p:cNvSpPr>
            <p:nvPr/>
          </p:nvSpPr>
          <p:spPr bwMode="auto">
            <a:xfrm>
              <a:off x="4332" y="4080"/>
              <a:ext cx="376" cy="240"/>
            </a:xfrm>
            <a:prstGeom prst="actionButtonBlank">
              <a:avLst/>
            </a:prstGeom>
            <a:solidFill>
              <a:srgbClr val="FFFFFF"/>
            </a:solidFill>
            <a:ln w="9525">
              <a:solidFill>
                <a:srgbClr val="3366FF"/>
              </a:solidFill>
              <a:miter lim="800000"/>
            </a:ln>
            <a:effectLst/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4" name="Text Box 45">
              <a:hlinkClick r:id="rId13" action="ppaction://hlinkpres?slideindex=1&amp;slidetitle="/>
            </p:cNvPr>
            <p:cNvSpPr txBox="1">
              <a:spLocks noChangeArrowheads="1"/>
            </p:cNvSpPr>
            <p:nvPr/>
          </p:nvSpPr>
          <p:spPr bwMode="auto">
            <a:xfrm>
              <a:off x="4332" y="4122"/>
              <a:ext cx="363" cy="154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0" tIns="0" rIns="0" bIns="0" anchor="ctr" anchorCtr="1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1600" b="1" i="0" u="none" strike="noStrike" kern="1200" cap="none" spc="0" normalizeH="0" baseline="0" noProof="0">
                  <a:ln>
                    <a:noFill/>
                  </a:ln>
                  <a:solidFill>
                    <a:srgbClr val="3399FF"/>
                  </a:solidFill>
                  <a:effectLst/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目录</a:t>
              </a:r>
              <a:endParaRPr kumimoji="0" lang="zh-CN" altLang="en-US" sz="1600" b="1" i="0" u="none" strike="noStrike" kern="1200" cap="none" spc="0" normalizeH="0" baseline="0" noProof="0">
                <a:ln>
                  <a:noFill/>
                </a:ln>
                <a:solidFill>
                  <a:srgbClr val="3399FF"/>
                </a:solidFill>
                <a:effectLst/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  <p:sp>
        <p:nvSpPr>
          <p:cNvPr id="1040" name="Rectangle 46"/>
          <p:cNvSpPr>
            <a:spLocks noChangeArrowheads="1"/>
          </p:cNvSpPr>
          <p:nvPr/>
        </p:nvSpPr>
        <p:spPr bwMode="auto">
          <a:xfrm>
            <a:off x="9525" y="0"/>
            <a:ext cx="9134475" cy="360363"/>
          </a:xfrm>
          <a:prstGeom prst="rect">
            <a:avLst/>
          </a:prstGeom>
          <a:solidFill>
            <a:srgbClr val="3399FF"/>
          </a:solidFill>
          <a:ln w="38100">
            <a:solidFill>
              <a:srgbClr val="3399FF"/>
            </a:solidFill>
            <a:miter lim="800000"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50639" name="Text Box 47"/>
          <p:cNvSpPr txBox="1">
            <a:spLocks noChangeArrowheads="1"/>
          </p:cNvSpPr>
          <p:nvPr/>
        </p:nvSpPr>
        <p:spPr bwMode="auto">
          <a:xfrm>
            <a:off x="6973888" y="-11112"/>
            <a:ext cx="2232025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lIns="0" tIns="0" rIns="0" bIns="0" anchor="ctr" anchorCtr="1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华文行楷" panose="02010800040101010101" pitchFamily="2" charset="-122"/>
                <a:cs typeface="+mn-cs"/>
              </a:rPr>
              <a:t>电路与电子学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Arial" panose="020B0604020202020204" pitchFamily="34" charset="0"/>
              <a:ea typeface="华文行楷" panose="02010800040101010101" pitchFamily="2" charset="-122"/>
              <a:cs typeface="+mn-cs"/>
            </a:endParaRPr>
          </a:p>
        </p:txBody>
      </p:sp>
      <p:sp>
        <p:nvSpPr>
          <p:cNvPr id="750640" name="Rectangle 48"/>
          <p:cNvSpPr>
            <a:spLocks noChangeArrowheads="1"/>
          </p:cNvSpPr>
          <p:nvPr/>
        </p:nvSpPr>
        <p:spPr bwMode="auto">
          <a:xfrm>
            <a:off x="498475" y="6481763"/>
            <a:ext cx="1524000" cy="36512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lIns="0" tIns="0" rIns="0" bIns="0" anchor="ctr" anchorCtr="1"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1" lang="zh-CN" altLang="en-US" sz="24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Times New Roman" panose="02020603050405020304" pitchFamily="18" charset="0"/>
                <a:ea typeface="华文行楷" panose="02010800040101010101" pitchFamily="2" charset="-122"/>
                <a:cs typeface="+mn-cs"/>
              </a:rPr>
              <a:t>计算机学院</a:t>
            </a:r>
            <a:endParaRPr kumimoji="1" lang="zh-CN" altLang="en-US" sz="24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C0C0C0"/>
                </a:outerShdw>
              </a:effectLst>
              <a:uLnTx/>
              <a:uFillTx/>
              <a:latin typeface="Times New Roman" panose="02020603050405020304" pitchFamily="18" charset="0"/>
              <a:ea typeface="华文行楷" panose="0201080004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6.png"/><Relationship Id="rId1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8.png"/><Relationship Id="rId1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1" Type="http://schemas.openxmlformats.org/officeDocument/2006/relationships/oleObject" Target="../embeddings/oleObject7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5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9.bin"/><Relationship Id="rId2" Type="http://schemas.openxmlformats.org/officeDocument/2006/relationships/image" Target="../media/image19.png"/><Relationship Id="rId1" Type="http://schemas.openxmlformats.org/officeDocument/2006/relationships/oleObject" Target="../embeddings/oleObject8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6.vml"/><Relationship Id="rId4" Type="http://schemas.openxmlformats.org/officeDocument/2006/relationships/slideLayout" Target="../slideLayouts/slideLayout2.xml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9.png"/><Relationship Id="rId1" Type="http://schemas.openxmlformats.org/officeDocument/2006/relationships/oleObject" Target="../embeddings/oleObject10.bin"/></Relationships>
</file>

<file path=ppt/slides/_rels/slide1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1" Type="http://schemas.openxmlformats.org/officeDocument/2006/relationships/oleObject" Target="../embeddings/oleObject12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4.emf"/><Relationship Id="rId7" Type="http://schemas.openxmlformats.org/officeDocument/2006/relationships/oleObject" Target="../embeddings/oleObject16.bin"/><Relationship Id="rId6" Type="http://schemas.openxmlformats.org/officeDocument/2006/relationships/image" Target="../media/image23.e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22.e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21.emf"/><Relationship Id="rId10" Type="http://schemas.openxmlformats.org/officeDocument/2006/relationships/vmlDrawing" Target="../drawings/vmlDrawing8.vml"/><Relationship Id="rId1" Type="http://schemas.openxmlformats.org/officeDocument/2006/relationships/oleObject" Target="../embeddings/oleObject13.bin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9.vml"/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6.w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5.png"/><Relationship Id="rId1" Type="http://schemas.openxmlformats.org/officeDocument/2006/relationships/oleObject" Target="../embeddings/oleObject17.bin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jpeg"/></Relationships>
</file>

<file path=ppt/slides/_rels/slide2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1.bin"/><Relationship Id="rId2" Type="http://schemas.openxmlformats.org/officeDocument/2006/relationships/image" Target="../media/image29.wmf"/><Relationship Id="rId1" Type="http://schemas.openxmlformats.org/officeDocument/2006/relationships/oleObject" Target="../embeddings/oleObject20.bin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6.xml"/><Relationship Id="rId8" Type="http://schemas.openxmlformats.org/officeDocument/2006/relationships/image" Target="../media/image34.wmf"/><Relationship Id="rId7" Type="http://schemas.openxmlformats.org/officeDocument/2006/relationships/oleObject" Target="../embeddings/oleObject25.bin"/><Relationship Id="rId6" Type="http://schemas.openxmlformats.org/officeDocument/2006/relationships/image" Target="../media/image33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32.wmf"/><Relationship Id="rId3" Type="http://schemas.openxmlformats.org/officeDocument/2006/relationships/oleObject" Target="../embeddings/oleObject23.bin"/><Relationship Id="rId2" Type="http://schemas.openxmlformats.org/officeDocument/2006/relationships/image" Target="../media/image31.wmf"/><Relationship Id="rId10" Type="http://schemas.openxmlformats.org/officeDocument/2006/relationships/vmlDrawing" Target="../drawings/vmlDrawing11.vml"/><Relationship Id="rId1" Type="http://schemas.openxmlformats.org/officeDocument/2006/relationships/oleObject" Target="../embeddings/oleObject22.bin"/></Relationships>
</file>

<file path=ppt/slides/_rels/slide2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6.xml"/><Relationship Id="rId4" Type="http://schemas.openxmlformats.org/officeDocument/2006/relationships/image" Target="../media/image36.w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35.wmf"/><Relationship Id="rId1" Type="http://schemas.openxmlformats.org/officeDocument/2006/relationships/oleObject" Target="../embeddings/oleObject26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37.wmf"/><Relationship Id="rId1" Type="http://schemas.openxmlformats.org/officeDocument/2006/relationships/oleObject" Target="../embeddings/oleObject28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0.bin"/><Relationship Id="rId2" Type="http://schemas.openxmlformats.org/officeDocument/2006/relationships/image" Target="../media/image38.wmf"/><Relationship Id="rId1" Type="http://schemas.openxmlformats.org/officeDocument/2006/relationships/oleObject" Target="../embeddings/oleObject29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41.wmf"/><Relationship Id="rId3" Type="http://schemas.openxmlformats.org/officeDocument/2006/relationships/oleObject" Target="../embeddings/oleObject32.bin"/><Relationship Id="rId2" Type="http://schemas.openxmlformats.org/officeDocument/2006/relationships/image" Target="../media/image40.wmf"/><Relationship Id="rId1" Type="http://schemas.openxmlformats.org/officeDocument/2006/relationships/oleObject" Target="../embeddings/oleObject31.bin"/></Relationships>
</file>

<file path=ppt/slides/_rels/slide3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2.wmf"/><Relationship Id="rId1" Type="http://schemas.openxmlformats.org/officeDocument/2006/relationships/oleObject" Target="../embeddings/oleObject33.bin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43.wmf"/><Relationship Id="rId1" Type="http://schemas.openxmlformats.org/officeDocument/2006/relationships/oleObject" Target="../embeddings/oleObject3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6.xml"/><Relationship Id="rId2" Type="http://schemas.openxmlformats.org/officeDocument/2006/relationships/image" Target="../media/image44.wmf"/><Relationship Id="rId1" Type="http://schemas.openxmlformats.org/officeDocument/2006/relationships/oleObject" Target="../embeddings/oleObject35.bin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9.vml"/><Relationship Id="rId7" Type="http://schemas.openxmlformats.org/officeDocument/2006/relationships/slideLayout" Target="../slideLayouts/slideLayout6.xml"/><Relationship Id="rId6" Type="http://schemas.openxmlformats.org/officeDocument/2006/relationships/image" Target="../media/image47.wmf"/><Relationship Id="rId5" Type="http://schemas.openxmlformats.org/officeDocument/2006/relationships/oleObject" Target="../embeddings/oleObject38.bin"/><Relationship Id="rId4" Type="http://schemas.openxmlformats.org/officeDocument/2006/relationships/image" Target="../media/image46.w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45.wmf"/><Relationship Id="rId1" Type="http://schemas.openxmlformats.org/officeDocument/2006/relationships/oleObject" Target="../embeddings/oleObject36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51.emf"/><Relationship Id="rId7" Type="http://schemas.openxmlformats.org/officeDocument/2006/relationships/oleObject" Target="../embeddings/oleObject42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1.bin"/><Relationship Id="rId4" Type="http://schemas.openxmlformats.org/officeDocument/2006/relationships/image" Target="../media/image49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8.emf"/><Relationship Id="rId10" Type="http://schemas.openxmlformats.org/officeDocument/2006/relationships/vmlDrawing" Target="../drawings/vmlDrawing20.vml"/><Relationship Id="rId1" Type="http://schemas.openxmlformats.org/officeDocument/2006/relationships/oleObject" Target="../embeddings/oleObject39.bin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vmlDrawing" Target="../drawings/vmlDrawing1.v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oleObject" Target="../embeddings/oleObject1.bin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2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emf"/><Relationship Id="rId3" Type="http://schemas.openxmlformats.org/officeDocument/2006/relationships/oleObject" Target="../embeddings/oleObject3.bin"/><Relationship Id="rId2" Type="http://schemas.openxmlformats.org/officeDocument/2006/relationships/image" Target="../media/image3.emf"/><Relationship Id="rId1" Type="http://schemas.openxmlformats.org/officeDocument/2006/relationships/oleObject" Target="../embeddings/oleObject2.bin"/></Relationships>
</file>

<file path=ppt/slides/_rels/slide5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1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54.emf"/><Relationship Id="rId3" Type="http://schemas.openxmlformats.org/officeDocument/2006/relationships/oleObject" Target="../embeddings/oleObject44.bin"/><Relationship Id="rId2" Type="http://schemas.openxmlformats.org/officeDocument/2006/relationships/image" Target="../media/image53.wmf"/><Relationship Id="rId1" Type="http://schemas.openxmlformats.org/officeDocument/2006/relationships/oleObject" Target="../embeddings/oleObject43.bin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4.wmf"/><Relationship Id="rId8" Type="http://schemas.openxmlformats.org/officeDocument/2006/relationships/oleObject" Target="../embeddings/oleObject6.bin"/><Relationship Id="rId7" Type="http://schemas.openxmlformats.org/officeDocument/2006/relationships/image" Target="../media/image13.wmf"/><Relationship Id="rId6" Type="http://schemas.openxmlformats.org/officeDocument/2006/relationships/oleObject" Target="../embeddings/oleObject5.bin"/><Relationship Id="rId5" Type="http://schemas.openxmlformats.org/officeDocument/2006/relationships/image" Target="../media/image12.wmf"/><Relationship Id="rId4" Type="http://schemas.openxmlformats.org/officeDocument/2006/relationships/oleObject" Target="../embeddings/oleObject4.bin"/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1" Type="http://schemas.openxmlformats.org/officeDocument/2006/relationships/vmlDrawing" Target="../drawings/vmlDrawing3.vml"/><Relationship Id="rId10" Type="http://schemas.openxmlformats.org/officeDocument/2006/relationships/slideLayout" Target="../slideLayouts/slideLayout7.xml"/><Relationship Id="rId1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92579" name="Rectangle 3"/>
          <p:cNvSpPr/>
          <p:nvPr/>
        </p:nvSpPr>
        <p:spPr>
          <a:xfrm>
            <a:off x="468313" y="2060575"/>
            <a:ext cx="7845425" cy="2224088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第 </a:t>
            </a:r>
            <a:r>
              <a:rPr lang="en-US" altLang="zh-CN" sz="6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7 </a:t>
            </a:r>
            <a:r>
              <a:rPr lang="zh-CN" altLang="en-US" sz="6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章  </a:t>
            </a:r>
            <a:endParaRPr lang="zh-CN" altLang="en-US" sz="66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ctr">
              <a:spcBef>
                <a:spcPct val="0"/>
              </a:spcBef>
              <a:buNone/>
            </a:pPr>
            <a:r>
              <a:rPr lang="zh-CN" altLang="en-US" sz="6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集成运算放大器</a:t>
            </a:r>
            <a:endParaRPr lang="zh-CN" altLang="en-US" sz="66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925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257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Text Box 5"/>
          <p:cNvSpPr txBox="1"/>
          <p:nvPr/>
        </p:nvSpPr>
        <p:spPr>
          <a:xfrm>
            <a:off x="4405313" y="4389438"/>
            <a:ext cx="4464050" cy="1552575"/>
          </a:xfrm>
          <a:prstGeom prst="rect">
            <a:avLst/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采用电路参数完全相同，管子特性完全相同的电路，则两管子的集电极电位U</a:t>
            </a:r>
            <a:r>
              <a:rPr lang="zh-CN" altLang="zh-CN" sz="2400" b="1" baseline="-25000" dirty="0">
                <a:latin typeface="楷体_GB2312" pitchFamily="49" charset="-122"/>
                <a:ea typeface="楷体_GB2312" pitchFamily="49" charset="-122"/>
              </a:rPr>
              <a:t>CQ1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和U</a:t>
            </a:r>
            <a:r>
              <a:rPr lang="zh-CN" altLang="zh-CN" sz="2400" b="1" baseline="-25000" dirty="0">
                <a:latin typeface="楷体_GB2312" pitchFamily="49" charset="-122"/>
                <a:ea typeface="楷体_GB2312" pitchFamily="49" charset="-122"/>
              </a:rPr>
              <a:t>CQ2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同步变化   能够抑制温漂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2" descr="Dz030302"/>
          <p:cNvPicPr>
            <a:picLocks noChangeAspect="1"/>
          </p:cNvPicPr>
          <p:nvPr/>
        </p:nvPicPr>
        <p:blipFill>
          <a:blip r:embed="rId1"/>
          <a:srcRect l="24103" t="33083" r="22525" b="36842"/>
          <a:stretch>
            <a:fillRect/>
          </a:stretch>
        </p:blipFill>
        <p:spPr>
          <a:xfrm>
            <a:off x="4356100" y="1193800"/>
            <a:ext cx="4562475" cy="2254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3316" name="矩形 8"/>
          <p:cNvSpPr/>
          <p:nvPr/>
        </p:nvSpPr>
        <p:spPr>
          <a:xfrm>
            <a:off x="0" y="339725"/>
            <a:ext cx="3611563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如何构造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直流电压源V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  <p:pic>
        <p:nvPicPr>
          <p:cNvPr id="10" name="Picture 2" descr="Dz030302"/>
          <p:cNvPicPr>
            <a:picLocks noChangeAspect="1"/>
          </p:cNvPicPr>
          <p:nvPr/>
        </p:nvPicPr>
        <p:blipFill>
          <a:blip r:embed="rId2"/>
          <a:srcRect l="51317" r="7030" b="69925"/>
          <a:stretch>
            <a:fillRect/>
          </a:stretch>
        </p:blipFill>
        <p:spPr>
          <a:xfrm>
            <a:off x="150813" y="974725"/>
            <a:ext cx="3257550" cy="26924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 descr="Dz030302"/>
          <p:cNvPicPr>
            <a:picLocks noChangeAspect="1"/>
          </p:cNvPicPr>
          <p:nvPr/>
        </p:nvPicPr>
        <p:blipFill>
          <a:blip r:embed="rId1"/>
          <a:srcRect l="24103" t="33083" r="22525" b="36842"/>
          <a:stretch>
            <a:fillRect/>
          </a:stretch>
        </p:blipFill>
        <p:spPr>
          <a:xfrm>
            <a:off x="611188" y="620713"/>
            <a:ext cx="4608512" cy="2519362"/>
          </a:xfrm>
          <a:prstGeom prst="rect">
            <a:avLst/>
          </a:prstGeom>
          <a:noFill/>
          <a:ln w="9525">
            <a:noFill/>
          </a:ln>
        </p:spPr>
      </p:pic>
      <p:grpSp>
        <p:nvGrpSpPr>
          <p:cNvPr id="13" name="组合 12"/>
          <p:cNvGrpSpPr/>
          <p:nvPr/>
        </p:nvGrpSpPr>
        <p:grpSpPr>
          <a:xfrm>
            <a:off x="2555875" y="1195388"/>
            <a:ext cx="6408738" cy="1512887"/>
            <a:chOff x="2555875" y="1195388"/>
            <a:chExt cx="6408738" cy="1512887"/>
          </a:xfrm>
        </p:grpSpPr>
        <p:sp>
          <p:nvSpPr>
            <p:cNvPr id="14344" name="Text Box 8"/>
            <p:cNvSpPr txBox="1"/>
            <p:nvPr/>
          </p:nvSpPr>
          <p:spPr>
            <a:xfrm>
              <a:off x="5651500" y="1195388"/>
              <a:ext cx="3313113" cy="1441450"/>
            </a:xfrm>
            <a:prstGeom prst="rect">
              <a:avLst/>
            </a:prstGeom>
            <a:solidFill>
              <a:srgbClr val="66FFFF"/>
            </a:solidFill>
            <a:ln w="19050" cap="flat" cmpd="sng">
              <a:solidFill>
                <a:srgbClr val="FF33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楷体_GB2312" pitchFamily="49" charset="-122"/>
                  <a:ea typeface="楷体_GB2312" pitchFamily="49" charset="-122"/>
                </a:rPr>
                <a:t>Re1和Re2的存在，</a:t>
              </a:r>
              <a:endParaRPr lang="zh-CN" altLang="zh-CN" sz="2800" b="1" dirty="0">
                <a:latin typeface="楷体_GB2312" pitchFamily="49" charset="-122"/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楷体_GB2312" pitchFamily="49" charset="-122"/>
                  <a:ea typeface="楷体_GB2312" pitchFamily="49" charset="-122"/>
                </a:rPr>
                <a:t>降低了电路的电压</a:t>
              </a:r>
              <a:endParaRPr lang="zh-CN" altLang="zh-CN" sz="2800" b="1" dirty="0">
                <a:latin typeface="楷体_GB2312" pitchFamily="49" charset="-122"/>
                <a:ea typeface="楷体_GB2312" pitchFamily="49" charset="-122"/>
              </a:endParaRPr>
            </a:p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zh-CN" sz="2800" b="1" dirty="0">
                  <a:latin typeface="楷体_GB2312" pitchFamily="49" charset="-122"/>
                  <a:ea typeface="楷体_GB2312" pitchFamily="49" charset="-122"/>
                </a:rPr>
                <a:t>放大能力</a:t>
              </a:r>
              <a:endParaRPr lang="zh-CN" altLang="zh-CN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14345" name="Line 9"/>
            <p:cNvSpPr/>
            <p:nvPr/>
          </p:nvSpPr>
          <p:spPr>
            <a:xfrm flipH="1">
              <a:off x="3779838" y="1989138"/>
              <a:ext cx="1871662" cy="360362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14346" name="Line 10"/>
            <p:cNvSpPr/>
            <p:nvPr/>
          </p:nvSpPr>
          <p:spPr>
            <a:xfrm flipH="1">
              <a:off x="2555875" y="2205038"/>
              <a:ext cx="3024188" cy="503237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12" name="左弧形箭头 11"/>
          <p:cNvSpPr/>
          <p:nvPr/>
        </p:nvSpPr>
        <p:spPr>
          <a:xfrm>
            <a:off x="1474788" y="3140075"/>
            <a:ext cx="1081087" cy="2305050"/>
          </a:xfrm>
          <a:prstGeom prst="curvedRightArrow">
            <a:avLst>
              <a:gd name="adj1" fmla="val 24995"/>
              <a:gd name="adj2" fmla="val 49967"/>
              <a:gd name="adj3" fmla="val 25000"/>
            </a:avLst>
          </a:prstGeom>
          <a:solidFill>
            <a:srgbClr val="FF0000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15" name="组合 14"/>
          <p:cNvGrpSpPr/>
          <p:nvPr/>
        </p:nvGrpSpPr>
        <p:grpSpPr>
          <a:xfrm>
            <a:off x="2946400" y="3321050"/>
            <a:ext cx="5165725" cy="3074988"/>
            <a:chOff x="2946440" y="3321719"/>
            <a:chExt cx="5165467" cy="3075108"/>
          </a:xfrm>
        </p:grpSpPr>
        <p:pic>
          <p:nvPicPr>
            <p:cNvPr id="14342" name="Picture 3" descr="Dz030302"/>
            <p:cNvPicPr>
              <a:picLocks noChangeAspect="1"/>
            </p:cNvPicPr>
            <p:nvPr/>
          </p:nvPicPr>
          <p:blipFill>
            <a:blip r:embed="rId2"/>
            <a:srcRect t="66165" r="50072" b="2255"/>
            <a:stretch>
              <a:fillRect/>
            </a:stretch>
          </p:blipFill>
          <p:spPr>
            <a:xfrm>
              <a:off x="2946440" y="3321719"/>
              <a:ext cx="4865919" cy="3075108"/>
            </a:xfrm>
            <a:prstGeom prst="rect">
              <a:avLst/>
            </a:prstGeom>
            <a:noFill/>
            <a:ln w="9525">
              <a:noFill/>
            </a:ln>
          </p:spPr>
        </p:pic>
        <p:sp>
          <p:nvSpPr>
            <p:cNvPr id="14343" name="矩形 13"/>
            <p:cNvSpPr/>
            <p:nvPr/>
          </p:nvSpPr>
          <p:spPr>
            <a:xfrm>
              <a:off x="5835322" y="5805264"/>
              <a:ext cx="2276585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1800" b="1" dirty="0">
                  <a:solidFill>
                    <a:srgbClr val="FF0000"/>
                  </a:solidFill>
                </a:rPr>
                <a:t>长尾式差分放大电路</a:t>
              </a:r>
              <a:endParaRPr lang="zh-CN" altLang="en-US" sz="1800"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Rectangle 2"/>
          <p:cNvSpPr>
            <a:spLocks noGrp="1"/>
          </p:cNvSpPr>
          <p:nvPr>
            <p:ph type="title"/>
          </p:nvPr>
        </p:nvSpPr>
        <p:spPr>
          <a:xfrm>
            <a:off x="974725" y="333375"/>
            <a:ext cx="7342188" cy="6096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7.1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差分放大电路的组成及相关概念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93603" name="Rectangle 3"/>
          <p:cNvSpPr/>
          <p:nvPr>
            <p:ph idx="1"/>
          </p:nvPr>
        </p:nvSpPr>
        <p:spPr>
          <a:xfrm>
            <a:off x="381000" y="1066800"/>
            <a:ext cx="8153400" cy="1314450"/>
          </a:xfrm>
          <a:ln/>
        </p:spPr>
        <p:txBody>
          <a:bodyPr vert="horz" wrap="square" lIns="18000" tIns="0" rIns="18000" bIns="0" anchor="t" anchorCtr="0">
            <a:spAutoFit/>
          </a:bodyPr>
          <a:p>
            <a:pPr algn="just" eaLnBrk="1" hangingPunct="1">
              <a:lnSpc>
                <a:spcPct val="120000"/>
              </a:lnSpc>
              <a:buNone/>
            </a:pPr>
            <a:r>
              <a:rPr lang="en-US" altLang="zh-CN" sz="2400" b="1" dirty="0"/>
              <a:t>             </a:t>
            </a:r>
            <a:r>
              <a:rPr lang="zh-CN" altLang="en-US" sz="2400" b="1" dirty="0">
                <a:latin typeface="宋体" panose="02010600030101010101" pitchFamily="2" charset="-122"/>
              </a:rPr>
              <a:t>差分放大电路是由</a:t>
            </a:r>
            <a:r>
              <a:rPr lang="zh-CN" altLang="en-US" sz="2400" b="1" dirty="0">
                <a:solidFill>
                  <a:srgbClr val="FF5050"/>
                </a:solidFill>
                <a:latin typeface="宋体" panose="02010600030101010101" pitchFamily="2" charset="-122"/>
              </a:rPr>
              <a:t>对称</a:t>
            </a:r>
            <a:r>
              <a:rPr lang="zh-CN" altLang="en-US" sz="2400" b="1" dirty="0">
                <a:latin typeface="宋体" panose="02010600030101010101" pitchFamily="2" charset="-122"/>
              </a:rPr>
              <a:t>的两个基本放大电路，通过射极公共电阻耦合构成的。对称的含义是两个三极管的特性一致，电路参数对应相等。</a:t>
            </a:r>
            <a:endParaRPr lang="zh-CN" altLang="en-US" sz="2400" b="1" dirty="0">
              <a:latin typeface="仿宋_GB2312" pitchFamily="49" charset="-122"/>
              <a:ea typeface="仿宋_GB2312" pitchFamily="49" charset="-122"/>
            </a:endParaRPr>
          </a:p>
        </p:txBody>
      </p:sp>
      <p:grpSp>
        <p:nvGrpSpPr>
          <p:cNvPr id="793604" name="Group 4"/>
          <p:cNvGrpSpPr/>
          <p:nvPr/>
        </p:nvGrpSpPr>
        <p:grpSpPr>
          <a:xfrm>
            <a:off x="4648200" y="2438400"/>
            <a:ext cx="4114800" cy="4114800"/>
            <a:chOff x="2928" y="1440"/>
            <a:chExt cx="2592" cy="2592"/>
          </a:xfrm>
        </p:grpSpPr>
        <p:sp>
          <p:nvSpPr>
            <p:cNvPr id="15366" name="Text Box 5"/>
            <p:cNvSpPr txBox="1"/>
            <p:nvPr/>
          </p:nvSpPr>
          <p:spPr>
            <a:xfrm>
              <a:off x="3196" y="3744"/>
              <a:ext cx="126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0"/>
                </a:spcBef>
                <a:buNone/>
              </a:pPr>
              <a:r>
                <a:rPr lang="zh-CN" altLang="en-US" sz="2400" b="1" dirty="0">
                  <a:solidFill>
                    <a:srgbClr val="FF5050"/>
                  </a:solidFill>
                  <a:latin typeface="宋体" panose="02010600030101010101" pitchFamily="2" charset="-122"/>
                </a:rPr>
                <a:t>差分放大电路</a:t>
              </a:r>
              <a:endParaRPr lang="zh-CN" altLang="en-US" sz="2400" b="1" dirty="0">
                <a:latin typeface="宋体" panose="02010600030101010101" pitchFamily="2" charset="-122"/>
              </a:endParaRPr>
            </a:p>
          </p:txBody>
        </p:sp>
        <p:graphicFrame>
          <p:nvGraphicFramePr>
            <p:cNvPr id="15367" name="Object 6"/>
            <p:cNvGraphicFramePr>
              <a:graphicFrameLocks noChangeAspect="1"/>
            </p:cNvGraphicFramePr>
            <p:nvPr/>
          </p:nvGraphicFramePr>
          <p:xfrm>
            <a:off x="2928" y="1440"/>
            <a:ext cx="2592" cy="23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4" name="" r:id="rId1" imgW="2000885" imgH="1828800" progId="Paint.Picture">
                    <p:embed/>
                  </p:oleObj>
                </mc:Choice>
                <mc:Fallback>
                  <p:oleObj name="" r:id="rId1" imgW="2000885" imgH="1828800" progId="Paint.Picture">
                    <p:embed/>
                    <p:pic>
                      <p:nvPicPr>
                        <p:cNvPr id="0" name="图片 3083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928" y="1440"/>
                          <a:ext cx="2592" cy="2376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793607" name="Text Box 7"/>
          <p:cNvSpPr txBox="1"/>
          <p:nvPr/>
        </p:nvSpPr>
        <p:spPr>
          <a:xfrm>
            <a:off x="838200" y="2667000"/>
            <a:ext cx="3429000" cy="368300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即：</a:t>
            </a:r>
            <a:r>
              <a:rPr lang="zh-CN" altLang="en-US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  <a:sym typeface="Symbol" panose="05050102010706020507" pitchFamily="18" charset="2"/>
              </a:rPr>
              <a:t>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en-US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BE1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BE2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V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BE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be1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be2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be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CBO1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CBO2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I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CBO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C1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C2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C</a:t>
            </a:r>
            <a:endParaRPr lang="en-US" altLang="zh-CN" sz="2800" b="1" dirty="0">
              <a:latin typeface="Times New Roman" panose="02020603050405020304" pitchFamily="18" charset="0"/>
            </a:endParaRPr>
          </a:p>
          <a:p>
            <a:pPr marL="0" lvl="0" indent="0">
              <a:lnSpc>
                <a:spcPct val="140000"/>
              </a:lnSpc>
              <a:spcBef>
                <a:spcPct val="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</a:rPr>
              <a:t>     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b1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b2</a:t>
            </a:r>
            <a:r>
              <a:rPr lang="en-US" altLang="zh-CN" sz="2800" b="1" dirty="0">
                <a:latin typeface="Times New Roman" panose="02020603050405020304" pitchFamily="18" charset="0"/>
              </a:rPr>
              <a:t>=</a:t>
            </a:r>
            <a:r>
              <a:rPr lang="en-US" altLang="zh-CN" sz="2800" b="1" i="1" dirty="0">
                <a:latin typeface="Times New Roman" panose="02020603050405020304" pitchFamily="18" charset="0"/>
              </a:rPr>
              <a:t> R</a:t>
            </a:r>
            <a:r>
              <a:rPr lang="en-US" altLang="zh-CN" sz="2800" b="1" baseline="-25000" dirty="0">
                <a:latin typeface="Times New Roman" panose="02020603050405020304" pitchFamily="18" charset="0"/>
              </a:rPr>
              <a:t>b</a:t>
            </a:r>
            <a:endParaRPr lang="en-US" altLang="zh-CN" sz="2000" b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360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3603">
                                            <p:txEl>
                                              <p:charRg st="0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3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36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3603" grpId="0" build="p"/>
      <p:bldP spid="79360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2"/>
          <p:cNvSpPr>
            <a:spLocks noGrp="1"/>
          </p:cNvSpPr>
          <p:nvPr>
            <p:ph type="title"/>
          </p:nvPr>
        </p:nvSpPr>
        <p:spPr>
          <a:xfrm>
            <a:off x="0" y="304800"/>
            <a:ext cx="8915400" cy="11430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7.1.1</a:t>
            </a:r>
            <a:r>
              <a:rPr lang="zh-CN" altLang="en-US" sz="3600" dirty="0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差分放大电路的输入和输出方式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4627" name="Rectangle 3"/>
          <p:cNvSpPr>
            <a:spLocks noGrp="1"/>
          </p:cNvSpPr>
          <p:nvPr>
            <p:ph idx="1"/>
          </p:nvPr>
        </p:nvSpPr>
        <p:spPr>
          <a:xfrm>
            <a:off x="381000" y="1447800"/>
            <a:ext cx="7924800" cy="2362200"/>
          </a:xfrm>
          <a:ln/>
        </p:spPr>
        <p:txBody>
          <a:bodyPr vert="horz" wrap="square" lIns="91440" tIns="45720" rIns="91440" bIns="45720" anchor="t" anchorCtr="0"/>
          <a:p>
            <a:pPr algn="just" eaLnBrk="1" hangingPunct="1">
              <a:lnSpc>
                <a:spcPct val="110000"/>
              </a:lnSpc>
              <a:buNone/>
            </a:pPr>
            <a:r>
              <a:rPr lang="en-US" altLang="zh-CN" sz="2800" b="1" dirty="0">
                <a:latin typeface="宋体" panose="02010600030101010101" pitchFamily="2" charset="-122"/>
              </a:rPr>
              <a:t>         </a:t>
            </a:r>
            <a:r>
              <a:rPr lang="zh-CN" altLang="en-US" b="1" dirty="0">
                <a:solidFill>
                  <a:srgbClr val="009900"/>
                </a:solidFill>
                <a:latin typeface="宋体" panose="02010600030101010101" pitchFamily="2" charset="-122"/>
              </a:rPr>
              <a:t>差分放大电路一般有两个输入端：</a:t>
            </a:r>
            <a:endParaRPr lang="zh-CN" altLang="en-US" b="1" dirty="0">
              <a:solidFill>
                <a:srgbClr val="0099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99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CC00CC"/>
                </a:solidFill>
                <a:latin typeface="宋体" panose="02010600030101010101" pitchFamily="2" charset="-122"/>
              </a:rPr>
              <a:t>同相输入端，</a:t>
            </a:r>
            <a:endParaRPr lang="zh-CN" altLang="en-US" b="1" dirty="0">
              <a:solidFill>
                <a:srgbClr val="009900"/>
              </a:solidFill>
              <a:latin typeface="宋体" panose="02010600030101010101" pitchFamily="2" charset="-122"/>
            </a:endParaRPr>
          </a:p>
          <a:p>
            <a:pPr eaLnBrk="1" hangingPunct="1">
              <a:lnSpc>
                <a:spcPct val="110000"/>
              </a:lnSpc>
              <a:buNone/>
            </a:pPr>
            <a:r>
              <a:rPr lang="zh-CN" altLang="en-US" b="1" dirty="0">
                <a:solidFill>
                  <a:srgbClr val="0099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b="1" dirty="0">
                <a:solidFill>
                  <a:srgbClr val="CC00CC"/>
                </a:solidFill>
                <a:latin typeface="宋体" panose="02010600030101010101" pitchFamily="2" charset="-122"/>
              </a:rPr>
              <a:t>反相输入端。</a:t>
            </a:r>
            <a:r>
              <a:rPr lang="zh-CN" altLang="en-US" b="1" dirty="0">
                <a:solidFill>
                  <a:srgbClr val="009900"/>
                </a:solidFill>
                <a:latin typeface="宋体" panose="02010600030101010101" pitchFamily="2" charset="-122"/>
              </a:rPr>
              <a:t>      </a:t>
            </a:r>
            <a:endParaRPr lang="zh-CN" altLang="en-US" b="1" dirty="0">
              <a:solidFill>
                <a:srgbClr val="009900"/>
              </a:solidFill>
            </a:endParaRPr>
          </a:p>
        </p:txBody>
      </p:sp>
      <p:sp>
        <p:nvSpPr>
          <p:cNvPr id="794628" name="Text Box 4"/>
          <p:cNvSpPr txBox="1"/>
          <p:nvPr/>
        </p:nvSpPr>
        <p:spPr>
          <a:xfrm>
            <a:off x="1143000" y="4876800"/>
            <a:ext cx="7162800" cy="180022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800" dirty="0">
                <a:solidFill>
                  <a:srgbClr val="0099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CC6600"/>
                </a:solidFill>
                <a:latin typeface="宋体" panose="02010600030101010101" pitchFamily="2" charset="-122"/>
              </a:rPr>
              <a:t>差分放大电路可以有两个输出端，一个是集电极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14000" dirty="0">
                <a:solidFill>
                  <a:srgbClr val="CC66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，另一个是集电极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14000" dirty="0">
                <a:solidFill>
                  <a:srgbClr val="CC66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FF9900"/>
              </a:solidFill>
              <a:latin typeface="Times New Roman" panose="02020603050405020304" pitchFamily="18" charset="0"/>
            </a:endParaRPr>
          </a:p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rgbClr val="FF9900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从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14000" dirty="0">
                <a:solidFill>
                  <a:srgbClr val="CC6600"/>
                </a:solidFill>
                <a:latin typeface="Times New Roman" panose="02020603050405020304" pitchFamily="18" charset="0"/>
              </a:rPr>
              <a:t>1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和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14000" dirty="0">
                <a:solidFill>
                  <a:srgbClr val="CC6600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2800" b="1" dirty="0">
                <a:solidFill>
                  <a:srgbClr val="CC6600"/>
                </a:solidFill>
                <a:latin typeface="宋体" panose="02010600030101010101" pitchFamily="2" charset="-122"/>
              </a:rPr>
              <a:t>输出称为</a:t>
            </a:r>
            <a:r>
              <a:rPr lang="zh-CN" altLang="en-US" sz="2800" b="1" dirty="0">
                <a:solidFill>
                  <a:srgbClr val="CC00CC"/>
                </a:solidFill>
                <a:latin typeface="宋体" panose="02010600030101010101" pitchFamily="2" charset="-122"/>
              </a:rPr>
              <a:t>双端输出</a:t>
            </a:r>
            <a:r>
              <a:rPr lang="zh-CN" altLang="en-US" sz="2800" b="1" dirty="0">
                <a:solidFill>
                  <a:srgbClr val="CC6600"/>
                </a:solidFill>
                <a:latin typeface="宋体" panose="02010600030101010101" pitchFamily="2" charset="-122"/>
              </a:rPr>
              <a:t>，仅从集电极 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14000" dirty="0">
                <a:solidFill>
                  <a:srgbClr val="CC6600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或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sz="2400" b="1" baseline="-14000" dirty="0">
                <a:solidFill>
                  <a:srgbClr val="CC6600"/>
                </a:solidFill>
                <a:latin typeface="Times New Roman" panose="02020603050405020304" pitchFamily="18" charset="0"/>
              </a:rPr>
              <a:t>2</a:t>
            </a:r>
            <a:r>
              <a:rPr lang="en-US" altLang="zh-CN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800" b="1" dirty="0">
                <a:solidFill>
                  <a:srgbClr val="CC6600"/>
                </a:solidFill>
                <a:latin typeface="宋体" panose="02010600030101010101" pitchFamily="2" charset="-122"/>
              </a:rPr>
              <a:t>对地输出称为</a:t>
            </a:r>
            <a:r>
              <a:rPr lang="zh-CN" altLang="en-US" sz="2800" b="1" dirty="0">
                <a:solidFill>
                  <a:srgbClr val="CC00CC"/>
                </a:solidFill>
                <a:latin typeface="宋体" panose="02010600030101010101" pitchFamily="2" charset="-122"/>
              </a:rPr>
              <a:t>单端输出</a:t>
            </a:r>
            <a:r>
              <a:rPr lang="zh-CN" altLang="en-US" sz="2800" b="1" dirty="0">
                <a:solidFill>
                  <a:srgbClr val="CC66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b="1" dirty="0">
              <a:solidFill>
                <a:srgbClr val="CC66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4629" name="AutoShape 5"/>
          <p:cNvSpPr/>
          <p:nvPr/>
        </p:nvSpPr>
        <p:spPr>
          <a:xfrm>
            <a:off x="3352800" y="228600"/>
            <a:ext cx="5562600" cy="1828800"/>
          </a:xfrm>
          <a:prstGeom prst="wedgeRoundRectCallout">
            <a:avLst>
              <a:gd name="adj1" fmla="val -49171"/>
              <a:gd name="adj2" fmla="val 71440"/>
              <a:gd name="adj3" fmla="val 16667"/>
            </a:avLst>
          </a:prstGeom>
          <a:solidFill>
            <a:srgbClr val="A9F3FD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根据规定的正方向，在一个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输入端加上一定极性的信号，如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果所得到的输出信号极性与其相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同，则该输入端称为同相输入端。 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94630" name="AutoShape 6"/>
          <p:cNvSpPr/>
          <p:nvPr/>
        </p:nvSpPr>
        <p:spPr>
          <a:xfrm>
            <a:off x="3429000" y="914400"/>
            <a:ext cx="5334000" cy="1905000"/>
          </a:xfrm>
          <a:prstGeom prst="wedgeRoundRectCallout">
            <a:avLst>
              <a:gd name="adj1" fmla="val -49495"/>
              <a:gd name="adj2" fmla="val 63417"/>
              <a:gd name="adj3" fmla="val 16667"/>
            </a:avLst>
          </a:prstGeom>
          <a:solidFill>
            <a:srgbClr val="F8FBD5"/>
          </a:soli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latin typeface="Times New Roman" panose="02020603050405020304" pitchFamily="18" charset="0"/>
              </a:rPr>
              <a:t>反之，如果所得到的输出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信号的极性与其相反，则该输</a:t>
            </a:r>
            <a:endParaRPr lang="zh-CN" altLang="en-US" sz="2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</a:rPr>
              <a:t>入端称为反相输入端。</a:t>
            </a:r>
            <a:endParaRPr lang="zh-CN" altLang="en-US" sz="2800" b="1" dirty="0">
              <a:latin typeface="Times New Roman" panose="02020603050405020304" pitchFamily="18" charset="0"/>
            </a:endParaRPr>
          </a:p>
        </p:txBody>
      </p:sp>
      <p:sp>
        <p:nvSpPr>
          <p:cNvPr id="794631" name="Text Box 7"/>
          <p:cNvSpPr txBox="1"/>
          <p:nvPr/>
        </p:nvSpPr>
        <p:spPr>
          <a:xfrm>
            <a:off x="1219200" y="3276600"/>
            <a:ext cx="7391400" cy="1501775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    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信号的输入方式：若信号同时加到同相输入端和反相输入端，称为</a:t>
            </a:r>
            <a:r>
              <a:rPr lang="zh-CN" altLang="en-US" sz="2800" b="1" dirty="0">
                <a:solidFill>
                  <a:srgbClr val="CC00CC"/>
                </a:solidFill>
                <a:latin typeface="宋体" panose="02010600030101010101" pitchFamily="2" charset="-122"/>
              </a:rPr>
              <a:t>双端输入； 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若信号仅从一个输入端</a:t>
            </a:r>
            <a:r>
              <a:rPr lang="zh-CN" altLang="zh-CN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对地</a:t>
            </a:r>
            <a:r>
              <a:rPr lang="zh-CN" altLang="en-US" sz="2800" b="1" dirty="0">
                <a:solidFill>
                  <a:srgbClr val="009900"/>
                </a:solidFill>
                <a:latin typeface="宋体" panose="02010600030101010101" pitchFamily="2" charset="-122"/>
              </a:rPr>
              <a:t>加入，称为</a:t>
            </a:r>
            <a:r>
              <a:rPr lang="zh-CN" altLang="en-US" sz="2800" b="1" dirty="0">
                <a:solidFill>
                  <a:srgbClr val="CC00CC"/>
                </a:solidFill>
                <a:latin typeface="宋体" panose="02010600030101010101" pitchFamily="2" charset="-122"/>
              </a:rPr>
              <a:t>单端输入。</a:t>
            </a:r>
            <a:endParaRPr lang="zh-CN" altLang="en-US" sz="2800" b="1" dirty="0">
              <a:solidFill>
                <a:srgbClr val="CC00CC"/>
              </a:solidFill>
              <a:latin typeface="宋体" panose="02010600030101010101" pitchFamily="2" charset="-122"/>
            </a:endParaRPr>
          </a:p>
        </p:txBody>
      </p:sp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4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4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4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7946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7946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4627" grpId="0"/>
      <p:bldP spid="794628" grpId="0"/>
      <p:bldP spid="794629" grpId="0" animBg="1"/>
      <p:bldP spid="794630" grpId="0" animBg="1"/>
      <p:bldP spid="79463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7410" name="Object 6"/>
          <p:cNvGraphicFramePr>
            <a:graphicFrameLocks noChangeAspect="1"/>
          </p:cNvGraphicFramePr>
          <p:nvPr/>
        </p:nvGraphicFramePr>
        <p:xfrm>
          <a:off x="179388" y="476250"/>
          <a:ext cx="41148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5" name="" r:id="rId1" imgW="2000885" imgH="1828800" progId="PBrush">
                  <p:embed/>
                </p:oleObj>
              </mc:Choice>
              <mc:Fallback>
                <p:oleObj name="" r:id="rId1" imgW="2000885" imgH="1828800" progId="PBrush">
                  <p:embed/>
                  <p:pic>
                    <p:nvPicPr>
                      <p:cNvPr id="0" name="图片 308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9388" y="476250"/>
                        <a:ext cx="41148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1" name="矩形 4"/>
          <p:cNvSpPr/>
          <p:nvPr/>
        </p:nvSpPr>
        <p:spPr>
          <a:xfrm>
            <a:off x="179388" y="2628900"/>
            <a:ext cx="936625" cy="151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2" name="矩形 5"/>
          <p:cNvSpPr/>
          <p:nvPr/>
        </p:nvSpPr>
        <p:spPr>
          <a:xfrm>
            <a:off x="3276600" y="2624138"/>
            <a:ext cx="935038" cy="151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17413" name="对象 6"/>
          <p:cNvGraphicFramePr>
            <a:graphicFrameLocks noChangeAspect="1"/>
          </p:cNvGraphicFramePr>
          <p:nvPr/>
        </p:nvGraphicFramePr>
        <p:xfrm>
          <a:off x="4643438" y="620713"/>
          <a:ext cx="41148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2000885" imgH="1828800" progId="PBrush">
                  <p:embed/>
                </p:oleObj>
              </mc:Choice>
              <mc:Fallback>
                <p:oleObj name="" r:id="rId3" imgW="2000885" imgH="1828800" progId="PBrush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620713"/>
                        <a:ext cx="41148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4" name="矩形 7"/>
          <p:cNvSpPr/>
          <p:nvPr/>
        </p:nvSpPr>
        <p:spPr>
          <a:xfrm>
            <a:off x="4787900" y="2628900"/>
            <a:ext cx="936625" cy="1511300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7415" name="矩形 8"/>
          <p:cNvSpPr/>
          <p:nvPr/>
        </p:nvSpPr>
        <p:spPr>
          <a:xfrm>
            <a:off x="7812088" y="2708275"/>
            <a:ext cx="1008062" cy="1431925"/>
          </a:xfrm>
          <a:prstGeom prst="rect">
            <a:avLst/>
          </a:prstGeom>
          <a:solidFill>
            <a:schemeClr val="bg1"/>
          </a:solidFill>
          <a:ln w="381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cxnSp>
        <p:nvCxnSpPr>
          <p:cNvPr id="17416" name="直接连接符 13"/>
          <p:cNvCxnSpPr/>
          <p:nvPr/>
        </p:nvCxnSpPr>
        <p:spPr>
          <a:xfrm>
            <a:off x="8172450" y="2708275"/>
            <a:ext cx="0" cy="122555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cxnSp>
        <p:nvCxnSpPr>
          <p:cNvPr id="17417" name="直接连接符 15"/>
          <p:cNvCxnSpPr/>
          <p:nvPr/>
        </p:nvCxnSpPr>
        <p:spPr>
          <a:xfrm>
            <a:off x="7812088" y="3933825"/>
            <a:ext cx="360362" cy="0"/>
          </a:xfrm>
          <a:prstGeom prst="line">
            <a:avLst/>
          </a:prstGeom>
          <a:ln w="25400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</p:cxnSp>
      <p:sp>
        <p:nvSpPr>
          <p:cNvPr id="17418" name="矩形 16"/>
          <p:cNvSpPr/>
          <p:nvPr/>
        </p:nvSpPr>
        <p:spPr>
          <a:xfrm>
            <a:off x="1260475" y="4508500"/>
            <a:ext cx="183197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C00CC"/>
                </a:solidFill>
                <a:latin typeface="宋体" panose="02010600030101010101" pitchFamily="2" charset="-122"/>
              </a:rPr>
              <a:t>双端输入</a:t>
            </a:r>
            <a:endParaRPr lang="zh-CN" altLang="en-US" dirty="0"/>
          </a:p>
        </p:txBody>
      </p:sp>
      <p:sp>
        <p:nvSpPr>
          <p:cNvPr id="17419" name="矩形 17"/>
          <p:cNvSpPr/>
          <p:nvPr/>
        </p:nvSpPr>
        <p:spPr>
          <a:xfrm>
            <a:off x="5868988" y="4508500"/>
            <a:ext cx="1831975" cy="585788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C00CC"/>
                </a:solidFill>
                <a:latin typeface="宋体" panose="02010600030101010101" pitchFamily="2" charset="-122"/>
              </a:rPr>
              <a:t>单端输入</a:t>
            </a:r>
            <a:endParaRPr lang="zh-CN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8434" name="对象 3"/>
          <p:cNvGraphicFramePr>
            <a:graphicFrameLocks noChangeAspect="1"/>
          </p:cNvGraphicFramePr>
          <p:nvPr/>
        </p:nvGraphicFramePr>
        <p:xfrm>
          <a:off x="107950" y="476250"/>
          <a:ext cx="41148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2000885" imgH="1828800" progId="PBrush">
                  <p:embed/>
                </p:oleObj>
              </mc:Choice>
              <mc:Fallback>
                <p:oleObj name="" r:id="rId1" imgW="2000885" imgH="1828800" progId="PBrush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07950" y="476250"/>
                        <a:ext cx="41148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435" name="对象 4"/>
          <p:cNvGraphicFramePr>
            <a:graphicFrameLocks noChangeAspect="1"/>
          </p:cNvGraphicFramePr>
          <p:nvPr/>
        </p:nvGraphicFramePr>
        <p:xfrm>
          <a:off x="4643438" y="549275"/>
          <a:ext cx="4114800" cy="377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3" imgW="2000885" imgH="1828800" progId="PBrush">
                  <p:embed/>
                </p:oleObj>
              </mc:Choice>
              <mc:Fallback>
                <p:oleObj name="" r:id="rId3" imgW="2000885" imgH="1828800" progId="PBrush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43438" y="549275"/>
                        <a:ext cx="4114800" cy="37719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矩形 5"/>
          <p:cNvSpPr/>
          <p:nvPr/>
        </p:nvSpPr>
        <p:spPr>
          <a:xfrm>
            <a:off x="6875463" y="1773238"/>
            <a:ext cx="381000" cy="1079500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437" name="矩形 6"/>
          <p:cNvSpPr/>
          <p:nvPr/>
        </p:nvSpPr>
        <p:spPr>
          <a:xfrm>
            <a:off x="1189038" y="4581525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C00CC"/>
                </a:solidFill>
                <a:latin typeface="宋体" panose="02010600030101010101" pitchFamily="2" charset="-122"/>
              </a:rPr>
              <a:t>双端输出</a:t>
            </a:r>
            <a:endParaRPr lang="zh-CN" altLang="en-US" dirty="0"/>
          </a:p>
        </p:txBody>
      </p:sp>
      <p:sp>
        <p:nvSpPr>
          <p:cNvPr id="18438" name="矩形 7"/>
          <p:cNvSpPr/>
          <p:nvPr/>
        </p:nvSpPr>
        <p:spPr>
          <a:xfrm>
            <a:off x="5815013" y="4581525"/>
            <a:ext cx="1831975" cy="584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b="1" dirty="0">
                <a:solidFill>
                  <a:srgbClr val="CC00CC"/>
                </a:solidFill>
                <a:latin typeface="宋体" panose="02010600030101010101" pitchFamily="2" charset="-122"/>
              </a:rPr>
              <a:t>单端输出</a:t>
            </a:r>
            <a:endParaRPr lang="zh-CN" altLang="en-US" dirty="0"/>
          </a:p>
        </p:txBody>
      </p:sp>
      <p:sp>
        <p:nvSpPr>
          <p:cNvPr id="18439" name="矩形 8"/>
          <p:cNvSpPr/>
          <p:nvPr/>
        </p:nvSpPr>
        <p:spPr>
          <a:xfrm>
            <a:off x="1692275" y="1628775"/>
            <a:ext cx="1008063" cy="1223963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18440" name="矩形 9"/>
          <p:cNvSpPr/>
          <p:nvPr/>
        </p:nvSpPr>
        <p:spPr>
          <a:xfrm>
            <a:off x="6248400" y="1700213"/>
            <a:ext cx="817563" cy="1223962"/>
          </a:xfrm>
          <a:prstGeom prst="rect">
            <a:avLst/>
          </a:prstGeom>
          <a:noFill/>
          <a:ln w="38100" cap="flat" cmpd="sng">
            <a:solidFill>
              <a:srgbClr val="FF0000"/>
            </a:solidFill>
            <a:prstDash val="sysDash"/>
            <a:miter/>
            <a:headEnd type="none" w="med" len="med"/>
            <a:tailEnd type="none" w="med" len="med"/>
          </a:ln>
        </p:spPr>
        <p:txBody>
          <a:bodyPr wrap="none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795650" name="Group 2"/>
          <p:cNvGrpSpPr/>
          <p:nvPr/>
        </p:nvGrpSpPr>
        <p:grpSpPr>
          <a:xfrm>
            <a:off x="3059113" y="476250"/>
            <a:ext cx="5562600" cy="3581400"/>
            <a:chOff x="2112" y="407"/>
            <a:chExt cx="3696" cy="2402"/>
          </a:xfrm>
        </p:grpSpPr>
        <p:graphicFrame>
          <p:nvGraphicFramePr>
            <p:cNvPr id="19465" name="Object 3"/>
            <p:cNvGraphicFramePr>
              <a:graphicFrameLocks noChangeAspect="1"/>
            </p:cNvGraphicFramePr>
            <p:nvPr/>
          </p:nvGraphicFramePr>
          <p:xfrm>
            <a:off x="2112" y="407"/>
            <a:ext cx="3696" cy="233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1" name="" r:id="rId1" imgW="4966335" imgH="3151505" progId="Paint.Picture">
                    <p:embed/>
                  </p:oleObj>
                </mc:Choice>
                <mc:Fallback>
                  <p:oleObj name="" r:id="rId1" imgW="4966335" imgH="3151505" progId="Paint.Picture">
                    <p:embed/>
                    <p:pic>
                      <p:nvPicPr>
                        <p:cNvPr id="0" name="图片 3080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112" y="407"/>
                          <a:ext cx="3696" cy="2338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9466" name="Text Box 4"/>
            <p:cNvSpPr txBox="1"/>
            <p:nvPr/>
          </p:nvSpPr>
          <p:spPr>
            <a:xfrm>
              <a:off x="2592" y="2544"/>
              <a:ext cx="3167" cy="2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5050"/>
                  </a:solidFill>
                  <a:latin typeface="Times New Roman" panose="02020603050405020304" pitchFamily="18" charset="0"/>
                </a:rPr>
                <a:t>共模信号和差模信号示意图</a:t>
              </a:r>
              <a:endParaRPr lang="zh-CN" altLang="en-US" sz="2000" b="1" dirty="0">
                <a:solidFill>
                  <a:srgbClr val="FF5050"/>
                </a:solidFill>
                <a:latin typeface="Times New Roman" panose="02020603050405020304" pitchFamily="18" charset="0"/>
              </a:endParaRPr>
            </a:p>
          </p:txBody>
        </p:sp>
      </p:grpSp>
      <p:sp>
        <p:nvSpPr>
          <p:cNvPr id="19459" name="Rectangle 5"/>
          <p:cNvSpPr>
            <a:spLocks noGrp="1"/>
          </p:cNvSpPr>
          <p:nvPr>
            <p:ph type="title"/>
          </p:nvPr>
        </p:nvSpPr>
        <p:spPr>
          <a:xfrm>
            <a:off x="1447800" y="228600"/>
            <a:ext cx="6248400" cy="5334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7.1.2 </a:t>
            </a:r>
            <a:r>
              <a:rPr lang="zh-CN" altLang="en-US" sz="3600" dirty="0">
                <a:solidFill>
                  <a:srgbClr val="6666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差模信号和共模信号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5654" name="Text Box 6"/>
          <p:cNvSpPr txBox="1"/>
          <p:nvPr/>
        </p:nvSpPr>
        <p:spPr>
          <a:xfrm>
            <a:off x="539750" y="4076700"/>
            <a:ext cx="8153400" cy="946150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差分放大电路仅对差模信号具有放大能力，对共模信号不予放大。</a:t>
            </a:r>
            <a:endParaRPr lang="zh-CN" altLang="en-US" sz="28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5655" name="Text Box 7"/>
          <p:cNvSpPr txBox="1"/>
          <p:nvPr/>
        </p:nvSpPr>
        <p:spPr>
          <a:xfrm>
            <a:off x="468313" y="5084763"/>
            <a:ext cx="8153400" cy="137318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        </a:t>
            </a:r>
            <a:r>
              <a:rPr lang="zh-CN" altLang="en-US" sz="28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温度对三极管电流的影响相当于加入了共模信号。差分放大电路是模拟集成运算放大器输入级所采用的电路形式。</a:t>
            </a:r>
            <a:endParaRPr lang="zh-CN" altLang="en-US" sz="28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5656" name="Rectangle 8"/>
          <p:cNvSpPr>
            <a:spLocks noGrp="1"/>
          </p:cNvSpPr>
          <p:nvPr>
            <p:ph idx="1"/>
          </p:nvPr>
        </p:nvSpPr>
        <p:spPr>
          <a:xfrm>
            <a:off x="533400" y="838200"/>
            <a:ext cx="6096000" cy="11430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r>
              <a:rPr lang="en-US" altLang="zh-CN" sz="2800" b="1" dirty="0">
                <a:solidFill>
                  <a:srgbClr val="6666FF"/>
                </a:solidFill>
              </a:rPr>
              <a:t>        </a:t>
            </a:r>
            <a:r>
              <a:rPr lang="zh-CN" altLang="en-US" sz="2800" b="1" dirty="0">
                <a:solidFill>
                  <a:srgbClr val="6666FF"/>
                </a:solidFill>
              </a:rPr>
              <a:t>差模信号</a:t>
            </a:r>
            <a:endParaRPr lang="zh-CN" altLang="en-US" sz="2800" b="1" dirty="0">
              <a:solidFill>
                <a:srgbClr val="6666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6666FF"/>
                </a:solidFill>
              </a:rPr>
              <a:t>        共模信号</a:t>
            </a:r>
            <a:r>
              <a:rPr lang="zh-CN" altLang="en-US" sz="2800" b="1" dirty="0"/>
              <a:t> </a:t>
            </a: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endParaRPr lang="zh-CN" altLang="en-US" sz="2800" b="1" dirty="0"/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/>
              <a:t>        </a:t>
            </a:r>
            <a:endParaRPr lang="zh-CN" altLang="en-US" sz="2800" b="1" dirty="0">
              <a:solidFill>
                <a:srgbClr val="6666FF"/>
              </a:solidFill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zh-CN" altLang="en-US" sz="2800" b="1" dirty="0">
                <a:solidFill>
                  <a:srgbClr val="6666FF"/>
                </a:solidFill>
              </a:rPr>
              <a:t>        </a:t>
            </a:r>
            <a:endParaRPr lang="zh-CN" altLang="en-US" sz="2800" b="1" dirty="0">
              <a:solidFill>
                <a:srgbClr val="6666FF"/>
              </a:solidFill>
            </a:endParaRPr>
          </a:p>
        </p:txBody>
      </p:sp>
      <p:sp>
        <p:nvSpPr>
          <p:cNvPr id="795657" name="AutoShape 9"/>
          <p:cNvSpPr/>
          <p:nvPr/>
        </p:nvSpPr>
        <p:spPr>
          <a:xfrm>
            <a:off x="762000" y="2362200"/>
            <a:ext cx="2286000" cy="1600200"/>
          </a:xfrm>
          <a:prstGeom prst="wedgeRectCallout">
            <a:avLst>
              <a:gd name="adj1" fmla="val 7153"/>
              <a:gd name="adj2" fmla="val -120338"/>
            </a:avLst>
          </a:prstGeom>
          <a:gradFill rotWithShape="0">
            <a:gsLst>
              <a:gs pos="0">
                <a:srgbClr val="FFFFFF"/>
              </a:gs>
              <a:gs pos="100000">
                <a:srgbClr val="CAF878"/>
              </a:gs>
            </a:gsLst>
            <a:path path="rect">
              <a:fillToRect l="50000" t="50000" r="50000" b="50000"/>
            </a:path>
            <a:tileRect/>
          </a:gra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        </a:t>
            </a:r>
            <a:endParaRPr lang="en-US" altLang="zh-CN" sz="24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en-US" altLang="zh-CN" sz="24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       </a:t>
            </a: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是指在两个</a:t>
            </a:r>
            <a:endParaRPr lang="zh-CN" altLang="en-US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输入端加上幅度</a:t>
            </a:r>
            <a:endParaRPr lang="zh-CN" altLang="en-US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相等，极性相反</a:t>
            </a:r>
            <a:endParaRPr lang="zh-CN" altLang="en-US" sz="2400" b="1" dirty="0">
              <a:solidFill>
                <a:srgbClr val="CC0099"/>
              </a:solidFill>
              <a:latin typeface="Times New Roman" panose="02020603050405020304" pitchFamily="18" charset="0"/>
            </a:endParaRPr>
          </a:p>
          <a:p>
            <a:pPr marL="0" lvl="0" indent="0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CC0099"/>
                </a:solidFill>
                <a:latin typeface="Times New Roman" panose="02020603050405020304" pitchFamily="18" charset="0"/>
              </a:rPr>
              <a:t>的信号。</a:t>
            </a:r>
            <a:endParaRPr lang="zh-CN" altLang="en-US" sz="24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795658" name="AutoShape 10"/>
          <p:cNvSpPr/>
          <p:nvPr/>
        </p:nvSpPr>
        <p:spPr>
          <a:xfrm>
            <a:off x="685800" y="2362200"/>
            <a:ext cx="2362200" cy="1676400"/>
          </a:xfrm>
          <a:prstGeom prst="wedgeRoundRectCallout">
            <a:avLst>
              <a:gd name="adj1" fmla="val 5644"/>
              <a:gd name="adj2" fmla="val -86551"/>
              <a:gd name="adj3" fmla="val 16667"/>
            </a:avLst>
          </a:prstGeom>
          <a:gradFill rotWithShape="0">
            <a:gsLst>
              <a:gs pos="0">
                <a:srgbClr val="BDFD91"/>
              </a:gs>
              <a:gs pos="100000">
                <a:srgbClr val="FFCCFF"/>
              </a:gs>
            </a:gsLst>
            <a:path path="rect">
              <a:fillToRect l="50000" t="50000" r="50000" b="50000"/>
            </a:path>
            <a:tileRect/>
          </a:gradFill>
          <a:ln w="12700" cap="sq" cmpd="sng">
            <a:solidFill>
              <a:schemeClr val="tx1"/>
            </a:solidFill>
            <a:prstDash val="solid"/>
            <a:miter/>
            <a:headEnd type="none" w="sm" len="sm"/>
            <a:tailEnd type="none" w="sm" len="sm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8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     </a:t>
            </a:r>
            <a:r>
              <a:rPr lang="zh-CN" altLang="en-US" sz="24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是指在两个</a:t>
            </a:r>
            <a:endParaRPr lang="zh-CN" altLang="en-US" sz="24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输入端加上幅度</a:t>
            </a:r>
            <a:endParaRPr lang="zh-CN" altLang="en-US" sz="24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相等，极性相同</a:t>
            </a:r>
            <a:endParaRPr lang="zh-CN" altLang="en-US" sz="24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6666FF"/>
                </a:solidFill>
                <a:latin typeface="Times New Roman" panose="02020603050405020304" pitchFamily="18" charset="0"/>
              </a:rPr>
              <a:t>的信号。</a:t>
            </a:r>
            <a:endParaRPr lang="zh-CN" altLang="en-US" sz="2800" b="1" dirty="0">
              <a:solidFill>
                <a:srgbClr val="6666FF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956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7956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5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95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7956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7956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5654" grpId="0"/>
      <p:bldP spid="795655" grpId="0"/>
      <p:bldP spid="795656" grpId="0"/>
      <p:bldP spid="795657" grpId="0" animBg="1"/>
      <p:bldP spid="79565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9699" name="Rectangle 3"/>
          <p:cNvSpPr/>
          <p:nvPr/>
        </p:nvSpPr>
        <p:spPr>
          <a:xfrm>
            <a:off x="307975" y="333375"/>
            <a:ext cx="7019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7.2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差分放大电路分析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69700" name="Group 4"/>
          <p:cNvGrpSpPr/>
          <p:nvPr/>
        </p:nvGrpSpPr>
        <p:grpSpPr>
          <a:xfrm>
            <a:off x="3817938" y="1355725"/>
            <a:ext cx="5434012" cy="3513138"/>
            <a:chOff x="1417" y="1164"/>
            <a:chExt cx="3709" cy="2213"/>
          </a:xfrm>
        </p:grpSpPr>
        <p:sp>
          <p:nvSpPr>
            <p:cNvPr id="20502" name="Line 5"/>
            <p:cNvSpPr/>
            <p:nvPr/>
          </p:nvSpPr>
          <p:spPr>
            <a:xfrm>
              <a:off x="3069" y="184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3" name="Rectangle 6"/>
            <p:cNvSpPr/>
            <p:nvPr/>
          </p:nvSpPr>
          <p:spPr>
            <a:xfrm>
              <a:off x="1417" y="2467"/>
              <a:ext cx="61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04" name="Line 7"/>
            <p:cNvSpPr/>
            <p:nvPr/>
          </p:nvSpPr>
          <p:spPr>
            <a:xfrm>
              <a:off x="1763" y="2358"/>
              <a:ext cx="1" cy="6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05" name="Text Box 8"/>
            <p:cNvSpPr txBox="1"/>
            <p:nvPr/>
          </p:nvSpPr>
          <p:spPr>
            <a:xfrm>
              <a:off x="4132" y="1164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06" name="Rectangle 9"/>
            <p:cNvSpPr/>
            <p:nvPr/>
          </p:nvSpPr>
          <p:spPr>
            <a:xfrm>
              <a:off x="2375" y="1361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07" name="Rectangle 10"/>
            <p:cNvSpPr/>
            <p:nvPr/>
          </p:nvSpPr>
          <p:spPr>
            <a:xfrm>
              <a:off x="2735" y="1976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508" name="Group 11"/>
            <p:cNvGrpSpPr/>
            <p:nvPr/>
          </p:nvGrpSpPr>
          <p:grpSpPr>
            <a:xfrm>
              <a:off x="2466" y="1948"/>
              <a:ext cx="327" cy="361"/>
              <a:chOff x="1493" y="1302"/>
              <a:chExt cx="501" cy="685"/>
            </a:xfrm>
          </p:grpSpPr>
          <p:sp>
            <p:nvSpPr>
              <p:cNvPr id="20562" name="Line 12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0563" name="Group 13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0564" name="Line 14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65" name="Line 15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0566" name="Line 16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0509" name="Rectangle 17"/>
            <p:cNvSpPr/>
            <p:nvPr/>
          </p:nvSpPr>
          <p:spPr>
            <a:xfrm rot="-5400000">
              <a:off x="2642" y="1511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10" name="Line 18"/>
            <p:cNvSpPr/>
            <p:nvPr/>
          </p:nvSpPr>
          <p:spPr>
            <a:xfrm>
              <a:off x="2769" y="1229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1" name="Line 19"/>
            <p:cNvSpPr/>
            <p:nvPr/>
          </p:nvSpPr>
          <p:spPr>
            <a:xfrm>
              <a:off x="2767" y="177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2" name="Line 20"/>
            <p:cNvSpPr/>
            <p:nvPr/>
          </p:nvSpPr>
          <p:spPr>
            <a:xfrm>
              <a:off x="2765" y="1210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3" name="Line 21"/>
            <p:cNvSpPr/>
            <p:nvPr/>
          </p:nvSpPr>
          <p:spPr>
            <a:xfrm>
              <a:off x="2771" y="1664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4" name="Rectangle 22"/>
            <p:cNvSpPr/>
            <p:nvPr/>
          </p:nvSpPr>
          <p:spPr>
            <a:xfrm>
              <a:off x="1793" y="1732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15" name="Rectangle 23"/>
            <p:cNvSpPr/>
            <p:nvPr/>
          </p:nvSpPr>
          <p:spPr>
            <a:xfrm rot="10800000">
              <a:off x="1919" y="2060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16" name="Line 24"/>
            <p:cNvSpPr/>
            <p:nvPr/>
          </p:nvSpPr>
          <p:spPr>
            <a:xfrm rot="10800000">
              <a:off x="2180" y="2126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7" name="Line 25"/>
            <p:cNvSpPr/>
            <p:nvPr/>
          </p:nvSpPr>
          <p:spPr>
            <a:xfrm rot="10800000">
              <a:off x="1698" y="2113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8" name="Line 26"/>
            <p:cNvSpPr/>
            <p:nvPr/>
          </p:nvSpPr>
          <p:spPr>
            <a:xfrm>
              <a:off x="3211" y="3078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19" name="Line 27"/>
            <p:cNvSpPr/>
            <p:nvPr/>
          </p:nvSpPr>
          <p:spPr>
            <a:xfrm rot="5400000" flipV="1">
              <a:off x="3210" y="3223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0" name="Rectangle 28"/>
            <p:cNvSpPr/>
            <p:nvPr/>
          </p:nvSpPr>
          <p:spPr>
            <a:xfrm flipH="1">
              <a:off x="3641" y="1428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21" name="Rectangle 29"/>
            <p:cNvSpPr/>
            <p:nvPr/>
          </p:nvSpPr>
          <p:spPr>
            <a:xfrm flipH="1">
              <a:off x="3350" y="1950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22" name="Rectangle 30"/>
            <p:cNvSpPr/>
            <p:nvPr/>
          </p:nvSpPr>
          <p:spPr>
            <a:xfrm rot="5400000" flipH="1">
              <a:off x="3465" y="1463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23" name="Rectangle 31"/>
            <p:cNvSpPr/>
            <p:nvPr/>
          </p:nvSpPr>
          <p:spPr>
            <a:xfrm rot="5400000" flipH="1">
              <a:off x="3077" y="2680"/>
              <a:ext cx="255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24" name="Line 32"/>
            <p:cNvSpPr/>
            <p:nvPr/>
          </p:nvSpPr>
          <p:spPr>
            <a:xfrm>
              <a:off x="3202" y="242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5" name="Line 33"/>
            <p:cNvSpPr/>
            <p:nvPr/>
          </p:nvSpPr>
          <p:spPr>
            <a:xfrm flipH="1">
              <a:off x="3358" y="1767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6" name="Line 34"/>
            <p:cNvSpPr/>
            <p:nvPr/>
          </p:nvSpPr>
          <p:spPr>
            <a:xfrm flipH="1">
              <a:off x="3587" y="1222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7" name="Line 35"/>
            <p:cNvSpPr/>
            <p:nvPr/>
          </p:nvSpPr>
          <p:spPr>
            <a:xfrm>
              <a:off x="3590" y="1638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8" name="Line 36"/>
            <p:cNvSpPr/>
            <p:nvPr/>
          </p:nvSpPr>
          <p:spPr>
            <a:xfrm rot="5400000" flipH="1" flipV="1">
              <a:off x="3180" y="1715"/>
              <a:ext cx="0" cy="29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29" name="Rectangle 37"/>
            <p:cNvSpPr/>
            <p:nvPr/>
          </p:nvSpPr>
          <p:spPr>
            <a:xfrm flipH="1">
              <a:off x="4155" y="1762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30" name="Rectangle 38"/>
            <p:cNvSpPr/>
            <p:nvPr/>
          </p:nvSpPr>
          <p:spPr>
            <a:xfrm rot="-10800000" flipH="1">
              <a:off x="4188" y="2063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31" name="Line 39"/>
            <p:cNvSpPr/>
            <p:nvPr/>
          </p:nvSpPr>
          <p:spPr>
            <a:xfrm rot="-10800000" flipH="1">
              <a:off x="3862" y="2128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2" name="Line 40"/>
            <p:cNvSpPr/>
            <p:nvPr/>
          </p:nvSpPr>
          <p:spPr>
            <a:xfrm rot="-10800000" flipH="1">
              <a:off x="4442" y="2127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3" name="Line 41"/>
            <p:cNvSpPr/>
            <p:nvPr/>
          </p:nvSpPr>
          <p:spPr>
            <a:xfrm flipH="1">
              <a:off x="3209" y="2841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4" name="Line 42"/>
            <p:cNvSpPr/>
            <p:nvPr/>
          </p:nvSpPr>
          <p:spPr>
            <a:xfrm rot="5400000" flipH="1">
              <a:off x="3208" y="2926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35" name="Rectangle 43"/>
            <p:cNvSpPr/>
            <p:nvPr/>
          </p:nvSpPr>
          <p:spPr>
            <a:xfrm flipH="1">
              <a:off x="4602" y="2469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36" name="Line 44"/>
            <p:cNvSpPr/>
            <p:nvPr/>
          </p:nvSpPr>
          <p:spPr>
            <a:xfrm>
              <a:off x="4620" y="2379"/>
              <a:ext cx="0" cy="66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537" name="Oval 45"/>
            <p:cNvSpPr/>
            <p:nvPr/>
          </p:nvSpPr>
          <p:spPr>
            <a:xfrm>
              <a:off x="2749" y="173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38" name="Oval 46"/>
            <p:cNvSpPr/>
            <p:nvPr/>
          </p:nvSpPr>
          <p:spPr>
            <a:xfrm>
              <a:off x="3568" y="172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39" name="Oval 47"/>
            <p:cNvSpPr/>
            <p:nvPr/>
          </p:nvSpPr>
          <p:spPr>
            <a:xfrm>
              <a:off x="3169" y="239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40" name="Oval 48"/>
            <p:cNvSpPr/>
            <p:nvPr/>
          </p:nvSpPr>
          <p:spPr>
            <a:xfrm>
              <a:off x="4071" y="119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41" name="Oval 49"/>
            <p:cNvSpPr/>
            <p:nvPr/>
          </p:nvSpPr>
          <p:spPr>
            <a:xfrm>
              <a:off x="4656" y="2099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42" name="Oval 50"/>
            <p:cNvSpPr/>
            <p:nvPr/>
          </p:nvSpPr>
          <p:spPr>
            <a:xfrm>
              <a:off x="1653" y="207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43" name="Oval 51"/>
            <p:cNvSpPr/>
            <p:nvPr/>
          </p:nvSpPr>
          <p:spPr>
            <a:xfrm>
              <a:off x="3556" y="1203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44" name="Oval 52"/>
            <p:cNvSpPr/>
            <p:nvPr/>
          </p:nvSpPr>
          <p:spPr>
            <a:xfrm>
              <a:off x="2994" y="174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45" name="Oval 53"/>
            <p:cNvSpPr/>
            <p:nvPr/>
          </p:nvSpPr>
          <p:spPr>
            <a:xfrm>
              <a:off x="3307" y="1736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0546" name="Group 54"/>
            <p:cNvGrpSpPr/>
            <p:nvPr/>
          </p:nvGrpSpPr>
          <p:grpSpPr>
            <a:xfrm flipH="1">
              <a:off x="3570" y="1948"/>
              <a:ext cx="327" cy="361"/>
              <a:chOff x="1493" y="1302"/>
              <a:chExt cx="501" cy="685"/>
            </a:xfrm>
          </p:grpSpPr>
          <p:sp>
            <p:nvSpPr>
              <p:cNvPr id="20557" name="Line 55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0558" name="Group 56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0559" name="Line 57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0560" name="Line 58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0561" name="Line 59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0547" name="Line 60"/>
            <p:cNvSpPr/>
            <p:nvPr/>
          </p:nvSpPr>
          <p:spPr>
            <a:xfrm rot="-10800000" flipH="1">
              <a:off x="2802" y="2421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8" name="Line 61"/>
            <p:cNvSpPr/>
            <p:nvPr/>
          </p:nvSpPr>
          <p:spPr>
            <a:xfrm flipH="1">
              <a:off x="2794" y="2294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49" name="Line 62"/>
            <p:cNvSpPr/>
            <p:nvPr/>
          </p:nvSpPr>
          <p:spPr>
            <a:xfrm flipH="1">
              <a:off x="3598" y="2282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0" name="Line 63"/>
            <p:cNvSpPr/>
            <p:nvPr/>
          </p:nvSpPr>
          <p:spPr>
            <a:xfrm rot="5400000" flipH="1">
              <a:off x="3202" y="2908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0551" name="Oval 64"/>
            <p:cNvSpPr/>
            <p:nvPr/>
          </p:nvSpPr>
          <p:spPr>
            <a:xfrm>
              <a:off x="3181" y="317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52" name="Rectangle 65"/>
            <p:cNvSpPr/>
            <p:nvPr/>
          </p:nvSpPr>
          <p:spPr>
            <a:xfrm flipH="1">
              <a:off x="3245" y="2592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3" name="Rectangle 66"/>
            <p:cNvSpPr/>
            <p:nvPr/>
          </p:nvSpPr>
          <p:spPr>
            <a:xfrm>
              <a:off x="3345" y="2856"/>
              <a:ext cx="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554" name="Oval 67"/>
            <p:cNvSpPr/>
            <p:nvPr/>
          </p:nvSpPr>
          <p:spPr>
            <a:xfrm>
              <a:off x="1629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55" name="Oval 68"/>
            <p:cNvSpPr/>
            <p:nvPr/>
          </p:nvSpPr>
          <p:spPr>
            <a:xfrm>
              <a:off x="4668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0556" name="Rectangle 69"/>
            <p:cNvSpPr/>
            <p:nvPr/>
          </p:nvSpPr>
          <p:spPr>
            <a:xfrm flipH="1">
              <a:off x="3054" y="1509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69766" name="Rectangle 70"/>
          <p:cNvSpPr/>
          <p:nvPr/>
        </p:nvSpPr>
        <p:spPr>
          <a:xfrm>
            <a:off x="415925" y="1363663"/>
            <a:ext cx="39592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结构：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电路左右对称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9767" name="Text Box 71"/>
          <p:cNvSpPr txBox="1"/>
          <p:nvPr/>
        </p:nvSpPr>
        <p:spPr>
          <a:xfrm>
            <a:off x="439738" y="1943100"/>
            <a:ext cx="2830512" cy="13731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信号从两管的基极输入，从两管的集电极输出。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9768" name="Text Box 72"/>
          <p:cNvSpPr txBox="1"/>
          <p:nvPr/>
        </p:nvSpPr>
        <p:spPr>
          <a:xfrm>
            <a:off x="273050" y="3338513"/>
            <a:ext cx="2947988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1. 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零漂的抑制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9769" name="Text Box 73"/>
          <p:cNvSpPr txBox="1"/>
          <p:nvPr/>
        </p:nvSpPr>
        <p:spPr>
          <a:xfrm>
            <a:off x="463550" y="4340225"/>
            <a:ext cx="31432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69770" name="Text Box 74"/>
          <p:cNvSpPr txBox="1"/>
          <p:nvPr/>
        </p:nvSpPr>
        <p:spPr>
          <a:xfrm>
            <a:off x="338138" y="3846513"/>
            <a:ext cx="3675062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当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0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时：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69771" name="Group 75"/>
          <p:cNvGrpSpPr/>
          <p:nvPr/>
        </p:nvGrpSpPr>
        <p:grpSpPr>
          <a:xfrm>
            <a:off x="169863" y="4922838"/>
            <a:ext cx="8832850" cy="1223962"/>
            <a:chOff x="212" y="3137"/>
            <a:chExt cx="5972" cy="771"/>
          </a:xfrm>
        </p:grpSpPr>
        <p:sp>
          <p:nvSpPr>
            <p:cNvPr id="20491" name="Rectangle 76"/>
            <p:cNvSpPr/>
            <p:nvPr/>
          </p:nvSpPr>
          <p:spPr>
            <a:xfrm>
              <a:off x="212" y="3403"/>
              <a:ext cx="1036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温度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92" name="Line 77"/>
            <p:cNvSpPr/>
            <p:nvPr/>
          </p:nvSpPr>
          <p:spPr>
            <a:xfrm flipV="1">
              <a:off x="948" y="3384"/>
              <a:ext cx="216" cy="13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3" name="Line 78"/>
            <p:cNvSpPr/>
            <p:nvPr/>
          </p:nvSpPr>
          <p:spPr>
            <a:xfrm>
              <a:off x="948" y="3600"/>
              <a:ext cx="228" cy="12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0494" name="Rectangle 79"/>
            <p:cNvSpPr/>
            <p:nvPr/>
          </p:nvSpPr>
          <p:spPr>
            <a:xfrm>
              <a:off x="1191" y="3137"/>
              <a:ext cx="174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C1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C1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↓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95" name="Rectangle 80"/>
            <p:cNvSpPr/>
            <p:nvPr/>
          </p:nvSpPr>
          <p:spPr>
            <a:xfrm>
              <a:off x="1191" y="3581"/>
              <a:ext cx="1735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C2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→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C2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↓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0496" name="Group 81"/>
            <p:cNvGrpSpPr/>
            <p:nvPr/>
          </p:nvGrpSpPr>
          <p:grpSpPr>
            <a:xfrm>
              <a:off x="2556" y="3360"/>
              <a:ext cx="1368" cy="384"/>
              <a:chOff x="2892" y="3384"/>
              <a:chExt cx="1512" cy="384"/>
            </a:xfrm>
          </p:grpSpPr>
          <p:sp>
            <p:nvSpPr>
              <p:cNvPr id="20499" name="Line 82"/>
              <p:cNvSpPr/>
              <p:nvPr/>
            </p:nvSpPr>
            <p:spPr>
              <a:xfrm>
                <a:off x="3240" y="3576"/>
                <a:ext cx="1164" cy="12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0500" name="Freeform 83"/>
              <p:cNvSpPr/>
              <p:nvPr/>
            </p:nvSpPr>
            <p:spPr>
              <a:xfrm>
                <a:off x="2892" y="3384"/>
                <a:ext cx="360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4" y="108"/>
                  </a:cxn>
                  <a:cxn ang="0">
                    <a:pos x="360" y="192"/>
                  </a:cxn>
                </a:cxnLst>
                <a:pathLst>
                  <a:path w="360" h="192">
                    <a:moveTo>
                      <a:pt x="0" y="0"/>
                    </a:moveTo>
                    <a:cubicBezTo>
                      <a:pt x="12" y="38"/>
                      <a:pt x="24" y="76"/>
                      <a:pt x="84" y="108"/>
                    </a:cubicBezTo>
                    <a:cubicBezTo>
                      <a:pt x="144" y="140"/>
                      <a:pt x="252" y="166"/>
                      <a:pt x="360" y="192"/>
                    </a:cubicBezTo>
                  </a:path>
                </a:pathLst>
              </a:custGeom>
              <a:noFill/>
              <a:ln w="317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0501" name="Freeform 84"/>
              <p:cNvSpPr/>
              <p:nvPr/>
            </p:nvSpPr>
            <p:spPr>
              <a:xfrm flipV="1">
                <a:off x="2904" y="3576"/>
                <a:ext cx="360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4" y="108"/>
                  </a:cxn>
                  <a:cxn ang="0">
                    <a:pos x="360" y="192"/>
                  </a:cxn>
                </a:cxnLst>
                <a:pathLst>
                  <a:path w="360" h="192">
                    <a:moveTo>
                      <a:pt x="0" y="0"/>
                    </a:moveTo>
                    <a:cubicBezTo>
                      <a:pt x="12" y="38"/>
                      <a:pt x="24" y="76"/>
                      <a:pt x="84" y="108"/>
                    </a:cubicBezTo>
                    <a:cubicBezTo>
                      <a:pt x="144" y="140"/>
                      <a:pt x="252" y="166"/>
                      <a:pt x="360" y="192"/>
                    </a:cubicBezTo>
                  </a:path>
                </a:pathLst>
              </a:custGeom>
              <a:noFill/>
              <a:ln w="317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  <p:sp>
          <p:nvSpPr>
            <p:cNvPr id="20497" name="Rectangle 85"/>
            <p:cNvSpPr/>
            <p:nvPr/>
          </p:nvSpPr>
          <p:spPr>
            <a:xfrm>
              <a:off x="2720" y="3185"/>
              <a:ext cx="173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C1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Δ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C2</a:t>
              </a:r>
              <a:endPara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0498" name="Text Box 86"/>
            <p:cNvSpPr txBox="1"/>
            <p:nvPr/>
          </p:nvSpPr>
          <p:spPr>
            <a:xfrm>
              <a:off x="3895" y="3370"/>
              <a:ext cx="2289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C1 </a:t>
              </a:r>
              <a:r>
                <a:rPr lang="en-US" altLang="zh-CN" sz="2800" b="1" baseline="-50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-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C2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= 0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87" name="Rectangle 3"/>
          <p:cNvSpPr/>
          <p:nvPr/>
        </p:nvSpPr>
        <p:spPr>
          <a:xfrm>
            <a:off x="393700" y="884238"/>
            <a:ext cx="70199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7.2.1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差分放大电路工作原理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96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69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69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669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6976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69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6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69769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9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69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9699" grpId="0"/>
      <p:bldP spid="669766" grpId="0"/>
      <p:bldP spid="669767" grpId="0"/>
      <p:bldP spid="669768" grpId="0" build="p"/>
      <p:bldP spid="669769" grpId="0" build="p"/>
      <p:bldP spid="669770" grpId="0"/>
      <p:bldP spid="8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70722" name="Group 2"/>
          <p:cNvGrpSpPr/>
          <p:nvPr/>
        </p:nvGrpSpPr>
        <p:grpSpPr>
          <a:xfrm>
            <a:off x="3606800" y="563563"/>
            <a:ext cx="5434013" cy="3513137"/>
            <a:chOff x="1417" y="1164"/>
            <a:chExt cx="3709" cy="2213"/>
          </a:xfrm>
        </p:grpSpPr>
        <p:sp>
          <p:nvSpPr>
            <p:cNvPr id="21528" name="Line 3"/>
            <p:cNvSpPr/>
            <p:nvPr/>
          </p:nvSpPr>
          <p:spPr>
            <a:xfrm>
              <a:off x="3069" y="184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9" name="Rectangle 4"/>
            <p:cNvSpPr/>
            <p:nvPr/>
          </p:nvSpPr>
          <p:spPr>
            <a:xfrm>
              <a:off x="1417" y="2467"/>
              <a:ext cx="61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30" name="Line 5"/>
            <p:cNvSpPr/>
            <p:nvPr/>
          </p:nvSpPr>
          <p:spPr>
            <a:xfrm>
              <a:off x="1763" y="2358"/>
              <a:ext cx="1" cy="6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31" name="Text Box 6"/>
            <p:cNvSpPr txBox="1"/>
            <p:nvPr/>
          </p:nvSpPr>
          <p:spPr>
            <a:xfrm>
              <a:off x="4132" y="1164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32" name="Rectangle 7"/>
            <p:cNvSpPr/>
            <p:nvPr/>
          </p:nvSpPr>
          <p:spPr>
            <a:xfrm>
              <a:off x="2375" y="1361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33" name="Rectangle 8"/>
            <p:cNvSpPr/>
            <p:nvPr/>
          </p:nvSpPr>
          <p:spPr>
            <a:xfrm>
              <a:off x="2735" y="1976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1534" name="Group 9"/>
            <p:cNvGrpSpPr/>
            <p:nvPr/>
          </p:nvGrpSpPr>
          <p:grpSpPr>
            <a:xfrm>
              <a:off x="2466" y="1948"/>
              <a:ext cx="327" cy="361"/>
              <a:chOff x="1493" y="1302"/>
              <a:chExt cx="501" cy="685"/>
            </a:xfrm>
          </p:grpSpPr>
          <p:sp>
            <p:nvSpPr>
              <p:cNvPr id="21588" name="Line 10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1589" name="Group 11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1590" name="Line 12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91" name="Line 13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1592" name="Line 14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1535" name="Rectangle 15"/>
            <p:cNvSpPr/>
            <p:nvPr/>
          </p:nvSpPr>
          <p:spPr>
            <a:xfrm rot="-5400000">
              <a:off x="2642" y="1511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36" name="Line 16"/>
            <p:cNvSpPr/>
            <p:nvPr/>
          </p:nvSpPr>
          <p:spPr>
            <a:xfrm>
              <a:off x="2769" y="1229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7" name="Line 17"/>
            <p:cNvSpPr/>
            <p:nvPr/>
          </p:nvSpPr>
          <p:spPr>
            <a:xfrm>
              <a:off x="2767" y="177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8" name="Line 18"/>
            <p:cNvSpPr/>
            <p:nvPr/>
          </p:nvSpPr>
          <p:spPr>
            <a:xfrm>
              <a:off x="2765" y="1210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39" name="Line 19"/>
            <p:cNvSpPr/>
            <p:nvPr/>
          </p:nvSpPr>
          <p:spPr>
            <a:xfrm>
              <a:off x="2771" y="1664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0" name="Rectangle 20"/>
            <p:cNvSpPr/>
            <p:nvPr/>
          </p:nvSpPr>
          <p:spPr>
            <a:xfrm>
              <a:off x="1793" y="1732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1" name="Rectangle 21"/>
            <p:cNvSpPr/>
            <p:nvPr/>
          </p:nvSpPr>
          <p:spPr>
            <a:xfrm rot="10800000">
              <a:off x="1919" y="2060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42" name="Line 22"/>
            <p:cNvSpPr/>
            <p:nvPr/>
          </p:nvSpPr>
          <p:spPr>
            <a:xfrm rot="10800000">
              <a:off x="2180" y="2126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3" name="Line 23"/>
            <p:cNvSpPr/>
            <p:nvPr/>
          </p:nvSpPr>
          <p:spPr>
            <a:xfrm rot="10800000">
              <a:off x="1698" y="2113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4" name="Line 24"/>
            <p:cNvSpPr/>
            <p:nvPr/>
          </p:nvSpPr>
          <p:spPr>
            <a:xfrm>
              <a:off x="3211" y="3078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5" name="Line 25"/>
            <p:cNvSpPr/>
            <p:nvPr/>
          </p:nvSpPr>
          <p:spPr>
            <a:xfrm rot="5400000" flipV="1">
              <a:off x="3210" y="3223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46" name="Rectangle 26"/>
            <p:cNvSpPr/>
            <p:nvPr/>
          </p:nvSpPr>
          <p:spPr>
            <a:xfrm flipH="1">
              <a:off x="3641" y="1428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7" name="Rectangle 27"/>
            <p:cNvSpPr/>
            <p:nvPr/>
          </p:nvSpPr>
          <p:spPr>
            <a:xfrm flipH="1">
              <a:off x="3350" y="1950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48" name="Rectangle 28"/>
            <p:cNvSpPr/>
            <p:nvPr/>
          </p:nvSpPr>
          <p:spPr>
            <a:xfrm rot="5400000" flipH="1">
              <a:off x="3465" y="1463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49" name="Rectangle 29"/>
            <p:cNvSpPr/>
            <p:nvPr/>
          </p:nvSpPr>
          <p:spPr>
            <a:xfrm rot="5400000" flipH="1">
              <a:off x="3077" y="2680"/>
              <a:ext cx="255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50" name="Line 30"/>
            <p:cNvSpPr/>
            <p:nvPr/>
          </p:nvSpPr>
          <p:spPr>
            <a:xfrm>
              <a:off x="3202" y="242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1" name="Line 31"/>
            <p:cNvSpPr/>
            <p:nvPr/>
          </p:nvSpPr>
          <p:spPr>
            <a:xfrm flipH="1">
              <a:off x="3358" y="1767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2" name="Line 32"/>
            <p:cNvSpPr/>
            <p:nvPr/>
          </p:nvSpPr>
          <p:spPr>
            <a:xfrm flipH="1">
              <a:off x="3587" y="1222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3" name="Line 33"/>
            <p:cNvSpPr/>
            <p:nvPr/>
          </p:nvSpPr>
          <p:spPr>
            <a:xfrm>
              <a:off x="3590" y="1638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4" name="Line 34"/>
            <p:cNvSpPr/>
            <p:nvPr/>
          </p:nvSpPr>
          <p:spPr>
            <a:xfrm rot="5400000" flipH="1" flipV="1">
              <a:off x="3180" y="1715"/>
              <a:ext cx="0" cy="29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5" name="Rectangle 35"/>
            <p:cNvSpPr/>
            <p:nvPr/>
          </p:nvSpPr>
          <p:spPr>
            <a:xfrm flipH="1">
              <a:off x="4155" y="1762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56" name="Rectangle 36"/>
            <p:cNvSpPr/>
            <p:nvPr/>
          </p:nvSpPr>
          <p:spPr>
            <a:xfrm rot="-10800000" flipH="1">
              <a:off x="4188" y="2063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57" name="Line 37"/>
            <p:cNvSpPr/>
            <p:nvPr/>
          </p:nvSpPr>
          <p:spPr>
            <a:xfrm rot="-10800000" flipH="1">
              <a:off x="3862" y="2128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8" name="Line 38"/>
            <p:cNvSpPr/>
            <p:nvPr/>
          </p:nvSpPr>
          <p:spPr>
            <a:xfrm rot="-10800000" flipH="1">
              <a:off x="4442" y="2127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59" name="Line 39"/>
            <p:cNvSpPr/>
            <p:nvPr/>
          </p:nvSpPr>
          <p:spPr>
            <a:xfrm flipH="1">
              <a:off x="3209" y="2841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60" name="Line 40"/>
            <p:cNvSpPr/>
            <p:nvPr/>
          </p:nvSpPr>
          <p:spPr>
            <a:xfrm rot="5400000" flipH="1">
              <a:off x="3208" y="2926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61" name="Rectangle 41"/>
            <p:cNvSpPr/>
            <p:nvPr/>
          </p:nvSpPr>
          <p:spPr>
            <a:xfrm flipH="1">
              <a:off x="4602" y="2469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62" name="Line 42"/>
            <p:cNvSpPr/>
            <p:nvPr/>
          </p:nvSpPr>
          <p:spPr>
            <a:xfrm>
              <a:off x="4620" y="2379"/>
              <a:ext cx="0" cy="66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63" name="Oval 43"/>
            <p:cNvSpPr/>
            <p:nvPr/>
          </p:nvSpPr>
          <p:spPr>
            <a:xfrm>
              <a:off x="2749" y="173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64" name="Oval 44"/>
            <p:cNvSpPr/>
            <p:nvPr/>
          </p:nvSpPr>
          <p:spPr>
            <a:xfrm>
              <a:off x="3568" y="172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65" name="Oval 45"/>
            <p:cNvSpPr/>
            <p:nvPr/>
          </p:nvSpPr>
          <p:spPr>
            <a:xfrm>
              <a:off x="3169" y="239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66" name="Oval 46"/>
            <p:cNvSpPr/>
            <p:nvPr/>
          </p:nvSpPr>
          <p:spPr>
            <a:xfrm>
              <a:off x="4071" y="119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67" name="Oval 47"/>
            <p:cNvSpPr/>
            <p:nvPr/>
          </p:nvSpPr>
          <p:spPr>
            <a:xfrm>
              <a:off x="4656" y="2099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68" name="Oval 48"/>
            <p:cNvSpPr/>
            <p:nvPr/>
          </p:nvSpPr>
          <p:spPr>
            <a:xfrm>
              <a:off x="1653" y="207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69" name="Oval 49"/>
            <p:cNvSpPr/>
            <p:nvPr/>
          </p:nvSpPr>
          <p:spPr>
            <a:xfrm>
              <a:off x="3556" y="1203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70" name="Oval 50"/>
            <p:cNvSpPr/>
            <p:nvPr/>
          </p:nvSpPr>
          <p:spPr>
            <a:xfrm>
              <a:off x="2994" y="174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71" name="Oval 51"/>
            <p:cNvSpPr/>
            <p:nvPr/>
          </p:nvSpPr>
          <p:spPr>
            <a:xfrm>
              <a:off x="3307" y="1736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1572" name="Group 52"/>
            <p:cNvGrpSpPr/>
            <p:nvPr/>
          </p:nvGrpSpPr>
          <p:grpSpPr>
            <a:xfrm flipH="1">
              <a:off x="3570" y="1948"/>
              <a:ext cx="327" cy="361"/>
              <a:chOff x="1493" y="1302"/>
              <a:chExt cx="501" cy="685"/>
            </a:xfrm>
          </p:grpSpPr>
          <p:sp>
            <p:nvSpPr>
              <p:cNvPr id="21583" name="Line 53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1584" name="Group 54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1585" name="Line 55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1586" name="Line 56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1587" name="Line 57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1573" name="Line 58"/>
            <p:cNvSpPr/>
            <p:nvPr/>
          </p:nvSpPr>
          <p:spPr>
            <a:xfrm rot="-10800000" flipH="1">
              <a:off x="2802" y="2421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4" name="Line 59"/>
            <p:cNvSpPr/>
            <p:nvPr/>
          </p:nvSpPr>
          <p:spPr>
            <a:xfrm flipH="1">
              <a:off x="2794" y="2294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5" name="Line 60"/>
            <p:cNvSpPr/>
            <p:nvPr/>
          </p:nvSpPr>
          <p:spPr>
            <a:xfrm flipH="1">
              <a:off x="3598" y="2282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6" name="Line 61"/>
            <p:cNvSpPr/>
            <p:nvPr/>
          </p:nvSpPr>
          <p:spPr>
            <a:xfrm rot="5400000" flipH="1">
              <a:off x="3202" y="2908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1577" name="Oval 62"/>
            <p:cNvSpPr/>
            <p:nvPr/>
          </p:nvSpPr>
          <p:spPr>
            <a:xfrm>
              <a:off x="3181" y="317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78" name="Rectangle 63"/>
            <p:cNvSpPr/>
            <p:nvPr/>
          </p:nvSpPr>
          <p:spPr>
            <a:xfrm flipH="1">
              <a:off x="3245" y="2592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79" name="Rectangle 64"/>
            <p:cNvSpPr/>
            <p:nvPr/>
          </p:nvSpPr>
          <p:spPr>
            <a:xfrm>
              <a:off x="3345" y="2856"/>
              <a:ext cx="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80" name="Oval 65"/>
            <p:cNvSpPr/>
            <p:nvPr/>
          </p:nvSpPr>
          <p:spPr>
            <a:xfrm>
              <a:off x="1629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81" name="Oval 66"/>
            <p:cNvSpPr/>
            <p:nvPr/>
          </p:nvSpPr>
          <p:spPr>
            <a:xfrm>
              <a:off x="4668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1582" name="Rectangle 67"/>
            <p:cNvSpPr/>
            <p:nvPr/>
          </p:nvSpPr>
          <p:spPr>
            <a:xfrm flipH="1">
              <a:off x="3054" y="1509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0788" name="Text Box 68"/>
          <p:cNvSpPr txBox="1"/>
          <p:nvPr/>
        </p:nvSpPr>
        <p:spPr>
          <a:xfrm>
            <a:off x="273050" y="546100"/>
            <a:ext cx="329882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2.  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信号的输入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789" name="Text Box 69"/>
          <p:cNvSpPr txBox="1"/>
          <p:nvPr/>
        </p:nvSpPr>
        <p:spPr>
          <a:xfrm>
            <a:off x="360363" y="1265238"/>
            <a:ext cx="3124200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⑴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共模输入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0790" name="Group 70"/>
          <p:cNvGrpSpPr/>
          <p:nvPr/>
        </p:nvGrpSpPr>
        <p:grpSpPr>
          <a:xfrm>
            <a:off x="588963" y="1914525"/>
            <a:ext cx="2725737" cy="1009650"/>
            <a:chOff x="402" y="869"/>
            <a:chExt cx="1860" cy="636"/>
          </a:xfrm>
        </p:grpSpPr>
        <p:sp>
          <p:nvSpPr>
            <p:cNvPr id="21526" name="Rectangle 71"/>
            <p:cNvSpPr/>
            <p:nvPr/>
          </p:nvSpPr>
          <p:spPr>
            <a:xfrm>
              <a:off x="402" y="869"/>
              <a:ext cx="18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共模信号：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1527" name="Rectangle 72"/>
            <p:cNvSpPr/>
            <p:nvPr/>
          </p:nvSpPr>
          <p:spPr>
            <a:xfrm>
              <a:off x="463" y="1140"/>
              <a:ext cx="153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 u</a:t>
              </a:r>
              <a:r>
                <a:rPr lang="en-US" altLang="zh-CN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0794" name="Rectangle 74"/>
          <p:cNvSpPr/>
          <p:nvPr/>
        </p:nvSpPr>
        <p:spPr>
          <a:xfrm>
            <a:off x="520700" y="4459288"/>
            <a:ext cx="15192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795" name="Line 75"/>
          <p:cNvSpPr/>
          <p:nvPr/>
        </p:nvSpPr>
        <p:spPr>
          <a:xfrm>
            <a:off x="1354138" y="4810125"/>
            <a:ext cx="315912" cy="1905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0796" name="Line 76"/>
          <p:cNvSpPr/>
          <p:nvPr/>
        </p:nvSpPr>
        <p:spPr>
          <a:xfrm flipV="1">
            <a:off x="1300163" y="5400675"/>
            <a:ext cx="404812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0797" name="Rectangle 77"/>
          <p:cNvSpPr/>
          <p:nvPr/>
        </p:nvSpPr>
        <p:spPr>
          <a:xfrm>
            <a:off x="1709738" y="4437063"/>
            <a:ext cx="2560637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798" name="Rectangle 78"/>
          <p:cNvSpPr/>
          <p:nvPr/>
        </p:nvSpPr>
        <p:spPr>
          <a:xfrm>
            <a:off x="1692275" y="5157788"/>
            <a:ext cx="254317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0799" name="Group 79"/>
          <p:cNvGrpSpPr/>
          <p:nvPr/>
        </p:nvGrpSpPr>
        <p:grpSpPr>
          <a:xfrm>
            <a:off x="3709988" y="4791075"/>
            <a:ext cx="2005012" cy="609600"/>
            <a:chOff x="2892" y="3384"/>
            <a:chExt cx="1512" cy="384"/>
          </a:xfrm>
        </p:grpSpPr>
        <p:sp>
          <p:nvSpPr>
            <p:cNvPr id="21523" name="Line 80"/>
            <p:cNvSpPr/>
            <p:nvPr/>
          </p:nvSpPr>
          <p:spPr>
            <a:xfrm>
              <a:off x="3240" y="3576"/>
              <a:ext cx="1164" cy="1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1524" name="Freeform 81"/>
            <p:cNvSpPr/>
            <p:nvPr/>
          </p:nvSpPr>
          <p:spPr>
            <a:xfrm>
              <a:off x="2892" y="3384"/>
              <a:ext cx="3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108"/>
                </a:cxn>
                <a:cxn ang="0">
                  <a:pos x="360" y="192"/>
                </a:cxn>
              </a:cxnLst>
              <a:pathLst>
                <a:path w="360" h="192">
                  <a:moveTo>
                    <a:pt x="0" y="0"/>
                  </a:moveTo>
                  <a:cubicBezTo>
                    <a:pt x="12" y="38"/>
                    <a:pt x="24" y="76"/>
                    <a:pt x="84" y="108"/>
                  </a:cubicBezTo>
                  <a:cubicBezTo>
                    <a:pt x="144" y="140"/>
                    <a:pt x="252" y="166"/>
                    <a:pt x="360" y="192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1525" name="Freeform 82"/>
            <p:cNvSpPr/>
            <p:nvPr/>
          </p:nvSpPr>
          <p:spPr>
            <a:xfrm flipV="1">
              <a:off x="2904" y="3576"/>
              <a:ext cx="3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108"/>
                </a:cxn>
                <a:cxn ang="0">
                  <a:pos x="360" y="192"/>
                </a:cxn>
              </a:cxnLst>
              <a:pathLst>
                <a:path w="360" h="192">
                  <a:moveTo>
                    <a:pt x="0" y="0"/>
                  </a:moveTo>
                  <a:cubicBezTo>
                    <a:pt x="12" y="38"/>
                    <a:pt x="24" y="76"/>
                    <a:pt x="84" y="108"/>
                  </a:cubicBezTo>
                  <a:cubicBezTo>
                    <a:pt x="144" y="140"/>
                    <a:pt x="252" y="166"/>
                    <a:pt x="360" y="192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0803" name="Rectangle 83"/>
          <p:cNvSpPr/>
          <p:nvPr/>
        </p:nvSpPr>
        <p:spPr>
          <a:xfrm>
            <a:off x="3949700" y="4437063"/>
            <a:ext cx="2541588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</a:t>
            </a:r>
            <a:endParaRPr lang="en-US" altLang="zh-CN" sz="2800" b="1" baseline="-25000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804" name="Text Box 84"/>
          <p:cNvSpPr txBox="1"/>
          <p:nvPr/>
        </p:nvSpPr>
        <p:spPr>
          <a:xfrm>
            <a:off x="5672138" y="4806950"/>
            <a:ext cx="335438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-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805" name="Rectangle 85"/>
          <p:cNvSpPr/>
          <p:nvPr/>
        </p:nvSpPr>
        <p:spPr>
          <a:xfrm>
            <a:off x="503238" y="5068888"/>
            <a:ext cx="151923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0806" name="AutoShape 86"/>
          <p:cNvSpPr/>
          <p:nvPr/>
        </p:nvSpPr>
        <p:spPr>
          <a:xfrm>
            <a:off x="374650" y="4810125"/>
            <a:ext cx="169863" cy="628650"/>
          </a:xfrm>
          <a:prstGeom prst="leftBrace">
            <a:avLst>
              <a:gd name="adj1" fmla="val 30841"/>
              <a:gd name="adj2" fmla="val 50000"/>
            </a:avLst>
          </a:prstGeom>
          <a:noFill/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670807" name="Group 87"/>
          <p:cNvGrpSpPr/>
          <p:nvPr/>
        </p:nvGrpSpPr>
        <p:grpSpPr>
          <a:xfrm>
            <a:off x="211138" y="2957513"/>
            <a:ext cx="4659312" cy="1479550"/>
            <a:chOff x="144" y="1716"/>
            <a:chExt cx="3180" cy="932"/>
          </a:xfrm>
        </p:grpSpPr>
        <p:sp>
          <p:nvSpPr>
            <p:cNvPr id="21521" name="Text Box 88"/>
            <p:cNvSpPr txBox="1"/>
            <p:nvPr/>
          </p:nvSpPr>
          <p:spPr>
            <a:xfrm>
              <a:off x="144" y="1716"/>
              <a:ext cx="31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差放电路</a:t>
              </a:r>
              <a:r>
                <a:rPr lang="zh-CN" altLang="en-US" sz="2800" b="1" dirty="0">
                  <a:solidFill>
                    <a:srgbClr val="FF5050"/>
                  </a:solidFill>
                  <a:latin typeface="楷体_GB2312" pitchFamily="49" charset="-122"/>
                  <a:ea typeface="楷体_GB2312" pitchFamily="49" charset="-122"/>
                </a:rPr>
                <a:t>抑制共模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信号 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1522" name="Text Box 89"/>
            <p:cNvSpPr txBox="1"/>
            <p:nvPr/>
          </p:nvSpPr>
          <p:spPr>
            <a:xfrm>
              <a:off x="216" y="2052"/>
              <a:ext cx="2064" cy="596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零漂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信号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是特殊的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共模信号 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8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0788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0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8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70789">
                                            <p:txEl>
                                              <p:charRg st="0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0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0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0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70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670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0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70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0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0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500"/>
                                        <p:tgtEl>
                                          <p:spTgt spid="670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0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0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670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0788" grpId="0" build="p"/>
      <p:bldP spid="670789" grpId="0" build="p"/>
      <p:bldP spid="670794" grpId="0"/>
      <p:bldP spid="670797" grpId="0"/>
      <p:bldP spid="670798" grpId="0"/>
      <p:bldP spid="670803" grpId="0"/>
      <p:bldP spid="670804" grpId="0"/>
      <p:bldP spid="670805" grpId="0"/>
      <p:bldP spid="67080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1746" name="Rectangle 2"/>
          <p:cNvSpPr/>
          <p:nvPr/>
        </p:nvSpPr>
        <p:spPr>
          <a:xfrm>
            <a:off x="254000" y="544513"/>
            <a:ext cx="316547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（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）  差模输入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1747" name="Group 3"/>
          <p:cNvGrpSpPr/>
          <p:nvPr/>
        </p:nvGrpSpPr>
        <p:grpSpPr>
          <a:xfrm>
            <a:off x="3602038" y="636588"/>
            <a:ext cx="5434012" cy="3513137"/>
            <a:chOff x="1417" y="1164"/>
            <a:chExt cx="3709" cy="2213"/>
          </a:xfrm>
        </p:grpSpPr>
        <p:sp>
          <p:nvSpPr>
            <p:cNvPr id="22552" name="Line 4"/>
            <p:cNvSpPr/>
            <p:nvPr/>
          </p:nvSpPr>
          <p:spPr>
            <a:xfrm>
              <a:off x="3069" y="184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3" name="Rectangle 5"/>
            <p:cNvSpPr/>
            <p:nvPr/>
          </p:nvSpPr>
          <p:spPr>
            <a:xfrm>
              <a:off x="1417" y="2467"/>
              <a:ext cx="61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4" name="Line 6"/>
            <p:cNvSpPr/>
            <p:nvPr/>
          </p:nvSpPr>
          <p:spPr>
            <a:xfrm>
              <a:off x="1763" y="2358"/>
              <a:ext cx="1" cy="6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55" name="Text Box 7"/>
            <p:cNvSpPr txBox="1"/>
            <p:nvPr/>
          </p:nvSpPr>
          <p:spPr>
            <a:xfrm>
              <a:off x="4132" y="1164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6" name="Rectangle 8"/>
            <p:cNvSpPr/>
            <p:nvPr/>
          </p:nvSpPr>
          <p:spPr>
            <a:xfrm>
              <a:off x="2375" y="1361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7" name="Rectangle 9"/>
            <p:cNvSpPr/>
            <p:nvPr/>
          </p:nvSpPr>
          <p:spPr>
            <a:xfrm>
              <a:off x="2735" y="1976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2558" name="Group 10"/>
            <p:cNvGrpSpPr/>
            <p:nvPr/>
          </p:nvGrpSpPr>
          <p:grpSpPr>
            <a:xfrm>
              <a:off x="2466" y="1948"/>
              <a:ext cx="327" cy="361"/>
              <a:chOff x="1493" y="1302"/>
              <a:chExt cx="501" cy="685"/>
            </a:xfrm>
          </p:grpSpPr>
          <p:sp>
            <p:nvSpPr>
              <p:cNvPr id="22612" name="Line 11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2613" name="Group 12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2614" name="Line 13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615" name="Line 14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2616" name="Line 15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2559" name="Rectangle 16"/>
            <p:cNvSpPr/>
            <p:nvPr/>
          </p:nvSpPr>
          <p:spPr>
            <a:xfrm rot="-5400000">
              <a:off x="2642" y="1511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60" name="Line 17"/>
            <p:cNvSpPr/>
            <p:nvPr/>
          </p:nvSpPr>
          <p:spPr>
            <a:xfrm>
              <a:off x="2769" y="1229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1" name="Line 18"/>
            <p:cNvSpPr/>
            <p:nvPr/>
          </p:nvSpPr>
          <p:spPr>
            <a:xfrm>
              <a:off x="2767" y="177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2" name="Line 19"/>
            <p:cNvSpPr/>
            <p:nvPr/>
          </p:nvSpPr>
          <p:spPr>
            <a:xfrm>
              <a:off x="2765" y="1210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3" name="Line 20"/>
            <p:cNvSpPr/>
            <p:nvPr/>
          </p:nvSpPr>
          <p:spPr>
            <a:xfrm>
              <a:off x="2771" y="1664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4" name="Rectangle 21"/>
            <p:cNvSpPr/>
            <p:nvPr/>
          </p:nvSpPr>
          <p:spPr>
            <a:xfrm>
              <a:off x="1793" y="1732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65" name="Rectangle 22"/>
            <p:cNvSpPr/>
            <p:nvPr/>
          </p:nvSpPr>
          <p:spPr>
            <a:xfrm rot="10800000">
              <a:off x="1919" y="2060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66" name="Line 23"/>
            <p:cNvSpPr/>
            <p:nvPr/>
          </p:nvSpPr>
          <p:spPr>
            <a:xfrm rot="10800000">
              <a:off x="2180" y="2126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7" name="Line 24"/>
            <p:cNvSpPr/>
            <p:nvPr/>
          </p:nvSpPr>
          <p:spPr>
            <a:xfrm rot="10800000">
              <a:off x="1698" y="2113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8" name="Line 25"/>
            <p:cNvSpPr/>
            <p:nvPr/>
          </p:nvSpPr>
          <p:spPr>
            <a:xfrm>
              <a:off x="3211" y="3078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69" name="Line 26"/>
            <p:cNvSpPr/>
            <p:nvPr/>
          </p:nvSpPr>
          <p:spPr>
            <a:xfrm rot="5400000" flipV="1">
              <a:off x="3210" y="3223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0" name="Rectangle 27"/>
            <p:cNvSpPr/>
            <p:nvPr/>
          </p:nvSpPr>
          <p:spPr>
            <a:xfrm flipH="1">
              <a:off x="3641" y="1428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71" name="Rectangle 28"/>
            <p:cNvSpPr/>
            <p:nvPr/>
          </p:nvSpPr>
          <p:spPr>
            <a:xfrm flipH="1">
              <a:off x="3350" y="1950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72" name="Rectangle 29"/>
            <p:cNvSpPr/>
            <p:nvPr/>
          </p:nvSpPr>
          <p:spPr>
            <a:xfrm rot="5400000" flipH="1">
              <a:off x="3465" y="1463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73" name="Rectangle 30"/>
            <p:cNvSpPr/>
            <p:nvPr/>
          </p:nvSpPr>
          <p:spPr>
            <a:xfrm rot="5400000" flipH="1">
              <a:off x="3077" y="2680"/>
              <a:ext cx="255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74" name="Line 31"/>
            <p:cNvSpPr/>
            <p:nvPr/>
          </p:nvSpPr>
          <p:spPr>
            <a:xfrm>
              <a:off x="3202" y="242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5" name="Line 32"/>
            <p:cNvSpPr/>
            <p:nvPr/>
          </p:nvSpPr>
          <p:spPr>
            <a:xfrm flipH="1">
              <a:off x="3358" y="1767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6" name="Line 33"/>
            <p:cNvSpPr/>
            <p:nvPr/>
          </p:nvSpPr>
          <p:spPr>
            <a:xfrm flipH="1">
              <a:off x="3587" y="1222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7" name="Line 34"/>
            <p:cNvSpPr/>
            <p:nvPr/>
          </p:nvSpPr>
          <p:spPr>
            <a:xfrm>
              <a:off x="3590" y="1638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8" name="Line 35"/>
            <p:cNvSpPr/>
            <p:nvPr/>
          </p:nvSpPr>
          <p:spPr>
            <a:xfrm rot="5400000" flipH="1" flipV="1">
              <a:off x="3180" y="1715"/>
              <a:ext cx="0" cy="29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79" name="Rectangle 36"/>
            <p:cNvSpPr/>
            <p:nvPr/>
          </p:nvSpPr>
          <p:spPr>
            <a:xfrm flipH="1">
              <a:off x="4155" y="1762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80" name="Rectangle 37"/>
            <p:cNvSpPr/>
            <p:nvPr/>
          </p:nvSpPr>
          <p:spPr>
            <a:xfrm rot="-10800000" flipH="1">
              <a:off x="4188" y="2063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81" name="Line 38"/>
            <p:cNvSpPr/>
            <p:nvPr/>
          </p:nvSpPr>
          <p:spPr>
            <a:xfrm rot="-10800000" flipH="1">
              <a:off x="3862" y="2128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2" name="Line 39"/>
            <p:cNvSpPr/>
            <p:nvPr/>
          </p:nvSpPr>
          <p:spPr>
            <a:xfrm rot="-10800000" flipH="1">
              <a:off x="4442" y="2127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3" name="Line 40"/>
            <p:cNvSpPr/>
            <p:nvPr/>
          </p:nvSpPr>
          <p:spPr>
            <a:xfrm flipH="1">
              <a:off x="3209" y="2841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4" name="Line 41"/>
            <p:cNvSpPr/>
            <p:nvPr/>
          </p:nvSpPr>
          <p:spPr>
            <a:xfrm rot="5400000" flipH="1">
              <a:off x="3208" y="2926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85" name="Rectangle 42"/>
            <p:cNvSpPr/>
            <p:nvPr/>
          </p:nvSpPr>
          <p:spPr>
            <a:xfrm flipH="1">
              <a:off x="4602" y="2469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86" name="Line 43"/>
            <p:cNvSpPr/>
            <p:nvPr/>
          </p:nvSpPr>
          <p:spPr>
            <a:xfrm>
              <a:off x="4620" y="2379"/>
              <a:ext cx="0" cy="66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87" name="Oval 44"/>
            <p:cNvSpPr/>
            <p:nvPr/>
          </p:nvSpPr>
          <p:spPr>
            <a:xfrm>
              <a:off x="2749" y="173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88" name="Oval 45"/>
            <p:cNvSpPr/>
            <p:nvPr/>
          </p:nvSpPr>
          <p:spPr>
            <a:xfrm>
              <a:off x="3568" y="172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89" name="Oval 46"/>
            <p:cNvSpPr/>
            <p:nvPr/>
          </p:nvSpPr>
          <p:spPr>
            <a:xfrm>
              <a:off x="3169" y="239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90" name="Oval 47"/>
            <p:cNvSpPr/>
            <p:nvPr/>
          </p:nvSpPr>
          <p:spPr>
            <a:xfrm>
              <a:off x="4071" y="119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91" name="Oval 48"/>
            <p:cNvSpPr/>
            <p:nvPr/>
          </p:nvSpPr>
          <p:spPr>
            <a:xfrm>
              <a:off x="4656" y="2099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92" name="Oval 49"/>
            <p:cNvSpPr/>
            <p:nvPr/>
          </p:nvSpPr>
          <p:spPr>
            <a:xfrm>
              <a:off x="1653" y="207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93" name="Oval 50"/>
            <p:cNvSpPr/>
            <p:nvPr/>
          </p:nvSpPr>
          <p:spPr>
            <a:xfrm>
              <a:off x="3556" y="1203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94" name="Oval 51"/>
            <p:cNvSpPr/>
            <p:nvPr/>
          </p:nvSpPr>
          <p:spPr>
            <a:xfrm>
              <a:off x="2994" y="174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595" name="Oval 52"/>
            <p:cNvSpPr/>
            <p:nvPr/>
          </p:nvSpPr>
          <p:spPr>
            <a:xfrm>
              <a:off x="3307" y="1736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2596" name="Group 53"/>
            <p:cNvGrpSpPr/>
            <p:nvPr/>
          </p:nvGrpSpPr>
          <p:grpSpPr>
            <a:xfrm flipH="1">
              <a:off x="3570" y="1948"/>
              <a:ext cx="327" cy="361"/>
              <a:chOff x="1493" y="1302"/>
              <a:chExt cx="501" cy="685"/>
            </a:xfrm>
          </p:grpSpPr>
          <p:sp>
            <p:nvSpPr>
              <p:cNvPr id="22607" name="Line 54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2608" name="Group 55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2609" name="Line 56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2610" name="Line 57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2611" name="Line 58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2597" name="Line 59"/>
            <p:cNvSpPr/>
            <p:nvPr/>
          </p:nvSpPr>
          <p:spPr>
            <a:xfrm rot="-10800000" flipH="1">
              <a:off x="2802" y="2421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98" name="Line 60"/>
            <p:cNvSpPr/>
            <p:nvPr/>
          </p:nvSpPr>
          <p:spPr>
            <a:xfrm flipH="1">
              <a:off x="2794" y="2294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599" name="Line 61"/>
            <p:cNvSpPr/>
            <p:nvPr/>
          </p:nvSpPr>
          <p:spPr>
            <a:xfrm flipH="1">
              <a:off x="3598" y="2282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00" name="Line 62"/>
            <p:cNvSpPr/>
            <p:nvPr/>
          </p:nvSpPr>
          <p:spPr>
            <a:xfrm rot="5400000" flipH="1">
              <a:off x="3202" y="2908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2601" name="Oval 63"/>
            <p:cNvSpPr/>
            <p:nvPr/>
          </p:nvSpPr>
          <p:spPr>
            <a:xfrm>
              <a:off x="3181" y="317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602" name="Rectangle 64"/>
            <p:cNvSpPr/>
            <p:nvPr/>
          </p:nvSpPr>
          <p:spPr>
            <a:xfrm flipH="1">
              <a:off x="3245" y="2592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03" name="Rectangle 65"/>
            <p:cNvSpPr/>
            <p:nvPr/>
          </p:nvSpPr>
          <p:spPr>
            <a:xfrm>
              <a:off x="3345" y="2856"/>
              <a:ext cx="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604" name="Oval 66"/>
            <p:cNvSpPr/>
            <p:nvPr/>
          </p:nvSpPr>
          <p:spPr>
            <a:xfrm>
              <a:off x="1629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605" name="Oval 67"/>
            <p:cNvSpPr/>
            <p:nvPr/>
          </p:nvSpPr>
          <p:spPr>
            <a:xfrm>
              <a:off x="4668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2606" name="Rectangle 68"/>
            <p:cNvSpPr/>
            <p:nvPr/>
          </p:nvSpPr>
          <p:spPr>
            <a:xfrm flipH="1">
              <a:off x="3054" y="1509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1813" name="Group 69"/>
          <p:cNvGrpSpPr/>
          <p:nvPr/>
        </p:nvGrpSpPr>
        <p:grpSpPr>
          <a:xfrm>
            <a:off x="571500" y="1062038"/>
            <a:ext cx="2725738" cy="1009650"/>
            <a:chOff x="402" y="869"/>
            <a:chExt cx="1860" cy="636"/>
          </a:xfrm>
        </p:grpSpPr>
        <p:sp>
          <p:nvSpPr>
            <p:cNvPr id="22550" name="Rectangle 70"/>
            <p:cNvSpPr/>
            <p:nvPr/>
          </p:nvSpPr>
          <p:spPr>
            <a:xfrm>
              <a:off x="402" y="869"/>
              <a:ext cx="186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差模信号：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51" name="Rectangle 71"/>
            <p:cNvSpPr/>
            <p:nvPr/>
          </p:nvSpPr>
          <p:spPr>
            <a:xfrm>
              <a:off x="463" y="1140"/>
              <a:ext cx="153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 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zh-CN" altLang="en-US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－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1817" name="Rectangle 73"/>
          <p:cNvSpPr/>
          <p:nvPr/>
        </p:nvSpPr>
        <p:spPr>
          <a:xfrm>
            <a:off x="450850" y="4387850"/>
            <a:ext cx="15192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818" name="Line 74"/>
          <p:cNvSpPr/>
          <p:nvPr/>
        </p:nvSpPr>
        <p:spPr>
          <a:xfrm>
            <a:off x="1284288" y="4738688"/>
            <a:ext cx="315912" cy="1905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1819" name="Line 75"/>
          <p:cNvSpPr/>
          <p:nvPr/>
        </p:nvSpPr>
        <p:spPr>
          <a:xfrm flipV="1">
            <a:off x="1287463" y="5329238"/>
            <a:ext cx="404812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1820" name="Rectangle 76"/>
          <p:cNvSpPr/>
          <p:nvPr/>
        </p:nvSpPr>
        <p:spPr>
          <a:xfrm>
            <a:off x="1639888" y="4365625"/>
            <a:ext cx="25606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821" name="Rectangle 77"/>
          <p:cNvSpPr/>
          <p:nvPr/>
        </p:nvSpPr>
        <p:spPr>
          <a:xfrm>
            <a:off x="1639888" y="5070475"/>
            <a:ext cx="254158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1822" name="Group 78"/>
          <p:cNvGrpSpPr/>
          <p:nvPr/>
        </p:nvGrpSpPr>
        <p:grpSpPr>
          <a:xfrm>
            <a:off x="3640138" y="4719638"/>
            <a:ext cx="2390775" cy="609600"/>
            <a:chOff x="2892" y="3384"/>
            <a:chExt cx="1512" cy="384"/>
          </a:xfrm>
        </p:grpSpPr>
        <p:sp>
          <p:nvSpPr>
            <p:cNvPr id="22547" name="Line 79"/>
            <p:cNvSpPr/>
            <p:nvPr/>
          </p:nvSpPr>
          <p:spPr>
            <a:xfrm>
              <a:off x="3240" y="3576"/>
              <a:ext cx="1164" cy="1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2548" name="Freeform 80"/>
            <p:cNvSpPr/>
            <p:nvPr/>
          </p:nvSpPr>
          <p:spPr>
            <a:xfrm>
              <a:off x="2892" y="3384"/>
              <a:ext cx="3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108"/>
                </a:cxn>
                <a:cxn ang="0">
                  <a:pos x="360" y="192"/>
                </a:cxn>
              </a:cxnLst>
              <a:pathLst>
                <a:path w="360" h="192">
                  <a:moveTo>
                    <a:pt x="0" y="0"/>
                  </a:moveTo>
                  <a:cubicBezTo>
                    <a:pt x="12" y="38"/>
                    <a:pt x="24" y="76"/>
                    <a:pt x="84" y="108"/>
                  </a:cubicBezTo>
                  <a:cubicBezTo>
                    <a:pt x="144" y="140"/>
                    <a:pt x="252" y="166"/>
                    <a:pt x="360" y="192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2549" name="Freeform 81"/>
            <p:cNvSpPr/>
            <p:nvPr/>
          </p:nvSpPr>
          <p:spPr>
            <a:xfrm flipV="1">
              <a:off x="2904" y="3576"/>
              <a:ext cx="3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108"/>
                </a:cxn>
                <a:cxn ang="0">
                  <a:pos x="360" y="192"/>
                </a:cxn>
              </a:cxnLst>
              <a:pathLst>
                <a:path w="360" h="192">
                  <a:moveTo>
                    <a:pt x="0" y="0"/>
                  </a:moveTo>
                  <a:cubicBezTo>
                    <a:pt x="12" y="38"/>
                    <a:pt x="24" y="76"/>
                    <a:pt x="84" y="108"/>
                  </a:cubicBezTo>
                  <a:cubicBezTo>
                    <a:pt x="144" y="140"/>
                    <a:pt x="252" y="166"/>
                    <a:pt x="360" y="192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1826" name="Rectangle 82"/>
          <p:cNvSpPr/>
          <p:nvPr/>
        </p:nvSpPr>
        <p:spPr>
          <a:xfrm>
            <a:off x="3722688" y="4365625"/>
            <a:ext cx="30861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|Δ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=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Δ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C2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827" name="Text Box 83"/>
          <p:cNvSpPr txBox="1"/>
          <p:nvPr/>
        </p:nvSpPr>
        <p:spPr>
          <a:xfrm>
            <a:off x="6211888" y="4697413"/>
            <a:ext cx="293211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2|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C1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|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≠0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828" name="Rectangle 84"/>
          <p:cNvSpPr/>
          <p:nvPr/>
        </p:nvSpPr>
        <p:spPr>
          <a:xfrm>
            <a:off x="433388" y="4997450"/>
            <a:ext cx="1519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1829" name="AutoShape 85"/>
          <p:cNvSpPr/>
          <p:nvPr/>
        </p:nvSpPr>
        <p:spPr>
          <a:xfrm>
            <a:off x="304800" y="4738688"/>
            <a:ext cx="169863" cy="628650"/>
          </a:xfrm>
          <a:prstGeom prst="leftBrace">
            <a:avLst>
              <a:gd name="adj1" fmla="val 30841"/>
              <a:gd name="adj2" fmla="val 50000"/>
            </a:avLst>
          </a:prstGeom>
          <a:noFill/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pSp>
        <p:nvGrpSpPr>
          <p:cNvPr id="671830" name="Group 86"/>
          <p:cNvGrpSpPr/>
          <p:nvPr/>
        </p:nvGrpSpPr>
        <p:grpSpPr>
          <a:xfrm>
            <a:off x="228600" y="2147888"/>
            <a:ext cx="4784725" cy="1662112"/>
            <a:chOff x="156" y="1349"/>
            <a:chExt cx="3265" cy="1047"/>
          </a:xfrm>
        </p:grpSpPr>
        <p:sp>
          <p:nvSpPr>
            <p:cNvPr id="22544" name="Rectangle 87"/>
            <p:cNvSpPr/>
            <p:nvPr/>
          </p:nvSpPr>
          <p:spPr>
            <a:xfrm>
              <a:off x="156" y="1349"/>
              <a:ext cx="257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差放电路</a:t>
              </a:r>
              <a:r>
                <a:rPr lang="zh-CN" altLang="en-US" sz="2800" b="1" dirty="0">
                  <a:solidFill>
                    <a:srgbClr val="FF5050"/>
                  </a:solidFill>
                  <a:latin typeface="楷体_GB2312" pitchFamily="49" charset="-122"/>
                  <a:ea typeface="楷体_GB2312" pitchFamily="49" charset="-122"/>
                </a:rPr>
                <a:t>放大差模</a:t>
              </a: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信号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  <p:sp>
          <p:nvSpPr>
            <p:cNvPr id="22545" name="Rectangle 88"/>
            <p:cNvSpPr/>
            <p:nvPr/>
          </p:nvSpPr>
          <p:spPr>
            <a:xfrm>
              <a:off x="294" y="1697"/>
              <a:ext cx="238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=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A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d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（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i1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– 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i2 </a:t>
              </a: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）</a:t>
              </a:r>
              <a:endParaRPr lang="zh-CN" altLang="en-US" sz="28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2546" name="Rectangle 89"/>
            <p:cNvSpPr/>
            <p:nvPr/>
          </p:nvSpPr>
          <p:spPr>
            <a:xfrm>
              <a:off x="239" y="2069"/>
              <a:ext cx="318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楷体_GB2312" pitchFamily="49" charset="-122"/>
                  <a:ea typeface="楷体_GB2312" pitchFamily="49" charset="-122"/>
                </a:rPr>
                <a:t>放大输入信号的差值</a:t>
              </a:r>
              <a:endParaRPr lang="zh-CN" altLang="en-US" sz="2800" b="1" dirty="0">
                <a:latin typeface="楷体_GB2312" pitchFamily="49" charset="-122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1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7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7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7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67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1746" grpId="0"/>
      <p:bldP spid="671817" grpId="0"/>
      <p:bldP spid="671820" grpId="0"/>
      <p:bldP spid="671821" grpId="0"/>
      <p:bldP spid="671826" grpId="0"/>
      <p:bldP spid="671827" grpId="0"/>
      <p:bldP spid="671828" grpId="0"/>
      <p:bldP spid="6718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Text Box 2"/>
          <p:cNvSpPr txBox="1"/>
          <p:nvPr/>
        </p:nvSpPr>
        <p:spPr>
          <a:xfrm>
            <a:off x="1565275" y="344488"/>
            <a:ext cx="5743575" cy="708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第</a:t>
            </a:r>
            <a:r>
              <a:rPr lang="en-US" altLang="zh-CN" sz="4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7</a:t>
            </a:r>
            <a:r>
              <a:rPr lang="zh-CN" altLang="en-US" sz="4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章  集成运算放大器</a:t>
            </a:r>
            <a:endParaRPr lang="zh-CN" altLang="en-US" sz="40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3" name="Text Box 5">
            <a:hlinkClick r:id="" action="ppaction://noaction"/>
          </p:cNvPr>
          <p:cNvSpPr txBox="1"/>
          <p:nvPr/>
        </p:nvSpPr>
        <p:spPr>
          <a:xfrm>
            <a:off x="1908175" y="1341438"/>
            <a:ext cx="6840538" cy="584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7.1 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差分放大电路的组成及相关概念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4" name="Text Box 16">
            <a:hlinkClick r:id="" action="ppaction://noaction"/>
          </p:cNvPr>
          <p:cNvSpPr txBox="1"/>
          <p:nvPr/>
        </p:nvSpPr>
        <p:spPr>
          <a:xfrm>
            <a:off x="1911350" y="2133600"/>
            <a:ext cx="58785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7.2 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差分放大电路分析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125" name="Text Box 17">
            <a:hlinkClick r:id="" action="ppaction://noaction"/>
          </p:cNvPr>
          <p:cNvSpPr txBox="1"/>
          <p:nvPr/>
        </p:nvSpPr>
        <p:spPr>
          <a:xfrm>
            <a:off x="1882775" y="3054350"/>
            <a:ext cx="58785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7.3 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集成运算放大器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2770" name="Rectangle 2"/>
          <p:cNvSpPr/>
          <p:nvPr/>
        </p:nvSpPr>
        <p:spPr>
          <a:xfrm>
            <a:off x="236538" y="385763"/>
            <a:ext cx="79263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⑶ 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差分输入（比较输入、任意输入）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2771" name="Group 3"/>
          <p:cNvGrpSpPr/>
          <p:nvPr/>
        </p:nvGrpSpPr>
        <p:grpSpPr>
          <a:xfrm>
            <a:off x="3606800" y="995363"/>
            <a:ext cx="5434013" cy="3513137"/>
            <a:chOff x="1417" y="1164"/>
            <a:chExt cx="3709" cy="2213"/>
          </a:xfrm>
        </p:grpSpPr>
        <p:sp>
          <p:nvSpPr>
            <p:cNvPr id="23570" name="Line 4"/>
            <p:cNvSpPr/>
            <p:nvPr/>
          </p:nvSpPr>
          <p:spPr>
            <a:xfrm>
              <a:off x="3069" y="184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1" name="Rectangle 5"/>
            <p:cNvSpPr/>
            <p:nvPr/>
          </p:nvSpPr>
          <p:spPr>
            <a:xfrm>
              <a:off x="1417" y="2467"/>
              <a:ext cx="61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2" name="Line 6"/>
            <p:cNvSpPr/>
            <p:nvPr/>
          </p:nvSpPr>
          <p:spPr>
            <a:xfrm>
              <a:off x="1763" y="2358"/>
              <a:ext cx="1" cy="6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573" name="Text Box 7"/>
            <p:cNvSpPr txBox="1"/>
            <p:nvPr/>
          </p:nvSpPr>
          <p:spPr>
            <a:xfrm>
              <a:off x="4132" y="1164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4" name="Rectangle 8"/>
            <p:cNvSpPr/>
            <p:nvPr/>
          </p:nvSpPr>
          <p:spPr>
            <a:xfrm>
              <a:off x="2375" y="1361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75" name="Rectangle 9"/>
            <p:cNvSpPr/>
            <p:nvPr/>
          </p:nvSpPr>
          <p:spPr>
            <a:xfrm>
              <a:off x="2735" y="1976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3576" name="Group 10"/>
            <p:cNvGrpSpPr/>
            <p:nvPr/>
          </p:nvGrpSpPr>
          <p:grpSpPr>
            <a:xfrm>
              <a:off x="2466" y="1948"/>
              <a:ext cx="327" cy="361"/>
              <a:chOff x="1493" y="1302"/>
              <a:chExt cx="501" cy="685"/>
            </a:xfrm>
          </p:grpSpPr>
          <p:sp>
            <p:nvSpPr>
              <p:cNvPr id="23630" name="Line 11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3631" name="Group 12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3632" name="Line 13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33" name="Line 14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3634" name="Line 15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3577" name="Rectangle 16"/>
            <p:cNvSpPr/>
            <p:nvPr/>
          </p:nvSpPr>
          <p:spPr>
            <a:xfrm rot="-5400000">
              <a:off x="2642" y="1511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578" name="Line 17"/>
            <p:cNvSpPr/>
            <p:nvPr/>
          </p:nvSpPr>
          <p:spPr>
            <a:xfrm>
              <a:off x="2769" y="1229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79" name="Line 18"/>
            <p:cNvSpPr/>
            <p:nvPr/>
          </p:nvSpPr>
          <p:spPr>
            <a:xfrm>
              <a:off x="2767" y="1777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0" name="Line 19"/>
            <p:cNvSpPr/>
            <p:nvPr/>
          </p:nvSpPr>
          <p:spPr>
            <a:xfrm>
              <a:off x="2765" y="1210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1" name="Line 20"/>
            <p:cNvSpPr/>
            <p:nvPr/>
          </p:nvSpPr>
          <p:spPr>
            <a:xfrm>
              <a:off x="2771" y="1664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2" name="Rectangle 21"/>
            <p:cNvSpPr/>
            <p:nvPr/>
          </p:nvSpPr>
          <p:spPr>
            <a:xfrm>
              <a:off x="1793" y="1732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83" name="Rectangle 22"/>
            <p:cNvSpPr/>
            <p:nvPr/>
          </p:nvSpPr>
          <p:spPr>
            <a:xfrm rot="10800000">
              <a:off x="1919" y="2060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584" name="Line 23"/>
            <p:cNvSpPr/>
            <p:nvPr/>
          </p:nvSpPr>
          <p:spPr>
            <a:xfrm rot="10800000">
              <a:off x="2180" y="2126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5" name="Line 24"/>
            <p:cNvSpPr/>
            <p:nvPr/>
          </p:nvSpPr>
          <p:spPr>
            <a:xfrm rot="10800000">
              <a:off x="1698" y="2113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6" name="Line 25"/>
            <p:cNvSpPr/>
            <p:nvPr/>
          </p:nvSpPr>
          <p:spPr>
            <a:xfrm>
              <a:off x="3211" y="3078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7" name="Line 26"/>
            <p:cNvSpPr/>
            <p:nvPr/>
          </p:nvSpPr>
          <p:spPr>
            <a:xfrm rot="5400000" flipV="1">
              <a:off x="3210" y="3223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88" name="Rectangle 27"/>
            <p:cNvSpPr/>
            <p:nvPr/>
          </p:nvSpPr>
          <p:spPr>
            <a:xfrm flipH="1">
              <a:off x="3641" y="1428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89" name="Rectangle 28"/>
            <p:cNvSpPr/>
            <p:nvPr/>
          </p:nvSpPr>
          <p:spPr>
            <a:xfrm flipH="1">
              <a:off x="3350" y="1950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90" name="Rectangle 29"/>
            <p:cNvSpPr/>
            <p:nvPr/>
          </p:nvSpPr>
          <p:spPr>
            <a:xfrm rot="5400000" flipH="1">
              <a:off x="3465" y="1463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591" name="Rectangle 30"/>
            <p:cNvSpPr/>
            <p:nvPr/>
          </p:nvSpPr>
          <p:spPr>
            <a:xfrm rot="5400000" flipH="1">
              <a:off x="3077" y="2680"/>
              <a:ext cx="255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592" name="Line 31"/>
            <p:cNvSpPr/>
            <p:nvPr/>
          </p:nvSpPr>
          <p:spPr>
            <a:xfrm>
              <a:off x="3202" y="242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3" name="Line 32"/>
            <p:cNvSpPr/>
            <p:nvPr/>
          </p:nvSpPr>
          <p:spPr>
            <a:xfrm flipH="1">
              <a:off x="3358" y="1767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4" name="Line 33"/>
            <p:cNvSpPr/>
            <p:nvPr/>
          </p:nvSpPr>
          <p:spPr>
            <a:xfrm flipH="1">
              <a:off x="3587" y="1222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5" name="Line 34"/>
            <p:cNvSpPr/>
            <p:nvPr/>
          </p:nvSpPr>
          <p:spPr>
            <a:xfrm>
              <a:off x="3590" y="1638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6" name="Line 35"/>
            <p:cNvSpPr/>
            <p:nvPr/>
          </p:nvSpPr>
          <p:spPr>
            <a:xfrm rot="5400000" flipH="1" flipV="1">
              <a:off x="3180" y="1715"/>
              <a:ext cx="0" cy="29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597" name="Rectangle 36"/>
            <p:cNvSpPr/>
            <p:nvPr/>
          </p:nvSpPr>
          <p:spPr>
            <a:xfrm flipH="1">
              <a:off x="4155" y="1762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598" name="Rectangle 37"/>
            <p:cNvSpPr/>
            <p:nvPr/>
          </p:nvSpPr>
          <p:spPr>
            <a:xfrm rot="-10800000" flipH="1">
              <a:off x="4188" y="2063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599" name="Line 38"/>
            <p:cNvSpPr/>
            <p:nvPr/>
          </p:nvSpPr>
          <p:spPr>
            <a:xfrm rot="-10800000" flipH="1">
              <a:off x="3862" y="2128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0" name="Line 39"/>
            <p:cNvSpPr/>
            <p:nvPr/>
          </p:nvSpPr>
          <p:spPr>
            <a:xfrm rot="-10800000" flipH="1">
              <a:off x="4442" y="2127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1" name="Line 40"/>
            <p:cNvSpPr/>
            <p:nvPr/>
          </p:nvSpPr>
          <p:spPr>
            <a:xfrm flipH="1">
              <a:off x="3209" y="2841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2" name="Line 41"/>
            <p:cNvSpPr/>
            <p:nvPr/>
          </p:nvSpPr>
          <p:spPr>
            <a:xfrm rot="5400000" flipH="1">
              <a:off x="3208" y="2926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03" name="Rectangle 42"/>
            <p:cNvSpPr/>
            <p:nvPr/>
          </p:nvSpPr>
          <p:spPr>
            <a:xfrm flipH="1">
              <a:off x="4602" y="2469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604" name="Line 43"/>
            <p:cNvSpPr/>
            <p:nvPr/>
          </p:nvSpPr>
          <p:spPr>
            <a:xfrm>
              <a:off x="4620" y="2379"/>
              <a:ext cx="0" cy="66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3605" name="Oval 44"/>
            <p:cNvSpPr/>
            <p:nvPr/>
          </p:nvSpPr>
          <p:spPr>
            <a:xfrm>
              <a:off x="2749" y="173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06" name="Oval 45"/>
            <p:cNvSpPr/>
            <p:nvPr/>
          </p:nvSpPr>
          <p:spPr>
            <a:xfrm>
              <a:off x="3568" y="172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07" name="Oval 46"/>
            <p:cNvSpPr/>
            <p:nvPr/>
          </p:nvSpPr>
          <p:spPr>
            <a:xfrm>
              <a:off x="3169" y="239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08" name="Oval 47"/>
            <p:cNvSpPr/>
            <p:nvPr/>
          </p:nvSpPr>
          <p:spPr>
            <a:xfrm>
              <a:off x="4071" y="119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09" name="Oval 48"/>
            <p:cNvSpPr/>
            <p:nvPr/>
          </p:nvSpPr>
          <p:spPr>
            <a:xfrm>
              <a:off x="4656" y="2099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10" name="Oval 49"/>
            <p:cNvSpPr/>
            <p:nvPr/>
          </p:nvSpPr>
          <p:spPr>
            <a:xfrm>
              <a:off x="1653" y="207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11" name="Oval 50"/>
            <p:cNvSpPr/>
            <p:nvPr/>
          </p:nvSpPr>
          <p:spPr>
            <a:xfrm>
              <a:off x="3556" y="1203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12" name="Oval 51"/>
            <p:cNvSpPr/>
            <p:nvPr/>
          </p:nvSpPr>
          <p:spPr>
            <a:xfrm>
              <a:off x="2994" y="174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13" name="Oval 52"/>
            <p:cNvSpPr/>
            <p:nvPr/>
          </p:nvSpPr>
          <p:spPr>
            <a:xfrm>
              <a:off x="3307" y="1736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3614" name="Group 53"/>
            <p:cNvGrpSpPr/>
            <p:nvPr/>
          </p:nvGrpSpPr>
          <p:grpSpPr>
            <a:xfrm flipH="1">
              <a:off x="3570" y="1948"/>
              <a:ext cx="327" cy="361"/>
              <a:chOff x="1493" y="1302"/>
              <a:chExt cx="501" cy="685"/>
            </a:xfrm>
          </p:grpSpPr>
          <p:sp>
            <p:nvSpPr>
              <p:cNvPr id="23625" name="Line 54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3626" name="Group 55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3627" name="Line 56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3628" name="Line 57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3629" name="Line 58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3615" name="Line 59"/>
            <p:cNvSpPr/>
            <p:nvPr/>
          </p:nvSpPr>
          <p:spPr>
            <a:xfrm rot="-10800000" flipH="1">
              <a:off x="2802" y="2421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6" name="Line 60"/>
            <p:cNvSpPr/>
            <p:nvPr/>
          </p:nvSpPr>
          <p:spPr>
            <a:xfrm flipH="1">
              <a:off x="2794" y="2294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7" name="Line 61"/>
            <p:cNvSpPr/>
            <p:nvPr/>
          </p:nvSpPr>
          <p:spPr>
            <a:xfrm flipH="1">
              <a:off x="3598" y="2282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8" name="Line 62"/>
            <p:cNvSpPr/>
            <p:nvPr/>
          </p:nvSpPr>
          <p:spPr>
            <a:xfrm rot="5400000" flipH="1">
              <a:off x="3202" y="2908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3619" name="Oval 63"/>
            <p:cNvSpPr/>
            <p:nvPr/>
          </p:nvSpPr>
          <p:spPr>
            <a:xfrm>
              <a:off x="3181" y="317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20" name="Rectangle 64"/>
            <p:cNvSpPr/>
            <p:nvPr/>
          </p:nvSpPr>
          <p:spPr>
            <a:xfrm flipH="1">
              <a:off x="3245" y="2592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621" name="Rectangle 65"/>
            <p:cNvSpPr/>
            <p:nvPr/>
          </p:nvSpPr>
          <p:spPr>
            <a:xfrm>
              <a:off x="3345" y="2856"/>
              <a:ext cx="46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3622" name="Oval 66"/>
            <p:cNvSpPr/>
            <p:nvPr/>
          </p:nvSpPr>
          <p:spPr>
            <a:xfrm>
              <a:off x="1629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23" name="Oval 67"/>
            <p:cNvSpPr/>
            <p:nvPr/>
          </p:nvSpPr>
          <p:spPr>
            <a:xfrm>
              <a:off x="4668" y="31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3624" name="Rectangle 68"/>
            <p:cNvSpPr/>
            <p:nvPr/>
          </p:nvSpPr>
          <p:spPr>
            <a:xfrm flipH="1">
              <a:off x="3054" y="1509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2837" name="Text Box 69"/>
          <p:cNvSpPr txBox="1"/>
          <p:nvPr/>
        </p:nvSpPr>
        <p:spPr>
          <a:xfrm>
            <a:off x="439738" y="919163"/>
            <a:ext cx="290195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差分信号可以分解为一对共模信号和一对差摸信号的组合：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3557" name="Rectangle 70"/>
          <p:cNvSpPr/>
          <p:nvPr/>
        </p:nvSpPr>
        <p:spPr>
          <a:xfrm>
            <a:off x="0" y="3502025"/>
            <a:ext cx="9144000" cy="2444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000" dirty="0">
                <a:latin typeface="Times New Roman" panose="02020603050405020304" pitchFamily="18" charset="0"/>
              </a:rPr>
              <a:t>                   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2839" name="Object 71"/>
          <p:cNvGraphicFramePr>
            <a:graphicFrameLocks noChangeAspect="1"/>
          </p:cNvGraphicFramePr>
          <p:nvPr/>
        </p:nvGraphicFramePr>
        <p:xfrm>
          <a:off x="392113" y="3111500"/>
          <a:ext cx="2638425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842010" imgH="153670" progId="Equation.3">
                  <p:embed/>
                </p:oleObj>
              </mc:Choice>
              <mc:Fallback>
                <p:oleObj name="" r:id="rId1" imgW="842010" imgH="153670" progId="Equation.3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92113" y="3111500"/>
                        <a:ext cx="2638425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40" name="Object 72"/>
          <p:cNvGraphicFramePr>
            <a:graphicFrameLocks noChangeAspect="1"/>
          </p:cNvGraphicFramePr>
          <p:nvPr/>
        </p:nvGraphicFramePr>
        <p:xfrm>
          <a:off x="409575" y="2597150"/>
          <a:ext cx="2357438" cy="646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3" imgW="742315" imgH="153670" progId="Equation.3">
                  <p:embed/>
                </p:oleObj>
              </mc:Choice>
              <mc:Fallback>
                <p:oleObj name="" r:id="rId3" imgW="742315" imgH="15367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09575" y="2597150"/>
                        <a:ext cx="2357438" cy="646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560" name="Rectangle 73"/>
          <p:cNvSpPr/>
          <p:nvPr/>
        </p:nvSpPr>
        <p:spPr>
          <a:xfrm>
            <a:off x="0" y="3014663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672842" name="Object 74"/>
          <p:cNvGraphicFramePr>
            <a:graphicFrameLocks noChangeAspect="1"/>
          </p:cNvGraphicFramePr>
          <p:nvPr/>
        </p:nvGraphicFramePr>
        <p:xfrm>
          <a:off x="514350" y="5160963"/>
          <a:ext cx="2462213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5" imgW="778510" imgH="325755" progId="Equation.3">
                  <p:embed/>
                </p:oleObj>
              </mc:Choice>
              <mc:Fallback>
                <p:oleObj name="" r:id="rId5" imgW="778510" imgH="325755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6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514350" y="5160963"/>
                        <a:ext cx="2462213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2843" name="Object 75"/>
          <p:cNvGraphicFramePr>
            <a:graphicFrameLocks noChangeAspect="1"/>
          </p:cNvGraphicFramePr>
          <p:nvPr/>
        </p:nvGraphicFramePr>
        <p:xfrm>
          <a:off x="452438" y="4132263"/>
          <a:ext cx="2497137" cy="1149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7" imgW="796925" imgH="325755" progId="Equation.3">
                  <p:embed/>
                </p:oleObj>
              </mc:Choice>
              <mc:Fallback>
                <p:oleObj name="" r:id="rId7" imgW="796925" imgH="325755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8">
                        <a:clrChange>
                          <a:clrFrom>
                            <a:srgbClr val="000000"/>
                          </a:clrFrom>
                          <a:clrTo>
                            <a:srgbClr val="0000FF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452438" y="4132263"/>
                        <a:ext cx="2497137" cy="11493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2844" name="Rectangle 76"/>
          <p:cNvSpPr/>
          <p:nvPr/>
        </p:nvSpPr>
        <p:spPr>
          <a:xfrm>
            <a:off x="558800" y="3860800"/>
            <a:ext cx="2154238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其中：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2845" name="Line 77"/>
          <p:cNvSpPr/>
          <p:nvPr/>
        </p:nvSpPr>
        <p:spPr>
          <a:xfrm>
            <a:off x="3235325" y="4552950"/>
            <a:ext cx="0" cy="2076450"/>
          </a:xfrm>
          <a:prstGeom prst="line">
            <a:avLst/>
          </a:prstGeom>
          <a:ln w="9525" cap="flat" cmpd="sng">
            <a:solidFill>
              <a:srgbClr val="008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72846" name="Line 78"/>
          <p:cNvSpPr/>
          <p:nvPr/>
        </p:nvSpPr>
        <p:spPr>
          <a:xfrm>
            <a:off x="3252788" y="4533900"/>
            <a:ext cx="5381625" cy="0"/>
          </a:xfrm>
          <a:prstGeom prst="line">
            <a:avLst/>
          </a:prstGeom>
          <a:ln w="9525" cap="flat" cmpd="sng">
            <a:solidFill>
              <a:srgbClr val="008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72847" name="Text Box 79"/>
          <p:cNvSpPr txBox="1"/>
          <p:nvPr/>
        </p:nvSpPr>
        <p:spPr>
          <a:xfrm>
            <a:off x="3411538" y="4857750"/>
            <a:ext cx="188118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1</a:t>
            </a:r>
            <a:r>
              <a:rPr lang="en-US" altLang="zh-CN" b="1" dirty="0">
                <a:latin typeface="Times New Roman" panose="02020603050405020304" pitchFamily="18" charset="0"/>
              </a:rPr>
              <a:t>= 8mV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72848" name="Text Box 80"/>
          <p:cNvSpPr txBox="1"/>
          <p:nvPr/>
        </p:nvSpPr>
        <p:spPr>
          <a:xfrm>
            <a:off x="3429000" y="5600700"/>
            <a:ext cx="215106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u</a:t>
            </a:r>
            <a:r>
              <a:rPr lang="en-US" altLang="zh-CN" b="1" i="1" baseline="-30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30000" dirty="0">
                <a:latin typeface="Times New Roman" panose="02020603050405020304" pitchFamily="18" charset="0"/>
              </a:rPr>
              <a:t>2</a:t>
            </a:r>
            <a:r>
              <a:rPr lang="en-US" altLang="zh-CN" b="1" dirty="0">
                <a:latin typeface="Times New Roman" panose="02020603050405020304" pitchFamily="18" charset="0"/>
              </a:rPr>
              <a:t>= 4mV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72850" name="Text Box 82"/>
          <p:cNvSpPr txBox="1"/>
          <p:nvPr/>
        </p:nvSpPr>
        <p:spPr>
          <a:xfrm>
            <a:off x="5170488" y="4843463"/>
            <a:ext cx="27146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 6</a:t>
            </a:r>
            <a:r>
              <a:rPr lang="en-US" altLang="zh-CN" b="1" dirty="0">
                <a:latin typeface="Times New Roman" panose="02020603050405020304" pitchFamily="18" charset="0"/>
              </a:rPr>
              <a:t>mV+2mV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72851" name="Text Box 83"/>
          <p:cNvSpPr txBox="1"/>
          <p:nvPr/>
        </p:nvSpPr>
        <p:spPr>
          <a:xfrm>
            <a:off x="5187950" y="5586413"/>
            <a:ext cx="28400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= 6</a:t>
            </a:r>
            <a:r>
              <a:rPr lang="en-US" altLang="zh-CN" b="1" dirty="0">
                <a:latin typeface="Times New Roman" panose="02020603050405020304" pitchFamily="18" charset="0"/>
              </a:rPr>
              <a:t>mV-2mV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672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72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72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2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500"/>
                                        <p:tgtEl>
                                          <p:spTgt spid="6728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672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728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85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672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72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899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2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6728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2770" grpId="0"/>
      <p:bldP spid="672837" grpId="0"/>
      <p:bldP spid="672844" grpId="0"/>
      <p:bldP spid="672847" grpId="0"/>
      <p:bldP spid="672848" grpId="0"/>
      <p:bldP spid="672850" grpId="0"/>
      <p:bldP spid="6728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3794" name="Text Box 2"/>
          <p:cNvSpPr txBox="1"/>
          <p:nvPr/>
        </p:nvSpPr>
        <p:spPr>
          <a:xfrm>
            <a:off x="315913" y="434975"/>
            <a:ext cx="50657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发射极电阻</a:t>
            </a:r>
            <a:r>
              <a:rPr lang="en-US" altLang="zh-CN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30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的作用 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795" name="Text Box 3"/>
          <p:cNvSpPr txBox="1"/>
          <p:nvPr/>
        </p:nvSpPr>
        <p:spPr>
          <a:xfrm>
            <a:off x="280988" y="1158875"/>
            <a:ext cx="4414837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对差模信号无作用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3796" name="Group 4"/>
          <p:cNvGrpSpPr/>
          <p:nvPr/>
        </p:nvGrpSpPr>
        <p:grpSpPr>
          <a:xfrm>
            <a:off x="3419475" y="911225"/>
            <a:ext cx="5689600" cy="3513138"/>
            <a:chOff x="2461" y="240"/>
            <a:chExt cx="3709" cy="2213"/>
          </a:xfrm>
        </p:grpSpPr>
        <p:sp>
          <p:nvSpPr>
            <p:cNvPr id="24597" name="Line 5"/>
            <p:cNvSpPr/>
            <p:nvPr/>
          </p:nvSpPr>
          <p:spPr>
            <a:xfrm>
              <a:off x="4113" y="919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8" name="Rectangle 6"/>
            <p:cNvSpPr/>
            <p:nvPr/>
          </p:nvSpPr>
          <p:spPr>
            <a:xfrm>
              <a:off x="2461" y="1543"/>
              <a:ext cx="61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599" name="Line 7"/>
            <p:cNvSpPr/>
            <p:nvPr/>
          </p:nvSpPr>
          <p:spPr>
            <a:xfrm>
              <a:off x="2807" y="1434"/>
              <a:ext cx="1" cy="6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00" name="Text Box 8"/>
            <p:cNvSpPr txBox="1"/>
            <p:nvPr/>
          </p:nvSpPr>
          <p:spPr>
            <a:xfrm>
              <a:off x="5176" y="240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1" name="Rectangle 9"/>
            <p:cNvSpPr/>
            <p:nvPr/>
          </p:nvSpPr>
          <p:spPr>
            <a:xfrm>
              <a:off x="3419" y="437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02" name="Rectangle 10"/>
            <p:cNvSpPr/>
            <p:nvPr/>
          </p:nvSpPr>
          <p:spPr>
            <a:xfrm>
              <a:off x="3779" y="1028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4603" name="Group 11"/>
            <p:cNvGrpSpPr/>
            <p:nvPr/>
          </p:nvGrpSpPr>
          <p:grpSpPr>
            <a:xfrm>
              <a:off x="3510" y="1024"/>
              <a:ext cx="327" cy="361"/>
              <a:chOff x="1493" y="1302"/>
              <a:chExt cx="501" cy="685"/>
            </a:xfrm>
          </p:grpSpPr>
          <p:sp>
            <p:nvSpPr>
              <p:cNvPr id="24673" name="Line 12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4674" name="Group 13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4675" name="Line 14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6" name="Line 15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4677" name="Line 16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4604" name="Rectangle 17"/>
            <p:cNvSpPr/>
            <p:nvPr/>
          </p:nvSpPr>
          <p:spPr>
            <a:xfrm rot="-5400000">
              <a:off x="3686" y="587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05" name="Line 18"/>
            <p:cNvSpPr/>
            <p:nvPr/>
          </p:nvSpPr>
          <p:spPr>
            <a:xfrm>
              <a:off x="3813" y="305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6" name="Line 19"/>
            <p:cNvSpPr/>
            <p:nvPr/>
          </p:nvSpPr>
          <p:spPr>
            <a:xfrm>
              <a:off x="3811" y="853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7" name="Line 20"/>
            <p:cNvSpPr/>
            <p:nvPr/>
          </p:nvSpPr>
          <p:spPr>
            <a:xfrm>
              <a:off x="3809" y="286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8" name="Line 21"/>
            <p:cNvSpPr/>
            <p:nvPr/>
          </p:nvSpPr>
          <p:spPr>
            <a:xfrm>
              <a:off x="3815" y="740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09" name="Rectangle 22"/>
            <p:cNvSpPr/>
            <p:nvPr/>
          </p:nvSpPr>
          <p:spPr>
            <a:xfrm>
              <a:off x="2837" y="808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0" name="Rectangle 23"/>
            <p:cNvSpPr/>
            <p:nvPr/>
          </p:nvSpPr>
          <p:spPr>
            <a:xfrm rot="10800000">
              <a:off x="2963" y="1136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11" name="Line 24"/>
            <p:cNvSpPr/>
            <p:nvPr/>
          </p:nvSpPr>
          <p:spPr>
            <a:xfrm rot="10800000">
              <a:off x="3224" y="1202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2" name="Line 25"/>
            <p:cNvSpPr/>
            <p:nvPr/>
          </p:nvSpPr>
          <p:spPr>
            <a:xfrm rot="10800000">
              <a:off x="2742" y="1189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3" name="Line 26"/>
            <p:cNvSpPr/>
            <p:nvPr/>
          </p:nvSpPr>
          <p:spPr>
            <a:xfrm>
              <a:off x="4255" y="2154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4" name="Line 27"/>
            <p:cNvSpPr/>
            <p:nvPr/>
          </p:nvSpPr>
          <p:spPr>
            <a:xfrm rot="5400000" flipV="1">
              <a:off x="4254" y="2299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15" name="Rectangle 28"/>
            <p:cNvSpPr/>
            <p:nvPr/>
          </p:nvSpPr>
          <p:spPr>
            <a:xfrm flipH="1">
              <a:off x="4685" y="504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6" name="Rectangle 29"/>
            <p:cNvSpPr/>
            <p:nvPr/>
          </p:nvSpPr>
          <p:spPr>
            <a:xfrm flipH="1">
              <a:off x="4394" y="1026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17" name="Rectangle 30"/>
            <p:cNvSpPr/>
            <p:nvPr/>
          </p:nvSpPr>
          <p:spPr>
            <a:xfrm rot="5400000" flipH="1">
              <a:off x="4509" y="539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18" name="Rectangle 31"/>
            <p:cNvSpPr/>
            <p:nvPr/>
          </p:nvSpPr>
          <p:spPr>
            <a:xfrm rot="5400000" flipH="1">
              <a:off x="4121" y="1756"/>
              <a:ext cx="255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19" name="Line 32"/>
            <p:cNvSpPr/>
            <p:nvPr/>
          </p:nvSpPr>
          <p:spPr>
            <a:xfrm>
              <a:off x="4246" y="1502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0" name="Line 33"/>
            <p:cNvSpPr/>
            <p:nvPr/>
          </p:nvSpPr>
          <p:spPr>
            <a:xfrm flipH="1">
              <a:off x="4402" y="843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1" name="Line 34"/>
            <p:cNvSpPr/>
            <p:nvPr/>
          </p:nvSpPr>
          <p:spPr>
            <a:xfrm flipH="1">
              <a:off x="4631" y="298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2" name="Line 35"/>
            <p:cNvSpPr/>
            <p:nvPr/>
          </p:nvSpPr>
          <p:spPr>
            <a:xfrm>
              <a:off x="4634" y="714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3" name="Line 36"/>
            <p:cNvSpPr/>
            <p:nvPr/>
          </p:nvSpPr>
          <p:spPr>
            <a:xfrm rot="5400000" flipH="1" flipV="1">
              <a:off x="4224" y="791"/>
              <a:ext cx="0" cy="29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4" name="Rectangle 37"/>
            <p:cNvSpPr/>
            <p:nvPr/>
          </p:nvSpPr>
          <p:spPr>
            <a:xfrm flipH="1">
              <a:off x="5199" y="838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25" name="Rectangle 38"/>
            <p:cNvSpPr/>
            <p:nvPr/>
          </p:nvSpPr>
          <p:spPr>
            <a:xfrm rot="-10800000" flipH="1">
              <a:off x="5232" y="1139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26" name="Line 39"/>
            <p:cNvSpPr/>
            <p:nvPr/>
          </p:nvSpPr>
          <p:spPr>
            <a:xfrm rot="-10800000" flipH="1">
              <a:off x="4906" y="1204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7" name="Line 40"/>
            <p:cNvSpPr/>
            <p:nvPr/>
          </p:nvSpPr>
          <p:spPr>
            <a:xfrm rot="-10800000" flipH="1">
              <a:off x="5486" y="1203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8" name="Line 41"/>
            <p:cNvSpPr/>
            <p:nvPr/>
          </p:nvSpPr>
          <p:spPr>
            <a:xfrm flipH="1">
              <a:off x="4253" y="1917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29" name="Line 42"/>
            <p:cNvSpPr/>
            <p:nvPr/>
          </p:nvSpPr>
          <p:spPr>
            <a:xfrm rot="5400000" flipH="1">
              <a:off x="4252" y="2002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30" name="Rectangle 43"/>
            <p:cNvSpPr/>
            <p:nvPr/>
          </p:nvSpPr>
          <p:spPr>
            <a:xfrm flipH="1">
              <a:off x="5646" y="1545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31" name="Line 44"/>
            <p:cNvSpPr/>
            <p:nvPr/>
          </p:nvSpPr>
          <p:spPr>
            <a:xfrm>
              <a:off x="5664" y="1455"/>
              <a:ext cx="0" cy="66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32" name="Oval 45"/>
            <p:cNvSpPr/>
            <p:nvPr/>
          </p:nvSpPr>
          <p:spPr>
            <a:xfrm>
              <a:off x="3793" y="812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3" name="Oval 46"/>
            <p:cNvSpPr/>
            <p:nvPr/>
          </p:nvSpPr>
          <p:spPr>
            <a:xfrm>
              <a:off x="4612" y="802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4" name="Oval 47"/>
            <p:cNvSpPr/>
            <p:nvPr/>
          </p:nvSpPr>
          <p:spPr>
            <a:xfrm>
              <a:off x="4213" y="1467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5" name="Oval 48"/>
            <p:cNvSpPr/>
            <p:nvPr/>
          </p:nvSpPr>
          <p:spPr>
            <a:xfrm>
              <a:off x="5115" y="2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6" name="Oval 49"/>
            <p:cNvSpPr/>
            <p:nvPr/>
          </p:nvSpPr>
          <p:spPr>
            <a:xfrm>
              <a:off x="5700" y="117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7" name="Oval 50"/>
            <p:cNvSpPr/>
            <p:nvPr/>
          </p:nvSpPr>
          <p:spPr>
            <a:xfrm>
              <a:off x="2697" y="115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8" name="Oval 51"/>
            <p:cNvSpPr/>
            <p:nvPr/>
          </p:nvSpPr>
          <p:spPr>
            <a:xfrm>
              <a:off x="4600" y="279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39" name="Oval 52"/>
            <p:cNvSpPr/>
            <p:nvPr/>
          </p:nvSpPr>
          <p:spPr>
            <a:xfrm>
              <a:off x="4038" y="82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40" name="Oval 53"/>
            <p:cNvSpPr/>
            <p:nvPr/>
          </p:nvSpPr>
          <p:spPr>
            <a:xfrm>
              <a:off x="4351" y="812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4641" name="Group 54"/>
            <p:cNvGrpSpPr/>
            <p:nvPr/>
          </p:nvGrpSpPr>
          <p:grpSpPr>
            <a:xfrm flipH="1">
              <a:off x="4614" y="1024"/>
              <a:ext cx="327" cy="361"/>
              <a:chOff x="1493" y="1302"/>
              <a:chExt cx="501" cy="685"/>
            </a:xfrm>
          </p:grpSpPr>
          <p:sp>
            <p:nvSpPr>
              <p:cNvPr id="24668" name="Line 55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4669" name="Group 56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4670" name="Line 57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4671" name="Line 58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4672" name="Line 59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4642" name="Line 60"/>
            <p:cNvSpPr/>
            <p:nvPr/>
          </p:nvSpPr>
          <p:spPr>
            <a:xfrm rot="-10800000" flipH="1">
              <a:off x="3846" y="1497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3" name="Line 61"/>
            <p:cNvSpPr/>
            <p:nvPr/>
          </p:nvSpPr>
          <p:spPr>
            <a:xfrm flipH="1">
              <a:off x="3838" y="1370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4" name="Line 62"/>
            <p:cNvSpPr/>
            <p:nvPr/>
          </p:nvSpPr>
          <p:spPr>
            <a:xfrm flipH="1">
              <a:off x="4642" y="1358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5" name="Line 63"/>
            <p:cNvSpPr/>
            <p:nvPr/>
          </p:nvSpPr>
          <p:spPr>
            <a:xfrm rot="5400000" flipH="1">
              <a:off x="4246" y="1984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4646" name="Oval 64"/>
            <p:cNvSpPr/>
            <p:nvPr/>
          </p:nvSpPr>
          <p:spPr>
            <a:xfrm>
              <a:off x="4225" y="2247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47" name="Rectangle 65"/>
            <p:cNvSpPr/>
            <p:nvPr/>
          </p:nvSpPr>
          <p:spPr>
            <a:xfrm flipH="1">
              <a:off x="4337" y="1692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48" name="Rectangle 66"/>
            <p:cNvSpPr/>
            <p:nvPr/>
          </p:nvSpPr>
          <p:spPr>
            <a:xfrm>
              <a:off x="4389" y="1932"/>
              <a:ext cx="440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49" name="Oval 67"/>
            <p:cNvSpPr/>
            <p:nvPr/>
          </p:nvSpPr>
          <p:spPr>
            <a:xfrm>
              <a:off x="2673" y="2243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50" name="Oval 68"/>
            <p:cNvSpPr/>
            <p:nvPr/>
          </p:nvSpPr>
          <p:spPr>
            <a:xfrm>
              <a:off x="5712" y="2243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4651" name="Rectangle 69"/>
            <p:cNvSpPr/>
            <p:nvPr/>
          </p:nvSpPr>
          <p:spPr>
            <a:xfrm flipH="1">
              <a:off x="4098" y="585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52" name="Line 70"/>
            <p:cNvSpPr/>
            <p:nvPr/>
          </p:nvSpPr>
          <p:spPr>
            <a:xfrm>
              <a:off x="3285" y="11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53" name="Line 71"/>
            <p:cNvSpPr/>
            <p:nvPr/>
          </p:nvSpPr>
          <p:spPr>
            <a:xfrm flipH="1">
              <a:off x="4893" y="11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54" name="Line 72"/>
            <p:cNvSpPr/>
            <p:nvPr/>
          </p:nvSpPr>
          <p:spPr>
            <a:xfrm>
              <a:off x="3897" y="14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55" name="Line 73"/>
            <p:cNvSpPr/>
            <p:nvPr/>
          </p:nvSpPr>
          <p:spPr>
            <a:xfrm flipH="1">
              <a:off x="4317" y="14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56" name="Line 74"/>
            <p:cNvSpPr/>
            <p:nvPr/>
          </p:nvSpPr>
          <p:spPr>
            <a:xfrm rot="-5400000" flipH="1">
              <a:off x="4239" y="1692"/>
              <a:ext cx="26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57" name="Rectangle 75"/>
            <p:cNvSpPr/>
            <p:nvPr/>
          </p:nvSpPr>
          <p:spPr>
            <a:xfrm>
              <a:off x="3229" y="8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58" name="Rectangle 76"/>
            <p:cNvSpPr/>
            <p:nvPr/>
          </p:nvSpPr>
          <p:spPr>
            <a:xfrm>
              <a:off x="4861" y="8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b2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59" name="Rectangle 77"/>
            <p:cNvSpPr/>
            <p:nvPr/>
          </p:nvSpPr>
          <p:spPr>
            <a:xfrm>
              <a:off x="3829" y="11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60" name="Rectangle 78"/>
            <p:cNvSpPr/>
            <p:nvPr/>
          </p:nvSpPr>
          <p:spPr>
            <a:xfrm>
              <a:off x="4273" y="11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e2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61" name="Rectangle 79"/>
            <p:cNvSpPr/>
            <p:nvPr/>
          </p:nvSpPr>
          <p:spPr>
            <a:xfrm>
              <a:off x="4393" y="1507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62" name="Line 80"/>
            <p:cNvSpPr/>
            <p:nvPr/>
          </p:nvSpPr>
          <p:spPr>
            <a:xfrm rot="-5400000" flipH="1">
              <a:off x="3891" y="1824"/>
              <a:ext cx="38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63" name="Rectangle 81"/>
            <p:cNvSpPr/>
            <p:nvPr/>
          </p:nvSpPr>
          <p:spPr>
            <a:xfrm>
              <a:off x="3793" y="161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64" name="Line 82"/>
            <p:cNvSpPr/>
            <p:nvPr/>
          </p:nvSpPr>
          <p:spPr>
            <a:xfrm>
              <a:off x="3552" y="1356"/>
              <a:ext cx="204" cy="13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65" name="Line 83"/>
            <p:cNvSpPr/>
            <p:nvPr/>
          </p:nvSpPr>
          <p:spPr>
            <a:xfrm flipH="1">
              <a:off x="4728" y="1356"/>
              <a:ext cx="204" cy="13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666" name="Rectangle 84"/>
            <p:cNvSpPr/>
            <p:nvPr/>
          </p:nvSpPr>
          <p:spPr>
            <a:xfrm>
              <a:off x="3229" y="137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4667" name="Rectangle 85"/>
            <p:cNvSpPr/>
            <p:nvPr/>
          </p:nvSpPr>
          <p:spPr>
            <a:xfrm>
              <a:off x="4801" y="1339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be2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3878" name="Text Box 86"/>
          <p:cNvSpPr txBox="1"/>
          <p:nvPr/>
        </p:nvSpPr>
        <p:spPr>
          <a:xfrm>
            <a:off x="900113" y="2205038"/>
            <a:ext cx="2057400" cy="1563687"/>
          </a:xfrm>
          <a:prstGeom prst="rect">
            <a:avLst/>
          </a:prstGeom>
          <a:solidFill>
            <a:srgbClr val="CCFFFF"/>
          </a:solidFill>
          <a:ln w="952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300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对差模信号可视为短路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80" name="Rectangle 88"/>
          <p:cNvSpPr/>
          <p:nvPr/>
        </p:nvSpPr>
        <p:spPr>
          <a:xfrm>
            <a:off x="1049338" y="4522788"/>
            <a:ext cx="15176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81" name="Line 89"/>
          <p:cNvSpPr/>
          <p:nvPr/>
        </p:nvSpPr>
        <p:spPr>
          <a:xfrm>
            <a:off x="1882775" y="4873625"/>
            <a:ext cx="315913" cy="1905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3882" name="Line 90"/>
          <p:cNvSpPr/>
          <p:nvPr/>
        </p:nvSpPr>
        <p:spPr>
          <a:xfrm flipV="1">
            <a:off x="1828800" y="5464175"/>
            <a:ext cx="404813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673883" name="Rectangle 91"/>
          <p:cNvSpPr/>
          <p:nvPr/>
        </p:nvSpPr>
        <p:spPr>
          <a:xfrm>
            <a:off x="2238375" y="4500563"/>
            <a:ext cx="1381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e1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84" name="Rectangle 92"/>
          <p:cNvSpPr/>
          <p:nvPr/>
        </p:nvSpPr>
        <p:spPr>
          <a:xfrm>
            <a:off x="2238375" y="5205413"/>
            <a:ext cx="152241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e2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3885" name="Group 93"/>
          <p:cNvGrpSpPr/>
          <p:nvPr/>
        </p:nvGrpSpPr>
        <p:grpSpPr>
          <a:xfrm>
            <a:off x="2971800" y="4854575"/>
            <a:ext cx="546100" cy="609600"/>
            <a:chOff x="2892" y="3384"/>
            <a:chExt cx="1512" cy="384"/>
          </a:xfrm>
        </p:grpSpPr>
        <p:sp>
          <p:nvSpPr>
            <p:cNvPr id="24594" name="Line 94"/>
            <p:cNvSpPr/>
            <p:nvPr/>
          </p:nvSpPr>
          <p:spPr>
            <a:xfrm>
              <a:off x="3240" y="3576"/>
              <a:ext cx="1164" cy="1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4595" name="Freeform 95"/>
            <p:cNvSpPr/>
            <p:nvPr/>
          </p:nvSpPr>
          <p:spPr>
            <a:xfrm>
              <a:off x="2892" y="3384"/>
              <a:ext cx="3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108"/>
                </a:cxn>
                <a:cxn ang="0">
                  <a:pos x="360" y="192"/>
                </a:cxn>
              </a:cxnLst>
              <a:pathLst>
                <a:path w="360" h="192">
                  <a:moveTo>
                    <a:pt x="0" y="0"/>
                  </a:moveTo>
                  <a:cubicBezTo>
                    <a:pt x="12" y="38"/>
                    <a:pt x="24" y="76"/>
                    <a:pt x="84" y="108"/>
                  </a:cubicBezTo>
                  <a:cubicBezTo>
                    <a:pt x="144" y="140"/>
                    <a:pt x="252" y="166"/>
                    <a:pt x="360" y="192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24596" name="Freeform 96"/>
            <p:cNvSpPr/>
            <p:nvPr/>
          </p:nvSpPr>
          <p:spPr>
            <a:xfrm flipV="1">
              <a:off x="2904" y="3576"/>
              <a:ext cx="360" cy="192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84" y="108"/>
                </a:cxn>
                <a:cxn ang="0">
                  <a:pos x="360" y="192"/>
                </a:cxn>
              </a:cxnLst>
              <a:pathLst>
                <a:path w="360" h="192">
                  <a:moveTo>
                    <a:pt x="0" y="0"/>
                  </a:moveTo>
                  <a:cubicBezTo>
                    <a:pt x="12" y="38"/>
                    <a:pt x="24" y="76"/>
                    <a:pt x="84" y="108"/>
                  </a:cubicBezTo>
                  <a:cubicBezTo>
                    <a:pt x="144" y="140"/>
                    <a:pt x="252" y="166"/>
                    <a:pt x="360" y="192"/>
                  </a:cubicBezTo>
                </a:path>
              </a:pathLst>
            </a:custGeom>
            <a:noFill/>
            <a:ln w="31750" cap="flat" cmpd="sng">
              <a:solidFill>
                <a:srgbClr val="FF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</p:grpSp>
      <p:sp>
        <p:nvSpPr>
          <p:cNvPr id="673889" name="Rectangle 97"/>
          <p:cNvSpPr/>
          <p:nvPr/>
        </p:nvSpPr>
        <p:spPr>
          <a:xfrm>
            <a:off x="3546475" y="4881563"/>
            <a:ext cx="2874963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= 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e1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↑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+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 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e2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endParaRPr lang="en-US" altLang="zh-CN" sz="2800" b="1" baseline="-25000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90" name="Text Box 98"/>
          <p:cNvSpPr txBox="1"/>
          <p:nvPr/>
        </p:nvSpPr>
        <p:spPr>
          <a:xfrm>
            <a:off x="6281738" y="4946650"/>
            <a:ext cx="2211387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</a:t>
            </a: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400" b="1" i="1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en-US" altLang="zh-CN" sz="2800" b="1" baseline="-50000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= 0</a:t>
            </a:r>
            <a:endParaRPr lang="en-US" altLang="zh-CN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91" name="Rectangle 99"/>
          <p:cNvSpPr/>
          <p:nvPr/>
        </p:nvSpPr>
        <p:spPr>
          <a:xfrm>
            <a:off x="1031875" y="5132388"/>
            <a:ext cx="1517650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b="1" i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↓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92" name="AutoShape 100"/>
          <p:cNvSpPr/>
          <p:nvPr/>
        </p:nvSpPr>
        <p:spPr>
          <a:xfrm>
            <a:off x="903288" y="4873625"/>
            <a:ext cx="169862" cy="628650"/>
          </a:xfrm>
          <a:prstGeom prst="leftBrace">
            <a:avLst>
              <a:gd name="adj1" fmla="val 30841"/>
              <a:gd name="adj2" fmla="val 50000"/>
            </a:avLst>
          </a:prstGeom>
          <a:noFill/>
          <a:ln w="3175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sp>
        <p:nvSpPr>
          <p:cNvPr id="673893" name="Rectangle 101"/>
          <p:cNvSpPr/>
          <p:nvPr/>
        </p:nvSpPr>
        <p:spPr>
          <a:xfrm>
            <a:off x="3408363" y="5357813"/>
            <a:ext cx="1889125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</a:t>
            </a:r>
            <a:r>
              <a:rPr lang="en-US" altLang="zh-CN" sz="28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不变</a:t>
            </a:r>
            <a:endParaRPr lang="zh-CN" altLang="en-US" sz="28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3894" name="Line 102"/>
          <p:cNvSpPr/>
          <p:nvPr/>
        </p:nvSpPr>
        <p:spPr>
          <a:xfrm flipV="1">
            <a:off x="5819775" y="5292725"/>
            <a:ext cx="404813" cy="0"/>
          </a:xfrm>
          <a:prstGeom prst="line">
            <a:avLst/>
          </a:prstGeom>
          <a:ln w="31750" cap="flat" cmpd="sng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3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3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3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38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738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73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6738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38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38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38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38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673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6738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673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3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673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3794" grpId="0"/>
      <p:bldP spid="673795" grpId="0"/>
      <p:bldP spid="673878" grpId="0" animBg="1"/>
      <p:bldP spid="673880" grpId="0"/>
      <p:bldP spid="673883" grpId="0"/>
      <p:bldP spid="673884" grpId="0"/>
      <p:bldP spid="673889" grpId="0"/>
      <p:bldP spid="673890" grpId="0"/>
      <p:bldP spid="673891" grpId="0"/>
      <p:bldP spid="673892" grpId="0" animBg="1"/>
      <p:bldP spid="67389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4818" name="Text Box 2"/>
          <p:cNvSpPr txBox="1"/>
          <p:nvPr/>
        </p:nvSpPr>
        <p:spPr>
          <a:xfrm>
            <a:off x="246063" y="407988"/>
            <a:ext cx="6927850" cy="5191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对共模信号的负反馈作用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4819" name="Group 3"/>
          <p:cNvGrpSpPr/>
          <p:nvPr/>
        </p:nvGrpSpPr>
        <p:grpSpPr>
          <a:xfrm>
            <a:off x="3563938" y="493713"/>
            <a:ext cx="5688012" cy="3513137"/>
            <a:chOff x="2461" y="240"/>
            <a:chExt cx="3709" cy="2213"/>
          </a:xfrm>
        </p:grpSpPr>
        <p:sp>
          <p:nvSpPr>
            <p:cNvPr id="25649" name="Line 4"/>
            <p:cNvSpPr/>
            <p:nvPr/>
          </p:nvSpPr>
          <p:spPr>
            <a:xfrm>
              <a:off x="4113" y="919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50" name="Rectangle 5"/>
            <p:cNvSpPr/>
            <p:nvPr/>
          </p:nvSpPr>
          <p:spPr>
            <a:xfrm>
              <a:off x="2461" y="1543"/>
              <a:ext cx="61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1" name="Line 6"/>
            <p:cNvSpPr/>
            <p:nvPr/>
          </p:nvSpPr>
          <p:spPr>
            <a:xfrm>
              <a:off x="2807" y="1434"/>
              <a:ext cx="1" cy="6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52" name="Text Box 7"/>
            <p:cNvSpPr txBox="1"/>
            <p:nvPr/>
          </p:nvSpPr>
          <p:spPr>
            <a:xfrm>
              <a:off x="5176" y="240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3" name="Rectangle 8"/>
            <p:cNvSpPr/>
            <p:nvPr/>
          </p:nvSpPr>
          <p:spPr>
            <a:xfrm>
              <a:off x="3419" y="437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54" name="Rectangle 9"/>
            <p:cNvSpPr/>
            <p:nvPr/>
          </p:nvSpPr>
          <p:spPr>
            <a:xfrm>
              <a:off x="3779" y="1028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655" name="Group 10"/>
            <p:cNvGrpSpPr/>
            <p:nvPr/>
          </p:nvGrpSpPr>
          <p:grpSpPr>
            <a:xfrm>
              <a:off x="3510" y="1024"/>
              <a:ext cx="327" cy="361"/>
              <a:chOff x="1493" y="1302"/>
              <a:chExt cx="501" cy="685"/>
            </a:xfrm>
          </p:grpSpPr>
          <p:sp>
            <p:nvSpPr>
              <p:cNvPr id="25725" name="Line 11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5726" name="Group 12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5727" name="Line 13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28" name="Line 14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5729" name="Line 15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5656" name="Rectangle 16"/>
            <p:cNvSpPr/>
            <p:nvPr/>
          </p:nvSpPr>
          <p:spPr>
            <a:xfrm rot="-5400000">
              <a:off x="3686" y="587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57" name="Line 17"/>
            <p:cNvSpPr/>
            <p:nvPr/>
          </p:nvSpPr>
          <p:spPr>
            <a:xfrm>
              <a:off x="3813" y="305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8" name="Line 18"/>
            <p:cNvSpPr/>
            <p:nvPr/>
          </p:nvSpPr>
          <p:spPr>
            <a:xfrm>
              <a:off x="3811" y="853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59" name="Line 19"/>
            <p:cNvSpPr/>
            <p:nvPr/>
          </p:nvSpPr>
          <p:spPr>
            <a:xfrm>
              <a:off x="3809" y="286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0" name="Line 20"/>
            <p:cNvSpPr/>
            <p:nvPr/>
          </p:nvSpPr>
          <p:spPr>
            <a:xfrm>
              <a:off x="3815" y="740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1" name="Rectangle 21"/>
            <p:cNvSpPr/>
            <p:nvPr/>
          </p:nvSpPr>
          <p:spPr>
            <a:xfrm>
              <a:off x="2837" y="808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2" name="Rectangle 22"/>
            <p:cNvSpPr/>
            <p:nvPr/>
          </p:nvSpPr>
          <p:spPr>
            <a:xfrm rot="10800000">
              <a:off x="2963" y="1136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63" name="Line 23"/>
            <p:cNvSpPr/>
            <p:nvPr/>
          </p:nvSpPr>
          <p:spPr>
            <a:xfrm rot="10800000">
              <a:off x="3224" y="1202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4" name="Line 24"/>
            <p:cNvSpPr/>
            <p:nvPr/>
          </p:nvSpPr>
          <p:spPr>
            <a:xfrm rot="10800000">
              <a:off x="2742" y="1189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5" name="Line 25"/>
            <p:cNvSpPr/>
            <p:nvPr/>
          </p:nvSpPr>
          <p:spPr>
            <a:xfrm>
              <a:off x="4255" y="2154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6" name="Line 26"/>
            <p:cNvSpPr/>
            <p:nvPr/>
          </p:nvSpPr>
          <p:spPr>
            <a:xfrm rot="5400000" flipV="1">
              <a:off x="4254" y="2299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67" name="Rectangle 27"/>
            <p:cNvSpPr/>
            <p:nvPr/>
          </p:nvSpPr>
          <p:spPr>
            <a:xfrm flipH="1">
              <a:off x="4685" y="504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8" name="Rectangle 28"/>
            <p:cNvSpPr/>
            <p:nvPr/>
          </p:nvSpPr>
          <p:spPr>
            <a:xfrm flipH="1">
              <a:off x="4394" y="1026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69" name="Rectangle 29"/>
            <p:cNvSpPr/>
            <p:nvPr/>
          </p:nvSpPr>
          <p:spPr>
            <a:xfrm rot="5400000" flipH="1">
              <a:off x="4509" y="539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70" name="Rectangle 30"/>
            <p:cNvSpPr/>
            <p:nvPr/>
          </p:nvSpPr>
          <p:spPr>
            <a:xfrm rot="5400000" flipH="1">
              <a:off x="4121" y="1756"/>
              <a:ext cx="255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71" name="Line 31"/>
            <p:cNvSpPr/>
            <p:nvPr/>
          </p:nvSpPr>
          <p:spPr>
            <a:xfrm>
              <a:off x="4246" y="1502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2" name="Line 32"/>
            <p:cNvSpPr/>
            <p:nvPr/>
          </p:nvSpPr>
          <p:spPr>
            <a:xfrm flipH="1">
              <a:off x="4402" y="843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3" name="Line 33"/>
            <p:cNvSpPr/>
            <p:nvPr/>
          </p:nvSpPr>
          <p:spPr>
            <a:xfrm flipH="1">
              <a:off x="4631" y="298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4" name="Line 34"/>
            <p:cNvSpPr/>
            <p:nvPr/>
          </p:nvSpPr>
          <p:spPr>
            <a:xfrm>
              <a:off x="4634" y="714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5" name="Line 35"/>
            <p:cNvSpPr/>
            <p:nvPr/>
          </p:nvSpPr>
          <p:spPr>
            <a:xfrm rot="5400000" flipH="1" flipV="1">
              <a:off x="4224" y="791"/>
              <a:ext cx="0" cy="29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6" name="Rectangle 36"/>
            <p:cNvSpPr/>
            <p:nvPr/>
          </p:nvSpPr>
          <p:spPr>
            <a:xfrm flipH="1">
              <a:off x="5199" y="838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77" name="Rectangle 37"/>
            <p:cNvSpPr/>
            <p:nvPr/>
          </p:nvSpPr>
          <p:spPr>
            <a:xfrm rot="-10800000" flipH="1">
              <a:off x="5232" y="1139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78" name="Line 38"/>
            <p:cNvSpPr/>
            <p:nvPr/>
          </p:nvSpPr>
          <p:spPr>
            <a:xfrm rot="-10800000" flipH="1">
              <a:off x="4906" y="1204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79" name="Line 39"/>
            <p:cNvSpPr/>
            <p:nvPr/>
          </p:nvSpPr>
          <p:spPr>
            <a:xfrm rot="-10800000" flipH="1">
              <a:off x="5486" y="1203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0" name="Line 40"/>
            <p:cNvSpPr/>
            <p:nvPr/>
          </p:nvSpPr>
          <p:spPr>
            <a:xfrm flipH="1">
              <a:off x="4253" y="1917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1" name="Line 41"/>
            <p:cNvSpPr/>
            <p:nvPr/>
          </p:nvSpPr>
          <p:spPr>
            <a:xfrm rot="5400000" flipH="1">
              <a:off x="4252" y="2002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82" name="Rectangle 42"/>
            <p:cNvSpPr/>
            <p:nvPr/>
          </p:nvSpPr>
          <p:spPr>
            <a:xfrm flipH="1">
              <a:off x="5646" y="1545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83" name="Line 43"/>
            <p:cNvSpPr/>
            <p:nvPr/>
          </p:nvSpPr>
          <p:spPr>
            <a:xfrm>
              <a:off x="5664" y="1455"/>
              <a:ext cx="0" cy="66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84" name="Oval 44"/>
            <p:cNvSpPr/>
            <p:nvPr/>
          </p:nvSpPr>
          <p:spPr>
            <a:xfrm>
              <a:off x="3793" y="812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85" name="Oval 45"/>
            <p:cNvSpPr/>
            <p:nvPr/>
          </p:nvSpPr>
          <p:spPr>
            <a:xfrm>
              <a:off x="4612" y="802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86" name="Oval 46"/>
            <p:cNvSpPr/>
            <p:nvPr/>
          </p:nvSpPr>
          <p:spPr>
            <a:xfrm>
              <a:off x="4213" y="1467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87" name="Oval 47"/>
            <p:cNvSpPr/>
            <p:nvPr/>
          </p:nvSpPr>
          <p:spPr>
            <a:xfrm>
              <a:off x="5115" y="26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88" name="Oval 48"/>
            <p:cNvSpPr/>
            <p:nvPr/>
          </p:nvSpPr>
          <p:spPr>
            <a:xfrm>
              <a:off x="5700" y="1175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89" name="Oval 49"/>
            <p:cNvSpPr/>
            <p:nvPr/>
          </p:nvSpPr>
          <p:spPr>
            <a:xfrm>
              <a:off x="2697" y="115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90" name="Oval 50"/>
            <p:cNvSpPr/>
            <p:nvPr/>
          </p:nvSpPr>
          <p:spPr>
            <a:xfrm>
              <a:off x="4600" y="279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91" name="Oval 51"/>
            <p:cNvSpPr/>
            <p:nvPr/>
          </p:nvSpPr>
          <p:spPr>
            <a:xfrm>
              <a:off x="4038" y="82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92" name="Oval 52"/>
            <p:cNvSpPr/>
            <p:nvPr/>
          </p:nvSpPr>
          <p:spPr>
            <a:xfrm>
              <a:off x="4351" y="812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5693" name="Group 53"/>
            <p:cNvGrpSpPr/>
            <p:nvPr/>
          </p:nvGrpSpPr>
          <p:grpSpPr>
            <a:xfrm flipH="1">
              <a:off x="4614" y="1024"/>
              <a:ext cx="327" cy="361"/>
              <a:chOff x="1493" y="1302"/>
              <a:chExt cx="501" cy="685"/>
            </a:xfrm>
          </p:grpSpPr>
          <p:sp>
            <p:nvSpPr>
              <p:cNvPr id="25720" name="Line 54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5721" name="Group 55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5722" name="Line 56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5723" name="Line 57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5724" name="Line 58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5694" name="Line 59"/>
            <p:cNvSpPr/>
            <p:nvPr/>
          </p:nvSpPr>
          <p:spPr>
            <a:xfrm rot="-10800000" flipH="1">
              <a:off x="3846" y="1497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5" name="Line 60"/>
            <p:cNvSpPr/>
            <p:nvPr/>
          </p:nvSpPr>
          <p:spPr>
            <a:xfrm flipH="1">
              <a:off x="3838" y="1370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6" name="Line 61"/>
            <p:cNvSpPr/>
            <p:nvPr/>
          </p:nvSpPr>
          <p:spPr>
            <a:xfrm flipH="1">
              <a:off x="4642" y="1358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7" name="Line 62"/>
            <p:cNvSpPr/>
            <p:nvPr/>
          </p:nvSpPr>
          <p:spPr>
            <a:xfrm rot="5400000" flipH="1">
              <a:off x="4246" y="1984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98" name="Oval 63"/>
            <p:cNvSpPr/>
            <p:nvPr/>
          </p:nvSpPr>
          <p:spPr>
            <a:xfrm>
              <a:off x="4225" y="2247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699" name="Rectangle 64"/>
            <p:cNvSpPr/>
            <p:nvPr/>
          </p:nvSpPr>
          <p:spPr>
            <a:xfrm flipH="1">
              <a:off x="4337" y="1692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00" name="Rectangle 65"/>
            <p:cNvSpPr/>
            <p:nvPr/>
          </p:nvSpPr>
          <p:spPr>
            <a:xfrm>
              <a:off x="4390" y="1932"/>
              <a:ext cx="439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01" name="Oval 66"/>
            <p:cNvSpPr/>
            <p:nvPr/>
          </p:nvSpPr>
          <p:spPr>
            <a:xfrm>
              <a:off x="2673" y="2243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702" name="Oval 67"/>
            <p:cNvSpPr/>
            <p:nvPr/>
          </p:nvSpPr>
          <p:spPr>
            <a:xfrm>
              <a:off x="5712" y="2243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5703" name="Rectangle 68"/>
            <p:cNvSpPr/>
            <p:nvPr/>
          </p:nvSpPr>
          <p:spPr>
            <a:xfrm flipH="1">
              <a:off x="4098" y="585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04" name="Line 69"/>
            <p:cNvSpPr/>
            <p:nvPr/>
          </p:nvSpPr>
          <p:spPr>
            <a:xfrm>
              <a:off x="3285" y="11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05" name="Line 70"/>
            <p:cNvSpPr/>
            <p:nvPr/>
          </p:nvSpPr>
          <p:spPr>
            <a:xfrm flipH="1">
              <a:off x="4893" y="11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06" name="Line 71"/>
            <p:cNvSpPr/>
            <p:nvPr/>
          </p:nvSpPr>
          <p:spPr>
            <a:xfrm>
              <a:off x="3897" y="14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07" name="Line 72"/>
            <p:cNvSpPr/>
            <p:nvPr/>
          </p:nvSpPr>
          <p:spPr>
            <a:xfrm flipH="1">
              <a:off x="4317" y="1483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08" name="Line 73"/>
            <p:cNvSpPr/>
            <p:nvPr/>
          </p:nvSpPr>
          <p:spPr>
            <a:xfrm rot="-5400000" flipH="1">
              <a:off x="4239" y="1692"/>
              <a:ext cx="26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09" name="Rectangle 74"/>
            <p:cNvSpPr/>
            <p:nvPr/>
          </p:nvSpPr>
          <p:spPr>
            <a:xfrm>
              <a:off x="3229" y="8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10" name="Rectangle 75"/>
            <p:cNvSpPr/>
            <p:nvPr/>
          </p:nvSpPr>
          <p:spPr>
            <a:xfrm>
              <a:off x="4861" y="8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b2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11" name="Rectangle 76"/>
            <p:cNvSpPr/>
            <p:nvPr/>
          </p:nvSpPr>
          <p:spPr>
            <a:xfrm>
              <a:off x="3829" y="11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12" name="Rectangle 77"/>
            <p:cNvSpPr/>
            <p:nvPr/>
          </p:nvSpPr>
          <p:spPr>
            <a:xfrm>
              <a:off x="4273" y="119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e2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13" name="Rectangle 78"/>
            <p:cNvSpPr/>
            <p:nvPr/>
          </p:nvSpPr>
          <p:spPr>
            <a:xfrm>
              <a:off x="4393" y="1507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14" name="Line 79"/>
            <p:cNvSpPr/>
            <p:nvPr/>
          </p:nvSpPr>
          <p:spPr>
            <a:xfrm rot="-5400000" flipH="1">
              <a:off x="3891" y="1824"/>
              <a:ext cx="38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15" name="Rectangle 80"/>
            <p:cNvSpPr/>
            <p:nvPr/>
          </p:nvSpPr>
          <p:spPr>
            <a:xfrm>
              <a:off x="3793" y="161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16" name="Line 81"/>
            <p:cNvSpPr/>
            <p:nvPr/>
          </p:nvSpPr>
          <p:spPr>
            <a:xfrm>
              <a:off x="3552" y="1356"/>
              <a:ext cx="204" cy="13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17" name="Line 82"/>
            <p:cNvSpPr/>
            <p:nvPr/>
          </p:nvSpPr>
          <p:spPr>
            <a:xfrm flipH="1">
              <a:off x="4728" y="1356"/>
              <a:ext cx="204" cy="13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718" name="Rectangle 83"/>
            <p:cNvSpPr/>
            <p:nvPr/>
          </p:nvSpPr>
          <p:spPr>
            <a:xfrm>
              <a:off x="3229" y="1375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719" name="Rectangle 84"/>
            <p:cNvSpPr/>
            <p:nvPr/>
          </p:nvSpPr>
          <p:spPr>
            <a:xfrm>
              <a:off x="4801" y="1339"/>
              <a:ext cx="43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be2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4901" name="Group 85"/>
          <p:cNvGrpSpPr/>
          <p:nvPr/>
        </p:nvGrpSpPr>
        <p:grpSpPr>
          <a:xfrm>
            <a:off x="3576638" y="4270375"/>
            <a:ext cx="1930400" cy="1223963"/>
            <a:chOff x="2268" y="2885"/>
            <a:chExt cx="1318" cy="771"/>
          </a:xfrm>
        </p:grpSpPr>
        <p:sp>
          <p:nvSpPr>
            <p:cNvPr id="25641" name="Line 86"/>
            <p:cNvSpPr/>
            <p:nvPr/>
          </p:nvSpPr>
          <p:spPr>
            <a:xfrm>
              <a:off x="2304" y="3120"/>
              <a:ext cx="216" cy="1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2" name="Line 87"/>
            <p:cNvSpPr/>
            <p:nvPr/>
          </p:nvSpPr>
          <p:spPr>
            <a:xfrm flipV="1">
              <a:off x="2268" y="3492"/>
              <a:ext cx="276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43" name="Rectangle 88"/>
            <p:cNvSpPr/>
            <p:nvPr/>
          </p:nvSpPr>
          <p:spPr>
            <a:xfrm>
              <a:off x="2547" y="2885"/>
              <a:ext cx="9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e1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44" name="Rectangle 89"/>
            <p:cNvSpPr/>
            <p:nvPr/>
          </p:nvSpPr>
          <p:spPr>
            <a:xfrm>
              <a:off x="2547" y="3329"/>
              <a:ext cx="1039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e2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5645" name="Group 90"/>
            <p:cNvGrpSpPr/>
            <p:nvPr/>
          </p:nvGrpSpPr>
          <p:grpSpPr>
            <a:xfrm>
              <a:off x="3048" y="3120"/>
              <a:ext cx="372" cy="384"/>
              <a:chOff x="2892" y="3384"/>
              <a:chExt cx="1512" cy="384"/>
            </a:xfrm>
          </p:grpSpPr>
          <p:sp>
            <p:nvSpPr>
              <p:cNvPr id="25646" name="Line 91"/>
              <p:cNvSpPr/>
              <p:nvPr/>
            </p:nvSpPr>
            <p:spPr>
              <a:xfrm>
                <a:off x="3240" y="3576"/>
                <a:ext cx="1164" cy="12"/>
              </a:xfrm>
              <a:prstGeom prst="line">
                <a:avLst/>
              </a:prstGeom>
              <a:ln w="3175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25647" name="Freeform 92"/>
              <p:cNvSpPr/>
              <p:nvPr/>
            </p:nvSpPr>
            <p:spPr>
              <a:xfrm>
                <a:off x="2892" y="3384"/>
                <a:ext cx="360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4" y="108"/>
                  </a:cxn>
                  <a:cxn ang="0">
                    <a:pos x="360" y="192"/>
                  </a:cxn>
                </a:cxnLst>
                <a:pathLst>
                  <a:path w="360" h="192">
                    <a:moveTo>
                      <a:pt x="0" y="0"/>
                    </a:moveTo>
                    <a:cubicBezTo>
                      <a:pt x="12" y="38"/>
                      <a:pt x="24" y="76"/>
                      <a:pt x="84" y="108"/>
                    </a:cubicBezTo>
                    <a:cubicBezTo>
                      <a:pt x="144" y="140"/>
                      <a:pt x="252" y="166"/>
                      <a:pt x="360" y="192"/>
                    </a:cubicBezTo>
                  </a:path>
                </a:pathLst>
              </a:custGeom>
              <a:noFill/>
              <a:ln w="317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  <p:sp>
            <p:nvSpPr>
              <p:cNvPr id="25648" name="Freeform 93"/>
              <p:cNvSpPr/>
              <p:nvPr/>
            </p:nvSpPr>
            <p:spPr>
              <a:xfrm flipV="1">
                <a:off x="2904" y="3576"/>
                <a:ext cx="360" cy="192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84" y="108"/>
                  </a:cxn>
                  <a:cxn ang="0">
                    <a:pos x="360" y="192"/>
                  </a:cxn>
                </a:cxnLst>
                <a:pathLst>
                  <a:path w="360" h="192">
                    <a:moveTo>
                      <a:pt x="0" y="0"/>
                    </a:moveTo>
                    <a:cubicBezTo>
                      <a:pt x="12" y="38"/>
                      <a:pt x="24" y="76"/>
                      <a:pt x="84" y="108"/>
                    </a:cubicBezTo>
                    <a:cubicBezTo>
                      <a:pt x="144" y="140"/>
                      <a:pt x="252" y="166"/>
                      <a:pt x="360" y="192"/>
                    </a:cubicBezTo>
                  </a:path>
                </a:pathLst>
              </a:custGeom>
              <a:noFill/>
              <a:ln w="31750" cap="flat" cmpd="sng">
                <a:solidFill>
                  <a:srgbClr val="FF0000">
                    <a:alpha val="100000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/>
              <a:p>
                <a:endParaRPr lang="zh-CN" altLang="en-US"/>
              </a:p>
            </p:txBody>
          </p:sp>
        </p:grpSp>
      </p:grpSp>
      <p:grpSp>
        <p:nvGrpSpPr>
          <p:cNvPr id="674910" name="Group 94"/>
          <p:cNvGrpSpPr/>
          <p:nvPr/>
        </p:nvGrpSpPr>
        <p:grpSpPr>
          <a:xfrm>
            <a:off x="2649538" y="4311650"/>
            <a:ext cx="1665287" cy="1189038"/>
            <a:chOff x="1636" y="2911"/>
            <a:chExt cx="1136" cy="749"/>
          </a:xfrm>
        </p:grpSpPr>
        <p:sp>
          <p:nvSpPr>
            <p:cNvPr id="25638" name="Rectangle 95"/>
            <p:cNvSpPr/>
            <p:nvPr/>
          </p:nvSpPr>
          <p:spPr>
            <a:xfrm>
              <a:off x="1736" y="2911"/>
              <a:ext cx="10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9" name="Rectangle 96"/>
            <p:cNvSpPr/>
            <p:nvPr/>
          </p:nvSpPr>
          <p:spPr>
            <a:xfrm>
              <a:off x="1724" y="3295"/>
              <a:ext cx="103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40" name="AutoShape 97"/>
            <p:cNvSpPr/>
            <p:nvPr/>
          </p:nvSpPr>
          <p:spPr>
            <a:xfrm>
              <a:off x="1636" y="3132"/>
              <a:ext cx="116" cy="396"/>
            </a:xfrm>
            <a:prstGeom prst="leftBrace">
              <a:avLst>
                <a:gd name="adj1" fmla="val 28448"/>
                <a:gd name="adj2" fmla="val 50000"/>
              </a:avLst>
            </a:prstGeom>
            <a:noFill/>
            <a:ln w="3175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674914" name="Group 98"/>
          <p:cNvGrpSpPr/>
          <p:nvPr/>
        </p:nvGrpSpPr>
        <p:grpSpPr>
          <a:xfrm>
            <a:off x="5292725" y="4670425"/>
            <a:ext cx="2963863" cy="519113"/>
            <a:chOff x="3440" y="3137"/>
            <a:chExt cx="2022" cy="327"/>
          </a:xfrm>
        </p:grpSpPr>
        <p:sp>
          <p:nvSpPr>
            <p:cNvPr id="25635" name="Rectangle 99"/>
            <p:cNvSpPr/>
            <p:nvPr/>
          </p:nvSpPr>
          <p:spPr>
            <a:xfrm>
              <a:off x="3440" y="3137"/>
              <a:ext cx="202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 </a:t>
              </a:r>
              <a:r>
                <a:rPr lang="zh-CN" altLang="en-US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　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= 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e1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 i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e2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endParaRPr lang="en-US" altLang="zh-CN" sz="28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6" name="Line 100"/>
            <p:cNvSpPr/>
            <p:nvPr/>
          </p:nvSpPr>
          <p:spPr>
            <a:xfrm flipV="1">
              <a:off x="3672" y="3192"/>
              <a:ext cx="0" cy="1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7" name="Line 101"/>
            <p:cNvSpPr/>
            <p:nvPr/>
          </p:nvSpPr>
          <p:spPr>
            <a:xfrm flipV="1">
              <a:off x="3744" y="3192"/>
              <a:ext cx="0" cy="1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74918" name="Group 102"/>
          <p:cNvGrpSpPr/>
          <p:nvPr/>
        </p:nvGrpSpPr>
        <p:grpSpPr>
          <a:xfrm>
            <a:off x="7654925" y="4735513"/>
            <a:ext cx="1741488" cy="519112"/>
            <a:chOff x="5052" y="3178"/>
            <a:chExt cx="1188" cy="327"/>
          </a:xfrm>
        </p:grpSpPr>
        <p:sp>
          <p:nvSpPr>
            <p:cNvPr id="25631" name="Text Box 103"/>
            <p:cNvSpPr txBox="1"/>
            <p:nvPr/>
          </p:nvSpPr>
          <p:spPr>
            <a:xfrm>
              <a:off x="5307" y="3178"/>
              <a:ext cx="933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5632" name="Line 104"/>
            <p:cNvSpPr/>
            <p:nvPr/>
          </p:nvSpPr>
          <p:spPr>
            <a:xfrm flipV="1">
              <a:off x="5052" y="3396"/>
              <a:ext cx="276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3" name="Line 105"/>
            <p:cNvSpPr/>
            <p:nvPr/>
          </p:nvSpPr>
          <p:spPr>
            <a:xfrm flipV="1">
              <a:off x="5592" y="3264"/>
              <a:ext cx="0" cy="1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4" name="Line 106"/>
            <p:cNvSpPr/>
            <p:nvPr/>
          </p:nvSpPr>
          <p:spPr>
            <a:xfrm flipV="1">
              <a:off x="5664" y="3264"/>
              <a:ext cx="0" cy="168"/>
            </a:xfrm>
            <a:prstGeom prst="line">
              <a:avLst/>
            </a:prstGeom>
            <a:ln w="9525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grpSp>
        <p:nvGrpSpPr>
          <p:cNvPr id="674923" name="Group 107"/>
          <p:cNvGrpSpPr/>
          <p:nvPr/>
        </p:nvGrpSpPr>
        <p:grpSpPr>
          <a:xfrm>
            <a:off x="3576638" y="3821113"/>
            <a:ext cx="1825625" cy="811212"/>
            <a:chOff x="2268" y="2501"/>
            <a:chExt cx="1246" cy="511"/>
          </a:xfrm>
        </p:grpSpPr>
        <p:sp>
          <p:nvSpPr>
            <p:cNvPr id="25629" name="Line 108"/>
            <p:cNvSpPr/>
            <p:nvPr/>
          </p:nvSpPr>
          <p:spPr>
            <a:xfrm flipV="1">
              <a:off x="2268" y="2736"/>
              <a:ext cx="276" cy="276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30" name="Rectangle 109"/>
            <p:cNvSpPr/>
            <p:nvPr/>
          </p:nvSpPr>
          <p:spPr>
            <a:xfrm>
              <a:off x="2571" y="2501"/>
              <a:ext cx="9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c1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↓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4926" name="Group 110"/>
          <p:cNvGrpSpPr/>
          <p:nvPr/>
        </p:nvGrpSpPr>
        <p:grpSpPr>
          <a:xfrm>
            <a:off x="3540125" y="5500688"/>
            <a:ext cx="1755775" cy="736600"/>
            <a:chOff x="2244" y="3660"/>
            <a:chExt cx="1198" cy="464"/>
          </a:xfrm>
        </p:grpSpPr>
        <p:sp>
          <p:nvSpPr>
            <p:cNvPr id="25627" name="Line 111"/>
            <p:cNvSpPr/>
            <p:nvPr/>
          </p:nvSpPr>
          <p:spPr>
            <a:xfrm>
              <a:off x="2244" y="3660"/>
              <a:ext cx="276" cy="276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28" name="Rectangle 112"/>
            <p:cNvSpPr/>
            <p:nvPr/>
          </p:nvSpPr>
          <p:spPr>
            <a:xfrm>
              <a:off x="2499" y="3797"/>
              <a:ext cx="9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c2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↓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4929" name="Group 113"/>
          <p:cNvGrpSpPr/>
          <p:nvPr/>
        </p:nvGrpSpPr>
        <p:grpSpPr>
          <a:xfrm>
            <a:off x="6824663" y="5310188"/>
            <a:ext cx="1570037" cy="849312"/>
            <a:chOff x="4485" y="3540"/>
            <a:chExt cx="1071" cy="535"/>
          </a:xfrm>
        </p:grpSpPr>
        <p:sp>
          <p:nvSpPr>
            <p:cNvPr id="25624" name="Line 114"/>
            <p:cNvSpPr/>
            <p:nvPr/>
          </p:nvSpPr>
          <p:spPr>
            <a:xfrm flipH="1">
              <a:off x="5556" y="3540"/>
              <a:ext cx="0" cy="456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5" name="Line 115"/>
            <p:cNvSpPr/>
            <p:nvPr/>
          </p:nvSpPr>
          <p:spPr>
            <a:xfrm flipH="1">
              <a:off x="5112" y="3996"/>
              <a:ext cx="444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26" name="Rectangle 116"/>
            <p:cNvSpPr/>
            <p:nvPr/>
          </p:nvSpPr>
          <p:spPr>
            <a:xfrm>
              <a:off x="4485" y="3748"/>
              <a:ext cx="8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be2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↓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4933" name="Group 117"/>
          <p:cNvGrpSpPr/>
          <p:nvPr/>
        </p:nvGrpSpPr>
        <p:grpSpPr>
          <a:xfrm>
            <a:off x="6737350" y="3716338"/>
            <a:ext cx="1639888" cy="1117600"/>
            <a:chOff x="4425" y="2536"/>
            <a:chExt cx="1119" cy="704"/>
          </a:xfrm>
        </p:grpSpPr>
        <p:sp>
          <p:nvSpPr>
            <p:cNvPr id="25621" name="Line 118"/>
            <p:cNvSpPr/>
            <p:nvPr/>
          </p:nvSpPr>
          <p:spPr>
            <a:xfrm>
              <a:off x="5544" y="2796"/>
              <a:ext cx="0" cy="444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5622" name="Line 119"/>
            <p:cNvSpPr/>
            <p:nvPr/>
          </p:nvSpPr>
          <p:spPr>
            <a:xfrm flipH="1">
              <a:off x="5100" y="2784"/>
              <a:ext cx="444" cy="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23" name="Rectangle 120"/>
            <p:cNvSpPr/>
            <p:nvPr/>
          </p:nvSpPr>
          <p:spPr>
            <a:xfrm>
              <a:off x="4425" y="2536"/>
              <a:ext cx="87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be1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↓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4937" name="Group 121"/>
          <p:cNvGrpSpPr/>
          <p:nvPr/>
        </p:nvGrpSpPr>
        <p:grpSpPr>
          <a:xfrm>
            <a:off x="5040313" y="3859213"/>
            <a:ext cx="1682750" cy="519112"/>
            <a:chOff x="3267" y="2525"/>
            <a:chExt cx="1149" cy="327"/>
          </a:xfrm>
        </p:grpSpPr>
        <p:sp>
          <p:nvSpPr>
            <p:cNvPr id="25619" name="Line 122"/>
            <p:cNvSpPr/>
            <p:nvPr/>
          </p:nvSpPr>
          <p:spPr>
            <a:xfrm flipH="1">
              <a:off x="3816" y="2748"/>
              <a:ext cx="600" cy="1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20" name="Rectangle 123"/>
            <p:cNvSpPr/>
            <p:nvPr/>
          </p:nvSpPr>
          <p:spPr>
            <a:xfrm>
              <a:off x="3267" y="2525"/>
              <a:ext cx="9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c1 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74940" name="Group 124"/>
          <p:cNvGrpSpPr/>
          <p:nvPr/>
        </p:nvGrpSpPr>
        <p:grpSpPr>
          <a:xfrm>
            <a:off x="4968875" y="5756275"/>
            <a:ext cx="1860550" cy="519113"/>
            <a:chOff x="3219" y="3821"/>
            <a:chExt cx="1269" cy="327"/>
          </a:xfrm>
        </p:grpSpPr>
        <p:sp>
          <p:nvSpPr>
            <p:cNvPr id="25617" name="Line 125"/>
            <p:cNvSpPr/>
            <p:nvPr/>
          </p:nvSpPr>
          <p:spPr>
            <a:xfrm flipH="1">
              <a:off x="3732" y="3972"/>
              <a:ext cx="756" cy="12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5618" name="Rectangle 126"/>
            <p:cNvSpPr/>
            <p:nvPr/>
          </p:nvSpPr>
          <p:spPr>
            <a:xfrm>
              <a:off x="3219" y="3821"/>
              <a:ext cx="943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c2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↑</a:t>
              </a:r>
              <a:r>
                <a:rPr lang="en-US" altLang="zh-CN" sz="28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 </a:t>
              </a:r>
              <a:endPara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74943" name="Text Box 127"/>
          <p:cNvSpPr txBox="1"/>
          <p:nvPr/>
        </p:nvSpPr>
        <p:spPr>
          <a:xfrm>
            <a:off x="387350" y="998538"/>
            <a:ext cx="35687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对于每个管来说就像是在发射极与地之间连接了一个</a:t>
            </a:r>
            <a:r>
              <a:rPr lang="en-US" altLang="zh-CN" sz="28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en-US" altLang="zh-CN" sz="2800" b="1" i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30000" dirty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663300"/>
                </a:solidFill>
                <a:latin typeface="Times New Roman" panose="02020603050405020304" pitchFamily="18" charset="0"/>
                <a:ea typeface="楷体_GB2312" pitchFamily="49" charset="-122"/>
              </a:rPr>
              <a:t>电阻 </a:t>
            </a:r>
            <a:endParaRPr lang="zh-CN" altLang="en-US" sz="2800" b="1" dirty="0">
              <a:solidFill>
                <a:srgbClr val="66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4944" name="Text Box 128"/>
          <p:cNvSpPr txBox="1"/>
          <p:nvPr/>
        </p:nvSpPr>
        <p:spPr>
          <a:xfrm>
            <a:off x="250825" y="2411413"/>
            <a:ext cx="3481388" cy="946150"/>
          </a:xfrm>
          <a:prstGeom prst="rect">
            <a:avLst/>
          </a:prstGeom>
          <a:solidFill>
            <a:srgbClr val="CCFFFF"/>
          </a:solidFill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可以降低各单管对共模信号的放大倍数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4945" name="Text Box 129"/>
          <p:cNvSpPr txBox="1"/>
          <p:nvPr/>
        </p:nvSpPr>
        <p:spPr>
          <a:xfrm>
            <a:off x="179388" y="3552825"/>
            <a:ext cx="3384550" cy="9556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dash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300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sz="2800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越大，抑制共模信号的能力就越强 </a:t>
            </a:r>
            <a:endParaRPr lang="zh-CN" altLang="en-US" sz="2800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4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4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4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674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6749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49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6749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4818" grpId="0"/>
      <p:bldP spid="674943" grpId="0"/>
      <p:bldP spid="674944" grpId="0" animBg="1"/>
      <p:bldP spid="67494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Text Box 2"/>
          <p:cNvSpPr txBox="1"/>
          <p:nvPr/>
        </p:nvSpPr>
        <p:spPr>
          <a:xfrm>
            <a:off x="422275" y="490538"/>
            <a:ext cx="8194675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在实用电路中，常用晶体管组成的恒流源代替电阻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，来提高抑制共模信号的能力 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26627" name="Group 3"/>
          <p:cNvGrpSpPr/>
          <p:nvPr/>
        </p:nvGrpSpPr>
        <p:grpSpPr>
          <a:xfrm>
            <a:off x="1584325" y="1562100"/>
            <a:ext cx="5435600" cy="3513138"/>
            <a:chOff x="1225" y="1176"/>
            <a:chExt cx="3709" cy="2213"/>
          </a:xfrm>
        </p:grpSpPr>
        <p:sp>
          <p:nvSpPr>
            <p:cNvPr id="26630" name="Line 4"/>
            <p:cNvSpPr/>
            <p:nvPr/>
          </p:nvSpPr>
          <p:spPr>
            <a:xfrm>
              <a:off x="2877" y="1855"/>
              <a:ext cx="261" cy="1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1" name="Rectangle 5"/>
            <p:cNvSpPr/>
            <p:nvPr/>
          </p:nvSpPr>
          <p:spPr>
            <a:xfrm>
              <a:off x="1225" y="2479"/>
              <a:ext cx="616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2" name="Line 6"/>
            <p:cNvSpPr/>
            <p:nvPr/>
          </p:nvSpPr>
          <p:spPr>
            <a:xfrm>
              <a:off x="1571" y="2370"/>
              <a:ext cx="1" cy="64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33" name="Text Box 7"/>
            <p:cNvSpPr txBox="1"/>
            <p:nvPr/>
          </p:nvSpPr>
          <p:spPr>
            <a:xfrm>
              <a:off x="3940" y="1176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4" name="Rectangle 8"/>
            <p:cNvSpPr/>
            <p:nvPr/>
          </p:nvSpPr>
          <p:spPr>
            <a:xfrm>
              <a:off x="2183" y="1373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35" name="Rectangle 9"/>
            <p:cNvSpPr/>
            <p:nvPr/>
          </p:nvSpPr>
          <p:spPr>
            <a:xfrm>
              <a:off x="2543" y="1988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26636" name="Group 10"/>
            <p:cNvGrpSpPr/>
            <p:nvPr/>
          </p:nvGrpSpPr>
          <p:grpSpPr>
            <a:xfrm>
              <a:off x="2274" y="1960"/>
              <a:ext cx="327" cy="361"/>
              <a:chOff x="1493" y="1302"/>
              <a:chExt cx="501" cy="685"/>
            </a:xfrm>
          </p:grpSpPr>
          <p:sp>
            <p:nvSpPr>
              <p:cNvPr id="26692" name="Line 11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6693" name="Group 12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6694" name="Line 13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5" name="Line 14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6696" name="Line 15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6637" name="Rectangle 16"/>
            <p:cNvSpPr/>
            <p:nvPr/>
          </p:nvSpPr>
          <p:spPr>
            <a:xfrm rot="-5400000">
              <a:off x="2450" y="1523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38" name="Line 17"/>
            <p:cNvSpPr/>
            <p:nvPr/>
          </p:nvSpPr>
          <p:spPr>
            <a:xfrm>
              <a:off x="2577" y="1241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39" name="Line 18"/>
            <p:cNvSpPr/>
            <p:nvPr/>
          </p:nvSpPr>
          <p:spPr>
            <a:xfrm>
              <a:off x="2575" y="1789"/>
              <a:ext cx="22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0" name="Line 19"/>
            <p:cNvSpPr/>
            <p:nvPr/>
          </p:nvSpPr>
          <p:spPr>
            <a:xfrm>
              <a:off x="2573" y="1222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1" name="Line 20"/>
            <p:cNvSpPr/>
            <p:nvPr/>
          </p:nvSpPr>
          <p:spPr>
            <a:xfrm>
              <a:off x="2579" y="1676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2" name="Rectangle 21"/>
            <p:cNvSpPr/>
            <p:nvPr/>
          </p:nvSpPr>
          <p:spPr>
            <a:xfrm>
              <a:off x="1601" y="1744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3" name="Rectangle 22"/>
            <p:cNvSpPr/>
            <p:nvPr/>
          </p:nvSpPr>
          <p:spPr>
            <a:xfrm rot="10800000">
              <a:off x="1727" y="2072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44" name="Line 23"/>
            <p:cNvSpPr/>
            <p:nvPr/>
          </p:nvSpPr>
          <p:spPr>
            <a:xfrm rot="10800000">
              <a:off x="1988" y="2138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5" name="Line 24"/>
            <p:cNvSpPr/>
            <p:nvPr/>
          </p:nvSpPr>
          <p:spPr>
            <a:xfrm rot="10800000">
              <a:off x="1506" y="2125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6" name="Line 25"/>
            <p:cNvSpPr/>
            <p:nvPr/>
          </p:nvSpPr>
          <p:spPr>
            <a:xfrm>
              <a:off x="3019" y="3090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7" name="Line 26"/>
            <p:cNvSpPr/>
            <p:nvPr/>
          </p:nvSpPr>
          <p:spPr>
            <a:xfrm rot="5400000" flipV="1">
              <a:off x="3018" y="3235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48" name="Rectangle 27"/>
            <p:cNvSpPr/>
            <p:nvPr/>
          </p:nvSpPr>
          <p:spPr>
            <a:xfrm flipH="1">
              <a:off x="3449" y="1440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49" name="Rectangle 28"/>
            <p:cNvSpPr/>
            <p:nvPr/>
          </p:nvSpPr>
          <p:spPr>
            <a:xfrm flipH="1">
              <a:off x="3158" y="1962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50" name="Rectangle 29"/>
            <p:cNvSpPr/>
            <p:nvPr/>
          </p:nvSpPr>
          <p:spPr>
            <a:xfrm rot="5400000" flipH="1">
              <a:off x="3273" y="1475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51" name="Line 30"/>
            <p:cNvSpPr/>
            <p:nvPr/>
          </p:nvSpPr>
          <p:spPr>
            <a:xfrm>
              <a:off x="3010" y="2438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2" name="Line 31"/>
            <p:cNvSpPr/>
            <p:nvPr/>
          </p:nvSpPr>
          <p:spPr>
            <a:xfrm flipH="1">
              <a:off x="3166" y="1779"/>
              <a:ext cx="236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3" name="Line 32"/>
            <p:cNvSpPr/>
            <p:nvPr/>
          </p:nvSpPr>
          <p:spPr>
            <a:xfrm flipH="1">
              <a:off x="3395" y="1234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4" name="Line 33"/>
            <p:cNvSpPr/>
            <p:nvPr/>
          </p:nvSpPr>
          <p:spPr>
            <a:xfrm>
              <a:off x="3398" y="1650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5" name="Line 34"/>
            <p:cNvSpPr/>
            <p:nvPr/>
          </p:nvSpPr>
          <p:spPr>
            <a:xfrm rot="5400000" flipH="1" flipV="1">
              <a:off x="2988" y="1727"/>
              <a:ext cx="0" cy="29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6" name="Rectangle 35"/>
            <p:cNvSpPr/>
            <p:nvPr/>
          </p:nvSpPr>
          <p:spPr>
            <a:xfrm flipH="1">
              <a:off x="3963" y="1774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57" name="Rectangle 36"/>
            <p:cNvSpPr/>
            <p:nvPr/>
          </p:nvSpPr>
          <p:spPr>
            <a:xfrm rot="-10800000" flipH="1">
              <a:off x="3996" y="2075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58" name="Line 37"/>
            <p:cNvSpPr/>
            <p:nvPr/>
          </p:nvSpPr>
          <p:spPr>
            <a:xfrm rot="-10800000" flipH="1">
              <a:off x="3670" y="2140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59" name="Line 38"/>
            <p:cNvSpPr/>
            <p:nvPr/>
          </p:nvSpPr>
          <p:spPr>
            <a:xfrm rot="-10800000" flipH="1">
              <a:off x="4250" y="2139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0" name="Line 39"/>
            <p:cNvSpPr/>
            <p:nvPr/>
          </p:nvSpPr>
          <p:spPr>
            <a:xfrm flipH="1">
              <a:off x="3017" y="2853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1" name="Line 40"/>
            <p:cNvSpPr/>
            <p:nvPr/>
          </p:nvSpPr>
          <p:spPr>
            <a:xfrm rot="5400000" flipH="1">
              <a:off x="3016" y="2938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62" name="Rectangle 41"/>
            <p:cNvSpPr/>
            <p:nvPr/>
          </p:nvSpPr>
          <p:spPr>
            <a:xfrm flipH="1">
              <a:off x="4410" y="2481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63" name="Line 42"/>
            <p:cNvSpPr/>
            <p:nvPr/>
          </p:nvSpPr>
          <p:spPr>
            <a:xfrm>
              <a:off x="4428" y="2391"/>
              <a:ext cx="0" cy="669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26664" name="Oval 43"/>
            <p:cNvSpPr/>
            <p:nvPr/>
          </p:nvSpPr>
          <p:spPr>
            <a:xfrm>
              <a:off x="2557" y="1748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65" name="Oval 44"/>
            <p:cNvSpPr/>
            <p:nvPr/>
          </p:nvSpPr>
          <p:spPr>
            <a:xfrm>
              <a:off x="3376" y="1738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66" name="Oval 45"/>
            <p:cNvSpPr/>
            <p:nvPr/>
          </p:nvSpPr>
          <p:spPr>
            <a:xfrm>
              <a:off x="2977" y="2403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67" name="Oval 46"/>
            <p:cNvSpPr/>
            <p:nvPr/>
          </p:nvSpPr>
          <p:spPr>
            <a:xfrm>
              <a:off x="3879" y="1203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68" name="Oval 47"/>
            <p:cNvSpPr/>
            <p:nvPr/>
          </p:nvSpPr>
          <p:spPr>
            <a:xfrm>
              <a:off x="4464" y="211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69" name="Oval 48"/>
            <p:cNvSpPr/>
            <p:nvPr/>
          </p:nvSpPr>
          <p:spPr>
            <a:xfrm>
              <a:off x="1461" y="208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70" name="Oval 49"/>
            <p:cNvSpPr/>
            <p:nvPr/>
          </p:nvSpPr>
          <p:spPr>
            <a:xfrm>
              <a:off x="3364" y="1215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71" name="Oval 50"/>
            <p:cNvSpPr/>
            <p:nvPr/>
          </p:nvSpPr>
          <p:spPr>
            <a:xfrm>
              <a:off x="2802" y="175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72" name="Oval 51"/>
            <p:cNvSpPr/>
            <p:nvPr/>
          </p:nvSpPr>
          <p:spPr>
            <a:xfrm>
              <a:off x="3115" y="1748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26673" name="Group 52"/>
            <p:cNvGrpSpPr/>
            <p:nvPr/>
          </p:nvGrpSpPr>
          <p:grpSpPr>
            <a:xfrm flipH="1">
              <a:off x="3378" y="1960"/>
              <a:ext cx="327" cy="361"/>
              <a:chOff x="1493" y="1302"/>
              <a:chExt cx="501" cy="685"/>
            </a:xfrm>
          </p:grpSpPr>
          <p:sp>
            <p:nvSpPr>
              <p:cNvPr id="26687" name="Line 53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26688" name="Group 54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26689" name="Line 55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6690" name="Line 56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6691" name="Line 57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26674" name="Line 58"/>
            <p:cNvSpPr/>
            <p:nvPr/>
          </p:nvSpPr>
          <p:spPr>
            <a:xfrm rot="-10800000" flipH="1">
              <a:off x="2610" y="2433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5" name="Line 59"/>
            <p:cNvSpPr/>
            <p:nvPr/>
          </p:nvSpPr>
          <p:spPr>
            <a:xfrm flipH="1">
              <a:off x="2602" y="2306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6" name="Line 60"/>
            <p:cNvSpPr/>
            <p:nvPr/>
          </p:nvSpPr>
          <p:spPr>
            <a:xfrm flipH="1">
              <a:off x="3406" y="2294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7" name="Line 61"/>
            <p:cNvSpPr/>
            <p:nvPr/>
          </p:nvSpPr>
          <p:spPr>
            <a:xfrm rot="5400000" flipH="1">
              <a:off x="3010" y="2920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78" name="Oval 62"/>
            <p:cNvSpPr/>
            <p:nvPr/>
          </p:nvSpPr>
          <p:spPr>
            <a:xfrm>
              <a:off x="2989" y="3183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79" name="Rectangle 63"/>
            <p:cNvSpPr/>
            <p:nvPr/>
          </p:nvSpPr>
          <p:spPr>
            <a:xfrm flipH="1">
              <a:off x="3245" y="2556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S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80" name="Rectangle 64"/>
            <p:cNvSpPr/>
            <p:nvPr/>
          </p:nvSpPr>
          <p:spPr>
            <a:xfrm>
              <a:off x="3153" y="2868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81" name="Oval 65"/>
            <p:cNvSpPr/>
            <p:nvPr/>
          </p:nvSpPr>
          <p:spPr>
            <a:xfrm>
              <a:off x="1437" y="3179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82" name="Oval 66"/>
            <p:cNvSpPr/>
            <p:nvPr/>
          </p:nvSpPr>
          <p:spPr>
            <a:xfrm>
              <a:off x="4476" y="3179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83" name="Rectangle 67"/>
            <p:cNvSpPr/>
            <p:nvPr/>
          </p:nvSpPr>
          <p:spPr>
            <a:xfrm flipH="1">
              <a:off x="2862" y="1521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6684" name="Oval 68"/>
            <p:cNvSpPr/>
            <p:nvPr/>
          </p:nvSpPr>
          <p:spPr>
            <a:xfrm>
              <a:off x="2892" y="2616"/>
              <a:ext cx="227" cy="227"/>
            </a:xfrm>
            <a:prstGeom prst="ellipse">
              <a:avLst/>
            </a:prstGeom>
            <a:noFill/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26685" name="Line 69"/>
            <p:cNvSpPr/>
            <p:nvPr/>
          </p:nvSpPr>
          <p:spPr>
            <a:xfrm>
              <a:off x="2892" y="2748"/>
              <a:ext cx="228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26686" name="Line 70"/>
            <p:cNvSpPr/>
            <p:nvPr/>
          </p:nvSpPr>
          <p:spPr>
            <a:xfrm>
              <a:off x="3204" y="2604"/>
              <a:ext cx="0" cy="264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75911" name="Rectangle 71"/>
          <p:cNvSpPr/>
          <p:nvPr/>
        </p:nvSpPr>
        <p:spPr>
          <a:xfrm>
            <a:off x="438150" y="5159375"/>
            <a:ext cx="87058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晶体管动态电阻大→增大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 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→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提高抑制共模能力 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5912" name="Rectangle 72"/>
          <p:cNvSpPr/>
          <p:nvPr/>
        </p:nvSpPr>
        <p:spPr>
          <a:xfrm>
            <a:off x="490538" y="5768975"/>
            <a:ext cx="726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晶体管静态电阻小→减小负电源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EE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9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59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5911" grpId="0"/>
      <p:bldP spid="675912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7650" name="Group 2"/>
          <p:cNvGrpSpPr/>
          <p:nvPr/>
        </p:nvGrpSpPr>
        <p:grpSpPr>
          <a:xfrm>
            <a:off x="5137150" y="2438400"/>
            <a:ext cx="3625850" cy="3817938"/>
            <a:chOff x="3236" y="1536"/>
            <a:chExt cx="2284" cy="2405"/>
          </a:xfrm>
        </p:grpSpPr>
        <p:sp>
          <p:nvSpPr>
            <p:cNvPr id="27658" name="Text Box 3"/>
            <p:cNvSpPr txBox="1"/>
            <p:nvPr/>
          </p:nvSpPr>
          <p:spPr>
            <a:xfrm>
              <a:off x="3264" y="3691"/>
              <a:ext cx="2256" cy="25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000" b="1" dirty="0">
                  <a:solidFill>
                    <a:srgbClr val="FF3300"/>
                  </a:solidFill>
                  <a:latin typeface="Times New Roman" panose="02020603050405020304" pitchFamily="18" charset="0"/>
                </a:rPr>
                <a:t>双电源差分放大电路</a:t>
              </a:r>
              <a:endParaRPr lang="zh-CN" altLang="en-US" sz="2000" b="1" dirty="0"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27659" name="Object 4"/>
            <p:cNvGraphicFramePr>
              <a:graphicFrameLocks noChangeAspect="1"/>
            </p:cNvGraphicFramePr>
            <p:nvPr/>
          </p:nvGraphicFramePr>
          <p:xfrm>
            <a:off x="3236" y="1536"/>
            <a:ext cx="2284" cy="215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88" name="" r:id="rId1" imgW="2008505" imgH="2071370" progId="Paint.Picture">
                    <p:embed/>
                  </p:oleObj>
                </mc:Choice>
                <mc:Fallback>
                  <p:oleObj name="" r:id="rId1" imgW="2008505" imgH="2071370" progId="Paint.Picture">
                    <p:embed/>
                    <p:pic>
                      <p:nvPicPr>
                        <p:cNvPr id="0" name="图片 3087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3236" y="1536"/>
                          <a:ext cx="2284" cy="215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7651" name="AutoShape 5"/>
          <p:cNvSpPr/>
          <p:nvPr/>
        </p:nvSpPr>
        <p:spPr>
          <a:xfrm rot="-5400000">
            <a:off x="228600" y="228600"/>
            <a:ext cx="685800" cy="685800"/>
          </a:xfrm>
          <a:prstGeom prst="horizontalScroll">
            <a:avLst>
              <a:gd name="adj" fmla="val 12500"/>
            </a:avLst>
          </a:prstGeom>
          <a:gradFill rotWithShape="0">
            <a:gsLst>
              <a:gs pos="0">
                <a:srgbClr val="5E9EFF">
                  <a:alpha val="100000"/>
                </a:srgbClr>
              </a:gs>
              <a:gs pos="39999">
                <a:srgbClr val="85C2FF">
                  <a:alpha val="100000"/>
                </a:srgbClr>
              </a:gs>
              <a:gs pos="70000">
                <a:srgbClr val="C4D6EB">
                  <a:alpha val="100000"/>
                </a:srgbClr>
              </a:gs>
              <a:gs pos="100000">
                <a:srgbClr val="FFEBFA">
                  <a:alpha val="100000"/>
                </a:srgbClr>
              </a:gs>
            </a:gsLst>
            <a:lin ang="5400000" scaled="1"/>
            <a:tileRect/>
          </a:gradFill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  <a:effectLst>
            <a:outerShdw dist="107763" dir="13499999" algn="ctr" rotWithShape="0">
              <a:schemeClr val="bg2"/>
            </a:outerShdw>
          </a:effectLst>
        </p:spPr>
        <p:txBody>
          <a:bodyPr vert="eaVert"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797702" name="Object 6"/>
          <p:cNvGraphicFramePr>
            <a:graphicFrameLocks noChangeAspect="1"/>
          </p:cNvGraphicFramePr>
          <p:nvPr/>
        </p:nvGraphicFramePr>
        <p:xfrm>
          <a:off x="1062038" y="3278188"/>
          <a:ext cx="2747962" cy="2185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0" name="" r:id="rId3" imgW="1130300" imgH="1168400" progId="Equation.3">
                  <p:embed/>
                </p:oleObj>
              </mc:Choice>
              <mc:Fallback>
                <p:oleObj name="" r:id="rId3" imgW="1130300" imgH="1168400" progId="Equation.3">
                  <p:embed/>
                  <p:pic>
                    <p:nvPicPr>
                      <p:cNvPr id="0" name="图片 3089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62038" y="3278188"/>
                        <a:ext cx="2747962" cy="218598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7703" name="Object 7"/>
          <p:cNvGraphicFramePr>
            <a:graphicFrameLocks noChangeAspect="1"/>
          </p:cNvGraphicFramePr>
          <p:nvPr/>
        </p:nvGraphicFramePr>
        <p:xfrm>
          <a:off x="609600" y="2286000"/>
          <a:ext cx="2930525" cy="87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" r:id="rId5" imgW="1295400" imgH="457200" progId="Equation.3">
                  <p:embed/>
                </p:oleObj>
              </mc:Choice>
              <mc:Fallback>
                <p:oleObj name="" r:id="rId5" imgW="1295400" imgH="457200" progId="Equation.3">
                  <p:embed/>
                  <p:pic>
                    <p:nvPicPr>
                      <p:cNvPr id="0" name="图片 3088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09600" y="2286000"/>
                        <a:ext cx="2930525" cy="873125"/>
                      </a:xfrm>
                      <a:prstGeom prst="rect">
                        <a:avLst/>
                      </a:prstGeom>
                      <a:solidFill>
                        <a:srgbClr val="99FFCC"/>
                      </a:solidFill>
                      <a:ln w="9525" cap="flat" cmpd="sng">
                        <a:solidFill>
                          <a:srgbClr val="0099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4" name="Rectangle 8"/>
          <p:cNvSpPr>
            <a:spLocks noGrp="1"/>
          </p:cNvSpPr>
          <p:nvPr>
            <p:ph type="title"/>
          </p:nvPr>
        </p:nvSpPr>
        <p:spPr>
          <a:xfrm>
            <a:off x="1219200" y="0"/>
            <a:ext cx="6737350" cy="685800"/>
          </a:xfrm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7.2.2</a:t>
            </a:r>
            <a:r>
              <a:rPr lang="zh-CN" altLang="en-US" sz="3600" dirty="0">
                <a:solidFill>
                  <a:srgbClr val="FF33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差分放大电路的静态计算</a:t>
            </a:r>
            <a:endParaRPr lang="zh-CN" altLang="en-US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97705" name="Rectangle 9"/>
          <p:cNvSpPr>
            <a:spLocks noGrp="1"/>
          </p:cNvSpPr>
          <p:nvPr>
            <p:ph idx="1"/>
          </p:nvPr>
        </p:nvSpPr>
        <p:spPr>
          <a:xfrm>
            <a:off x="228600" y="609600"/>
            <a:ext cx="8915400" cy="4800600"/>
          </a:xfrm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       </a:t>
            </a:r>
            <a:r>
              <a:rPr lang="zh-CN" altLang="en-US" sz="2800" b="1" dirty="0"/>
              <a:t>差分放大电路的静态和动态计算方法与基本放大电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路基本相同。为了使差分放大电路在静态时，其输入端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基本上是零电位，将</a:t>
            </a:r>
            <a:r>
              <a:rPr lang="en-US" altLang="zh-CN" sz="2800" b="1" i="1" dirty="0"/>
              <a:t>R</a:t>
            </a:r>
            <a:r>
              <a:rPr lang="en-US" altLang="zh-CN" sz="2800" b="1" baseline="-25000" dirty="0"/>
              <a:t>e</a:t>
            </a:r>
            <a:r>
              <a:rPr lang="zh-CN" altLang="en-US" sz="2800" b="1" dirty="0"/>
              <a:t>从接地改为接负电源－</a:t>
            </a:r>
            <a:r>
              <a:rPr lang="en-US" altLang="zh-CN" sz="2800" b="1" i="1" dirty="0"/>
              <a:t>V</a:t>
            </a:r>
            <a:r>
              <a:rPr lang="en-US" altLang="zh-CN" sz="2800" b="1" baseline="-25000" dirty="0"/>
              <a:t>EE</a:t>
            </a:r>
            <a:r>
              <a:rPr lang="zh-CN" altLang="en-US" sz="2800" b="1" dirty="0"/>
              <a:t>。</a:t>
            </a:r>
            <a:endParaRPr lang="zh-CN" altLang="en-US" sz="2400" b="1" dirty="0">
              <a:latin typeface="宋体" panose="02010600030101010101" pitchFamily="2" charset="-122"/>
            </a:endParaRPr>
          </a:p>
        </p:txBody>
      </p:sp>
      <p:sp>
        <p:nvSpPr>
          <p:cNvPr id="797706" name="Text Box 10"/>
          <p:cNvSpPr txBox="1"/>
          <p:nvPr/>
        </p:nvSpPr>
        <p:spPr>
          <a:xfrm>
            <a:off x="457200" y="5486400"/>
            <a:ext cx="4267200" cy="1196975"/>
          </a:xfrm>
          <a:prstGeom prst="rect">
            <a:avLst/>
          </a:prstGeom>
          <a:noFill/>
          <a:ln w="9525" cap="flat" cmpd="sng">
            <a:solidFill>
              <a:srgbClr val="009900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</a:t>
            </a:r>
            <a:r>
              <a:rPr lang="en-US" altLang="zh-CN" sz="2400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由</a:t>
            </a:r>
            <a:r>
              <a:rPr lang="en-US" altLang="zh-CN" sz="24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I</a:t>
            </a:r>
            <a:r>
              <a:rPr lang="en-US" altLang="zh-CN" sz="2400" b="1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B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的计算式可知，</a:t>
            </a:r>
            <a:r>
              <a:rPr lang="en-US" altLang="zh-CN" sz="24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e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对一半差分电路而言，只有</a:t>
            </a: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2 </a:t>
            </a:r>
            <a:r>
              <a:rPr lang="en-US" altLang="zh-CN" sz="2400" b="1" i="1" dirty="0">
                <a:solidFill>
                  <a:srgbClr val="00990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solidFill>
                  <a:srgbClr val="00990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 </a:t>
            </a:r>
            <a:r>
              <a:rPr lang="zh-CN" altLang="en-US" sz="2400" b="1" dirty="0">
                <a:solidFill>
                  <a:srgbClr val="009900"/>
                </a:solidFill>
                <a:latin typeface="Times New Roman" panose="02020603050405020304" pitchFamily="18" charset="0"/>
              </a:rPr>
              <a:t>才能获得相同的电压降。</a:t>
            </a:r>
            <a:endParaRPr lang="zh-CN" altLang="en-US" sz="2400" b="1" dirty="0">
              <a:solidFill>
                <a:srgbClr val="0099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97707" name="AutoShape 11"/>
          <p:cNvSpPr/>
          <p:nvPr/>
        </p:nvSpPr>
        <p:spPr>
          <a:xfrm>
            <a:off x="3505200" y="762000"/>
            <a:ext cx="5181600" cy="1371600"/>
          </a:xfrm>
          <a:prstGeom prst="wedgeRoundRectCallout">
            <a:avLst>
              <a:gd name="adj1" fmla="val -50000"/>
              <a:gd name="adj2" fmla="val 106597"/>
              <a:gd name="adj3" fmla="val 16667"/>
            </a:avLst>
          </a:prstGeom>
          <a:solidFill>
            <a:srgbClr val="FFFF99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latin typeface="Times New Roman" panose="02020603050405020304" pitchFamily="18" charset="0"/>
              </a:rPr>
              <a:t>            </a:t>
            </a:r>
            <a:endParaRPr lang="en-US" altLang="zh-CN" sz="18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由于接入负电源，所以偏置电阻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200" b="1" baseline="-25000" dirty="0">
                <a:latin typeface="Times New Roman" panose="02020603050405020304" pitchFamily="18" charset="0"/>
              </a:rPr>
              <a:t>b</a:t>
            </a:r>
            <a:r>
              <a:rPr lang="zh-CN" altLang="en-US" sz="2200" b="1" dirty="0">
                <a:latin typeface="Times New Roman" panose="02020603050405020304" pitchFamily="18" charset="0"/>
              </a:rPr>
              <a:t>可以</a:t>
            </a:r>
            <a:endParaRPr lang="zh-CN" altLang="en-US" sz="2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Times New Roman" panose="02020603050405020304" pitchFamily="18" charset="0"/>
              </a:rPr>
              <a:t>取消，改为－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V</a:t>
            </a:r>
            <a:r>
              <a:rPr lang="en-US" altLang="zh-CN" sz="2200" b="1" baseline="-25000" dirty="0">
                <a:latin typeface="Times New Roman" panose="02020603050405020304" pitchFamily="18" charset="0"/>
              </a:rPr>
              <a:t>EE</a:t>
            </a:r>
            <a:r>
              <a:rPr lang="zh-CN" altLang="en-US" sz="2200" b="1" dirty="0">
                <a:latin typeface="Times New Roman" panose="02020603050405020304" pitchFamily="18" charset="0"/>
              </a:rPr>
              <a:t>和</a:t>
            </a:r>
            <a:r>
              <a:rPr lang="en-US" altLang="zh-CN" sz="22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200" b="1" baseline="-14000" dirty="0">
                <a:latin typeface="Times New Roman" panose="02020603050405020304" pitchFamily="18" charset="0"/>
              </a:rPr>
              <a:t>e</a:t>
            </a:r>
            <a:r>
              <a:rPr lang="zh-CN" altLang="zh-CN" sz="2200" b="1" dirty="0">
                <a:latin typeface="Times New Roman" panose="02020603050405020304" pitchFamily="18" charset="0"/>
              </a:rPr>
              <a:t>提</a:t>
            </a:r>
            <a:r>
              <a:rPr lang="zh-CN" altLang="en-US" sz="2200" b="1" dirty="0">
                <a:latin typeface="Times New Roman" panose="02020603050405020304" pitchFamily="18" charset="0"/>
              </a:rPr>
              <a:t>供基极偏置电流。</a:t>
            </a:r>
            <a:endParaRPr lang="zh-CN" altLang="en-US" sz="22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200" b="1" dirty="0">
                <a:latin typeface="宋体" panose="02010600030101010101" pitchFamily="2" charset="-122"/>
              </a:rPr>
              <a:t>基极电流为</a:t>
            </a:r>
            <a:r>
              <a:rPr lang="en-US" altLang="zh-CN" sz="2200" b="1" dirty="0">
                <a:latin typeface="宋体" panose="02010600030101010101" pitchFamily="2" charset="-122"/>
              </a:rPr>
              <a:t>:</a:t>
            </a:r>
            <a:endParaRPr lang="en-US" altLang="zh-CN" sz="2200" b="1" dirty="0">
              <a:latin typeface="宋体" panose="02010600030101010101" pitchFamily="2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" dur="500"/>
                                        <p:tgtEl>
                                          <p:spTgt spid="7977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977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8" dur="500"/>
                                        <p:tgtEl>
                                          <p:spTgt spid="7977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9770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77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7977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7705" grpId="0"/>
      <p:bldP spid="797706" grpId="0" animBg="1"/>
      <p:bldP spid="79770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2" descr="羊皮纸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66800"/>
          </a:xfrm>
          <a:blipFill rotWithShape="0">
            <a:blip r:embed="rId1"/>
          </a:blipFill>
          <a:ln/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b="1" dirty="0">
                <a:solidFill>
                  <a:schemeClr val="accent2"/>
                </a:solidFill>
              </a:rPr>
              <a:t>7.2.3 </a:t>
            </a:r>
            <a:r>
              <a:rPr lang="zh-CN" altLang="en-US" sz="4000" b="1" dirty="0">
                <a:solidFill>
                  <a:schemeClr val="accent2"/>
                </a:solidFill>
              </a:rPr>
              <a:t>差模状态动态计算</a:t>
            </a:r>
            <a:endParaRPr lang="zh-CN" altLang="en-US" b="1" dirty="0"/>
          </a:p>
        </p:txBody>
      </p:sp>
      <p:sp>
        <p:nvSpPr>
          <p:cNvPr id="28675" name="Rectangle 3" descr="羊皮纸"/>
          <p:cNvSpPr>
            <a:spLocks noGrp="1"/>
          </p:cNvSpPr>
          <p:nvPr>
            <p:ph idx="1"/>
          </p:nvPr>
        </p:nvSpPr>
        <p:spPr>
          <a:xfrm>
            <a:off x="685800" y="1524000"/>
            <a:ext cx="7772400" cy="4648200"/>
          </a:xfrm>
          <a:blipFill rotWithShape="0">
            <a:blip r:embed="rId1"/>
          </a:blipFill>
          <a:ln/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b="1" dirty="0"/>
              <a:t>    </a:t>
            </a:r>
            <a:r>
              <a:rPr lang="zh-CN" altLang="en-US" sz="2800" b="1" dirty="0"/>
              <a:t>差分放大电路的差模工作状态分为四种</a:t>
            </a:r>
            <a:r>
              <a:rPr lang="en-US" altLang="zh-CN" sz="2800" b="1" dirty="0"/>
              <a:t>:</a:t>
            </a:r>
            <a:endParaRPr lang="en-US" altLang="zh-CN" sz="2800" b="1" dirty="0"/>
          </a:p>
          <a:p>
            <a:pPr eaLnBrk="1" hangingPunct="1">
              <a:buNone/>
            </a:pPr>
            <a:r>
              <a:rPr lang="en-US" altLang="zh-CN" sz="2800" b="1" dirty="0"/>
              <a:t>    </a:t>
            </a:r>
            <a:r>
              <a:rPr lang="en-US" altLang="zh-CN" sz="2800" b="1" dirty="0">
                <a:solidFill>
                  <a:srgbClr val="CC0099"/>
                </a:solidFill>
              </a:rPr>
              <a:t>1. </a:t>
            </a:r>
            <a:r>
              <a:rPr lang="zh-CN" altLang="en-US" sz="2800" b="1" dirty="0">
                <a:solidFill>
                  <a:srgbClr val="CC0099"/>
                </a:solidFill>
              </a:rPr>
              <a:t>双端输入、双端输出（</a:t>
            </a:r>
            <a:r>
              <a:rPr lang="zh-CN" altLang="en-US" sz="2800" b="1" dirty="0">
                <a:solidFill>
                  <a:srgbClr val="FF3300"/>
                </a:solidFill>
              </a:rPr>
              <a:t>双</a:t>
            </a:r>
            <a:r>
              <a:rPr lang="en-US" altLang="zh-CN" sz="2800" b="1" dirty="0">
                <a:solidFill>
                  <a:srgbClr val="CC0099"/>
                </a:solidFill>
              </a:rPr>
              <a:t>----</a:t>
            </a:r>
            <a:r>
              <a:rPr lang="zh-CN" altLang="en-US" sz="2800" b="1" dirty="0">
                <a:solidFill>
                  <a:srgbClr val="FF3300"/>
                </a:solidFill>
              </a:rPr>
              <a:t>双</a:t>
            </a:r>
            <a:r>
              <a:rPr lang="zh-CN" altLang="en-US" sz="2800" b="1" dirty="0">
                <a:solidFill>
                  <a:srgbClr val="CC0099"/>
                </a:solidFill>
              </a:rPr>
              <a:t>）</a:t>
            </a:r>
            <a:endParaRPr lang="zh-CN" altLang="en-US" sz="2800" b="1" dirty="0">
              <a:solidFill>
                <a:srgbClr val="CC0099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CC0099"/>
                </a:solidFill>
              </a:rPr>
              <a:t>    </a:t>
            </a:r>
            <a:r>
              <a:rPr lang="en-US" altLang="zh-CN" sz="2800" b="1" dirty="0">
                <a:solidFill>
                  <a:srgbClr val="CC0099"/>
                </a:solidFill>
              </a:rPr>
              <a:t>2. </a:t>
            </a:r>
            <a:r>
              <a:rPr lang="zh-CN" altLang="en-US" sz="2800" b="1" dirty="0">
                <a:solidFill>
                  <a:srgbClr val="CC0099"/>
                </a:solidFill>
              </a:rPr>
              <a:t>双端输入、单端输出（</a:t>
            </a:r>
            <a:r>
              <a:rPr lang="zh-CN" altLang="en-US" sz="2800" b="1" dirty="0">
                <a:solidFill>
                  <a:srgbClr val="FF3300"/>
                </a:solidFill>
              </a:rPr>
              <a:t>双</a:t>
            </a:r>
            <a:r>
              <a:rPr lang="en-US" altLang="zh-CN" sz="2800" b="1" dirty="0">
                <a:solidFill>
                  <a:srgbClr val="CC0099"/>
                </a:solidFill>
              </a:rPr>
              <a:t>----</a:t>
            </a:r>
            <a:r>
              <a:rPr lang="zh-CN" altLang="en-US" sz="2800" b="1" dirty="0">
                <a:solidFill>
                  <a:schemeClr val="accent2"/>
                </a:solidFill>
              </a:rPr>
              <a:t>单</a:t>
            </a:r>
            <a:r>
              <a:rPr lang="zh-CN" altLang="en-US" sz="2800" b="1" dirty="0">
                <a:solidFill>
                  <a:srgbClr val="CC0099"/>
                </a:solidFill>
              </a:rPr>
              <a:t>）</a:t>
            </a:r>
            <a:endParaRPr lang="zh-CN" altLang="en-US" sz="2800" b="1" dirty="0">
              <a:solidFill>
                <a:srgbClr val="CC0099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CC0099"/>
                </a:solidFill>
              </a:rPr>
              <a:t>    </a:t>
            </a:r>
            <a:r>
              <a:rPr lang="en-US" altLang="zh-CN" sz="2800" b="1" dirty="0">
                <a:solidFill>
                  <a:srgbClr val="CC0099"/>
                </a:solidFill>
              </a:rPr>
              <a:t>3. </a:t>
            </a:r>
            <a:r>
              <a:rPr lang="zh-CN" altLang="en-US" sz="2800" b="1" dirty="0">
                <a:solidFill>
                  <a:srgbClr val="CC0099"/>
                </a:solidFill>
              </a:rPr>
              <a:t>单端输入、双端输出（</a:t>
            </a:r>
            <a:r>
              <a:rPr lang="zh-CN" altLang="en-US" sz="2800" b="1" dirty="0">
                <a:solidFill>
                  <a:schemeClr val="accent2"/>
                </a:solidFill>
              </a:rPr>
              <a:t>单</a:t>
            </a:r>
            <a:r>
              <a:rPr lang="en-US" altLang="zh-CN" sz="2800" b="1" dirty="0">
                <a:solidFill>
                  <a:srgbClr val="CC0099"/>
                </a:solidFill>
              </a:rPr>
              <a:t>----</a:t>
            </a:r>
            <a:r>
              <a:rPr lang="zh-CN" altLang="en-US" sz="2800" b="1" dirty="0">
                <a:solidFill>
                  <a:srgbClr val="FF3300"/>
                </a:solidFill>
              </a:rPr>
              <a:t>双</a:t>
            </a:r>
            <a:r>
              <a:rPr lang="zh-CN" altLang="en-US" sz="2800" b="1" dirty="0">
                <a:solidFill>
                  <a:srgbClr val="CC0099"/>
                </a:solidFill>
              </a:rPr>
              <a:t>）</a:t>
            </a:r>
            <a:endParaRPr lang="zh-CN" altLang="en-US" sz="2800" b="1" dirty="0">
              <a:solidFill>
                <a:srgbClr val="CC0099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CC0099"/>
                </a:solidFill>
              </a:rPr>
              <a:t>    </a:t>
            </a:r>
            <a:r>
              <a:rPr lang="en-US" altLang="zh-CN" sz="2800" b="1" dirty="0">
                <a:solidFill>
                  <a:srgbClr val="CC0099"/>
                </a:solidFill>
              </a:rPr>
              <a:t>4. </a:t>
            </a:r>
            <a:r>
              <a:rPr lang="zh-CN" altLang="en-US" sz="2800" b="1" dirty="0">
                <a:solidFill>
                  <a:srgbClr val="CC0099"/>
                </a:solidFill>
              </a:rPr>
              <a:t>单端输入、单端输出（</a:t>
            </a:r>
            <a:r>
              <a:rPr lang="zh-CN" altLang="en-US" sz="2800" b="1" dirty="0">
                <a:solidFill>
                  <a:schemeClr val="accent2"/>
                </a:solidFill>
              </a:rPr>
              <a:t>单</a:t>
            </a:r>
            <a:r>
              <a:rPr lang="en-US" altLang="zh-CN" sz="2800" b="1" dirty="0">
                <a:solidFill>
                  <a:srgbClr val="CC0099"/>
                </a:solidFill>
              </a:rPr>
              <a:t>----</a:t>
            </a:r>
            <a:r>
              <a:rPr lang="zh-CN" altLang="en-US" sz="2800" b="1" dirty="0">
                <a:solidFill>
                  <a:schemeClr val="accent2"/>
                </a:solidFill>
              </a:rPr>
              <a:t>单</a:t>
            </a:r>
            <a:r>
              <a:rPr lang="zh-CN" altLang="en-US" sz="2800" b="1" dirty="0">
                <a:solidFill>
                  <a:srgbClr val="CC0099"/>
                </a:solidFill>
              </a:rPr>
              <a:t>）</a:t>
            </a:r>
            <a:endParaRPr lang="zh-CN" altLang="en-US" sz="2800" b="1" dirty="0">
              <a:solidFill>
                <a:srgbClr val="CC0099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/>
              <a:t>    主要讨论的问题有：</a:t>
            </a:r>
            <a:endParaRPr lang="zh-CN" altLang="en-US" sz="2800" b="1" dirty="0"/>
          </a:p>
          <a:p>
            <a:pPr eaLnBrk="1" hangingPunct="1">
              <a:buNone/>
            </a:pPr>
            <a:r>
              <a:rPr lang="zh-CN" altLang="en-US" sz="2800" b="1" dirty="0"/>
              <a:t>    </a:t>
            </a:r>
            <a:r>
              <a:rPr lang="zh-CN" altLang="en-US" sz="2800" b="1" dirty="0">
                <a:solidFill>
                  <a:srgbClr val="009900"/>
                </a:solidFill>
              </a:rPr>
              <a:t>差模电压放大倍数</a:t>
            </a:r>
            <a:endParaRPr lang="zh-CN" altLang="en-US" sz="2800" b="1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9900"/>
                </a:solidFill>
              </a:rPr>
              <a:t>    差模输入电阻</a:t>
            </a:r>
            <a:endParaRPr lang="zh-CN" altLang="en-US" sz="2800" b="1" dirty="0">
              <a:solidFill>
                <a:srgbClr val="009900"/>
              </a:solidFill>
            </a:endParaRPr>
          </a:p>
          <a:p>
            <a:pPr eaLnBrk="1" hangingPunct="1">
              <a:buNone/>
            </a:pPr>
            <a:r>
              <a:rPr lang="zh-CN" altLang="en-US" sz="2800" b="1" dirty="0">
                <a:solidFill>
                  <a:srgbClr val="009900"/>
                </a:solidFill>
              </a:rPr>
              <a:t>    输出电阻</a:t>
            </a:r>
            <a:endParaRPr lang="zh-CN" altLang="en-US" sz="2800" b="1" dirty="0">
              <a:solidFill>
                <a:srgbClr val="009900"/>
              </a:solidFill>
            </a:endParaRPr>
          </a:p>
        </p:txBody>
      </p:sp>
    </p:spTree>
  </p:cSld>
  <p:clrMapOvr>
    <a:masterClrMapping/>
  </p:clrMapOvr>
  <p:transition>
    <p:rand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6867" name="Text Box 3"/>
          <p:cNvSpPr txBox="1"/>
          <p:nvPr/>
        </p:nvSpPr>
        <p:spPr>
          <a:xfrm>
            <a:off x="276225" y="1430338"/>
            <a:ext cx="398462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差模电压放大倍数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9699" name="Text Box 4"/>
          <p:cNvSpPr txBox="1"/>
          <p:nvPr/>
        </p:nvSpPr>
        <p:spPr>
          <a:xfrm>
            <a:off x="8121650" y="5543550"/>
            <a:ext cx="1355725" cy="5794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6869" name="Oval 5"/>
          <p:cNvSpPr/>
          <p:nvPr/>
        </p:nvSpPr>
        <p:spPr>
          <a:xfrm>
            <a:off x="422275" y="2133600"/>
            <a:ext cx="446088" cy="425450"/>
          </a:xfrm>
          <a:prstGeom prst="ellipse">
            <a:avLst/>
          </a:prstGeom>
          <a:noFill/>
          <a:ln w="127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1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76870" name="Text Box 6"/>
          <p:cNvSpPr txBox="1"/>
          <p:nvPr/>
        </p:nvSpPr>
        <p:spPr>
          <a:xfrm>
            <a:off x="993775" y="2076450"/>
            <a:ext cx="291465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信号输入</a:t>
            </a:r>
            <a:r>
              <a:rPr lang="zh-CN" altLang="zh-CN" b="1" dirty="0">
                <a:latin typeface="Times New Roman" panose="02020603050405020304" pitchFamily="18" charset="0"/>
              </a:rPr>
              <a:t>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29702" name="Rectangle 7"/>
          <p:cNvSpPr/>
          <p:nvPr/>
        </p:nvSpPr>
        <p:spPr>
          <a:xfrm>
            <a:off x="4360863" y="3257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676872" name="Object 8"/>
          <p:cNvGraphicFramePr>
            <a:graphicFrameLocks noChangeAspect="1"/>
          </p:cNvGraphicFramePr>
          <p:nvPr/>
        </p:nvGraphicFramePr>
        <p:xfrm>
          <a:off x="644525" y="2617788"/>
          <a:ext cx="1806575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" r:id="rId1" imgW="533400" imgH="406400" progId="Equation.3">
                  <p:embed/>
                </p:oleObj>
              </mc:Choice>
              <mc:Fallback>
                <p:oleObj name="" r:id="rId1" imgW="533400" imgH="406400" progId="Equation.3">
                  <p:embed/>
                  <p:pic>
                    <p:nvPicPr>
                      <p:cNvPr id="0" name="图片 308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44525" y="2617788"/>
                        <a:ext cx="1806575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9704" name="Rectangle 9"/>
          <p:cNvSpPr/>
          <p:nvPr/>
        </p:nvSpPr>
        <p:spPr>
          <a:xfrm>
            <a:off x="4308475" y="3257550"/>
            <a:ext cx="9144000" cy="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1800" dirty="0"/>
          </a:p>
        </p:txBody>
      </p:sp>
      <p:graphicFrame>
        <p:nvGraphicFramePr>
          <p:cNvPr id="676874" name="Object 10"/>
          <p:cNvGraphicFramePr>
            <a:graphicFrameLocks noChangeAspect="1"/>
          </p:cNvGraphicFramePr>
          <p:nvPr/>
        </p:nvGraphicFramePr>
        <p:xfrm>
          <a:off x="649288" y="3568700"/>
          <a:ext cx="2143125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7" name="" r:id="rId3" imgW="647700" imgH="406400" progId="Equation.3">
                  <p:embed/>
                </p:oleObj>
              </mc:Choice>
              <mc:Fallback>
                <p:oleObj name="" r:id="rId3" imgW="647700" imgH="406400" progId="Equation.3">
                  <p:embed/>
                  <p:pic>
                    <p:nvPicPr>
                      <p:cNvPr id="0" name="图片 308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49288" y="3568700"/>
                        <a:ext cx="2143125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6875" name="Rectangle 11"/>
          <p:cNvSpPr/>
          <p:nvPr/>
        </p:nvSpPr>
        <p:spPr>
          <a:xfrm>
            <a:off x="323850" y="5226050"/>
            <a:ext cx="4389438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双端输入为差模</a:t>
            </a:r>
            <a:r>
              <a: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6876" name="Rectangle 12"/>
          <p:cNvSpPr/>
          <p:nvPr/>
        </p:nvSpPr>
        <p:spPr>
          <a:xfrm>
            <a:off x="228600" y="549275"/>
            <a:ext cx="5154613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双端输入双端</a:t>
            </a:r>
            <a:r>
              <a:rPr lang="zh-CN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输出的电路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6877" name="Group 13"/>
          <p:cNvGrpSpPr/>
          <p:nvPr/>
        </p:nvGrpSpPr>
        <p:grpSpPr>
          <a:xfrm>
            <a:off x="3975100" y="1630363"/>
            <a:ext cx="4857750" cy="4606925"/>
            <a:chOff x="2713" y="651"/>
            <a:chExt cx="3315" cy="2902"/>
          </a:xfrm>
        </p:grpSpPr>
        <p:grpSp>
          <p:nvGrpSpPr>
            <p:cNvPr id="29709" name="Group 14"/>
            <p:cNvGrpSpPr/>
            <p:nvPr/>
          </p:nvGrpSpPr>
          <p:grpSpPr>
            <a:xfrm>
              <a:off x="2713" y="651"/>
              <a:ext cx="3315" cy="2902"/>
              <a:chOff x="2713" y="651"/>
              <a:chExt cx="3315" cy="2902"/>
            </a:xfrm>
          </p:grpSpPr>
          <p:grpSp>
            <p:nvGrpSpPr>
              <p:cNvPr id="29712" name="Group 15"/>
              <p:cNvGrpSpPr/>
              <p:nvPr/>
            </p:nvGrpSpPr>
            <p:grpSpPr>
              <a:xfrm>
                <a:off x="2713" y="651"/>
                <a:ext cx="3071" cy="2582"/>
                <a:chOff x="2713" y="651"/>
                <a:chExt cx="3071" cy="2582"/>
              </a:xfrm>
            </p:grpSpPr>
            <p:sp>
              <p:nvSpPr>
                <p:cNvPr id="29714" name="Line 16"/>
                <p:cNvSpPr/>
                <p:nvPr/>
              </p:nvSpPr>
              <p:spPr>
                <a:xfrm flipV="1">
                  <a:off x="4029" y="1075"/>
                  <a:ext cx="333" cy="12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9715" name="Rectangle 17"/>
                <p:cNvSpPr/>
                <p:nvPr/>
              </p:nvSpPr>
              <p:spPr>
                <a:xfrm>
                  <a:off x="3097" y="2167"/>
                  <a:ext cx="616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lang="en-US" altLang="zh-CN" b="1" baseline="-50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16" name="Line 18"/>
                <p:cNvSpPr/>
                <p:nvPr/>
              </p:nvSpPr>
              <p:spPr>
                <a:xfrm rot="-5400000">
                  <a:off x="3407" y="2189"/>
                  <a:ext cx="1" cy="64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9717" name="Text Box 19"/>
                <p:cNvSpPr txBox="1"/>
                <p:nvPr/>
              </p:nvSpPr>
              <p:spPr>
                <a:xfrm>
                  <a:off x="5092" y="660"/>
                  <a:ext cx="692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+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CC</a:t>
                  </a:r>
                  <a:endParaRPr lang="en-US" altLang="zh-CN" sz="2400" b="1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18" name="Rectangle 20"/>
                <p:cNvSpPr/>
                <p:nvPr/>
              </p:nvSpPr>
              <p:spPr>
                <a:xfrm>
                  <a:off x="3407" y="821"/>
                  <a:ext cx="613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19" name="Rectangle 21"/>
                <p:cNvSpPr/>
                <p:nvPr/>
              </p:nvSpPr>
              <p:spPr>
                <a:xfrm>
                  <a:off x="3767" y="1436"/>
                  <a:ext cx="362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T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29720" name="Group 22"/>
                <p:cNvGrpSpPr/>
                <p:nvPr/>
              </p:nvGrpSpPr>
              <p:grpSpPr>
                <a:xfrm>
                  <a:off x="3498" y="1408"/>
                  <a:ext cx="327" cy="361"/>
                  <a:chOff x="1493" y="1302"/>
                  <a:chExt cx="501" cy="685"/>
                </a:xfrm>
              </p:grpSpPr>
              <p:sp>
                <p:nvSpPr>
                  <p:cNvPr id="29784" name="Line 23"/>
                  <p:cNvSpPr/>
                  <p:nvPr/>
                </p:nvSpPr>
                <p:spPr>
                  <a:xfrm>
                    <a:off x="1493" y="1636"/>
                    <a:ext cx="209" cy="1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29785" name="Group 24"/>
                  <p:cNvGrpSpPr/>
                  <p:nvPr/>
                </p:nvGrpSpPr>
                <p:grpSpPr>
                  <a:xfrm>
                    <a:off x="1693" y="1302"/>
                    <a:ext cx="301" cy="685"/>
                    <a:chOff x="1402" y="1939"/>
                    <a:chExt cx="301" cy="521"/>
                  </a:xfrm>
                </p:grpSpPr>
                <p:sp>
                  <p:nvSpPr>
                    <p:cNvPr id="29786" name="Line 25"/>
                    <p:cNvSpPr/>
                    <p:nvPr/>
                  </p:nvSpPr>
                  <p:spPr>
                    <a:xfrm>
                      <a:off x="1402" y="1982"/>
                      <a:ext cx="0" cy="435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9787" name="Line 26"/>
                    <p:cNvSpPr/>
                    <p:nvPr/>
                  </p:nvSpPr>
                  <p:spPr>
                    <a:xfrm>
                      <a:off x="1411" y="2243"/>
                      <a:ext cx="292" cy="217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29788" name="Line 27"/>
                    <p:cNvSpPr/>
                    <p:nvPr/>
                  </p:nvSpPr>
                  <p:spPr>
                    <a:xfrm rot="700650" flipV="1">
                      <a:off x="1414" y="1939"/>
                      <a:ext cx="247" cy="221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29721" name="Rectangle 28"/>
                <p:cNvSpPr/>
                <p:nvPr/>
              </p:nvSpPr>
              <p:spPr>
                <a:xfrm rot="-5400000">
                  <a:off x="3674" y="971"/>
                  <a:ext cx="245" cy="88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22" name="Line 29"/>
                <p:cNvSpPr/>
                <p:nvPr/>
              </p:nvSpPr>
              <p:spPr>
                <a:xfrm>
                  <a:off x="3801" y="689"/>
                  <a:ext cx="1287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23" name="Line 30"/>
                <p:cNvSpPr/>
                <p:nvPr/>
              </p:nvSpPr>
              <p:spPr>
                <a:xfrm flipV="1">
                  <a:off x="3799" y="1225"/>
                  <a:ext cx="287" cy="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24" name="Line 31"/>
                <p:cNvSpPr/>
                <p:nvPr/>
              </p:nvSpPr>
              <p:spPr>
                <a:xfrm>
                  <a:off x="3797" y="670"/>
                  <a:ext cx="0" cy="21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25" name="Line 32"/>
                <p:cNvSpPr/>
                <p:nvPr/>
              </p:nvSpPr>
              <p:spPr>
                <a:xfrm>
                  <a:off x="3803" y="1124"/>
                  <a:ext cx="0" cy="30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26" name="Rectangle 33"/>
                <p:cNvSpPr/>
                <p:nvPr/>
              </p:nvSpPr>
              <p:spPr>
                <a:xfrm>
                  <a:off x="2825" y="1192"/>
                  <a:ext cx="457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27" name="Rectangle 34"/>
                <p:cNvSpPr/>
                <p:nvPr/>
              </p:nvSpPr>
              <p:spPr>
                <a:xfrm rot="10800000">
                  <a:off x="2951" y="1520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28" name="Line 35"/>
                <p:cNvSpPr/>
                <p:nvPr/>
              </p:nvSpPr>
              <p:spPr>
                <a:xfrm rot="10800000">
                  <a:off x="3212" y="1586"/>
                  <a:ext cx="31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29" name="Line 36"/>
                <p:cNvSpPr/>
                <p:nvPr/>
              </p:nvSpPr>
              <p:spPr>
                <a:xfrm rot="10800000">
                  <a:off x="2730" y="1573"/>
                  <a:ext cx="221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30" name="Line 37"/>
                <p:cNvSpPr/>
                <p:nvPr/>
              </p:nvSpPr>
              <p:spPr>
                <a:xfrm>
                  <a:off x="4243" y="2538"/>
                  <a:ext cx="0" cy="299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31" name="Line 38"/>
                <p:cNvSpPr/>
                <p:nvPr/>
              </p:nvSpPr>
              <p:spPr>
                <a:xfrm rot="5400000" flipV="1">
                  <a:off x="4242" y="2683"/>
                  <a:ext cx="12" cy="271"/>
                </a:xfrm>
                <a:prstGeom prst="line">
                  <a:avLst/>
                </a:prstGeom>
                <a:ln w="508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32" name="Rectangle 39"/>
                <p:cNvSpPr/>
                <p:nvPr/>
              </p:nvSpPr>
              <p:spPr>
                <a:xfrm flipH="1">
                  <a:off x="4673" y="888"/>
                  <a:ext cx="530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33" name="Rectangle 40"/>
                <p:cNvSpPr/>
                <p:nvPr/>
              </p:nvSpPr>
              <p:spPr>
                <a:xfrm flipH="1">
                  <a:off x="4382" y="1410"/>
                  <a:ext cx="374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T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34" name="Rectangle 41"/>
                <p:cNvSpPr/>
                <p:nvPr/>
              </p:nvSpPr>
              <p:spPr>
                <a:xfrm rot="5400000" flipH="1">
                  <a:off x="4497" y="923"/>
                  <a:ext cx="245" cy="88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35" name="Rectangle 42"/>
                <p:cNvSpPr/>
                <p:nvPr/>
              </p:nvSpPr>
              <p:spPr>
                <a:xfrm rot="5400000" flipH="1">
                  <a:off x="4109" y="2140"/>
                  <a:ext cx="255" cy="91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36" name="Line 43"/>
                <p:cNvSpPr/>
                <p:nvPr/>
              </p:nvSpPr>
              <p:spPr>
                <a:xfrm>
                  <a:off x="4234" y="1886"/>
                  <a:ext cx="0" cy="1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37" name="Line 44"/>
                <p:cNvSpPr/>
                <p:nvPr/>
              </p:nvSpPr>
              <p:spPr>
                <a:xfrm flipH="1">
                  <a:off x="4342" y="1227"/>
                  <a:ext cx="2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38" name="Line 45"/>
                <p:cNvSpPr/>
                <p:nvPr/>
              </p:nvSpPr>
              <p:spPr>
                <a:xfrm flipH="1">
                  <a:off x="4619" y="682"/>
                  <a:ext cx="0" cy="15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39" name="Line 46"/>
                <p:cNvSpPr/>
                <p:nvPr/>
              </p:nvSpPr>
              <p:spPr>
                <a:xfrm>
                  <a:off x="4622" y="1098"/>
                  <a:ext cx="0" cy="3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40" name="Line 47"/>
                <p:cNvSpPr/>
                <p:nvPr/>
              </p:nvSpPr>
              <p:spPr>
                <a:xfrm rot="-5400000" flipH="1">
                  <a:off x="4230" y="1985"/>
                  <a:ext cx="12" cy="131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41" name="Rectangle 48"/>
                <p:cNvSpPr/>
                <p:nvPr/>
              </p:nvSpPr>
              <p:spPr>
                <a:xfrm flipH="1">
                  <a:off x="5187" y="1222"/>
                  <a:ext cx="459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42" name="Rectangle 49"/>
                <p:cNvSpPr/>
                <p:nvPr/>
              </p:nvSpPr>
              <p:spPr>
                <a:xfrm rot="-10800000" flipH="1">
                  <a:off x="5220" y="1523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43" name="Line 50"/>
                <p:cNvSpPr/>
                <p:nvPr/>
              </p:nvSpPr>
              <p:spPr>
                <a:xfrm rot="-10800000" flipH="1">
                  <a:off x="4894" y="1588"/>
                  <a:ext cx="31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44" name="Line 51"/>
                <p:cNvSpPr/>
                <p:nvPr/>
              </p:nvSpPr>
              <p:spPr>
                <a:xfrm rot="-10800000" flipH="1">
                  <a:off x="5474" y="1587"/>
                  <a:ext cx="221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45" name="Line 52"/>
                <p:cNvSpPr/>
                <p:nvPr/>
              </p:nvSpPr>
              <p:spPr>
                <a:xfrm flipH="1">
                  <a:off x="4241" y="2301"/>
                  <a:ext cx="0" cy="155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46" name="Line 53"/>
                <p:cNvSpPr/>
                <p:nvPr/>
              </p:nvSpPr>
              <p:spPr>
                <a:xfrm rot="5400000" flipH="1">
                  <a:off x="4240" y="2386"/>
                  <a:ext cx="0" cy="139"/>
                </a:xfrm>
                <a:prstGeom prst="line">
                  <a:avLst/>
                </a:prstGeom>
                <a:ln w="508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47" name="Rectangle 54"/>
                <p:cNvSpPr/>
                <p:nvPr/>
              </p:nvSpPr>
              <p:spPr>
                <a:xfrm flipH="1">
                  <a:off x="4926" y="2193"/>
                  <a:ext cx="524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  <a:endPara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48" name="Line 55"/>
                <p:cNvSpPr/>
                <p:nvPr/>
              </p:nvSpPr>
              <p:spPr>
                <a:xfrm rot="5400000">
                  <a:off x="5159" y="2187"/>
                  <a:ext cx="0" cy="669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9749" name="Oval 56"/>
                <p:cNvSpPr/>
                <p:nvPr/>
              </p:nvSpPr>
              <p:spPr>
                <a:xfrm>
                  <a:off x="3781" y="1196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50" name="Oval 57"/>
                <p:cNvSpPr/>
                <p:nvPr/>
              </p:nvSpPr>
              <p:spPr>
                <a:xfrm>
                  <a:off x="4600" y="1186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51" name="Oval 58"/>
                <p:cNvSpPr/>
                <p:nvPr/>
              </p:nvSpPr>
              <p:spPr>
                <a:xfrm>
                  <a:off x="4201" y="1851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52" name="Oval 59"/>
                <p:cNvSpPr/>
                <p:nvPr/>
              </p:nvSpPr>
              <p:spPr>
                <a:xfrm>
                  <a:off x="5103" y="651"/>
                  <a:ext cx="48" cy="5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53" name="Oval 60"/>
                <p:cNvSpPr/>
                <p:nvPr/>
              </p:nvSpPr>
              <p:spPr>
                <a:xfrm>
                  <a:off x="4588" y="663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pSp>
              <p:nvGrpSpPr>
                <p:cNvPr id="29754" name="Group 61"/>
                <p:cNvGrpSpPr/>
                <p:nvPr/>
              </p:nvGrpSpPr>
              <p:grpSpPr>
                <a:xfrm flipH="1">
                  <a:off x="4602" y="1408"/>
                  <a:ext cx="327" cy="361"/>
                  <a:chOff x="1493" y="1302"/>
                  <a:chExt cx="501" cy="685"/>
                </a:xfrm>
              </p:grpSpPr>
              <p:sp>
                <p:nvSpPr>
                  <p:cNvPr id="29779" name="Line 62"/>
                  <p:cNvSpPr/>
                  <p:nvPr/>
                </p:nvSpPr>
                <p:spPr>
                  <a:xfrm>
                    <a:off x="1493" y="1636"/>
                    <a:ext cx="209" cy="1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29780" name="Group 63"/>
                  <p:cNvGrpSpPr/>
                  <p:nvPr/>
                </p:nvGrpSpPr>
                <p:grpSpPr>
                  <a:xfrm>
                    <a:off x="1693" y="1302"/>
                    <a:ext cx="301" cy="685"/>
                    <a:chOff x="1402" y="1939"/>
                    <a:chExt cx="301" cy="521"/>
                  </a:xfrm>
                </p:grpSpPr>
                <p:sp>
                  <p:nvSpPr>
                    <p:cNvPr id="29781" name="Line 64"/>
                    <p:cNvSpPr/>
                    <p:nvPr/>
                  </p:nvSpPr>
                  <p:spPr>
                    <a:xfrm>
                      <a:off x="1402" y="1982"/>
                      <a:ext cx="0" cy="435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29782" name="Line 65"/>
                    <p:cNvSpPr/>
                    <p:nvPr/>
                  </p:nvSpPr>
                  <p:spPr>
                    <a:xfrm>
                      <a:off x="1411" y="2243"/>
                      <a:ext cx="292" cy="217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29783" name="Line 66"/>
                    <p:cNvSpPr/>
                    <p:nvPr/>
                  </p:nvSpPr>
                  <p:spPr>
                    <a:xfrm rot="700650" flipV="1">
                      <a:off x="1414" y="1939"/>
                      <a:ext cx="247" cy="221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29755" name="Line 67"/>
                <p:cNvSpPr/>
                <p:nvPr/>
              </p:nvSpPr>
              <p:spPr>
                <a:xfrm rot="-10800000" flipH="1">
                  <a:off x="3834" y="1881"/>
                  <a:ext cx="80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56" name="Line 68"/>
                <p:cNvSpPr/>
                <p:nvPr/>
              </p:nvSpPr>
              <p:spPr>
                <a:xfrm flipH="1">
                  <a:off x="3826" y="1754"/>
                  <a:ext cx="0" cy="1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57" name="Line 69"/>
                <p:cNvSpPr/>
                <p:nvPr/>
              </p:nvSpPr>
              <p:spPr>
                <a:xfrm flipH="1">
                  <a:off x="4630" y="1742"/>
                  <a:ext cx="0" cy="1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58" name="Line 70"/>
                <p:cNvSpPr/>
                <p:nvPr/>
              </p:nvSpPr>
              <p:spPr>
                <a:xfrm rot="5400000" flipH="1">
                  <a:off x="4234" y="2368"/>
                  <a:ext cx="12" cy="307"/>
                </a:xfrm>
                <a:prstGeom prst="line">
                  <a:avLst/>
                </a:prstGeom>
                <a:ln w="508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59" name="Oval 71"/>
                <p:cNvSpPr/>
                <p:nvPr/>
              </p:nvSpPr>
              <p:spPr>
                <a:xfrm>
                  <a:off x="4213" y="2631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60" name="Rectangle 72"/>
                <p:cNvSpPr/>
                <p:nvPr/>
              </p:nvSpPr>
              <p:spPr>
                <a:xfrm flipH="1">
                  <a:off x="4277" y="2052"/>
                  <a:ext cx="470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E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61" name="Rectangle 73"/>
                <p:cNvSpPr/>
                <p:nvPr/>
              </p:nvSpPr>
              <p:spPr>
                <a:xfrm>
                  <a:off x="4377" y="2316"/>
                  <a:ext cx="46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EE</a:t>
                  </a:r>
                  <a:endParaRPr lang="en-US" altLang="zh-CN" sz="2400" b="1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62" name="Oval 74"/>
                <p:cNvSpPr/>
                <p:nvPr/>
              </p:nvSpPr>
              <p:spPr>
                <a:xfrm>
                  <a:off x="2721" y="2927"/>
                  <a:ext cx="48" cy="5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63" name="Oval 75"/>
                <p:cNvSpPr/>
                <p:nvPr/>
              </p:nvSpPr>
              <p:spPr>
                <a:xfrm>
                  <a:off x="5664" y="2915"/>
                  <a:ext cx="48" cy="5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64" name="Rectangle 76"/>
                <p:cNvSpPr/>
                <p:nvPr/>
              </p:nvSpPr>
              <p:spPr>
                <a:xfrm flipH="1">
                  <a:off x="4074" y="765"/>
                  <a:ext cx="428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  <a:endPara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65" name="Rectangle 77"/>
                <p:cNvSpPr/>
                <p:nvPr/>
              </p:nvSpPr>
              <p:spPr>
                <a:xfrm rot="10800000">
                  <a:off x="3323" y="2588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66" name="Rectangle 78"/>
                <p:cNvSpPr/>
                <p:nvPr/>
              </p:nvSpPr>
              <p:spPr>
                <a:xfrm rot="10800000">
                  <a:off x="4907" y="2588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67" name="Line 79"/>
                <p:cNvSpPr/>
                <p:nvPr/>
              </p:nvSpPr>
              <p:spPr>
                <a:xfrm rot="-10800000" flipV="1">
                  <a:off x="2766" y="2641"/>
                  <a:ext cx="557" cy="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68" name="Line 80"/>
                <p:cNvSpPr/>
                <p:nvPr/>
              </p:nvSpPr>
              <p:spPr>
                <a:xfrm rot="10800000">
                  <a:off x="5154" y="2653"/>
                  <a:ext cx="521" cy="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69" name="Line 81"/>
                <p:cNvSpPr/>
                <p:nvPr/>
              </p:nvSpPr>
              <p:spPr>
                <a:xfrm>
                  <a:off x="2748" y="1572"/>
                  <a:ext cx="0" cy="1356"/>
                </a:xfrm>
                <a:prstGeom prst="line">
                  <a:avLst/>
                </a:prstGeom>
                <a:ln w="317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70" name="Line 82"/>
                <p:cNvSpPr/>
                <p:nvPr/>
              </p:nvSpPr>
              <p:spPr>
                <a:xfrm>
                  <a:off x="5688" y="1584"/>
                  <a:ext cx="0" cy="1356"/>
                </a:xfrm>
                <a:prstGeom prst="line">
                  <a:avLst/>
                </a:prstGeom>
                <a:ln w="317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29771" name="Oval 83"/>
                <p:cNvSpPr/>
                <p:nvPr/>
              </p:nvSpPr>
              <p:spPr>
                <a:xfrm>
                  <a:off x="2713" y="2619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72" name="Oval 84"/>
                <p:cNvSpPr/>
                <p:nvPr/>
              </p:nvSpPr>
              <p:spPr>
                <a:xfrm>
                  <a:off x="5653" y="2619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73" name="Line 85"/>
                <p:cNvSpPr/>
                <p:nvPr/>
              </p:nvSpPr>
              <p:spPr>
                <a:xfrm rot="-5400000">
                  <a:off x="4319" y="1793"/>
                  <a:ext cx="1" cy="234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29774" name="Rectangle 86"/>
                <p:cNvSpPr/>
                <p:nvPr/>
              </p:nvSpPr>
              <p:spPr>
                <a:xfrm>
                  <a:off x="4129" y="2947"/>
                  <a:ext cx="364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endParaRPr lang="en-US" altLang="zh-CN" b="1" baseline="-50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75" name="Rectangle 87"/>
                <p:cNvSpPr/>
                <p:nvPr/>
              </p:nvSpPr>
              <p:spPr>
                <a:xfrm rot="10800000">
                  <a:off x="4091" y="1160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29776" name="Rectangle 88"/>
                <p:cNvSpPr/>
                <p:nvPr/>
              </p:nvSpPr>
              <p:spPr>
                <a:xfrm flipH="1">
                  <a:off x="4085" y="1248"/>
                  <a:ext cx="530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L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29777" name="Rectangle 89"/>
                <p:cNvSpPr/>
                <p:nvPr/>
              </p:nvSpPr>
              <p:spPr>
                <a:xfrm>
                  <a:off x="3300" y="2653"/>
                  <a:ext cx="26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rgbClr val="006666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2400" b="1" i="1" dirty="0">
                    <a:solidFill>
                      <a:srgbClr val="0066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9778" name="Rectangle 90"/>
                <p:cNvSpPr/>
                <p:nvPr/>
              </p:nvSpPr>
              <p:spPr>
                <a:xfrm>
                  <a:off x="4931" y="2665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rgbClr val="006666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2400" b="1" i="1" dirty="0">
                    <a:solidFill>
                      <a:srgbClr val="006666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9713" name="Rectangle 91"/>
              <p:cNvSpPr/>
              <p:nvPr/>
            </p:nvSpPr>
            <p:spPr>
              <a:xfrm>
                <a:off x="2948" y="3226"/>
                <a:ext cx="30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双端输入双端</a:t>
                </a:r>
                <a:r>
                  <a:rPr lang="zh-CN" altLang="zh-CN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输出的电路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29710" name="Rectangle 92"/>
            <p:cNvSpPr/>
            <p:nvPr/>
          </p:nvSpPr>
          <p:spPr>
            <a:xfrm>
              <a:off x="3447" y="1080"/>
              <a:ext cx="3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29711" name="Rectangle 93"/>
            <p:cNvSpPr/>
            <p:nvPr/>
          </p:nvSpPr>
          <p:spPr>
            <a:xfrm>
              <a:off x="4635" y="1080"/>
              <a:ext cx="3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68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768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768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768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68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768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76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8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768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867" grpId="0"/>
      <p:bldP spid="676869" grpId="0" animBg="1"/>
      <p:bldP spid="676870" grpId="0"/>
      <p:bldP spid="676875" grpId="0"/>
      <p:bldP spid="676876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7890" name="Text Box 2"/>
          <p:cNvSpPr txBox="1"/>
          <p:nvPr/>
        </p:nvSpPr>
        <p:spPr>
          <a:xfrm>
            <a:off x="611188" y="688975"/>
            <a:ext cx="291465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差模信号通路</a:t>
            </a:r>
            <a:r>
              <a:rPr lang="zh-CN" altLang="zh-CN" b="1" dirty="0">
                <a:latin typeface="Times New Roman" panose="02020603050405020304" pitchFamily="18" charset="0"/>
              </a:rPr>
              <a:t>:</a:t>
            </a:r>
            <a:endParaRPr lang="en-US" altLang="zh-CN" b="1" baseline="-50000" dirty="0">
              <a:latin typeface="Times New Roman" panose="02020603050405020304" pitchFamily="18" charset="0"/>
            </a:endParaRPr>
          </a:p>
        </p:txBody>
      </p:sp>
      <p:sp>
        <p:nvSpPr>
          <p:cNvPr id="677891" name="AutoShape 3"/>
          <p:cNvSpPr/>
          <p:nvPr/>
        </p:nvSpPr>
        <p:spPr>
          <a:xfrm>
            <a:off x="369888" y="3617913"/>
            <a:ext cx="1671637" cy="1865312"/>
          </a:xfrm>
          <a:prstGeom prst="wedgeRoundRectCallout">
            <a:avLst>
              <a:gd name="adj1" fmla="val 111875"/>
              <a:gd name="adj2" fmla="val 40977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lIns="90000" tIns="46800" rIns="90000" bIns="4680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T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zh-CN" altLang="en-US" dirty="0">
                <a:latin typeface="Times New Roman" panose="02020603050405020304" pitchFamily="18" charset="0"/>
                <a:ea typeface="楷体_GB2312" pitchFamily="49" charset="-122"/>
              </a:rPr>
              <a:t>单边微变等效电路</a:t>
            </a:r>
            <a:endParaRPr lang="zh-CN" altLang="en-US" dirty="0">
              <a:solidFill>
                <a:srgbClr val="006666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77892" name="Text Box 4"/>
          <p:cNvSpPr txBox="1"/>
          <p:nvPr/>
        </p:nvSpPr>
        <p:spPr>
          <a:xfrm>
            <a:off x="3903663" y="3525838"/>
            <a:ext cx="523875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pSp>
        <p:nvGrpSpPr>
          <p:cNvPr id="677893" name="Group 5"/>
          <p:cNvGrpSpPr/>
          <p:nvPr/>
        </p:nvGrpSpPr>
        <p:grpSpPr>
          <a:xfrm>
            <a:off x="2894013" y="3563938"/>
            <a:ext cx="5854700" cy="2600325"/>
            <a:chOff x="1975" y="2245"/>
            <a:chExt cx="3953" cy="1638"/>
          </a:xfrm>
        </p:grpSpPr>
        <p:sp>
          <p:nvSpPr>
            <p:cNvPr id="30818" name="Text Box 6"/>
            <p:cNvSpPr txBox="1"/>
            <p:nvPr/>
          </p:nvSpPr>
          <p:spPr>
            <a:xfrm>
              <a:off x="5431" y="2975"/>
              <a:ext cx="49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od1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819" name="Line 7"/>
            <p:cNvSpPr/>
            <p:nvPr/>
          </p:nvSpPr>
          <p:spPr>
            <a:xfrm>
              <a:off x="2647" y="2734"/>
              <a:ext cx="508" cy="0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20" name="Line 8"/>
            <p:cNvSpPr/>
            <p:nvPr/>
          </p:nvSpPr>
          <p:spPr>
            <a:xfrm>
              <a:off x="4304" y="2857"/>
              <a:ext cx="0" cy="534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21" name="Line 9"/>
            <p:cNvSpPr/>
            <p:nvPr/>
          </p:nvSpPr>
          <p:spPr>
            <a:xfrm>
              <a:off x="5396" y="2764"/>
              <a:ext cx="0" cy="675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22" name="Text Box 10"/>
            <p:cNvSpPr txBox="1"/>
            <p:nvPr/>
          </p:nvSpPr>
          <p:spPr>
            <a:xfrm>
              <a:off x="3453" y="2259"/>
              <a:ext cx="33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3" name="Text Box 11"/>
            <p:cNvSpPr txBox="1"/>
            <p:nvPr/>
          </p:nvSpPr>
          <p:spPr>
            <a:xfrm>
              <a:off x="3742" y="3443"/>
              <a:ext cx="26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4" name="Text Box 12"/>
            <p:cNvSpPr txBox="1"/>
            <p:nvPr/>
          </p:nvSpPr>
          <p:spPr>
            <a:xfrm>
              <a:off x="3959" y="2245"/>
              <a:ext cx="34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5" name="Text Box 13"/>
            <p:cNvSpPr txBox="1"/>
            <p:nvPr/>
          </p:nvSpPr>
          <p:spPr>
            <a:xfrm>
              <a:off x="4611" y="2739"/>
              <a:ext cx="36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826" name="Text Box 14"/>
            <p:cNvSpPr txBox="1"/>
            <p:nvPr/>
          </p:nvSpPr>
          <p:spPr>
            <a:xfrm>
              <a:off x="4288" y="2934"/>
              <a:ext cx="53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66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0827" name="Line 15"/>
            <p:cNvSpPr/>
            <p:nvPr/>
          </p:nvSpPr>
          <p:spPr>
            <a:xfrm>
              <a:off x="2310" y="2803"/>
              <a:ext cx="0" cy="676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828" name="Text Box 16"/>
            <p:cNvSpPr txBox="1"/>
            <p:nvPr/>
          </p:nvSpPr>
          <p:spPr>
            <a:xfrm>
              <a:off x="1975" y="2987"/>
              <a:ext cx="40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29" name="Rectangle 17"/>
            <p:cNvSpPr/>
            <p:nvPr/>
          </p:nvSpPr>
          <p:spPr>
            <a:xfrm>
              <a:off x="3083" y="3023"/>
              <a:ext cx="40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be1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30" name="Rectangle 18"/>
            <p:cNvSpPr/>
            <p:nvPr/>
          </p:nvSpPr>
          <p:spPr>
            <a:xfrm rot="10800000">
              <a:off x="2668" y="2513"/>
              <a:ext cx="331" cy="12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31" name="Line 19"/>
            <p:cNvSpPr/>
            <p:nvPr/>
          </p:nvSpPr>
          <p:spPr>
            <a:xfrm rot="-5400000">
              <a:off x="2447" y="2345"/>
              <a:ext cx="0" cy="4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2" name="Line 20"/>
            <p:cNvSpPr/>
            <p:nvPr/>
          </p:nvSpPr>
          <p:spPr>
            <a:xfrm rot="-5400000">
              <a:off x="3282" y="2286"/>
              <a:ext cx="0" cy="57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3" name="Line 21"/>
            <p:cNvSpPr/>
            <p:nvPr/>
          </p:nvSpPr>
          <p:spPr>
            <a:xfrm>
              <a:off x="2239" y="3746"/>
              <a:ext cx="31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0834" name="Group 22"/>
            <p:cNvGrpSpPr/>
            <p:nvPr/>
          </p:nvGrpSpPr>
          <p:grpSpPr>
            <a:xfrm>
              <a:off x="3506" y="2565"/>
              <a:ext cx="136" cy="1193"/>
              <a:chOff x="2645" y="2724"/>
              <a:chExt cx="144" cy="1419"/>
            </a:xfrm>
          </p:grpSpPr>
          <p:sp>
            <p:nvSpPr>
              <p:cNvPr id="30855" name="Rectangle 23"/>
              <p:cNvSpPr/>
              <p:nvPr/>
            </p:nvSpPr>
            <p:spPr>
              <a:xfrm rot="-5400000">
                <a:off x="2538" y="3331"/>
                <a:ext cx="358" cy="14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0856" name="Line 24"/>
              <p:cNvSpPr/>
              <p:nvPr/>
            </p:nvSpPr>
            <p:spPr>
              <a:xfrm>
                <a:off x="2711" y="3575"/>
                <a:ext cx="0" cy="5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57" name="Line 25"/>
              <p:cNvSpPr/>
              <p:nvPr/>
            </p:nvSpPr>
            <p:spPr>
              <a:xfrm>
                <a:off x="2697" y="2724"/>
                <a:ext cx="0" cy="5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0835" name="Group 26"/>
            <p:cNvGrpSpPr/>
            <p:nvPr/>
          </p:nvGrpSpPr>
          <p:grpSpPr>
            <a:xfrm>
              <a:off x="4058" y="2546"/>
              <a:ext cx="208" cy="1195"/>
              <a:chOff x="2059" y="2719"/>
              <a:chExt cx="297" cy="1422"/>
            </a:xfrm>
          </p:grpSpPr>
          <p:sp>
            <p:nvSpPr>
              <p:cNvPr id="30850" name="Line 27"/>
              <p:cNvSpPr/>
              <p:nvPr/>
            </p:nvSpPr>
            <p:spPr>
              <a:xfrm>
                <a:off x="2210" y="3649"/>
                <a:ext cx="0" cy="4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51" name="Line 28"/>
              <p:cNvSpPr/>
              <p:nvPr/>
            </p:nvSpPr>
            <p:spPr>
              <a:xfrm>
                <a:off x="2203" y="2719"/>
                <a:ext cx="0" cy="3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0852" name="Group 29"/>
              <p:cNvGrpSpPr/>
              <p:nvPr/>
            </p:nvGrpSpPr>
            <p:grpSpPr>
              <a:xfrm>
                <a:off x="2059" y="3080"/>
                <a:ext cx="297" cy="624"/>
                <a:chOff x="2640" y="2072"/>
                <a:chExt cx="297" cy="624"/>
              </a:xfrm>
            </p:grpSpPr>
            <p:sp useBgFill="1">
              <p:nvSpPr>
                <p:cNvPr id="30853" name="AutoShape 30"/>
                <p:cNvSpPr/>
                <p:nvPr/>
              </p:nvSpPr>
              <p:spPr>
                <a:xfrm>
                  <a:off x="2640" y="2072"/>
                  <a:ext cx="295" cy="624"/>
                </a:xfrm>
                <a:prstGeom prst="diamond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0854" name="Line 31"/>
                <p:cNvSpPr/>
                <p:nvPr/>
              </p:nvSpPr>
              <p:spPr>
                <a:xfrm>
                  <a:off x="2648" y="2383"/>
                  <a:ext cx="28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0836" name="Line 32"/>
            <p:cNvSpPr/>
            <p:nvPr/>
          </p:nvSpPr>
          <p:spPr>
            <a:xfrm>
              <a:off x="4172" y="2556"/>
              <a:ext cx="112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7" name="Rectangle 33"/>
            <p:cNvSpPr/>
            <p:nvPr/>
          </p:nvSpPr>
          <p:spPr>
            <a:xfrm rot="-5400000">
              <a:off x="4860" y="3059"/>
              <a:ext cx="301" cy="13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38" name="Line 34"/>
            <p:cNvSpPr/>
            <p:nvPr/>
          </p:nvSpPr>
          <p:spPr>
            <a:xfrm>
              <a:off x="5005" y="3271"/>
              <a:ext cx="0" cy="4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839" name="Line 35"/>
            <p:cNvSpPr/>
            <p:nvPr/>
          </p:nvSpPr>
          <p:spPr>
            <a:xfrm>
              <a:off x="5007" y="2556"/>
              <a:ext cx="0" cy="43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0840" name="Group 36"/>
            <p:cNvGrpSpPr/>
            <p:nvPr/>
          </p:nvGrpSpPr>
          <p:grpSpPr>
            <a:xfrm>
              <a:off x="3760" y="3746"/>
              <a:ext cx="226" cy="137"/>
              <a:chOff x="3426" y="3928"/>
              <a:chExt cx="240" cy="163"/>
            </a:xfrm>
          </p:grpSpPr>
          <p:sp>
            <p:nvSpPr>
              <p:cNvPr id="30848" name="Line 37"/>
              <p:cNvSpPr/>
              <p:nvPr/>
            </p:nvSpPr>
            <p:spPr>
              <a:xfrm>
                <a:off x="3426" y="4087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49" name="Line 38"/>
              <p:cNvSpPr/>
              <p:nvPr/>
            </p:nvSpPr>
            <p:spPr>
              <a:xfrm>
                <a:off x="3545" y="3928"/>
                <a:ext cx="0" cy="1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841" name="Text Box 39"/>
            <p:cNvSpPr txBox="1"/>
            <p:nvPr/>
          </p:nvSpPr>
          <p:spPr>
            <a:xfrm>
              <a:off x="2764" y="2744"/>
              <a:ext cx="41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842" name="Oval 40"/>
            <p:cNvSpPr/>
            <p:nvPr/>
          </p:nvSpPr>
          <p:spPr>
            <a:xfrm>
              <a:off x="2184" y="2528"/>
              <a:ext cx="73" cy="7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43" name="Oval 41"/>
            <p:cNvSpPr/>
            <p:nvPr/>
          </p:nvSpPr>
          <p:spPr>
            <a:xfrm>
              <a:off x="2184" y="3700"/>
              <a:ext cx="73" cy="7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44" name="Oval 42"/>
            <p:cNvSpPr/>
            <p:nvPr/>
          </p:nvSpPr>
          <p:spPr>
            <a:xfrm>
              <a:off x="5281" y="2516"/>
              <a:ext cx="73" cy="7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45" name="Oval 43"/>
            <p:cNvSpPr/>
            <p:nvPr/>
          </p:nvSpPr>
          <p:spPr>
            <a:xfrm>
              <a:off x="5354" y="3700"/>
              <a:ext cx="73" cy="7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46" name="Oval 44"/>
            <p:cNvSpPr/>
            <p:nvPr/>
          </p:nvSpPr>
          <p:spPr>
            <a:xfrm>
              <a:off x="4965" y="2528"/>
              <a:ext cx="73" cy="7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847" name="Oval 45"/>
            <p:cNvSpPr/>
            <p:nvPr/>
          </p:nvSpPr>
          <p:spPr>
            <a:xfrm>
              <a:off x="4965" y="3700"/>
              <a:ext cx="73" cy="7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677934" name="Oval 46"/>
          <p:cNvSpPr/>
          <p:nvPr/>
        </p:nvSpPr>
        <p:spPr>
          <a:xfrm>
            <a:off x="250825" y="692150"/>
            <a:ext cx="446088" cy="425450"/>
          </a:xfrm>
          <a:prstGeom prst="ellipse">
            <a:avLst/>
          </a:prstGeom>
          <a:noFill/>
          <a:ln w="127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pSp>
        <p:nvGrpSpPr>
          <p:cNvPr id="677935" name="Group 47"/>
          <p:cNvGrpSpPr/>
          <p:nvPr/>
        </p:nvGrpSpPr>
        <p:grpSpPr>
          <a:xfrm>
            <a:off x="1331913" y="657225"/>
            <a:ext cx="7812087" cy="2555875"/>
            <a:chOff x="730" y="370"/>
            <a:chExt cx="4790" cy="1610"/>
          </a:xfrm>
        </p:grpSpPr>
        <p:sp>
          <p:nvSpPr>
            <p:cNvPr id="30728" name="Rectangle 48"/>
            <p:cNvSpPr/>
            <p:nvPr/>
          </p:nvSpPr>
          <p:spPr>
            <a:xfrm>
              <a:off x="4971" y="1317"/>
              <a:ext cx="549" cy="36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i2</a:t>
              </a:r>
              <a:endParaRPr lang="en-US" altLang="zh-CN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29" name="Line 49"/>
            <p:cNvSpPr/>
            <p:nvPr/>
          </p:nvSpPr>
          <p:spPr>
            <a:xfrm>
              <a:off x="5005" y="1374"/>
              <a:ext cx="0" cy="360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0" name="Rectangle 50"/>
            <p:cNvSpPr/>
            <p:nvPr/>
          </p:nvSpPr>
          <p:spPr>
            <a:xfrm>
              <a:off x="730" y="1282"/>
              <a:ext cx="689" cy="36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b="1" i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1" name="Line 51"/>
            <p:cNvSpPr/>
            <p:nvPr/>
          </p:nvSpPr>
          <p:spPr>
            <a:xfrm>
              <a:off x="1184" y="1351"/>
              <a:ext cx="0" cy="360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2" name="Line 52"/>
            <p:cNvSpPr/>
            <p:nvPr/>
          </p:nvSpPr>
          <p:spPr>
            <a:xfrm>
              <a:off x="2659" y="1042"/>
              <a:ext cx="0" cy="321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3" name="Line 53"/>
            <p:cNvSpPr/>
            <p:nvPr/>
          </p:nvSpPr>
          <p:spPr>
            <a:xfrm>
              <a:off x="3427" y="1043"/>
              <a:ext cx="0" cy="321"/>
            </a:xfrm>
            <a:prstGeom prst="line">
              <a:avLst/>
            </a:prstGeom>
            <a:ln w="38100" cap="flat" cmpd="sng">
              <a:solidFill>
                <a:srgbClr val="0033CC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4" name="Rectangle 54"/>
            <p:cNvSpPr/>
            <p:nvPr/>
          </p:nvSpPr>
          <p:spPr>
            <a:xfrm>
              <a:off x="2596" y="1034"/>
              <a:ext cx="70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od1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5" name="Rectangle 55"/>
            <p:cNvSpPr/>
            <p:nvPr/>
          </p:nvSpPr>
          <p:spPr>
            <a:xfrm>
              <a:off x="2901" y="836"/>
              <a:ext cx="699" cy="36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od2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6" name="Rectangle 56"/>
            <p:cNvSpPr/>
            <p:nvPr/>
          </p:nvSpPr>
          <p:spPr>
            <a:xfrm>
              <a:off x="2858" y="603"/>
              <a:ext cx="61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od</a:t>
              </a:r>
              <a:endParaRPr lang="en-US" altLang="zh-CN" sz="2400" b="1" baseline="-25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37" name="Line 57"/>
            <p:cNvSpPr/>
            <p:nvPr/>
          </p:nvSpPr>
          <p:spPr>
            <a:xfrm>
              <a:off x="2872" y="937"/>
              <a:ext cx="439" cy="0"/>
            </a:xfrm>
            <a:prstGeom prst="line">
              <a:avLst/>
            </a:prstGeom>
            <a:ln w="38100" cap="flat" cmpd="sng">
              <a:solidFill>
                <a:srgbClr val="DC008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38" name="Rectangle 58"/>
            <p:cNvSpPr/>
            <p:nvPr/>
          </p:nvSpPr>
          <p:spPr>
            <a:xfrm>
              <a:off x="2133" y="731"/>
              <a:ext cx="32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39" name="Text Box 59"/>
            <p:cNvSpPr txBox="1"/>
            <p:nvPr/>
          </p:nvSpPr>
          <p:spPr>
            <a:xfrm>
              <a:off x="1831" y="1250"/>
              <a:ext cx="40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B049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baseline="-25000" dirty="0">
                  <a:solidFill>
                    <a:srgbClr val="0B049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40" name="Rectangle 60"/>
            <p:cNvSpPr/>
            <p:nvPr/>
          </p:nvSpPr>
          <p:spPr>
            <a:xfrm>
              <a:off x="3711" y="789"/>
              <a:ext cx="321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1" name="Rectangle 61"/>
            <p:cNvSpPr/>
            <p:nvPr/>
          </p:nvSpPr>
          <p:spPr>
            <a:xfrm>
              <a:off x="2964" y="1509"/>
              <a:ext cx="321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42" name="Text Box 62"/>
            <p:cNvSpPr txBox="1"/>
            <p:nvPr/>
          </p:nvSpPr>
          <p:spPr>
            <a:xfrm>
              <a:off x="3978" y="1244"/>
              <a:ext cx="401" cy="519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B0492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baseline="-25000" dirty="0">
                  <a:solidFill>
                    <a:srgbClr val="0B049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43" name="Rectangle 63"/>
            <p:cNvSpPr/>
            <p:nvPr/>
          </p:nvSpPr>
          <p:spPr>
            <a:xfrm>
              <a:off x="2089" y="461"/>
              <a:ext cx="61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44" name="Rectangle 64"/>
            <p:cNvSpPr/>
            <p:nvPr/>
          </p:nvSpPr>
          <p:spPr>
            <a:xfrm>
              <a:off x="2323" y="1154"/>
              <a:ext cx="30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745" name="Group 65"/>
            <p:cNvGrpSpPr/>
            <p:nvPr/>
          </p:nvGrpSpPr>
          <p:grpSpPr>
            <a:xfrm>
              <a:off x="2084" y="1023"/>
              <a:ext cx="418" cy="536"/>
              <a:chOff x="1493" y="1302"/>
              <a:chExt cx="501" cy="685"/>
            </a:xfrm>
          </p:grpSpPr>
          <p:sp>
            <p:nvSpPr>
              <p:cNvPr id="30813" name="Line 66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0814" name="Group 67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30815" name="Line 68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816" name="Line 69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0817" name="Line 70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0746" name="Rectangle 71"/>
            <p:cNvSpPr/>
            <p:nvPr/>
          </p:nvSpPr>
          <p:spPr>
            <a:xfrm rot="-5400000">
              <a:off x="2360" y="708"/>
              <a:ext cx="236" cy="1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747" name="Line 72"/>
            <p:cNvSpPr/>
            <p:nvPr/>
          </p:nvSpPr>
          <p:spPr>
            <a:xfrm>
              <a:off x="2462" y="419"/>
              <a:ext cx="175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8" name="Line 73"/>
            <p:cNvSpPr/>
            <p:nvPr/>
          </p:nvSpPr>
          <p:spPr>
            <a:xfrm>
              <a:off x="2472" y="950"/>
              <a:ext cx="26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49" name="Line 74"/>
            <p:cNvSpPr/>
            <p:nvPr/>
          </p:nvSpPr>
          <p:spPr>
            <a:xfrm>
              <a:off x="2470" y="412"/>
              <a:ext cx="0" cy="2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0" name="Line 75"/>
            <p:cNvSpPr/>
            <p:nvPr/>
          </p:nvSpPr>
          <p:spPr>
            <a:xfrm>
              <a:off x="2475" y="875"/>
              <a:ext cx="0" cy="19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1" name="Line 76"/>
            <p:cNvSpPr/>
            <p:nvPr/>
          </p:nvSpPr>
          <p:spPr>
            <a:xfrm>
              <a:off x="2470" y="1521"/>
              <a:ext cx="0" cy="3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2" name="Rectangle 77"/>
            <p:cNvSpPr/>
            <p:nvPr/>
          </p:nvSpPr>
          <p:spPr>
            <a:xfrm>
              <a:off x="1404" y="900"/>
              <a:ext cx="39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B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0753" name="Group 78"/>
            <p:cNvGrpSpPr/>
            <p:nvPr/>
          </p:nvGrpSpPr>
          <p:grpSpPr>
            <a:xfrm>
              <a:off x="1239" y="1222"/>
              <a:ext cx="925" cy="113"/>
              <a:chOff x="992" y="1431"/>
              <a:chExt cx="984" cy="118"/>
            </a:xfrm>
          </p:grpSpPr>
          <p:sp>
            <p:nvSpPr>
              <p:cNvPr id="30810" name="Rectangle 79"/>
              <p:cNvSpPr/>
              <p:nvPr/>
            </p:nvSpPr>
            <p:spPr>
              <a:xfrm rot="10800000">
                <a:off x="1263" y="1431"/>
                <a:ext cx="312" cy="11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0811" name="Line 80"/>
              <p:cNvSpPr/>
              <p:nvPr/>
            </p:nvSpPr>
            <p:spPr>
              <a:xfrm rot="10800000">
                <a:off x="1583" y="1497"/>
                <a:ext cx="393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12" name="Line 81"/>
              <p:cNvSpPr/>
              <p:nvPr/>
            </p:nvSpPr>
            <p:spPr>
              <a:xfrm rot="10800000">
                <a:off x="992" y="1484"/>
                <a:ext cx="271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54" name="Rectangle 82"/>
            <p:cNvSpPr/>
            <p:nvPr/>
          </p:nvSpPr>
          <p:spPr>
            <a:xfrm flipH="1">
              <a:off x="3708" y="498"/>
              <a:ext cx="61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55" name="Rectangle 83"/>
            <p:cNvSpPr/>
            <p:nvPr/>
          </p:nvSpPr>
          <p:spPr>
            <a:xfrm flipH="1">
              <a:off x="3500" y="1105"/>
              <a:ext cx="30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0756" name="Group 84"/>
            <p:cNvGrpSpPr/>
            <p:nvPr/>
          </p:nvGrpSpPr>
          <p:grpSpPr>
            <a:xfrm flipH="1">
              <a:off x="3646" y="1013"/>
              <a:ext cx="418" cy="536"/>
              <a:chOff x="1493" y="1302"/>
              <a:chExt cx="501" cy="685"/>
            </a:xfrm>
          </p:grpSpPr>
          <p:sp>
            <p:nvSpPr>
              <p:cNvPr id="30805" name="Line 85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0806" name="Group 86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30807" name="Line 87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0808" name="Line 88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0809" name="Line 89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0757" name="Rectangle 90"/>
            <p:cNvSpPr/>
            <p:nvPr/>
          </p:nvSpPr>
          <p:spPr>
            <a:xfrm rot="5400000" flipH="1">
              <a:off x="3550" y="708"/>
              <a:ext cx="236" cy="10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758" name="Line 91"/>
            <p:cNvSpPr/>
            <p:nvPr/>
          </p:nvSpPr>
          <p:spPr>
            <a:xfrm flipH="1">
              <a:off x="3402" y="940"/>
              <a:ext cx="27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59" name="Line 92"/>
            <p:cNvSpPr/>
            <p:nvPr/>
          </p:nvSpPr>
          <p:spPr>
            <a:xfrm flipH="1">
              <a:off x="3667" y="412"/>
              <a:ext cx="0" cy="23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0" name="Line 93"/>
            <p:cNvSpPr/>
            <p:nvPr/>
          </p:nvSpPr>
          <p:spPr>
            <a:xfrm flipH="1">
              <a:off x="3663" y="873"/>
              <a:ext cx="0" cy="19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1" name="Rectangle 94"/>
            <p:cNvSpPr/>
            <p:nvPr/>
          </p:nvSpPr>
          <p:spPr>
            <a:xfrm flipH="1">
              <a:off x="4392" y="901"/>
              <a:ext cx="40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B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0762" name="Rectangle 95"/>
            <p:cNvSpPr/>
            <p:nvPr/>
          </p:nvSpPr>
          <p:spPr>
            <a:xfrm rot="-10800000" flipH="1">
              <a:off x="4360" y="1215"/>
              <a:ext cx="294" cy="11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763" name="Line 96"/>
            <p:cNvSpPr/>
            <p:nvPr/>
          </p:nvSpPr>
          <p:spPr>
            <a:xfrm rot="-10800000" flipH="1">
              <a:off x="3993" y="1278"/>
              <a:ext cx="36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4" name="Line 97"/>
            <p:cNvSpPr/>
            <p:nvPr/>
          </p:nvSpPr>
          <p:spPr>
            <a:xfrm rot="-10800000" flipH="1">
              <a:off x="4654" y="1265"/>
              <a:ext cx="25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5" name="Line 98"/>
            <p:cNvSpPr/>
            <p:nvPr/>
          </p:nvSpPr>
          <p:spPr>
            <a:xfrm>
              <a:off x="3667" y="1527"/>
              <a:ext cx="0" cy="32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0766" name="Line 99"/>
            <p:cNvSpPr/>
            <p:nvPr/>
          </p:nvSpPr>
          <p:spPr>
            <a:xfrm>
              <a:off x="2462" y="1840"/>
              <a:ext cx="12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0767" name="Group 100"/>
            <p:cNvGrpSpPr/>
            <p:nvPr/>
          </p:nvGrpSpPr>
          <p:grpSpPr>
            <a:xfrm>
              <a:off x="2987" y="1830"/>
              <a:ext cx="159" cy="150"/>
              <a:chOff x="2304" y="3516"/>
              <a:chExt cx="192" cy="192"/>
            </a:xfrm>
          </p:grpSpPr>
          <p:sp>
            <p:nvSpPr>
              <p:cNvPr id="30803" name="Line 101"/>
              <p:cNvSpPr/>
              <p:nvPr/>
            </p:nvSpPr>
            <p:spPr>
              <a:xfrm>
                <a:off x="2400" y="351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4" name="Line 102"/>
              <p:cNvSpPr/>
              <p:nvPr/>
            </p:nvSpPr>
            <p:spPr>
              <a:xfrm rot="-5400000">
                <a:off x="2400" y="3612"/>
                <a:ext cx="0" cy="192"/>
              </a:xfrm>
              <a:prstGeom prst="line">
                <a:avLst/>
              </a:prstGeom>
              <a:ln w="762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0768" name="Group 103"/>
            <p:cNvGrpSpPr/>
            <p:nvPr/>
          </p:nvGrpSpPr>
          <p:grpSpPr>
            <a:xfrm>
              <a:off x="4126" y="413"/>
              <a:ext cx="160" cy="150"/>
              <a:chOff x="2304" y="3516"/>
              <a:chExt cx="192" cy="192"/>
            </a:xfrm>
          </p:grpSpPr>
          <p:sp>
            <p:nvSpPr>
              <p:cNvPr id="30801" name="Line 104"/>
              <p:cNvSpPr/>
              <p:nvPr/>
            </p:nvSpPr>
            <p:spPr>
              <a:xfrm>
                <a:off x="2400" y="351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2" name="Line 105"/>
              <p:cNvSpPr/>
              <p:nvPr/>
            </p:nvSpPr>
            <p:spPr>
              <a:xfrm rot="-5400000">
                <a:off x="2400" y="3612"/>
                <a:ext cx="0" cy="192"/>
              </a:xfrm>
              <a:prstGeom prst="line">
                <a:avLst/>
              </a:prstGeom>
              <a:ln w="762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0769" name="Group 106"/>
            <p:cNvGrpSpPr/>
            <p:nvPr/>
          </p:nvGrpSpPr>
          <p:grpSpPr>
            <a:xfrm>
              <a:off x="1119" y="1807"/>
              <a:ext cx="160" cy="150"/>
              <a:chOff x="2304" y="3516"/>
              <a:chExt cx="192" cy="192"/>
            </a:xfrm>
          </p:grpSpPr>
          <p:sp>
            <p:nvSpPr>
              <p:cNvPr id="30799" name="Line 107"/>
              <p:cNvSpPr/>
              <p:nvPr/>
            </p:nvSpPr>
            <p:spPr>
              <a:xfrm>
                <a:off x="2400" y="351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800" name="Line 108"/>
              <p:cNvSpPr/>
              <p:nvPr/>
            </p:nvSpPr>
            <p:spPr>
              <a:xfrm rot="-5400000">
                <a:off x="2400" y="3612"/>
                <a:ext cx="0" cy="192"/>
              </a:xfrm>
              <a:prstGeom prst="line">
                <a:avLst/>
              </a:prstGeom>
              <a:ln w="762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0770" name="Group 109"/>
            <p:cNvGrpSpPr/>
            <p:nvPr/>
          </p:nvGrpSpPr>
          <p:grpSpPr>
            <a:xfrm>
              <a:off x="4945" y="1814"/>
              <a:ext cx="159" cy="151"/>
              <a:chOff x="2304" y="3516"/>
              <a:chExt cx="192" cy="192"/>
            </a:xfrm>
          </p:grpSpPr>
          <p:sp>
            <p:nvSpPr>
              <p:cNvPr id="30797" name="Line 110"/>
              <p:cNvSpPr/>
              <p:nvPr/>
            </p:nvSpPr>
            <p:spPr>
              <a:xfrm>
                <a:off x="2400" y="351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98" name="Line 111"/>
              <p:cNvSpPr/>
              <p:nvPr/>
            </p:nvSpPr>
            <p:spPr>
              <a:xfrm rot="-5400000">
                <a:off x="2400" y="3612"/>
                <a:ext cx="0" cy="192"/>
              </a:xfrm>
              <a:prstGeom prst="line">
                <a:avLst/>
              </a:prstGeom>
              <a:ln w="762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0771" name="Group 112"/>
            <p:cNvGrpSpPr/>
            <p:nvPr/>
          </p:nvGrpSpPr>
          <p:grpSpPr>
            <a:xfrm>
              <a:off x="3339" y="1436"/>
              <a:ext cx="159" cy="150"/>
              <a:chOff x="2304" y="3516"/>
              <a:chExt cx="192" cy="192"/>
            </a:xfrm>
          </p:grpSpPr>
          <p:sp>
            <p:nvSpPr>
              <p:cNvPr id="30795" name="Line 113"/>
              <p:cNvSpPr/>
              <p:nvPr/>
            </p:nvSpPr>
            <p:spPr>
              <a:xfrm>
                <a:off x="2400" y="351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96" name="Line 114"/>
              <p:cNvSpPr/>
              <p:nvPr/>
            </p:nvSpPr>
            <p:spPr>
              <a:xfrm rot="-5400000">
                <a:off x="2400" y="3612"/>
                <a:ext cx="0" cy="192"/>
              </a:xfrm>
              <a:prstGeom prst="line">
                <a:avLst/>
              </a:prstGeom>
              <a:ln w="762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0772" name="Group 115"/>
            <p:cNvGrpSpPr/>
            <p:nvPr/>
          </p:nvGrpSpPr>
          <p:grpSpPr>
            <a:xfrm>
              <a:off x="2570" y="1435"/>
              <a:ext cx="160" cy="151"/>
              <a:chOff x="2304" y="3516"/>
              <a:chExt cx="192" cy="192"/>
            </a:xfrm>
          </p:grpSpPr>
          <p:sp>
            <p:nvSpPr>
              <p:cNvPr id="30793" name="Line 116"/>
              <p:cNvSpPr/>
              <p:nvPr/>
            </p:nvSpPr>
            <p:spPr>
              <a:xfrm>
                <a:off x="2400" y="3516"/>
                <a:ext cx="0" cy="192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0794" name="Line 117"/>
              <p:cNvSpPr/>
              <p:nvPr/>
            </p:nvSpPr>
            <p:spPr>
              <a:xfrm rot="-5400000">
                <a:off x="2400" y="3612"/>
                <a:ext cx="0" cy="192"/>
              </a:xfrm>
              <a:prstGeom prst="line">
                <a:avLst/>
              </a:prstGeom>
              <a:ln w="762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0773" name="Line 118"/>
            <p:cNvSpPr/>
            <p:nvPr/>
          </p:nvSpPr>
          <p:spPr>
            <a:xfrm>
              <a:off x="1737" y="1153"/>
              <a:ext cx="359" cy="0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74" name="Line 119"/>
            <p:cNvSpPr/>
            <p:nvPr/>
          </p:nvSpPr>
          <p:spPr>
            <a:xfrm flipH="1">
              <a:off x="4015" y="1144"/>
              <a:ext cx="360" cy="0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75" name="Text Box 120"/>
            <p:cNvSpPr txBox="1"/>
            <p:nvPr/>
          </p:nvSpPr>
          <p:spPr>
            <a:xfrm>
              <a:off x="4118" y="819"/>
              <a:ext cx="454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2400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6" name="Text Box 121"/>
            <p:cNvSpPr txBox="1"/>
            <p:nvPr/>
          </p:nvSpPr>
          <p:spPr>
            <a:xfrm>
              <a:off x="1809" y="829"/>
              <a:ext cx="453" cy="288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77" name="Line 122"/>
            <p:cNvSpPr/>
            <p:nvPr/>
          </p:nvSpPr>
          <p:spPr>
            <a:xfrm>
              <a:off x="2634" y="536"/>
              <a:ext cx="0" cy="295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78" name="Line 123"/>
            <p:cNvSpPr/>
            <p:nvPr/>
          </p:nvSpPr>
          <p:spPr>
            <a:xfrm>
              <a:off x="3533" y="506"/>
              <a:ext cx="0" cy="296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0779" name="Text Box 124"/>
            <p:cNvSpPr txBox="1"/>
            <p:nvPr/>
          </p:nvSpPr>
          <p:spPr>
            <a:xfrm>
              <a:off x="2616" y="500"/>
              <a:ext cx="453" cy="51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sz="2400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endParaRPr lang="en-US" altLang="zh-CN" sz="2400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0" name="Text Box 125"/>
            <p:cNvSpPr txBox="1"/>
            <p:nvPr/>
          </p:nvSpPr>
          <p:spPr>
            <a:xfrm>
              <a:off x="3211" y="453"/>
              <a:ext cx="453" cy="519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c2</a:t>
              </a:r>
              <a:endParaRPr lang="en-US" altLang="zh-CN" sz="2400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endParaRPr lang="en-US" altLang="zh-CN" sz="2400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0781" name="Oval 126"/>
            <p:cNvSpPr/>
            <p:nvPr/>
          </p:nvSpPr>
          <p:spPr>
            <a:xfrm>
              <a:off x="2446" y="904"/>
              <a:ext cx="63" cy="7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782" name="Oval 127"/>
            <p:cNvSpPr/>
            <p:nvPr/>
          </p:nvSpPr>
          <p:spPr>
            <a:xfrm>
              <a:off x="3633" y="904"/>
              <a:ext cx="64" cy="7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783" name="Oval 128"/>
            <p:cNvSpPr/>
            <p:nvPr/>
          </p:nvSpPr>
          <p:spPr>
            <a:xfrm>
              <a:off x="3633" y="370"/>
              <a:ext cx="64" cy="7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0784" name="Oval 129"/>
            <p:cNvSpPr/>
            <p:nvPr/>
          </p:nvSpPr>
          <p:spPr>
            <a:xfrm>
              <a:off x="3027" y="1786"/>
              <a:ext cx="64" cy="70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85" name="Oval 130"/>
            <p:cNvSpPr/>
            <p:nvPr/>
          </p:nvSpPr>
          <p:spPr>
            <a:xfrm>
              <a:off x="4905" y="1211"/>
              <a:ext cx="63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86" name="Oval 131"/>
            <p:cNvSpPr/>
            <p:nvPr/>
          </p:nvSpPr>
          <p:spPr>
            <a:xfrm>
              <a:off x="1174" y="1225"/>
              <a:ext cx="64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87" name="Oval 132"/>
            <p:cNvSpPr/>
            <p:nvPr/>
          </p:nvSpPr>
          <p:spPr>
            <a:xfrm>
              <a:off x="4988" y="1809"/>
              <a:ext cx="63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88" name="Oval 133"/>
            <p:cNvSpPr/>
            <p:nvPr/>
          </p:nvSpPr>
          <p:spPr>
            <a:xfrm>
              <a:off x="1155" y="1774"/>
              <a:ext cx="64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89" name="Oval 134"/>
            <p:cNvSpPr/>
            <p:nvPr/>
          </p:nvSpPr>
          <p:spPr>
            <a:xfrm>
              <a:off x="2666" y="901"/>
              <a:ext cx="63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90" name="Oval 135"/>
            <p:cNvSpPr/>
            <p:nvPr/>
          </p:nvSpPr>
          <p:spPr>
            <a:xfrm>
              <a:off x="3374" y="901"/>
              <a:ext cx="63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91" name="Oval 136"/>
            <p:cNvSpPr/>
            <p:nvPr/>
          </p:nvSpPr>
          <p:spPr>
            <a:xfrm>
              <a:off x="2630" y="1429"/>
              <a:ext cx="63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0792" name="Oval 137"/>
            <p:cNvSpPr/>
            <p:nvPr/>
          </p:nvSpPr>
          <p:spPr>
            <a:xfrm>
              <a:off x="3386" y="1417"/>
              <a:ext cx="63" cy="70"/>
            </a:xfrm>
            <a:prstGeom prst="ellips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79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7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78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7890" grpId="0"/>
      <p:bldP spid="677891" grpId="0" animBg="1"/>
      <p:bldP spid="677892" grpId="0"/>
      <p:bldP spid="67793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8914" name="Oval 2"/>
          <p:cNvSpPr/>
          <p:nvPr/>
        </p:nvSpPr>
        <p:spPr>
          <a:xfrm>
            <a:off x="250825" y="579438"/>
            <a:ext cx="436563" cy="401637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3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78915" name="Text Box 3"/>
          <p:cNvSpPr txBox="1"/>
          <p:nvPr/>
        </p:nvSpPr>
        <p:spPr>
          <a:xfrm>
            <a:off x="755650" y="473075"/>
            <a:ext cx="4543425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差模电压放大倍数:</a:t>
            </a:r>
            <a:endParaRPr lang="en-US" altLang="zh-CN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78916" name="Text Box 4"/>
          <p:cNvSpPr txBox="1"/>
          <p:nvPr/>
        </p:nvSpPr>
        <p:spPr>
          <a:xfrm>
            <a:off x="436563" y="3136900"/>
            <a:ext cx="3862387" cy="5794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差模电压放大倍数: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8917" name="Object 5"/>
          <p:cNvGraphicFramePr>
            <a:graphicFrameLocks noChangeAspect="1"/>
          </p:cNvGraphicFramePr>
          <p:nvPr/>
        </p:nvGraphicFramePr>
        <p:xfrm>
          <a:off x="1127125" y="5138738"/>
          <a:ext cx="1717675" cy="1227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1" name="" r:id="rId1" imgW="673100" imgH="444500" progId="Equation.3">
                  <p:embed/>
                </p:oleObj>
              </mc:Choice>
              <mc:Fallback>
                <p:oleObj name="" r:id="rId1" imgW="673100" imgH="444500" progId="Equation.3">
                  <p:embed/>
                  <p:pic>
                    <p:nvPicPr>
                      <p:cNvPr id="0" name="图片 309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127125" y="5138738"/>
                        <a:ext cx="1717675" cy="1227137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18" name="Object 6"/>
          <p:cNvGraphicFramePr>
            <a:graphicFrameLocks noChangeAspect="1"/>
          </p:cNvGraphicFramePr>
          <p:nvPr/>
        </p:nvGraphicFramePr>
        <p:xfrm>
          <a:off x="1225550" y="3582988"/>
          <a:ext cx="1593850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2" name="" r:id="rId3" imgW="596900" imgH="444500" progId="Equation.3">
                  <p:embed/>
                </p:oleObj>
              </mc:Choice>
              <mc:Fallback>
                <p:oleObj name="" r:id="rId3" imgW="596900" imgH="444500" progId="Equation.3">
                  <p:embed/>
                  <p:pic>
                    <p:nvPicPr>
                      <p:cNvPr id="0" name="图片 309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225550" y="3582988"/>
                        <a:ext cx="1593850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8919" name="Text Box 7"/>
          <p:cNvSpPr txBox="1"/>
          <p:nvPr/>
        </p:nvSpPr>
        <p:spPr>
          <a:xfrm>
            <a:off x="542925" y="4721225"/>
            <a:ext cx="3862388" cy="5794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单边差模放大倍数: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78920" name="Object 8"/>
          <p:cNvGraphicFramePr>
            <a:graphicFrameLocks noChangeAspect="1"/>
          </p:cNvGraphicFramePr>
          <p:nvPr/>
        </p:nvGraphicFramePr>
        <p:xfrm>
          <a:off x="3925888" y="3213100"/>
          <a:ext cx="4676775" cy="2376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4" name="" r:id="rId5" imgW="1460500" imgH="889000" progId="Equation.3">
                  <p:embed/>
                </p:oleObj>
              </mc:Choice>
              <mc:Fallback>
                <p:oleObj name="" r:id="rId5" imgW="1460500" imgH="889000" progId="Equation.3">
                  <p:embed/>
                  <p:pic>
                    <p:nvPicPr>
                      <p:cNvPr id="0" name="图片 3093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925888" y="3213100"/>
                        <a:ext cx="4676775" cy="23764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8921" name="Object 9"/>
          <p:cNvGraphicFramePr>
            <a:graphicFrameLocks noChangeAspect="1"/>
          </p:cNvGraphicFramePr>
          <p:nvPr/>
        </p:nvGraphicFramePr>
        <p:xfrm>
          <a:off x="4819650" y="5661025"/>
          <a:ext cx="1989138" cy="654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3" name="" r:id="rId7" imgW="635000" imgH="228600" progId="Equation.3">
                  <p:embed/>
                </p:oleObj>
              </mc:Choice>
              <mc:Fallback>
                <p:oleObj name="" r:id="rId7" imgW="635000" imgH="228600" progId="Equation.3">
                  <p:embed/>
                  <p:pic>
                    <p:nvPicPr>
                      <p:cNvPr id="0" name="图片 3092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19650" y="5661025"/>
                        <a:ext cx="1989138" cy="6540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678922" name="Group 10"/>
          <p:cNvGrpSpPr/>
          <p:nvPr/>
        </p:nvGrpSpPr>
        <p:grpSpPr>
          <a:xfrm>
            <a:off x="3036888" y="757238"/>
            <a:ext cx="5927725" cy="2600325"/>
            <a:chOff x="1975" y="2245"/>
            <a:chExt cx="3953" cy="1638"/>
          </a:xfrm>
        </p:grpSpPr>
        <p:sp>
          <p:nvSpPr>
            <p:cNvPr id="31756" name="Text Box 11"/>
            <p:cNvSpPr txBox="1"/>
            <p:nvPr/>
          </p:nvSpPr>
          <p:spPr>
            <a:xfrm>
              <a:off x="5431" y="2975"/>
              <a:ext cx="49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od1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1757" name="Line 12"/>
            <p:cNvSpPr/>
            <p:nvPr/>
          </p:nvSpPr>
          <p:spPr>
            <a:xfrm>
              <a:off x="2647" y="2734"/>
              <a:ext cx="508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8" name="Line 13"/>
            <p:cNvSpPr/>
            <p:nvPr/>
          </p:nvSpPr>
          <p:spPr>
            <a:xfrm>
              <a:off x="4304" y="2857"/>
              <a:ext cx="0" cy="534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59" name="Line 14"/>
            <p:cNvSpPr/>
            <p:nvPr/>
          </p:nvSpPr>
          <p:spPr>
            <a:xfrm>
              <a:off x="5396" y="2764"/>
              <a:ext cx="0" cy="675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60" name="Text Box 15"/>
            <p:cNvSpPr txBox="1"/>
            <p:nvPr/>
          </p:nvSpPr>
          <p:spPr>
            <a:xfrm>
              <a:off x="3455" y="2259"/>
              <a:ext cx="32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1" name="Text Box 16"/>
            <p:cNvSpPr txBox="1"/>
            <p:nvPr/>
          </p:nvSpPr>
          <p:spPr>
            <a:xfrm>
              <a:off x="3744" y="3443"/>
              <a:ext cx="25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2" name="Text Box 17"/>
            <p:cNvSpPr txBox="1"/>
            <p:nvPr/>
          </p:nvSpPr>
          <p:spPr>
            <a:xfrm>
              <a:off x="3961" y="2245"/>
              <a:ext cx="338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3" name="Text Box 18"/>
            <p:cNvSpPr txBox="1"/>
            <p:nvPr/>
          </p:nvSpPr>
          <p:spPr>
            <a:xfrm>
              <a:off x="4611" y="2739"/>
              <a:ext cx="36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1764" name="Text Box 19"/>
            <p:cNvSpPr txBox="1"/>
            <p:nvPr/>
          </p:nvSpPr>
          <p:spPr>
            <a:xfrm>
              <a:off x="4288" y="2934"/>
              <a:ext cx="53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5" name="Line 20"/>
            <p:cNvSpPr/>
            <p:nvPr/>
          </p:nvSpPr>
          <p:spPr>
            <a:xfrm>
              <a:off x="2310" y="2803"/>
              <a:ext cx="0" cy="67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1766" name="Text Box 21"/>
            <p:cNvSpPr txBox="1"/>
            <p:nvPr/>
          </p:nvSpPr>
          <p:spPr>
            <a:xfrm>
              <a:off x="1975" y="2987"/>
              <a:ext cx="40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7" name="Rectangle 22"/>
            <p:cNvSpPr/>
            <p:nvPr/>
          </p:nvSpPr>
          <p:spPr>
            <a:xfrm>
              <a:off x="3083" y="3023"/>
              <a:ext cx="40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be1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68" name="Rectangle 23"/>
            <p:cNvSpPr/>
            <p:nvPr/>
          </p:nvSpPr>
          <p:spPr>
            <a:xfrm rot="10800000">
              <a:off x="2668" y="2513"/>
              <a:ext cx="331" cy="12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1769" name="Line 24"/>
            <p:cNvSpPr/>
            <p:nvPr/>
          </p:nvSpPr>
          <p:spPr>
            <a:xfrm rot="-5400000">
              <a:off x="2447" y="2345"/>
              <a:ext cx="0" cy="45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0" name="Line 25"/>
            <p:cNvSpPr/>
            <p:nvPr/>
          </p:nvSpPr>
          <p:spPr>
            <a:xfrm rot="-5400000">
              <a:off x="3282" y="2286"/>
              <a:ext cx="0" cy="57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1" name="Line 26"/>
            <p:cNvSpPr/>
            <p:nvPr/>
          </p:nvSpPr>
          <p:spPr>
            <a:xfrm>
              <a:off x="2239" y="3746"/>
              <a:ext cx="31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1772" name="Group 27"/>
            <p:cNvGrpSpPr/>
            <p:nvPr/>
          </p:nvGrpSpPr>
          <p:grpSpPr>
            <a:xfrm>
              <a:off x="3506" y="2565"/>
              <a:ext cx="136" cy="1193"/>
              <a:chOff x="2645" y="2724"/>
              <a:chExt cx="144" cy="1419"/>
            </a:xfrm>
          </p:grpSpPr>
          <p:sp>
            <p:nvSpPr>
              <p:cNvPr id="31793" name="Rectangle 28"/>
              <p:cNvSpPr/>
              <p:nvPr/>
            </p:nvSpPr>
            <p:spPr>
              <a:xfrm rot="-5400000">
                <a:off x="2538" y="3331"/>
                <a:ext cx="358" cy="14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1794" name="Line 29"/>
              <p:cNvSpPr/>
              <p:nvPr/>
            </p:nvSpPr>
            <p:spPr>
              <a:xfrm>
                <a:off x="2711" y="3575"/>
                <a:ext cx="0" cy="5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95" name="Line 30"/>
              <p:cNvSpPr/>
              <p:nvPr/>
            </p:nvSpPr>
            <p:spPr>
              <a:xfrm>
                <a:off x="2697" y="2724"/>
                <a:ext cx="0" cy="5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1773" name="Group 31"/>
            <p:cNvGrpSpPr/>
            <p:nvPr/>
          </p:nvGrpSpPr>
          <p:grpSpPr>
            <a:xfrm>
              <a:off x="4058" y="2546"/>
              <a:ext cx="208" cy="1195"/>
              <a:chOff x="2059" y="2719"/>
              <a:chExt cx="297" cy="1422"/>
            </a:xfrm>
          </p:grpSpPr>
          <p:sp>
            <p:nvSpPr>
              <p:cNvPr id="31788" name="Line 32"/>
              <p:cNvSpPr/>
              <p:nvPr/>
            </p:nvSpPr>
            <p:spPr>
              <a:xfrm>
                <a:off x="2210" y="3649"/>
                <a:ext cx="0" cy="4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89" name="Line 33"/>
              <p:cNvSpPr/>
              <p:nvPr/>
            </p:nvSpPr>
            <p:spPr>
              <a:xfrm>
                <a:off x="2203" y="2719"/>
                <a:ext cx="0" cy="3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1790" name="Group 34"/>
              <p:cNvGrpSpPr/>
              <p:nvPr/>
            </p:nvGrpSpPr>
            <p:grpSpPr>
              <a:xfrm>
                <a:off x="2059" y="3080"/>
                <a:ext cx="297" cy="624"/>
                <a:chOff x="2640" y="2072"/>
                <a:chExt cx="297" cy="624"/>
              </a:xfrm>
            </p:grpSpPr>
            <p:sp useBgFill="1">
              <p:nvSpPr>
                <p:cNvPr id="31791" name="AutoShape 35"/>
                <p:cNvSpPr/>
                <p:nvPr/>
              </p:nvSpPr>
              <p:spPr>
                <a:xfrm>
                  <a:off x="2640" y="2072"/>
                  <a:ext cx="295" cy="624"/>
                </a:xfrm>
                <a:prstGeom prst="diamond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1792" name="Line 36"/>
                <p:cNvSpPr/>
                <p:nvPr/>
              </p:nvSpPr>
              <p:spPr>
                <a:xfrm>
                  <a:off x="2648" y="2383"/>
                  <a:ext cx="28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1774" name="Line 37"/>
            <p:cNvSpPr/>
            <p:nvPr/>
          </p:nvSpPr>
          <p:spPr>
            <a:xfrm>
              <a:off x="4172" y="2556"/>
              <a:ext cx="1123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5" name="Rectangle 38"/>
            <p:cNvSpPr/>
            <p:nvPr/>
          </p:nvSpPr>
          <p:spPr>
            <a:xfrm rot="-5400000">
              <a:off x="4860" y="3059"/>
              <a:ext cx="301" cy="135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1776" name="Line 39"/>
            <p:cNvSpPr/>
            <p:nvPr/>
          </p:nvSpPr>
          <p:spPr>
            <a:xfrm>
              <a:off x="5005" y="3271"/>
              <a:ext cx="0" cy="47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1777" name="Line 40"/>
            <p:cNvSpPr/>
            <p:nvPr/>
          </p:nvSpPr>
          <p:spPr>
            <a:xfrm>
              <a:off x="5007" y="2556"/>
              <a:ext cx="0" cy="43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1778" name="Group 41"/>
            <p:cNvGrpSpPr/>
            <p:nvPr/>
          </p:nvGrpSpPr>
          <p:grpSpPr>
            <a:xfrm>
              <a:off x="3760" y="3746"/>
              <a:ext cx="226" cy="137"/>
              <a:chOff x="3426" y="3928"/>
              <a:chExt cx="240" cy="163"/>
            </a:xfrm>
          </p:grpSpPr>
          <p:sp>
            <p:nvSpPr>
              <p:cNvPr id="31786" name="Line 42"/>
              <p:cNvSpPr/>
              <p:nvPr/>
            </p:nvSpPr>
            <p:spPr>
              <a:xfrm>
                <a:off x="3426" y="4087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1787" name="Line 43"/>
              <p:cNvSpPr/>
              <p:nvPr/>
            </p:nvSpPr>
            <p:spPr>
              <a:xfrm>
                <a:off x="3545" y="3928"/>
                <a:ext cx="0" cy="1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1779" name="Text Box 44"/>
            <p:cNvSpPr txBox="1"/>
            <p:nvPr/>
          </p:nvSpPr>
          <p:spPr>
            <a:xfrm>
              <a:off x="2764" y="2744"/>
              <a:ext cx="41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1780" name="Oval 45"/>
            <p:cNvSpPr/>
            <p:nvPr/>
          </p:nvSpPr>
          <p:spPr>
            <a:xfrm>
              <a:off x="2184" y="2528"/>
              <a:ext cx="73" cy="7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1781" name="Oval 46"/>
            <p:cNvSpPr/>
            <p:nvPr/>
          </p:nvSpPr>
          <p:spPr>
            <a:xfrm>
              <a:off x="2184" y="3700"/>
              <a:ext cx="73" cy="7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1782" name="Oval 47"/>
            <p:cNvSpPr/>
            <p:nvPr/>
          </p:nvSpPr>
          <p:spPr>
            <a:xfrm>
              <a:off x="5281" y="2516"/>
              <a:ext cx="73" cy="71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1783" name="Oval 48"/>
            <p:cNvSpPr/>
            <p:nvPr/>
          </p:nvSpPr>
          <p:spPr>
            <a:xfrm>
              <a:off x="5354" y="3700"/>
              <a:ext cx="73" cy="70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1784" name="Oval 49"/>
            <p:cNvSpPr/>
            <p:nvPr/>
          </p:nvSpPr>
          <p:spPr>
            <a:xfrm>
              <a:off x="4965" y="2528"/>
              <a:ext cx="73" cy="7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1785" name="Oval 50"/>
            <p:cNvSpPr/>
            <p:nvPr/>
          </p:nvSpPr>
          <p:spPr>
            <a:xfrm>
              <a:off x="4965" y="3700"/>
              <a:ext cx="73" cy="70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678964" name="Text Box 52"/>
          <p:cNvSpPr txBox="1"/>
          <p:nvPr/>
        </p:nvSpPr>
        <p:spPr>
          <a:xfrm>
            <a:off x="4264025" y="739775"/>
            <a:ext cx="523875" cy="457200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400" b="1" i="1" dirty="0">
                <a:latin typeface="Times New Roman" panose="02020603050405020304" pitchFamily="18" charset="0"/>
              </a:rPr>
              <a:t>R</a:t>
            </a:r>
            <a:r>
              <a:rPr lang="en-US" altLang="zh-CN" sz="2400" b="1" baseline="-25000" dirty="0">
                <a:latin typeface="Times New Roman" panose="02020603050405020304" pitchFamily="18" charset="0"/>
              </a:rPr>
              <a:t>B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789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89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89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789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789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789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6789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789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89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789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8914" grpId="0" animBg="1"/>
      <p:bldP spid="678915" grpId="0"/>
      <p:bldP spid="678916" grpId="0"/>
      <p:bldP spid="67891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79938" name="Object 2"/>
          <p:cNvGraphicFramePr>
            <a:graphicFrameLocks noChangeAspect="1"/>
          </p:cNvGraphicFramePr>
          <p:nvPr/>
        </p:nvGraphicFramePr>
        <p:xfrm>
          <a:off x="363538" y="1027113"/>
          <a:ext cx="7450137" cy="1249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5" name="" r:id="rId1" imgW="2476500" imgH="444500" progId="Equation.3">
                  <p:embed/>
                </p:oleObj>
              </mc:Choice>
              <mc:Fallback>
                <p:oleObj name="" r:id="rId1" imgW="2476500" imgH="444500" progId="Equation.3">
                  <p:embed/>
                  <p:pic>
                    <p:nvPicPr>
                      <p:cNvPr id="0" name="图片 309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3538" y="1027113"/>
                        <a:ext cx="7450137" cy="124936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79939" name="Text Box 3"/>
          <p:cNvSpPr txBox="1"/>
          <p:nvPr/>
        </p:nvSpPr>
        <p:spPr>
          <a:xfrm>
            <a:off x="250825" y="2266950"/>
            <a:ext cx="8208963" cy="1554163"/>
          </a:xfrm>
          <a:prstGeom prst="rect">
            <a:avLst/>
          </a:prstGeom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47625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若差动电路带负载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接在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1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与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2</a:t>
            </a:r>
            <a:r>
              <a:rPr lang="zh-CN" altLang="zh-CN" b="1" dirty="0">
                <a:latin typeface="Times New Roman" panose="02020603050405020304" pitchFamily="18" charset="0"/>
                <a:ea typeface="楷体_GB2312" pitchFamily="49" charset="-122"/>
              </a:rPr>
              <a:t>之间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),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对于差动信号而言，</a:t>
            </a: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  <a:ea typeface="楷体_GB2312" pitchFamily="49" charset="-122"/>
              </a:rPr>
              <a:t>L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中点为零电位</a:t>
            </a:r>
            <a:r>
              <a:rPr lang="en-US" altLang="en-US" b="1" dirty="0">
                <a:latin typeface="Times New Roman" panose="02020603050405020304" pitchFamily="18" charset="0"/>
                <a:ea typeface="楷体_GB2312" pitchFamily="49" charset="-122"/>
              </a:rPr>
              <a:t>, </a:t>
            </a: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所以放大倍数：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79940" name="Object 4"/>
          <p:cNvGraphicFramePr>
            <a:graphicFrameLocks noChangeAspect="1"/>
          </p:cNvGraphicFramePr>
          <p:nvPr/>
        </p:nvGraphicFramePr>
        <p:xfrm>
          <a:off x="827088" y="3429000"/>
          <a:ext cx="3322637" cy="151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6" name="" r:id="rId3" imgW="1231265" imgH="609600" progId="Equation.3">
                  <p:embed/>
                </p:oleObj>
              </mc:Choice>
              <mc:Fallback>
                <p:oleObj name="" r:id="rId3" imgW="1231265" imgH="609600" progId="Equation.3">
                  <p:embed/>
                  <p:pic>
                    <p:nvPicPr>
                      <p:cNvPr id="0" name="图片 3095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27088" y="3429000"/>
                        <a:ext cx="3322637" cy="15113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 useBgFill="1">
        <p:nvSpPr>
          <p:cNvPr id="679941" name="Text Box 5"/>
          <p:cNvSpPr txBox="1"/>
          <p:nvPr/>
        </p:nvSpPr>
        <p:spPr>
          <a:xfrm>
            <a:off x="323850" y="473075"/>
            <a:ext cx="4887913" cy="579438"/>
          </a:xfrm>
          <a:prstGeom prst="rect">
            <a:avLst/>
          </a:prstGeom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总的差动电压放大倍数：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79942" name="Group 6"/>
          <p:cNvGrpSpPr/>
          <p:nvPr/>
        </p:nvGrpSpPr>
        <p:grpSpPr>
          <a:xfrm>
            <a:off x="4286250" y="1916113"/>
            <a:ext cx="4857750" cy="4606925"/>
            <a:chOff x="2713" y="651"/>
            <a:chExt cx="3315" cy="2902"/>
          </a:xfrm>
        </p:grpSpPr>
        <p:grpSp>
          <p:nvGrpSpPr>
            <p:cNvPr id="32776" name="Group 7"/>
            <p:cNvGrpSpPr/>
            <p:nvPr/>
          </p:nvGrpSpPr>
          <p:grpSpPr>
            <a:xfrm>
              <a:off x="2713" y="651"/>
              <a:ext cx="3315" cy="2902"/>
              <a:chOff x="2713" y="651"/>
              <a:chExt cx="3315" cy="2902"/>
            </a:xfrm>
          </p:grpSpPr>
          <p:grpSp>
            <p:nvGrpSpPr>
              <p:cNvPr id="32779" name="Group 8"/>
              <p:cNvGrpSpPr/>
              <p:nvPr/>
            </p:nvGrpSpPr>
            <p:grpSpPr>
              <a:xfrm>
                <a:off x="2713" y="651"/>
                <a:ext cx="3071" cy="2582"/>
                <a:chOff x="2713" y="651"/>
                <a:chExt cx="3071" cy="2582"/>
              </a:xfrm>
            </p:grpSpPr>
            <p:sp>
              <p:nvSpPr>
                <p:cNvPr id="32781" name="Line 9"/>
                <p:cNvSpPr/>
                <p:nvPr/>
              </p:nvSpPr>
              <p:spPr>
                <a:xfrm flipV="1">
                  <a:off x="4029" y="1075"/>
                  <a:ext cx="333" cy="12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2782" name="Rectangle 10"/>
                <p:cNvSpPr/>
                <p:nvPr/>
              </p:nvSpPr>
              <p:spPr>
                <a:xfrm>
                  <a:off x="3097" y="2167"/>
                  <a:ext cx="616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lang="en-US" altLang="zh-CN" b="1" baseline="-50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83" name="Line 11"/>
                <p:cNvSpPr/>
                <p:nvPr/>
              </p:nvSpPr>
              <p:spPr>
                <a:xfrm rot="-5400000">
                  <a:off x="3407" y="2189"/>
                  <a:ext cx="1" cy="640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2784" name="Text Box 12"/>
                <p:cNvSpPr txBox="1"/>
                <p:nvPr/>
              </p:nvSpPr>
              <p:spPr>
                <a:xfrm>
                  <a:off x="5092" y="660"/>
                  <a:ext cx="692" cy="288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latin typeface="Times New Roman" panose="02020603050405020304" pitchFamily="18" charset="0"/>
                      <a:ea typeface="楷体_GB2312" pitchFamily="49" charset="-122"/>
                    </a:rPr>
                    <a:t>+</a:t>
                  </a:r>
                  <a:r>
                    <a:rPr lang="en-US" altLang="zh-CN" sz="2400" b="1" i="1" dirty="0"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CC</a:t>
                  </a:r>
                  <a:endParaRPr lang="en-US" altLang="zh-CN" sz="2400" b="1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85" name="Rectangle 13"/>
                <p:cNvSpPr/>
                <p:nvPr/>
              </p:nvSpPr>
              <p:spPr>
                <a:xfrm>
                  <a:off x="3407" y="821"/>
                  <a:ext cx="613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86" name="Rectangle 14"/>
                <p:cNvSpPr/>
                <p:nvPr/>
              </p:nvSpPr>
              <p:spPr>
                <a:xfrm>
                  <a:off x="3767" y="1436"/>
                  <a:ext cx="362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T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1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grpSp>
              <p:nvGrpSpPr>
                <p:cNvPr id="32787" name="Group 15"/>
                <p:cNvGrpSpPr/>
                <p:nvPr/>
              </p:nvGrpSpPr>
              <p:grpSpPr>
                <a:xfrm>
                  <a:off x="3498" y="1408"/>
                  <a:ext cx="327" cy="361"/>
                  <a:chOff x="1493" y="1302"/>
                  <a:chExt cx="501" cy="685"/>
                </a:xfrm>
              </p:grpSpPr>
              <p:sp>
                <p:nvSpPr>
                  <p:cNvPr id="32851" name="Line 16"/>
                  <p:cNvSpPr/>
                  <p:nvPr/>
                </p:nvSpPr>
                <p:spPr>
                  <a:xfrm>
                    <a:off x="1493" y="1636"/>
                    <a:ext cx="209" cy="1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2852" name="Group 17"/>
                  <p:cNvGrpSpPr/>
                  <p:nvPr/>
                </p:nvGrpSpPr>
                <p:grpSpPr>
                  <a:xfrm>
                    <a:off x="1693" y="1302"/>
                    <a:ext cx="301" cy="685"/>
                    <a:chOff x="1402" y="1939"/>
                    <a:chExt cx="301" cy="521"/>
                  </a:xfrm>
                </p:grpSpPr>
                <p:sp>
                  <p:nvSpPr>
                    <p:cNvPr id="32853" name="Line 18"/>
                    <p:cNvSpPr/>
                    <p:nvPr/>
                  </p:nvSpPr>
                  <p:spPr>
                    <a:xfrm>
                      <a:off x="1402" y="1982"/>
                      <a:ext cx="0" cy="435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2854" name="Line 19"/>
                    <p:cNvSpPr/>
                    <p:nvPr/>
                  </p:nvSpPr>
                  <p:spPr>
                    <a:xfrm>
                      <a:off x="1411" y="2243"/>
                      <a:ext cx="292" cy="217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32855" name="Line 20"/>
                    <p:cNvSpPr/>
                    <p:nvPr/>
                  </p:nvSpPr>
                  <p:spPr>
                    <a:xfrm rot="700650" flipV="1">
                      <a:off x="1414" y="1939"/>
                      <a:ext cx="247" cy="221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32788" name="Rectangle 21"/>
                <p:cNvSpPr/>
                <p:nvPr/>
              </p:nvSpPr>
              <p:spPr>
                <a:xfrm rot="-5400000">
                  <a:off x="3674" y="971"/>
                  <a:ext cx="245" cy="88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789" name="Line 22"/>
                <p:cNvSpPr/>
                <p:nvPr/>
              </p:nvSpPr>
              <p:spPr>
                <a:xfrm>
                  <a:off x="3801" y="689"/>
                  <a:ext cx="1287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0" name="Line 23"/>
                <p:cNvSpPr/>
                <p:nvPr/>
              </p:nvSpPr>
              <p:spPr>
                <a:xfrm flipV="1">
                  <a:off x="3799" y="1225"/>
                  <a:ext cx="287" cy="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1" name="Line 24"/>
                <p:cNvSpPr/>
                <p:nvPr/>
              </p:nvSpPr>
              <p:spPr>
                <a:xfrm>
                  <a:off x="3797" y="670"/>
                  <a:ext cx="0" cy="21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2" name="Line 25"/>
                <p:cNvSpPr/>
                <p:nvPr/>
              </p:nvSpPr>
              <p:spPr>
                <a:xfrm>
                  <a:off x="3803" y="1124"/>
                  <a:ext cx="0" cy="30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3" name="Rectangle 26"/>
                <p:cNvSpPr/>
                <p:nvPr/>
              </p:nvSpPr>
              <p:spPr>
                <a:xfrm>
                  <a:off x="2825" y="1192"/>
                  <a:ext cx="457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794" name="Rectangle 27"/>
                <p:cNvSpPr/>
                <p:nvPr/>
              </p:nvSpPr>
              <p:spPr>
                <a:xfrm rot="10800000">
                  <a:off x="2951" y="1520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795" name="Line 28"/>
                <p:cNvSpPr/>
                <p:nvPr/>
              </p:nvSpPr>
              <p:spPr>
                <a:xfrm rot="10800000">
                  <a:off x="3212" y="1586"/>
                  <a:ext cx="31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6" name="Line 29"/>
                <p:cNvSpPr/>
                <p:nvPr/>
              </p:nvSpPr>
              <p:spPr>
                <a:xfrm rot="10800000">
                  <a:off x="2730" y="1573"/>
                  <a:ext cx="221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7" name="Line 30"/>
                <p:cNvSpPr/>
                <p:nvPr/>
              </p:nvSpPr>
              <p:spPr>
                <a:xfrm>
                  <a:off x="4243" y="2538"/>
                  <a:ext cx="0" cy="299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8" name="Line 31"/>
                <p:cNvSpPr/>
                <p:nvPr/>
              </p:nvSpPr>
              <p:spPr>
                <a:xfrm rot="5400000" flipV="1">
                  <a:off x="4242" y="2683"/>
                  <a:ext cx="12" cy="271"/>
                </a:xfrm>
                <a:prstGeom prst="line">
                  <a:avLst/>
                </a:prstGeom>
                <a:ln w="508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799" name="Rectangle 32"/>
                <p:cNvSpPr/>
                <p:nvPr/>
              </p:nvSpPr>
              <p:spPr>
                <a:xfrm flipH="1">
                  <a:off x="4673" y="888"/>
                  <a:ext cx="530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C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00" name="Rectangle 33"/>
                <p:cNvSpPr/>
                <p:nvPr/>
              </p:nvSpPr>
              <p:spPr>
                <a:xfrm flipH="1">
                  <a:off x="4382" y="1410"/>
                  <a:ext cx="374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T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01" name="Rectangle 34"/>
                <p:cNvSpPr/>
                <p:nvPr/>
              </p:nvSpPr>
              <p:spPr>
                <a:xfrm rot="5400000" flipH="1">
                  <a:off x="4497" y="923"/>
                  <a:ext cx="245" cy="88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02" name="Rectangle 35"/>
                <p:cNvSpPr/>
                <p:nvPr/>
              </p:nvSpPr>
              <p:spPr>
                <a:xfrm rot="5400000" flipH="1">
                  <a:off x="4109" y="2140"/>
                  <a:ext cx="255" cy="91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03" name="Line 36"/>
                <p:cNvSpPr/>
                <p:nvPr/>
              </p:nvSpPr>
              <p:spPr>
                <a:xfrm>
                  <a:off x="4234" y="1886"/>
                  <a:ext cx="0" cy="17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4" name="Line 37"/>
                <p:cNvSpPr/>
                <p:nvPr/>
              </p:nvSpPr>
              <p:spPr>
                <a:xfrm flipH="1">
                  <a:off x="4342" y="1227"/>
                  <a:ext cx="284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5" name="Line 38"/>
                <p:cNvSpPr/>
                <p:nvPr/>
              </p:nvSpPr>
              <p:spPr>
                <a:xfrm flipH="1">
                  <a:off x="4619" y="682"/>
                  <a:ext cx="0" cy="15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6" name="Line 39"/>
                <p:cNvSpPr/>
                <p:nvPr/>
              </p:nvSpPr>
              <p:spPr>
                <a:xfrm>
                  <a:off x="4622" y="1098"/>
                  <a:ext cx="0" cy="34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7" name="Line 40"/>
                <p:cNvSpPr/>
                <p:nvPr/>
              </p:nvSpPr>
              <p:spPr>
                <a:xfrm rot="-5400000" flipH="1">
                  <a:off x="4230" y="1985"/>
                  <a:ext cx="12" cy="131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08" name="Rectangle 41"/>
                <p:cNvSpPr/>
                <p:nvPr/>
              </p:nvSpPr>
              <p:spPr>
                <a:xfrm flipH="1">
                  <a:off x="5187" y="1222"/>
                  <a:ext cx="459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B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09" name="Rectangle 42"/>
                <p:cNvSpPr/>
                <p:nvPr/>
              </p:nvSpPr>
              <p:spPr>
                <a:xfrm rot="-10800000" flipH="1">
                  <a:off x="5220" y="1523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10" name="Line 43"/>
                <p:cNvSpPr/>
                <p:nvPr/>
              </p:nvSpPr>
              <p:spPr>
                <a:xfrm rot="-10800000" flipH="1">
                  <a:off x="4894" y="1588"/>
                  <a:ext cx="31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11" name="Line 44"/>
                <p:cNvSpPr/>
                <p:nvPr/>
              </p:nvSpPr>
              <p:spPr>
                <a:xfrm rot="-10800000" flipH="1">
                  <a:off x="5474" y="1587"/>
                  <a:ext cx="221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12" name="Line 45"/>
                <p:cNvSpPr/>
                <p:nvPr/>
              </p:nvSpPr>
              <p:spPr>
                <a:xfrm flipH="1">
                  <a:off x="4241" y="2301"/>
                  <a:ext cx="0" cy="155"/>
                </a:xfrm>
                <a:prstGeom prst="line">
                  <a:avLst/>
                </a:prstGeom>
                <a:ln w="381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13" name="Line 46"/>
                <p:cNvSpPr/>
                <p:nvPr/>
              </p:nvSpPr>
              <p:spPr>
                <a:xfrm rot="5400000" flipH="1">
                  <a:off x="4240" y="2386"/>
                  <a:ext cx="0" cy="139"/>
                </a:xfrm>
                <a:prstGeom prst="line">
                  <a:avLst/>
                </a:prstGeom>
                <a:ln w="508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14" name="Rectangle 47"/>
                <p:cNvSpPr/>
                <p:nvPr/>
              </p:nvSpPr>
              <p:spPr>
                <a:xfrm flipH="1">
                  <a:off x="4926" y="2193"/>
                  <a:ext cx="524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r>
                    <a:rPr lang="en-US" altLang="zh-CN" sz="2400" b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2</a:t>
                  </a:r>
                  <a:endPara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15" name="Line 48"/>
                <p:cNvSpPr/>
                <p:nvPr/>
              </p:nvSpPr>
              <p:spPr>
                <a:xfrm rot="5400000">
                  <a:off x="5159" y="2187"/>
                  <a:ext cx="0" cy="669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2816" name="Oval 49"/>
                <p:cNvSpPr/>
                <p:nvPr/>
              </p:nvSpPr>
              <p:spPr>
                <a:xfrm>
                  <a:off x="3781" y="1196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17" name="Oval 50"/>
                <p:cNvSpPr/>
                <p:nvPr/>
              </p:nvSpPr>
              <p:spPr>
                <a:xfrm>
                  <a:off x="4600" y="1186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18" name="Oval 51"/>
                <p:cNvSpPr/>
                <p:nvPr/>
              </p:nvSpPr>
              <p:spPr>
                <a:xfrm>
                  <a:off x="4201" y="1851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19" name="Oval 52"/>
                <p:cNvSpPr/>
                <p:nvPr/>
              </p:nvSpPr>
              <p:spPr>
                <a:xfrm>
                  <a:off x="5103" y="651"/>
                  <a:ext cx="48" cy="5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20" name="Oval 53"/>
                <p:cNvSpPr/>
                <p:nvPr/>
              </p:nvSpPr>
              <p:spPr>
                <a:xfrm>
                  <a:off x="4588" y="663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grpSp>
              <p:nvGrpSpPr>
                <p:cNvPr id="32821" name="Group 54"/>
                <p:cNvGrpSpPr/>
                <p:nvPr/>
              </p:nvGrpSpPr>
              <p:grpSpPr>
                <a:xfrm flipH="1">
                  <a:off x="4602" y="1408"/>
                  <a:ext cx="327" cy="361"/>
                  <a:chOff x="1493" y="1302"/>
                  <a:chExt cx="501" cy="685"/>
                </a:xfrm>
              </p:grpSpPr>
              <p:sp>
                <p:nvSpPr>
                  <p:cNvPr id="32846" name="Line 55"/>
                  <p:cNvSpPr/>
                  <p:nvPr/>
                </p:nvSpPr>
                <p:spPr>
                  <a:xfrm>
                    <a:off x="1493" y="1636"/>
                    <a:ext cx="209" cy="1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  <p:grpSp>
                <p:nvGrpSpPr>
                  <p:cNvPr id="32847" name="Group 56"/>
                  <p:cNvGrpSpPr/>
                  <p:nvPr/>
                </p:nvGrpSpPr>
                <p:grpSpPr>
                  <a:xfrm>
                    <a:off x="1693" y="1302"/>
                    <a:ext cx="301" cy="685"/>
                    <a:chOff x="1402" y="1939"/>
                    <a:chExt cx="301" cy="521"/>
                  </a:xfrm>
                </p:grpSpPr>
                <p:sp>
                  <p:nvSpPr>
                    <p:cNvPr id="32848" name="Line 57"/>
                    <p:cNvSpPr/>
                    <p:nvPr/>
                  </p:nvSpPr>
                  <p:spPr>
                    <a:xfrm>
                      <a:off x="1402" y="1982"/>
                      <a:ext cx="0" cy="435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  <p:sp>
                  <p:nvSpPr>
                    <p:cNvPr id="32849" name="Line 58"/>
                    <p:cNvSpPr/>
                    <p:nvPr/>
                  </p:nvSpPr>
                  <p:spPr>
                    <a:xfrm>
                      <a:off x="1411" y="2243"/>
                      <a:ext cx="292" cy="217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triangle" w="med" len="med"/>
                    </a:ln>
                  </p:spPr>
                </p:sp>
                <p:sp>
                  <p:nvSpPr>
                    <p:cNvPr id="32850" name="Line 59"/>
                    <p:cNvSpPr/>
                    <p:nvPr/>
                  </p:nvSpPr>
                  <p:spPr>
                    <a:xfrm rot="700650" flipV="1">
                      <a:off x="1414" y="1939"/>
                      <a:ext cx="247" cy="221"/>
                    </a:xfrm>
                    <a:prstGeom prst="line">
                      <a:avLst/>
                    </a:prstGeom>
                    <a:ln w="381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>
                  </p:spPr>
                </p:sp>
              </p:grpSp>
            </p:grpSp>
            <p:sp>
              <p:nvSpPr>
                <p:cNvPr id="32822" name="Line 60"/>
                <p:cNvSpPr/>
                <p:nvPr/>
              </p:nvSpPr>
              <p:spPr>
                <a:xfrm rot="-10800000" flipH="1">
                  <a:off x="3834" y="1881"/>
                  <a:ext cx="805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23" name="Line 61"/>
                <p:cNvSpPr/>
                <p:nvPr/>
              </p:nvSpPr>
              <p:spPr>
                <a:xfrm flipH="1">
                  <a:off x="3826" y="1754"/>
                  <a:ext cx="0" cy="1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24" name="Line 62"/>
                <p:cNvSpPr/>
                <p:nvPr/>
              </p:nvSpPr>
              <p:spPr>
                <a:xfrm flipH="1">
                  <a:off x="4630" y="1742"/>
                  <a:ext cx="0" cy="12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25" name="Line 63"/>
                <p:cNvSpPr/>
                <p:nvPr/>
              </p:nvSpPr>
              <p:spPr>
                <a:xfrm rot="5400000" flipH="1">
                  <a:off x="4234" y="2368"/>
                  <a:ext cx="12" cy="307"/>
                </a:xfrm>
                <a:prstGeom prst="line">
                  <a:avLst/>
                </a:prstGeom>
                <a:ln w="50800" cap="flat" cmpd="sng">
                  <a:solidFill>
                    <a:schemeClr val="tx2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26" name="Oval 64"/>
                <p:cNvSpPr/>
                <p:nvPr/>
              </p:nvSpPr>
              <p:spPr>
                <a:xfrm>
                  <a:off x="4213" y="2631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27" name="Rectangle 65"/>
                <p:cNvSpPr/>
                <p:nvPr/>
              </p:nvSpPr>
              <p:spPr>
                <a:xfrm flipH="1">
                  <a:off x="4277" y="2052"/>
                  <a:ext cx="470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E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28" name="Rectangle 66"/>
                <p:cNvSpPr/>
                <p:nvPr/>
              </p:nvSpPr>
              <p:spPr>
                <a:xfrm>
                  <a:off x="4377" y="2316"/>
                  <a:ext cx="460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baseline="-25000" dirty="0">
                      <a:latin typeface="Times New Roman" panose="02020603050405020304" pitchFamily="18" charset="0"/>
                      <a:ea typeface="楷体_GB2312" pitchFamily="49" charset="-122"/>
                    </a:rPr>
                    <a:t>EE</a:t>
                  </a:r>
                  <a:endParaRPr lang="en-US" altLang="zh-CN" sz="2400" b="1" baseline="-25000" dirty="0"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29" name="Oval 67"/>
                <p:cNvSpPr/>
                <p:nvPr/>
              </p:nvSpPr>
              <p:spPr>
                <a:xfrm>
                  <a:off x="2721" y="2927"/>
                  <a:ext cx="48" cy="5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30" name="Oval 68"/>
                <p:cNvSpPr/>
                <p:nvPr/>
              </p:nvSpPr>
              <p:spPr>
                <a:xfrm>
                  <a:off x="5664" y="2915"/>
                  <a:ext cx="48" cy="58"/>
                </a:xfrm>
                <a:prstGeom prst="ellipse">
                  <a:avLst/>
                </a:prstGeom>
                <a:noFill/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31" name="Rectangle 69"/>
                <p:cNvSpPr/>
                <p:nvPr/>
              </p:nvSpPr>
              <p:spPr>
                <a:xfrm flipH="1">
                  <a:off x="4074" y="765"/>
                  <a:ext cx="428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o</a:t>
                  </a:r>
                  <a:endPara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32" name="Rectangle 70"/>
                <p:cNvSpPr/>
                <p:nvPr/>
              </p:nvSpPr>
              <p:spPr>
                <a:xfrm rot="10800000">
                  <a:off x="3323" y="2588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33" name="Rectangle 71"/>
                <p:cNvSpPr/>
                <p:nvPr/>
              </p:nvSpPr>
              <p:spPr>
                <a:xfrm rot="10800000">
                  <a:off x="4907" y="2588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34" name="Line 72"/>
                <p:cNvSpPr/>
                <p:nvPr/>
              </p:nvSpPr>
              <p:spPr>
                <a:xfrm rot="-10800000" flipV="1">
                  <a:off x="2766" y="2641"/>
                  <a:ext cx="557" cy="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35" name="Line 73"/>
                <p:cNvSpPr/>
                <p:nvPr/>
              </p:nvSpPr>
              <p:spPr>
                <a:xfrm rot="10800000">
                  <a:off x="5154" y="2653"/>
                  <a:ext cx="521" cy="1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36" name="Line 74"/>
                <p:cNvSpPr/>
                <p:nvPr/>
              </p:nvSpPr>
              <p:spPr>
                <a:xfrm>
                  <a:off x="2748" y="1572"/>
                  <a:ext cx="0" cy="1356"/>
                </a:xfrm>
                <a:prstGeom prst="line">
                  <a:avLst/>
                </a:prstGeom>
                <a:ln w="317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37" name="Line 75"/>
                <p:cNvSpPr/>
                <p:nvPr/>
              </p:nvSpPr>
              <p:spPr>
                <a:xfrm>
                  <a:off x="5688" y="1584"/>
                  <a:ext cx="0" cy="1356"/>
                </a:xfrm>
                <a:prstGeom prst="line">
                  <a:avLst/>
                </a:prstGeom>
                <a:ln w="3175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2838" name="Oval 76"/>
                <p:cNvSpPr/>
                <p:nvPr/>
              </p:nvSpPr>
              <p:spPr>
                <a:xfrm>
                  <a:off x="2713" y="2619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39" name="Oval 77"/>
                <p:cNvSpPr/>
                <p:nvPr/>
              </p:nvSpPr>
              <p:spPr>
                <a:xfrm>
                  <a:off x="5653" y="2619"/>
                  <a:ext cx="48" cy="58"/>
                </a:xfrm>
                <a:prstGeom prst="ellipse">
                  <a:avLst/>
                </a:prstGeom>
                <a:solidFill>
                  <a:schemeClr val="tx1"/>
                </a:solidFill>
                <a:ln w="9525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40" name="Line 78"/>
                <p:cNvSpPr/>
                <p:nvPr/>
              </p:nvSpPr>
              <p:spPr>
                <a:xfrm rot="-5400000">
                  <a:off x="4319" y="1793"/>
                  <a:ext cx="1" cy="2344"/>
                </a:xfrm>
                <a:prstGeom prst="line">
                  <a:avLst/>
                </a:prstGeom>
                <a:ln w="38100" cap="flat" cmpd="sng">
                  <a:solidFill>
                    <a:srgbClr val="FF0000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2841" name="Rectangle 79"/>
                <p:cNvSpPr/>
                <p:nvPr/>
              </p:nvSpPr>
              <p:spPr>
                <a:xfrm>
                  <a:off x="4129" y="2947"/>
                  <a:ext cx="364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u</a:t>
                  </a:r>
                  <a:r>
                    <a:rPr lang="en-US" altLang="zh-CN" sz="2400" b="1" i="1" baseline="-25000" dirty="0">
                      <a:solidFill>
                        <a:schemeClr val="accent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i</a:t>
                  </a:r>
                  <a:endParaRPr lang="en-US" altLang="zh-CN" b="1" baseline="-50000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42" name="Rectangle 80"/>
                <p:cNvSpPr/>
                <p:nvPr/>
              </p:nvSpPr>
              <p:spPr>
                <a:xfrm rot="10800000">
                  <a:off x="4091" y="1160"/>
                  <a:ext cx="254" cy="116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2843" name="Rectangle 81"/>
                <p:cNvSpPr/>
                <p:nvPr/>
              </p:nvSpPr>
              <p:spPr>
                <a:xfrm flipH="1">
                  <a:off x="4085" y="1248"/>
                  <a:ext cx="530" cy="286"/>
                </a:xfrm>
                <a:prstGeom prst="rect">
                  <a:avLst/>
                </a:prstGeom>
                <a:noFill/>
                <a:ln w="12700">
                  <a:noFill/>
                </a:ln>
              </p:spPr>
              <p:txBody>
                <a:bodyPr lIns="90488" tIns="44450" rIns="90488" bIns="44450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R</a:t>
                  </a:r>
                  <a:r>
                    <a:rPr lang="en-US" altLang="zh-CN" sz="2400" b="1" baseline="-25000" dirty="0">
                      <a:solidFill>
                        <a:schemeClr val="tx2"/>
                      </a:solidFill>
                      <a:latin typeface="Times New Roman" panose="02020603050405020304" pitchFamily="18" charset="0"/>
                      <a:ea typeface="楷体_GB2312" pitchFamily="49" charset="-122"/>
                    </a:rPr>
                    <a:t>L</a:t>
                  </a:r>
                  <a:endPara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  <a:ea typeface="楷体_GB2312" pitchFamily="49" charset="-122"/>
                  </a:endParaRPr>
                </a:p>
              </p:txBody>
            </p:sp>
            <p:sp>
              <p:nvSpPr>
                <p:cNvPr id="32844" name="Rectangle 82"/>
                <p:cNvSpPr/>
                <p:nvPr/>
              </p:nvSpPr>
              <p:spPr>
                <a:xfrm>
                  <a:off x="3300" y="2653"/>
                  <a:ext cx="264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rgbClr val="006666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2400" b="1" i="1" dirty="0">
                    <a:solidFill>
                      <a:srgbClr val="006666"/>
                    </a:solidFill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32845" name="Rectangle 83"/>
                <p:cNvSpPr/>
                <p:nvPr/>
              </p:nvSpPr>
              <p:spPr>
                <a:xfrm>
                  <a:off x="4931" y="2665"/>
                  <a:ext cx="265" cy="288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wrap="none"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2400" b="1" i="1" dirty="0">
                      <a:solidFill>
                        <a:srgbClr val="006666"/>
                      </a:solidFill>
                      <a:latin typeface="Times New Roman" panose="02020603050405020304" pitchFamily="18" charset="0"/>
                    </a:rPr>
                    <a:t>R</a:t>
                  </a:r>
                  <a:endParaRPr lang="en-US" altLang="zh-CN" sz="2400" b="1" i="1" dirty="0">
                    <a:solidFill>
                      <a:srgbClr val="006666"/>
                    </a:solidFill>
                    <a:latin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32780" name="Rectangle 84"/>
              <p:cNvSpPr/>
              <p:nvPr/>
            </p:nvSpPr>
            <p:spPr>
              <a:xfrm>
                <a:off x="2948" y="3226"/>
                <a:ext cx="3080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双端输入双端</a:t>
                </a:r>
                <a:r>
                  <a:rPr lang="zh-CN" altLang="zh-CN" sz="2800" b="1" dirty="0">
                    <a:latin typeface="Times New Roman" panose="02020603050405020304" pitchFamily="18" charset="0"/>
                    <a:ea typeface="楷体_GB2312" pitchFamily="49" charset="-122"/>
                  </a:rPr>
                  <a:t>输出的电路</a:t>
                </a:r>
                <a:endParaRPr lang="zh-CN" altLang="en-US" sz="28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  <p:sp>
          <p:nvSpPr>
            <p:cNvPr id="32777" name="Rectangle 85"/>
            <p:cNvSpPr/>
            <p:nvPr/>
          </p:nvSpPr>
          <p:spPr>
            <a:xfrm>
              <a:off x="3447" y="1080"/>
              <a:ext cx="3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2778" name="Rectangle 86"/>
            <p:cNvSpPr/>
            <p:nvPr/>
          </p:nvSpPr>
          <p:spPr>
            <a:xfrm>
              <a:off x="4635" y="1080"/>
              <a:ext cx="367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680024" name="AutoShape 88"/>
          <p:cNvSpPr/>
          <p:nvPr/>
        </p:nvSpPr>
        <p:spPr>
          <a:xfrm>
            <a:off x="468313" y="4941888"/>
            <a:ext cx="3240087" cy="1439862"/>
          </a:xfrm>
          <a:prstGeom prst="wedgeRoundRectCallout">
            <a:avLst>
              <a:gd name="adj1" fmla="val 35495"/>
              <a:gd name="adj2" fmla="val -51764"/>
              <a:gd name="adj3" fmla="val 16667"/>
            </a:avLst>
          </a:prstGeom>
          <a:solidFill>
            <a:srgbClr val="CCFFCC"/>
          </a:solidFill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en-US" altLang="zh-CN" sz="2200" b="1" dirty="0">
                <a:latin typeface="Times New Roman" panose="02020603050405020304" pitchFamily="18" charset="0"/>
              </a:rPr>
              <a:t>        </a:t>
            </a: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这种方式适用于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双端输入和双端输出，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输入、输出均不接地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rgbClr val="FF3300"/>
                </a:solidFill>
                <a:latin typeface="Times New Roman" panose="02020603050405020304" pitchFamily="18" charset="0"/>
              </a:rPr>
              <a:t>的情况。</a:t>
            </a:r>
            <a:endParaRPr lang="zh-CN" altLang="en-US" sz="2400" b="1" dirty="0">
              <a:solidFill>
                <a:srgbClr val="FF33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7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7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7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7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800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9939" grpId="0" animBg="1"/>
      <p:bldP spid="679941" grpId="0" animBg="1"/>
      <p:bldP spid="68002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11188" y="476250"/>
            <a:ext cx="7342187" cy="609600"/>
          </a:xfrm>
          <a:ln/>
        </p:spPr>
        <p:txBody>
          <a:bodyPr vert="horz" wrap="square" lIns="91440" tIns="45720" rIns="91440" bIns="45720" anchor="ctr" anchorCtr="0"/>
          <a:p>
            <a:pPr eaLnBrk="1" hangingPunct="1">
              <a:spcBef>
                <a:spcPct val="50000"/>
              </a:spcBef>
            </a:pPr>
            <a:r>
              <a:rPr lang="en-US" altLang="zh-CN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7.1   </a:t>
            </a:r>
            <a:r>
              <a:rPr lang="zh-CN" altLang="en-US" sz="3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差分放大电路的组成及相关概念</a:t>
            </a:r>
            <a:endParaRPr lang="zh-CN" altLang="en-US" sz="3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" name="Text Box 5"/>
          <p:cNvSpPr txBox="1"/>
          <p:nvPr/>
        </p:nvSpPr>
        <p:spPr>
          <a:xfrm>
            <a:off x="438150" y="1446213"/>
            <a:ext cx="8305800" cy="10795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spcAft>
                <a:spcPct val="10000"/>
              </a:spcAft>
              <a:buNone/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　为什么要引入</a:t>
            </a:r>
            <a:r>
              <a: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差分放大器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概念？也即差分放大器能实现什么功能？　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0962" name="Text Box 2"/>
          <p:cNvSpPr txBox="1"/>
          <p:nvPr/>
        </p:nvSpPr>
        <p:spPr>
          <a:xfrm>
            <a:off x="3238500" y="5410200"/>
            <a:ext cx="2773363" cy="5794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 = 2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C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0963" name="Object 3"/>
          <p:cNvGraphicFramePr>
            <a:graphicFrameLocks noChangeAspect="1"/>
          </p:cNvGraphicFramePr>
          <p:nvPr/>
        </p:nvGraphicFramePr>
        <p:xfrm>
          <a:off x="3187700" y="4584700"/>
          <a:ext cx="2955925" cy="735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7" name="" r:id="rId1" imgW="965200" imgH="228600" progId="Equation.3">
                  <p:embed/>
                </p:oleObj>
              </mc:Choice>
              <mc:Fallback>
                <p:oleObj name="" r:id="rId1" imgW="965200" imgH="228600" progId="Equation.3">
                  <p:embed/>
                  <p:pic>
                    <p:nvPicPr>
                      <p:cNvPr id="0" name="图片 3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187700" y="4584700"/>
                        <a:ext cx="2955925" cy="7350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0964" name="Text Box 4"/>
          <p:cNvSpPr txBox="1"/>
          <p:nvPr/>
        </p:nvSpPr>
        <p:spPr>
          <a:xfrm>
            <a:off x="1371600" y="4633913"/>
            <a:ext cx="2438400" cy="579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输入电阻：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0965" name="Text Box 5"/>
          <p:cNvSpPr txBox="1"/>
          <p:nvPr/>
        </p:nvSpPr>
        <p:spPr>
          <a:xfrm>
            <a:off x="1389063" y="5441950"/>
            <a:ext cx="2420937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输出电阻：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0966" name="Oval 6"/>
          <p:cNvSpPr/>
          <p:nvPr/>
        </p:nvSpPr>
        <p:spPr>
          <a:xfrm>
            <a:off x="461963" y="546100"/>
            <a:ext cx="434975" cy="401638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4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80967" name="Text Box 7"/>
          <p:cNvSpPr txBox="1"/>
          <p:nvPr/>
        </p:nvSpPr>
        <p:spPr>
          <a:xfrm>
            <a:off x="900113" y="442913"/>
            <a:ext cx="366236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输入、输出电阻:</a:t>
            </a:r>
            <a:endParaRPr lang="en-US" altLang="zh-CN" b="1" baseline="-50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80968" name="Group 8"/>
          <p:cNvGrpSpPr/>
          <p:nvPr/>
        </p:nvGrpSpPr>
        <p:grpSpPr>
          <a:xfrm>
            <a:off x="250825" y="1052513"/>
            <a:ext cx="4608513" cy="2497137"/>
            <a:chOff x="271" y="486"/>
            <a:chExt cx="2921" cy="1573"/>
          </a:xfrm>
        </p:grpSpPr>
        <p:sp>
          <p:nvSpPr>
            <p:cNvPr id="33852" name="Text Box 9"/>
            <p:cNvSpPr txBox="1"/>
            <p:nvPr/>
          </p:nvSpPr>
          <p:spPr>
            <a:xfrm>
              <a:off x="2609" y="1327"/>
              <a:ext cx="58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od1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3853" name="Group 10"/>
            <p:cNvGrpSpPr/>
            <p:nvPr/>
          </p:nvGrpSpPr>
          <p:grpSpPr>
            <a:xfrm>
              <a:off x="271" y="486"/>
              <a:ext cx="2764" cy="1573"/>
              <a:chOff x="535" y="654"/>
              <a:chExt cx="2764" cy="1573"/>
            </a:xfrm>
          </p:grpSpPr>
          <p:sp>
            <p:nvSpPr>
              <p:cNvPr id="33854" name="Text Box 11"/>
              <p:cNvSpPr txBox="1"/>
              <p:nvPr/>
            </p:nvSpPr>
            <p:spPr>
              <a:xfrm>
                <a:off x="535" y="1398"/>
                <a:ext cx="401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400" b="1" baseline="-25000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i1</a:t>
                </a:r>
                <a:endParaRPr lang="en-US" altLang="zh-CN" sz="2400" b="1" baseline="-50000" dirty="0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55" name="Text Box 12"/>
              <p:cNvSpPr txBox="1"/>
              <p:nvPr/>
            </p:nvSpPr>
            <p:spPr>
              <a:xfrm>
                <a:off x="1094" y="654"/>
                <a:ext cx="34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56" name="Line 13"/>
              <p:cNvSpPr/>
              <p:nvPr/>
            </p:nvSpPr>
            <p:spPr>
              <a:xfrm>
                <a:off x="1083" y="1145"/>
                <a:ext cx="351" cy="0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57" name="Line 14"/>
              <p:cNvSpPr/>
              <p:nvPr/>
            </p:nvSpPr>
            <p:spPr>
              <a:xfrm>
                <a:off x="2281" y="1294"/>
                <a:ext cx="0" cy="503"/>
              </a:xfrm>
              <a:prstGeom prst="line">
                <a:avLst/>
              </a:prstGeom>
              <a:ln w="38100" cap="flat" cmpd="sng">
                <a:solidFill>
                  <a:srgbClr val="FF0000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58" name="Line 15"/>
              <p:cNvSpPr/>
              <p:nvPr/>
            </p:nvSpPr>
            <p:spPr>
              <a:xfrm>
                <a:off x="2897" y="1233"/>
                <a:ext cx="0" cy="636"/>
              </a:xfrm>
              <a:prstGeom prst="line">
                <a:avLst/>
              </a:prstGeom>
              <a:ln w="38100" cap="flat" cmpd="sng">
                <a:solidFill>
                  <a:srgbClr val="CC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59" name="Text Box 16"/>
              <p:cNvSpPr txBox="1"/>
              <p:nvPr/>
            </p:nvSpPr>
            <p:spPr>
              <a:xfrm>
                <a:off x="1541" y="705"/>
                <a:ext cx="310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B</a:t>
                </a:r>
                <a:r>
                  <a:rPr lang="en-US" altLang="zh-CN" sz="2400" b="1" baseline="-25000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 baseline="-50000" dirty="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60" name="Text Box 17"/>
              <p:cNvSpPr txBox="1"/>
              <p:nvPr/>
            </p:nvSpPr>
            <p:spPr>
              <a:xfrm>
                <a:off x="1808" y="1804"/>
                <a:ext cx="245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400" b="1" baseline="-50000" dirty="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61" name="Text Box 18"/>
              <p:cNvSpPr txBox="1"/>
              <p:nvPr/>
            </p:nvSpPr>
            <p:spPr>
              <a:xfrm>
                <a:off x="1906" y="674"/>
                <a:ext cx="40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C</a:t>
                </a:r>
                <a:r>
                  <a:rPr lang="en-US" altLang="zh-CN" sz="2400" b="1" baseline="-25000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1</a:t>
                </a:r>
                <a:endParaRPr lang="en-US" altLang="zh-CN" sz="2400" b="1" baseline="-50000" dirty="0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62" name="Text Box 19"/>
              <p:cNvSpPr txBox="1"/>
              <p:nvPr/>
            </p:nvSpPr>
            <p:spPr>
              <a:xfrm>
                <a:off x="2344" y="1119"/>
                <a:ext cx="346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63" name="Text Box 20"/>
              <p:cNvSpPr txBox="1"/>
              <p:nvPr/>
            </p:nvSpPr>
            <p:spPr>
              <a:xfrm>
                <a:off x="2275" y="1371"/>
                <a:ext cx="513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b1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64" name="Line 21"/>
              <p:cNvSpPr/>
              <p:nvPr/>
            </p:nvSpPr>
            <p:spPr>
              <a:xfrm>
                <a:off x="825" y="1222"/>
                <a:ext cx="0" cy="636"/>
              </a:xfrm>
              <a:prstGeom prst="line">
                <a:avLst/>
              </a:prstGeom>
              <a:ln w="38100" cap="flat" cmpd="sng">
                <a:solidFill>
                  <a:srgbClr val="CC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3865" name="Rectangle 22"/>
              <p:cNvSpPr/>
              <p:nvPr/>
            </p:nvSpPr>
            <p:spPr>
              <a:xfrm>
                <a:off x="1384" y="1416"/>
                <a:ext cx="319" cy="286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be</a:t>
                </a:r>
                <a:endPara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66" name="Rectangle 23"/>
              <p:cNvSpPr/>
              <p:nvPr/>
            </p:nvSpPr>
            <p:spPr>
              <a:xfrm rot="10800000">
                <a:off x="1097" y="937"/>
                <a:ext cx="229" cy="11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67" name="Line 24"/>
              <p:cNvSpPr/>
              <p:nvPr/>
            </p:nvSpPr>
            <p:spPr>
              <a:xfrm rot="-5400000">
                <a:off x="945" y="836"/>
                <a:ext cx="0" cy="31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68" name="Line 25"/>
              <p:cNvSpPr/>
              <p:nvPr/>
            </p:nvSpPr>
            <p:spPr>
              <a:xfrm rot="-5400000">
                <a:off x="1521" y="795"/>
                <a:ext cx="0" cy="39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69" name="Line 26"/>
              <p:cNvSpPr/>
              <p:nvPr/>
            </p:nvSpPr>
            <p:spPr>
              <a:xfrm flipV="1">
                <a:off x="801" y="2086"/>
                <a:ext cx="2498" cy="1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3870" name="Group 27"/>
              <p:cNvGrpSpPr/>
              <p:nvPr/>
            </p:nvGrpSpPr>
            <p:grpSpPr>
              <a:xfrm>
                <a:off x="1676" y="987"/>
                <a:ext cx="94" cy="1122"/>
                <a:chOff x="2645" y="2724"/>
                <a:chExt cx="144" cy="1419"/>
              </a:xfrm>
            </p:grpSpPr>
            <p:sp>
              <p:nvSpPr>
                <p:cNvPr id="33890" name="Rectangle 28"/>
                <p:cNvSpPr/>
                <p:nvPr/>
              </p:nvSpPr>
              <p:spPr>
                <a:xfrm rot="-5400000">
                  <a:off x="2538" y="3331"/>
                  <a:ext cx="358" cy="144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3891" name="Line 29"/>
                <p:cNvSpPr/>
                <p:nvPr/>
              </p:nvSpPr>
              <p:spPr>
                <a:xfrm>
                  <a:off x="2711" y="3575"/>
                  <a:ext cx="0" cy="56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92" name="Line 30"/>
                <p:cNvSpPr/>
                <p:nvPr/>
              </p:nvSpPr>
              <p:spPr>
                <a:xfrm>
                  <a:off x="2697" y="2724"/>
                  <a:ext cx="0" cy="513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3871" name="Group 31"/>
              <p:cNvGrpSpPr/>
              <p:nvPr/>
            </p:nvGrpSpPr>
            <p:grpSpPr>
              <a:xfrm>
                <a:off x="2049" y="969"/>
                <a:ext cx="193" cy="1124"/>
                <a:chOff x="2059" y="2719"/>
                <a:chExt cx="297" cy="1422"/>
              </a:xfrm>
            </p:grpSpPr>
            <p:sp>
              <p:nvSpPr>
                <p:cNvPr id="33885" name="Line 32"/>
                <p:cNvSpPr/>
                <p:nvPr/>
              </p:nvSpPr>
              <p:spPr>
                <a:xfrm>
                  <a:off x="2210" y="3649"/>
                  <a:ext cx="0" cy="49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86" name="Line 33"/>
                <p:cNvSpPr/>
                <p:nvPr/>
              </p:nvSpPr>
              <p:spPr>
                <a:xfrm>
                  <a:off x="2203" y="2719"/>
                  <a:ext cx="0" cy="36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33887" name="Group 34"/>
                <p:cNvGrpSpPr/>
                <p:nvPr/>
              </p:nvGrpSpPr>
              <p:grpSpPr>
                <a:xfrm>
                  <a:off x="2059" y="3080"/>
                  <a:ext cx="297" cy="624"/>
                  <a:chOff x="2640" y="2072"/>
                  <a:chExt cx="297" cy="624"/>
                </a:xfrm>
              </p:grpSpPr>
              <p:sp useBgFill="1">
                <p:nvSpPr>
                  <p:cNvPr id="33888" name="AutoShape 35"/>
                  <p:cNvSpPr/>
                  <p:nvPr/>
                </p:nvSpPr>
                <p:spPr>
                  <a:xfrm>
                    <a:off x="2640" y="2072"/>
                    <a:ext cx="295" cy="624"/>
                  </a:xfrm>
                  <a:prstGeom prst="diamond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  <p:sp>
                <p:nvSpPr>
                  <p:cNvPr id="33889" name="Line 36"/>
                  <p:cNvSpPr/>
                  <p:nvPr/>
                </p:nvSpPr>
                <p:spPr>
                  <a:xfrm>
                    <a:off x="2648" y="2383"/>
                    <a:ext cx="289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33872" name="Line 37"/>
              <p:cNvSpPr/>
              <p:nvPr/>
            </p:nvSpPr>
            <p:spPr>
              <a:xfrm>
                <a:off x="2136" y="978"/>
                <a:ext cx="775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3" name="Rectangle 38"/>
              <p:cNvSpPr/>
              <p:nvPr/>
            </p:nvSpPr>
            <p:spPr>
              <a:xfrm rot="-5400000">
                <a:off x="2573" y="1469"/>
                <a:ext cx="283" cy="93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74" name="Line 39"/>
              <p:cNvSpPr/>
              <p:nvPr/>
            </p:nvSpPr>
            <p:spPr>
              <a:xfrm>
                <a:off x="2711" y="1651"/>
                <a:ext cx="0" cy="44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75" name="Line 40"/>
              <p:cNvSpPr/>
              <p:nvPr/>
            </p:nvSpPr>
            <p:spPr>
              <a:xfrm>
                <a:off x="2712" y="978"/>
                <a:ext cx="0" cy="406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3876" name="Group 41"/>
              <p:cNvGrpSpPr/>
              <p:nvPr/>
            </p:nvGrpSpPr>
            <p:grpSpPr>
              <a:xfrm>
                <a:off x="1851" y="2098"/>
                <a:ext cx="156" cy="129"/>
                <a:chOff x="3426" y="3928"/>
                <a:chExt cx="240" cy="163"/>
              </a:xfrm>
            </p:grpSpPr>
            <p:sp>
              <p:nvSpPr>
                <p:cNvPr id="33883" name="Line 42"/>
                <p:cNvSpPr/>
                <p:nvPr/>
              </p:nvSpPr>
              <p:spPr>
                <a:xfrm>
                  <a:off x="3426" y="4087"/>
                  <a:ext cx="240" cy="0"/>
                </a:xfrm>
                <a:prstGeom prst="line">
                  <a:avLst/>
                </a:prstGeom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3884" name="Line 43"/>
                <p:cNvSpPr/>
                <p:nvPr/>
              </p:nvSpPr>
              <p:spPr>
                <a:xfrm>
                  <a:off x="3545" y="3928"/>
                  <a:ext cx="0" cy="163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3877" name="Text Box 44"/>
              <p:cNvSpPr txBox="1"/>
              <p:nvPr/>
            </p:nvSpPr>
            <p:spPr>
              <a:xfrm>
                <a:off x="1031" y="1128"/>
                <a:ext cx="48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sz="2400" b="1" baseline="-25000" dirty="0">
                    <a:solidFill>
                      <a:schemeClr val="accent2"/>
                    </a:solidFill>
                    <a:latin typeface="Times New Roman" panose="02020603050405020304" pitchFamily="18" charset="0"/>
                  </a:rPr>
                  <a:t>b1</a:t>
                </a:r>
                <a:endPara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3878" name="Oval 45"/>
              <p:cNvSpPr/>
              <p:nvPr/>
            </p:nvSpPr>
            <p:spPr>
              <a:xfrm>
                <a:off x="763" y="951"/>
                <a:ext cx="51" cy="67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79" name="Oval 46"/>
              <p:cNvSpPr/>
              <p:nvPr/>
            </p:nvSpPr>
            <p:spPr>
              <a:xfrm>
                <a:off x="763" y="2055"/>
                <a:ext cx="51" cy="66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80" name="Oval 47"/>
              <p:cNvSpPr/>
              <p:nvPr/>
            </p:nvSpPr>
            <p:spPr>
              <a:xfrm>
                <a:off x="2901" y="940"/>
                <a:ext cx="51" cy="66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81" name="Oval 48"/>
              <p:cNvSpPr/>
              <p:nvPr/>
            </p:nvSpPr>
            <p:spPr>
              <a:xfrm>
                <a:off x="2683" y="951"/>
                <a:ext cx="51" cy="67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82" name="Oval 49"/>
              <p:cNvSpPr/>
              <p:nvPr/>
            </p:nvSpPr>
            <p:spPr>
              <a:xfrm>
                <a:off x="2683" y="2055"/>
                <a:ext cx="51" cy="66"/>
              </a:xfrm>
              <a:prstGeom prst="ellipse">
                <a:avLst/>
              </a:prstGeom>
              <a:solidFill>
                <a:schemeClr val="tx1"/>
              </a:solidFill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grpSp>
        <p:nvGrpSpPr>
          <p:cNvPr id="681010" name="Group 50"/>
          <p:cNvGrpSpPr/>
          <p:nvPr/>
        </p:nvGrpSpPr>
        <p:grpSpPr>
          <a:xfrm>
            <a:off x="4284663" y="1052513"/>
            <a:ext cx="4483100" cy="2497137"/>
            <a:chOff x="3175" y="654"/>
            <a:chExt cx="2789" cy="1573"/>
          </a:xfrm>
        </p:grpSpPr>
        <p:sp>
          <p:nvSpPr>
            <p:cNvPr id="33812" name="Text Box 51"/>
            <p:cNvSpPr txBox="1"/>
            <p:nvPr/>
          </p:nvSpPr>
          <p:spPr>
            <a:xfrm flipH="1">
              <a:off x="3175" y="1171"/>
              <a:ext cx="58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od2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3813" name="Text Box 52"/>
            <p:cNvSpPr txBox="1"/>
            <p:nvPr/>
          </p:nvSpPr>
          <p:spPr>
            <a:xfrm flipH="1">
              <a:off x="5035" y="654"/>
              <a:ext cx="34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14" name="Line 53"/>
            <p:cNvSpPr/>
            <p:nvPr/>
          </p:nvSpPr>
          <p:spPr>
            <a:xfrm flipH="1">
              <a:off x="5041" y="1145"/>
              <a:ext cx="351" cy="0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5" name="Line 54"/>
            <p:cNvSpPr/>
            <p:nvPr/>
          </p:nvSpPr>
          <p:spPr>
            <a:xfrm flipH="1">
              <a:off x="4194" y="1294"/>
              <a:ext cx="0" cy="50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6" name="Line 55"/>
            <p:cNvSpPr/>
            <p:nvPr/>
          </p:nvSpPr>
          <p:spPr>
            <a:xfrm flipH="1">
              <a:off x="3626" y="1221"/>
              <a:ext cx="0" cy="636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17" name="Text Box 56"/>
            <p:cNvSpPr txBox="1"/>
            <p:nvPr/>
          </p:nvSpPr>
          <p:spPr>
            <a:xfrm flipH="1">
              <a:off x="4628" y="681"/>
              <a:ext cx="30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8" name="Text Box 57"/>
            <p:cNvSpPr txBox="1"/>
            <p:nvPr/>
          </p:nvSpPr>
          <p:spPr>
            <a:xfrm flipH="1">
              <a:off x="4426" y="1804"/>
              <a:ext cx="24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19" name="Text Box 58"/>
            <p:cNvSpPr txBox="1"/>
            <p:nvPr/>
          </p:nvSpPr>
          <p:spPr>
            <a:xfrm flipH="1">
              <a:off x="4166" y="698"/>
              <a:ext cx="40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0" name="Text Box 59"/>
            <p:cNvSpPr txBox="1"/>
            <p:nvPr/>
          </p:nvSpPr>
          <p:spPr>
            <a:xfrm flipH="1">
              <a:off x="3785" y="1119"/>
              <a:ext cx="346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3821" name="Text Box 60"/>
            <p:cNvSpPr txBox="1"/>
            <p:nvPr/>
          </p:nvSpPr>
          <p:spPr>
            <a:xfrm flipH="1">
              <a:off x="3795" y="1371"/>
              <a:ext cx="51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2" name="Line 61"/>
            <p:cNvSpPr/>
            <p:nvPr/>
          </p:nvSpPr>
          <p:spPr>
            <a:xfrm flipH="1">
              <a:off x="5590" y="1234"/>
              <a:ext cx="0" cy="636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3823" name="Rectangle 62"/>
            <p:cNvSpPr/>
            <p:nvPr/>
          </p:nvSpPr>
          <p:spPr>
            <a:xfrm flipH="1">
              <a:off x="4831" y="1392"/>
              <a:ext cx="3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24" name="Rectangle 63"/>
            <p:cNvSpPr/>
            <p:nvPr/>
          </p:nvSpPr>
          <p:spPr>
            <a:xfrm rot="-10800000" flipH="1">
              <a:off x="5149" y="937"/>
              <a:ext cx="229" cy="11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25" name="Line 64"/>
            <p:cNvSpPr/>
            <p:nvPr/>
          </p:nvSpPr>
          <p:spPr>
            <a:xfrm rot="5400000" flipH="1">
              <a:off x="5529" y="836"/>
              <a:ext cx="0" cy="31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6" name="Line 65"/>
            <p:cNvSpPr/>
            <p:nvPr/>
          </p:nvSpPr>
          <p:spPr>
            <a:xfrm rot="5400000" flipH="1">
              <a:off x="4953" y="795"/>
              <a:ext cx="0" cy="3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27" name="Line 66"/>
            <p:cNvSpPr/>
            <p:nvPr/>
          </p:nvSpPr>
          <p:spPr>
            <a:xfrm flipH="1" flipV="1">
              <a:off x="3260" y="2098"/>
              <a:ext cx="241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3828" name="Group 67"/>
            <p:cNvGrpSpPr/>
            <p:nvPr/>
          </p:nvGrpSpPr>
          <p:grpSpPr>
            <a:xfrm flipH="1">
              <a:off x="4705" y="987"/>
              <a:ext cx="94" cy="1122"/>
              <a:chOff x="2645" y="2724"/>
              <a:chExt cx="144" cy="1419"/>
            </a:xfrm>
          </p:grpSpPr>
          <p:sp>
            <p:nvSpPr>
              <p:cNvPr id="33849" name="Rectangle 68"/>
              <p:cNvSpPr/>
              <p:nvPr/>
            </p:nvSpPr>
            <p:spPr>
              <a:xfrm rot="-5400000">
                <a:off x="2538" y="3331"/>
                <a:ext cx="358" cy="14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3850" name="Line 69"/>
              <p:cNvSpPr/>
              <p:nvPr/>
            </p:nvSpPr>
            <p:spPr>
              <a:xfrm>
                <a:off x="2711" y="3575"/>
                <a:ext cx="0" cy="5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51" name="Line 70"/>
              <p:cNvSpPr/>
              <p:nvPr/>
            </p:nvSpPr>
            <p:spPr>
              <a:xfrm>
                <a:off x="2697" y="2724"/>
                <a:ext cx="0" cy="5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3829" name="Group 71"/>
            <p:cNvGrpSpPr/>
            <p:nvPr/>
          </p:nvGrpSpPr>
          <p:grpSpPr>
            <a:xfrm flipH="1">
              <a:off x="4233" y="969"/>
              <a:ext cx="193" cy="1124"/>
              <a:chOff x="2059" y="2719"/>
              <a:chExt cx="297" cy="1422"/>
            </a:xfrm>
          </p:grpSpPr>
          <p:sp>
            <p:nvSpPr>
              <p:cNvPr id="33844" name="Line 72"/>
              <p:cNvSpPr/>
              <p:nvPr/>
            </p:nvSpPr>
            <p:spPr>
              <a:xfrm>
                <a:off x="2210" y="3649"/>
                <a:ext cx="0" cy="4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5" name="Line 73"/>
              <p:cNvSpPr/>
              <p:nvPr/>
            </p:nvSpPr>
            <p:spPr>
              <a:xfrm>
                <a:off x="2203" y="2719"/>
                <a:ext cx="0" cy="3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3846" name="Group 74"/>
              <p:cNvGrpSpPr/>
              <p:nvPr/>
            </p:nvGrpSpPr>
            <p:grpSpPr>
              <a:xfrm>
                <a:off x="2059" y="3080"/>
                <a:ext cx="297" cy="624"/>
                <a:chOff x="2640" y="2072"/>
                <a:chExt cx="297" cy="624"/>
              </a:xfrm>
            </p:grpSpPr>
            <p:sp useBgFill="1">
              <p:nvSpPr>
                <p:cNvPr id="33847" name="AutoShape 75"/>
                <p:cNvSpPr/>
                <p:nvPr/>
              </p:nvSpPr>
              <p:spPr>
                <a:xfrm>
                  <a:off x="2640" y="2072"/>
                  <a:ext cx="295" cy="624"/>
                </a:xfrm>
                <a:prstGeom prst="diamond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3848" name="Line 76"/>
                <p:cNvSpPr/>
                <p:nvPr/>
              </p:nvSpPr>
              <p:spPr>
                <a:xfrm>
                  <a:off x="2648" y="2383"/>
                  <a:ext cx="28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3830" name="Line 77"/>
            <p:cNvSpPr/>
            <p:nvPr/>
          </p:nvSpPr>
          <p:spPr>
            <a:xfrm flipH="1">
              <a:off x="3564" y="978"/>
              <a:ext cx="775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1" name="Rectangle 78"/>
            <p:cNvSpPr/>
            <p:nvPr/>
          </p:nvSpPr>
          <p:spPr>
            <a:xfrm rot="5400000" flipH="1">
              <a:off x="3619" y="1469"/>
              <a:ext cx="283" cy="93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32" name="Line 79"/>
            <p:cNvSpPr/>
            <p:nvPr/>
          </p:nvSpPr>
          <p:spPr>
            <a:xfrm flipH="1">
              <a:off x="3764" y="1651"/>
              <a:ext cx="0" cy="44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3833" name="Line 80"/>
            <p:cNvSpPr/>
            <p:nvPr/>
          </p:nvSpPr>
          <p:spPr>
            <a:xfrm flipH="1">
              <a:off x="3763" y="978"/>
              <a:ext cx="0" cy="40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3834" name="Group 81"/>
            <p:cNvGrpSpPr/>
            <p:nvPr/>
          </p:nvGrpSpPr>
          <p:grpSpPr>
            <a:xfrm flipH="1">
              <a:off x="4468" y="2098"/>
              <a:ext cx="156" cy="129"/>
              <a:chOff x="3426" y="3928"/>
              <a:chExt cx="240" cy="163"/>
            </a:xfrm>
          </p:grpSpPr>
          <p:sp>
            <p:nvSpPr>
              <p:cNvPr id="33842" name="Line 82"/>
              <p:cNvSpPr/>
              <p:nvPr/>
            </p:nvSpPr>
            <p:spPr>
              <a:xfrm>
                <a:off x="3426" y="4087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3843" name="Line 83"/>
              <p:cNvSpPr/>
              <p:nvPr/>
            </p:nvSpPr>
            <p:spPr>
              <a:xfrm>
                <a:off x="3545" y="3928"/>
                <a:ext cx="0" cy="1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3835" name="Text Box 84"/>
            <p:cNvSpPr txBox="1"/>
            <p:nvPr/>
          </p:nvSpPr>
          <p:spPr>
            <a:xfrm flipH="1">
              <a:off x="4962" y="1128"/>
              <a:ext cx="48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3836" name="Oval 85"/>
            <p:cNvSpPr/>
            <p:nvPr/>
          </p:nvSpPr>
          <p:spPr>
            <a:xfrm flipH="1">
              <a:off x="5661" y="951"/>
              <a:ext cx="51" cy="67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37" name="Oval 86"/>
            <p:cNvSpPr/>
            <p:nvPr/>
          </p:nvSpPr>
          <p:spPr>
            <a:xfrm flipH="1">
              <a:off x="5661" y="2055"/>
              <a:ext cx="51" cy="66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38" name="Oval 87"/>
            <p:cNvSpPr/>
            <p:nvPr/>
          </p:nvSpPr>
          <p:spPr>
            <a:xfrm flipH="1">
              <a:off x="3523" y="940"/>
              <a:ext cx="51" cy="66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39" name="Oval 88"/>
            <p:cNvSpPr/>
            <p:nvPr/>
          </p:nvSpPr>
          <p:spPr>
            <a:xfrm flipH="1">
              <a:off x="3741" y="951"/>
              <a:ext cx="51" cy="67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40" name="Oval 89"/>
            <p:cNvSpPr/>
            <p:nvPr/>
          </p:nvSpPr>
          <p:spPr>
            <a:xfrm flipH="1">
              <a:off x="3741" y="2055"/>
              <a:ext cx="51" cy="66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3841" name="Text Box 90"/>
            <p:cNvSpPr txBox="1"/>
            <p:nvPr/>
          </p:nvSpPr>
          <p:spPr>
            <a:xfrm>
              <a:off x="5563" y="1374"/>
              <a:ext cx="40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i2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1051" name="Group 91"/>
          <p:cNvGrpSpPr/>
          <p:nvPr/>
        </p:nvGrpSpPr>
        <p:grpSpPr>
          <a:xfrm>
            <a:off x="4194175" y="774700"/>
            <a:ext cx="579438" cy="1174750"/>
            <a:chOff x="2862" y="310"/>
            <a:chExt cx="396" cy="740"/>
          </a:xfrm>
        </p:grpSpPr>
        <p:sp>
          <p:nvSpPr>
            <p:cNvPr id="33810" name="Rectangle 92"/>
            <p:cNvSpPr/>
            <p:nvPr/>
          </p:nvSpPr>
          <p:spPr>
            <a:xfrm>
              <a:off x="2874" y="310"/>
              <a:ext cx="384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o</a:t>
              </a:r>
              <a:endParaRPr lang="en-US" altLang="zh-CN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3811" name="AutoShape 93"/>
            <p:cNvSpPr/>
            <p:nvPr/>
          </p:nvSpPr>
          <p:spPr>
            <a:xfrm rot="5400000">
              <a:off x="2796" y="768"/>
              <a:ext cx="348" cy="216"/>
            </a:xfrm>
            <a:prstGeom prst="rightArrow">
              <a:avLst>
                <a:gd name="adj1" fmla="val 50000"/>
                <a:gd name="adj2" fmla="val 40277"/>
              </a:avLst>
            </a:prstGeom>
            <a:solidFill>
              <a:srgbClr val="CCFFCC"/>
            </a:solidFill>
            <a:ln w="9525" cap="flat" cmpd="sng">
              <a:solidFill>
                <a:srgbClr val="008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681054" name="Group 94"/>
          <p:cNvGrpSpPr/>
          <p:nvPr/>
        </p:nvGrpSpPr>
        <p:grpSpPr>
          <a:xfrm>
            <a:off x="395288" y="2919413"/>
            <a:ext cx="730250" cy="1090612"/>
            <a:chOff x="270" y="1668"/>
            <a:chExt cx="498" cy="687"/>
          </a:xfrm>
        </p:grpSpPr>
        <p:sp>
          <p:nvSpPr>
            <p:cNvPr id="33808" name="AutoShape 95"/>
            <p:cNvSpPr/>
            <p:nvPr/>
          </p:nvSpPr>
          <p:spPr>
            <a:xfrm>
              <a:off x="324" y="1668"/>
              <a:ext cx="444" cy="372"/>
            </a:xfrm>
            <a:custGeom>
              <a:avLst/>
              <a:gdLst>
                <a:gd name="txL" fmla="*/ 12405 w 21600"/>
                <a:gd name="txT" fmla="*/ 2903 h 21600"/>
                <a:gd name="txR" fmla="*/ 18243 w 21600"/>
                <a:gd name="txB" fmla="*/ 9232 h 21600"/>
              </a:gdLst>
              <a:ahLst/>
              <a:cxnLst>
                <a:cxn ang="17694720">
                  <a:pos x="0" y="0"/>
                </a:cxn>
                <a:cxn ang="589824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>
                <a:alpha val="100000"/>
              </a:srgbClr>
            </a:solidFill>
            <a:ln w="9525" cap="flat" cmpd="sng">
              <a:solidFill>
                <a:srgbClr val="008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9" name="Rectangle 96"/>
            <p:cNvSpPr/>
            <p:nvPr/>
          </p:nvSpPr>
          <p:spPr>
            <a:xfrm>
              <a:off x="270" y="1990"/>
              <a:ext cx="37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1</a:t>
              </a:r>
              <a:endParaRPr lang="en-US" altLang="zh-CN" b="1" baseline="-25000" dirty="0">
                <a:latin typeface="Times New Roman" panose="02020603050405020304" pitchFamily="18" charset="0"/>
              </a:endParaRPr>
            </a:p>
          </p:txBody>
        </p:sp>
      </p:grpSp>
      <p:grpSp>
        <p:nvGrpSpPr>
          <p:cNvPr id="681057" name="Group 97"/>
          <p:cNvGrpSpPr/>
          <p:nvPr/>
        </p:nvGrpSpPr>
        <p:grpSpPr>
          <a:xfrm>
            <a:off x="7667625" y="2919413"/>
            <a:ext cx="893763" cy="1128712"/>
            <a:chOff x="5220" y="1680"/>
            <a:chExt cx="609" cy="711"/>
          </a:xfrm>
        </p:grpSpPr>
        <p:sp>
          <p:nvSpPr>
            <p:cNvPr id="33806" name="AutoShape 98"/>
            <p:cNvSpPr/>
            <p:nvPr/>
          </p:nvSpPr>
          <p:spPr>
            <a:xfrm flipH="1">
              <a:off x="5220" y="1680"/>
              <a:ext cx="444" cy="372"/>
            </a:xfrm>
            <a:custGeom>
              <a:avLst/>
              <a:gdLst>
                <a:gd name="txL" fmla="*/ 12405 w 21600"/>
                <a:gd name="txT" fmla="*/ 2903 h 21600"/>
                <a:gd name="txR" fmla="*/ 18243 w 21600"/>
                <a:gd name="txB" fmla="*/ 9232 h 21600"/>
              </a:gdLst>
              <a:ahLst/>
              <a:cxnLst>
                <a:cxn ang="17694720">
                  <a:pos x="0" y="0"/>
                </a:cxn>
                <a:cxn ang="5898240">
                  <a:pos x="0" y="0"/>
                </a:cxn>
                <a:cxn ang="5898240">
                  <a:pos x="0" y="0"/>
                </a:cxn>
                <a:cxn ang="0">
                  <a:pos x="0" y="0"/>
                </a:cxn>
              </a:cxnLst>
              <a:rect l="txL" t="txT" r="txR" b="txB"/>
              <a:pathLst>
                <a:path w="21600" h="21600">
                  <a:moveTo>
                    <a:pt x="21600" y="6079"/>
                  </a:moveTo>
                  <a:lnTo>
                    <a:pt x="15126" y="0"/>
                  </a:lnTo>
                  <a:lnTo>
                    <a:pt x="15126" y="2912"/>
                  </a:lnTo>
                  <a:lnTo>
                    <a:pt x="12427" y="2912"/>
                  </a:lnTo>
                  <a:cubicBezTo>
                    <a:pt x="5564" y="2912"/>
                    <a:pt x="0" y="7052"/>
                    <a:pt x="0" y="12158"/>
                  </a:cubicBezTo>
                  <a:lnTo>
                    <a:pt x="0" y="21600"/>
                  </a:lnTo>
                  <a:lnTo>
                    <a:pt x="6474" y="21600"/>
                  </a:lnTo>
                  <a:lnTo>
                    <a:pt x="6474" y="12158"/>
                  </a:lnTo>
                  <a:cubicBezTo>
                    <a:pt x="6474" y="10550"/>
                    <a:pt x="9139" y="9246"/>
                    <a:pt x="12427" y="9246"/>
                  </a:cubicBezTo>
                  <a:lnTo>
                    <a:pt x="15126" y="9246"/>
                  </a:lnTo>
                  <a:lnTo>
                    <a:pt x="15126" y="12158"/>
                  </a:lnTo>
                  <a:lnTo>
                    <a:pt x="21600" y="6079"/>
                  </a:lnTo>
                  <a:close/>
                </a:path>
              </a:pathLst>
            </a:custGeom>
            <a:solidFill>
              <a:srgbClr val="CCFFCC">
                <a:alpha val="100000"/>
              </a:srgbClr>
            </a:solidFill>
            <a:ln w="9525" cap="flat" cmpd="sng">
              <a:solidFill>
                <a:srgbClr val="008000">
                  <a:alpha val="100000"/>
                </a:srgbClr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33807" name="Rectangle 99"/>
            <p:cNvSpPr/>
            <p:nvPr/>
          </p:nvSpPr>
          <p:spPr>
            <a:xfrm>
              <a:off x="5454" y="2026"/>
              <a:ext cx="37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b="1" i="1" baseline="-25000" dirty="0"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2</a:t>
              </a:r>
              <a:endParaRPr lang="en-US" altLang="zh-CN" b="1" baseline="-25000" dirty="0">
                <a:latin typeface="Times New Roman" panose="02020603050405020304" pitchFamily="18" charset="0"/>
              </a:endParaRPr>
            </a:p>
          </p:txBody>
        </p:sp>
      </p:grpSp>
      <p:sp>
        <p:nvSpPr>
          <p:cNvPr id="681060" name="Rectangle 100"/>
          <p:cNvSpPr/>
          <p:nvPr/>
        </p:nvSpPr>
        <p:spPr>
          <a:xfrm>
            <a:off x="3228975" y="3765550"/>
            <a:ext cx="28289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 </a:t>
            </a:r>
            <a:r>
              <a:rPr lang="en-US" altLang="zh-CN" b="1" i="1" dirty="0">
                <a:latin typeface="Times New Roman" panose="02020603050405020304" pitchFamily="18" charset="0"/>
              </a:rPr>
              <a:t>= 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b="1" i="1" dirty="0">
                <a:latin typeface="Times New Roman" panose="02020603050405020304" pitchFamily="18" charset="0"/>
              </a:rPr>
              <a:t>+r</a:t>
            </a:r>
            <a:r>
              <a:rPr lang="en-US" altLang="zh-CN" b="1" i="1" baseline="-25000" dirty="0">
                <a:latin typeface="Times New Roman" panose="02020603050405020304" pitchFamily="18" charset="0"/>
              </a:rPr>
              <a:t>i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2</a:t>
            </a:r>
            <a:endParaRPr lang="en-US" altLang="zh-CN" b="1" baseline="-250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09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0967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0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0964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81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09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0965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1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8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0962" grpId="0"/>
      <p:bldP spid="680964" grpId="0" build="p"/>
      <p:bldP spid="680965" grpId="0" build="p"/>
      <p:bldP spid="680966" grpId="0" animBg="1"/>
      <p:bldP spid="680967" grpId="0" build="p"/>
      <p:bldP spid="681060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 useBgFill="1">
        <p:nvSpPr>
          <p:cNvPr id="34818" name="Text Box 2"/>
          <p:cNvSpPr txBox="1"/>
          <p:nvPr/>
        </p:nvSpPr>
        <p:spPr>
          <a:xfrm>
            <a:off x="250825" y="574675"/>
            <a:ext cx="7181850" cy="579438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⑵ 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共模电压放大倍数和共模抑制比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1987" name="Rectangle 3"/>
          <p:cNvSpPr/>
          <p:nvPr/>
        </p:nvSpPr>
        <p:spPr>
          <a:xfrm>
            <a:off x="393700" y="1217613"/>
            <a:ext cx="8262938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双端输出时；共模输出电压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oc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，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所以：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1988" name="Rectangle 4"/>
          <p:cNvSpPr/>
          <p:nvPr/>
        </p:nvSpPr>
        <p:spPr>
          <a:xfrm>
            <a:off x="341313" y="1960563"/>
            <a:ext cx="6605587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共模电压放大倍数：   </a:t>
            </a: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c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= 0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681989" name="Group 5"/>
          <p:cNvGrpSpPr/>
          <p:nvPr/>
        </p:nvGrpSpPr>
        <p:grpSpPr>
          <a:xfrm>
            <a:off x="3708400" y="5118100"/>
            <a:ext cx="2527300" cy="579438"/>
            <a:chOff x="1538" y="2239"/>
            <a:chExt cx="1724" cy="365"/>
          </a:xfrm>
        </p:grpSpPr>
        <p:sp>
          <p:nvSpPr>
            <p:cNvPr id="34828" name="Text Box 6"/>
            <p:cNvSpPr txBox="1"/>
            <p:nvPr/>
          </p:nvSpPr>
          <p:spPr>
            <a:xfrm>
              <a:off x="1538" y="2239"/>
              <a:ext cx="1724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CMRR           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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4829" name="Line 7"/>
            <p:cNvSpPr/>
            <p:nvPr/>
          </p:nvSpPr>
          <p:spPr>
            <a:xfrm>
              <a:off x="2335" y="2455"/>
              <a:ext cx="415" cy="0"/>
            </a:xfrm>
            <a:prstGeom prst="line">
              <a:avLst/>
            </a:prstGeom>
            <a:ln w="38100" cap="flat" cmpd="sng">
              <a:solidFill>
                <a:srgbClr val="000080"/>
              </a:solidFill>
              <a:prstDash val="solid"/>
              <a:headEnd type="none" w="med" len="med"/>
              <a:tailEnd type="triangle" w="med" len="med"/>
            </a:ln>
          </p:spPr>
        </p:sp>
      </p:grpSp>
      <p:sp>
        <p:nvSpPr>
          <p:cNvPr id="681992" name="Text Box 8"/>
          <p:cNvSpPr txBox="1"/>
          <p:nvPr/>
        </p:nvSpPr>
        <p:spPr>
          <a:xfrm>
            <a:off x="1716088" y="5154613"/>
            <a:ext cx="1624012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chemeClr val="accent2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b="1" baseline="-25000" dirty="0">
                <a:solidFill>
                  <a:schemeClr val="accent2"/>
                </a:solidFill>
                <a:latin typeface="Times New Roman" panose="02020603050405020304" pitchFamily="18" charset="0"/>
              </a:rPr>
              <a:t>C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rPr>
              <a:t> 0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</a:endParaRPr>
          </a:p>
        </p:txBody>
      </p:sp>
      <p:sp>
        <p:nvSpPr>
          <p:cNvPr id="681993" name="Text Box 9"/>
          <p:cNvSpPr txBox="1"/>
          <p:nvPr/>
        </p:nvSpPr>
        <p:spPr>
          <a:xfrm>
            <a:off x="417513" y="2701925"/>
            <a:ext cx="2514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共模抑制比</a:t>
            </a: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:</a:t>
            </a:r>
            <a:endParaRPr lang="en-US" altLang="zh-CN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1994" name="Text Box 10"/>
          <p:cNvSpPr txBox="1"/>
          <p:nvPr/>
        </p:nvSpPr>
        <p:spPr>
          <a:xfrm>
            <a:off x="565150" y="3611563"/>
            <a:ext cx="1827213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b="1" baseline="-50000" dirty="0">
                <a:latin typeface="Times New Roman" panose="02020603050405020304" pitchFamily="18" charset="0"/>
                <a:ea typeface="楷体_GB2312" pitchFamily="49" charset="-122"/>
              </a:rPr>
              <a:t>CMRR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 =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1995" name="Text Box 11"/>
          <p:cNvSpPr txBox="1"/>
          <p:nvPr/>
        </p:nvSpPr>
        <p:spPr>
          <a:xfrm>
            <a:off x="3479800" y="3713163"/>
            <a:ext cx="2497138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b="1" baseline="-50000" dirty="0">
                <a:latin typeface="Times New Roman" panose="02020603050405020304" pitchFamily="18" charset="0"/>
                <a:ea typeface="楷体_GB2312" pitchFamily="49" charset="-122"/>
              </a:rPr>
              <a:t>CMRR </a:t>
            </a:r>
            <a:r>
              <a:rPr lang="en-US" altLang="zh-CN" b="1" dirty="0">
                <a:latin typeface="Times New Roman" panose="02020603050405020304" pitchFamily="18" charset="0"/>
                <a:ea typeface="楷体_GB2312" pitchFamily="49" charset="-122"/>
              </a:rPr>
              <a:t>(dB) =</a:t>
            </a:r>
            <a:endParaRPr lang="en-US" altLang="zh-CN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81996" name="Object 12"/>
          <p:cNvGraphicFramePr>
            <a:graphicFrameLocks noChangeAspect="1"/>
          </p:cNvGraphicFramePr>
          <p:nvPr/>
        </p:nvGraphicFramePr>
        <p:xfrm>
          <a:off x="2082800" y="3206750"/>
          <a:ext cx="871538" cy="14303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8" name="" r:id="rId1" imgW="292100" imgH="482600" progId="Equation.3">
                  <p:embed/>
                </p:oleObj>
              </mc:Choice>
              <mc:Fallback>
                <p:oleObj name="" r:id="rId1" imgW="292100" imgH="482600" progId="Equation.3">
                  <p:embed/>
                  <p:pic>
                    <p:nvPicPr>
                      <p:cNvPr id="0" name="图片 309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082800" y="3206750"/>
                        <a:ext cx="871538" cy="14303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1997" name="Object 13"/>
          <p:cNvGraphicFramePr>
            <a:graphicFrameLocks noChangeAspect="1"/>
          </p:cNvGraphicFramePr>
          <p:nvPr/>
        </p:nvGraphicFramePr>
        <p:xfrm>
          <a:off x="5764213" y="3397250"/>
          <a:ext cx="2047875" cy="12779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99" name="" r:id="rId3" imgW="660400" imgH="482600" progId="Equation.3">
                  <p:embed/>
                </p:oleObj>
              </mc:Choice>
              <mc:Fallback>
                <p:oleObj name="" r:id="rId3" imgW="660400" imgH="482600" progId="Equation.3">
                  <p:embed/>
                  <p:pic>
                    <p:nvPicPr>
                      <p:cNvPr id="0" name="图片 309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764213" y="3397250"/>
                        <a:ext cx="2047875" cy="127793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19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19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81993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6819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819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81995">
                                            <p:txEl>
                                              <p:charRg st="0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681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819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6819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1987" grpId="0"/>
      <p:bldP spid="681988" grpId="0"/>
      <p:bldP spid="681992" grpId="0"/>
      <p:bldP spid="681993" grpId="0" build="p"/>
      <p:bldP spid="681994" grpId="0"/>
      <p:bldP spid="681995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3010" name="Rectangle 2"/>
          <p:cNvSpPr/>
          <p:nvPr/>
        </p:nvSpPr>
        <p:spPr>
          <a:xfrm>
            <a:off x="274638" y="401638"/>
            <a:ext cx="559276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单端输入单端</a:t>
            </a:r>
            <a:r>
              <a:rPr lang="zh-CN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输出的电路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83011" name="Group 3"/>
          <p:cNvGrpSpPr/>
          <p:nvPr/>
        </p:nvGrpSpPr>
        <p:grpSpPr>
          <a:xfrm>
            <a:off x="4344988" y="919163"/>
            <a:ext cx="4646612" cy="4073525"/>
            <a:chOff x="2701" y="651"/>
            <a:chExt cx="3171" cy="2566"/>
          </a:xfrm>
        </p:grpSpPr>
        <p:sp>
          <p:nvSpPr>
            <p:cNvPr id="35851" name="Line 4"/>
            <p:cNvSpPr/>
            <p:nvPr/>
          </p:nvSpPr>
          <p:spPr>
            <a:xfrm rot="-5400000" flipH="1" flipV="1">
              <a:off x="3909" y="1470"/>
              <a:ext cx="32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2" name="Rectangle 5"/>
            <p:cNvSpPr/>
            <p:nvPr/>
          </p:nvSpPr>
          <p:spPr>
            <a:xfrm>
              <a:off x="3397" y="1891"/>
              <a:ext cx="41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3" name="Line 6"/>
            <p:cNvSpPr/>
            <p:nvPr/>
          </p:nvSpPr>
          <p:spPr>
            <a:xfrm rot="5400000" flipV="1">
              <a:off x="3090" y="1703"/>
              <a:ext cx="671" cy="892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54" name="Text Box 7"/>
            <p:cNvSpPr txBox="1"/>
            <p:nvPr/>
          </p:nvSpPr>
          <p:spPr>
            <a:xfrm>
              <a:off x="5092" y="660"/>
              <a:ext cx="692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5" name="Rectangle 8"/>
            <p:cNvSpPr/>
            <p:nvPr/>
          </p:nvSpPr>
          <p:spPr>
            <a:xfrm>
              <a:off x="3407" y="821"/>
              <a:ext cx="61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56" name="Rectangle 9"/>
            <p:cNvSpPr/>
            <p:nvPr/>
          </p:nvSpPr>
          <p:spPr>
            <a:xfrm>
              <a:off x="3743" y="1460"/>
              <a:ext cx="36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5857" name="Group 10"/>
            <p:cNvGrpSpPr/>
            <p:nvPr/>
          </p:nvGrpSpPr>
          <p:grpSpPr>
            <a:xfrm>
              <a:off x="3498" y="1408"/>
              <a:ext cx="327" cy="361"/>
              <a:chOff x="1493" y="1302"/>
              <a:chExt cx="501" cy="685"/>
            </a:xfrm>
          </p:grpSpPr>
          <p:sp>
            <p:nvSpPr>
              <p:cNvPr id="35925" name="Line 11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5926" name="Group 12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35927" name="Line 13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5928" name="Line 14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5929" name="Line 15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5858" name="Rectangle 16"/>
            <p:cNvSpPr/>
            <p:nvPr/>
          </p:nvSpPr>
          <p:spPr>
            <a:xfrm rot="-5400000">
              <a:off x="3674" y="971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59" name="Line 17"/>
            <p:cNvSpPr/>
            <p:nvPr/>
          </p:nvSpPr>
          <p:spPr>
            <a:xfrm>
              <a:off x="3801" y="689"/>
              <a:ext cx="128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0" name="Line 18"/>
            <p:cNvSpPr/>
            <p:nvPr/>
          </p:nvSpPr>
          <p:spPr>
            <a:xfrm flipV="1">
              <a:off x="3799" y="1225"/>
              <a:ext cx="287" cy="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1" name="Line 19"/>
            <p:cNvSpPr/>
            <p:nvPr/>
          </p:nvSpPr>
          <p:spPr>
            <a:xfrm>
              <a:off x="3797" y="670"/>
              <a:ext cx="0" cy="21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2" name="Line 20"/>
            <p:cNvSpPr/>
            <p:nvPr/>
          </p:nvSpPr>
          <p:spPr>
            <a:xfrm>
              <a:off x="3803" y="1124"/>
              <a:ext cx="0" cy="30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3" name="Rectangle 21"/>
            <p:cNvSpPr/>
            <p:nvPr/>
          </p:nvSpPr>
          <p:spPr>
            <a:xfrm>
              <a:off x="2825" y="1192"/>
              <a:ext cx="45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64" name="Rectangle 22"/>
            <p:cNvSpPr/>
            <p:nvPr/>
          </p:nvSpPr>
          <p:spPr>
            <a:xfrm rot="10800000">
              <a:off x="2951" y="1520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65" name="Line 23"/>
            <p:cNvSpPr/>
            <p:nvPr/>
          </p:nvSpPr>
          <p:spPr>
            <a:xfrm rot="10800000">
              <a:off x="3212" y="1586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6" name="Line 24"/>
            <p:cNvSpPr/>
            <p:nvPr/>
          </p:nvSpPr>
          <p:spPr>
            <a:xfrm rot="10800000">
              <a:off x="2730" y="1573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7" name="Line 25"/>
            <p:cNvSpPr/>
            <p:nvPr/>
          </p:nvSpPr>
          <p:spPr>
            <a:xfrm>
              <a:off x="4243" y="2538"/>
              <a:ext cx="0" cy="299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8" name="Line 26"/>
            <p:cNvSpPr/>
            <p:nvPr/>
          </p:nvSpPr>
          <p:spPr>
            <a:xfrm rot="5400000" flipV="1">
              <a:off x="4242" y="2683"/>
              <a:ext cx="12" cy="271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69" name="Rectangle 27"/>
            <p:cNvSpPr/>
            <p:nvPr/>
          </p:nvSpPr>
          <p:spPr>
            <a:xfrm flipH="1">
              <a:off x="4673" y="888"/>
              <a:ext cx="53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0" name="Rectangle 28"/>
            <p:cNvSpPr/>
            <p:nvPr/>
          </p:nvSpPr>
          <p:spPr>
            <a:xfrm flipH="1">
              <a:off x="4382" y="1410"/>
              <a:ext cx="37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T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1" name="Rectangle 29"/>
            <p:cNvSpPr/>
            <p:nvPr/>
          </p:nvSpPr>
          <p:spPr>
            <a:xfrm rot="5400000" flipH="1">
              <a:off x="4497" y="923"/>
              <a:ext cx="245" cy="88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72" name="Rectangle 30"/>
            <p:cNvSpPr/>
            <p:nvPr/>
          </p:nvSpPr>
          <p:spPr>
            <a:xfrm rot="5400000" flipH="1">
              <a:off x="4109" y="2140"/>
              <a:ext cx="255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73" name="Line 31"/>
            <p:cNvSpPr/>
            <p:nvPr/>
          </p:nvSpPr>
          <p:spPr>
            <a:xfrm>
              <a:off x="4234" y="1886"/>
              <a:ext cx="0" cy="17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4" name="Line 32"/>
            <p:cNvSpPr/>
            <p:nvPr/>
          </p:nvSpPr>
          <p:spPr>
            <a:xfrm flipH="1">
              <a:off x="4342" y="1227"/>
              <a:ext cx="28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5" name="Line 33"/>
            <p:cNvSpPr/>
            <p:nvPr/>
          </p:nvSpPr>
          <p:spPr>
            <a:xfrm flipH="1">
              <a:off x="4619" y="682"/>
              <a:ext cx="0" cy="1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6" name="Line 34"/>
            <p:cNvSpPr/>
            <p:nvPr/>
          </p:nvSpPr>
          <p:spPr>
            <a:xfrm>
              <a:off x="4622" y="1098"/>
              <a:ext cx="0" cy="34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7" name="Line 35"/>
            <p:cNvSpPr/>
            <p:nvPr/>
          </p:nvSpPr>
          <p:spPr>
            <a:xfrm rot="-5400000" flipH="1">
              <a:off x="4356" y="1871"/>
              <a:ext cx="12" cy="15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78" name="Rectangle 36"/>
            <p:cNvSpPr/>
            <p:nvPr/>
          </p:nvSpPr>
          <p:spPr>
            <a:xfrm flipH="1">
              <a:off x="5187" y="1222"/>
              <a:ext cx="45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B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79" name="Rectangle 37"/>
            <p:cNvSpPr/>
            <p:nvPr/>
          </p:nvSpPr>
          <p:spPr>
            <a:xfrm rot="-10800000" flipH="1">
              <a:off x="5220" y="1523"/>
              <a:ext cx="254" cy="11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80" name="Line 38"/>
            <p:cNvSpPr/>
            <p:nvPr/>
          </p:nvSpPr>
          <p:spPr>
            <a:xfrm rot="-10800000" flipH="1">
              <a:off x="4894" y="1588"/>
              <a:ext cx="3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1" name="Line 39"/>
            <p:cNvSpPr/>
            <p:nvPr/>
          </p:nvSpPr>
          <p:spPr>
            <a:xfrm rot="-10800000" flipH="1">
              <a:off x="5474" y="1587"/>
              <a:ext cx="22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2" name="Line 40"/>
            <p:cNvSpPr/>
            <p:nvPr/>
          </p:nvSpPr>
          <p:spPr>
            <a:xfrm flipH="1">
              <a:off x="4241" y="2301"/>
              <a:ext cx="0" cy="155"/>
            </a:xfrm>
            <a:prstGeom prst="line">
              <a:avLst/>
            </a:prstGeom>
            <a:ln w="381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3" name="Line 41"/>
            <p:cNvSpPr/>
            <p:nvPr/>
          </p:nvSpPr>
          <p:spPr>
            <a:xfrm rot="5400000" flipH="1">
              <a:off x="4240" y="2386"/>
              <a:ext cx="0" cy="139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84" name="Rectangle 42"/>
            <p:cNvSpPr/>
            <p:nvPr/>
          </p:nvSpPr>
          <p:spPr>
            <a:xfrm flipH="1">
              <a:off x="4890" y="1821"/>
              <a:ext cx="52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85" name="Line 43"/>
            <p:cNvSpPr/>
            <p:nvPr/>
          </p:nvSpPr>
          <p:spPr>
            <a:xfrm rot="5400000">
              <a:off x="4823" y="1767"/>
              <a:ext cx="756" cy="753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886" name="Oval 44"/>
            <p:cNvSpPr/>
            <p:nvPr/>
          </p:nvSpPr>
          <p:spPr>
            <a:xfrm>
              <a:off x="3781" y="119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87" name="Oval 45"/>
            <p:cNvSpPr/>
            <p:nvPr/>
          </p:nvSpPr>
          <p:spPr>
            <a:xfrm>
              <a:off x="4600" y="1186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88" name="Oval 46"/>
            <p:cNvSpPr/>
            <p:nvPr/>
          </p:nvSpPr>
          <p:spPr>
            <a:xfrm>
              <a:off x="4201" y="185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89" name="Oval 47"/>
            <p:cNvSpPr/>
            <p:nvPr/>
          </p:nvSpPr>
          <p:spPr>
            <a:xfrm>
              <a:off x="5103" y="651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90" name="Oval 48"/>
            <p:cNvSpPr/>
            <p:nvPr/>
          </p:nvSpPr>
          <p:spPr>
            <a:xfrm>
              <a:off x="4588" y="663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35891" name="Group 49"/>
            <p:cNvGrpSpPr/>
            <p:nvPr/>
          </p:nvGrpSpPr>
          <p:grpSpPr>
            <a:xfrm flipH="1">
              <a:off x="4602" y="1408"/>
              <a:ext cx="327" cy="361"/>
              <a:chOff x="1493" y="1302"/>
              <a:chExt cx="501" cy="685"/>
            </a:xfrm>
          </p:grpSpPr>
          <p:sp>
            <p:nvSpPr>
              <p:cNvPr id="35920" name="Line 50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5921" name="Group 51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35922" name="Line 52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5923" name="Line 53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5924" name="Line 54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5892" name="Line 55"/>
            <p:cNvSpPr/>
            <p:nvPr/>
          </p:nvSpPr>
          <p:spPr>
            <a:xfrm rot="-10800000" flipH="1">
              <a:off x="3834" y="1881"/>
              <a:ext cx="8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3" name="Line 56"/>
            <p:cNvSpPr/>
            <p:nvPr/>
          </p:nvSpPr>
          <p:spPr>
            <a:xfrm flipH="1">
              <a:off x="3826" y="1754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4" name="Line 57"/>
            <p:cNvSpPr/>
            <p:nvPr/>
          </p:nvSpPr>
          <p:spPr>
            <a:xfrm flipH="1">
              <a:off x="4630" y="1742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5" name="Line 58"/>
            <p:cNvSpPr/>
            <p:nvPr/>
          </p:nvSpPr>
          <p:spPr>
            <a:xfrm rot="5400000" flipH="1">
              <a:off x="4234" y="2368"/>
              <a:ext cx="12" cy="307"/>
            </a:xfrm>
            <a:prstGeom prst="line">
              <a:avLst/>
            </a:prstGeom>
            <a:ln w="50800" cap="flat" cmpd="sng">
              <a:solidFill>
                <a:schemeClr val="tx2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896" name="Oval 59"/>
            <p:cNvSpPr/>
            <p:nvPr/>
          </p:nvSpPr>
          <p:spPr>
            <a:xfrm>
              <a:off x="4213" y="2631"/>
              <a:ext cx="48" cy="58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897" name="Rectangle 60"/>
            <p:cNvSpPr/>
            <p:nvPr/>
          </p:nvSpPr>
          <p:spPr>
            <a:xfrm flipH="1">
              <a:off x="4277" y="2052"/>
              <a:ext cx="470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98" name="Rectangle 61"/>
            <p:cNvSpPr/>
            <p:nvPr/>
          </p:nvSpPr>
          <p:spPr>
            <a:xfrm>
              <a:off x="4377" y="2316"/>
              <a:ext cx="425" cy="288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899" name="Oval 62"/>
            <p:cNvSpPr/>
            <p:nvPr/>
          </p:nvSpPr>
          <p:spPr>
            <a:xfrm>
              <a:off x="2709" y="1547"/>
              <a:ext cx="48" cy="58"/>
            </a:xfrm>
            <a:prstGeom prst="ellipse">
              <a:avLst/>
            </a:prstGeom>
            <a:noFill/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900" name="Rectangle 63"/>
            <p:cNvSpPr/>
            <p:nvPr/>
          </p:nvSpPr>
          <p:spPr>
            <a:xfrm flipH="1">
              <a:off x="3870" y="933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901" name="Line 64"/>
            <p:cNvSpPr/>
            <p:nvPr/>
          </p:nvSpPr>
          <p:spPr>
            <a:xfrm rot="-10800000" flipV="1">
              <a:off x="2766" y="2665"/>
              <a:ext cx="85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2" name="Line 65"/>
            <p:cNvSpPr/>
            <p:nvPr/>
          </p:nvSpPr>
          <p:spPr>
            <a:xfrm rot="10800000">
              <a:off x="5154" y="2653"/>
              <a:ext cx="521" cy="1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5903" name="Line 66"/>
            <p:cNvSpPr/>
            <p:nvPr/>
          </p:nvSpPr>
          <p:spPr>
            <a:xfrm>
              <a:off x="5688" y="1584"/>
              <a:ext cx="0" cy="109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35904" name="Oval 67"/>
            <p:cNvSpPr/>
            <p:nvPr/>
          </p:nvSpPr>
          <p:spPr>
            <a:xfrm>
              <a:off x="2701" y="2631"/>
              <a:ext cx="48" cy="58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905" name="Line 68"/>
            <p:cNvSpPr/>
            <p:nvPr/>
          </p:nvSpPr>
          <p:spPr>
            <a:xfrm>
              <a:off x="2723" y="1722"/>
              <a:ext cx="1" cy="796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906" name="Rectangle 69"/>
            <p:cNvSpPr/>
            <p:nvPr/>
          </p:nvSpPr>
          <p:spPr>
            <a:xfrm>
              <a:off x="2737" y="1987"/>
              <a:ext cx="364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i</a:t>
              </a:r>
              <a:endParaRPr lang="en-US" altLang="zh-CN" b="1" baseline="-5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5907" name="Rectangle 70"/>
            <p:cNvSpPr/>
            <p:nvPr/>
          </p:nvSpPr>
          <p:spPr>
            <a:xfrm>
              <a:off x="2792" y="2890"/>
              <a:ext cx="3080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latin typeface="Times New Roman" panose="02020603050405020304" pitchFamily="18" charset="0"/>
                  <a:ea typeface="楷体_GB2312" pitchFamily="49" charset="-122"/>
                </a:rPr>
                <a:t>单端输入单端</a:t>
              </a:r>
              <a:r>
                <a:rPr lang="zh-CN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输出的电路</a:t>
              </a:r>
              <a:endParaRPr lang="zh-CN" altLang="en-US" sz="2800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 useBgFill="1">
          <p:nvSpPr>
            <p:cNvPr id="35908" name="Oval 71"/>
            <p:cNvSpPr/>
            <p:nvPr/>
          </p:nvSpPr>
          <p:spPr>
            <a:xfrm>
              <a:off x="4021" y="1215"/>
              <a:ext cx="48" cy="58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35909" name="Oval 72"/>
            <p:cNvSpPr/>
            <p:nvPr/>
          </p:nvSpPr>
          <p:spPr>
            <a:xfrm>
              <a:off x="4357" y="1203"/>
              <a:ext cx="48" cy="58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5910" name="Line 73"/>
            <p:cNvSpPr/>
            <p:nvPr/>
          </p:nvSpPr>
          <p:spPr>
            <a:xfrm rot="-5400000" flipH="1" flipV="1">
              <a:off x="4221" y="1470"/>
              <a:ext cx="321" cy="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5911" name="Rectangle 74"/>
            <p:cNvSpPr/>
            <p:nvPr/>
          </p:nvSpPr>
          <p:spPr>
            <a:xfrm flipH="1">
              <a:off x="4254" y="933"/>
              <a:ext cx="428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35912" name="Group 75"/>
            <p:cNvGrpSpPr/>
            <p:nvPr/>
          </p:nvGrpSpPr>
          <p:grpSpPr>
            <a:xfrm>
              <a:off x="3993" y="1647"/>
              <a:ext cx="163" cy="158"/>
              <a:chOff x="1497" y="2523"/>
              <a:chExt cx="163" cy="158"/>
            </a:xfrm>
          </p:grpSpPr>
          <p:sp>
            <p:nvSpPr>
              <p:cNvPr id="35917" name="Line 76"/>
              <p:cNvSpPr/>
              <p:nvPr/>
            </p:nvSpPr>
            <p:spPr>
              <a:xfrm flipH="1">
                <a:off x="1579" y="2538"/>
                <a:ext cx="0" cy="131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918" name="Line 77"/>
              <p:cNvSpPr/>
              <p:nvPr/>
            </p:nvSpPr>
            <p:spPr>
              <a:xfrm rot="5400000" flipV="1">
                <a:off x="1572" y="2593"/>
                <a:ext cx="12" cy="163"/>
              </a:xfrm>
              <a:prstGeom prst="line">
                <a:avLst/>
              </a:prstGeom>
              <a:ln w="508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 useBgFill="1">
            <p:nvSpPr>
              <p:cNvPr id="35919" name="Oval 78"/>
              <p:cNvSpPr/>
              <p:nvPr/>
            </p:nvSpPr>
            <p:spPr>
              <a:xfrm>
                <a:off x="1549" y="2523"/>
                <a:ext cx="48" cy="58"/>
              </a:xfrm>
              <a:prstGeom prst="ellips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pSp>
          <p:nvGrpSpPr>
            <p:cNvPr id="35913" name="Group 79"/>
            <p:cNvGrpSpPr/>
            <p:nvPr/>
          </p:nvGrpSpPr>
          <p:grpSpPr>
            <a:xfrm>
              <a:off x="4317" y="1647"/>
              <a:ext cx="163" cy="158"/>
              <a:chOff x="1497" y="2523"/>
              <a:chExt cx="163" cy="158"/>
            </a:xfrm>
          </p:grpSpPr>
          <p:sp>
            <p:nvSpPr>
              <p:cNvPr id="35914" name="Line 80"/>
              <p:cNvSpPr/>
              <p:nvPr/>
            </p:nvSpPr>
            <p:spPr>
              <a:xfrm flipH="1">
                <a:off x="1579" y="2538"/>
                <a:ext cx="0" cy="131"/>
              </a:xfrm>
              <a:prstGeom prst="line">
                <a:avLst/>
              </a:prstGeom>
              <a:ln w="381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5915" name="Line 81"/>
              <p:cNvSpPr/>
              <p:nvPr/>
            </p:nvSpPr>
            <p:spPr>
              <a:xfrm rot="5400000" flipV="1">
                <a:off x="1572" y="2593"/>
                <a:ext cx="12" cy="163"/>
              </a:xfrm>
              <a:prstGeom prst="line">
                <a:avLst/>
              </a:prstGeom>
              <a:ln w="50800" cap="flat" cmpd="sng">
                <a:solidFill>
                  <a:schemeClr val="tx2"/>
                </a:solidFill>
                <a:prstDash val="solid"/>
                <a:headEnd type="none" w="med" len="med"/>
                <a:tailEnd type="none" w="med" len="med"/>
              </a:ln>
            </p:spPr>
          </p:sp>
          <p:sp useBgFill="1">
            <p:nvSpPr>
              <p:cNvPr id="35916" name="Oval 82"/>
              <p:cNvSpPr/>
              <p:nvPr/>
            </p:nvSpPr>
            <p:spPr>
              <a:xfrm>
                <a:off x="1549" y="2523"/>
                <a:ext cx="48" cy="58"/>
              </a:xfrm>
              <a:prstGeom prst="ellips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sp>
        <p:nvSpPr>
          <p:cNvPr id="683091" name="Text Box 83"/>
          <p:cNvSpPr txBox="1"/>
          <p:nvPr/>
        </p:nvSpPr>
        <p:spPr>
          <a:xfrm>
            <a:off x="276225" y="1049338"/>
            <a:ext cx="4295775" cy="579437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差模电压放大倍数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3092" name="Oval 84"/>
          <p:cNvSpPr/>
          <p:nvPr/>
        </p:nvSpPr>
        <p:spPr>
          <a:xfrm>
            <a:off x="422275" y="1752600"/>
            <a:ext cx="446088" cy="425450"/>
          </a:xfrm>
          <a:prstGeom prst="ellipse">
            <a:avLst/>
          </a:prstGeom>
          <a:noFill/>
          <a:ln w="127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1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83093" name="Text Box 85"/>
          <p:cNvSpPr txBox="1"/>
          <p:nvPr/>
        </p:nvSpPr>
        <p:spPr>
          <a:xfrm>
            <a:off x="993775" y="1695450"/>
            <a:ext cx="29146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信号输入</a:t>
            </a:r>
            <a:r>
              <a:rPr lang="zh-CN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3094" name="Object 86"/>
          <p:cNvGraphicFramePr>
            <a:graphicFrameLocks noChangeAspect="1"/>
          </p:cNvGraphicFramePr>
          <p:nvPr/>
        </p:nvGraphicFramePr>
        <p:xfrm>
          <a:off x="171450" y="2274888"/>
          <a:ext cx="3738563" cy="1117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0" name="" r:id="rId1" imgW="1104265" imgH="406400" progId="Equation.3">
                  <p:embed/>
                </p:oleObj>
              </mc:Choice>
              <mc:Fallback>
                <p:oleObj name="" r:id="rId1" imgW="1104265" imgH="406400" progId="Equation.3">
                  <p:embed/>
                  <p:pic>
                    <p:nvPicPr>
                      <p:cNvPr id="0" name="图片 309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71450" y="2274888"/>
                        <a:ext cx="3738563" cy="111760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3095" name="Object 87"/>
          <p:cNvGraphicFramePr>
            <a:graphicFrameLocks noChangeAspect="1"/>
          </p:cNvGraphicFramePr>
          <p:nvPr/>
        </p:nvGraphicFramePr>
        <p:xfrm>
          <a:off x="271463" y="3282950"/>
          <a:ext cx="3530600" cy="1152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1" name="" r:id="rId3" imgW="1066165" imgH="406400" progId="Equation.3">
                  <p:embed/>
                </p:oleObj>
              </mc:Choice>
              <mc:Fallback>
                <p:oleObj name="" r:id="rId3" imgW="1066165" imgH="406400" progId="Equation.3">
                  <p:embed/>
                  <p:pic>
                    <p:nvPicPr>
                      <p:cNvPr id="0" name="图片 3100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71463" y="3282950"/>
                        <a:ext cx="3530600" cy="1152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3096" name="Rectangle 88"/>
          <p:cNvSpPr/>
          <p:nvPr/>
        </p:nvSpPr>
        <p:spPr>
          <a:xfrm>
            <a:off x="561975" y="4759325"/>
            <a:ext cx="4391025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单端输入也有差模</a:t>
            </a:r>
            <a:r>
              <a:rPr lang="zh-CN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输入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3097" name="Rectangle 89"/>
          <p:cNvSpPr/>
          <p:nvPr/>
        </p:nvSpPr>
        <p:spPr>
          <a:xfrm>
            <a:off x="492125" y="5330825"/>
            <a:ext cx="6694488" cy="10668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对差模信号而言，单端输入与双端输入的效果一样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3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3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3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3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3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3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3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30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30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830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3010" grpId="0"/>
      <p:bldP spid="683091" grpId="0"/>
      <p:bldP spid="683092" grpId="0" animBg="1"/>
      <p:bldP spid="683093" grpId="0"/>
      <p:bldP spid="683096" grpId="0"/>
      <p:bldP spid="683097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4034" name="Group 2"/>
          <p:cNvGrpSpPr/>
          <p:nvPr/>
        </p:nvGrpSpPr>
        <p:grpSpPr>
          <a:xfrm>
            <a:off x="4143375" y="388938"/>
            <a:ext cx="5000625" cy="2463800"/>
            <a:chOff x="2827" y="87"/>
            <a:chExt cx="3101" cy="1552"/>
          </a:xfrm>
        </p:grpSpPr>
        <p:sp>
          <p:nvSpPr>
            <p:cNvPr id="36874" name="Text Box 3"/>
            <p:cNvSpPr txBox="1"/>
            <p:nvPr/>
          </p:nvSpPr>
          <p:spPr>
            <a:xfrm>
              <a:off x="5538" y="792"/>
              <a:ext cx="39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od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6875" name="Text Box 4"/>
            <p:cNvSpPr txBox="1"/>
            <p:nvPr/>
          </p:nvSpPr>
          <p:spPr>
            <a:xfrm>
              <a:off x="3283" y="87"/>
              <a:ext cx="464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76" name="Line 5"/>
            <p:cNvSpPr/>
            <p:nvPr/>
          </p:nvSpPr>
          <p:spPr>
            <a:xfrm>
              <a:off x="3354" y="583"/>
              <a:ext cx="399" cy="0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7" name="Line 6"/>
            <p:cNvSpPr/>
            <p:nvPr/>
          </p:nvSpPr>
          <p:spPr>
            <a:xfrm>
              <a:off x="4718" y="740"/>
              <a:ext cx="0" cy="491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8" name="Line 7"/>
            <p:cNvSpPr/>
            <p:nvPr/>
          </p:nvSpPr>
          <p:spPr>
            <a:xfrm>
              <a:off x="5487" y="610"/>
              <a:ext cx="0" cy="621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79" name="Text Box 8"/>
            <p:cNvSpPr txBox="1"/>
            <p:nvPr/>
          </p:nvSpPr>
          <p:spPr>
            <a:xfrm>
              <a:off x="3913" y="135"/>
              <a:ext cx="303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0" name="Text Box 9"/>
            <p:cNvSpPr txBox="1"/>
            <p:nvPr/>
          </p:nvSpPr>
          <p:spPr>
            <a:xfrm>
              <a:off x="4196" y="1223"/>
              <a:ext cx="24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1" name="Text Box 10"/>
            <p:cNvSpPr txBox="1"/>
            <p:nvPr/>
          </p:nvSpPr>
          <p:spPr>
            <a:xfrm>
              <a:off x="4503" y="138"/>
              <a:ext cx="355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2" name="Text Box 11"/>
            <p:cNvSpPr txBox="1"/>
            <p:nvPr/>
          </p:nvSpPr>
          <p:spPr>
            <a:xfrm>
              <a:off x="4803" y="530"/>
              <a:ext cx="42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83" name="Text Box 12"/>
            <p:cNvSpPr txBox="1"/>
            <p:nvPr/>
          </p:nvSpPr>
          <p:spPr>
            <a:xfrm>
              <a:off x="4716" y="800"/>
              <a:ext cx="41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66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6884" name="Line 13"/>
            <p:cNvSpPr/>
            <p:nvPr/>
          </p:nvSpPr>
          <p:spPr>
            <a:xfrm>
              <a:off x="3061" y="657"/>
              <a:ext cx="0" cy="621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6885" name="Text Box 14"/>
            <p:cNvSpPr txBox="1"/>
            <p:nvPr/>
          </p:nvSpPr>
          <p:spPr>
            <a:xfrm>
              <a:off x="2827" y="803"/>
              <a:ext cx="320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i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6" name="Rectangle 15"/>
            <p:cNvSpPr/>
            <p:nvPr/>
          </p:nvSpPr>
          <p:spPr>
            <a:xfrm>
              <a:off x="3648" y="798"/>
              <a:ext cx="375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be1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87" name="Rectangle 16"/>
            <p:cNvSpPr/>
            <p:nvPr/>
          </p:nvSpPr>
          <p:spPr>
            <a:xfrm rot="10800000">
              <a:off x="3371" y="379"/>
              <a:ext cx="259" cy="11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6888" name="Line 17"/>
            <p:cNvSpPr/>
            <p:nvPr/>
          </p:nvSpPr>
          <p:spPr>
            <a:xfrm rot="-5400000">
              <a:off x="3198" y="256"/>
              <a:ext cx="0" cy="35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89" name="Line 18"/>
            <p:cNvSpPr/>
            <p:nvPr/>
          </p:nvSpPr>
          <p:spPr>
            <a:xfrm rot="-5400000">
              <a:off x="3852" y="209"/>
              <a:ext cx="0" cy="4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0" name="Line 19"/>
            <p:cNvSpPr/>
            <p:nvPr/>
          </p:nvSpPr>
          <p:spPr>
            <a:xfrm>
              <a:off x="3034" y="1513"/>
              <a:ext cx="245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6891" name="Group 20"/>
            <p:cNvGrpSpPr/>
            <p:nvPr/>
          </p:nvGrpSpPr>
          <p:grpSpPr>
            <a:xfrm>
              <a:off x="4028" y="428"/>
              <a:ext cx="107" cy="1096"/>
              <a:chOff x="2645" y="2724"/>
              <a:chExt cx="144" cy="1419"/>
            </a:xfrm>
          </p:grpSpPr>
          <p:sp>
            <p:nvSpPr>
              <p:cNvPr id="36912" name="Rectangle 21"/>
              <p:cNvSpPr/>
              <p:nvPr/>
            </p:nvSpPr>
            <p:spPr>
              <a:xfrm rot="-5400000">
                <a:off x="2538" y="3331"/>
                <a:ext cx="358" cy="14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6913" name="Line 22"/>
              <p:cNvSpPr/>
              <p:nvPr/>
            </p:nvSpPr>
            <p:spPr>
              <a:xfrm>
                <a:off x="2711" y="3575"/>
                <a:ext cx="0" cy="5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14" name="Line 23"/>
              <p:cNvSpPr/>
              <p:nvPr/>
            </p:nvSpPr>
            <p:spPr>
              <a:xfrm>
                <a:off x="2697" y="2724"/>
                <a:ext cx="0" cy="5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6892" name="Group 24"/>
            <p:cNvGrpSpPr/>
            <p:nvPr/>
          </p:nvGrpSpPr>
          <p:grpSpPr>
            <a:xfrm>
              <a:off x="4452" y="410"/>
              <a:ext cx="183" cy="1098"/>
              <a:chOff x="2059" y="2719"/>
              <a:chExt cx="297" cy="1422"/>
            </a:xfrm>
          </p:grpSpPr>
          <p:sp>
            <p:nvSpPr>
              <p:cNvPr id="36907" name="Line 25"/>
              <p:cNvSpPr/>
              <p:nvPr/>
            </p:nvSpPr>
            <p:spPr>
              <a:xfrm>
                <a:off x="2210" y="3649"/>
                <a:ext cx="0" cy="4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08" name="Line 26"/>
              <p:cNvSpPr/>
              <p:nvPr/>
            </p:nvSpPr>
            <p:spPr>
              <a:xfrm>
                <a:off x="2203" y="2719"/>
                <a:ext cx="0" cy="3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6909" name="Group 27"/>
              <p:cNvGrpSpPr/>
              <p:nvPr/>
            </p:nvGrpSpPr>
            <p:grpSpPr>
              <a:xfrm>
                <a:off x="2059" y="3080"/>
                <a:ext cx="297" cy="624"/>
                <a:chOff x="2640" y="2072"/>
                <a:chExt cx="297" cy="624"/>
              </a:xfrm>
            </p:grpSpPr>
            <p:sp useBgFill="1">
              <p:nvSpPr>
                <p:cNvPr id="36910" name="AutoShape 28"/>
                <p:cNvSpPr/>
                <p:nvPr/>
              </p:nvSpPr>
              <p:spPr>
                <a:xfrm>
                  <a:off x="2640" y="2072"/>
                  <a:ext cx="295" cy="624"/>
                </a:xfrm>
                <a:prstGeom prst="diamond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6911" name="Line 29"/>
                <p:cNvSpPr/>
                <p:nvPr/>
              </p:nvSpPr>
              <p:spPr>
                <a:xfrm>
                  <a:off x="2648" y="2383"/>
                  <a:ext cx="28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6893" name="Line 30"/>
            <p:cNvSpPr/>
            <p:nvPr/>
          </p:nvSpPr>
          <p:spPr>
            <a:xfrm>
              <a:off x="4551" y="420"/>
              <a:ext cx="881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4" name="Rectangle 31"/>
            <p:cNvSpPr/>
            <p:nvPr/>
          </p:nvSpPr>
          <p:spPr>
            <a:xfrm rot="-5400000">
              <a:off x="5070" y="890"/>
              <a:ext cx="276" cy="107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6895" name="Line 32"/>
            <p:cNvSpPr/>
            <p:nvPr/>
          </p:nvSpPr>
          <p:spPr>
            <a:xfrm>
              <a:off x="5204" y="1077"/>
              <a:ext cx="0" cy="43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6896" name="Line 33"/>
            <p:cNvSpPr/>
            <p:nvPr/>
          </p:nvSpPr>
          <p:spPr>
            <a:xfrm>
              <a:off x="5206" y="420"/>
              <a:ext cx="0" cy="3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6897" name="Group 34"/>
            <p:cNvGrpSpPr/>
            <p:nvPr/>
          </p:nvGrpSpPr>
          <p:grpSpPr>
            <a:xfrm>
              <a:off x="4227" y="1513"/>
              <a:ext cx="177" cy="126"/>
              <a:chOff x="3426" y="3928"/>
              <a:chExt cx="240" cy="163"/>
            </a:xfrm>
          </p:grpSpPr>
          <p:sp>
            <p:nvSpPr>
              <p:cNvPr id="36905" name="Line 35"/>
              <p:cNvSpPr/>
              <p:nvPr/>
            </p:nvSpPr>
            <p:spPr>
              <a:xfrm>
                <a:off x="3426" y="4087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6906" name="Line 36"/>
              <p:cNvSpPr/>
              <p:nvPr/>
            </p:nvSpPr>
            <p:spPr>
              <a:xfrm>
                <a:off x="3545" y="3928"/>
                <a:ext cx="0" cy="1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6898" name="Text Box 37"/>
            <p:cNvSpPr txBox="1"/>
            <p:nvPr/>
          </p:nvSpPr>
          <p:spPr>
            <a:xfrm>
              <a:off x="3314" y="568"/>
              <a:ext cx="329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6899" name="Oval 38"/>
            <p:cNvSpPr/>
            <p:nvPr/>
          </p:nvSpPr>
          <p:spPr>
            <a:xfrm>
              <a:off x="2991" y="393"/>
              <a:ext cx="57" cy="65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6900" name="Oval 39"/>
            <p:cNvSpPr/>
            <p:nvPr/>
          </p:nvSpPr>
          <p:spPr>
            <a:xfrm>
              <a:off x="2991" y="1471"/>
              <a:ext cx="57" cy="65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6901" name="Oval 40"/>
            <p:cNvSpPr/>
            <p:nvPr/>
          </p:nvSpPr>
          <p:spPr>
            <a:xfrm>
              <a:off x="5421" y="382"/>
              <a:ext cx="57" cy="65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6902" name="Oval 41"/>
            <p:cNvSpPr/>
            <p:nvPr/>
          </p:nvSpPr>
          <p:spPr>
            <a:xfrm>
              <a:off x="5478" y="1471"/>
              <a:ext cx="57" cy="65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6903" name="Oval 42"/>
            <p:cNvSpPr/>
            <p:nvPr/>
          </p:nvSpPr>
          <p:spPr>
            <a:xfrm>
              <a:off x="5173" y="393"/>
              <a:ext cx="57" cy="65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6904" name="Oval 43"/>
            <p:cNvSpPr/>
            <p:nvPr/>
          </p:nvSpPr>
          <p:spPr>
            <a:xfrm>
              <a:off x="5173" y="1471"/>
              <a:ext cx="57" cy="65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684076" name="Text Box 44"/>
          <p:cNvSpPr txBox="1"/>
          <p:nvPr/>
        </p:nvSpPr>
        <p:spPr>
          <a:xfrm>
            <a:off x="835025" y="571500"/>
            <a:ext cx="2914650" cy="519113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差模信号通路</a:t>
            </a:r>
            <a:r>
              <a:rPr lang="zh-CN" altLang="zh-CN" sz="2800" b="1" dirty="0">
                <a:latin typeface="Times New Roman" panose="02020603050405020304" pitchFamily="18" charset="0"/>
              </a:rPr>
              <a:t>:</a:t>
            </a:r>
            <a:endParaRPr lang="en-US" altLang="zh-CN" sz="2800" b="1" baseline="-50000" dirty="0">
              <a:latin typeface="Times New Roman" panose="02020603050405020304" pitchFamily="18" charset="0"/>
            </a:endParaRPr>
          </a:p>
        </p:txBody>
      </p:sp>
      <p:sp>
        <p:nvSpPr>
          <p:cNvPr id="684077" name="Oval 45"/>
          <p:cNvSpPr/>
          <p:nvPr/>
        </p:nvSpPr>
        <p:spPr>
          <a:xfrm>
            <a:off x="387350" y="628650"/>
            <a:ext cx="446088" cy="425450"/>
          </a:xfrm>
          <a:prstGeom prst="ellipse">
            <a:avLst/>
          </a:prstGeom>
          <a:noFill/>
          <a:ln w="12700" cap="flat" cmpd="sng">
            <a:solidFill>
              <a:srgbClr val="000099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b="1" dirty="0">
                <a:latin typeface="Times New Roman" panose="02020603050405020304" pitchFamily="18" charset="0"/>
              </a:rPr>
              <a:t>2</a:t>
            </a:r>
            <a:endParaRPr lang="en-US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84078" name="Oval 46"/>
          <p:cNvSpPr/>
          <p:nvPr/>
        </p:nvSpPr>
        <p:spPr>
          <a:xfrm>
            <a:off x="355600" y="1616075"/>
            <a:ext cx="434975" cy="401638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3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84079" name="Text Box 47"/>
          <p:cNvSpPr txBox="1"/>
          <p:nvPr/>
        </p:nvSpPr>
        <p:spPr>
          <a:xfrm>
            <a:off x="793750" y="1550988"/>
            <a:ext cx="3505200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差模电压放大倍数:</a:t>
            </a:r>
            <a:endParaRPr lang="en-US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684080" name="Object 48"/>
          <p:cNvGraphicFramePr>
            <a:graphicFrameLocks noChangeAspect="1"/>
          </p:cNvGraphicFramePr>
          <p:nvPr/>
        </p:nvGraphicFramePr>
        <p:xfrm>
          <a:off x="287338" y="2833688"/>
          <a:ext cx="8453437" cy="1285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2" name="" r:id="rId1" imgW="2844800" imgH="444500" progId="Equation.3">
                  <p:embed/>
                </p:oleObj>
              </mc:Choice>
              <mc:Fallback>
                <p:oleObj name="" r:id="rId1" imgW="2844800" imgH="444500" progId="Equation.3">
                  <p:embed/>
                  <p:pic>
                    <p:nvPicPr>
                      <p:cNvPr id="0" name="图片 310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7338" y="2833688"/>
                        <a:ext cx="8453437" cy="12858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4081" name="Text Box 49"/>
          <p:cNvSpPr txBox="1"/>
          <p:nvPr/>
        </p:nvSpPr>
        <p:spPr>
          <a:xfrm>
            <a:off x="595313" y="4362450"/>
            <a:ext cx="7045325" cy="579438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本管输入本管输出时：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od </a:t>
            </a:r>
            <a:r>
              <a:rPr lang="zh-CN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反相</a:t>
            </a:r>
            <a:endParaRPr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684082" name="Text Box 50"/>
          <p:cNvSpPr txBox="1"/>
          <p:nvPr/>
        </p:nvSpPr>
        <p:spPr>
          <a:xfrm>
            <a:off x="560388" y="5081588"/>
            <a:ext cx="7045325" cy="57943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b="1" dirty="0">
                <a:latin typeface="楷体_GB2312" pitchFamily="49" charset="-122"/>
                <a:ea typeface="楷体_GB2312" pitchFamily="49" charset="-122"/>
              </a:rPr>
              <a:t>本管输入他管输出时：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od </a:t>
            </a:r>
            <a:r>
              <a:rPr lang="zh-CN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与</a:t>
            </a:r>
            <a:r>
              <a:rPr lang="en-US" altLang="zh-CN" b="1" i="1" dirty="0">
                <a:solidFill>
                  <a:srgbClr val="FF3300"/>
                </a:solidFill>
                <a:latin typeface="Times New Roman" panose="02020603050405020304" pitchFamily="18" charset="0"/>
              </a:rPr>
              <a:t>u</a:t>
            </a:r>
            <a:r>
              <a:rPr lang="en-US" altLang="zh-CN" b="1" i="1" baseline="-25000" dirty="0">
                <a:solidFill>
                  <a:srgbClr val="FF3300"/>
                </a:solidFill>
                <a:latin typeface="Times New Roman" panose="02020603050405020304" pitchFamily="18" charset="0"/>
              </a:rPr>
              <a:t>i </a:t>
            </a:r>
            <a:r>
              <a:rPr lang="zh-CN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同相</a:t>
            </a:r>
            <a:endParaRPr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840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4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4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6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6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4076" grpId="0"/>
      <p:bldP spid="684077" grpId="0" animBg="1"/>
      <p:bldP spid="684078" grpId="0" animBg="1"/>
      <p:bldP spid="684079" grpId="0"/>
      <p:bldP spid="684081" grpId="0"/>
      <p:bldP spid="684082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5058" name="Text Box 2"/>
          <p:cNvSpPr txBox="1"/>
          <p:nvPr/>
        </p:nvSpPr>
        <p:spPr>
          <a:xfrm>
            <a:off x="3362325" y="5030788"/>
            <a:ext cx="2428875" cy="579437"/>
          </a:xfrm>
          <a:prstGeom prst="rect">
            <a:avLst/>
          </a:prstGeom>
          <a:noFill/>
          <a:ln w="12700">
            <a:noFill/>
          </a:ln>
        </p:spPr>
        <p:txBody>
          <a:bodyPr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o</a:t>
            </a:r>
            <a:r>
              <a:rPr lang="en-US" altLang="zh-CN" b="1" dirty="0">
                <a:latin typeface="Times New Roman" panose="02020603050405020304" pitchFamily="18" charset="0"/>
              </a:rPr>
              <a:t> = </a:t>
            </a:r>
            <a:r>
              <a:rPr lang="en-US" altLang="zh-CN" b="1" i="1" dirty="0">
                <a:latin typeface="Times New Roman" panose="02020603050405020304" pitchFamily="18" charset="0"/>
              </a:rPr>
              <a:t>R</a:t>
            </a:r>
            <a:r>
              <a:rPr lang="en-US" altLang="zh-CN" b="1" baseline="-25000" dirty="0">
                <a:latin typeface="Times New Roman" panose="02020603050405020304" pitchFamily="18" charset="0"/>
              </a:rPr>
              <a:t>C</a:t>
            </a:r>
            <a:endParaRPr lang="en-US" altLang="zh-CN" b="1" baseline="-50000" dirty="0">
              <a:latin typeface="Times New Roman" panose="02020603050405020304" pitchFamily="18" charset="0"/>
            </a:endParaRPr>
          </a:p>
        </p:txBody>
      </p:sp>
      <p:graphicFrame>
        <p:nvGraphicFramePr>
          <p:cNvPr id="685059" name="Object 3"/>
          <p:cNvGraphicFramePr>
            <a:graphicFrameLocks noChangeAspect="1"/>
          </p:cNvGraphicFramePr>
          <p:nvPr/>
        </p:nvGraphicFramePr>
        <p:xfrm>
          <a:off x="3251200" y="4129088"/>
          <a:ext cx="2651125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3" name="" r:id="rId1" imgW="1002665" imgH="228600" progId="Equation.3">
                  <p:embed/>
                </p:oleObj>
              </mc:Choice>
              <mc:Fallback>
                <p:oleObj name="" r:id="rId1" imgW="1002665" imgH="228600" progId="Equation.3">
                  <p:embed/>
                  <p:pic>
                    <p:nvPicPr>
                      <p:cNvPr id="0" name="图片 310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251200" y="4129088"/>
                        <a:ext cx="2651125" cy="735012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5060" name="Text Box 4"/>
          <p:cNvSpPr txBox="1"/>
          <p:nvPr/>
        </p:nvSpPr>
        <p:spPr>
          <a:xfrm>
            <a:off x="1371600" y="4102100"/>
            <a:ext cx="2438400" cy="579438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输入电阻：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5061" name="Text Box 5"/>
          <p:cNvSpPr txBox="1"/>
          <p:nvPr/>
        </p:nvSpPr>
        <p:spPr>
          <a:xfrm>
            <a:off x="1389063" y="5081588"/>
            <a:ext cx="2420937" cy="579437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输出电阻：</a:t>
            </a:r>
            <a:endParaRPr lang="zh-CN" altLang="en-US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5062" name="Oval 6"/>
          <p:cNvSpPr/>
          <p:nvPr/>
        </p:nvSpPr>
        <p:spPr>
          <a:xfrm>
            <a:off x="461963" y="612775"/>
            <a:ext cx="434975" cy="401638"/>
          </a:xfrm>
          <a:prstGeom prst="ellipse">
            <a:avLst/>
          </a:prstGeom>
          <a:noFill/>
          <a:ln w="12700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lIns="90488" tIns="44450" rIns="90488" bIns="44450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</a:rPr>
              <a:t>4</a:t>
            </a:r>
            <a:endParaRPr lang="en-US" altLang="zh-CN" sz="2800" b="1" dirty="0">
              <a:latin typeface="Times New Roman" panose="02020603050405020304" pitchFamily="18" charset="0"/>
            </a:endParaRPr>
          </a:p>
        </p:txBody>
      </p:sp>
      <p:sp>
        <p:nvSpPr>
          <p:cNvPr id="685063" name="Text Box 7"/>
          <p:cNvSpPr txBox="1"/>
          <p:nvPr/>
        </p:nvSpPr>
        <p:spPr>
          <a:xfrm>
            <a:off x="900113" y="525463"/>
            <a:ext cx="366236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输入、输出电阻:</a:t>
            </a:r>
            <a:endParaRPr lang="en-US" altLang="zh-CN" sz="2800" b="1" baseline="-50000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85064" name="Group 8"/>
          <p:cNvGrpSpPr/>
          <p:nvPr/>
        </p:nvGrpSpPr>
        <p:grpSpPr>
          <a:xfrm>
            <a:off x="1065213" y="992188"/>
            <a:ext cx="6215062" cy="2655887"/>
            <a:chOff x="739" y="503"/>
            <a:chExt cx="4541" cy="1976"/>
          </a:xfrm>
        </p:grpSpPr>
        <p:sp>
          <p:nvSpPr>
            <p:cNvPr id="37897" name="Text Box 9"/>
            <p:cNvSpPr txBox="1"/>
            <p:nvPr/>
          </p:nvSpPr>
          <p:spPr>
            <a:xfrm>
              <a:off x="4709" y="1399"/>
              <a:ext cx="571" cy="34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od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7898" name="Text Box 10"/>
            <p:cNvSpPr txBox="1"/>
            <p:nvPr/>
          </p:nvSpPr>
          <p:spPr>
            <a:xfrm>
              <a:off x="1530" y="503"/>
              <a:ext cx="415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B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899" name="Line 11"/>
            <p:cNvSpPr/>
            <p:nvPr/>
          </p:nvSpPr>
          <p:spPr>
            <a:xfrm>
              <a:off x="1511" y="1111"/>
              <a:ext cx="584" cy="0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0" name="Line 12"/>
            <p:cNvSpPr/>
            <p:nvPr/>
          </p:nvSpPr>
          <p:spPr>
            <a:xfrm>
              <a:off x="3525" y="1315"/>
              <a:ext cx="0" cy="636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1" name="Line 13"/>
            <p:cNvSpPr/>
            <p:nvPr/>
          </p:nvSpPr>
          <p:spPr>
            <a:xfrm>
              <a:off x="4669" y="1147"/>
              <a:ext cx="0" cy="804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2" name="Text Box 14"/>
            <p:cNvSpPr txBox="1"/>
            <p:nvPr/>
          </p:nvSpPr>
          <p:spPr>
            <a:xfrm>
              <a:off x="2530" y="720"/>
              <a:ext cx="357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B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3" name="Text Box 15"/>
            <p:cNvSpPr txBox="1"/>
            <p:nvPr/>
          </p:nvSpPr>
          <p:spPr>
            <a:xfrm>
              <a:off x="2778" y="1957"/>
              <a:ext cx="283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4" name="Text Box 16"/>
            <p:cNvSpPr txBox="1"/>
            <p:nvPr/>
          </p:nvSpPr>
          <p:spPr>
            <a:xfrm>
              <a:off x="2961" y="681"/>
              <a:ext cx="370" cy="613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  <a:p>
              <a:pPr marL="0" lvl="0" indent="0" algn="ctr">
                <a:spcBef>
                  <a:spcPct val="50000"/>
                </a:spcBef>
                <a:buNone/>
              </a:pP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5" name="Text Box 17"/>
            <p:cNvSpPr txBox="1"/>
            <p:nvPr/>
          </p:nvSpPr>
          <p:spPr>
            <a:xfrm>
              <a:off x="3809" y="1091"/>
              <a:ext cx="416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06" name="Text Box 18"/>
            <p:cNvSpPr txBox="1"/>
            <p:nvPr/>
          </p:nvSpPr>
          <p:spPr>
            <a:xfrm>
              <a:off x="3575" y="1409"/>
              <a:ext cx="614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6666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</a:t>
              </a: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latin typeface="Times New Roman" panose="02020603050405020304" pitchFamily="18" charset="0"/>
              </a:endParaRPr>
            </a:p>
          </p:txBody>
        </p:sp>
        <p:sp>
          <p:nvSpPr>
            <p:cNvPr id="37907" name="Line 19"/>
            <p:cNvSpPr/>
            <p:nvPr/>
          </p:nvSpPr>
          <p:spPr>
            <a:xfrm>
              <a:off x="1082" y="1208"/>
              <a:ext cx="0" cy="804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7908" name="Text Box 20"/>
            <p:cNvSpPr txBox="1"/>
            <p:nvPr/>
          </p:nvSpPr>
          <p:spPr>
            <a:xfrm>
              <a:off x="739" y="1413"/>
              <a:ext cx="468" cy="341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i</a:t>
              </a:r>
              <a:endParaRPr lang="en-US" altLang="zh-CN" sz="24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09" name="Rectangle 21"/>
            <p:cNvSpPr/>
            <p:nvPr/>
          </p:nvSpPr>
          <p:spPr>
            <a:xfrm>
              <a:off x="2013" y="1454"/>
              <a:ext cx="441" cy="338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none"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rPr>
                <a:t>be1</a:t>
              </a:r>
              <a:endParaRPr lang="en-US" altLang="zh-CN" sz="2400" b="1" baseline="-25000" dirty="0">
                <a:solidFill>
                  <a:schemeClr val="tx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10" name="Rectangle 22"/>
            <p:cNvSpPr/>
            <p:nvPr/>
          </p:nvSpPr>
          <p:spPr>
            <a:xfrm rot="10800000">
              <a:off x="1535" y="848"/>
              <a:ext cx="380" cy="144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11" name="Line 23"/>
            <p:cNvSpPr/>
            <p:nvPr/>
          </p:nvSpPr>
          <p:spPr>
            <a:xfrm rot="-5400000">
              <a:off x="1282" y="659"/>
              <a:ext cx="0" cy="51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2" name="Line 24"/>
            <p:cNvSpPr/>
            <p:nvPr/>
          </p:nvSpPr>
          <p:spPr>
            <a:xfrm rot="-5400000">
              <a:off x="2240" y="590"/>
              <a:ext cx="0" cy="65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3" name="Line 25"/>
            <p:cNvSpPr/>
            <p:nvPr/>
          </p:nvSpPr>
          <p:spPr>
            <a:xfrm>
              <a:off x="1042" y="2316"/>
              <a:ext cx="3598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914" name="Group 26"/>
            <p:cNvGrpSpPr/>
            <p:nvPr/>
          </p:nvGrpSpPr>
          <p:grpSpPr>
            <a:xfrm>
              <a:off x="2498" y="911"/>
              <a:ext cx="156" cy="1419"/>
              <a:chOff x="2645" y="2724"/>
              <a:chExt cx="144" cy="1419"/>
            </a:xfrm>
          </p:grpSpPr>
          <p:sp>
            <p:nvSpPr>
              <p:cNvPr id="37935" name="Rectangle 27"/>
              <p:cNvSpPr/>
              <p:nvPr/>
            </p:nvSpPr>
            <p:spPr>
              <a:xfrm rot="-5400000">
                <a:off x="2538" y="3331"/>
                <a:ext cx="358" cy="14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7936" name="Line 28"/>
              <p:cNvSpPr/>
              <p:nvPr/>
            </p:nvSpPr>
            <p:spPr>
              <a:xfrm>
                <a:off x="2711" y="3575"/>
                <a:ext cx="0" cy="5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37" name="Line 29"/>
              <p:cNvSpPr/>
              <p:nvPr/>
            </p:nvSpPr>
            <p:spPr>
              <a:xfrm>
                <a:off x="2697" y="2724"/>
                <a:ext cx="0" cy="513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7915" name="Group 30"/>
            <p:cNvGrpSpPr/>
            <p:nvPr/>
          </p:nvGrpSpPr>
          <p:grpSpPr>
            <a:xfrm>
              <a:off x="3118" y="888"/>
              <a:ext cx="322" cy="1422"/>
              <a:chOff x="2059" y="2719"/>
              <a:chExt cx="297" cy="1422"/>
            </a:xfrm>
          </p:grpSpPr>
          <p:sp>
            <p:nvSpPr>
              <p:cNvPr id="37930" name="Line 31"/>
              <p:cNvSpPr/>
              <p:nvPr/>
            </p:nvSpPr>
            <p:spPr>
              <a:xfrm>
                <a:off x="2210" y="3649"/>
                <a:ext cx="0" cy="4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31" name="Line 32"/>
              <p:cNvSpPr/>
              <p:nvPr/>
            </p:nvSpPr>
            <p:spPr>
              <a:xfrm>
                <a:off x="2203" y="2719"/>
                <a:ext cx="0" cy="36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7932" name="Group 33"/>
              <p:cNvGrpSpPr/>
              <p:nvPr/>
            </p:nvGrpSpPr>
            <p:grpSpPr>
              <a:xfrm>
                <a:off x="2059" y="3080"/>
                <a:ext cx="297" cy="624"/>
                <a:chOff x="2640" y="2072"/>
                <a:chExt cx="297" cy="624"/>
              </a:xfrm>
            </p:grpSpPr>
            <p:sp useBgFill="1">
              <p:nvSpPr>
                <p:cNvPr id="37933" name="AutoShape 34"/>
                <p:cNvSpPr/>
                <p:nvPr/>
              </p:nvSpPr>
              <p:spPr>
                <a:xfrm>
                  <a:off x="2640" y="2072"/>
                  <a:ext cx="295" cy="624"/>
                </a:xfrm>
                <a:prstGeom prst="diamond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7934" name="Line 35"/>
                <p:cNvSpPr/>
                <p:nvPr/>
              </p:nvSpPr>
              <p:spPr>
                <a:xfrm>
                  <a:off x="2648" y="2383"/>
                  <a:ext cx="289" cy="0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7916" name="Line 36"/>
            <p:cNvSpPr/>
            <p:nvPr/>
          </p:nvSpPr>
          <p:spPr>
            <a:xfrm>
              <a:off x="3263" y="900"/>
              <a:ext cx="1290" cy="0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7" name="Rectangle 37"/>
            <p:cNvSpPr/>
            <p:nvPr/>
          </p:nvSpPr>
          <p:spPr>
            <a:xfrm rot="-5400000">
              <a:off x="4047" y="1501"/>
              <a:ext cx="358" cy="15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18" name="Line 38"/>
            <p:cNvSpPr/>
            <p:nvPr/>
          </p:nvSpPr>
          <p:spPr>
            <a:xfrm>
              <a:off x="4220" y="1751"/>
              <a:ext cx="0" cy="56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7919" name="Line 39"/>
            <p:cNvSpPr/>
            <p:nvPr/>
          </p:nvSpPr>
          <p:spPr>
            <a:xfrm>
              <a:off x="4222" y="900"/>
              <a:ext cx="0" cy="51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7920" name="Group 40"/>
            <p:cNvGrpSpPr/>
            <p:nvPr/>
          </p:nvGrpSpPr>
          <p:grpSpPr>
            <a:xfrm>
              <a:off x="2789" y="2316"/>
              <a:ext cx="260" cy="163"/>
              <a:chOff x="3426" y="3928"/>
              <a:chExt cx="240" cy="163"/>
            </a:xfrm>
          </p:grpSpPr>
          <p:sp>
            <p:nvSpPr>
              <p:cNvPr id="37928" name="Line 41"/>
              <p:cNvSpPr/>
              <p:nvPr/>
            </p:nvSpPr>
            <p:spPr>
              <a:xfrm>
                <a:off x="3426" y="4087"/>
                <a:ext cx="240" cy="0"/>
              </a:xfrm>
              <a:prstGeom prst="line">
                <a:avLst/>
              </a:prstGeom>
              <a:ln w="762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7929" name="Line 42"/>
              <p:cNvSpPr/>
              <p:nvPr/>
            </p:nvSpPr>
            <p:spPr>
              <a:xfrm>
                <a:off x="3545" y="3928"/>
                <a:ext cx="0" cy="163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7921" name="Text Box 43"/>
            <p:cNvSpPr txBox="1"/>
            <p:nvPr/>
          </p:nvSpPr>
          <p:spPr>
            <a:xfrm>
              <a:off x="1645" y="1124"/>
              <a:ext cx="482" cy="340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7922" name="Oval 44"/>
            <p:cNvSpPr/>
            <p:nvPr/>
          </p:nvSpPr>
          <p:spPr>
            <a:xfrm>
              <a:off x="979" y="866"/>
              <a:ext cx="84" cy="84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23" name="Oval 45"/>
            <p:cNvSpPr/>
            <p:nvPr/>
          </p:nvSpPr>
          <p:spPr>
            <a:xfrm>
              <a:off x="979" y="2261"/>
              <a:ext cx="84" cy="84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24" name="Oval 46"/>
            <p:cNvSpPr/>
            <p:nvPr/>
          </p:nvSpPr>
          <p:spPr>
            <a:xfrm>
              <a:off x="4537" y="852"/>
              <a:ext cx="84" cy="84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25" name="Oval 47"/>
            <p:cNvSpPr/>
            <p:nvPr/>
          </p:nvSpPr>
          <p:spPr>
            <a:xfrm>
              <a:off x="4621" y="2261"/>
              <a:ext cx="84" cy="84"/>
            </a:xfrm>
            <a:prstGeom prst="ellipse">
              <a:avLst/>
            </a:prstGeom>
            <a:solidFill>
              <a:srgbClr val="FFFFFF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26" name="Oval 48"/>
            <p:cNvSpPr/>
            <p:nvPr/>
          </p:nvSpPr>
          <p:spPr>
            <a:xfrm>
              <a:off x="4174" y="866"/>
              <a:ext cx="84" cy="84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7927" name="Oval 49"/>
            <p:cNvSpPr/>
            <p:nvPr/>
          </p:nvSpPr>
          <p:spPr>
            <a:xfrm>
              <a:off x="4174" y="2261"/>
              <a:ext cx="84" cy="84"/>
            </a:xfrm>
            <a:prstGeom prst="ellipse">
              <a:avLst/>
            </a:prstGeom>
            <a:solidFill>
              <a:schemeClr val="tx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5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5063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5060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5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6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5061">
                                            <p:txEl>
                                              <p:charRg st="0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5058" grpId="0"/>
      <p:bldP spid="685060" grpId="0" build="p"/>
      <p:bldP spid="685061" grpId="0" build="p"/>
      <p:bldP spid="685062" grpId="0" animBg="1"/>
      <p:bldP spid="685063" grpId="0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Text Box 2"/>
          <p:cNvSpPr txBox="1"/>
          <p:nvPr/>
        </p:nvSpPr>
        <p:spPr>
          <a:xfrm>
            <a:off x="425450" y="539750"/>
            <a:ext cx="1752600" cy="579438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endParaRPr lang="zh-CN" altLang="zh-CN" b="1" dirty="0">
              <a:latin typeface="Times New Roman" panose="02020603050405020304" pitchFamily="18" charset="0"/>
            </a:endParaRPr>
          </a:p>
        </p:txBody>
      </p:sp>
      <p:sp>
        <p:nvSpPr>
          <p:cNvPr id="686083" name="Text Box 3"/>
          <p:cNvSpPr txBox="1"/>
          <p:nvPr/>
        </p:nvSpPr>
        <p:spPr>
          <a:xfrm>
            <a:off x="315913" y="820738"/>
            <a:ext cx="3732212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latin typeface="楷体_GB2312" pitchFamily="49" charset="-122"/>
                <a:ea typeface="楷体_GB2312" pitchFamily="49" charset="-122"/>
              </a:rPr>
              <a:t>①</a:t>
            </a: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共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模信号通路:</a:t>
            </a:r>
            <a:endParaRPr lang="en-US" altLang="zh-CN" sz="2800" b="1" baseline="-50000" dirty="0">
              <a:latin typeface="Times New Roman" panose="02020603050405020304" pitchFamily="18" charset="0"/>
            </a:endParaRPr>
          </a:p>
        </p:txBody>
      </p:sp>
      <p:sp useBgFill="1">
        <p:nvSpPr>
          <p:cNvPr id="38916" name="Text Box 4"/>
          <p:cNvSpPr txBox="1"/>
          <p:nvPr/>
        </p:nvSpPr>
        <p:spPr>
          <a:xfrm>
            <a:off x="325438" y="328613"/>
            <a:ext cx="7342187" cy="579437"/>
          </a:xfrm>
          <a:prstGeom prst="rect">
            <a:avLst/>
          </a:prstGeom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⑵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共模电压放大倍数和共模抑制比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86085" name="Group 5"/>
          <p:cNvGrpSpPr/>
          <p:nvPr/>
        </p:nvGrpSpPr>
        <p:grpSpPr>
          <a:xfrm>
            <a:off x="292100" y="1449388"/>
            <a:ext cx="3848100" cy="2774950"/>
            <a:chOff x="319" y="973"/>
            <a:chExt cx="2452" cy="1748"/>
          </a:xfrm>
        </p:grpSpPr>
        <p:sp>
          <p:nvSpPr>
            <p:cNvPr id="38975" name="Rectangle 6"/>
            <p:cNvSpPr/>
            <p:nvPr/>
          </p:nvSpPr>
          <p:spPr>
            <a:xfrm>
              <a:off x="319" y="1874"/>
              <a:ext cx="446" cy="36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ic</a:t>
              </a:r>
              <a:endParaRPr lang="en-US" altLang="zh-CN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76" name="Line 7"/>
            <p:cNvSpPr/>
            <p:nvPr/>
          </p:nvSpPr>
          <p:spPr>
            <a:xfrm>
              <a:off x="701" y="1882"/>
              <a:ext cx="0" cy="543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77" name="Rectangle 8"/>
            <p:cNvSpPr/>
            <p:nvPr/>
          </p:nvSpPr>
          <p:spPr>
            <a:xfrm>
              <a:off x="2200" y="1472"/>
              <a:ext cx="571" cy="363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oc</a:t>
              </a:r>
              <a:endParaRPr lang="en-US" altLang="zh-CN" b="1" baseline="-25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78" name="Line 9"/>
            <p:cNvSpPr/>
            <p:nvPr/>
          </p:nvSpPr>
          <p:spPr>
            <a:xfrm rot="10800000">
              <a:off x="591" y="1698"/>
              <a:ext cx="424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79" name="Rectangle 10"/>
            <p:cNvSpPr/>
            <p:nvPr/>
          </p:nvSpPr>
          <p:spPr>
            <a:xfrm rot="10800000">
              <a:off x="1015" y="1655"/>
              <a:ext cx="291" cy="96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8980" name="Line 11"/>
            <p:cNvSpPr/>
            <p:nvPr/>
          </p:nvSpPr>
          <p:spPr>
            <a:xfrm rot="10800000">
              <a:off x="1314" y="1708"/>
              <a:ext cx="367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81" name="Rectangle 12"/>
            <p:cNvSpPr/>
            <p:nvPr/>
          </p:nvSpPr>
          <p:spPr>
            <a:xfrm>
              <a:off x="773" y="1929"/>
              <a:ext cx="447" cy="25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b="1" baseline="-50000" dirty="0">
                <a:solidFill>
                  <a:srgbClr val="9933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2" name="Rectangle 13"/>
            <p:cNvSpPr/>
            <p:nvPr/>
          </p:nvSpPr>
          <p:spPr>
            <a:xfrm>
              <a:off x="2053" y="2043"/>
              <a:ext cx="486" cy="325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2</a:t>
              </a:r>
              <a:r>
                <a:rPr lang="en-US" altLang="zh-CN" sz="2800" b="1" i="1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800" b="1" baseline="-50000" dirty="0">
                <a:solidFill>
                  <a:srgbClr val="CC0099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3" name="Rectangle 14"/>
            <p:cNvSpPr/>
            <p:nvPr/>
          </p:nvSpPr>
          <p:spPr>
            <a:xfrm>
              <a:off x="1515" y="1223"/>
              <a:ext cx="320" cy="258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zh-CN" altLang="zh-CN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84" name="Rectangle 15"/>
            <p:cNvSpPr/>
            <p:nvPr/>
          </p:nvSpPr>
          <p:spPr>
            <a:xfrm>
              <a:off x="1709" y="1980"/>
              <a:ext cx="319" cy="561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endParaRPr lang="en-US" altLang="zh-CN" b="1" baseline="-50000" dirty="0">
                <a:solidFill>
                  <a:srgbClr val="0B0492"/>
                </a:solidFill>
                <a:latin typeface="Times New Roman" panose="02020603050405020304" pitchFamily="18" charset="0"/>
              </a:endParaRPr>
            </a:p>
            <a:p>
              <a:pPr marL="0" lvl="0" indent="0">
                <a:spcBef>
                  <a:spcPct val="50000"/>
                </a:spcBef>
                <a:buNone/>
              </a:pPr>
              <a:endParaRPr lang="en-US" altLang="zh-CN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85" name="Rectangle 16"/>
            <p:cNvSpPr/>
            <p:nvPr/>
          </p:nvSpPr>
          <p:spPr>
            <a:xfrm>
              <a:off x="1982" y="2435"/>
              <a:ext cx="319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33CC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baseline="-50000" dirty="0">
                <a:solidFill>
                  <a:srgbClr val="0033CC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8986" name="Rectangle 17"/>
            <p:cNvSpPr/>
            <p:nvPr/>
          </p:nvSpPr>
          <p:spPr>
            <a:xfrm>
              <a:off x="1522" y="996"/>
              <a:ext cx="607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C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sp>
          <p:nvSpPr>
            <p:cNvPr id="38987" name="Rectangle 18"/>
            <p:cNvSpPr/>
            <p:nvPr/>
          </p:nvSpPr>
          <p:spPr>
            <a:xfrm>
              <a:off x="1897" y="1566"/>
              <a:ext cx="472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grpSp>
          <p:nvGrpSpPr>
            <p:cNvPr id="38988" name="Group 19"/>
            <p:cNvGrpSpPr/>
            <p:nvPr/>
          </p:nvGrpSpPr>
          <p:grpSpPr>
            <a:xfrm>
              <a:off x="1600" y="1488"/>
              <a:ext cx="416" cy="452"/>
              <a:chOff x="1493" y="1302"/>
              <a:chExt cx="501" cy="685"/>
            </a:xfrm>
          </p:grpSpPr>
          <p:sp>
            <p:nvSpPr>
              <p:cNvPr id="39019" name="Line 20"/>
              <p:cNvSpPr/>
              <p:nvPr/>
            </p:nvSpPr>
            <p:spPr>
              <a:xfrm>
                <a:off x="1493" y="1636"/>
                <a:ext cx="209" cy="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9020" name="Group 21"/>
              <p:cNvGrpSpPr/>
              <p:nvPr/>
            </p:nvGrpSpPr>
            <p:grpSpPr>
              <a:xfrm>
                <a:off x="1693" y="1302"/>
                <a:ext cx="301" cy="685"/>
                <a:chOff x="1402" y="1939"/>
                <a:chExt cx="301" cy="521"/>
              </a:xfrm>
            </p:grpSpPr>
            <p:sp>
              <p:nvSpPr>
                <p:cNvPr id="39021" name="Line 22"/>
                <p:cNvSpPr/>
                <p:nvPr/>
              </p:nvSpPr>
              <p:spPr>
                <a:xfrm>
                  <a:off x="1402" y="1982"/>
                  <a:ext cx="0" cy="43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9022" name="Line 23"/>
                <p:cNvSpPr/>
                <p:nvPr/>
              </p:nvSpPr>
              <p:spPr>
                <a:xfrm>
                  <a:off x="1411" y="2243"/>
                  <a:ext cx="292" cy="217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triangle" w="med" len="med"/>
                </a:ln>
              </p:spPr>
            </p:sp>
            <p:sp>
              <p:nvSpPr>
                <p:cNvPr id="39023" name="Line 24"/>
                <p:cNvSpPr/>
                <p:nvPr/>
              </p:nvSpPr>
              <p:spPr>
                <a:xfrm rot="700650" flipV="1">
                  <a:off x="1414" y="1939"/>
                  <a:ext cx="247" cy="221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</p:grpSp>
        <p:sp>
          <p:nvSpPr>
            <p:cNvPr id="38989" name="Rectangle 25"/>
            <p:cNvSpPr/>
            <p:nvPr/>
          </p:nvSpPr>
          <p:spPr>
            <a:xfrm rot="-5400000">
              <a:off x="1893" y="1214"/>
              <a:ext cx="199" cy="102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8990" name="Line 26"/>
            <p:cNvSpPr/>
            <p:nvPr/>
          </p:nvSpPr>
          <p:spPr>
            <a:xfrm>
              <a:off x="1976" y="979"/>
              <a:ext cx="57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1" name="Line 27"/>
            <p:cNvSpPr/>
            <p:nvPr/>
          </p:nvSpPr>
          <p:spPr>
            <a:xfrm>
              <a:off x="1987" y="1427"/>
              <a:ext cx="25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2" name="Line 28"/>
            <p:cNvSpPr/>
            <p:nvPr/>
          </p:nvSpPr>
          <p:spPr>
            <a:xfrm>
              <a:off x="1985" y="973"/>
              <a:ext cx="0" cy="1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3" name="Line 29"/>
            <p:cNvSpPr/>
            <p:nvPr/>
          </p:nvSpPr>
          <p:spPr>
            <a:xfrm>
              <a:off x="1990" y="1364"/>
              <a:ext cx="0" cy="164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4" name="Line 30"/>
            <p:cNvSpPr/>
            <p:nvPr/>
          </p:nvSpPr>
          <p:spPr>
            <a:xfrm flipH="1">
              <a:off x="1985" y="1907"/>
              <a:ext cx="0" cy="1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5" name="Rectangle 31"/>
            <p:cNvSpPr/>
            <p:nvPr/>
          </p:nvSpPr>
          <p:spPr>
            <a:xfrm>
              <a:off x="969" y="1312"/>
              <a:ext cx="463" cy="286"/>
            </a:xfrm>
            <a:prstGeom prst="rect">
              <a:avLst/>
            </a:prstGeom>
            <a:noFill/>
            <a:ln w="12700">
              <a:noFill/>
            </a:ln>
          </p:spPr>
          <p:txBody>
            <a:bodyPr lIns="90488" tIns="44450" rIns="90488" bIns="4445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latin typeface="Times New Roman" panose="02020603050405020304" pitchFamily="18" charset="0"/>
                </a:rPr>
                <a:t>B</a:t>
              </a:r>
              <a:endParaRPr lang="en-US" altLang="zh-CN" sz="2400" b="1" baseline="-50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8996" name="Group 32"/>
            <p:cNvGrpSpPr/>
            <p:nvPr/>
          </p:nvGrpSpPr>
          <p:grpSpPr>
            <a:xfrm>
              <a:off x="1927" y="1992"/>
              <a:ext cx="119" cy="660"/>
              <a:chOff x="2602" y="2332"/>
              <a:chExt cx="144" cy="938"/>
            </a:xfrm>
          </p:grpSpPr>
          <p:sp>
            <p:nvSpPr>
              <p:cNvPr id="39016" name="Rectangle 33"/>
              <p:cNvSpPr/>
              <p:nvPr/>
            </p:nvSpPr>
            <p:spPr>
              <a:xfrm rot="-5400000">
                <a:off x="2499" y="2578"/>
                <a:ext cx="350" cy="144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9017" name="Line 34"/>
              <p:cNvSpPr/>
              <p:nvPr/>
            </p:nvSpPr>
            <p:spPr>
              <a:xfrm rot="-5400000">
                <a:off x="2449" y="3046"/>
                <a:ext cx="447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18" name="Line 35"/>
              <p:cNvSpPr/>
              <p:nvPr/>
            </p:nvSpPr>
            <p:spPr>
              <a:xfrm rot="-5400000">
                <a:off x="2602" y="2402"/>
                <a:ext cx="141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8997" name="Line 36"/>
            <p:cNvSpPr/>
            <p:nvPr/>
          </p:nvSpPr>
          <p:spPr>
            <a:xfrm>
              <a:off x="2223" y="1495"/>
              <a:ext cx="0" cy="265"/>
            </a:xfrm>
            <a:prstGeom prst="line">
              <a:avLst/>
            </a:prstGeom>
            <a:ln w="38100" cap="flat" cmpd="sng">
              <a:solidFill>
                <a:srgbClr val="CC0099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8998" name="Line 37"/>
            <p:cNvSpPr/>
            <p:nvPr/>
          </p:nvSpPr>
          <p:spPr>
            <a:xfrm>
              <a:off x="2280" y="1821"/>
              <a:ext cx="0" cy="111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8999" name="Line 38"/>
            <p:cNvSpPr/>
            <p:nvPr/>
          </p:nvSpPr>
          <p:spPr>
            <a:xfrm>
              <a:off x="2186" y="1923"/>
              <a:ext cx="197" cy="0"/>
            </a:xfrm>
            <a:prstGeom prst="line">
              <a:avLst/>
            </a:prstGeom>
            <a:ln w="571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39000" name="Line 39"/>
            <p:cNvSpPr/>
            <p:nvPr/>
          </p:nvSpPr>
          <p:spPr>
            <a:xfrm>
              <a:off x="2134" y="1068"/>
              <a:ext cx="0" cy="277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001" name="Text Box 40"/>
            <p:cNvSpPr txBox="1"/>
            <p:nvPr/>
          </p:nvSpPr>
          <p:spPr>
            <a:xfrm>
              <a:off x="2123" y="1026"/>
              <a:ext cx="595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c1</a:t>
              </a:r>
              <a:endParaRPr lang="en-US" altLang="zh-CN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2" name="Line 41"/>
            <p:cNvSpPr/>
            <p:nvPr/>
          </p:nvSpPr>
          <p:spPr>
            <a:xfrm>
              <a:off x="1834" y="2132"/>
              <a:ext cx="0" cy="277"/>
            </a:xfrm>
            <a:prstGeom prst="line">
              <a:avLst/>
            </a:prstGeom>
            <a:ln w="38100" cap="flat" cmpd="sng">
              <a:solidFill>
                <a:srgbClr val="006666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39003" name="Text Box 42"/>
            <p:cNvSpPr txBox="1"/>
            <p:nvPr/>
          </p:nvSpPr>
          <p:spPr>
            <a:xfrm>
              <a:off x="1492" y="1997"/>
              <a:ext cx="489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i="1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b="1" baseline="-25000" dirty="0">
                  <a:solidFill>
                    <a:srgbClr val="006666"/>
                  </a:solidFill>
                  <a:latin typeface="Times New Roman" panose="02020603050405020304" pitchFamily="18" charset="0"/>
                </a:rPr>
                <a:t>e1</a:t>
              </a:r>
              <a:endParaRPr lang="en-US" altLang="zh-CN" b="1" baseline="-50000" dirty="0">
                <a:solidFill>
                  <a:srgbClr val="006666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004" name="Line 43"/>
            <p:cNvSpPr/>
            <p:nvPr/>
          </p:nvSpPr>
          <p:spPr>
            <a:xfrm>
              <a:off x="611" y="2561"/>
              <a:ext cx="1377" cy="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39005" name="Group 44"/>
            <p:cNvGrpSpPr/>
            <p:nvPr/>
          </p:nvGrpSpPr>
          <p:grpSpPr>
            <a:xfrm>
              <a:off x="2464" y="982"/>
              <a:ext cx="164" cy="146"/>
              <a:chOff x="292" y="2857"/>
              <a:chExt cx="195" cy="159"/>
            </a:xfrm>
          </p:grpSpPr>
          <p:sp>
            <p:nvSpPr>
              <p:cNvPr id="39014" name="Line 45"/>
              <p:cNvSpPr/>
              <p:nvPr/>
            </p:nvSpPr>
            <p:spPr>
              <a:xfrm>
                <a:off x="393" y="2857"/>
                <a:ext cx="0" cy="159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15" name="Line 46"/>
              <p:cNvSpPr/>
              <p:nvPr/>
            </p:nvSpPr>
            <p:spPr>
              <a:xfrm>
                <a:off x="292" y="3016"/>
                <a:ext cx="195" cy="0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grpSp>
          <p:nvGrpSpPr>
            <p:cNvPr id="39006" name="Group 47"/>
            <p:cNvGrpSpPr/>
            <p:nvPr/>
          </p:nvGrpSpPr>
          <p:grpSpPr>
            <a:xfrm>
              <a:off x="1902" y="2569"/>
              <a:ext cx="163" cy="146"/>
              <a:chOff x="292" y="2857"/>
              <a:chExt cx="195" cy="159"/>
            </a:xfrm>
          </p:grpSpPr>
          <p:sp>
            <p:nvSpPr>
              <p:cNvPr id="39012" name="Line 48"/>
              <p:cNvSpPr/>
              <p:nvPr/>
            </p:nvSpPr>
            <p:spPr>
              <a:xfrm>
                <a:off x="393" y="2857"/>
                <a:ext cx="0" cy="159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9013" name="Line 49"/>
              <p:cNvSpPr/>
              <p:nvPr/>
            </p:nvSpPr>
            <p:spPr>
              <a:xfrm>
                <a:off x="292" y="3016"/>
                <a:ext cx="195" cy="0"/>
              </a:xfrm>
              <a:prstGeom prst="line">
                <a:avLst/>
              </a:prstGeom>
              <a:ln w="571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39007" name="Oval 50"/>
            <p:cNvSpPr/>
            <p:nvPr/>
          </p:nvSpPr>
          <p:spPr>
            <a:xfrm>
              <a:off x="1953" y="1392"/>
              <a:ext cx="65" cy="61"/>
            </a:xfrm>
            <a:prstGeom prst="ellipse">
              <a:avLst/>
            </a:prstGeom>
            <a:solidFill>
              <a:schemeClr val="tx1"/>
            </a:solidFill>
            <a:ln w="95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008" name="Oval 51"/>
            <p:cNvSpPr/>
            <p:nvPr/>
          </p:nvSpPr>
          <p:spPr>
            <a:xfrm>
              <a:off x="564" y="1663"/>
              <a:ext cx="65" cy="61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009" name="Oval 52"/>
            <p:cNvSpPr/>
            <p:nvPr/>
          </p:nvSpPr>
          <p:spPr>
            <a:xfrm>
              <a:off x="2250" y="1392"/>
              <a:ext cx="65" cy="61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010" name="Oval 53"/>
            <p:cNvSpPr/>
            <p:nvPr/>
          </p:nvSpPr>
          <p:spPr>
            <a:xfrm>
              <a:off x="592" y="2538"/>
              <a:ext cx="65" cy="61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39011" name="Oval 54"/>
            <p:cNvSpPr/>
            <p:nvPr/>
          </p:nvSpPr>
          <p:spPr>
            <a:xfrm>
              <a:off x="2241" y="1794"/>
              <a:ext cx="65" cy="62"/>
            </a:xfrm>
            <a:prstGeom prst="ellipse">
              <a:avLst/>
            </a:prstGeom>
            <a:solidFill>
              <a:schemeClr val="bg1"/>
            </a:solidFill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686135" name="Rectangle 55"/>
          <p:cNvSpPr/>
          <p:nvPr/>
        </p:nvSpPr>
        <p:spPr>
          <a:xfrm>
            <a:off x="4811713" y="895350"/>
            <a:ext cx="3332162" cy="519113"/>
          </a:xfrm>
          <a:prstGeom prst="rect">
            <a:avLst/>
          </a:prstGeom>
          <a:noFill/>
          <a:ln w="9525">
            <a:noFill/>
          </a:ln>
        </p:spPr>
        <p:txBody>
          <a:bodyPr lIns="90000" tIns="46800" rIns="90000" bIns="4680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zh-CN" altLang="en-US" sz="2800" b="1" dirty="0">
                <a:latin typeface="楷体_GB2312" pitchFamily="49" charset="-122"/>
                <a:ea typeface="楷体_GB2312" pitchFamily="49" charset="-122"/>
              </a:rPr>
              <a:t>微变等效电路</a:t>
            </a:r>
            <a:endParaRPr lang="zh-CN" altLang="en-US" sz="2800" b="1" dirty="0">
              <a:latin typeface="楷体_GB2312" pitchFamily="49" charset="-122"/>
              <a:ea typeface="楷体_GB2312" pitchFamily="49" charset="-122"/>
            </a:endParaRPr>
          </a:p>
        </p:txBody>
      </p:sp>
      <p:grpSp>
        <p:nvGrpSpPr>
          <p:cNvPr id="686136" name="Group 56"/>
          <p:cNvGrpSpPr/>
          <p:nvPr/>
        </p:nvGrpSpPr>
        <p:grpSpPr>
          <a:xfrm>
            <a:off x="4067175" y="1412875"/>
            <a:ext cx="5076825" cy="2844800"/>
            <a:chOff x="2704" y="870"/>
            <a:chExt cx="3464" cy="1792"/>
          </a:xfrm>
        </p:grpSpPr>
        <p:sp>
          <p:nvSpPr>
            <p:cNvPr id="38922" name="Text Box 57"/>
            <p:cNvSpPr txBox="1"/>
            <p:nvPr/>
          </p:nvSpPr>
          <p:spPr>
            <a:xfrm>
              <a:off x="2704" y="1689"/>
              <a:ext cx="47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</a:rPr>
                <a:t>ic</a:t>
              </a:r>
              <a:endParaRPr lang="en-US" altLang="zh-CN" b="1" baseline="-50000" dirty="0">
                <a:latin typeface="Times New Roman" panose="02020603050405020304" pitchFamily="18" charset="0"/>
              </a:endParaRPr>
            </a:p>
          </p:txBody>
        </p:sp>
        <p:grpSp>
          <p:nvGrpSpPr>
            <p:cNvPr id="38923" name="Group 58"/>
            <p:cNvGrpSpPr/>
            <p:nvPr/>
          </p:nvGrpSpPr>
          <p:grpSpPr>
            <a:xfrm>
              <a:off x="2882" y="870"/>
              <a:ext cx="3286" cy="1792"/>
              <a:chOff x="2954" y="834"/>
              <a:chExt cx="3286" cy="1792"/>
            </a:xfrm>
          </p:grpSpPr>
          <p:sp>
            <p:nvSpPr>
              <p:cNvPr id="38924" name="Text Box 59"/>
              <p:cNvSpPr txBox="1"/>
              <p:nvPr/>
            </p:nvSpPr>
            <p:spPr>
              <a:xfrm>
                <a:off x="4506" y="2063"/>
                <a:ext cx="480" cy="5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endParaRPr lang="en-US" altLang="zh-CN" b="1" baseline="-50000" dirty="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  <a:p>
                <a:pPr marL="0" lvl="0" indent="0" algn="ctr">
                  <a:spcBef>
                    <a:spcPct val="50000"/>
                  </a:spcBef>
                  <a:buNone/>
                </a:pPr>
                <a:endParaRPr lang="en-US" altLang="zh-CN" b="1" baseline="-50000" dirty="0">
                  <a:solidFill>
                    <a:srgbClr val="006666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25" name="Line 60"/>
              <p:cNvSpPr/>
              <p:nvPr/>
            </p:nvSpPr>
            <p:spPr>
              <a:xfrm flipV="1">
                <a:off x="4565" y="2054"/>
                <a:ext cx="0" cy="352"/>
              </a:xfrm>
              <a:prstGeom prst="line">
                <a:avLst/>
              </a:prstGeom>
              <a:ln w="38100" cap="flat" cmpd="sng">
                <a:solidFill>
                  <a:srgbClr val="006666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38926" name="Line 61"/>
              <p:cNvSpPr/>
              <p:nvPr/>
            </p:nvSpPr>
            <p:spPr>
              <a:xfrm>
                <a:off x="3009" y="2500"/>
                <a:ext cx="2666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8927" name="Group 62"/>
              <p:cNvGrpSpPr/>
              <p:nvPr/>
            </p:nvGrpSpPr>
            <p:grpSpPr>
              <a:xfrm>
                <a:off x="3016" y="1225"/>
                <a:ext cx="1009" cy="108"/>
                <a:chOff x="1006" y="2449"/>
                <a:chExt cx="1350" cy="144"/>
              </a:xfrm>
            </p:grpSpPr>
            <p:sp>
              <p:nvSpPr>
                <p:cNvPr id="38972" name="Rectangle 63"/>
                <p:cNvSpPr/>
                <p:nvPr/>
              </p:nvSpPr>
              <p:spPr>
                <a:xfrm rot="-5400000" flipV="1">
                  <a:off x="1735" y="2334"/>
                  <a:ext cx="144" cy="373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8973" name="Line 64"/>
                <p:cNvSpPr/>
                <p:nvPr/>
              </p:nvSpPr>
              <p:spPr>
                <a:xfrm rot="-5400000" flipV="1">
                  <a:off x="2177" y="2331"/>
                  <a:ext cx="0" cy="35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74" name="Line 65"/>
                <p:cNvSpPr/>
                <p:nvPr/>
              </p:nvSpPr>
              <p:spPr>
                <a:xfrm rot="-5400000" flipV="1">
                  <a:off x="1308" y="2211"/>
                  <a:ext cx="0" cy="605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28" name="Group 66"/>
              <p:cNvGrpSpPr/>
              <p:nvPr/>
            </p:nvGrpSpPr>
            <p:grpSpPr>
              <a:xfrm>
                <a:off x="4674" y="1261"/>
                <a:ext cx="185" cy="754"/>
                <a:chOff x="2059" y="2719"/>
                <a:chExt cx="297" cy="1422"/>
              </a:xfrm>
            </p:grpSpPr>
            <p:sp>
              <p:nvSpPr>
                <p:cNvPr id="38967" name="Line 67"/>
                <p:cNvSpPr/>
                <p:nvPr/>
              </p:nvSpPr>
              <p:spPr>
                <a:xfrm>
                  <a:off x="2210" y="3649"/>
                  <a:ext cx="0" cy="492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68" name="Line 68"/>
                <p:cNvSpPr/>
                <p:nvPr/>
              </p:nvSpPr>
              <p:spPr>
                <a:xfrm>
                  <a:off x="2203" y="2719"/>
                  <a:ext cx="0" cy="364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grpSp>
              <p:nvGrpSpPr>
                <p:cNvPr id="38969" name="Group 69"/>
                <p:cNvGrpSpPr/>
                <p:nvPr/>
              </p:nvGrpSpPr>
              <p:grpSpPr>
                <a:xfrm>
                  <a:off x="2059" y="3080"/>
                  <a:ext cx="297" cy="624"/>
                  <a:chOff x="2640" y="2072"/>
                  <a:chExt cx="297" cy="624"/>
                </a:xfrm>
              </p:grpSpPr>
              <p:sp useBgFill="1">
                <p:nvSpPr>
                  <p:cNvPr id="38970" name="AutoShape 70"/>
                  <p:cNvSpPr/>
                  <p:nvPr/>
                </p:nvSpPr>
                <p:spPr>
                  <a:xfrm>
                    <a:off x="2640" y="2072"/>
                    <a:ext cx="295" cy="624"/>
                  </a:xfrm>
                  <a:prstGeom prst="diamond">
                    <a:avLst/>
                  </a:prstGeom>
                  <a:ln w="38100" cap="flat" cmpd="sng">
                    <a:solidFill>
                      <a:srgbClr val="000000"/>
                    </a:solidFill>
                    <a:prstDash val="solid"/>
                    <a:miter/>
                    <a:headEnd type="none" w="med" len="med"/>
                    <a:tailEnd type="none" w="med" len="med"/>
                  </a:ln>
                </p:spPr>
                <p:txBody>
                  <a:bodyPr wrap="none" anchor="ctr" anchorCtr="0"/>
                  <a:lstStyle>
                    <a:lvl1pPr marL="342900" indent="-3429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3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lvl1pPr>
                    <a:lvl2pPr marL="742950" indent="-28575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8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2pPr>
                    <a:lvl3pPr marL="11430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•"/>
                      <a:defRPr sz="24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3pPr>
                    <a:lvl4pPr marL="16002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–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4pPr>
                    <a:lvl5pPr marL="2057400" indent="-228600" algn="l" rtl="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2000">
                        <a:solidFill>
                          <a:schemeClr val="tx1"/>
                        </a:solidFill>
                        <a:latin typeface="+mn-lt"/>
                        <a:ea typeface="+mn-ea"/>
                      </a:defRPr>
                    </a:lvl5pPr>
                  </a:lstStyle>
                  <a:p>
                    <a:pPr marL="0" lvl="0" indent="0" algn="ctr" eaLnBrk="1" hangingPunct="1">
                      <a:spcBef>
                        <a:spcPct val="0"/>
                      </a:spcBef>
                      <a:buNone/>
                    </a:pPr>
                    <a:endParaRPr lang="zh-CN" altLang="en-US" sz="1800" dirty="0"/>
                  </a:p>
                </p:txBody>
              </p:sp>
              <p:sp>
                <p:nvSpPr>
                  <p:cNvPr id="38971" name="Line 71"/>
                  <p:cNvSpPr/>
                  <p:nvPr/>
                </p:nvSpPr>
                <p:spPr>
                  <a:xfrm>
                    <a:off x="2648" y="2383"/>
                    <a:ext cx="289" cy="0"/>
                  </a:xfrm>
                  <a:prstGeom prst="line">
                    <a:avLst/>
                  </a:prstGeom>
                  <a:ln w="38100" cap="flat" cmpd="sng">
                    <a:solidFill>
                      <a:schemeClr val="tx1"/>
                    </a:solidFill>
                    <a:prstDash val="solid"/>
                    <a:headEnd type="none" w="med" len="med"/>
                    <a:tailEnd type="none" w="med" len="med"/>
                  </a:ln>
                </p:spPr>
              </p:sp>
            </p:grpSp>
          </p:grpSp>
          <p:sp>
            <p:nvSpPr>
              <p:cNvPr id="38929" name="Line 72"/>
              <p:cNvSpPr/>
              <p:nvPr/>
            </p:nvSpPr>
            <p:spPr>
              <a:xfrm>
                <a:off x="4780" y="1271"/>
                <a:ext cx="891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30" name="Rectangle 73"/>
              <p:cNvSpPr/>
              <p:nvPr/>
            </p:nvSpPr>
            <p:spPr>
              <a:xfrm rot="-5400000">
                <a:off x="4280" y="2167"/>
                <a:ext cx="270" cy="108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31" name="Line 74"/>
              <p:cNvSpPr/>
              <p:nvPr/>
            </p:nvSpPr>
            <p:spPr>
              <a:xfrm>
                <a:off x="4410" y="2350"/>
                <a:ext cx="0" cy="16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32" name="Line 75"/>
              <p:cNvSpPr/>
              <p:nvPr/>
            </p:nvSpPr>
            <p:spPr>
              <a:xfrm>
                <a:off x="4409" y="1988"/>
                <a:ext cx="0" cy="108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38933" name="Group 76"/>
              <p:cNvGrpSpPr/>
              <p:nvPr/>
            </p:nvGrpSpPr>
            <p:grpSpPr>
              <a:xfrm>
                <a:off x="4322" y="2491"/>
                <a:ext cx="179" cy="123"/>
                <a:chOff x="3426" y="3928"/>
                <a:chExt cx="240" cy="163"/>
              </a:xfrm>
            </p:grpSpPr>
            <p:sp>
              <p:nvSpPr>
                <p:cNvPr id="38965" name="Line 77"/>
                <p:cNvSpPr/>
                <p:nvPr/>
              </p:nvSpPr>
              <p:spPr>
                <a:xfrm>
                  <a:off x="3426" y="4087"/>
                  <a:ext cx="240" cy="0"/>
                </a:xfrm>
                <a:prstGeom prst="line">
                  <a:avLst/>
                </a:prstGeom>
                <a:ln w="762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66" name="Line 78"/>
                <p:cNvSpPr/>
                <p:nvPr/>
              </p:nvSpPr>
              <p:spPr>
                <a:xfrm>
                  <a:off x="3545" y="3928"/>
                  <a:ext cx="0" cy="163"/>
                </a:xfrm>
                <a:prstGeom prst="line">
                  <a:avLst/>
                </a:prstGeom>
                <a:ln w="38100" cap="flat" cmpd="sng">
                  <a:solidFill>
                    <a:srgbClr val="000000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grpSp>
            <p:nvGrpSpPr>
              <p:cNvPr id="38934" name="Group 79"/>
              <p:cNvGrpSpPr/>
              <p:nvPr/>
            </p:nvGrpSpPr>
            <p:grpSpPr>
              <a:xfrm>
                <a:off x="3965" y="1268"/>
                <a:ext cx="103" cy="735"/>
                <a:chOff x="3138" y="2516"/>
                <a:chExt cx="144" cy="1013"/>
              </a:xfrm>
            </p:grpSpPr>
            <p:sp>
              <p:nvSpPr>
                <p:cNvPr id="38962" name="Rectangle 80"/>
                <p:cNvSpPr/>
                <p:nvPr/>
              </p:nvSpPr>
              <p:spPr>
                <a:xfrm flipV="1">
                  <a:off x="3138" y="2794"/>
                  <a:ext cx="144" cy="373"/>
                </a:xfrm>
                <a:prstGeom prst="rect">
                  <a:avLst/>
                </a:prstGeom>
                <a:noFill/>
                <a:ln w="38100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1800" dirty="0"/>
                </a:p>
              </p:txBody>
            </p:sp>
            <p:sp>
              <p:nvSpPr>
                <p:cNvPr id="38963" name="Line 81"/>
                <p:cNvSpPr/>
                <p:nvPr/>
              </p:nvSpPr>
              <p:spPr>
                <a:xfrm flipV="1">
                  <a:off x="3208" y="3171"/>
                  <a:ext cx="0" cy="358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38964" name="Line 82"/>
                <p:cNvSpPr/>
                <p:nvPr/>
              </p:nvSpPr>
              <p:spPr>
                <a:xfrm flipV="1">
                  <a:off x="3204" y="2516"/>
                  <a:ext cx="0" cy="286"/>
                </a:xfrm>
                <a:prstGeom prst="line">
                  <a:avLst/>
                </a:prstGeom>
                <a:ln w="381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38935" name="Line 83"/>
              <p:cNvSpPr/>
              <p:nvPr/>
            </p:nvSpPr>
            <p:spPr>
              <a:xfrm>
                <a:off x="4018" y="1995"/>
                <a:ext cx="768" cy="0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36" name="Rectangle 84"/>
              <p:cNvSpPr/>
              <p:nvPr/>
            </p:nvSpPr>
            <p:spPr>
              <a:xfrm rot="5400000" flipV="1">
                <a:off x="5309" y="1865"/>
                <a:ext cx="269" cy="107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37" name="Line 85"/>
              <p:cNvSpPr/>
              <p:nvPr/>
            </p:nvSpPr>
            <p:spPr>
              <a:xfrm flipV="1">
                <a:off x="5434" y="2055"/>
                <a:ext cx="0" cy="447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38" name="Line 86"/>
              <p:cNvSpPr/>
              <p:nvPr/>
            </p:nvSpPr>
            <p:spPr>
              <a:xfrm flipV="1">
                <a:off x="5445" y="1267"/>
                <a:ext cx="0" cy="526"/>
              </a:xfrm>
              <a:prstGeom prst="line">
                <a:avLst/>
              </a:prstGeom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38939" name="Line 87"/>
              <p:cNvSpPr/>
              <p:nvPr/>
            </p:nvSpPr>
            <p:spPr>
              <a:xfrm flipH="1">
                <a:off x="4892" y="1214"/>
                <a:ext cx="391" cy="0"/>
              </a:xfrm>
              <a:prstGeom prst="line">
                <a:avLst/>
              </a:prstGeom>
              <a:ln w="38100" cap="flat" cmpd="sng">
                <a:solidFill>
                  <a:srgbClr val="0033CC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40" name="Text Box 88"/>
              <p:cNvSpPr txBox="1"/>
              <p:nvPr/>
            </p:nvSpPr>
            <p:spPr>
              <a:xfrm>
                <a:off x="4960" y="834"/>
                <a:ext cx="573" cy="365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 dirty="0">
                    <a:solidFill>
                      <a:srgbClr val="0033CC"/>
                    </a:solidFill>
                    <a:latin typeface="Times New Roman" panose="02020603050405020304" pitchFamily="18" charset="0"/>
                  </a:rPr>
                  <a:t>c1</a:t>
                </a:r>
                <a:endParaRPr lang="en-US" altLang="zh-CN" b="1" dirty="0">
                  <a:solidFill>
                    <a:srgbClr val="0033CC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1" name="Oval 89"/>
              <p:cNvSpPr/>
              <p:nvPr/>
            </p:nvSpPr>
            <p:spPr>
              <a:xfrm>
                <a:off x="4372" y="2462"/>
                <a:ext cx="57" cy="6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42" name="Oval 90"/>
              <p:cNvSpPr/>
              <p:nvPr/>
            </p:nvSpPr>
            <p:spPr>
              <a:xfrm>
                <a:off x="5408" y="1243"/>
                <a:ext cx="57" cy="62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43" name="Oval 91"/>
              <p:cNvSpPr/>
              <p:nvPr/>
            </p:nvSpPr>
            <p:spPr>
              <a:xfrm>
                <a:off x="5399" y="2439"/>
                <a:ext cx="59" cy="63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44" name="Oval 92"/>
              <p:cNvSpPr/>
              <p:nvPr/>
            </p:nvSpPr>
            <p:spPr>
              <a:xfrm>
                <a:off x="4372" y="1965"/>
                <a:ext cx="57" cy="63"/>
              </a:xfrm>
              <a:prstGeom prst="ellipse">
                <a:avLst/>
              </a:prstGeom>
              <a:solidFill>
                <a:schemeClr val="tx1"/>
              </a:solidFill>
              <a:ln w="9525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45" name="Text Box 93"/>
              <p:cNvSpPr txBox="1"/>
              <p:nvPr/>
            </p:nvSpPr>
            <p:spPr>
              <a:xfrm>
                <a:off x="3514" y="903"/>
                <a:ext cx="502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B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6" name="Line 94"/>
              <p:cNvSpPr/>
              <p:nvPr/>
            </p:nvSpPr>
            <p:spPr>
              <a:xfrm>
                <a:off x="4945" y="1429"/>
                <a:ext cx="0" cy="475"/>
              </a:xfrm>
              <a:prstGeom prst="line">
                <a:avLst/>
              </a:prstGeom>
              <a:ln w="38100" cap="flat" cmpd="sng">
                <a:solidFill>
                  <a:srgbClr val="000099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47" name="Text Box 95"/>
              <p:cNvSpPr txBox="1"/>
              <p:nvPr/>
            </p:nvSpPr>
            <p:spPr>
              <a:xfrm>
                <a:off x="5642" y="1670"/>
                <a:ext cx="598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</a:rPr>
                  <a:t>u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oc</a:t>
                </a:r>
                <a:endParaRPr lang="en-US" altLang="zh-CN" b="1" baseline="-50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8" name="Text Box 96"/>
              <p:cNvSpPr txBox="1"/>
              <p:nvPr/>
            </p:nvSpPr>
            <p:spPr>
              <a:xfrm>
                <a:off x="3405" y="1323"/>
                <a:ext cx="407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b1</a:t>
                </a:r>
                <a:endParaRPr lang="en-US" altLang="zh-CN" b="1" baseline="-500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49" name="Text Box 97"/>
              <p:cNvSpPr txBox="1"/>
              <p:nvPr/>
            </p:nvSpPr>
            <p:spPr>
              <a:xfrm>
                <a:off x="5011" y="1857"/>
                <a:ext cx="387" cy="288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400" b="1" baseline="-25000" dirty="0">
                    <a:latin typeface="Times New Roman" panose="02020603050405020304" pitchFamily="18" charset="0"/>
                  </a:rPr>
                  <a:t>C</a:t>
                </a:r>
                <a:endParaRPr lang="en-US" altLang="zh-CN" sz="2400" b="1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0" name="Text Box 98"/>
              <p:cNvSpPr txBox="1"/>
              <p:nvPr/>
            </p:nvSpPr>
            <p:spPr>
              <a:xfrm>
                <a:off x="4905" y="1381"/>
                <a:ext cx="605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>
                  <a:spcBef>
                    <a:spcPct val="50000"/>
                  </a:spcBef>
                  <a:buNone/>
                </a:pPr>
                <a:r>
                  <a:rPr lang="en-US" altLang="zh-CN" b="1" dirty="0">
                    <a:solidFill>
                      <a:srgbClr val="000099"/>
                    </a:solidFill>
                    <a:latin typeface="Times New Roman" panose="02020603050405020304" pitchFamily="18" charset="0"/>
                    <a:sym typeface="Symbol" panose="05050102010706020507" pitchFamily="18" charset="2"/>
                  </a:rPr>
                  <a:t></a:t>
                </a:r>
                <a:r>
                  <a:rPr lang="en-US" altLang="zh-CN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b1</a:t>
                </a:r>
                <a:endParaRPr lang="en-US" altLang="zh-CN" b="1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1" name="Rectangle 99"/>
              <p:cNvSpPr/>
              <p:nvPr/>
            </p:nvSpPr>
            <p:spPr>
              <a:xfrm>
                <a:off x="3833" y="2072"/>
                <a:ext cx="573" cy="32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lIns="90488" tIns="44450" rIns="90488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800" b="1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2</a:t>
                </a:r>
                <a:r>
                  <a:rPr lang="en-US" altLang="zh-CN" sz="2800" b="1" i="1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sz="2800" b="1" baseline="-25000" dirty="0">
                    <a:solidFill>
                      <a:srgbClr val="CC0099"/>
                    </a:solidFill>
                    <a:latin typeface="Times New Roman" panose="02020603050405020304" pitchFamily="18" charset="0"/>
                  </a:rPr>
                  <a:t>E</a:t>
                </a:r>
                <a:endParaRPr lang="en-US" altLang="zh-CN" sz="2800" b="1" baseline="-25000" dirty="0">
                  <a:solidFill>
                    <a:srgbClr val="CC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2" name="Text Box 100"/>
              <p:cNvSpPr txBox="1"/>
              <p:nvPr/>
            </p:nvSpPr>
            <p:spPr>
              <a:xfrm>
                <a:off x="4607" y="2037"/>
                <a:ext cx="478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b="1" i="1" dirty="0">
                    <a:latin typeface="Times New Roman" panose="02020603050405020304" pitchFamily="18" charset="0"/>
                  </a:rPr>
                  <a:t>i</a:t>
                </a:r>
                <a:r>
                  <a:rPr lang="en-US" altLang="zh-CN" b="1" baseline="-25000" dirty="0">
                    <a:latin typeface="Times New Roman" panose="02020603050405020304" pitchFamily="18" charset="0"/>
                  </a:rPr>
                  <a:t>e1</a:t>
                </a:r>
                <a:endParaRPr lang="en-US" altLang="zh-CN" b="1" baseline="-25000" dirty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3" name="Line 101"/>
              <p:cNvSpPr/>
              <p:nvPr/>
            </p:nvSpPr>
            <p:spPr>
              <a:xfrm flipV="1">
                <a:off x="4574" y="2044"/>
                <a:ext cx="0" cy="352"/>
              </a:xfrm>
              <a:prstGeom prst="line">
                <a:avLst/>
              </a:prstGeom>
              <a:ln w="38100" cap="flat" cmpd="sng">
                <a:solidFill>
                  <a:srgbClr val="006666"/>
                </a:solidFill>
                <a:prstDash val="solid"/>
                <a:headEnd type="triangle" w="med" len="med"/>
                <a:tailEnd type="none" w="med" len="med"/>
              </a:ln>
            </p:spPr>
          </p:sp>
          <p:sp>
            <p:nvSpPr>
              <p:cNvPr id="38954" name="Line 102"/>
              <p:cNvSpPr/>
              <p:nvPr/>
            </p:nvSpPr>
            <p:spPr>
              <a:xfrm>
                <a:off x="3182" y="1603"/>
                <a:ext cx="0" cy="700"/>
              </a:xfrm>
              <a:prstGeom prst="line">
                <a:avLst/>
              </a:prstGeom>
              <a:ln w="38100" cap="flat" cmpd="sng">
                <a:solidFill>
                  <a:srgbClr val="9933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55" name="Line 103"/>
              <p:cNvSpPr/>
              <p:nvPr/>
            </p:nvSpPr>
            <p:spPr>
              <a:xfrm>
                <a:off x="5667" y="1430"/>
                <a:ext cx="0" cy="831"/>
              </a:xfrm>
              <a:prstGeom prst="line">
                <a:avLst/>
              </a:prstGeom>
              <a:ln w="38100" cap="flat" cmpd="sng">
                <a:solidFill>
                  <a:srgbClr val="993366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56" name="Rectangle 104"/>
              <p:cNvSpPr/>
              <p:nvPr/>
            </p:nvSpPr>
            <p:spPr>
              <a:xfrm>
                <a:off x="4126" y="1444"/>
                <a:ext cx="505" cy="363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none" lIns="90488" tIns="44450" rIns="90488" bIns="4445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b="1" i="1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r</a:t>
                </a:r>
                <a:r>
                  <a:rPr lang="en-US" altLang="zh-CN" b="1" baseline="-25000" dirty="0">
                    <a:solidFill>
                      <a:schemeClr val="tx2"/>
                    </a:solidFill>
                    <a:latin typeface="Times New Roman" panose="02020603050405020304" pitchFamily="18" charset="0"/>
                  </a:rPr>
                  <a:t>be1</a:t>
                </a:r>
                <a:endParaRPr lang="en-US" altLang="zh-CN" b="1" baseline="-25000" dirty="0">
                  <a:solidFill>
                    <a:schemeClr val="tx2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38957" name="Line 105"/>
              <p:cNvSpPr/>
              <p:nvPr/>
            </p:nvSpPr>
            <p:spPr>
              <a:xfrm>
                <a:off x="3453" y="1400"/>
                <a:ext cx="296" cy="0"/>
              </a:xfrm>
              <a:prstGeom prst="line">
                <a:avLst/>
              </a:prstGeom>
              <a:ln w="38100" cap="flat" cmpd="sng">
                <a:solidFill>
                  <a:srgbClr val="1006CE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38958" name="Oval 106"/>
              <p:cNvSpPr/>
              <p:nvPr/>
            </p:nvSpPr>
            <p:spPr>
              <a:xfrm>
                <a:off x="5673" y="1233"/>
                <a:ext cx="58" cy="64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59" name="Oval 107"/>
              <p:cNvSpPr/>
              <p:nvPr/>
            </p:nvSpPr>
            <p:spPr>
              <a:xfrm>
                <a:off x="5673" y="2452"/>
                <a:ext cx="58" cy="64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60" name="Oval 108"/>
              <p:cNvSpPr/>
              <p:nvPr/>
            </p:nvSpPr>
            <p:spPr>
              <a:xfrm>
                <a:off x="2954" y="2462"/>
                <a:ext cx="58" cy="62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38961" name="Oval 109"/>
              <p:cNvSpPr/>
              <p:nvPr/>
            </p:nvSpPr>
            <p:spPr>
              <a:xfrm>
                <a:off x="2963" y="1233"/>
                <a:ext cx="57" cy="64"/>
              </a:xfrm>
              <a:prstGeom prst="ellipse">
                <a:avLst/>
              </a:prstGeom>
              <a:noFill/>
              <a:ln w="3810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lIns="90000" tIns="46800" rIns="90000" bIns="46800" anchor="ctr" anchorCtr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</p:grpSp>
      <p:graphicFrame>
        <p:nvGraphicFramePr>
          <p:cNvPr id="686190" name="Object 110"/>
          <p:cNvGraphicFramePr>
            <a:graphicFrameLocks noChangeAspect="1"/>
          </p:cNvGraphicFramePr>
          <p:nvPr/>
        </p:nvGraphicFramePr>
        <p:xfrm>
          <a:off x="968375" y="4756150"/>
          <a:ext cx="7308850" cy="13827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4" name="" r:id="rId1" imgW="2133600" imgH="444500" progId="Equation.3">
                  <p:embed/>
                </p:oleObj>
              </mc:Choice>
              <mc:Fallback>
                <p:oleObj name="" r:id="rId1" imgW="2133600" imgH="444500" progId="Equation.3">
                  <p:embed/>
                  <p:pic>
                    <p:nvPicPr>
                      <p:cNvPr id="0" name="图片 310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968375" y="4756150"/>
                        <a:ext cx="7308850" cy="13827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91" name="Rectangle 111"/>
          <p:cNvSpPr/>
          <p:nvPr/>
        </p:nvSpPr>
        <p:spPr>
          <a:xfrm>
            <a:off x="336550" y="4378325"/>
            <a:ext cx="487362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共模电压放大倍数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686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6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686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86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6083" grpId="0"/>
      <p:bldP spid="686135" grpId="0"/>
      <p:bldP spid="68619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7106" name="Text Box 2"/>
          <p:cNvSpPr txBox="1"/>
          <p:nvPr/>
        </p:nvSpPr>
        <p:spPr>
          <a:xfrm>
            <a:off x="369888" y="1614488"/>
            <a:ext cx="2795587" cy="519112"/>
          </a:xfrm>
          <a:prstGeom prst="rect">
            <a:avLst/>
          </a:prstGeom>
          <a:noFill/>
          <a:ln w="127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共模抑制比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87107" name="Group 3"/>
          <p:cNvGrpSpPr/>
          <p:nvPr/>
        </p:nvGrpSpPr>
        <p:grpSpPr>
          <a:xfrm>
            <a:off x="523875" y="2200275"/>
            <a:ext cx="7761288" cy="2165350"/>
            <a:chOff x="358" y="1443"/>
            <a:chExt cx="5296" cy="1364"/>
          </a:xfrm>
        </p:grpSpPr>
        <p:sp>
          <p:nvSpPr>
            <p:cNvPr id="39945" name="Text Box 4"/>
            <p:cNvSpPr txBox="1"/>
            <p:nvPr/>
          </p:nvSpPr>
          <p:spPr>
            <a:xfrm>
              <a:off x="358" y="2442"/>
              <a:ext cx="5296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单端</a:t>
              </a:r>
              <a:r>
                <a:rPr lang="zh-CN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输出时，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↑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→A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↓→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CMRR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39946" name="Text Box 5"/>
            <p:cNvSpPr txBox="1"/>
            <p:nvPr/>
          </p:nvSpPr>
          <p:spPr>
            <a:xfrm>
              <a:off x="364" y="1686"/>
              <a:ext cx="1247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lang="en-US" altLang="zh-CN" b="1" baseline="-50000" dirty="0">
                  <a:latin typeface="Times New Roman" panose="02020603050405020304" pitchFamily="18" charset="0"/>
                  <a:ea typeface="楷体_GB2312" pitchFamily="49" charset="-122"/>
                </a:rPr>
                <a:t>CMRR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 =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39947" name="Text Box 6"/>
            <p:cNvSpPr txBox="1"/>
            <p:nvPr/>
          </p:nvSpPr>
          <p:spPr>
            <a:xfrm>
              <a:off x="2354" y="1678"/>
              <a:ext cx="1704" cy="365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K</a:t>
              </a:r>
              <a:r>
                <a:rPr lang="en-US" altLang="zh-CN" b="1" baseline="-50000" dirty="0">
                  <a:latin typeface="Times New Roman" panose="02020603050405020304" pitchFamily="18" charset="0"/>
                  <a:ea typeface="楷体_GB2312" pitchFamily="49" charset="-122"/>
                </a:rPr>
                <a:t>CMRR </a:t>
              </a: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(dB) =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39948" name="Object 7"/>
            <p:cNvGraphicFramePr>
              <a:graphicFrameLocks noChangeAspect="1"/>
            </p:cNvGraphicFramePr>
            <p:nvPr/>
          </p:nvGraphicFramePr>
          <p:xfrm>
            <a:off x="1400" y="1443"/>
            <a:ext cx="595" cy="90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7" name="" r:id="rId1" imgW="292100" imgH="482600" progId="Equation.3">
                    <p:embed/>
                  </p:oleObj>
                </mc:Choice>
                <mc:Fallback>
                  <p:oleObj name="" r:id="rId1" imgW="292100" imgH="482600" progId="Equation.3">
                    <p:embed/>
                    <p:pic>
                      <p:nvPicPr>
                        <p:cNvPr id="0" name="图片 3106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1400" y="1443"/>
                          <a:ext cx="595" cy="90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9949" name="Object 8"/>
            <p:cNvGraphicFramePr>
              <a:graphicFrameLocks noChangeAspect="1"/>
            </p:cNvGraphicFramePr>
            <p:nvPr/>
          </p:nvGraphicFramePr>
          <p:xfrm>
            <a:off x="3913" y="1479"/>
            <a:ext cx="1245" cy="8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5" name="" r:id="rId3" imgW="660400" imgH="482600" progId="Equation.3">
                    <p:embed/>
                  </p:oleObj>
                </mc:Choice>
                <mc:Fallback>
                  <p:oleObj name="" r:id="rId3" imgW="660400" imgH="482600" progId="Equation.3">
                    <p:embed/>
                    <p:pic>
                      <p:nvPicPr>
                        <p:cNvPr id="0" name="图片 3104"/>
                        <p:cNvPicPr/>
                        <p:nvPr/>
                      </p:nvPicPr>
                      <p:blipFill>
                        <a:blip r:embed="rId4"/>
                        <a:stretch>
                          <a:fillRect/>
                        </a:stretch>
                      </p:blipFill>
                      <p:spPr>
                        <a:xfrm>
                          <a:off x="3913" y="1479"/>
                          <a:ext cx="1245" cy="805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  <p:graphicFrame>
        <p:nvGraphicFramePr>
          <p:cNvPr id="687113" name="Object 9"/>
          <p:cNvGraphicFramePr>
            <a:graphicFrameLocks noChangeAspect="1"/>
          </p:cNvGraphicFramePr>
          <p:nvPr/>
        </p:nvGraphicFramePr>
        <p:xfrm>
          <a:off x="684213" y="492125"/>
          <a:ext cx="7334250" cy="1281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06" name="" r:id="rId5" imgW="2692400" imgH="457200" progId="Equation.3">
                  <p:embed/>
                </p:oleObj>
              </mc:Choice>
              <mc:Fallback>
                <p:oleObj name="" r:id="rId5" imgW="2692400" imgH="457200" progId="Equation.3">
                  <p:embed/>
                  <p:pic>
                    <p:nvPicPr>
                      <p:cNvPr id="0" name="图片 3105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84213" y="492125"/>
                        <a:ext cx="7334250" cy="1281113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7114" name="Rectangle 10"/>
          <p:cNvSpPr/>
          <p:nvPr/>
        </p:nvSpPr>
        <p:spPr>
          <a:xfrm>
            <a:off x="150813" y="5297488"/>
            <a:ext cx="5154612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4.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双端输入单端</a:t>
            </a:r>
            <a:r>
              <a:rPr lang="zh-CN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输出的电路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7115" name="Rectangle 11"/>
          <p:cNvSpPr/>
          <p:nvPr/>
        </p:nvSpPr>
        <p:spPr>
          <a:xfrm>
            <a:off x="150813" y="4362450"/>
            <a:ext cx="5154612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3.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单端输入双端</a:t>
            </a:r>
            <a:r>
              <a:rPr lang="zh-CN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输出的电路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7116" name="Rectangle 12"/>
          <p:cNvSpPr/>
          <p:nvPr/>
        </p:nvSpPr>
        <p:spPr>
          <a:xfrm>
            <a:off x="438150" y="4797425"/>
            <a:ext cx="8337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单端输入双端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输出与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双端输入双端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输出的电路一样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87117" name="Rectangle 13"/>
          <p:cNvSpPr/>
          <p:nvPr/>
        </p:nvSpPr>
        <p:spPr>
          <a:xfrm>
            <a:off x="385763" y="5826125"/>
            <a:ext cx="833755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双端输入单端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输出与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单端输入单端</a:t>
            </a:r>
            <a:r>
              <a:rPr lang="zh-CN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输出的电路一样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7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0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87106">
                                            <p:txEl>
                                              <p:charRg st="0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7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87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87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687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7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87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87106" grpId="0" build="p"/>
      <p:bldP spid="687114" grpId="0"/>
      <p:bldP spid="687115" grpId="0"/>
      <p:bldP spid="687116" grpId="0"/>
      <p:bldP spid="687117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2" name="Rectangle 2"/>
          <p:cNvSpPr/>
          <p:nvPr/>
        </p:nvSpPr>
        <p:spPr>
          <a:xfrm>
            <a:off x="220663" y="339725"/>
            <a:ext cx="3775075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3600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差放电路小结：</a:t>
            </a:r>
            <a:endParaRPr lang="zh-CN" altLang="en-US" sz="3600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88131" name="Group 3"/>
          <p:cNvGrpSpPr/>
          <p:nvPr/>
        </p:nvGrpSpPr>
        <p:grpSpPr>
          <a:xfrm>
            <a:off x="273050" y="976313"/>
            <a:ext cx="8624888" cy="1485900"/>
            <a:chOff x="186" y="447"/>
            <a:chExt cx="5886" cy="936"/>
          </a:xfrm>
        </p:grpSpPr>
        <p:sp>
          <p:nvSpPr>
            <p:cNvPr id="40973" name="Rectangle 4"/>
            <p:cNvSpPr/>
            <p:nvPr/>
          </p:nvSpPr>
          <p:spPr>
            <a:xfrm>
              <a:off x="3416" y="725"/>
              <a:ext cx="249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楷体_GB2312" pitchFamily="49" charset="-122"/>
                  <a:ea typeface="楷体_GB2312" pitchFamily="49" charset="-122"/>
                </a:rPr>
                <a:t>放大差模信号</a:t>
              </a:r>
              <a:endParaRPr lang="zh-CN" altLang="en-US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endParaRPr>
            </a:p>
          </p:txBody>
        </p:sp>
        <p:grpSp>
          <p:nvGrpSpPr>
            <p:cNvPr id="40974" name="Group 5"/>
            <p:cNvGrpSpPr/>
            <p:nvPr/>
          </p:nvGrpSpPr>
          <p:grpSpPr>
            <a:xfrm>
              <a:off x="186" y="447"/>
              <a:ext cx="5886" cy="936"/>
              <a:chOff x="186" y="447"/>
              <a:chExt cx="5886" cy="936"/>
            </a:xfrm>
          </p:grpSpPr>
          <p:sp>
            <p:nvSpPr>
              <p:cNvPr id="40975" name="Rectangle 6"/>
              <p:cNvSpPr/>
              <p:nvPr/>
            </p:nvSpPr>
            <p:spPr>
              <a:xfrm>
                <a:off x="474" y="737"/>
                <a:ext cx="392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楷体_GB2312" pitchFamily="49" charset="-122"/>
                    <a:ea typeface="楷体_GB2312" pitchFamily="49" charset="-122"/>
                  </a:rPr>
                  <a:t>抑制共模信号（抑制</a:t>
                </a: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零漂）；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76" name="Text Box 7"/>
              <p:cNvSpPr txBox="1"/>
              <p:nvPr/>
            </p:nvSpPr>
            <p:spPr>
              <a:xfrm>
                <a:off x="408" y="1056"/>
                <a:ext cx="5664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差分信号可分解为一对共模信号和一对差摸信号</a:t>
                </a:r>
                <a:endPara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0977" name="Text Box 8"/>
              <p:cNvSpPr txBox="1"/>
              <p:nvPr/>
            </p:nvSpPr>
            <p:spPr>
              <a:xfrm>
                <a:off x="186" y="447"/>
                <a:ext cx="2252" cy="365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50000"/>
                  </a:spcBef>
                  <a:buNone/>
                </a:pPr>
                <a:r>
                  <a:rPr lang="en-US" altLang="zh-CN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1.  </a:t>
                </a:r>
                <a:r>
                  <a:rPr lang="zh-CN" altLang="en-US" b="1" dirty="0">
                    <a:solidFill>
                      <a:schemeClr val="accent2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信号的输入</a:t>
                </a:r>
                <a:endPara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</p:grpSp>
      </p:grpSp>
      <p:grpSp>
        <p:nvGrpSpPr>
          <p:cNvPr id="688137" name="Group 9"/>
          <p:cNvGrpSpPr/>
          <p:nvPr/>
        </p:nvGrpSpPr>
        <p:grpSpPr>
          <a:xfrm>
            <a:off x="263525" y="2514600"/>
            <a:ext cx="8142288" cy="2024063"/>
            <a:chOff x="180" y="1416"/>
            <a:chExt cx="5556" cy="1275"/>
          </a:xfrm>
        </p:grpSpPr>
        <p:sp>
          <p:nvSpPr>
            <p:cNvPr id="40969" name="Text Box 10"/>
            <p:cNvSpPr txBox="1"/>
            <p:nvPr/>
          </p:nvSpPr>
          <p:spPr>
            <a:xfrm>
              <a:off x="180" y="1416"/>
              <a:ext cx="34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2.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发射极电阻</a:t>
              </a: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的作用 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70" name="Rectangle 11"/>
            <p:cNvSpPr/>
            <p:nvPr/>
          </p:nvSpPr>
          <p:spPr>
            <a:xfrm>
              <a:off x="517" y="1745"/>
              <a:ext cx="46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对差模信号不起作用（视为短路） 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71" name="Text Box 12"/>
            <p:cNvSpPr txBox="1"/>
            <p:nvPr/>
          </p:nvSpPr>
          <p:spPr>
            <a:xfrm>
              <a:off x="504" y="2028"/>
              <a:ext cx="47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对共模信号有负反馈作用； 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72" name="Text Box 13"/>
            <p:cNvSpPr txBox="1"/>
            <p:nvPr/>
          </p:nvSpPr>
          <p:spPr>
            <a:xfrm>
              <a:off x="504" y="2364"/>
              <a:ext cx="523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R</a:t>
              </a:r>
              <a:r>
                <a:rPr lang="en-US" altLang="zh-CN" sz="2800" b="1" baseline="-30000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越大，抑制共模信号的能力就越强 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8142" name="Group 14"/>
          <p:cNvGrpSpPr/>
          <p:nvPr/>
        </p:nvGrpSpPr>
        <p:grpSpPr>
          <a:xfrm>
            <a:off x="246063" y="4591050"/>
            <a:ext cx="8897937" cy="1563688"/>
            <a:chOff x="168" y="2724"/>
            <a:chExt cx="5636" cy="985"/>
          </a:xfrm>
        </p:grpSpPr>
        <p:sp>
          <p:nvSpPr>
            <p:cNvPr id="40966" name="Text Box 15"/>
            <p:cNvSpPr txBox="1"/>
            <p:nvPr/>
          </p:nvSpPr>
          <p:spPr>
            <a:xfrm>
              <a:off x="168" y="2724"/>
              <a:ext cx="3456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3. 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输入、输出方式 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67" name="Rectangle 16"/>
            <p:cNvSpPr/>
            <p:nvPr/>
          </p:nvSpPr>
          <p:spPr>
            <a:xfrm>
              <a:off x="300" y="3046"/>
              <a:ext cx="55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对差模信号而言，单端输入与双端输入的效果一样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0968" name="Rectangle 17"/>
            <p:cNvSpPr/>
            <p:nvPr/>
          </p:nvSpPr>
          <p:spPr>
            <a:xfrm>
              <a:off x="264" y="3382"/>
              <a:ext cx="550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对差模信号而言，单端输出与双端输出的效果不同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8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8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8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688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89154" name="Group 2"/>
          <p:cNvGrpSpPr/>
          <p:nvPr/>
        </p:nvGrpSpPr>
        <p:grpSpPr>
          <a:xfrm>
            <a:off x="293688" y="1501775"/>
            <a:ext cx="7840662" cy="2432050"/>
            <a:chOff x="200" y="905"/>
            <a:chExt cx="5351" cy="1532"/>
          </a:xfrm>
        </p:grpSpPr>
        <p:sp>
          <p:nvSpPr>
            <p:cNvPr id="41998" name="Rectangle 3"/>
            <p:cNvSpPr/>
            <p:nvPr/>
          </p:nvSpPr>
          <p:spPr>
            <a:xfrm>
              <a:off x="200" y="905"/>
              <a:ext cx="25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⑵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双端输出时：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999" name="Rectangle 4"/>
            <p:cNvSpPr/>
            <p:nvPr/>
          </p:nvSpPr>
          <p:spPr>
            <a:xfrm>
              <a:off x="2798" y="1558"/>
              <a:ext cx="1388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A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0</a:t>
              </a:r>
              <a:r>
                <a:rPr lang="zh-CN" altLang="en-US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；</a:t>
              </a:r>
              <a:endPara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0" name="Rectangle 5"/>
            <p:cNvSpPr/>
            <p:nvPr/>
          </p:nvSpPr>
          <p:spPr>
            <a:xfrm>
              <a:off x="3680" y="1546"/>
              <a:ext cx="1871" cy="3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CMRR </a:t>
              </a:r>
              <a:r>
                <a:rPr lang="en-US" altLang="zh-CN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=∞</a:t>
              </a:r>
              <a:endParaRPr lang="en-US" altLang="zh-CN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42001" name="Object 6"/>
            <p:cNvGraphicFramePr>
              <a:graphicFrameLocks noChangeAspect="1"/>
            </p:cNvGraphicFramePr>
            <p:nvPr/>
          </p:nvGraphicFramePr>
          <p:xfrm>
            <a:off x="231" y="1174"/>
            <a:ext cx="2424" cy="89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8" name="" r:id="rId1" imgW="1158875" imgH="516255" progId="Equation.3">
                    <p:embed/>
                  </p:oleObj>
                </mc:Choice>
                <mc:Fallback>
                  <p:oleObj name="" r:id="rId1" imgW="1158875" imgH="516255" progId="Equation.3">
                    <p:embed/>
                    <p:pic>
                      <p:nvPicPr>
                        <p:cNvPr id="0" name="图片 3107"/>
                        <p:cNvPicPr/>
                        <p:nvPr/>
                      </p:nvPicPr>
                      <p:blipFill>
                        <a:blip r:embed="rId2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1" y="1174"/>
                          <a:ext cx="2424" cy="893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2002" name="Text Box 7"/>
            <p:cNvSpPr txBox="1"/>
            <p:nvPr/>
          </p:nvSpPr>
          <p:spPr>
            <a:xfrm>
              <a:off x="1622" y="2109"/>
              <a:ext cx="165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2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b="1" baseline="-50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2003" name="Text Box 8"/>
            <p:cNvSpPr txBox="1"/>
            <p:nvPr/>
          </p:nvSpPr>
          <p:spPr>
            <a:xfrm>
              <a:off x="396" y="2110"/>
              <a:ext cx="16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输出电阻：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9161" name="Group 9"/>
          <p:cNvGrpSpPr/>
          <p:nvPr/>
        </p:nvGrpSpPr>
        <p:grpSpPr>
          <a:xfrm>
            <a:off x="339725" y="4046538"/>
            <a:ext cx="8680450" cy="2279650"/>
            <a:chOff x="232" y="2549"/>
            <a:chExt cx="5924" cy="1436"/>
          </a:xfrm>
        </p:grpSpPr>
        <p:sp>
          <p:nvSpPr>
            <p:cNvPr id="41992" name="Rectangle 10"/>
            <p:cNvSpPr/>
            <p:nvPr/>
          </p:nvSpPr>
          <p:spPr>
            <a:xfrm>
              <a:off x="272" y="2549"/>
              <a:ext cx="25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⑶ 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单端输出时：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993" name="Object 11"/>
            <p:cNvGraphicFramePr>
              <a:graphicFrameLocks noChangeAspect="1"/>
            </p:cNvGraphicFramePr>
            <p:nvPr/>
          </p:nvGraphicFramePr>
          <p:xfrm>
            <a:off x="232" y="2857"/>
            <a:ext cx="2254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09" name="" r:id="rId3" imgW="1131570" imgH="361950" progId="Equation.3">
                    <p:embed/>
                  </p:oleObj>
                </mc:Choice>
                <mc:Fallback>
                  <p:oleObj name="" r:id="rId3" imgW="1131570" imgH="361950" progId="Equation.3">
                    <p:embed/>
                    <p:pic>
                      <p:nvPicPr>
                        <p:cNvPr id="0" name="图片 3108"/>
                        <p:cNvPicPr/>
                        <p:nvPr/>
                      </p:nvPicPr>
                      <p:blipFill>
                        <a:blip r:embed="rId4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32" y="2857"/>
                          <a:ext cx="2254" cy="7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1994" name="Object 12"/>
            <p:cNvGraphicFramePr>
              <a:graphicFrameLocks noChangeAspect="1"/>
            </p:cNvGraphicFramePr>
            <p:nvPr/>
          </p:nvGraphicFramePr>
          <p:xfrm>
            <a:off x="2526" y="2821"/>
            <a:ext cx="1424" cy="79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1" name="" r:id="rId5" imgW="706120" imgH="361950" progId="Equation.3">
                    <p:embed/>
                  </p:oleObj>
                </mc:Choice>
                <mc:Fallback>
                  <p:oleObj name="" r:id="rId5" imgW="706120" imgH="361950" progId="Equation.3">
                    <p:embed/>
                    <p:pic>
                      <p:nvPicPr>
                        <p:cNvPr id="0" name="图片 3110"/>
                        <p:cNvPicPr/>
                        <p:nvPr/>
                      </p:nvPicPr>
                      <p:blipFill>
                        <a:blip r:embed="rId6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2526" y="2821"/>
                          <a:ext cx="1424" cy="79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1995" name="Rectangle 13"/>
            <p:cNvSpPr/>
            <p:nvPr/>
          </p:nvSpPr>
          <p:spPr>
            <a:xfrm>
              <a:off x="3874" y="3060"/>
              <a:ext cx="2282" cy="518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↑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→A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 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  <a:sym typeface="Symbol" panose="05050102010706020507" pitchFamily="18" charset="2"/>
                </a:rPr>
                <a:t>↓→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K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CMRR 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↑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6" name="Text Box 14"/>
            <p:cNvSpPr txBox="1"/>
            <p:nvPr/>
          </p:nvSpPr>
          <p:spPr>
            <a:xfrm>
              <a:off x="1550" y="3657"/>
              <a:ext cx="1658" cy="327"/>
            </a:xfrm>
            <a:prstGeom prst="rect">
              <a:avLst/>
            </a:prstGeom>
            <a:noFill/>
            <a:ln w="12700">
              <a:noFill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= </a:t>
              </a:r>
              <a:r>
                <a:rPr lang="en-US" altLang="zh-CN" sz="28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8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800" b="1" baseline="-50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1997" name="Text Box 15"/>
            <p:cNvSpPr txBox="1"/>
            <p:nvPr/>
          </p:nvSpPr>
          <p:spPr>
            <a:xfrm>
              <a:off x="324" y="3658"/>
              <a:ext cx="1652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输出电阻：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89168" name="Group 16"/>
          <p:cNvGrpSpPr/>
          <p:nvPr/>
        </p:nvGrpSpPr>
        <p:grpSpPr>
          <a:xfrm>
            <a:off x="179388" y="438150"/>
            <a:ext cx="5448300" cy="1190625"/>
            <a:chOff x="233" y="161"/>
            <a:chExt cx="3718" cy="750"/>
          </a:xfrm>
        </p:grpSpPr>
        <p:sp>
          <p:nvSpPr>
            <p:cNvPr id="41989" name="Rectangle 17"/>
            <p:cNvSpPr/>
            <p:nvPr/>
          </p:nvSpPr>
          <p:spPr>
            <a:xfrm>
              <a:off x="233" y="161"/>
              <a:ext cx="371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⑴ </a:t>
              </a: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单端输入或双端输入时：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1990" name="Text Box 18"/>
            <p:cNvSpPr txBox="1"/>
            <p:nvPr/>
          </p:nvSpPr>
          <p:spPr>
            <a:xfrm>
              <a:off x="432" y="521"/>
              <a:ext cx="1664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lIns="90000" tIns="46800" rIns="90000" bIns="4680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chemeClr val="accent2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输入电阻：</a:t>
              </a:r>
              <a:endPara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aphicFrame>
          <p:nvGraphicFramePr>
            <p:cNvPr id="41991" name="Object 19"/>
            <p:cNvGraphicFramePr>
              <a:graphicFrameLocks noChangeAspect="1"/>
            </p:cNvGraphicFramePr>
            <p:nvPr/>
          </p:nvGraphicFramePr>
          <p:xfrm>
            <a:off x="1611" y="540"/>
            <a:ext cx="1692" cy="37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110" name="" r:id="rId7" imgW="850900" imgH="153670" progId="Equation.3">
                    <p:embed/>
                  </p:oleObj>
                </mc:Choice>
                <mc:Fallback>
                  <p:oleObj name="" r:id="rId7" imgW="850900" imgH="153670" progId="Equation.3">
                    <p:embed/>
                    <p:pic>
                      <p:nvPicPr>
                        <p:cNvPr id="0" name="图片 3109"/>
                        <p:cNvPicPr/>
                        <p:nvPr/>
                      </p:nvPicPr>
                      <p:blipFill>
                        <a:blip r:embed="rId8">
                          <a:clrChange>
                            <a:clrFrom>
                              <a:srgbClr val="000000"/>
                            </a:clrFrom>
                            <a:clrTo>
                              <a:srgbClr val="333399"/>
                            </a:clrTo>
                          </a:clrChange>
                        </a:blip>
                        <a:stretch>
                          <a:fillRect/>
                        </a:stretch>
                      </p:blipFill>
                      <p:spPr>
                        <a:xfrm>
                          <a:off x="1611" y="540"/>
                          <a:ext cx="1692" cy="371"/>
                        </a:xfrm>
                        <a:prstGeom prst="rect">
                          <a:avLst/>
                        </a:prstGeom>
                        <a:noFill/>
                        <a:ln w="38100">
                          <a:noFill/>
                          <a:miter/>
                        </a:ln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89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68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9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0178" name="Text Box 2"/>
          <p:cNvSpPr txBox="1"/>
          <p:nvPr/>
        </p:nvSpPr>
        <p:spPr>
          <a:xfrm>
            <a:off x="3795713" y="3967163"/>
            <a:ext cx="5237162" cy="482600"/>
          </a:xfrm>
          <a:prstGeom prst="rect">
            <a:avLst/>
          </a:prstGeom>
          <a:noFill/>
          <a:ln w="31750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just">
              <a:spcBef>
                <a:spcPct val="0"/>
              </a:spcBef>
              <a:buNone/>
            </a:pP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具有恒流源的实际差动放大电路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0179" name="Rectangle 3"/>
          <p:cNvSpPr/>
          <p:nvPr/>
        </p:nvSpPr>
        <p:spPr>
          <a:xfrm>
            <a:off x="179388" y="1196975"/>
            <a:ext cx="3932237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晶体管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b="1" baseline="-300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为恒流源</a:t>
            </a:r>
            <a:endParaRPr lang="zh-CN" altLang="en-US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0180" name="Rectangle 4"/>
          <p:cNvSpPr/>
          <p:nvPr/>
        </p:nvSpPr>
        <p:spPr>
          <a:xfrm>
            <a:off x="247650" y="1951038"/>
            <a:ext cx="3409950" cy="1800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T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3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工作在放大区具有恒流特性。可以使共模放大倍数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≈0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，共模抑制比</a:t>
            </a: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CMR</a:t>
            </a: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≈∞</a:t>
            </a:r>
            <a:endParaRPr lang="en-US" altLang="zh-CN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0181" name="Rectangle 5"/>
          <p:cNvSpPr/>
          <p:nvPr/>
        </p:nvSpPr>
        <p:spPr>
          <a:xfrm>
            <a:off x="179388" y="4144963"/>
            <a:ext cx="3476625" cy="57943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2.</a:t>
            </a:r>
            <a:r>
              <a:rPr lang="zh-CN" altLang="en-US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调零点位器</a:t>
            </a:r>
            <a:r>
              <a:rPr lang="en-US" altLang="zh-CN" b="1" i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b="1" baseline="-30000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en-US" altLang="zh-CN" b="1" dirty="0">
                <a:solidFill>
                  <a:srgbClr val="FF505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b="1" dirty="0">
              <a:solidFill>
                <a:srgbClr val="FF505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0182" name="Rectangle 6"/>
          <p:cNvSpPr/>
          <p:nvPr/>
        </p:nvSpPr>
        <p:spPr>
          <a:xfrm>
            <a:off x="323850" y="4724400"/>
            <a:ext cx="39941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      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解决两边电路不完全对称，带来的零漂问题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0183" name="Rectangle 7"/>
          <p:cNvSpPr/>
          <p:nvPr/>
        </p:nvSpPr>
        <p:spPr>
          <a:xfrm>
            <a:off x="250825" y="5734050"/>
            <a:ext cx="5553075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30000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P</a:t>
            </a:r>
            <a:r>
              <a:rPr lang="zh-CN" altLang="en-US" sz="2800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的取值约几十到几百欧姆</a:t>
            </a:r>
            <a:endParaRPr lang="zh-CN" altLang="en-US" sz="2800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90184" name="Line 8"/>
          <p:cNvSpPr/>
          <p:nvPr/>
        </p:nvSpPr>
        <p:spPr>
          <a:xfrm>
            <a:off x="3779838" y="385763"/>
            <a:ext cx="0" cy="4267200"/>
          </a:xfrm>
          <a:prstGeom prst="line">
            <a:avLst/>
          </a:prstGeom>
          <a:ln w="9525" cap="flat" cmpd="sng">
            <a:solidFill>
              <a:srgbClr val="008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90185" name="Line 9"/>
          <p:cNvSpPr/>
          <p:nvPr/>
        </p:nvSpPr>
        <p:spPr>
          <a:xfrm rot="-5400000">
            <a:off x="6197600" y="2057400"/>
            <a:ext cx="0" cy="5011738"/>
          </a:xfrm>
          <a:prstGeom prst="line">
            <a:avLst/>
          </a:prstGeom>
          <a:ln w="9525" cap="flat" cmpd="sng">
            <a:solidFill>
              <a:srgbClr val="008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90186" name="Rectangle 10"/>
          <p:cNvSpPr/>
          <p:nvPr/>
        </p:nvSpPr>
        <p:spPr>
          <a:xfrm>
            <a:off x="158750" y="473075"/>
            <a:ext cx="3765550" cy="5794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实际差动放大电路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90187" name="Group 11"/>
          <p:cNvGrpSpPr/>
          <p:nvPr/>
        </p:nvGrpSpPr>
        <p:grpSpPr>
          <a:xfrm>
            <a:off x="3932238" y="441325"/>
            <a:ext cx="4716462" cy="3478213"/>
            <a:chOff x="2683" y="199"/>
            <a:chExt cx="3219" cy="2191"/>
          </a:xfrm>
        </p:grpSpPr>
        <p:sp useBgFill="1">
          <p:nvSpPr>
            <p:cNvPr id="43020" name="Text Box 12"/>
            <p:cNvSpPr txBox="1"/>
            <p:nvPr/>
          </p:nvSpPr>
          <p:spPr>
            <a:xfrm>
              <a:off x="5004" y="2091"/>
              <a:ext cx="662" cy="299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-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EE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21" name="Text Box 13"/>
            <p:cNvSpPr txBox="1"/>
            <p:nvPr/>
          </p:nvSpPr>
          <p:spPr>
            <a:xfrm>
              <a:off x="4168" y="1606"/>
              <a:ext cx="397" cy="301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3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22" name="Text Box 14"/>
            <p:cNvSpPr txBox="1"/>
            <p:nvPr/>
          </p:nvSpPr>
          <p:spPr>
            <a:xfrm>
              <a:off x="3969" y="995"/>
              <a:ext cx="382" cy="306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P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3" name="Text Box 15"/>
            <p:cNvSpPr txBox="1"/>
            <p:nvPr/>
          </p:nvSpPr>
          <p:spPr>
            <a:xfrm>
              <a:off x="4277" y="1347"/>
              <a:ext cx="908" cy="323"/>
            </a:xfrm>
            <a:prstGeom prst="rect">
              <a:avLst/>
            </a:prstGeom>
            <a:noFill/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C3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=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S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4" name="Text Box 16"/>
            <p:cNvSpPr txBox="1"/>
            <p:nvPr/>
          </p:nvSpPr>
          <p:spPr>
            <a:xfrm>
              <a:off x="3184" y="1723"/>
              <a:ext cx="471" cy="334"/>
            </a:xfrm>
            <a:prstGeom prst="rect">
              <a:avLst/>
            </a:prstGeom>
            <a:noFill/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B1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25" name="Text Box 17"/>
            <p:cNvSpPr txBox="1"/>
            <p:nvPr/>
          </p:nvSpPr>
          <p:spPr>
            <a:xfrm>
              <a:off x="3728" y="1913"/>
              <a:ext cx="482" cy="334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B2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26" name="Text Box 18"/>
            <p:cNvSpPr txBox="1"/>
            <p:nvPr/>
          </p:nvSpPr>
          <p:spPr>
            <a:xfrm>
              <a:off x="4208" y="1934"/>
              <a:ext cx="444" cy="302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E</a:t>
              </a:r>
              <a:endParaRPr lang="en-US" altLang="zh-CN" sz="2400" b="1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27" name="Text Box 19"/>
            <p:cNvSpPr txBox="1"/>
            <p:nvPr/>
          </p:nvSpPr>
          <p:spPr>
            <a:xfrm>
              <a:off x="5262" y="1075"/>
              <a:ext cx="448" cy="391"/>
            </a:xfrm>
            <a:prstGeom prst="rect">
              <a:avLst/>
            </a:prstGeom>
            <a:noFill/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28" name="Text Box 20"/>
            <p:cNvSpPr txBox="1"/>
            <p:nvPr/>
          </p:nvSpPr>
          <p:spPr>
            <a:xfrm>
              <a:off x="2683" y="1051"/>
              <a:ext cx="448" cy="391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i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29" name="Text Box 21"/>
            <p:cNvSpPr txBox="1"/>
            <p:nvPr/>
          </p:nvSpPr>
          <p:spPr>
            <a:xfrm>
              <a:off x="3722" y="505"/>
              <a:ext cx="1053" cy="326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      </a:t>
              </a: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u</a:t>
              </a:r>
              <a:r>
                <a:rPr lang="en-US" altLang="zh-CN" sz="2400" b="1" i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o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30" name="Rectangle 22"/>
            <p:cNvSpPr/>
            <p:nvPr/>
          </p:nvSpPr>
          <p:spPr>
            <a:xfrm>
              <a:off x="4118" y="1956"/>
              <a:ext cx="93" cy="246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43031" name="Text Box 23"/>
            <p:cNvSpPr txBox="1"/>
            <p:nvPr/>
          </p:nvSpPr>
          <p:spPr>
            <a:xfrm>
              <a:off x="4361" y="965"/>
              <a:ext cx="398" cy="303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2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32" name="Text Box 24"/>
            <p:cNvSpPr txBox="1"/>
            <p:nvPr/>
          </p:nvSpPr>
          <p:spPr>
            <a:xfrm>
              <a:off x="3641" y="947"/>
              <a:ext cx="397" cy="357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T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1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33" name="Text Box 25"/>
            <p:cNvSpPr txBox="1"/>
            <p:nvPr/>
          </p:nvSpPr>
          <p:spPr>
            <a:xfrm>
              <a:off x="4936" y="780"/>
              <a:ext cx="422" cy="325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34" name="Text Box 26"/>
            <p:cNvSpPr txBox="1"/>
            <p:nvPr/>
          </p:nvSpPr>
          <p:spPr>
            <a:xfrm>
              <a:off x="2973" y="804"/>
              <a:ext cx="421" cy="325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B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43035" name="Text Box 27"/>
            <p:cNvSpPr txBox="1"/>
            <p:nvPr/>
          </p:nvSpPr>
          <p:spPr>
            <a:xfrm>
              <a:off x="3240" y="437"/>
              <a:ext cx="421" cy="326"/>
            </a:xfrm>
            <a:prstGeom prst="rect">
              <a:avLst/>
            </a:prstGeom>
            <a:noFill/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36" name="Text Box 28"/>
            <p:cNvSpPr txBox="1"/>
            <p:nvPr/>
          </p:nvSpPr>
          <p:spPr>
            <a:xfrm>
              <a:off x="4692" y="440"/>
              <a:ext cx="421" cy="325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R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37" name="Text Box 29"/>
            <p:cNvSpPr txBox="1"/>
            <p:nvPr/>
          </p:nvSpPr>
          <p:spPr>
            <a:xfrm>
              <a:off x="5120" y="199"/>
              <a:ext cx="782" cy="336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i="1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+U</a:t>
              </a:r>
              <a:r>
                <a:rPr lang="en-US" altLang="zh-CN" sz="2400" b="1" baseline="-25000" dirty="0">
                  <a:solidFill>
                    <a:schemeClr val="accent2"/>
                  </a:solidFill>
                  <a:latin typeface="Times New Roman" panose="02020603050405020304" pitchFamily="18" charset="0"/>
                </a:rPr>
                <a:t>CC</a:t>
              </a:r>
              <a:endParaRPr lang="en-US" altLang="zh-CN" sz="2400" b="1" baseline="-25000" dirty="0">
                <a:solidFill>
                  <a:schemeClr val="accent2"/>
                </a:solidFill>
                <a:latin typeface="Times New Roman" panose="02020603050405020304" pitchFamily="18" charset="0"/>
              </a:endParaRPr>
            </a:p>
          </p:txBody>
        </p:sp>
        <p:sp useBgFill="1">
          <p:nvSpPr>
            <p:cNvPr id="43038" name="Rectangle 30"/>
            <p:cNvSpPr/>
            <p:nvPr/>
          </p:nvSpPr>
          <p:spPr>
            <a:xfrm rot="-5400000">
              <a:off x="3137" y="988"/>
              <a:ext cx="82" cy="279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39" name="Line 31"/>
            <p:cNvSpPr/>
            <p:nvPr/>
          </p:nvSpPr>
          <p:spPr>
            <a:xfrm>
              <a:off x="3327" y="1123"/>
              <a:ext cx="21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0" name="Line 32"/>
            <p:cNvSpPr/>
            <p:nvPr/>
          </p:nvSpPr>
          <p:spPr>
            <a:xfrm>
              <a:off x="2888" y="1127"/>
              <a:ext cx="148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1" name="Line 33"/>
            <p:cNvSpPr/>
            <p:nvPr/>
          </p:nvSpPr>
          <p:spPr>
            <a:xfrm flipH="1" flipV="1">
              <a:off x="3690" y="763"/>
              <a:ext cx="0" cy="23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2" name="Line 34"/>
            <p:cNvSpPr/>
            <p:nvPr/>
          </p:nvSpPr>
          <p:spPr>
            <a:xfrm flipV="1">
              <a:off x="3689" y="337"/>
              <a:ext cx="0" cy="49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43" name="Oval 35"/>
            <p:cNvSpPr/>
            <p:nvPr/>
          </p:nvSpPr>
          <p:spPr>
            <a:xfrm>
              <a:off x="2833" y="1103"/>
              <a:ext cx="56" cy="50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44" name="Line 36"/>
            <p:cNvSpPr/>
            <p:nvPr/>
          </p:nvSpPr>
          <p:spPr>
            <a:xfrm flipH="1">
              <a:off x="3690" y="1257"/>
              <a:ext cx="0" cy="9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5" name="Line 37"/>
            <p:cNvSpPr/>
            <p:nvPr/>
          </p:nvSpPr>
          <p:spPr>
            <a:xfrm>
              <a:off x="3688" y="338"/>
              <a:ext cx="280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46" name="Rectangle 38"/>
            <p:cNvSpPr/>
            <p:nvPr/>
          </p:nvSpPr>
          <p:spPr>
            <a:xfrm rot="5400000" flipH="1">
              <a:off x="5085" y="980"/>
              <a:ext cx="81" cy="280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47" name="Line 39"/>
            <p:cNvSpPr/>
            <p:nvPr/>
          </p:nvSpPr>
          <p:spPr>
            <a:xfrm flipH="1">
              <a:off x="5266" y="1120"/>
              <a:ext cx="148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8" name="Line 40"/>
            <p:cNvSpPr/>
            <p:nvPr/>
          </p:nvSpPr>
          <p:spPr>
            <a:xfrm flipH="1" flipV="1">
              <a:off x="4768" y="1119"/>
              <a:ext cx="214" cy="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49" name="Line 41"/>
            <p:cNvSpPr/>
            <p:nvPr/>
          </p:nvSpPr>
          <p:spPr>
            <a:xfrm flipH="1" flipV="1">
              <a:off x="4630" y="781"/>
              <a:ext cx="1" cy="217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0" name="Line 42"/>
            <p:cNvSpPr/>
            <p:nvPr/>
          </p:nvSpPr>
          <p:spPr>
            <a:xfrm flipV="1">
              <a:off x="4629" y="336"/>
              <a:ext cx="2" cy="49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51" name="Oval 43"/>
            <p:cNvSpPr/>
            <p:nvPr/>
          </p:nvSpPr>
          <p:spPr>
            <a:xfrm flipH="1">
              <a:off x="5421" y="1095"/>
              <a:ext cx="56" cy="49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52" name="Line 44"/>
            <p:cNvSpPr/>
            <p:nvPr/>
          </p:nvSpPr>
          <p:spPr>
            <a:xfrm flipH="1">
              <a:off x="4636" y="1257"/>
              <a:ext cx="0" cy="9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3" name="Line 45"/>
            <p:cNvSpPr/>
            <p:nvPr/>
          </p:nvSpPr>
          <p:spPr>
            <a:xfrm flipH="1">
              <a:off x="3962" y="338"/>
              <a:ext cx="760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4" name="Line 46"/>
            <p:cNvSpPr/>
            <p:nvPr/>
          </p:nvSpPr>
          <p:spPr>
            <a:xfrm>
              <a:off x="4622" y="338"/>
              <a:ext cx="476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55" name="Oval 47"/>
            <p:cNvSpPr/>
            <p:nvPr/>
          </p:nvSpPr>
          <p:spPr>
            <a:xfrm>
              <a:off x="5098" y="312"/>
              <a:ext cx="56" cy="49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56" name="Line 48"/>
            <p:cNvSpPr/>
            <p:nvPr/>
          </p:nvSpPr>
          <p:spPr>
            <a:xfrm flipH="1">
              <a:off x="4159" y="1392"/>
              <a:ext cx="0" cy="20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57" name="Line 49"/>
            <p:cNvSpPr/>
            <p:nvPr/>
          </p:nvSpPr>
          <p:spPr>
            <a:xfrm>
              <a:off x="3694" y="845"/>
              <a:ext cx="140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58" name="Oval 50"/>
            <p:cNvSpPr/>
            <p:nvPr/>
          </p:nvSpPr>
          <p:spPr>
            <a:xfrm>
              <a:off x="3839" y="821"/>
              <a:ext cx="56" cy="50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59" name="Line 51"/>
            <p:cNvSpPr/>
            <p:nvPr/>
          </p:nvSpPr>
          <p:spPr>
            <a:xfrm flipH="1">
              <a:off x="4491" y="843"/>
              <a:ext cx="140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60" name="Oval 52"/>
            <p:cNvSpPr/>
            <p:nvPr/>
          </p:nvSpPr>
          <p:spPr>
            <a:xfrm flipH="1">
              <a:off x="4427" y="819"/>
              <a:ext cx="56" cy="49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61" name="Line 53"/>
            <p:cNvSpPr/>
            <p:nvPr/>
          </p:nvSpPr>
          <p:spPr>
            <a:xfrm>
              <a:off x="3020" y="1728"/>
              <a:ext cx="0" cy="10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2" name="Line 54"/>
            <p:cNvSpPr/>
            <p:nvPr/>
          </p:nvSpPr>
          <p:spPr>
            <a:xfrm>
              <a:off x="4243" y="1418"/>
              <a:ext cx="0" cy="200"/>
            </a:xfrm>
            <a:prstGeom prst="line">
              <a:avLst/>
            </a:prstGeom>
            <a:ln w="3175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63" name="Line 55"/>
            <p:cNvSpPr/>
            <p:nvPr/>
          </p:nvSpPr>
          <p:spPr>
            <a:xfrm>
              <a:off x="4161" y="1866"/>
              <a:ext cx="0" cy="8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4" name="Line 56"/>
            <p:cNvSpPr/>
            <p:nvPr/>
          </p:nvSpPr>
          <p:spPr>
            <a:xfrm>
              <a:off x="3723" y="2136"/>
              <a:ext cx="0" cy="164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5" name="Line 57"/>
            <p:cNvSpPr/>
            <p:nvPr/>
          </p:nvSpPr>
          <p:spPr>
            <a:xfrm>
              <a:off x="3726" y="2301"/>
              <a:ext cx="1270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6" name="Line 58"/>
            <p:cNvSpPr/>
            <p:nvPr/>
          </p:nvSpPr>
          <p:spPr>
            <a:xfrm flipH="1" flipV="1">
              <a:off x="3546" y="1730"/>
              <a:ext cx="474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7" name="Line 59"/>
            <p:cNvSpPr/>
            <p:nvPr/>
          </p:nvSpPr>
          <p:spPr>
            <a:xfrm flipV="1">
              <a:off x="3725" y="1730"/>
              <a:ext cx="0" cy="26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8" name="Line 60"/>
            <p:cNvSpPr/>
            <p:nvPr/>
          </p:nvSpPr>
          <p:spPr>
            <a:xfrm flipH="1">
              <a:off x="3026" y="1728"/>
              <a:ext cx="233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69" name="Line 61"/>
            <p:cNvSpPr/>
            <p:nvPr/>
          </p:nvSpPr>
          <p:spPr>
            <a:xfrm rot="5400000">
              <a:off x="3020" y="1743"/>
              <a:ext cx="0" cy="187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70" name="Rectangle 62"/>
            <p:cNvSpPr/>
            <p:nvPr/>
          </p:nvSpPr>
          <p:spPr>
            <a:xfrm>
              <a:off x="4021" y="1310"/>
              <a:ext cx="280" cy="82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71" name="Line 63"/>
            <p:cNvSpPr/>
            <p:nvPr/>
          </p:nvSpPr>
          <p:spPr>
            <a:xfrm>
              <a:off x="3688" y="1349"/>
              <a:ext cx="327" cy="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2" name="Line 64"/>
            <p:cNvSpPr/>
            <p:nvPr/>
          </p:nvSpPr>
          <p:spPr>
            <a:xfrm>
              <a:off x="4302" y="1352"/>
              <a:ext cx="332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3" name="Line 65"/>
            <p:cNvSpPr/>
            <p:nvPr/>
          </p:nvSpPr>
          <p:spPr>
            <a:xfrm flipH="1" flipV="1">
              <a:off x="4159" y="1380"/>
              <a:ext cx="0" cy="127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sm"/>
            </a:ln>
          </p:spPr>
        </p:sp>
        <p:sp>
          <p:nvSpPr>
            <p:cNvPr id="43074" name="Line 66"/>
            <p:cNvSpPr/>
            <p:nvPr/>
          </p:nvSpPr>
          <p:spPr>
            <a:xfrm flipV="1">
              <a:off x="3546" y="991"/>
              <a:ext cx="141" cy="8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5" name="Line 67"/>
            <p:cNvSpPr/>
            <p:nvPr/>
          </p:nvSpPr>
          <p:spPr>
            <a:xfrm>
              <a:off x="3558" y="1182"/>
              <a:ext cx="141" cy="8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6" name="Line 68"/>
            <p:cNvSpPr/>
            <p:nvPr/>
          </p:nvSpPr>
          <p:spPr>
            <a:xfrm flipH="1">
              <a:off x="3548" y="982"/>
              <a:ext cx="0" cy="27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7" name="Line 69"/>
            <p:cNvSpPr/>
            <p:nvPr/>
          </p:nvSpPr>
          <p:spPr>
            <a:xfrm flipV="1">
              <a:off x="4015" y="1592"/>
              <a:ext cx="141" cy="8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78" name="Line 70"/>
            <p:cNvSpPr/>
            <p:nvPr/>
          </p:nvSpPr>
          <p:spPr>
            <a:xfrm>
              <a:off x="4015" y="1783"/>
              <a:ext cx="153" cy="8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79" name="Line 71"/>
            <p:cNvSpPr/>
            <p:nvPr/>
          </p:nvSpPr>
          <p:spPr>
            <a:xfrm flipH="1">
              <a:off x="4017" y="1583"/>
              <a:ext cx="0" cy="27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80" name="Line 72"/>
            <p:cNvSpPr/>
            <p:nvPr/>
          </p:nvSpPr>
          <p:spPr>
            <a:xfrm flipH="1" flipV="1">
              <a:off x="4635" y="987"/>
              <a:ext cx="140" cy="8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3081" name="Line 73"/>
            <p:cNvSpPr/>
            <p:nvPr/>
          </p:nvSpPr>
          <p:spPr>
            <a:xfrm flipH="1">
              <a:off x="4623" y="1178"/>
              <a:ext cx="140" cy="8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3082" name="Line 74"/>
            <p:cNvSpPr/>
            <p:nvPr/>
          </p:nvSpPr>
          <p:spPr>
            <a:xfrm>
              <a:off x="4773" y="978"/>
              <a:ext cx="0" cy="27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 useBgFill="1">
          <p:nvSpPr>
            <p:cNvPr id="43083" name="Rectangle 75"/>
            <p:cNvSpPr/>
            <p:nvPr/>
          </p:nvSpPr>
          <p:spPr>
            <a:xfrm>
              <a:off x="3678" y="1952"/>
              <a:ext cx="93" cy="246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43084" name="Oval 76"/>
            <p:cNvSpPr/>
            <p:nvPr/>
          </p:nvSpPr>
          <p:spPr>
            <a:xfrm>
              <a:off x="4959" y="2271"/>
              <a:ext cx="56" cy="49"/>
            </a:xfrm>
            <a:prstGeom prst="ellips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43085" name="Rectangle 77"/>
            <p:cNvSpPr/>
            <p:nvPr/>
          </p:nvSpPr>
          <p:spPr>
            <a:xfrm rot="5400000">
              <a:off x="3357" y="1589"/>
              <a:ext cx="82" cy="280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86" name="Oval 78"/>
            <p:cNvSpPr/>
            <p:nvPr/>
          </p:nvSpPr>
          <p:spPr>
            <a:xfrm>
              <a:off x="3701" y="1713"/>
              <a:ext cx="47" cy="39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87" name="Oval 79"/>
            <p:cNvSpPr/>
            <p:nvPr/>
          </p:nvSpPr>
          <p:spPr>
            <a:xfrm>
              <a:off x="4140" y="2277"/>
              <a:ext cx="47" cy="39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88" name="Oval 80"/>
            <p:cNvSpPr/>
            <p:nvPr/>
          </p:nvSpPr>
          <p:spPr>
            <a:xfrm>
              <a:off x="3667" y="826"/>
              <a:ext cx="46" cy="39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89" name="Oval 81"/>
            <p:cNvSpPr/>
            <p:nvPr/>
          </p:nvSpPr>
          <p:spPr>
            <a:xfrm>
              <a:off x="4606" y="819"/>
              <a:ext cx="47" cy="39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90" name="Oval 82"/>
            <p:cNvSpPr/>
            <p:nvPr/>
          </p:nvSpPr>
          <p:spPr>
            <a:xfrm>
              <a:off x="4606" y="318"/>
              <a:ext cx="46" cy="39"/>
            </a:xfrm>
            <a:prstGeom prst="ellipse">
              <a:avLst/>
            </a:prstGeom>
            <a:solidFill>
              <a:srgbClr val="000000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43091" name="Rectangle 83"/>
            <p:cNvSpPr/>
            <p:nvPr/>
          </p:nvSpPr>
          <p:spPr>
            <a:xfrm>
              <a:off x="3643" y="477"/>
              <a:ext cx="93" cy="245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43092" name="Rectangle 84"/>
            <p:cNvSpPr/>
            <p:nvPr/>
          </p:nvSpPr>
          <p:spPr>
            <a:xfrm flipH="1">
              <a:off x="4583" y="483"/>
              <a:ext cx="93" cy="246"/>
            </a:xfrm>
            <a:prstGeom prst="rect">
              <a:avLst/>
            </a:prstGeom>
            <a:ln w="31750" cap="flat" cmpd="sng">
              <a:solidFill>
                <a:srgbClr val="00000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3093" name="Line 85"/>
            <p:cNvSpPr/>
            <p:nvPr/>
          </p:nvSpPr>
          <p:spPr>
            <a:xfrm>
              <a:off x="4161" y="2212"/>
              <a:ext cx="0" cy="63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901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0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90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690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901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90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690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90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90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0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690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0178" grpId="0"/>
      <p:bldP spid="690179" grpId="0"/>
      <p:bldP spid="690180" grpId="0"/>
      <p:bldP spid="690181" grpId="0"/>
      <p:bldP spid="690182" grpId="0"/>
      <p:bldP spid="690183" grpId="0"/>
      <p:bldP spid="6901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70" name="对象 5"/>
          <p:cNvGraphicFramePr>
            <a:graphicFrameLocks noChangeAspect="1"/>
          </p:cNvGraphicFramePr>
          <p:nvPr/>
        </p:nvGraphicFramePr>
        <p:xfrm>
          <a:off x="250825" y="908050"/>
          <a:ext cx="3703638" cy="2808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11363325" imgH="8543925" progId="MSPhotoEd.3">
                  <p:embed/>
                </p:oleObj>
              </mc:Choice>
              <mc:Fallback>
                <p:oleObj name="" r:id="rId1" imgW="11363325" imgH="8543925" progId="MSPhotoEd.3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0825" y="908050"/>
                        <a:ext cx="3703638" cy="28082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0200" y="1052513"/>
            <a:ext cx="5003800" cy="2463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7172" name="TextBox 7"/>
          <p:cNvSpPr txBox="1"/>
          <p:nvPr/>
        </p:nvSpPr>
        <p:spPr>
          <a:xfrm>
            <a:off x="684213" y="3933825"/>
            <a:ext cx="2663825" cy="460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/>
              <a:t>阻容耦合放大器</a:t>
            </a:r>
            <a:endParaRPr lang="zh-CN" altLang="en-US" sz="2400" dirty="0"/>
          </a:p>
        </p:txBody>
      </p:sp>
      <p:sp>
        <p:nvSpPr>
          <p:cNvPr id="7173" name="TextBox 9"/>
          <p:cNvSpPr txBox="1"/>
          <p:nvPr/>
        </p:nvSpPr>
        <p:spPr>
          <a:xfrm>
            <a:off x="4859338" y="3900488"/>
            <a:ext cx="3889375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dirty="0"/>
              <a:t>阻容耦合放大器频率特性</a:t>
            </a:r>
            <a:endParaRPr lang="zh-CN" altLang="en-US" sz="2400" dirty="0"/>
          </a:p>
        </p:txBody>
      </p:sp>
      <p:sp>
        <p:nvSpPr>
          <p:cNvPr id="9" name="云形 8"/>
          <p:cNvSpPr/>
          <p:nvPr/>
        </p:nvSpPr>
        <p:spPr bwMode="auto">
          <a:xfrm>
            <a:off x="1476375" y="4724400"/>
            <a:ext cx="6767513" cy="1225550"/>
          </a:xfrm>
          <a:prstGeom prst="cloud">
            <a:avLst/>
          </a:prstGeom>
          <a:solidFill>
            <a:srgbClr val="FFFF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wrap="none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无法放大直流信号和低频信号</a:t>
            </a:r>
            <a:endParaRPr kumimoji="0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5970" name="Text Box 2"/>
          <p:cNvSpPr txBox="1"/>
          <p:nvPr/>
        </p:nvSpPr>
        <p:spPr>
          <a:xfrm>
            <a:off x="1835150" y="339725"/>
            <a:ext cx="5291138" cy="7699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4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7.3 </a:t>
            </a:r>
            <a:r>
              <a:rPr lang="zh-CN" altLang="en-US" sz="44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集成运算放大器</a:t>
            </a:r>
            <a:endParaRPr lang="zh-CN" altLang="en-US" sz="44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6004" name="Text Box 36"/>
          <p:cNvSpPr txBox="1"/>
          <p:nvPr/>
        </p:nvSpPr>
        <p:spPr>
          <a:xfrm>
            <a:off x="468313" y="1528763"/>
            <a:ext cx="8077200" cy="23082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    </a:t>
            </a:r>
            <a:r>
              <a:rPr lang="zh-CN" altLang="en-US" sz="3600" b="1" dirty="0">
                <a:solidFill>
                  <a:schemeClr val="accent2"/>
                </a:solidFill>
                <a:latin typeface="楷体_GB2312" pitchFamily="49" charset="-122"/>
                <a:ea typeface="楷体_GB2312" pitchFamily="49" charset="-122"/>
              </a:rPr>
              <a:t>集成运算放大器是一种具有很高放大倍数的多级直接耦合放大电路。是发展最早、应用最广泛的一种模拟集成电路。</a:t>
            </a:r>
            <a:endParaRPr lang="zh-CN" altLang="en-US" sz="3600" b="1" dirty="0">
              <a:solidFill>
                <a:schemeClr val="accent2"/>
              </a:solidFill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500"/>
                                        <p:tgtEl>
                                          <p:spTgt spid="5960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0" grpId="0"/>
      <p:bldP spid="59600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5971" name="Text Box 3"/>
          <p:cNvSpPr txBox="1"/>
          <p:nvPr/>
        </p:nvSpPr>
        <p:spPr>
          <a:xfrm>
            <a:off x="344488" y="404813"/>
            <a:ext cx="643890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7.3.1</a:t>
            </a:r>
            <a:r>
              <a:rPr lang="zh-CN" altLang="en-US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集成运放的结构和符号</a:t>
            </a:r>
            <a:endParaRPr lang="zh-CN" altLang="en-US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596005" name="Text Box 37"/>
          <p:cNvSpPr txBox="1"/>
          <p:nvPr/>
        </p:nvSpPr>
        <p:spPr>
          <a:xfrm>
            <a:off x="2711450" y="4306888"/>
            <a:ext cx="1603375" cy="473075"/>
          </a:xfrm>
          <a:prstGeom prst="rect">
            <a:avLst/>
          </a:prstGeom>
          <a:noFill/>
          <a:ln w="12700">
            <a:noFill/>
          </a:ln>
        </p:spPr>
        <p:txBody>
          <a:bodyPr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输入级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6006" name="Text Box 38"/>
          <p:cNvSpPr txBox="1"/>
          <p:nvPr/>
        </p:nvSpPr>
        <p:spPr>
          <a:xfrm>
            <a:off x="4314825" y="4306888"/>
            <a:ext cx="1511300" cy="473075"/>
          </a:xfrm>
          <a:prstGeom prst="rect">
            <a:avLst/>
          </a:prstGeom>
          <a:noFill/>
          <a:ln w="12700">
            <a:noFill/>
          </a:ln>
        </p:spPr>
        <p:txBody>
          <a:bodyPr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中间级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6007" name="Text Box 39"/>
          <p:cNvSpPr txBox="1"/>
          <p:nvPr/>
        </p:nvSpPr>
        <p:spPr>
          <a:xfrm>
            <a:off x="5759450" y="4291013"/>
            <a:ext cx="1435100" cy="473075"/>
          </a:xfrm>
          <a:prstGeom prst="rect">
            <a:avLst/>
          </a:prstGeom>
          <a:noFill/>
          <a:ln w="12700">
            <a:noFill/>
          </a:ln>
        </p:spPr>
        <p:txBody>
          <a:bodyPr bIns="0" anchor="ctr" anchorCtr="0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CC0000"/>
                </a:solidFill>
                <a:latin typeface="Times New Roman" panose="02020603050405020304" pitchFamily="18" charset="0"/>
                <a:ea typeface="楷体_GB2312" pitchFamily="49" charset="-122"/>
              </a:rPr>
              <a:t>输出级</a:t>
            </a:r>
            <a:endParaRPr lang="zh-CN" altLang="en-US" sz="2800" b="1" dirty="0">
              <a:solidFill>
                <a:srgbClr val="CC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6008" name="Line 40"/>
          <p:cNvSpPr/>
          <p:nvPr/>
        </p:nvSpPr>
        <p:spPr>
          <a:xfrm flipV="1">
            <a:off x="4457700" y="1563688"/>
            <a:ext cx="0" cy="3048000"/>
          </a:xfrm>
          <a:prstGeom prst="line">
            <a:avLst/>
          </a:prstGeom>
          <a:ln w="28575" cap="flat" cmpd="sng">
            <a:solidFill>
              <a:srgbClr val="0066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96009" name="Line 41"/>
          <p:cNvSpPr/>
          <p:nvPr/>
        </p:nvSpPr>
        <p:spPr>
          <a:xfrm flipV="1">
            <a:off x="5681663" y="1563688"/>
            <a:ext cx="0" cy="3048000"/>
          </a:xfrm>
          <a:prstGeom prst="line">
            <a:avLst/>
          </a:prstGeom>
          <a:ln w="28575" cap="flat" cmpd="sng">
            <a:solidFill>
              <a:srgbClr val="0066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596010" name="AutoShape 42" descr="60%"/>
          <p:cNvSpPr/>
          <p:nvPr/>
        </p:nvSpPr>
        <p:spPr>
          <a:xfrm>
            <a:off x="569913" y="3925888"/>
            <a:ext cx="1439862" cy="838200"/>
          </a:xfrm>
          <a:prstGeom prst="wedgeRoundRectCallout">
            <a:avLst>
              <a:gd name="adj1" fmla="val 45921"/>
              <a:gd name="adj2" fmla="val -121023"/>
              <a:gd name="adj3" fmla="val 16667"/>
            </a:avLst>
          </a:prstGeom>
          <a:noFill/>
          <a:ln w="28575" cap="flat" cmpd="sng">
            <a:solidFill>
              <a:srgbClr val="006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同相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输入端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96011" name="AutoShape 43" descr="40%"/>
          <p:cNvSpPr/>
          <p:nvPr/>
        </p:nvSpPr>
        <p:spPr>
          <a:xfrm>
            <a:off x="7419975" y="2139950"/>
            <a:ext cx="1143000" cy="685800"/>
          </a:xfrm>
          <a:prstGeom prst="wedgeRoundRectCallout">
            <a:avLst>
              <a:gd name="adj1" fmla="val -59722"/>
              <a:gd name="adj2" fmla="val 103935"/>
              <a:gd name="adj3" fmla="val 16667"/>
            </a:avLst>
          </a:prstGeom>
          <a:noFill/>
          <a:ln w="28575" cap="flat" cmpd="sng">
            <a:solidFill>
              <a:srgbClr val="006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输出端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sp>
        <p:nvSpPr>
          <p:cNvPr id="596012" name="AutoShape 44" descr="60%"/>
          <p:cNvSpPr/>
          <p:nvPr/>
        </p:nvSpPr>
        <p:spPr>
          <a:xfrm>
            <a:off x="654050" y="1635125"/>
            <a:ext cx="1571625" cy="762000"/>
          </a:xfrm>
          <a:prstGeom prst="wedgeRoundRectCallout">
            <a:avLst>
              <a:gd name="adj1" fmla="val 33130"/>
              <a:gd name="adj2" fmla="val 90000"/>
              <a:gd name="adj3" fmla="val 16667"/>
            </a:avLst>
          </a:prstGeom>
          <a:noFill/>
          <a:ln w="28575" cap="flat" cmpd="sng">
            <a:solidFill>
              <a:srgbClr val="006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反相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400" b="1" dirty="0">
                <a:solidFill>
                  <a:schemeClr val="accent2"/>
                </a:solidFill>
                <a:ea typeface="楷体_GB2312" pitchFamily="49" charset="-122"/>
              </a:rPr>
              <a:t>输入端</a:t>
            </a:r>
            <a:endParaRPr lang="zh-CN" altLang="en-US" sz="2400" b="1" dirty="0">
              <a:solidFill>
                <a:schemeClr val="accent2"/>
              </a:solidFill>
              <a:ea typeface="楷体_GB2312" pitchFamily="49" charset="-122"/>
            </a:endParaRPr>
          </a:p>
        </p:txBody>
      </p:sp>
      <p:grpSp>
        <p:nvGrpSpPr>
          <p:cNvPr id="596013" name="Group 45"/>
          <p:cNvGrpSpPr/>
          <p:nvPr/>
        </p:nvGrpSpPr>
        <p:grpSpPr>
          <a:xfrm>
            <a:off x="1876425" y="1323975"/>
            <a:ext cx="6470650" cy="3048000"/>
            <a:chOff x="820" y="288"/>
            <a:chExt cx="4076" cy="1920"/>
          </a:xfrm>
        </p:grpSpPr>
        <p:sp>
          <p:nvSpPr>
            <p:cNvPr id="46092" name="Text Box 46"/>
            <p:cNvSpPr txBox="1"/>
            <p:nvPr/>
          </p:nvSpPr>
          <p:spPr>
            <a:xfrm>
              <a:off x="4159" y="288"/>
              <a:ext cx="737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r>
                <a:rPr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CC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46093" name="Text Box 47"/>
            <p:cNvSpPr txBox="1"/>
            <p:nvPr/>
          </p:nvSpPr>
          <p:spPr>
            <a:xfrm>
              <a:off x="4219" y="1920"/>
              <a:ext cx="581" cy="288"/>
            </a:xfrm>
            <a:prstGeom prst="rect">
              <a:avLst/>
            </a:prstGeom>
            <a:noFill/>
            <a:ln w="127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50000"/>
                </a:spcBef>
                <a:buNone/>
              </a:pPr>
              <a:r>
                <a:rPr lang="en-US" altLang="zh-CN" sz="2400" b="1" i="1" dirty="0">
                  <a:solidFill>
                    <a:srgbClr val="FF0000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–</a:t>
              </a:r>
              <a:r>
                <a:rPr lang="en-US" altLang="zh-CN" sz="2400" b="1" i="1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400" b="1" baseline="-25000" dirty="0">
                  <a:solidFill>
                    <a:srgbClr val="0000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EE</a:t>
              </a:r>
              <a:endParaRPr lang="en-US" altLang="zh-CN" sz="2400" b="1" i="1" dirty="0">
                <a:solidFill>
                  <a:srgbClr val="0000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96016" name="Rectangle 48"/>
            <p:cNvSpPr>
              <a:spLocks noChangeArrowheads="1"/>
            </p:cNvSpPr>
            <p:nvPr/>
          </p:nvSpPr>
          <p:spPr bwMode="auto">
            <a:xfrm>
              <a:off x="4176" y="1399"/>
              <a:ext cx="384" cy="29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lIns="90488" tIns="44450" rIns="90488" bIns="0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4000" noProof="0">
                  <a:ln>
                    <a:noFill/>
                  </a:ln>
                  <a:solidFill>
                    <a:srgbClr val="00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o</a:t>
              </a:r>
              <a:endParaRPr kumimoji="1" lang="en-US" altLang="zh-CN" sz="2800" b="1" i="0" u="none" strike="noStrike" kern="1200" cap="none" spc="0" normalizeH="0" baseline="-50000" noProof="0">
                <a:ln>
                  <a:noFill/>
                </a:ln>
                <a:solidFill>
                  <a:srgbClr val="00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  <p:sp>
          <p:nvSpPr>
            <p:cNvPr id="46095" name="Line 49"/>
            <p:cNvSpPr/>
            <p:nvPr/>
          </p:nvSpPr>
          <p:spPr>
            <a:xfrm>
              <a:off x="1347" y="1078"/>
              <a:ext cx="0" cy="19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6" name="Line 50"/>
            <p:cNvSpPr/>
            <p:nvPr/>
          </p:nvSpPr>
          <p:spPr>
            <a:xfrm>
              <a:off x="1351" y="1199"/>
              <a:ext cx="142" cy="9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6097" name="Line 51"/>
            <p:cNvSpPr/>
            <p:nvPr/>
          </p:nvSpPr>
          <p:spPr>
            <a:xfrm rot="700650" flipV="1">
              <a:off x="1353" y="1049"/>
              <a:ext cx="120" cy="9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8" name="Line 52"/>
            <p:cNvSpPr/>
            <p:nvPr/>
          </p:nvSpPr>
          <p:spPr>
            <a:xfrm>
              <a:off x="1485" y="473"/>
              <a:ext cx="2630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099" name="Line 53"/>
            <p:cNvSpPr/>
            <p:nvPr/>
          </p:nvSpPr>
          <p:spPr>
            <a:xfrm>
              <a:off x="1478" y="466"/>
              <a:ext cx="0" cy="18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0" name="Line 54"/>
            <p:cNvSpPr/>
            <p:nvPr/>
          </p:nvSpPr>
          <p:spPr>
            <a:xfrm flipH="1">
              <a:off x="1478" y="839"/>
              <a:ext cx="0" cy="24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1" name="Line 55"/>
            <p:cNvSpPr/>
            <p:nvPr/>
          </p:nvSpPr>
          <p:spPr>
            <a:xfrm>
              <a:off x="1488" y="1296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2" name="Line 56"/>
            <p:cNvSpPr/>
            <p:nvPr/>
          </p:nvSpPr>
          <p:spPr>
            <a:xfrm flipH="1" flipV="1">
              <a:off x="2302" y="1182"/>
              <a:ext cx="29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3" name="Line 57"/>
            <p:cNvSpPr/>
            <p:nvPr/>
          </p:nvSpPr>
          <p:spPr>
            <a:xfrm flipH="1">
              <a:off x="2306" y="1091"/>
              <a:ext cx="0" cy="19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4" name="Line 58"/>
            <p:cNvSpPr/>
            <p:nvPr/>
          </p:nvSpPr>
          <p:spPr>
            <a:xfrm flipH="1">
              <a:off x="2160" y="1206"/>
              <a:ext cx="142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6105" name="Line 59"/>
            <p:cNvSpPr/>
            <p:nvPr/>
          </p:nvSpPr>
          <p:spPr>
            <a:xfrm rot="-700650" flipH="1" flipV="1">
              <a:off x="2180" y="1065"/>
              <a:ext cx="120" cy="9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6" name="Line 60"/>
            <p:cNvSpPr/>
            <p:nvPr/>
          </p:nvSpPr>
          <p:spPr>
            <a:xfrm flipH="1">
              <a:off x="2184" y="1013"/>
              <a:ext cx="60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7" name="Line 61"/>
            <p:cNvSpPr/>
            <p:nvPr/>
          </p:nvSpPr>
          <p:spPr>
            <a:xfrm>
              <a:off x="1475" y="1402"/>
              <a:ext cx="70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8" name="Line 62"/>
            <p:cNvSpPr/>
            <p:nvPr/>
          </p:nvSpPr>
          <p:spPr>
            <a:xfrm flipH="1">
              <a:off x="1814" y="1391"/>
              <a:ext cx="0" cy="31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09" name="Line 63"/>
            <p:cNvSpPr/>
            <p:nvPr/>
          </p:nvSpPr>
          <p:spPr>
            <a:xfrm>
              <a:off x="1814" y="1929"/>
              <a:ext cx="0" cy="17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0" name="Line 64"/>
            <p:cNvSpPr/>
            <p:nvPr/>
          </p:nvSpPr>
          <p:spPr>
            <a:xfrm>
              <a:off x="1632" y="1680"/>
              <a:ext cx="0" cy="26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6111" name="Line 65"/>
            <p:cNvSpPr/>
            <p:nvPr/>
          </p:nvSpPr>
          <p:spPr>
            <a:xfrm flipH="1">
              <a:off x="2587" y="1182"/>
              <a:ext cx="0" cy="36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2" name="Line 66"/>
            <p:cNvSpPr/>
            <p:nvPr/>
          </p:nvSpPr>
          <p:spPr>
            <a:xfrm>
              <a:off x="926" y="1170"/>
              <a:ext cx="413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3" name="Line 67"/>
            <p:cNvSpPr/>
            <p:nvPr/>
          </p:nvSpPr>
          <p:spPr>
            <a:xfrm>
              <a:off x="2184" y="1291"/>
              <a:ext cx="0" cy="12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4" name="Rectangle 68"/>
            <p:cNvSpPr/>
            <p:nvPr/>
          </p:nvSpPr>
          <p:spPr>
            <a:xfrm rot="-5400000">
              <a:off x="2082" y="673"/>
              <a:ext cx="180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15" name="Line 69"/>
            <p:cNvSpPr/>
            <p:nvPr/>
          </p:nvSpPr>
          <p:spPr>
            <a:xfrm flipH="1">
              <a:off x="2174" y="483"/>
              <a:ext cx="0" cy="14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6" name="Line 70"/>
            <p:cNvSpPr/>
            <p:nvPr/>
          </p:nvSpPr>
          <p:spPr>
            <a:xfrm>
              <a:off x="2184" y="802"/>
              <a:ext cx="0" cy="29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7" name="Line 71"/>
            <p:cNvSpPr/>
            <p:nvPr/>
          </p:nvSpPr>
          <p:spPr>
            <a:xfrm>
              <a:off x="2688" y="1014"/>
              <a:ext cx="12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8" name="Line 72"/>
            <p:cNvSpPr/>
            <p:nvPr/>
          </p:nvSpPr>
          <p:spPr>
            <a:xfrm>
              <a:off x="2805" y="918"/>
              <a:ext cx="0" cy="19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19" name="Line 73"/>
            <p:cNvSpPr/>
            <p:nvPr/>
          </p:nvSpPr>
          <p:spPr>
            <a:xfrm>
              <a:off x="2810" y="1058"/>
              <a:ext cx="170" cy="98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6120" name="Line 74"/>
            <p:cNvSpPr/>
            <p:nvPr/>
          </p:nvSpPr>
          <p:spPr>
            <a:xfrm>
              <a:off x="2969" y="1160"/>
              <a:ext cx="0" cy="4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1" name="Line 75"/>
            <p:cNvSpPr/>
            <p:nvPr/>
          </p:nvSpPr>
          <p:spPr>
            <a:xfrm rot="-5400000">
              <a:off x="2892" y="537"/>
              <a:ext cx="115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2" name="Line 76"/>
            <p:cNvSpPr/>
            <p:nvPr/>
          </p:nvSpPr>
          <p:spPr>
            <a:xfrm rot="-5400000">
              <a:off x="2961" y="1569"/>
              <a:ext cx="0" cy="12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3" name="Line 77"/>
            <p:cNvSpPr/>
            <p:nvPr/>
          </p:nvSpPr>
          <p:spPr>
            <a:xfrm flipV="1">
              <a:off x="2928" y="899"/>
              <a:ext cx="43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4" name="Line 78"/>
            <p:cNvSpPr/>
            <p:nvPr/>
          </p:nvSpPr>
          <p:spPr>
            <a:xfrm>
              <a:off x="3259" y="898"/>
              <a:ext cx="10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5" name="Line 79"/>
            <p:cNvSpPr/>
            <p:nvPr/>
          </p:nvSpPr>
          <p:spPr>
            <a:xfrm>
              <a:off x="3356" y="806"/>
              <a:ext cx="0" cy="18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6" name="Line 80"/>
            <p:cNvSpPr/>
            <p:nvPr/>
          </p:nvSpPr>
          <p:spPr>
            <a:xfrm>
              <a:off x="3360" y="929"/>
              <a:ext cx="143" cy="9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6127" name="Line 81"/>
            <p:cNvSpPr/>
            <p:nvPr/>
          </p:nvSpPr>
          <p:spPr>
            <a:xfrm rot="700650" flipV="1">
              <a:off x="3362" y="775"/>
              <a:ext cx="120" cy="9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8" name="Line 82"/>
            <p:cNvSpPr/>
            <p:nvPr/>
          </p:nvSpPr>
          <p:spPr>
            <a:xfrm>
              <a:off x="3595" y="1371"/>
              <a:ext cx="11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29" name="Line 83"/>
            <p:cNvSpPr/>
            <p:nvPr/>
          </p:nvSpPr>
          <p:spPr>
            <a:xfrm>
              <a:off x="3702" y="1279"/>
              <a:ext cx="0" cy="19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0" name="Line 84"/>
            <p:cNvSpPr/>
            <p:nvPr/>
          </p:nvSpPr>
          <p:spPr>
            <a:xfrm>
              <a:off x="3707" y="1403"/>
              <a:ext cx="156" cy="95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6131" name="Line 85"/>
            <p:cNvSpPr/>
            <p:nvPr/>
          </p:nvSpPr>
          <p:spPr>
            <a:xfrm rot="700650" flipV="1">
              <a:off x="3708" y="1249"/>
              <a:ext cx="133" cy="97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2" name="Line 86"/>
            <p:cNvSpPr/>
            <p:nvPr/>
          </p:nvSpPr>
          <p:spPr>
            <a:xfrm>
              <a:off x="3505" y="1781"/>
              <a:ext cx="0" cy="3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3" name="Line 87"/>
            <p:cNvSpPr/>
            <p:nvPr/>
          </p:nvSpPr>
          <p:spPr>
            <a:xfrm flipH="1">
              <a:off x="3493" y="483"/>
              <a:ext cx="0" cy="31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4" name="Line 88"/>
            <p:cNvSpPr/>
            <p:nvPr/>
          </p:nvSpPr>
          <p:spPr>
            <a:xfrm>
              <a:off x="3504" y="1264"/>
              <a:ext cx="0" cy="346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5" name="Line 89"/>
            <p:cNvSpPr/>
            <p:nvPr/>
          </p:nvSpPr>
          <p:spPr>
            <a:xfrm>
              <a:off x="3840" y="1893"/>
              <a:ext cx="0" cy="21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6" name="Line 90"/>
            <p:cNvSpPr/>
            <p:nvPr/>
          </p:nvSpPr>
          <p:spPr>
            <a:xfrm>
              <a:off x="1828" y="2088"/>
              <a:ext cx="2355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7" name="Line 91"/>
            <p:cNvSpPr/>
            <p:nvPr/>
          </p:nvSpPr>
          <p:spPr>
            <a:xfrm>
              <a:off x="3831" y="1562"/>
              <a:ext cx="30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8" name="Line 92"/>
            <p:cNvSpPr/>
            <p:nvPr/>
          </p:nvSpPr>
          <p:spPr>
            <a:xfrm>
              <a:off x="974" y="1537"/>
              <a:ext cx="1619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39" name="Line 93"/>
            <p:cNvSpPr/>
            <p:nvPr/>
          </p:nvSpPr>
          <p:spPr>
            <a:xfrm rot="-5400000">
              <a:off x="2884" y="837"/>
              <a:ext cx="122" cy="1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0" name="Rectangle 94"/>
            <p:cNvSpPr/>
            <p:nvPr/>
          </p:nvSpPr>
          <p:spPr>
            <a:xfrm rot="-5400000">
              <a:off x="3749" y="1755"/>
              <a:ext cx="179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46141" name="Group 95"/>
            <p:cNvGrpSpPr/>
            <p:nvPr/>
          </p:nvGrpSpPr>
          <p:grpSpPr>
            <a:xfrm>
              <a:off x="1714" y="1708"/>
              <a:ext cx="190" cy="221"/>
              <a:chOff x="1584" y="3024"/>
              <a:chExt cx="336" cy="432"/>
            </a:xfrm>
          </p:grpSpPr>
          <p:sp>
            <p:nvSpPr>
              <p:cNvPr id="46165" name="Line 96"/>
              <p:cNvSpPr/>
              <p:nvPr/>
            </p:nvSpPr>
            <p:spPr>
              <a:xfrm>
                <a:off x="1632" y="321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6" name="Line 97"/>
              <p:cNvSpPr/>
              <p:nvPr/>
            </p:nvSpPr>
            <p:spPr>
              <a:xfrm flipH="1">
                <a:off x="1584" y="3024"/>
                <a:ext cx="163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7" name="Line 98"/>
              <p:cNvSpPr/>
              <p:nvPr/>
            </p:nvSpPr>
            <p:spPr>
              <a:xfrm>
                <a:off x="1584" y="3216"/>
                <a:ext cx="163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8" name="Line 99"/>
              <p:cNvSpPr/>
              <p:nvPr/>
            </p:nvSpPr>
            <p:spPr>
              <a:xfrm>
                <a:off x="1747" y="3024"/>
                <a:ext cx="173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9" name="Line 100"/>
              <p:cNvSpPr/>
              <p:nvPr/>
            </p:nvSpPr>
            <p:spPr>
              <a:xfrm flipH="1">
                <a:off x="1747" y="3216"/>
                <a:ext cx="173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42" name="Rectangle 101"/>
            <p:cNvSpPr/>
            <p:nvPr/>
          </p:nvSpPr>
          <p:spPr>
            <a:xfrm rot="-5400000">
              <a:off x="3417" y="1126"/>
              <a:ext cx="179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43" name="Rectangle 102"/>
            <p:cNvSpPr/>
            <p:nvPr/>
          </p:nvSpPr>
          <p:spPr>
            <a:xfrm rot="-5400000">
              <a:off x="1394" y="695"/>
              <a:ext cx="180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44" name="Line 103"/>
            <p:cNvSpPr/>
            <p:nvPr/>
          </p:nvSpPr>
          <p:spPr>
            <a:xfrm flipV="1">
              <a:off x="3504" y="1371"/>
              <a:ext cx="20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45" name="Line 104"/>
            <p:cNvSpPr/>
            <p:nvPr/>
          </p:nvSpPr>
          <p:spPr>
            <a:xfrm flipH="1">
              <a:off x="3854" y="470"/>
              <a:ext cx="0" cy="809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grpSp>
          <p:nvGrpSpPr>
            <p:cNvPr id="46146" name="Group 105"/>
            <p:cNvGrpSpPr/>
            <p:nvPr/>
          </p:nvGrpSpPr>
          <p:grpSpPr>
            <a:xfrm>
              <a:off x="820" y="864"/>
              <a:ext cx="572" cy="956"/>
              <a:chOff x="820" y="864"/>
              <a:chExt cx="572" cy="956"/>
            </a:xfrm>
          </p:grpSpPr>
          <p:sp>
            <p:nvSpPr>
              <p:cNvPr id="46163" name="Text Box 106"/>
              <p:cNvSpPr txBox="1"/>
              <p:nvPr/>
            </p:nvSpPr>
            <p:spPr>
              <a:xfrm>
                <a:off x="864" y="864"/>
                <a:ext cx="428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="1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–</a:t>
                </a:r>
                <a:endParaRPr lang="en-US" altLang="zh-CN" sz="2800" b="1" i="1" baseline="-250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  <p:sp>
            <p:nvSpPr>
              <p:cNvPr id="46164" name="Text Box 107"/>
              <p:cNvSpPr txBox="1"/>
              <p:nvPr/>
            </p:nvSpPr>
            <p:spPr>
              <a:xfrm>
                <a:off x="820" y="1493"/>
                <a:ext cx="572" cy="32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0"/>
                  </a:spcBef>
                  <a:buNone/>
                </a:pPr>
                <a:r>
                  <a:rPr lang="en-US" altLang="zh-CN" sz="2800" b="1" i="1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u</a:t>
                </a:r>
                <a:r>
                  <a:rPr lang="en-US" altLang="zh-CN" sz="2800" b="1" i="1" baseline="-25000" dirty="0">
                    <a:solidFill>
                      <a:srgbClr val="000099"/>
                    </a:solidFill>
                    <a:latin typeface="Times New Roman" panose="02020603050405020304" pitchFamily="18" charset="0"/>
                  </a:rPr>
                  <a:t>+</a:t>
                </a:r>
                <a:endParaRPr lang="en-US" altLang="zh-CN" sz="2800" dirty="0">
                  <a:solidFill>
                    <a:srgbClr val="000099"/>
                  </a:solidFill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46147" name="Rectangle 108"/>
            <p:cNvSpPr/>
            <p:nvPr/>
          </p:nvSpPr>
          <p:spPr>
            <a:xfrm rot="-5400000">
              <a:off x="2852" y="638"/>
              <a:ext cx="179" cy="91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46148" name="Group 109"/>
            <p:cNvGrpSpPr/>
            <p:nvPr/>
          </p:nvGrpSpPr>
          <p:grpSpPr>
            <a:xfrm>
              <a:off x="3416" y="1586"/>
              <a:ext cx="190" cy="221"/>
              <a:chOff x="1584" y="3024"/>
              <a:chExt cx="336" cy="432"/>
            </a:xfrm>
          </p:grpSpPr>
          <p:sp>
            <p:nvSpPr>
              <p:cNvPr id="46158" name="Line 110"/>
              <p:cNvSpPr/>
              <p:nvPr/>
            </p:nvSpPr>
            <p:spPr>
              <a:xfrm>
                <a:off x="1632" y="3216"/>
                <a:ext cx="28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59" name="Line 111"/>
              <p:cNvSpPr/>
              <p:nvPr/>
            </p:nvSpPr>
            <p:spPr>
              <a:xfrm flipH="1">
                <a:off x="1584" y="3024"/>
                <a:ext cx="163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0" name="Line 112"/>
              <p:cNvSpPr/>
              <p:nvPr/>
            </p:nvSpPr>
            <p:spPr>
              <a:xfrm>
                <a:off x="1584" y="3216"/>
                <a:ext cx="163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1" name="Line 113"/>
              <p:cNvSpPr/>
              <p:nvPr/>
            </p:nvSpPr>
            <p:spPr>
              <a:xfrm>
                <a:off x="1747" y="3024"/>
                <a:ext cx="173" cy="192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6162" name="Line 114"/>
              <p:cNvSpPr/>
              <p:nvPr/>
            </p:nvSpPr>
            <p:spPr>
              <a:xfrm flipH="1">
                <a:off x="1747" y="3216"/>
                <a:ext cx="173" cy="24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</p:grpSp>
        <p:sp>
          <p:nvSpPr>
            <p:cNvPr id="46149" name="Line 115"/>
            <p:cNvSpPr/>
            <p:nvPr/>
          </p:nvSpPr>
          <p:spPr>
            <a:xfrm>
              <a:off x="3504" y="1020"/>
              <a:ext cx="0" cy="68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0" name="Line 116"/>
            <p:cNvSpPr/>
            <p:nvPr/>
          </p:nvSpPr>
          <p:spPr>
            <a:xfrm>
              <a:off x="3840" y="1473"/>
              <a:ext cx="0" cy="245"/>
            </a:xfrm>
            <a:prstGeom prst="line">
              <a:avLst/>
            </a:prstGeom>
            <a:ln w="3810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6151" name="Line 117"/>
            <p:cNvSpPr/>
            <p:nvPr/>
          </p:nvSpPr>
          <p:spPr>
            <a:xfrm>
              <a:off x="3360" y="1578"/>
              <a:ext cx="0" cy="261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sm" len="med"/>
            </a:ln>
          </p:spPr>
        </p:sp>
        <p:sp>
          <p:nvSpPr>
            <p:cNvPr id="46152" name="Oval 118"/>
            <p:cNvSpPr/>
            <p:nvPr/>
          </p:nvSpPr>
          <p:spPr>
            <a:xfrm>
              <a:off x="886" y="1509"/>
              <a:ext cx="67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53" name="Oval 119"/>
            <p:cNvSpPr/>
            <p:nvPr/>
          </p:nvSpPr>
          <p:spPr>
            <a:xfrm>
              <a:off x="888" y="1152"/>
              <a:ext cx="67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54" name="Oval 120"/>
            <p:cNvSpPr/>
            <p:nvPr/>
          </p:nvSpPr>
          <p:spPr>
            <a:xfrm>
              <a:off x="4153" y="2064"/>
              <a:ext cx="67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55" name="Oval 121"/>
            <p:cNvSpPr/>
            <p:nvPr/>
          </p:nvSpPr>
          <p:spPr>
            <a:xfrm>
              <a:off x="4128" y="1536"/>
              <a:ext cx="67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56" name="Oval 122"/>
            <p:cNvSpPr/>
            <p:nvPr/>
          </p:nvSpPr>
          <p:spPr>
            <a:xfrm>
              <a:off x="4109" y="455"/>
              <a:ext cx="67" cy="5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6157" name="Line 123"/>
            <p:cNvSpPr/>
            <p:nvPr/>
          </p:nvSpPr>
          <p:spPr>
            <a:xfrm flipH="1">
              <a:off x="2806" y="886"/>
              <a:ext cx="144" cy="83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5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5960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960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960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960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960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5960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5960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0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0" dur="500"/>
                                        <p:tgtEl>
                                          <p:spTgt spid="5960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5971" grpId="0"/>
      <p:bldP spid="596005" grpId="0"/>
      <p:bldP spid="596006" grpId="0"/>
      <p:bldP spid="596007" grpId="0"/>
      <p:bldP spid="596010" grpId="0" animBg="1"/>
      <p:bldP spid="596011" grpId="0" animBg="1"/>
      <p:bldP spid="596012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9638" name="Text Box 6"/>
          <p:cNvSpPr txBox="1"/>
          <p:nvPr/>
        </p:nvSpPr>
        <p:spPr>
          <a:xfrm>
            <a:off x="250825" y="3789363"/>
            <a:ext cx="8648700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中间级：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多采用共射放大电路；电压放大倍数高。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9639" name="Text Box 7"/>
          <p:cNvSpPr txBox="1"/>
          <p:nvPr/>
        </p:nvSpPr>
        <p:spPr>
          <a:xfrm>
            <a:off x="250825" y="4365625"/>
            <a:ext cx="8642350" cy="946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输出级：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一般采用射极输出器或互补对称电路；输出电阻小，带负载能力强。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9640" name="Text Box 8"/>
          <p:cNvSpPr txBox="1"/>
          <p:nvPr/>
        </p:nvSpPr>
        <p:spPr>
          <a:xfrm>
            <a:off x="250825" y="5445125"/>
            <a:ext cx="882015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④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偏置电路：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给各级电路提供稳定和合适的静态工作点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709667" name="Text Box 35"/>
          <p:cNvSpPr txBox="1"/>
          <p:nvPr/>
        </p:nvSpPr>
        <p:spPr>
          <a:xfrm>
            <a:off x="395288" y="2128838"/>
            <a:ext cx="165735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1.</a:t>
            </a:r>
            <a:r>
              <a:rPr lang="zh-CN" altLang="en-US" b="1" dirty="0">
                <a:solidFill>
                  <a:srgbClr val="FF3300"/>
                </a:solidFill>
                <a:latin typeface="楷体_GB2312" pitchFamily="49" charset="-122"/>
                <a:ea typeface="楷体_GB2312" pitchFamily="49" charset="-122"/>
              </a:rPr>
              <a:t>结构</a:t>
            </a:r>
            <a:endParaRPr lang="zh-CN" altLang="en-US" b="1" dirty="0">
              <a:solidFill>
                <a:srgbClr val="FF33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709668" name="Text Box 36"/>
          <p:cNvSpPr txBox="1"/>
          <p:nvPr/>
        </p:nvSpPr>
        <p:spPr>
          <a:xfrm>
            <a:off x="250825" y="2843213"/>
            <a:ext cx="8591550" cy="9461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输入级：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采用差动放大器，有同相输入和反相两个 输入端；输入电阻大；抗干扰能力强。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709672" name="Group 40"/>
          <p:cNvGrpSpPr/>
          <p:nvPr/>
        </p:nvGrpSpPr>
        <p:grpSpPr>
          <a:xfrm>
            <a:off x="468313" y="333375"/>
            <a:ext cx="8515350" cy="2374900"/>
            <a:chOff x="295" y="210"/>
            <a:chExt cx="5364" cy="1496"/>
          </a:xfrm>
        </p:grpSpPr>
        <p:grpSp>
          <p:nvGrpSpPr>
            <p:cNvPr id="48136" name="Group 9"/>
            <p:cNvGrpSpPr/>
            <p:nvPr/>
          </p:nvGrpSpPr>
          <p:grpSpPr>
            <a:xfrm>
              <a:off x="295" y="482"/>
              <a:ext cx="5364" cy="1224"/>
              <a:chOff x="216" y="1072"/>
              <a:chExt cx="5364" cy="1224"/>
            </a:xfrm>
          </p:grpSpPr>
          <p:sp>
            <p:nvSpPr>
              <p:cNvPr id="48140" name="Rectangle 10"/>
              <p:cNvSpPr/>
              <p:nvPr/>
            </p:nvSpPr>
            <p:spPr>
              <a:xfrm>
                <a:off x="1981" y="1857"/>
                <a:ext cx="1297" cy="439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8141" name="Text Box 11"/>
              <p:cNvSpPr txBox="1"/>
              <p:nvPr/>
            </p:nvSpPr>
            <p:spPr>
              <a:xfrm>
                <a:off x="216" y="1176"/>
                <a:ext cx="902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400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输入端</a:t>
                </a:r>
                <a:endParaRPr lang="zh-CN" altLang="en-US" sz="2400" b="1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8142" name="Text Box 12"/>
              <p:cNvSpPr txBox="1"/>
              <p:nvPr/>
            </p:nvSpPr>
            <p:spPr>
              <a:xfrm>
                <a:off x="4594" y="1372"/>
                <a:ext cx="98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400" b="1" dirty="0">
                    <a:solidFill>
                      <a:srgbClr val="0033CC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输出端</a:t>
                </a:r>
                <a:endParaRPr lang="zh-CN" altLang="en-US" sz="2400" b="1" dirty="0">
                  <a:solidFill>
                    <a:srgbClr val="0033CC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48143" name="Line 13"/>
              <p:cNvSpPr/>
              <p:nvPr/>
            </p:nvSpPr>
            <p:spPr>
              <a:xfrm>
                <a:off x="693" y="1164"/>
                <a:ext cx="263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4" name="Line 14"/>
              <p:cNvSpPr/>
              <p:nvPr/>
            </p:nvSpPr>
            <p:spPr>
              <a:xfrm>
                <a:off x="694" y="1522"/>
                <a:ext cx="263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5" name="Line 15"/>
              <p:cNvSpPr/>
              <p:nvPr/>
            </p:nvSpPr>
            <p:spPr>
              <a:xfrm>
                <a:off x="1834" y="1349"/>
                <a:ext cx="389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6" name="Line 16"/>
              <p:cNvSpPr/>
              <p:nvPr/>
            </p:nvSpPr>
            <p:spPr>
              <a:xfrm>
                <a:off x="3054" y="1361"/>
                <a:ext cx="448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7" name="Line 17"/>
              <p:cNvSpPr/>
              <p:nvPr/>
            </p:nvSpPr>
            <p:spPr>
              <a:xfrm>
                <a:off x="4367" y="1372"/>
                <a:ext cx="42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8" name="Line 18"/>
              <p:cNvSpPr/>
              <p:nvPr/>
            </p:nvSpPr>
            <p:spPr>
              <a:xfrm>
                <a:off x="1367" y="1625"/>
                <a:ext cx="0" cy="9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49" name="Line 19"/>
              <p:cNvSpPr/>
              <p:nvPr/>
            </p:nvSpPr>
            <p:spPr>
              <a:xfrm>
                <a:off x="3969" y="1616"/>
                <a:ext cx="0" cy="9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0" name="Line 20"/>
              <p:cNvSpPr/>
              <p:nvPr/>
            </p:nvSpPr>
            <p:spPr>
              <a:xfrm flipV="1">
                <a:off x="1354" y="1742"/>
                <a:ext cx="800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1" name="Line 21"/>
              <p:cNvSpPr/>
              <p:nvPr/>
            </p:nvSpPr>
            <p:spPr>
              <a:xfrm>
                <a:off x="3146" y="1719"/>
                <a:ext cx="823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2" name="Line 22"/>
              <p:cNvSpPr/>
              <p:nvPr/>
            </p:nvSpPr>
            <p:spPr>
              <a:xfrm>
                <a:off x="2154" y="1742"/>
                <a:ext cx="0" cy="115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3" name="Line 23"/>
              <p:cNvSpPr/>
              <p:nvPr/>
            </p:nvSpPr>
            <p:spPr>
              <a:xfrm flipH="1">
                <a:off x="3158" y="1730"/>
                <a:ext cx="0" cy="139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4" name="Line 24"/>
              <p:cNvSpPr/>
              <p:nvPr/>
            </p:nvSpPr>
            <p:spPr>
              <a:xfrm>
                <a:off x="2653" y="1616"/>
                <a:ext cx="3" cy="241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48155" name="Oval 25"/>
              <p:cNvSpPr/>
              <p:nvPr/>
            </p:nvSpPr>
            <p:spPr>
              <a:xfrm>
                <a:off x="636" y="1118"/>
                <a:ext cx="65" cy="66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8156" name="Oval 26"/>
              <p:cNvSpPr/>
              <p:nvPr/>
            </p:nvSpPr>
            <p:spPr>
              <a:xfrm>
                <a:off x="613" y="1488"/>
                <a:ext cx="65" cy="65"/>
              </a:xfrm>
              <a:prstGeom prst="ellipse">
                <a:avLst/>
              </a:prstGeom>
              <a:solidFill>
                <a:srgbClr val="FFFFFF"/>
              </a:solidFill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8157" name="Oval 27"/>
              <p:cNvSpPr/>
              <p:nvPr/>
            </p:nvSpPr>
            <p:spPr>
              <a:xfrm>
                <a:off x="4745" y="1338"/>
                <a:ext cx="66" cy="65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8158" name="Rectangle 28"/>
              <p:cNvSpPr/>
              <p:nvPr/>
            </p:nvSpPr>
            <p:spPr>
              <a:xfrm>
                <a:off x="964" y="1095"/>
                <a:ext cx="876" cy="543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8159" name="Rectangle 29"/>
              <p:cNvSpPr/>
              <p:nvPr/>
            </p:nvSpPr>
            <p:spPr>
              <a:xfrm>
                <a:off x="962" y="1192"/>
                <a:ext cx="1021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solidFill>
                      <a:schemeClr val="hlink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800" b="1" dirty="0">
                    <a:solidFill>
                      <a:srgbClr val="0033CC"/>
                    </a:solidFill>
                    <a:ea typeface="楷体_GB2312" pitchFamily="49" charset="-122"/>
                  </a:rPr>
                  <a:t>输入级</a:t>
                </a:r>
                <a:endParaRPr lang="zh-CN" altLang="en-US" sz="2800" b="1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60" name="Rectangle 30"/>
              <p:cNvSpPr/>
              <p:nvPr/>
            </p:nvSpPr>
            <p:spPr>
              <a:xfrm>
                <a:off x="2214" y="1072"/>
                <a:ext cx="877" cy="543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8161" name="Rectangle 31"/>
              <p:cNvSpPr/>
              <p:nvPr/>
            </p:nvSpPr>
            <p:spPr>
              <a:xfrm>
                <a:off x="2251" y="1181"/>
                <a:ext cx="1060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rgbClr val="0033CC"/>
                    </a:solidFill>
                    <a:ea typeface="楷体_GB2312" pitchFamily="49" charset="-122"/>
                  </a:rPr>
                  <a:t>中间级</a:t>
                </a:r>
                <a:endParaRPr lang="zh-CN" altLang="en-US" sz="2800" b="1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62" name="Rectangle 32"/>
              <p:cNvSpPr/>
              <p:nvPr/>
            </p:nvSpPr>
            <p:spPr>
              <a:xfrm>
                <a:off x="3488" y="1084"/>
                <a:ext cx="877" cy="542"/>
              </a:xfrm>
              <a:prstGeom prst="rect">
                <a:avLst/>
              </a:prstGeom>
              <a:noFill/>
              <a:ln w="381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48163" name="Rectangle 33"/>
              <p:cNvSpPr/>
              <p:nvPr/>
            </p:nvSpPr>
            <p:spPr>
              <a:xfrm>
                <a:off x="3475" y="1192"/>
                <a:ext cx="985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dirty="0">
                    <a:solidFill>
                      <a:schemeClr val="hlink"/>
                    </a:solidFill>
                    <a:ea typeface="楷体_GB2312" pitchFamily="49" charset="-122"/>
                  </a:rPr>
                  <a:t> </a:t>
                </a:r>
                <a:r>
                  <a:rPr lang="zh-CN" altLang="en-US" sz="2800" b="1" dirty="0">
                    <a:solidFill>
                      <a:srgbClr val="0033CC"/>
                    </a:solidFill>
                    <a:ea typeface="楷体_GB2312" pitchFamily="49" charset="-122"/>
                  </a:rPr>
                  <a:t>输出级</a:t>
                </a:r>
                <a:endParaRPr lang="zh-CN" altLang="en-US" sz="2800" b="1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48164" name="Rectangle 34"/>
              <p:cNvSpPr/>
              <p:nvPr/>
            </p:nvSpPr>
            <p:spPr>
              <a:xfrm>
                <a:off x="2096" y="1897"/>
                <a:ext cx="1254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zh-CN" altLang="en-US" sz="2800" b="1" dirty="0">
                    <a:solidFill>
                      <a:srgbClr val="0033CC"/>
                    </a:solidFill>
                    <a:ea typeface="楷体_GB2312" pitchFamily="49" charset="-122"/>
                  </a:rPr>
                  <a:t>偏置电路</a:t>
                </a:r>
                <a:endParaRPr lang="zh-CN" altLang="en-US" sz="2800" b="1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</p:grpSp>
        <p:sp>
          <p:nvSpPr>
            <p:cNvPr id="48137" name="Rectangle 37"/>
            <p:cNvSpPr/>
            <p:nvPr/>
          </p:nvSpPr>
          <p:spPr>
            <a:xfrm>
              <a:off x="612" y="210"/>
              <a:ext cx="317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u</a:t>
              </a:r>
              <a:r>
                <a:rPr lang="en-US" altLang="zh-CN" sz="2800" b="1" i="1" baseline="-25000" dirty="0">
                  <a:solidFill>
                    <a:srgbClr val="FF0000"/>
                  </a:solidFill>
                </a:rPr>
                <a:t>–</a:t>
              </a:r>
              <a:endParaRPr lang="en-US" altLang="zh-CN" sz="2800" b="1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48138" name="Rectangle 38"/>
            <p:cNvSpPr/>
            <p:nvPr/>
          </p:nvSpPr>
          <p:spPr>
            <a:xfrm>
              <a:off x="602" y="890"/>
              <a:ext cx="328" cy="32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FF0000"/>
                  </a:solidFill>
                </a:rPr>
                <a:t>u</a:t>
              </a:r>
              <a:r>
                <a:rPr lang="en-US" altLang="zh-CN" sz="2800" b="1" i="1" baseline="-25000" dirty="0">
                  <a:solidFill>
                    <a:srgbClr val="FF0000"/>
                  </a:solidFill>
                </a:rPr>
                <a:t>+</a:t>
              </a:r>
              <a:endParaRPr lang="en-US" altLang="zh-CN" sz="2800" b="1" i="1" baseline="-25000" dirty="0">
                <a:solidFill>
                  <a:srgbClr val="FF0000"/>
                </a:solidFill>
              </a:endParaRPr>
            </a:p>
          </p:txBody>
        </p:sp>
        <p:sp>
          <p:nvSpPr>
            <p:cNvPr id="709671" name="Rectangle 39"/>
            <p:cNvSpPr>
              <a:spLocks noChangeArrowheads="1"/>
            </p:cNvSpPr>
            <p:nvPr/>
          </p:nvSpPr>
          <p:spPr bwMode="auto">
            <a:xfrm>
              <a:off x="4876" y="482"/>
              <a:ext cx="317" cy="32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b="1" i="1" u="none" strike="noStrike" kern="1200" cap="none" spc="0" normalizeH="0" baseline="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u</a:t>
              </a:r>
              <a:r>
                <a:rPr kumimoji="1" lang="en-US" altLang="zh-CN" sz="2800" b="1" i="0" u="none" strike="noStrike" kern="1200" cap="none" spc="0" normalizeH="0" baseline="-24000" noProof="0">
                  <a:ln>
                    <a:noFill/>
                  </a:ln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uLnTx/>
                  <a:uFillTx/>
                  <a:latin typeface="Arial" panose="020B0604020202020204" pitchFamily="34" charset="0"/>
                  <a:ea typeface="楷体_GB2312" pitchFamily="49" charset="-122"/>
                  <a:cs typeface="+mn-cs"/>
                </a:rPr>
                <a:t>o</a:t>
              </a:r>
              <a:endParaRPr kumimoji="1" lang="en-US" altLang="zh-CN" sz="2800" b="1" i="0" u="none" strike="noStrike" kern="1200" cap="none" spc="0" normalizeH="0" baseline="-24000" noProof="0">
                <a:ln>
                  <a:noFill/>
                </a:ln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uLnTx/>
                <a:uFillTx/>
                <a:latin typeface="Arial" panose="020B0604020202020204" pitchFamily="34" charset="0"/>
                <a:ea typeface="楷体_GB2312" pitchFamily="49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709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7096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096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096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096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9638" grpId="0"/>
      <p:bldP spid="709639" grpId="0"/>
      <p:bldP spid="709640" grpId="0"/>
      <p:bldP spid="709667" grpId="0"/>
      <p:bldP spid="70966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4" name="Text Box 2"/>
          <p:cNvSpPr txBox="1"/>
          <p:nvPr/>
        </p:nvSpPr>
        <p:spPr>
          <a:xfrm>
            <a:off x="476250" y="323850"/>
            <a:ext cx="2362200" cy="6413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特点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8019" name="Text Box 3"/>
          <p:cNvSpPr txBox="1"/>
          <p:nvPr/>
        </p:nvSpPr>
        <p:spPr>
          <a:xfrm>
            <a:off x="666750" y="2330450"/>
            <a:ext cx="77533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9755" lvl="0" indent="-579755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①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电路元件制作在一个芯片上，元件参数偏差一致，温度均一性好。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8020" name="Text Box 4"/>
          <p:cNvSpPr txBox="1"/>
          <p:nvPr/>
        </p:nvSpPr>
        <p:spPr>
          <a:xfrm>
            <a:off x="590550" y="3194050"/>
            <a:ext cx="817245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9755" lvl="0" indent="-579755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②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电阻元件的阻值范围在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100Ω~30k Ω 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，且精度低。大电阻用晶体管恒流源代替或采用外接。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8021" name="Text Box 5"/>
          <p:cNvSpPr txBox="1"/>
          <p:nvPr/>
        </p:nvSpPr>
        <p:spPr>
          <a:xfrm>
            <a:off x="552450" y="4140200"/>
            <a:ext cx="80391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9755" lvl="0" indent="-579755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③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电容元件为</a:t>
            </a: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200PF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以下的小电容。大电容一般采用外接。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8022" name="Text Box 6"/>
          <p:cNvSpPr txBox="1"/>
          <p:nvPr/>
        </p:nvSpPr>
        <p:spPr>
          <a:xfrm>
            <a:off x="539750" y="5075238"/>
            <a:ext cx="4191000" cy="946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579755" lvl="0" indent="-579755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④</a:t>
            </a:r>
            <a:r>
              <a:rPr lang="zh-CN" altLang="en-US" sz="2800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二极管一般用三极管的发射结构成。</a:t>
            </a:r>
            <a:endParaRPr lang="zh-CN" altLang="en-US" sz="2800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98023" name="Group 7"/>
          <p:cNvGrpSpPr/>
          <p:nvPr/>
        </p:nvGrpSpPr>
        <p:grpSpPr>
          <a:xfrm>
            <a:off x="5148263" y="4581525"/>
            <a:ext cx="2554287" cy="1625600"/>
            <a:chOff x="3167" y="2748"/>
            <a:chExt cx="1609" cy="1024"/>
          </a:xfrm>
        </p:grpSpPr>
        <p:sp>
          <p:nvSpPr>
            <p:cNvPr id="49162" name="AutoShape 8"/>
            <p:cNvSpPr/>
            <p:nvPr/>
          </p:nvSpPr>
          <p:spPr>
            <a:xfrm flipV="1">
              <a:off x="4464" y="3150"/>
              <a:ext cx="312" cy="222"/>
            </a:xfrm>
            <a:prstGeom prst="triangle">
              <a:avLst>
                <a:gd name="adj" fmla="val 50000"/>
              </a:avLst>
            </a:prstGeom>
            <a:noFill/>
            <a:ln w="3175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 useBgFill="1">
          <p:nvSpPr>
            <p:cNvPr id="49163" name="Text Box 9"/>
            <p:cNvSpPr txBox="1"/>
            <p:nvPr/>
          </p:nvSpPr>
          <p:spPr>
            <a:xfrm>
              <a:off x="3881" y="2748"/>
              <a:ext cx="259" cy="293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C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49164" name="Text Box 10"/>
            <p:cNvSpPr txBox="1"/>
            <p:nvPr/>
          </p:nvSpPr>
          <p:spPr>
            <a:xfrm>
              <a:off x="3852" y="3509"/>
              <a:ext cx="245" cy="263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E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 useBgFill="1">
          <p:nvSpPr>
            <p:cNvPr id="49165" name="Text Box 11"/>
            <p:cNvSpPr txBox="1"/>
            <p:nvPr/>
          </p:nvSpPr>
          <p:spPr>
            <a:xfrm>
              <a:off x="3167" y="3103"/>
              <a:ext cx="291" cy="301"/>
            </a:xfrm>
            <a:prstGeom prst="rect">
              <a:avLst/>
            </a:prstGeom>
            <a:ln w="31750">
              <a:noFill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dirty="0">
                  <a:latin typeface="Times New Roman" panose="02020603050405020304" pitchFamily="18" charset="0"/>
                </a:rPr>
                <a:t>B</a:t>
              </a:r>
              <a:endParaRPr lang="en-US" altLang="zh-CN" sz="2000" dirty="0">
                <a:latin typeface="Times New Roman" panose="02020603050405020304" pitchFamily="18" charset="0"/>
              </a:endParaRPr>
            </a:p>
          </p:txBody>
        </p:sp>
        <p:sp>
          <p:nvSpPr>
            <p:cNvPr id="49166" name="Line 12"/>
            <p:cNvSpPr/>
            <p:nvPr/>
          </p:nvSpPr>
          <p:spPr>
            <a:xfrm flipV="1">
              <a:off x="3719" y="3112"/>
              <a:ext cx="136" cy="7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7" name="Line 13"/>
            <p:cNvSpPr/>
            <p:nvPr/>
          </p:nvSpPr>
          <p:spPr>
            <a:xfrm>
              <a:off x="3702" y="3114"/>
              <a:ext cx="0" cy="27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68" name="Line 14"/>
            <p:cNvSpPr/>
            <p:nvPr/>
          </p:nvSpPr>
          <p:spPr>
            <a:xfrm>
              <a:off x="3702" y="3286"/>
              <a:ext cx="161" cy="103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49169" name="Line 15"/>
            <p:cNvSpPr/>
            <p:nvPr/>
          </p:nvSpPr>
          <p:spPr>
            <a:xfrm flipH="1">
              <a:off x="3432" y="3244"/>
              <a:ext cx="270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0" name="Line 16"/>
            <p:cNvSpPr/>
            <p:nvPr/>
          </p:nvSpPr>
          <p:spPr>
            <a:xfrm flipV="1">
              <a:off x="3853" y="2831"/>
              <a:ext cx="0" cy="277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1" name="Line 17"/>
            <p:cNvSpPr/>
            <p:nvPr/>
          </p:nvSpPr>
          <p:spPr>
            <a:xfrm>
              <a:off x="3853" y="3389"/>
              <a:ext cx="0" cy="271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2" name="Oval 18"/>
            <p:cNvSpPr/>
            <p:nvPr/>
          </p:nvSpPr>
          <p:spPr>
            <a:xfrm>
              <a:off x="3832" y="3634"/>
              <a:ext cx="44" cy="39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9173" name="Oval 19"/>
            <p:cNvSpPr/>
            <p:nvPr/>
          </p:nvSpPr>
          <p:spPr>
            <a:xfrm>
              <a:off x="3404" y="3221"/>
              <a:ext cx="45" cy="41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9174" name="Oval 20"/>
            <p:cNvSpPr/>
            <p:nvPr/>
          </p:nvSpPr>
          <p:spPr>
            <a:xfrm>
              <a:off x="3830" y="2810"/>
              <a:ext cx="44" cy="42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9175" name="Line 21"/>
            <p:cNvSpPr/>
            <p:nvPr/>
          </p:nvSpPr>
          <p:spPr>
            <a:xfrm flipH="1">
              <a:off x="3723" y="3108"/>
              <a:ext cx="0" cy="272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6" name="Line 22"/>
            <p:cNvSpPr/>
            <p:nvPr/>
          </p:nvSpPr>
          <p:spPr>
            <a:xfrm flipV="1">
              <a:off x="3516" y="2946"/>
              <a:ext cx="0" cy="294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7" name="Line 23"/>
            <p:cNvSpPr/>
            <p:nvPr/>
          </p:nvSpPr>
          <p:spPr>
            <a:xfrm>
              <a:off x="3516" y="2946"/>
              <a:ext cx="336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8" name="Line 24"/>
            <p:cNvSpPr/>
            <p:nvPr/>
          </p:nvSpPr>
          <p:spPr>
            <a:xfrm>
              <a:off x="4620" y="2862"/>
              <a:ext cx="0" cy="762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79" name="Line 25"/>
            <p:cNvSpPr/>
            <p:nvPr/>
          </p:nvSpPr>
          <p:spPr>
            <a:xfrm>
              <a:off x="4458" y="3378"/>
              <a:ext cx="318" cy="0"/>
            </a:xfrm>
            <a:prstGeom prst="line">
              <a:avLst/>
            </a:prstGeom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49180" name="Oval 26"/>
            <p:cNvSpPr/>
            <p:nvPr/>
          </p:nvSpPr>
          <p:spPr>
            <a:xfrm>
              <a:off x="4600" y="3592"/>
              <a:ext cx="44" cy="39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9181" name="Oval 27"/>
            <p:cNvSpPr/>
            <p:nvPr/>
          </p:nvSpPr>
          <p:spPr>
            <a:xfrm>
              <a:off x="4600" y="2848"/>
              <a:ext cx="44" cy="39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49182" name="AutoShape 28"/>
            <p:cNvSpPr/>
            <p:nvPr/>
          </p:nvSpPr>
          <p:spPr>
            <a:xfrm>
              <a:off x="4044" y="3168"/>
              <a:ext cx="312" cy="150"/>
            </a:xfrm>
            <a:prstGeom prst="notchedRightArrow">
              <a:avLst>
                <a:gd name="adj1" fmla="val 50000"/>
                <a:gd name="adj2" fmla="val 52000"/>
              </a:avLst>
            </a:prstGeom>
            <a:solidFill>
              <a:srgbClr val="008000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sp>
        <p:nvSpPr>
          <p:cNvPr id="598045" name="Text Box 29"/>
          <p:cNvSpPr txBox="1">
            <a:spLocks noChangeArrowheads="1"/>
          </p:cNvSpPr>
          <p:nvPr/>
        </p:nvSpPr>
        <p:spPr bwMode="auto">
          <a:xfrm>
            <a:off x="1619250" y="836613"/>
            <a:ext cx="6769100" cy="5191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/>
          <a:p>
            <a:pPr marR="0" defTabSz="914400" eaLnBrk="1" hangingPunct="1">
              <a:spcBef>
                <a:spcPct val="50000"/>
              </a:spcBef>
              <a:buClrTx/>
              <a:buSzTx/>
              <a:buFontTx/>
              <a:buNone/>
              <a:defRPr/>
            </a:pPr>
            <a:r>
              <a:rPr kumimoji="1" lang="zh-CN" altLang="en-US" sz="2800" b="1" kern="1200" cap="none" spc="0" normalizeH="0" baseline="0" noProof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panose="020B0604020202020204" pitchFamily="34" charset="0"/>
                <a:ea typeface="楷体_GB2312" pitchFamily="49" charset="-122"/>
                <a:cs typeface="+mn-cs"/>
              </a:rPr>
              <a:t>高增益、高可靠性、低成本、小尺寸</a:t>
            </a:r>
            <a:endParaRPr kumimoji="1" lang="zh-CN" altLang="en-US" sz="2800" b="1" kern="1200" cap="none" spc="0" normalizeH="0" baseline="0" noProof="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Arial" panose="020B0604020202020204" pitchFamily="34" charset="0"/>
              <a:ea typeface="楷体_GB2312" pitchFamily="49" charset="-122"/>
              <a:cs typeface="+mn-cs"/>
            </a:endParaRPr>
          </a:p>
        </p:txBody>
      </p:sp>
      <p:sp>
        <p:nvSpPr>
          <p:cNvPr id="598046" name="Text Box 30"/>
          <p:cNvSpPr txBox="1"/>
          <p:nvPr/>
        </p:nvSpPr>
        <p:spPr>
          <a:xfrm>
            <a:off x="1042988" y="1268413"/>
            <a:ext cx="7561262" cy="1117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i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高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80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dB~140dB;  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id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高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 10</a:t>
            </a:r>
            <a: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5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~ 10</a:t>
            </a:r>
            <a:r>
              <a:rPr lang="en-US" altLang="zh-CN" sz="2800" b="1" baseline="30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11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  <a:sym typeface="Symbol" panose="05050102010706020507" pitchFamily="18" charset="2"/>
            </a:endParaRPr>
          </a:p>
          <a:p>
            <a:pPr marL="0" lvl="0" indent="0">
              <a:lnSpc>
                <a:spcPct val="120000"/>
              </a:lnSpc>
              <a:spcBef>
                <a:spcPct val="0"/>
              </a:spcBef>
              <a:buNone/>
            </a:pP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r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o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低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几十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lang="zh-CN" altLang="en-US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~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几百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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rPr>
              <a:t>;   </a:t>
            </a:r>
            <a:r>
              <a:rPr lang="en-US" altLang="zh-CN" sz="2800" b="1" i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K</a:t>
            </a:r>
            <a:r>
              <a:rPr lang="en-US" altLang="zh-CN" sz="2800" b="1" baseline="-25000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CMR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高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: </a:t>
            </a:r>
            <a:r>
              <a:rPr lang="zh-CN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70</a:t>
            </a:r>
            <a:r>
              <a:rPr lang="en-US" altLang="zh-CN" sz="28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dB~130dB</a:t>
            </a:r>
            <a:endParaRPr lang="en-US" altLang="zh-CN" sz="2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8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980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1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98019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0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98020">
                                            <p:txEl>
                                              <p:charRg st="0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98021">
                                            <p:txEl>
                                              <p:charRg st="0" end="2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9802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0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980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8019" grpId="0" build="p"/>
      <p:bldP spid="598020" grpId="0" build="p"/>
      <p:bldP spid="598021" grpId="0" build="p"/>
      <p:bldP spid="598022" grpId="0" build="p"/>
      <p:bldP spid="598045" grpId="0"/>
      <p:bldP spid="59804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99042" name="Group 2"/>
          <p:cNvGrpSpPr/>
          <p:nvPr/>
        </p:nvGrpSpPr>
        <p:grpSpPr>
          <a:xfrm>
            <a:off x="473075" y="3367088"/>
            <a:ext cx="8104188" cy="3019425"/>
            <a:chOff x="298" y="1953"/>
            <a:chExt cx="5105" cy="1902"/>
          </a:xfrm>
        </p:grpSpPr>
        <p:sp>
          <p:nvSpPr>
            <p:cNvPr id="50242" name="Line 3"/>
            <p:cNvSpPr/>
            <p:nvPr/>
          </p:nvSpPr>
          <p:spPr>
            <a:xfrm flipH="1">
              <a:off x="387" y="2533"/>
              <a:ext cx="237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3" name="Rectangle 4"/>
            <p:cNvSpPr/>
            <p:nvPr/>
          </p:nvSpPr>
          <p:spPr>
            <a:xfrm>
              <a:off x="298" y="2363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2</a:t>
              </a:r>
              <a:endParaRPr lang="en-US" altLang="zh-CN" sz="2000" b="1" dirty="0"/>
            </a:p>
          </p:txBody>
        </p:sp>
        <p:sp>
          <p:nvSpPr>
            <p:cNvPr id="50244" name="Line 5"/>
            <p:cNvSpPr/>
            <p:nvPr/>
          </p:nvSpPr>
          <p:spPr>
            <a:xfrm flipH="1">
              <a:off x="387" y="2785"/>
              <a:ext cx="237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5" name="Rectangle 6"/>
            <p:cNvSpPr/>
            <p:nvPr/>
          </p:nvSpPr>
          <p:spPr>
            <a:xfrm>
              <a:off x="303" y="2618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3</a:t>
              </a:r>
              <a:endParaRPr lang="en-US" altLang="zh-CN" sz="2000" b="1" dirty="0"/>
            </a:p>
          </p:txBody>
        </p:sp>
        <p:sp>
          <p:nvSpPr>
            <p:cNvPr id="50246" name="Line 7"/>
            <p:cNvSpPr/>
            <p:nvPr/>
          </p:nvSpPr>
          <p:spPr>
            <a:xfrm>
              <a:off x="1101" y="2659"/>
              <a:ext cx="237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7" name="Rectangle 8"/>
            <p:cNvSpPr/>
            <p:nvPr/>
          </p:nvSpPr>
          <p:spPr>
            <a:xfrm>
              <a:off x="1270" y="2455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1</a:t>
              </a:r>
              <a:endParaRPr lang="en-US" altLang="zh-CN" sz="2000" b="1" dirty="0"/>
            </a:p>
          </p:txBody>
        </p:sp>
        <p:sp>
          <p:nvSpPr>
            <p:cNvPr id="50248" name="Line 9"/>
            <p:cNvSpPr/>
            <p:nvPr/>
          </p:nvSpPr>
          <p:spPr>
            <a:xfrm flipV="1">
              <a:off x="863" y="2154"/>
              <a:ext cx="0" cy="25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49" name="Rectangle 10"/>
            <p:cNvSpPr/>
            <p:nvPr/>
          </p:nvSpPr>
          <p:spPr>
            <a:xfrm>
              <a:off x="937" y="2080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4</a:t>
              </a:r>
              <a:endParaRPr lang="en-US" altLang="zh-CN" sz="2000" b="1" dirty="0"/>
            </a:p>
          </p:txBody>
        </p:sp>
        <p:sp>
          <p:nvSpPr>
            <p:cNvPr id="50250" name="Line 11"/>
            <p:cNvSpPr/>
            <p:nvPr/>
          </p:nvSpPr>
          <p:spPr>
            <a:xfrm>
              <a:off x="863" y="2910"/>
              <a:ext cx="0" cy="25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1" name="Rectangle 12"/>
            <p:cNvSpPr/>
            <p:nvPr/>
          </p:nvSpPr>
          <p:spPr>
            <a:xfrm>
              <a:off x="891" y="2985"/>
              <a:ext cx="16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11</a:t>
              </a:r>
              <a:endParaRPr lang="en-US" altLang="zh-CN" sz="2000" b="1" dirty="0"/>
            </a:p>
          </p:txBody>
        </p:sp>
        <p:sp>
          <p:nvSpPr>
            <p:cNvPr id="50252" name="Line 13"/>
            <p:cNvSpPr/>
            <p:nvPr/>
          </p:nvSpPr>
          <p:spPr>
            <a:xfrm>
              <a:off x="863" y="2407"/>
              <a:ext cx="0" cy="12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3" name="Line 14"/>
            <p:cNvSpPr/>
            <p:nvPr/>
          </p:nvSpPr>
          <p:spPr>
            <a:xfrm flipH="1">
              <a:off x="704" y="2750"/>
              <a:ext cx="0" cy="78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4" name="Line 15"/>
            <p:cNvSpPr/>
            <p:nvPr/>
          </p:nvSpPr>
          <p:spPr>
            <a:xfrm>
              <a:off x="673" y="2788"/>
              <a:ext cx="7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5" name="Line 16"/>
            <p:cNvSpPr/>
            <p:nvPr/>
          </p:nvSpPr>
          <p:spPr>
            <a:xfrm>
              <a:off x="673" y="2533"/>
              <a:ext cx="7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6" name="Freeform 17"/>
            <p:cNvSpPr/>
            <p:nvPr/>
          </p:nvSpPr>
          <p:spPr>
            <a:xfrm>
              <a:off x="624" y="2407"/>
              <a:ext cx="477" cy="5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3"/>
                </a:cxn>
                <a:cxn ang="0">
                  <a:pos x="0" y="86"/>
                </a:cxn>
                <a:cxn ang="0">
                  <a:pos x="0" y="0"/>
                </a:cxn>
              </a:cxnLst>
              <a:pathLst>
                <a:path w="601" h="600">
                  <a:moveTo>
                    <a:pt x="0" y="0"/>
                  </a:moveTo>
                  <a:lnTo>
                    <a:pt x="601" y="300"/>
                  </a:lnTo>
                  <a:lnTo>
                    <a:pt x="0" y="600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57" name="Line 18"/>
            <p:cNvSpPr/>
            <p:nvPr/>
          </p:nvSpPr>
          <p:spPr>
            <a:xfrm>
              <a:off x="863" y="2785"/>
              <a:ext cx="0" cy="125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58" name="Rectangle 19"/>
            <p:cNvSpPr/>
            <p:nvPr/>
          </p:nvSpPr>
          <p:spPr>
            <a:xfrm>
              <a:off x="996" y="2244"/>
              <a:ext cx="1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3300"/>
                  </a:solidFill>
                </a:rPr>
                <a:t>U</a:t>
              </a:r>
              <a:r>
                <a:rPr lang="en-US" altLang="zh-CN" sz="2400" b="1" baseline="-25000" dirty="0">
                  <a:solidFill>
                    <a:srgbClr val="FF3300"/>
                  </a:solidFill>
                  <a:ea typeface="楷体_GB2312" pitchFamily="49" charset="-122"/>
                </a:rPr>
                <a:t>1</a:t>
              </a:r>
              <a:endParaRPr lang="en-US" altLang="zh-CN" sz="2400" b="1" baseline="-25000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0259" name="Rectangle 20"/>
            <p:cNvSpPr/>
            <p:nvPr/>
          </p:nvSpPr>
          <p:spPr>
            <a:xfrm>
              <a:off x="473" y="3225"/>
              <a:ext cx="597" cy="230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3300"/>
                  </a:solidFill>
                </a:rPr>
                <a:t>LM324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50260" name="Line 21"/>
            <p:cNvSpPr/>
            <p:nvPr/>
          </p:nvSpPr>
          <p:spPr>
            <a:xfrm flipH="1">
              <a:off x="2989" y="2677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61" name="Rectangle 22"/>
            <p:cNvSpPr/>
            <p:nvPr/>
          </p:nvSpPr>
          <p:spPr>
            <a:xfrm>
              <a:off x="2880" y="2502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3</a:t>
              </a:r>
              <a:endParaRPr lang="en-US" altLang="zh-CN" sz="2000" b="1" dirty="0"/>
            </a:p>
          </p:txBody>
        </p:sp>
        <p:sp>
          <p:nvSpPr>
            <p:cNvPr id="50262" name="Line 23"/>
            <p:cNvSpPr/>
            <p:nvPr/>
          </p:nvSpPr>
          <p:spPr>
            <a:xfrm flipH="1">
              <a:off x="2989" y="2425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63" name="Rectangle 24"/>
            <p:cNvSpPr/>
            <p:nvPr/>
          </p:nvSpPr>
          <p:spPr>
            <a:xfrm>
              <a:off x="2900" y="2247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2</a:t>
              </a:r>
              <a:endParaRPr lang="en-US" altLang="zh-CN" sz="2000" b="1" dirty="0"/>
            </a:p>
          </p:txBody>
        </p:sp>
        <p:sp>
          <p:nvSpPr>
            <p:cNvPr id="50264" name="Line 25"/>
            <p:cNvSpPr/>
            <p:nvPr/>
          </p:nvSpPr>
          <p:spPr>
            <a:xfrm>
              <a:off x="3703" y="2551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65" name="Rectangle 26"/>
            <p:cNvSpPr/>
            <p:nvPr/>
          </p:nvSpPr>
          <p:spPr>
            <a:xfrm>
              <a:off x="3961" y="2381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6</a:t>
              </a:r>
              <a:endParaRPr lang="en-US" altLang="zh-CN" sz="2000" b="1" dirty="0"/>
            </a:p>
          </p:txBody>
        </p:sp>
        <p:sp>
          <p:nvSpPr>
            <p:cNvPr id="50266" name="Line 27"/>
            <p:cNvSpPr/>
            <p:nvPr/>
          </p:nvSpPr>
          <p:spPr>
            <a:xfrm flipH="1">
              <a:off x="2998" y="2929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67" name="Rectangle 28"/>
            <p:cNvSpPr/>
            <p:nvPr/>
          </p:nvSpPr>
          <p:spPr>
            <a:xfrm>
              <a:off x="2903" y="2758"/>
              <a:ext cx="81" cy="193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1</a:t>
              </a:r>
              <a:endParaRPr lang="en-US" altLang="zh-CN" sz="2000" b="1" dirty="0"/>
            </a:p>
          </p:txBody>
        </p:sp>
        <p:sp>
          <p:nvSpPr>
            <p:cNvPr id="50268" name="Line 29"/>
            <p:cNvSpPr/>
            <p:nvPr/>
          </p:nvSpPr>
          <p:spPr>
            <a:xfrm>
              <a:off x="3700" y="2803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69" name="Rectangle 30"/>
            <p:cNvSpPr/>
            <p:nvPr/>
          </p:nvSpPr>
          <p:spPr>
            <a:xfrm>
              <a:off x="3958" y="2630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5</a:t>
              </a:r>
              <a:endParaRPr lang="en-US" altLang="zh-CN" sz="2000" b="1" dirty="0"/>
            </a:p>
          </p:txBody>
        </p:sp>
        <p:sp>
          <p:nvSpPr>
            <p:cNvPr id="50270" name="Line 31"/>
            <p:cNvSpPr/>
            <p:nvPr/>
          </p:nvSpPr>
          <p:spPr>
            <a:xfrm flipV="1">
              <a:off x="3465" y="2047"/>
              <a:ext cx="0" cy="25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71" name="Rectangle 32"/>
            <p:cNvSpPr/>
            <p:nvPr/>
          </p:nvSpPr>
          <p:spPr>
            <a:xfrm>
              <a:off x="3530" y="1974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7</a:t>
              </a:r>
              <a:endParaRPr lang="en-US" altLang="zh-CN" sz="2000" b="1" dirty="0"/>
            </a:p>
          </p:txBody>
        </p:sp>
        <p:sp>
          <p:nvSpPr>
            <p:cNvPr id="50272" name="Line 33"/>
            <p:cNvSpPr/>
            <p:nvPr/>
          </p:nvSpPr>
          <p:spPr>
            <a:xfrm>
              <a:off x="3465" y="2803"/>
              <a:ext cx="0" cy="25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73" name="Rectangle 34"/>
            <p:cNvSpPr/>
            <p:nvPr/>
          </p:nvSpPr>
          <p:spPr>
            <a:xfrm>
              <a:off x="3507" y="2924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4</a:t>
              </a:r>
              <a:endParaRPr lang="en-US" altLang="zh-CN" sz="2000" b="1" dirty="0"/>
            </a:p>
          </p:txBody>
        </p:sp>
        <p:sp>
          <p:nvSpPr>
            <p:cNvPr id="50274" name="Line 35"/>
            <p:cNvSpPr/>
            <p:nvPr/>
          </p:nvSpPr>
          <p:spPr>
            <a:xfrm flipH="1">
              <a:off x="3310" y="2642"/>
              <a:ext cx="0" cy="7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75" name="Line 36"/>
            <p:cNvSpPr/>
            <p:nvPr/>
          </p:nvSpPr>
          <p:spPr>
            <a:xfrm>
              <a:off x="3275" y="2677"/>
              <a:ext cx="71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76" name="Line 37"/>
            <p:cNvSpPr/>
            <p:nvPr/>
          </p:nvSpPr>
          <p:spPr>
            <a:xfrm>
              <a:off x="3275" y="2425"/>
              <a:ext cx="71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77" name="Freeform 38"/>
            <p:cNvSpPr/>
            <p:nvPr/>
          </p:nvSpPr>
          <p:spPr>
            <a:xfrm>
              <a:off x="3228" y="2300"/>
              <a:ext cx="475" cy="5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43"/>
                </a:cxn>
                <a:cxn ang="0">
                  <a:pos x="0" y="86"/>
                </a:cxn>
                <a:cxn ang="0">
                  <a:pos x="0" y="0"/>
                </a:cxn>
              </a:cxnLst>
              <a:pathLst>
                <a:path w="600" h="600">
                  <a:moveTo>
                    <a:pt x="0" y="0"/>
                  </a:moveTo>
                  <a:lnTo>
                    <a:pt x="600" y="300"/>
                  </a:lnTo>
                  <a:lnTo>
                    <a:pt x="0" y="600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278" name="Line 39"/>
            <p:cNvSpPr/>
            <p:nvPr/>
          </p:nvSpPr>
          <p:spPr>
            <a:xfrm flipV="1">
              <a:off x="3465" y="2677"/>
              <a:ext cx="0" cy="12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79" name="Line 40"/>
            <p:cNvSpPr/>
            <p:nvPr/>
          </p:nvSpPr>
          <p:spPr>
            <a:xfrm flipV="1">
              <a:off x="3465" y="2300"/>
              <a:ext cx="0" cy="125"/>
            </a:xfrm>
            <a:prstGeom prst="line">
              <a:avLst/>
            </a:prstGeom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80" name="Line 41"/>
            <p:cNvSpPr/>
            <p:nvPr/>
          </p:nvSpPr>
          <p:spPr>
            <a:xfrm flipH="1" flipV="1">
              <a:off x="3584" y="2614"/>
              <a:ext cx="119" cy="18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81" name="Line 42"/>
            <p:cNvSpPr/>
            <p:nvPr/>
          </p:nvSpPr>
          <p:spPr>
            <a:xfrm flipV="1">
              <a:off x="3228" y="2740"/>
              <a:ext cx="118" cy="18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82" name="Rectangle 43"/>
            <p:cNvSpPr/>
            <p:nvPr/>
          </p:nvSpPr>
          <p:spPr>
            <a:xfrm>
              <a:off x="3620" y="2162"/>
              <a:ext cx="218" cy="193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3300"/>
                  </a:solidFill>
                </a:rPr>
                <a:t>U</a:t>
              </a:r>
              <a:r>
                <a:rPr lang="en-US" altLang="zh-CN" sz="2400" b="1" baseline="-25000" dirty="0">
                  <a:solidFill>
                    <a:srgbClr val="FF3300"/>
                  </a:solidFill>
                  <a:ea typeface="楷体_GB2312" pitchFamily="49" charset="-122"/>
                </a:rPr>
                <a:t>3</a:t>
              </a:r>
              <a:endParaRPr lang="en-US" altLang="zh-CN" sz="2400" b="1" baseline="-25000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0283" name="Rectangle 44"/>
            <p:cNvSpPr/>
            <p:nvPr/>
          </p:nvSpPr>
          <p:spPr>
            <a:xfrm>
              <a:off x="3184" y="3191"/>
              <a:ext cx="819" cy="23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3300"/>
                  </a:solidFill>
                </a:rPr>
                <a:t>LM741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50284" name="Line 45"/>
            <p:cNvSpPr/>
            <p:nvPr/>
          </p:nvSpPr>
          <p:spPr>
            <a:xfrm flipH="1">
              <a:off x="1668" y="2453"/>
              <a:ext cx="237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85" name="Rectangle 46"/>
            <p:cNvSpPr/>
            <p:nvPr/>
          </p:nvSpPr>
          <p:spPr>
            <a:xfrm>
              <a:off x="1580" y="2274"/>
              <a:ext cx="81" cy="191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2</a:t>
              </a:r>
              <a:endParaRPr lang="en-US" altLang="zh-CN" sz="2000" b="1" dirty="0"/>
            </a:p>
          </p:txBody>
        </p:sp>
        <p:sp>
          <p:nvSpPr>
            <p:cNvPr id="50286" name="Line 47"/>
            <p:cNvSpPr/>
            <p:nvPr/>
          </p:nvSpPr>
          <p:spPr>
            <a:xfrm flipH="1">
              <a:off x="1668" y="2706"/>
              <a:ext cx="237" cy="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87" name="Rectangle 48"/>
            <p:cNvSpPr/>
            <p:nvPr/>
          </p:nvSpPr>
          <p:spPr>
            <a:xfrm>
              <a:off x="1578" y="2533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3</a:t>
              </a:r>
              <a:endParaRPr lang="en-US" altLang="zh-CN" sz="2000" b="1" dirty="0"/>
            </a:p>
          </p:txBody>
        </p:sp>
        <p:sp>
          <p:nvSpPr>
            <p:cNvPr id="50288" name="Line 49"/>
            <p:cNvSpPr/>
            <p:nvPr/>
          </p:nvSpPr>
          <p:spPr>
            <a:xfrm flipV="1">
              <a:off x="2144" y="2075"/>
              <a:ext cx="0" cy="25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89" name="Rectangle 50"/>
            <p:cNvSpPr/>
            <p:nvPr/>
          </p:nvSpPr>
          <p:spPr>
            <a:xfrm>
              <a:off x="2194" y="1988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7</a:t>
              </a:r>
              <a:endParaRPr lang="en-US" altLang="zh-CN" sz="2000" b="1" dirty="0"/>
            </a:p>
          </p:txBody>
        </p:sp>
        <p:sp>
          <p:nvSpPr>
            <p:cNvPr id="50290" name="Line 51"/>
            <p:cNvSpPr/>
            <p:nvPr/>
          </p:nvSpPr>
          <p:spPr>
            <a:xfrm>
              <a:off x="2144" y="2832"/>
              <a:ext cx="0" cy="25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1" name="Rectangle 52"/>
            <p:cNvSpPr/>
            <p:nvPr/>
          </p:nvSpPr>
          <p:spPr>
            <a:xfrm>
              <a:off x="2199" y="2953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4</a:t>
              </a:r>
              <a:endParaRPr lang="en-US" altLang="zh-CN" sz="2000" b="1" dirty="0"/>
            </a:p>
          </p:txBody>
        </p:sp>
        <p:sp>
          <p:nvSpPr>
            <p:cNvPr id="50292" name="Line 53"/>
            <p:cNvSpPr/>
            <p:nvPr/>
          </p:nvSpPr>
          <p:spPr>
            <a:xfrm>
              <a:off x="2382" y="2580"/>
              <a:ext cx="237" cy="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3" name="Rectangle 54"/>
            <p:cNvSpPr/>
            <p:nvPr/>
          </p:nvSpPr>
          <p:spPr>
            <a:xfrm>
              <a:off x="2635" y="2391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6</a:t>
              </a:r>
              <a:endParaRPr lang="en-US" altLang="zh-CN" sz="2000" b="1" dirty="0"/>
            </a:p>
          </p:txBody>
        </p:sp>
        <p:sp>
          <p:nvSpPr>
            <p:cNvPr id="50294" name="Line 55"/>
            <p:cNvSpPr/>
            <p:nvPr/>
          </p:nvSpPr>
          <p:spPr>
            <a:xfrm>
              <a:off x="2144" y="2706"/>
              <a:ext cx="0" cy="12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5" name="Line 56"/>
            <p:cNvSpPr/>
            <p:nvPr/>
          </p:nvSpPr>
          <p:spPr>
            <a:xfrm>
              <a:off x="2144" y="2327"/>
              <a:ext cx="0" cy="12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6" name="Line 57"/>
            <p:cNvSpPr/>
            <p:nvPr/>
          </p:nvSpPr>
          <p:spPr>
            <a:xfrm>
              <a:off x="1986" y="2659"/>
              <a:ext cx="0" cy="75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7" name="Line 58"/>
            <p:cNvSpPr/>
            <p:nvPr/>
          </p:nvSpPr>
          <p:spPr>
            <a:xfrm>
              <a:off x="1951" y="2692"/>
              <a:ext cx="70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8" name="Line 59"/>
            <p:cNvSpPr/>
            <p:nvPr/>
          </p:nvSpPr>
          <p:spPr>
            <a:xfrm flipV="1">
              <a:off x="1954" y="2452"/>
              <a:ext cx="70" cy="1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299" name="Freeform 60"/>
            <p:cNvSpPr/>
            <p:nvPr/>
          </p:nvSpPr>
          <p:spPr>
            <a:xfrm>
              <a:off x="1905" y="2327"/>
              <a:ext cx="477" cy="505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5"/>
                </a:cxn>
                <a:cxn ang="0">
                  <a:pos x="0" y="90"/>
                </a:cxn>
                <a:cxn ang="0">
                  <a:pos x="0" y="0"/>
                </a:cxn>
              </a:cxnLst>
              <a:pathLst>
                <a:path w="601" h="600">
                  <a:moveTo>
                    <a:pt x="0" y="0"/>
                  </a:moveTo>
                  <a:lnTo>
                    <a:pt x="601" y="300"/>
                  </a:lnTo>
                  <a:lnTo>
                    <a:pt x="0" y="600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300" name="Line 61"/>
            <p:cNvSpPr/>
            <p:nvPr/>
          </p:nvSpPr>
          <p:spPr>
            <a:xfrm flipH="1">
              <a:off x="1680" y="2957"/>
              <a:ext cx="237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1" name="Rectangle 62"/>
            <p:cNvSpPr/>
            <p:nvPr/>
          </p:nvSpPr>
          <p:spPr>
            <a:xfrm>
              <a:off x="1576" y="2785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1</a:t>
              </a:r>
              <a:endParaRPr lang="en-US" altLang="zh-CN" sz="2000" b="1" dirty="0"/>
            </a:p>
          </p:txBody>
        </p:sp>
        <p:sp>
          <p:nvSpPr>
            <p:cNvPr id="50302" name="Line 63"/>
            <p:cNvSpPr/>
            <p:nvPr/>
          </p:nvSpPr>
          <p:spPr>
            <a:xfrm>
              <a:off x="2379" y="2829"/>
              <a:ext cx="237" cy="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3" name="Rectangle 64"/>
            <p:cNvSpPr/>
            <p:nvPr/>
          </p:nvSpPr>
          <p:spPr>
            <a:xfrm>
              <a:off x="2635" y="2663"/>
              <a:ext cx="81" cy="193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8</a:t>
              </a:r>
              <a:endParaRPr lang="en-US" altLang="zh-CN" sz="2000" b="1" dirty="0"/>
            </a:p>
          </p:txBody>
        </p:sp>
        <p:sp>
          <p:nvSpPr>
            <p:cNvPr id="50304" name="Line 65"/>
            <p:cNvSpPr/>
            <p:nvPr/>
          </p:nvSpPr>
          <p:spPr>
            <a:xfrm flipH="1">
              <a:off x="1905" y="2769"/>
              <a:ext cx="119" cy="188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5" name="Line 66"/>
            <p:cNvSpPr/>
            <p:nvPr/>
          </p:nvSpPr>
          <p:spPr>
            <a:xfrm flipH="1" flipV="1">
              <a:off x="2263" y="2643"/>
              <a:ext cx="119" cy="18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6" name="Rectangle 67"/>
            <p:cNvSpPr/>
            <p:nvPr/>
          </p:nvSpPr>
          <p:spPr>
            <a:xfrm>
              <a:off x="2382" y="2189"/>
              <a:ext cx="1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3300"/>
                  </a:solidFill>
                </a:rPr>
                <a:t>U</a:t>
              </a:r>
              <a:r>
                <a:rPr lang="en-US" altLang="zh-CN" sz="2400" b="1" baseline="-25000" dirty="0">
                  <a:solidFill>
                    <a:srgbClr val="FF3300"/>
                  </a:solidFill>
                  <a:ea typeface="楷体_GB2312" pitchFamily="49" charset="-122"/>
                </a:rPr>
                <a:t>2</a:t>
              </a:r>
              <a:endParaRPr lang="en-US" altLang="zh-CN" sz="2400" b="1" baseline="-25000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0307" name="Rectangle 68"/>
            <p:cNvSpPr/>
            <p:nvPr/>
          </p:nvSpPr>
          <p:spPr>
            <a:xfrm>
              <a:off x="1936" y="3219"/>
              <a:ext cx="570" cy="23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3300"/>
                  </a:solidFill>
                </a:rPr>
                <a:t>OP07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50308" name="Line 69"/>
            <p:cNvSpPr/>
            <p:nvPr/>
          </p:nvSpPr>
          <p:spPr>
            <a:xfrm flipH="1">
              <a:off x="4355" y="2411"/>
              <a:ext cx="238" cy="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09" name="Rectangle 70"/>
            <p:cNvSpPr/>
            <p:nvPr/>
          </p:nvSpPr>
          <p:spPr>
            <a:xfrm>
              <a:off x="4265" y="2244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2</a:t>
              </a:r>
              <a:endParaRPr lang="en-US" altLang="zh-CN" sz="2000" b="1" dirty="0"/>
            </a:p>
          </p:txBody>
        </p:sp>
        <p:sp>
          <p:nvSpPr>
            <p:cNvPr id="50310" name="Line 71"/>
            <p:cNvSpPr/>
            <p:nvPr/>
          </p:nvSpPr>
          <p:spPr>
            <a:xfrm flipH="1">
              <a:off x="4355" y="2663"/>
              <a:ext cx="238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1" name="Rectangle 72"/>
            <p:cNvSpPr/>
            <p:nvPr/>
          </p:nvSpPr>
          <p:spPr>
            <a:xfrm>
              <a:off x="4274" y="2484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3</a:t>
              </a:r>
              <a:endParaRPr lang="en-US" altLang="zh-CN" sz="2000" b="1" dirty="0"/>
            </a:p>
          </p:txBody>
        </p:sp>
        <p:sp>
          <p:nvSpPr>
            <p:cNvPr id="50312" name="Line 73"/>
            <p:cNvSpPr/>
            <p:nvPr/>
          </p:nvSpPr>
          <p:spPr>
            <a:xfrm flipV="1">
              <a:off x="4831" y="2033"/>
              <a:ext cx="0" cy="25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3" name="Rectangle 74"/>
            <p:cNvSpPr/>
            <p:nvPr/>
          </p:nvSpPr>
          <p:spPr>
            <a:xfrm>
              <a:off x="4884" y="1953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7</a:t>
              </a:r>
              <a:endParaRPr lang="en-US" altLang="zh-CN" sz="2000" b="1" dirty="0"/>
            </a:p>
          </p:txBody>
        </p:sp>
        <p:sp>
          <p:nvSpPr>
            <p:cNvPr id="50314" name="Line 75"/>
            <p:cNvSpPr/>
            <p:nvPr/>
          </p:nvSpPr>
          <p:spPr>
            <a:xfrm>
              <a:off x="4831" y="2789"/>
              <a:ext cx="0" cy="252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5" name="Rectangle 76"/>
            <p:cNvSpPr/>
            <p:nvPr/>
          </p:nvSpPr>
          <p:spPr>
            <a:xfrm>
              <a:off x="4874" y="2906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4</a:t>
              </a:r>
              <a:endParaRPr lang="en-US" altLang="zh-CN" sz="2000" b="1" dirty="0"/>
            </a:p>
          </p:txBody>
        </p:sp>
        <p:sp>
          <p:nvSpPr>
            <p:cNvPr id="50316" name="Line 77"/>
            <p:cNvSpPr/>
            <p:nvPr/>
          </p:nvSpPr>
          <p:spPr>
            <a:xfrm>
              <a:off x="5069" y="2538"/>
              <a:ext cx="237" cy="1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7" name="Rectangle 78"/>
            <p:cNvSpPr/>
            <p:nvPr/>
          </p:nvSpPr>
          <p:spPr>
            <a:xfrm>
              <a:off x="5321" y="2374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6</a:t>
              </a:r>
              <a:endParaRPr lang="en-US" altLang="zh-CN" sz="2000" b="1" dirty="0"/>
            </a:p>
          </p:txBody>
        </p:sp>
        <p:sp>
          <p:nvSpPr>
            <p:cNvPr id="50318" name="Line 79"/>
            <p:cNvSpPr/>
            <p:nvPr/>
          </p:nvSpPr>
          <p:spPr>
            <a:xfrm>
              <a:off x="4831" y="2663"/>
              <a:ext cx="0" cy="12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19" name="Line 80"/>
            <p:cNvSpPr/>
            <p:nvPr/>
          </p:nvSpPr>
          <p:spPr>
            <a:xfrm>
              <a:off x="4831" y="2285"/>
              <a:ext cx="0" cy="12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0" name="Line 81"/>
            <p:cNvSpPr/>
            <p:nvPr/>
          </p:nvSpPr>
          <p:spPr>
            <a:xfrm flipH="1">
              <a:off x="4664" y="2629"/>
              <a:ext cx="0" cy="78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1" name="Line 82"/>
            <p:cNvSpPr/>
            <p:nvPr/>
          </p:nvSpPr>
          <p:spPr>
            <a:xfrm>
              <a:off x="4632" y="2660"/>
              <a:ext cx="71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2" name="Line 83"/>
            <p:cNvSpPr/>
            <p:nvPr/>
          </p:nvSpPr>
          <p:spPr>
            <a:xfrm>
              <a:off x="4641" y="2411"/>
              <a:ext cx="71" cy="0"/>
            </a:xfrm>
            <a:prstGeom prst="line">
              <a:avLst/>
            </a:prstGeom>
            <a:ln w="25400" cap="flat" cmpd="sng">
              <a:solidFill>
                <a:srgbClr val="3366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3" name="Freeform 84"/>
            <p:cNvSpPr/>
            <p:nvPr/>
          </p:nvSpPr>
          <p:spPr>
            <a:xfrm>
              <a:off x="4593" y="2285"/>
              <a:ext cx="476" cy="5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8" y="45"/>
                </a:cxn>
                <a:cxn ang="0">
                  <a:pos x="0" y="89"/>
                </a:cxn>
                <a:cxn ang="0">
                  <a:pos x="0" y="0"/>
                </a:cxn>
              </a:cxnLst>
              <a:pathLst>
                <a:path w="600" h="599">
                  <a:moveTo>
                    <a:pt x="0" y="0"/>
                  </a:moveTo>
                  <a:lnTo>
                    <a:pt x="600" y="300"/>
                  </a:lnTo>
                  <a:lnTo>
                    <a:pt x="0" y="599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0324" name="Line 85"/>
            <p:cNvSpPr/>
            <p:nvPr/>
          </p:nvSpPr>
          <p:spPr>
            <a:xfrm flipH="1">
              <a:off x="4361" y="2915"/>
              <a:ext cx="238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5" name="Rectangle 86"/>
            <p:cNvSpPr/>
            <p:nvPr/>
          </p:nvSpPr>
          <p:spPr>
            <a:xfrm>
              <a:off x="4273" y="2733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1</a:t>
              </a:r>
              <a:endParaRPr lang="en-US" altLang="zh-CN" sz="2000" b="1" dirty="0"/>
            </a:p>
          </p:txBody>
        </p:sp>
        <p:sp>
          <p:nvSpPr>
            <p:cNvPr id="50326" name="Line 87"/>
            <p:cNvSpPr/>
            <p:nvPr/>
          </p:nvSpPr>
          <p:spPr>
            <a:xfrm>
              <a:off x="5063" y="2789"/>
              <a:ext cx="237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7" name="Rectangle 88"/>
            <p:cNvSpPr/>
            <p:nvPr/>
          </p:nvSpPr>
          <p:spPr>
            <a:xfrm>
              <a:off x="5322" y="2619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8</a:t>
              </a:r>
              <a:endParaRPr lang="en-US" altLang="zh-CN" sz="2000" b="1" dirty="0"/>
            </a:p>
          </p:txBody>
        </p:sp>
        <p:sp>
          <p:nvSpPr>
            <p:cNvPr id="50328" name="Line 89"/>
            <p:cNvSpPr/>
            <p:nvPr/>
          </p:nvSpPr>
          <p:spPr>
            <a:xfrm flipH="1">
              <a:off x="4593" y="2726"/>
              <a:ext cx="119" cy="18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29" name="Line 90"/>
            <p:cNvSpPr/>
            <p:nvPr/>
          </p:nvSpPr>
          <p:spPr>
            <a:xfrm flipH="1" flipV="1">
              <a:off x="4950" y="2600"/>
              <a:ext cx="119" cy="18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0330" name="Rectangle 91"/>
            <p:cNvSpPr/>
            <p:nvPr/>
          </p:nvSpPr>
          <p:spPr>
            <a:xfrm>
              <a:off x="4960" y="2146"/>
              <a:ext cx="181" cy="193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3300"/>
                  </a:solidFill>
                </a:rPr>
                <a:t>U</a:t>
              </a:r>
              <a:r>
                <a:rPr lang="en-US" altLang="zh-CN" sz="2400" b="1" baseline="-25000" dirty="0">
                  <a:solidFill>
                    <a:srgbClr val="FF3300"/>
                  </a:solidFill>
                  <a:ea typeface="楷体_GB2312" pitchFamily="49" charset="-122"/>
                </a:rPr>
                <a:t>4</a:t>
              </a:r>
              <a:endParaRPr lang="en-US" altLang="zh-CN" sz="2400" b="1" baseline="-25000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0331" name="Rectangle 92"/>
            <p:cNvSpPr/>
            <p:nvPr/>
          </p:nvSpPr>
          <p:spPr>
            <a:xfrm>
              <a:off x="4609" y="3217"/>
              <a:ext cx="671" cy="23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3300"/>
                  </a:solidFill>
                </a:rPr>
                <a:t>OP27A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  <p:sp>
          <p:nvSpPr>
            <p:cNvPr id="50332" name="Text Box 93"/>
            <p:cNvSpPr txBox="1"/>
            <p:nvPr/>
          </p:nvSpPr>
          <p:spPr>
            <a:xfrm>
              <a:off x="1032" y="3528"/>
              <a:ext cx="3924" cy="327"/>
            </a:xfrm>
            <a:prstGeom prst="rect">
              <a:avLst/>
            </a:prstGeom>
            <a:noFill/>
            <a:ln w="3175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EDA</a:t>
              </a:r>
              <a:r>
                <a:rPr lang="zh-CN" altLang="en-US" sz="2800" b="1" dirty="0">
                  <a:solidFill>
                    <a:srgbClr val="003399"/>
                  </a:solidFill>
                  <a:latin typeface="Times New Roman" panose="02020603050405020304" pitchFamily="18" charset="0"/>
                  <a:ea typeface="楷体_GB2312" pitchFamily="49" charset="-122"/>
                </a:rPr>
                <a:t>软件中的部分集成运放的符号</a:t>
              </a:r>
              <a:endPara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sp>
        <p:nvSpPr>
          <p:cNvPr id="599134" name="Text Box 94"/>
          <p:cNvSpPr txBox="1"/>
          <p:nvPr/>
        </p:nvSpPr>
        <p:spPr>
          <a:xfrm>
            <a:off x="2476500" y="2590800"/>
            <a:ext cx="42672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003399"/>
                </a:solidFill>
                <a:latin typeface="Times New Roman" panose="02020603050405020304" pitchFamily="18" charset="0"/>
                <a:ea typeface="楷体_GB2312" pitchFamily="49" charset="-122"/>
              </a:rPr>
              <a:t>集成运放的常用符号</a:t>
            </a:r>
            <a:endParaRPr lang="zh-CN" altLang="en-US" sz="2800" b="1" dirty="0">
              <a:solidFill>
                <a:srgbClr val="003399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599135" name="Group 95"/>
          <p:cNvGrpSpPr/>
          <p:nvPr/>
        </p:nvGrpSpPr>
        <p:grpSpPr>
          <a:xfrm>
            <a:off x="382588" y="644525"/>
            <a:ext cx="8589962" cy="1992313"/>
            <a:chOff x="181" y="180"/>
            <a:chExt cx="5411" cy="1255"/>
          </a:xfrm>
        </p:grpSpPr>
        <p:sp>
          <p:nvSpPr>
            <p:cNvPr id="50183" name="Rectangle 96"/>
            <p:cNvSpPr/>
            <p:nvPr/>
          </p:nvSpPr>
          <p:spPr>
            <a:xfrm>
              <a:off x="181" y="1231"/>
              <a:ext cx="1390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33CC"/>
                  </a:solidFill>
                </a:rPr>
                <a:t>(a) </a:t>
              </a:r>
              <a:r>
                <a:rPr lang="zh-CN" altLang="en-US" sz="2000" b="1" dirty="0">
                  <a:solidFill>
                    <a:srgbClr val="0033CC"/>
                  </a:solidFill>
                </a:rPr>
                <a:t>国际流行符号</a:t>
              </a:r>
              <a:endParaRPr lang="zh-CN" altLang="en-US" sz="2000" b="1" dirty="0">
                <a:solidFill>
                  <a:srgbClr val="0033CC"/>
                </a:solidFill>
              </a:endParaRPr>
            </a:p>
          </p:txBody>
        </p:sp>
        <p:sp>
          <p:nvSpPr>
            <p:cNvPr id="50184" name="Rectangle 97"/>
            <p:cNvSpPr/>
            <p:nvPr/>
          </p:nvSpPr>
          <p:spPr>
            <a:xfrm>
              <a:off x="1711" y="1239"/>
              <a:ext cx="1483" cy="192"/>
            </a:xfrm>
            <a:prstGeom prst="rect">
              <a:avLst/>
            </a:prstGeom>
            <a:noFill/>
            <a:ln w="2540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33CC"/>
                  </a:solidFill>
                </a:rPr>
                <a:t>(b) </a:t>
              </a:r>
              <a:r>
                <a:rPr lang="zh-CN" altLang="en-US" sz="2000" b="1" dirty="0">
                  <a:solidFill>
                    <a:srgbClr val="0033CC"/>
                  </a:solidFill>
                </a:rPr>
                <a:t>国际标准符号</a:t>
              </a:r>
              <a:endParaRPr lang="zh-CN" altLang="en-US" sz="2000" b="1" dirty="0">
                <a:solidFill>
                  <a:srgbClr val="0033CC"/>
                </a:solidFill>
              </a:endParaRPr>
            </a:p>
          </p:txBody>
        </p:sp>
        <p:sp>
          <p:nvSpPr>
            <p:cNvPr id="50185" name="Rectangle 98"/>
            <p:cNvSpPr/>
            <p:nvPr/>
          </p:nvSpPr>
          <p:spPr>
            <a:xfrm>
              <a:off x="3266" y="1243"/>
              <a:ext cx="2326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0033CC"/>
                  </a:solidFill>
                </a:rPr>
                <a:t>(c) </a:t>
              </a:r>
              <a:r>
                <a:rPr lang="zh-CN" altLang="en-US" sz="2000" b="1" dirty="0">
                  <a:solidFill>
                    <a:srgbClr val="0033CC"/>
                  </a:solidFill>
                </a:rPr>
                <a:t>具有电源引脚的流行符号</a:t>
              </a:r>
              <a:endParaRPr lang="zh-CN" altLang="en-US" sz="2000" b="1" dirty="0">
                <a:solidFill>
                  <a:srgbClr val="0033CC"/>
                </a:solidFill>
              </a:endParaRPr>
            </a:p>
          </p:txBody>
        </p:sp>
        <p:grpSp>
          <p:nvGrpSpPr>
            <p:cNvPr id="50186" name="Group 99"/>
            <p:cNvGrpSpPr/>
            <p:nvPr/>
          </p:nvGrpSpPr>
          <p:grpSpPr>
            <a:xfrm>
              <a:off x="1743" y="348"/>
              <a:ext cx="1389" cy="636"/>
              <a:chOff x="1743" y="348"/>
              <a:chExt cx="1389" cy="636"/>
            </a:xfrm>
          </p:grpSpPr>
          <p:sp>
            <p:nvSpPr>
              <p:cNvPr id="50227" name="Rectangle 100"/>
              <p:cNvSpPr/>
              <p:nvPr/>
            </p:nvSpPr>
            <p:spPr>
              <a:xfrm>
                <a:off x="2126" y="372"/>
                <a:ext cx="587" cy="612"/>
              </a:xfrm>
              <a:prstGeom prst="rect">
                <a:avLst/>
              </a:prstGeom>
              <a:noFill/>
              <a:ln w="317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28" name="Line 101"/>
              <p:cNvSpPr/>
              <p:nvPr/>
            </p:nvSpPr>
            <p:spPr>
              <a:xfrm flipH="1">
                <a:off x="1977" y="524"/>
                <a:ext cx="149" cy="3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29" name="Line 102"/>
              <p:cNvSpPr/>
              <p:nvPr/>
            </p:nvSpPr>
            <p:spPr>
              <a:xfrm flipH="1">
                <a:off x="1977" y="831"/>
                <a:ext cx="149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30" name="Line 103"/>
              <p:cNvSpPr/>
              <p:nvPr/>
            </p:nvSpPr>
            <p:spPr>
              <a:xfrm flipV="1">
                <a:off x="2713" y="674"/>
                <a:ext cx="147" cy="1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31" name="Rectangle 104"/>
              <p:cNvSpPr/>
              <p:nvPr/>
            </p:nvSpPr>
            <p:spPr>
              <a:xfrm>
                <a:off x="2181" y="732"/>
                <a:ext cx="91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33CC"/>
                    </a:solidFill>
                  </a:rPr>
                  <a:t>+</a:t>
                </a:r>
                <a:endParaRPr lang="en-US" altLang="zh-CN" sz="2000" b="1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50232" name="Rectangle 105"/>
              <p:cNvSpPr/>
              <p:nvPr/>
            </p:nvSpPr>
            <p:spPr>
              <a:xfrm>
                <a:off x="2184" y="348"/>
                <a:ext cx="80" cy="19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33CC"/>
                    </a:solidFill>
                  </a:rPr>
                  <a:t>_</a:t>
                </a:r>
                <a:endParaRPr lang="en-US" altLang="zh-CN" sz="2000" b="1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50233" name="Rectangle 106"/>
              <p:cNvSpPr/>
              <p:nvPr/>
            </p:nvSpPr>
            <p:spPr>
              <a:xfrm>
                <a:off x="2571" y="578"/>
                <a:ext cx="91" cy="193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000" b="1" dirty="0">
                    <a:solidFill>
                      <a:srgbClr val="0033CC"/>
                    </a:solidFill>
                  </a:rPr>
                  <a:t>+</a:t>
                </a:r>
                <a:endParaRPr lang="en-US" altLang="zh-CN" sz="2000" b="1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50234" name="Rectangle 107"/>
              <p:cNvSpPr/>
              <p:nvPr/>
            </p:nvSpPr>
            <p:spPr>
              <a:xfrm>
                <a:off x="1750" y="381"/>
                <a:ext cx="150" cy="23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-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35" name="Rectangle 108"/>
              <p:cNvSpPr/>
              <p:nvPr/>
            </p:nvSpPr>
            <p:spPr>
              <a:xfrm>
                <a:off x="1743" y="688"/>
                <a:ext cx="228" cy="23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+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36" name="Rectangle 109"/>
              <p:cNvSpPr/>
              <p:nvPr/>
            </p:nvSpPr>
            <p:spPr>
              <a:xfrm>
                <a:off x="2961" y="530"/>
                <a:ext cx="171" cy="230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wrap="none"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o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37" name="Oval 110"/>
              <p:cNvSpPr/>
              <p:nvPr/>
            </p:nvSpPr>
            <p:spPr>
              <a:xfrm>
                <a:off x="1928" y="500"/>
                <a:ext cx="45" cy="53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38" name="Oval 111"/>
              <p:cNvSpPr/>
              <p:nvPr/>
            </p:nvSpPr>
            <p:spPr>
              <a:xfrm>
                <a:off x="1932" y="802"/>
                <a:ext cx="45" cy="54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39" name="Oval 112"/>
              <p:cNvSpPr/>
              <p:nvPr/>
            </p:nvSpPr>
            <p:spPr>
              <a:xfrm>
                <a:off x="2862" y="646"/>
                <a:ext cx="45" cy="53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40" name="Rectangle 113"/>
              <p:cNvSpPr/>
              <p:nvPr/>
            </p:nvSpPr>
            <p:spPr>
              <a:xfrm>
                <a:off x="2512" y="389"/>
                <a:ext cx="307" cy="192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000" b="1" i="1" dirty="0">
                    <a:solidFill>
                      <a:srgbClr val="0033CC"/>
                    </a:solidFill>
                  </a:rPr>
                  <a:t>A</a:t>
                </a:r>
                <a:r>
                  <a:rPr lang="en-US" altLang="zh-CN" sz="20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o</a:t>
                </a:r>
                <a:endParaRPr lang="en-US" altLang="zh-CN" sz="2000" b="1" i="1" dirty="0">
                  <a:solidFill>
                    <a:srgbClr val="0033CC"/>
                  </a:solidFill>
                </a:endParaRPr>
              </a:p>
            </p:txBody>
          </p:sp>
          <p:sp>
            <p:nvSpPr>
              <p:cNvPr id="50241" name="AutoShape 114"/>
              <p:cNvSpPr/>
              <p:nvPr/>
            </p:nvSpPr>
            <p:spPr>
              <a:xfrm rot="5400000" flipH="1">
                <a:off x="2362" y="458"/>
                <a:ext cx="87" cy="74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</p:grpSp>
        <p:grpSp>
          <p:nvGrpSpPr>
            <p:cNvPr id="50187" name="Group 115"/>
            <p:cNvGrpSpPr/>
            <p:nvPr/>
          </p:nvGrpSpPr>
          <p:grpSpPr>
            <a:xfrm>
              <a:off x="236" y="372"/>
              <a:ext cx="1276" cy="577"/>
              <a:chOff x="236" y="372"/>
              <a:chExt cx="1276" cy="577"/>
            </a:xfrm>
          </p:grpSpPr>
          <p:sp>
            <p:nvSpPr>
              <p:cNvPr id="50211" name="Line 116"/>
              <p:cNvSpPr/>
              <p:nvPr/>
            </p:nvSpPr>
            <p:spPr>
              <a:xfrm flipH="1" flipV="1">
                <a:off x="533" y="553"/>
                <a:ext cx="112" cy="2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2" name="Line 117"/>
              <p:cNvSpPr/>
              <p:nvPr/>
            </p:nvSpPr>
            <p:spPr>
              <a:xfrm flipH="1">
                <a:off x="533" y="819"/>
                <a:ext cx="107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3" name="Line 118"/>
              <p:cNvSpPr/>
              <p:nvPr/>
            </p:nvSpPr>
            <p:spPr>
              <a:xfrm>
                <a:off x="1095" y="686"/>
                <a:ext cx="114" cy="3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4" name="Line 119"/>
              <p:cNvSpPr/>
              <p:nvPr/>
            </p:nvSpPr>
            <p:spPr>
              <a:xfrm>
                <a:off x="645" y="425"/>
                <a:ext cx="450" cy="261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5" name="Line 120"/>
              <p:cNvSpPr/>
              <p:nvPr/>
            </p:nvSpPr>
            <p:spPr>
              <a:xfrm flipV="1">
                <a:off x="645" y="686"/>
                <a:ext cx="450" cy="263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6" name="Line 121"/>
              <p:cNvSpPr/>
              <p:nvPr/>
            </p:nvSpPr>
            <p:spPr>
              <a:xfrm flipH="1">
                <a:off x="642" y="425"/>
                <a:ext cx="0" cy="52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217" name="Line 122"/>
              <p:cNvSpPr/>
              <p:nvPr/>
            </p:nvSpPr>
            <p:spPr>
              <a:xfrm>
                <a:off x="690" y="567"/>
                <a:ext cx="68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0218" name="Group 123"/>
              <p:cNvGrpSpPr/>
              <p:nvPr/>
            </p:nvGrpSpPr>
            <p:grpSpPr>
              <a:xfrm>
                <a:off x="684" y="768"/>
                <a:ext cx="68" cy="79"/>
                <a:chOff x="684" y="768"/>
                <a:chExt cx="68" cy="79"/>
              </a:xfrm>
            </p:grpSpPr>
            <p:sp>
              <p:nvSpPr>
                <p:cNvPr id="50225" name="Line 124"/>
                <p:cNvSpPr/>
                <p:nvPr/>
              </p:nvSpPr>
              <p:spPr>
                <a:xfrm flipV="1">
                  <a:off x="684" y="804"/>
                  <a:ext cx="68" cy="3"/>
                </a:xfrm>
                <a:prstGeom prst="line">
                  <a:avLst/>
                </a:prstGeom>
                <a:ln w="2540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26" name="Line 125"/>
                <p:cNvSpPr/>
                <p:nvPr/>
              </p:nvSpPr>
              <p:spPr>
                <a:xfrm>
                  <a:off x="712" y="768"/>
                  <a:ext cx="2" cy="79"/>
                </a:xfrm>
                <a:prstGeom prst="line">
                  <a:avLst/>
                </a:prstGeom>
                <a:ln w="2540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0219" name="Oval 126"/>
              <p:cNvSpPr/>
              <p:nvPr/>
            </p:nvSpPr>
            <p:spPr>
              <a:xfrm>
                <a:off x="485" y="523"/>
                <a:ext cx="34" cy="45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20" name="Oval 127"/>
              <p:cNvSpPr/>
              <p:nvPr/>
            </p:nvSpPr>
            <p:spPr>
              <a:xfrm>
                <a:off x="484" y="787"/>
                <a:ext cx="34" cy="46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21" name="Oval 128"/>
              <p:cNvSpPr/>
              <p:nvPr/>
            </p:nvSpPr>
            <p:spPr>
              <a:xfrm>
                <a:off x="1209" y="664"/>
                <a:ext cx="34" cy="46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22" name="Rectangle 129"/>
              <p:cNvSpPr/>
              <p:nvPr/>
            </p:nvSpPr>
            <p:spPr>
              <a:xfrm>
                <a:off x="1225" y="564"/>
                <a:ext cx="287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>
                  <a:spcBef>
                    <a:spcPct val="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o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23" name="Rectangle 130"/>
              <p:cNvSpPr/>
              <p:nvPr/>
            </p:nvSpPr>
            <p:spPr>
              <a:xfrm>
                <a:off x="236" y="660"/>
                <a:ext cx="29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+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24" name="Rectangle 131"/>
              <p:cNvSpPr/>
              <p:nvPr/>
            </p:nvSpPr>
            <p:spPr>
              <a:xfrm>
                <a:off x="239" y="372"/>
                <a:ext cx="26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-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</p:grpSp>
        <p:grpSp>
          <p:nvGrpSpPr>
            <p:cNvPr id="50188" name="Group 132"/>
            <p:cNvGrpSpPr/>
            <p:nvPr/>
          </p:nvGrpSpPr>
          <p:grpSpPr>
            <a:xfrm>
              <a:off x="3512" y="180"/>
              <a:ext cx="1462" cy="944"/>
              <a:chOff x="3512" y="180"/>
              <a:chExt cx="1462" cy="944"/>
            </a:xfrm>
          </p:grpSpPr>
          <p:sp>
            <p:nvSpPr>
              <p:cNvPr id="50189" name="Rectangle 133"/>
              <p:cNvSpPr/>
              <p:nvPr/>
            </p:nvSpPr>
            <p:spPr>
              <a:xfrm>
                <a:off x="4687" y="495"/>
                <a:ext cx="287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o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190" name="Line 134"/>
              <p:cNvSpPr/>
              <p:nvPr/>
            </p:nvSpPr>
            <p:spPr>
              <a:xfrm flipH="1">
                <a:off x="3801" y="807"/>
                <a:ext cx="222" cy="0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1" name="Line 135"/>
              <p:cNvSpPr/>
              <p:nvPr/>
            </p:nvSpPr>
            <p:spPr>
              <a:xfrm flipH="1" flipV="1">
                <a:off x="3804" y="557"/>
                <a:ext cx="219" cy="2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2" name="Line 136"/>
              <p:cNvSpPr/>
              <p:nvPr/>
            </p:nvSpPr>
            <p:spPr>
              <a:xfrm>
                <a:off x="4469" y="682"/>
                <a:ext cx="223" cy="3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3" name="Line 137"/>
              <p:cNvSpPr/>
              <p:nvPr/>
            </p:nvSpPr>
            <p:spPr>
              <a:xfrm>
                <a:off x="4235" y="803"/>
                <a:ext cx="0" cy="245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4" name="Line 138"/>
              <p:cNvSpPr/>
              <p:nvPr/>
            </p:nvSpPr>
            <p:spPr>
              <a:xfrm flipV="1">
                <a:off x="4234" y="305"/>
                <a:ext cx="1" cy="249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5" name="Line 139"/>
              <p:cNvSpPr/>
              <p:nvPr/>
            </p:nvSpPr>
            <p:spPr>
              <a:xfrm flipV="1">
                <a:off x="4023" y="682"/>
                <a:ext cx="446" cy="247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6" name="Line 140"/>
              <p:cNvSpPr/>
              <p:nvPr/>
            </p:nvSpPr>
            <p:spPr>
              <a:xfrm>
                <a:off x="4023" y="436"/>
                <a:ext cx="446" cy="246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7" name="Line 141"/>
              <p:cNvSpPr/>
              <p:nvPr/>
            </p:nvSpPr>
            <p:spPr>
              <a:xfrm flipV="1">
                <a:off x="4023" y="436"/>
                <a:ext cx="0" cy="493"/>
              </a:xfrm>
              <a:prstGeom prst="line">
                <a:avLst/>
              </a:prstGeom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0198" name="Line 142"/>
              <p:cNvSpPr/>
              <p:nvPr/>
            </p:nvSpPr>
            <p:spPr>
              <a:xfrm>
                <a:off x="4056" y="550"/>
                <a:ext cx="67" cy="0"/>
              </a:xfrm>
              <a:prstGeom prst="line">
                <a:avLst/>
              </a:prstGeom>
              <a:ln w="25400" cap="flat" cmpd="sng">
                <a:solidFill>
                  <a:srgbClr val="0000FF"/>
                </a:solidFill>
                <a:prstDash val="solid"/>
                <a:headEnd type="none" w="med" len="med"/>
                <a:tailEnd type="none" w="med" len="med"/>
              </a:ln>
            </p:spPr>
          </p:sp>
          <p:grpSp>
            <p:nvGrpSpPr>
              <p:cNvPr id="50199" name="Group 143"/>
              <p:cNvGrpSpPr/>
              <p:nvPr/>
            </p:nvGrpSpPr>
            <p:grpSpPr>
              <a:xfrm>
                <a:off x="4038" y="761"/>
                <a:ext cx="79" cy="74"/>
                <a:chOff x="4038" y="761"/>
                <a:chExt cx="79" cy="74"/>
              </a:xfrm>
            </p:grpSpPr>
            <p:sp>
              <p:nvSpPr>
                <p:cNvPr id="50209" name="Line 144"/>
                <p:cNvSpPr/>
                <p:nvPr/>
              </p:nvSpPr>
              <p:spPr>
                <a:xfrm>
                  <a:off x="4038" y="800"/>
                  <a:ext cx="79" cy="0"/>
                </a:xfrm>
                <a:prstGeom prst="line">
                  <a:avLst/>
                </a:prstGeom>
                <a:ln w="2540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0210" name="Line 145"/>
                <p:cNvSpPr/>
                <p:nvPr/>
              </p:nvSpPr>
              <p:spPr>
                <a:xfrm flipV="1">
                  <a:off x="4077" y="761"/>
                  <a:ext cx="0" cy="74"/>
                </a:xfrm>
                <a:prstGeom prst="line">
                  <a:avLst/>
                </a:prstGeom>
                <a:ln w="25400" cap="flat" cmpd="sng">
                  <a:solidFill>
                    <a:srgbClr val="0000FF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</p:grpSp>
          <p:sp>
            <p:nvSpPr>
              <p:cNvPr id="50200" name="Rectangle 146"/>
              <p:cNvSpPr/>
              <p:nvPr/>
            </p:nvSpPr>
            <p:spPr>
              <a:xfrm>
                <a:off x="4271" y="180"/>
                <a:ext cx="555" cy="21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lnSpc>
                    <a:spcPct val="110000"/>
                  </a:lnSpc>
                  <a:spcBef>
                    <a:spcPct val="0"/>
                  </a:spcBef>
                  <a:buNone/>
                </a:pPr>
                <a:r>
                  <a:rPr lang="en-US" altLang="zh-CN" sz="2000" b="1" i="1" dirty="0">
                    <a:solidFill>
                      <a:srgbClr val="0033CC"/>
                    </a:solidFill>
                  </a:rPr>
                  <a:t>+U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cc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01" name="Rectangle 147"/>
              <p:cNvSpPr/>
              <p:nvPr/>
            </p:nvSpPr>
            <p:spPr>
              <a:xfrm>
                <a:off x="4325" y="913"/>
                <a:ext cx="421" cy="211"/>
              </a:xfrm>
              <a:prstGeom prst="rect">
                <a:avLst/>
              </a:prstGeom>
              <a:noFill/>
              <a:ln w="31750">
                <a:noFill/>
              </a:ln>
            </p:spPr>
            <p:txBody>
              <a:bodyPr lIns="0" tIns="0" rIns="0" bIns="0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just">
                  <a:lnSpc>
                    <a:spcPct val="110000"/>
                  </a:lnSpc>
                  <a:spcBef>
                    <a:spcPct val="0"/>
                  </a:spcBef>
                  <a:buNone/>
                </a:pPr>
                <a:r>
                  <a:rPr lang="en-US" altLang="zh-CN" sz="2000" b="1" i="1" dirty="0">
                    <a:solidFill>
                      <a:srgbClr val="0033CC"/>
                    </a:solidFill>
                  </a:rPr>
                  <a:t>-U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cc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02" name="Oval 148"/>
              <p:cNvSpPr/>
              <p:nvPr/>
            </p:nvSpPr>
            <p:spPr>
              <a:xfrm>
                <a:off x="3768" y="535"/>
                <a:ext cx="34" cy="43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03" name="Oval 149"/>
              <p:cNvSpPr/>
              <p:nvPr/>
            </p:nvSpPr>
            <p:spPr>
              <a:xfrm>
                <a:off x="3765" y="786"/>
                <a:ext cx="34" cy="42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04" name="Oval 150"/>
              <p:cNvSpPr/>
              <p:nvPr/>
            </p:nvSpPr>
            <p:spPr>
              <a:xfrm>
                <a:off x="4693" y="657"/>
                <a:ext cx="34" cy="43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05" name="Oval 151"/>
              <p:cNvSpPr/>
              <p:nvPr/>
            </p:nvSpPr>
            <p:spPr>
              <a:xfrm>
                <a:off x="4227" y="1020"/>
                <a:ext cx="34" cy="43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06" name="Oval 152"/>
              <p:cNvSpPr/>
              <p:nvPr/>
            </p:nvSpPr>
            <p:spPr>
              <a:xfrm>
                <a:off x="4214" y="259"/>
                <a:ext cx="34" cy="43"/>
              </a:xfrm>
              <a:prstGeom prst="ellipse">
                <a:avLst/>
              </a:prstGeom>
              <a:solidFill>
                <a:schemeClr val="bg1"/>
              </a:solidFill>
              <a:ln w="31750" cap="flat" cmpd="sng">
                <a:solidFill>
                  <a:srgbClr val="000000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/>
              </a:p>
            </p:txBody>
          </p:sp>
          <p:sp>
            <p:nvSpPr>
              <p:cNvPr id="50207" name="Rectangle 153"/>
              <p:cNvSpPr/>
              <p:nvPr/>
            </p:nvSpPr>
            <p:spPr>
              <a:xfrm>
                <a:off x="3515" y="310"/>
                <a:ext cx="26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-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  <p:sp>
            <p:nvSpPr>
              <p:cNvPr id="50208" name="Rectangle 154"/>
              <p:cNvSpPr/>
              <p:nvPr/>
            </p:nvSpPr>
            <p:spPr>
              <a:xfrm>
                <a:off x="3512" y="583"/>
                <a:ext cx="296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i="1" dirty="0">
                    <a:solidFill>
                      <a:srgbClr val="0033CC"/>
                    </a:solidFill>
                  </a:rPr>
                  <a:t>u</a:t>
                </a:r>
                <a:r>
                  <a:rPr lang="en-US" altLang="zh-CN" sz="2400" b="1" baseline="-25000" dirty="0">
                    <a:solidFill>
                      <a:srgbClr val="0033CC"/>
                    </a:solidFill>
                    <a:ea typeface="楷体_GB2312" pitchFamily="49" charset="-122"/>
                  </a:rPr>
                  <a:t>+</a:t>
                </a:r>
                <a:endParaRPr lang="en-US" altLang="zh-CN" sz="2400" b="1" baseline="-25000" dirty="0">
                  <a:solidFill>
                    <a:srgbClr val="0033CC"/>
                  </a:solidFill>
                  <a:ea typeface="楷体_GB2312" pitchFamily="49" charset="-122"/>
                </a:endParaRPr>
              </a:p>
            </p:txBody>
          </p:sp>
        </p:grpSp>
      </p:grpSp>
      <p:sp>
        <p:nvSpPr>
          <p:cNvPr id="599195" name="Text Box 155"/>
          <p:cNvSpPr txBox="1"/>
          <p:nvPr/>
        </p:nvSpPr>
        <p:spPr>
          <a:xfrm>
            <a:off x="361950" y="339725"/>
            <a:ext cx="1771650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3.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符号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599196" name="Line 156"/>
          <p:cNvSpPr/>
          <p:nvPr/>
        </p:nvSpPr>
        <p:spPr>
          <a:xfrm>
            <a:off x="133350" y="3257550"/>
            <a:ext cx="8553450" cy="0"/>
          </a:xfrm>
          <a:prstGeom prst="line">
            <a:avLst/>
          </a:prstGeom>
          <a:ln w="25400" cap="flat" cmpd="sng">
            <a:solidFill>
              <a:srgbClr val="008000"/>
            </a:solidFill>
            <a:prstDash val="dash"/>
            <a:headEnd type="none" w="med" len="med"/>
            <a:tailEnd type="none" w="med" len="med"/>
          </a:ln>
        </p:spPr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99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9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99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99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9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990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9134" grpId="0"/>
      <p:bldP spid="59919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600066" name="Group 2"/>
          <p:cNvGrpSpPr/>
          <p:nvPr/>
        </p:nvGrpSpPr>
        <p:grpSpPr>
          <a:xfrm>
            <a:off x="4802188" y="3162300"/>
            <a:ext cx="3009900" cy="1562100"/>
            <a:chOff x="2763" y="588"/>
            <a:chExt cx="1896" cy="984"/>
          </a:xfrm>
        </p:grpSpPr>
        <p:sp>
          <p:nvSpPr>
            <p:cNvPr id="51254" name="Rectangle 3"/>
            <p:cNvSpPr/>
            <p:nvPr/>
          </p:nvSpPr>
          <p:spPr>
            <a:xfrm>
              <a:off x="3304" y="590"/>
              <a:ext cx="792" cy="982"/>
            </a:xfrm>
            <a:prstGeom prst="rect">
              <a:avLst/>
            </a:prstGeom>
            <a:noFill/>
            <a:ln w="31750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255" name="Line 4"/>
            <p:cNvSpPr/>
            <p:nvPr/>
          </p:nvSpPr>
          <p:spPr>
            <a:xfrm flipH="1">
              <a:off x="3093" y="834"/>
              <a:ext cx="211" cy="2"/>
            </a:xfrm>
            <a:prstGeom prst="line">
              <a:avLst/>
            </a:prstGeom>
            <a:ln w="317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6" name="Line 5"/>
            <p:cNvSpPr/>
            <p:nvPr/>
          </p:nvSpPr>
          <p:spPr>
            <a:xfrm flipH="1">
              <a:off x="3093" y="1327"/>
              <a:ext cx="211" cy="0"/>
            </a:xfrm>
            <a:prstGeom prst="line">
              <a:avLst/>
            </a:prstGeom>
            <a:ln w="317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7" name="Line 6"/>
            <p:cNvSpPr/>
            <p:nvPr/>
          </p:nvSpPr>
          <p:spPr>
            <a:xfrm flipV="1">
              <a:off x="4096" y="1075"/>
              <a:ext cx="208" cy="1"/>
            </a:xfrm>
            <a:prstGeom prst="line">
              <a:avLst/>
            </a:prstGeom>
            <a:ln w="317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58" name="Rectangle 7"/>
            <p:cNvSpPr/>
            <p:nvPr/>
          </p:nvSpPr>
          <p:spPr>
            <a:xfrm>
              <a:off x="3369" y="1192"/>
              <a:ext cx="128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+</a:t>
              </a:r>
              <a:endParaRPr lang="en-US" altLang="zh-CN" sz="2800" b="1" dirty="0">
                <a:solidFill>
                  <a:srgbClr val="003399"/>
                </a:solidFill>
              </a:endParaRPr>
            </a:p>
          </p:txBody>
        </p:sp>
        <p:sp>
          <p:nvSpPr>
            <p:cNvPr id="51259" name="Rectangle 8"/>
            <p:cNvSpPr/>
            <p:nvPr/>
          </p:nvSpPr>
          <p:spPr>
            <a:xfrm>
              <a:off x="3385" y="588"/>
              <a:ext cx="112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_</a:t>
              </a:r>
              <a:endParaRPr lang="en-US" altLang="zh-CN" sz="2800" b="1" dirty="0">
                <a:solidFill>
                  <a:srgbClr val="003399"/>
                </a:solidFill>
              </a:endParaRPr>
            </a:p>
          </p:txBody>
        </p:sp>
        <p:sp>
          <p:nvSpPr>
            <p:cNvPr id="51260" name="Rectangle 9"/>
            <p:cNvSpPr/>
            <p:nvPr/>
          </p:nvSpPr>
          <p:spPr>
            <a:xfrm>
              <a:off x="3932" y="921"/>
              <a:ext cx="128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dirty="0">
                  <a:solidFill>
                    <a:srgbClr val="003399"/>
                  </a:solidFill>
                </a:rPr>
                <a:t>+</a:t>
              </a:r>
              <a:endParaRPr lang="en-US" altLang="zh-CN" sz="2800" b="1" dirty="0">
                <a:solidFill>
                  <a:srgbClr val="003399"/>
                </a:solidFill>
              </a:endParaRPr>
            </a:p>
          </p:txBody>
        </p:sp>
        <p:sp>
          <p:nvSpPr>
            <p:cNvPr id="51261" name="Rectangle 10"/>
            <p:cNvSpPr/>
            <p:nvPr/>
          </p:nvSpPr>
          <p:spPr>
            <a:xfrm>
              <a:off x="2773" y="653"/>
              <a:ext cx="224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0033CC"/>
                  </a:solidFill>
                </a:rPr>
                <a:t>u</a:t>
              </a:r>
              <a:r>
                <a:rPr lang="en-US" altLang="zh-CN" sz="2800" b="1" baseline="-25000" dirty="0">
                  <a:solidFill>
                    <a:srgbClr val="0033CC"/>
                  </a:solidFill>
                  <a:ea typeface="楷体_GB2312" pitchFamily="49" charset="-122"/>
                </a:rPr>
                <a:t>-</a:t>
              </a:r>
              <a:endParaRPr lang="en-US" altLang="zh-CN" sz="2800" b="1" baseline="-25000" dirty="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51262" name="Rectangle 11"/>
            <p:cNvSpPr/>
            <p:nvPr/>
          </p:nvSpPr>
          <p:spPr>
            <a:xfrm>
              <a:off x="2763" y="1133"/>
              <a:ext cx="322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0033CC"/>
                  </a:solidFill>
                </a:rPr>
                <a:t>u</a:t>
              </a:r>
              <a:r>
                <a:rPr lang="en-US" altLang="zh-CN" sz="2800" b="1" baseline="-25000" dirty="0">
                  <a:solidFill>
                    <a:srgbClr val="0033CC"/>
                  </a:solidFill>
                  <a:ea typeface="楷体_GB2312" pitchFamily="49" charset="-122"/>
                </a:rPr>
                <a:t>+</a:t>
              </a:r>
              <a:endParaRPr lang="en-US" altLang="zh-CN" sz="2800" b="1" baseline="-25000" dirty="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51263" name="Rectangle 12"/>
            <p:cNvSpPr/>
            <p:nvPr/>
          </p:nvSpPr>
          <p:spPr>
            <a:xfrm>
              <a:off x="4458" y="904"/>
              <a:ext cx="201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0033CC"/>
                  </a:solidFill>
                </a:rPr>
                <a:t>u</a:t>
              </a:r>
              <a:r>
                <a:rPr lang="en-US" altLang="zh-CN" sz="2800" b="1" baseline="-25000" dirty="0">
                  <a:solidFill>
                    <a:srgbClr val="0033CC"/>
                  </a:solidFill>
                  <a:ea typeface="楷体_GB2312" pitchFamily="49" charset="-122"/>
                </a:rPr>
                <a:t>o</a:t>
              </a:r>
              <a:endParaRPr lang="en-US" altLang="zh-CN" sz="2800" b="1" baseline="-25000" dirty="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51264" name="Oval 13"/>
            <p:cNvSpPr/>
            <p:nvPr/>
          </p:nvSpPr>
          <p:spPr>
            <a:xfrm>
              <a:off x="3024" y="799"/>
              <a:ext cx="68" cy="68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265" name="Oval 14"/>
            <p:cNvSpPr/>
            <p:nvPr/>
          </p:nvSpPr>
          <p:spPr>
            <a:xfrm>
              <a:off x="3030" y="1286"/>
              <a:ext cx="68" cy="68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266" name="Oval 15"/>
            <p:cNvSpPr/>
            <p:nvPr/>
          </p:nvSpPr>
          <p:spPr>
            <a:xfrm>
              <a:off x="4306" y="1048"/>
              <a:ext cx="68" cy="68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267" name="Rectangle 16"/>
            <p:cNvSpPr/>
            <p:nvPr/>
          </p:nvSpPr>
          <p:spPr>
            <a:xfrm>
              <a:off x="3836" y="630"/>
              <a:ext cx="362" cy="269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003399"/>
                  </a:solidFill>
                </a:rPr>
                <a:t>A</a:t>
              </a:r>
              <a:r>
                <a:rPr lang="en-US" altLang="zh-CN" sz="2800" b="1" baseline="-25000" dirty="0">
                  <a:solidFill>
                    <a:srgbClr val="003399"/>
                  </a:solidFill>
                  <a:ea typeface="楷体_GB2312" pitchFamily="49" charset="-122"/>
                </a:rPr>
                <a:t>o</a:t>
              </a:r>
              <a:endParaRPr lang="en-US" altLang="zh-CN" sz="2800" b="1" i="1" dirty="0">
                <a:solidFill>
                  <a:srgbClr val="003399"/>
                </a:solidFill>
              </a:endParaRPr>
            </a:p>
          </p:txBody>
        </p:sp>
        <p:sp useBgFill="1">
          <p:nvSpPr>
            <p:cNvPr id="51268" name="AutoShape 17"/>
            <p:cNvSpPr/>
            <p:nvPr/>
          </p:nvSpPr>
          <p:spPr>
            <a:xfrm rot="5400000" flipH="1">
              <a:off x="3623" y="730"/>
              <a:ext cx="151" cy="152"/>
            </a:xfrm>
            <a:prstGeom prst="triangle">
              <a:avLst>
                <a:gd name="adj" fmla="val 41718"/>
              </a:avLst>
            </a:prstGeom>
            <a:ln w="31750" cap="flat" cmpd="sng">
              <a:solidFill>
                <a:srgbClr val="333399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</p:grpSp>
      <p:grpSp>
        <p:nvGrpSpPr>
          <p:cNvPr id="600082" name="Group 18"/>
          <p:cNvGrpSpPr/>
          <p:nvPr/>
        </p:nvGrpSpPr>
        <p:grpSpPr>
          <a:xfrm>
            <a:off x="827088" y="3048000"/>
            <a:ext cx="3271837" cy="1533525"/>
            <a:chOff x="440" y="624"/>
            <a:chExt cx="2061" cy="966"/>
          </a:xfrm>
        </p:grpSpPr>
        <p:sp>
          <p:nvSpPr>
            <p:cNvPr id="51239" name="Line 19"/>
            <p:cNvSpPr/>
            <p:nvPr/>
          </p:nvSpPr>
          <p:spPr>
            <a:xfrm flipH="1" flipV="1">
              <a:off x="877" y="868"/>
              <a:ext cx="206" cy="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0" name="Line 20"/>
            <p:cNvSpPr/>
            <p:nvPr/>
          </p:nvSpPr>
          <p:spPr>
            <a:xfrm flipH="1">
              <a:off x="877" y="1350"/>
              <a:ext cx="197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1" name="Line 21"/>
            <p:cNvSpPr/>
            <p:nvPr/>
          </p:nvSpPr>
          <p:spPr>
            <a:xfrm>
              <a:off x="1910" y="1109"/>
              <a:ext cx="209" cy="5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2" name="Line 22"/>
            <p:cNvSpPr/>
            <p:nvPr/>
          </p:nvSpPr>
          <p:spPr>
            <a:xfrm>
              <a:off x="1083" y="636"/>
              <a:ext cx="827" cy="47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3" name="Line 23"/>
            <p:cNvSpPr/>
            <p:nvPr/>
          </p:nvSpPr>
          <p:spPr>
            <a:xfrm flipV="1">
              <a:off x="1083" y="1109"/>
              <a:ext cx="827" cy="47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4" name="Line 24"/>
            <p:cNvSpPr/>
            <p:nvPr/>
          </p:nvSpPr>
          <p:spPr>
            <a:xfrm flipH="1">
              <a:off x="1078" y="624"/>
              <a:ext cx="0" cy="96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5" name="Line 25"/>
            <p:cNvSpPr/>
            <p:nvPr/>
          </p:nvSpPr>
          <p:spPr>
            <a:xfrm>
              <a:off x="1160" y="866"/>
              <a:ext cx="125" cy="0"/>
            </a:xfrm>
            <a:prstGeom prst="line">
              <a:avLst/>
            </a:prstGeom>
            <a:ln w="2540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6" name="Line 26"/>
            <p:cNvSpPr/>
            <p:nvPr/>
          </p:nvSpPr>
          <p:spPr>
            <a:xfrm flipV="1">
              <a:off x="1142" y="1343"/>
              <a:ext cx="134" cy="0"/>
            </a:xfrm>
            <a:prstGeom prst="line">
              <a:avLst/>
            </a:prstGeom>
            <a:ln w="2540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7" name="Line 27"/>
            <p:cNvSpPr/>
            <p:nvPr/>
          </p:nvSpPr>
          <p:spPr>
            <a:xfrm>
              <a:off x="1206" y="1275"/>
              <a:ext cx="0" cy="147"/>
            </a:xfrm>
            <a:prstGeom prst="line">
              <a:avLst/>
            </a:prstGeom>
            <a:ln w="25400" cap="flat" cmpd="sng">
              <a:solidFill>
                <a:srgbClr val="333399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48" name="Oval 28"/>
            <p:cNvSpPr/>
            <p:nvPr/>
          </p:nvSpPr>
          <p:spPr>
            <a:xfrm>
              <a:off x="801" y="825"/>
              <a:ext cx="63" cy="82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249" name="Oval 29"/>
            <p:cNvSpPr/>
            <p:nvPr/>
          </p:nvSpPr>
          <p:spPr>
            <a:xfrm>
              <a:off x="799" y="1292"/>
              <a:ext cx="63" cy="83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250" name="Oval 30"/>
            <p:cNvSpPr/>
            <p:nvPr/>
          </p:nvSpPr>
          <p:spPr>
            <a:xfrm>
              <a:off x="2141" y="1058"/>
              <a:ext cx="63" cy="83"/>
            </a:xfrm>
            <a:prstGeom prst="ellipse">
              <a:avLst/>
            </a:prstGeom>
            <a:solidFill>
              <a:schemeClr val="bg1"/>
            </a:solidFill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1251" name="Rectangle 31"/>
            <p:cNvSpPr/>
            <p:nvPr/>
          </p:nvSpPr>
          <p:spPr>
            <a:xfrm>
              <a:off x="2184" y="916"/>
              <a:ext cx="317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>
                <a:spcBef>
                  <a:spcPct val="0"/>
                </a:spcBef>
                <a:buNone/>
              </a:pPr>
              <a:r>
                <a:rPr lang="en-US" altLang="zh-CN" sz="2800" b="1" i="1" dirty="0">
                  <a:solidFill>
                    <a:srgbClr val="0033CC"/>
                  </a:solidFill>
                </a:rPr>
                <a:t>u</a:t>
              </a:r>
              <a:r>
                <a:rPr lang="en-US" altLang="zh-CN" sz="2800" b="1" baseline="-25000" dirty="0">
                  <a:solidFill>
                    <a:srgbClr val="0033CC"/>
                  </a:solidFill>
                  <a:ea typeface="楷体_GB2312" pitchFamily="49" charset="-122"/>
                </a:rPr>
                <a:t>o</a:t>
              </a:r>
              <a:endParaRPr lang="en-US" altLang="zh-CN" sz="2800" b="1" baseline="-25000" dirty="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51252" name="Rectangle 32"/>
            <p:cNvSpPr/>
            <p:nvPr/>
          </p:nvSpPr>
          <p:spPr>
            <a:xfrm>
              <a:off x="440" y="1158"/>
              <a:ext cx="404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rgbClr val="0033CC"/>
                  </a:solidFill>
                </a:rPr>
                <a:t>u</a:t>
              </a:r>
              <a:r>
                <a:rPr lang="en-US" altLang="zh-CN" sz="2800" b="1" baseline="-25000" dirty="0">
                  <a:solidFill>
                    <a:srgbClr val="0033CC"/>
                  </a:solidFill>
                  <a:ea typeface="楷体_GB2312" pitchFamily="49" charset="-122"/>
                </a:rPr>
                <a:t>+</a:t>
              </a:r>
              <a:endParaRPr lang="en-US" altLang="zh-CN" sz="2800" b="1" baseline="-25000" dirty="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  <p:sp>
          <p:nvSpPr>
            <p:cNvPr id="51253" name="Rectangle 33"/>
            <p:cNvSpPr/>
            <p:nvPr/>
          </p:nvSpPr>
          <p:spPr>
            <a:xfrm>
              <a:off x="470" y="640"/>
              <a:ext cx="388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solidFill>
                    <a:srgbClr val="0033CC"/>
                  </a:solidFill>
                </a:rPr>
                <a:t>u</a:t>
              </a:r>
              <a:r>
                <a:rPr lang="en-US" altLang="zh-CN" sz="2800" b="1" baseline="-25000" dirty="0">
                  <a:solidFill>
                    <a:srgbClr val="0033CC"/>
                  </a:solidFill>
                  <a:ea typeface="楷体_GB2312" pitchFamily="49" charset="-122"/>
                </a:rPr>
                <a:t>-</a:t>
              </a:r>
              <a:endParaRPr lang="en-US" altLang="zh-CN" sz="2800" b="1" baseline="-25000" dirty="0">
                <a:solidFill>
                  <a:srgbClr val="0033CC"/>
                </a:solidFill>
                <a:ea typeface="楷体_GB2312" pitchFamily="49" charset="-122"/>
              </a:endParaRPr>
            </a:p>
          </p:txBody>
        </p:sp>
      </p:grpSp>
      <p:sp>
        <p:nvSpPr>
          <p:cNvPr id="600098" name="Rectangle 34"/>
          <p:cNvSpPr/>
          <p:nvPr/>
        </p:nvSpPr>
        <p:spPr>
          <a:xfrm>
            <a:off x="1177925" y="4586288"/>
            <a:ext cx="542925" cy="57943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0033CC"/>
                </a:solidFill>
              </a:rPr>
              <a:t>u</a:t>
            </a:r>
            <a:r>
              <a:rPr lang="en-US" altLang="zh-CN" b="1" baseline="-25000" dirty="0">
                <a:solidFill>
                  <a:srgbClr val="0033CC"/>
                </a:solidFill>
                <a:ea typeface="楷体_GB2312" pitchFamily="49" charset="-122"/>
              </a:rPr>
              <a:t>o</a:t>
            </a:r>
            <a:endParaRPr lang="en-US" altLang="zh-CN" b="1" baseline="-25000" dirty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00099" name="Text Box 35"/>
          <p:cNvSpPr txBox="1"/>
          <p:nvPr/>
        </p:nvSpPr>
        <p:spPr>
          <a:xfrm>
            <a:off x="1657350" y="4645025"/>
            <a:ext cx="2800350" cy="5794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—— 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输出端</a:t>
            </a:r>
            <a:endParaRPr lang="zh-CN" altLang="en-US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0100" name="Rectangle 36"/>
          <p:cNvSpPr/>
          <p:nvPr/>
        </p:nvSpPr>
        <p:spPr>
          <a:xfrm>
            <a:off x="1177925" y="5114925"/>
            <a:ext cx="498475" cy="579438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0033CC"/>
                </a:solidFill>
              </a:rPr>
              <a:t>u</a:t>
            </a:r>
            <a:r>
              <a:rPr lang="en-US" altLang="zh-CN" b="1" baseline="-25000" dirty="0">
                <a:solidFill>
                  <a:srgbClr val="0033CC"/>
                </a:solidFill>
                <a:ea typeface="楷体_GB2312" pitchFamily="49" charset="-122"/>
              </a:rPr>
              <a:t>-</a:t>
            </a:r>
            <a:endParaRPr lang="en-US" altLang="zh-CN" b="1" baseline="-25000" dirty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00101" name="Text Box 37"/>
          <p:cNvSpPr txBox="1"/>
          <p:nvPr/>
        </p:nvSpPr>
        <p:spPr>
          <a:xfrm>
            <a:off x="1638300" y="5135563"/>
            <a:ext cx="449580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—— 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反相输入端；</a:t>
            </a:r>
            <a:endParaRPr lang="zh-CN" altLang="en-US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0102" name="Rectangle 38"/>
          <p:cNvSpPr/>
          <p:nvPr/>
        </p:nvSpPr>
        <p:spPr>
          <a:xfrm>
            <a:off x="1177925" y="5637213"/>
            <a:ext cx="561975" cy="579437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>
              <a:spcBef>
                <a:spcPct val="0"/>
              </a:spcBef>
              <a:buNone/>
            </a:pPr>
            <a:r>
              <a:rPr lang="en-US" altLang="zh-CN" b="1" i="1" dirty="0">
                <a:solidFill>
                  <a:srgbClr val="0033CC"/>
                </a:solidFill>
              </a:rPr>
              <a:t>u</a:t>
            </a:r>
            <a:r>
              <a:rPr lang="en-US" altLang="zh-CN" b="1" baseline="-25000" dirty="0">
                <a:solidFill>
                  <a:srgbClr val="0033CC"/>
                </a:solidFill>
                <a:ea typeface="楷体_GB2312" pitchFamily="49" charset="-122"/>
              </a:rPr>
              <a:t>+</a:t>
            </a:r>
            <a:endParaRPr lang="en-US" altLang="zh-CN" b="1" baseline="-25000" dirty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00103" name="Text Box 39"/>
          <p:cNvSpPr txBox="1"/>
          <p:nvPr/>
        </p:nvSpPr>
        <p:spPr>
          <a:xfrm>
            <a:off x="1638300" y="5657850"/>
            <a:ext cx="4495800" cy="5794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——  </a:t>
            </a:r>
            <a:r>
              <a:rPr lang="zh-CN" altLang="en-US" b="1" dirty="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</a:rPr>
              <a:t>同相输入端；</a:t>
            </a:r>
            <a:endParaRPr lang="zh-CN" altLang="en-US" b="1" dirty="0">
              <a:solidFill>
                <a:srgbClr val="0033CC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0104" name="Rectangle 40"/>
          <p:cNvSpPr/>
          <p:nvPr/>
        </p:nvSpPr>
        <p:spPr>
          <a:xfrm>
            <a:off x="5076825" y="5157788"/>
            <a:ext cx="2962275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0033CC"/>
                </a:solidFill>
              </a:rPr>
              <a:t>u</a:t>
            </a:r>
            <a:r>
              <a:rPr lang="en-US" altLang="zh-CN" b="1" baseline="-25000" dirty="0">
                <a:solidFill>
                  <a:srgbClr val="0033CC"/>
                </a:solidFill>
                <a:ea typeface="楷体_GB2312" pitchFamily="49" charset="-122"/>
              </a:rPr>
              <a:t>o</a:t>
            </a:r>
            <a:r>
              <a:rPr lang="zh-CN" altLang="en-US" b="1" dirty="0">
                <a:solidFill>
                  <a:srgbClr val="0033CC"/>
                </a:solidFill>
                <a:ea typeface="楷体_GB2312" pitchFamily="49" charset="-122"/>
              </a:rPr>
              <a:t>与</a:t>
            </a:r>
            <a:r>
              <a:rPr lang="en-US" altLang="zh-CN" b="1" i="1" dirty="0">
                <a:solidFill>
                  <a:srgbClr val="0033CC"/>
                </a:solidFill>
              </a:rPr>
              <a:t>u</a:t>
            </a:r>
            <a:r>
              <a:rPr lang="en-US" altLang="zh-CN" b="1" baseline="-25000" dirty="0">
                <a:solidFill>
                  <a:srgbClr val="0033CC"/>
                </a:solidFill>
                <a:ea typeface="楷体_GB2312" pitchFamily="49" charset="-122"/>
              </a:rPr>
              <a:t>- </a:t>
            </a:r>
            <a:r>
              <a:rPr lang="zh-CN" altLang="en-US" b="1" dirty="0">
                <a:solidFill>
                  <a:srgbClr val="0033CC"/>
                </a:solidFill>
                <a:ea typeface="楷体_GB2312" pitchFamily="49" charset="-122"/>
              </a:rPr>
              <a:t>反相</a:t>
            </a:r>
            <a:endParaRPr lang="zh-CN" altLang="en-US" b="1" dirty="0">
              <a:solidFill>
                <a:srgbClr val="0033CC"/>
              </a:solidFill>
              <a:ea typeface="楷体_GB2312" pitchFamily="49" charset="-122"/>
            </a:endParaRPr>
          </a:p>
        </p:txBody>
      </p:sp>
      <p:sp>
        <p:nvSpPr>
          <p:cNvPr id="600105" name="Rectangle 41"/>
          <p:cNvSpPr/>
          <p:nvPr/>
        </p:nvSpPr>
        <p:spPr>
          <a:xfrm>
            <a:off x="5043488" y="5597525"/>
            <a:ext cx="2695575" cy="579438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i="1" dirty="0">
                <a:solidFill>
                  <a:srgbClr val="0033CC"/>
                </a:solidFill>
              </a:rPr>
              <a:t>u</a:t>
            </a:r>
            <a:r>
              <a:rPr lang="en-US" altLang="zh-CN" b="1" baseline="-25000" dirty="0">
                <a:solidFill>
                  <a:srgbClr val="0033CC"/>
                </a:solidFill>
                <a:ea typeface="楷体_GB2312" pitchFamily="49" charset="-122"/>
              </a:rPr>
              <a:t>o</a:t>
            </a:r>
            <a:r>
              <a:rPr lang="zh-CN" altLang="en-US" b="1" dirty="0">
                <a:solidFill>
                  <a:srgbClr val="0033CC"/>
                </a:solidFill>
                <a:ea typeface="楷体_GB2312" pitchFamily="49" charset="-122"/>
              </a:rPr>
              <a:t>与</a:t>
            </a:r>
            <a:r>
              <a:rPr lang="en-US" altLang="zh-CN" b="1" i="1" dirty="0">
                <a:solidFill>
                  <a:srgbClr val="0033CC"/>
                </a:solidFill>
              </a:rPr>
              <a:t>u</a:t>
            </a:r>
            <a:r>
              <a:rPr lang="en-US" altLang="zh-CN" b="1" baseline="-25000" dirty="0">
                <a:solidFill>
                  <a:srgbClr val="0033CC"/>
                </a:solidFill>
                <a:ea typeface="楷体_GB2312" pitchFamily="49" charset="-122"/>
              </a:rPr>
              <a:t>+ </a:t>
            </a:r>
            <a:r>
              <a:rPr lang="zh-CN" altLang="en-US" b="1" dirty="0">
                <a:solidFill>
                  <a:srgbClr val="0033CC"/>
                </a:solidFill>
                <a:ea typeface="楷体_GB2312" pitchFamily="49" charset="-122"/>
              </a:rPr>
              <a:t>同相</a:t>
            </a:r>
            <a:endParaRPr lang="zh-CN" altLang="en-US" b="1" dirty="0">
              <a:solidFill>
                <a:srgbClr val="0033CC"/>
              </a:solidFill>
              <a:ea typeface="楷体_GB2312" pitchFamily="49" charset="-122"/>
            </a:endParaRPr>
          </a:p>
        </p:txBody>
      </p:sp>
      <p:pic>
        <p:nvPicPr>
          <p:cNvPr id="600107" name="Picture 4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27088" y="476250"/>
            <a:ext cx="5040312" cy="2428875"/>
          </a:xfrm>
          <a:prstGeom prst="rect">
            <a:avLst/>
          </a:prstGeom>
          <a:noFill/>
          <a:ln w="9525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</p:pic>
      <p:sp>
        <p:nvSpPr>
          <p:cNvPr id="600200" name="Rectangle 136"/>
          <p:cNvSpPr/>
          <p:nvPr/>
        </p:nvSpPr>
        <p:spPr>
          <a:xfrm rot="-2449831">
            <a:off x="1258888" y="1412875"/>
            <a:ext cx="10795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en-US" altLang="zh-CN" sz="1800" b="1" dirty="0">
                <a:solidFill>
                  <a:srgbClr val="FF3300"/>
                </a:solidFill>
              </a:rPr>
              <a:t>LM741</a:t>
            </a:r>
            <a:endParaRPr lang="en-US" altLang="zh-CN" sz="1800" b="1" dirty="0">
              <a:solidFill>
                <a:srgbClr val="FF3300"/>
              </a:solidFill>
            </a:endParaRPr>
          </a:p>
        </p:txBody>
      </p:sp>
      <p:grpSp>
        <p:nvGrpSpPr>
          <p:cNvPr id="600227" name="Group 163"/>
          <p:cNvGrpSpPr/>
          <p:nvPr/>
        </p:nvGrpSpPr>
        <p:grpSpPr>
          <a:xfrm>
            <a:off x="6473825" y="550863"/>
            <a:ext cx="1843088" cy="2662237"/>
            <a:chOff x="2880" y="2142"/>
            <a:chExt cx="1161" cy="1677"/>
          </a:xfrm>
        </p:grpSpPr>
        <p:sp>
          <p:nvSpPr>
            <p:cNvPr id="51215" name="Line 164"/>
            <p:cNvSpPr/>
            <p:nvPr/>
          </p:nvSpPr>
          <p:spPr>
            <a:xfrm flipH="1">
              <a:off x="2989" y="2845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6" name="Rectangle 165"/>
            <p:cNvSpPr/>
            <p:nvPr/>
          </p:nvSpPr>
          <p:spPr>
            <a:xfrm>
              <a:off x="2880" y="2670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3</a:t>
              </a:r>
              <a:endParaRPr lang="en-US" altLang="zh-CN" sz="2000" b="1" dirty="0"/>
            </a:p>
          </p:txBody>
        </p:sp>
        <p:sp>
          <p:nvSpPr>
            <p:cNvPr id="51217" name="Line 166"/>
            <p:cNvSpPr/>
            <p:nvPr/>
          </p:nvSpPr>
          <p:spPr>
            <a:xfrm flipH="1">
              <a:off x="2989" y="2593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18" name="Rectangle 167"/>
            <p:cNvSpPr/>
            <p:nvPr/>
          </p:nvSpPr>
          <p:spPr>
            <a:xfrm>
              <a:off x="2900" y="2415"/>
              <a:ext cx="81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2</a:t>
              </a:r>
              <a:endParaRPr lang="en-US" altLang="zh-CN" sz="2000" b="1" dirty="0"/>
            </a:p>
          </p:txBody>
        </p:sp>
        <p:sp>
          <p:nvSpPr>
            <p:cNvPr id="51219" name="Line 168"/>
            <p:cNvSpPr/>
            <p:nvPr/>
          </p:nvSpPr>
          <p:spPr>
            <a:xfrm>
              <a:off x="3703" y="2719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0" name="Rectangle 169"/>
            <p:cNvSpPr/>
            <p:nvPr/>
          </p:nvSpPr>
          <p:spPr>
            <a:xfrm>
              <a:off x="3961" y="2549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6</a:t>
              </a:r>
              <a:endParaRPr lang="en-US" altLang="zh-CN" sz="2000" b="1" dirty="0"/>
            </a:p>
          </p:txBody>
        </p:sp>
        <p:sp>
          <p:nvSpPr>
            <p:cNvPr id="51221" name="Line 170"/>
            <p:cNvSpPr/>
            <p:nvPr/>
          </p:nvSpPr>
          <p:spPr>
            <a:xfrm flipH="1">
              <a:off x="2998" y="3097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2" name="Rectangle 171"/>
            <p:cNvSpPr/>
            <p:nvPr/>
          </p:nvSpPr>
          <p:spPr>
            <a:xfrm>
              <a:off x="2903" y="2926"/>
              <a:ext cx="81" cy="193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1</a:t>
              </a:r>
              <a:endParaRPr lang="en-US" altLang="zh-CN" sz="2000" b="1" dirty="0"/>
            </a:p>
          </p:txBody>
        </p:sp>
        <p:sp>
          <p:nvSpPr>
            <p:cNvPr id="51223" name="Line 172"/>
            <p:cNvSpPr/>
            <p:nvPr/>
          </p:nvSpPr>
          <p:spPr>
            <a:xfrm>
              <a:off x="3700" y="2971"/>
              <a:ext cx="239" cy="0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4" name="Rectangle 173"/>
            <p:cNvSpPr/>
            <p:nvPr/>
          </p:nvSpPr>
          <p:spPr>
            <a:xfrm>
              <a:off x="3958" y="2798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5</a:t>
              </a:r>
              <a:endParaRPr lang="en-US" altLang="zh-CN" sz="2000" b="1" dirty="0"/>
            </a:p>
          </p:txBody>
        </p:sp>
        <p:sp>
          <p:nvSpPr>
            <p:cNvPr id="51225" name="Line 174"/>
            <p:cNvSpPr/>
            <p:nvPr/>
          </p:nvSpPr>
          <p:spPr>
            <a:xfrm flipV="1">
              <a:off x="3465" y="2215"/>
              <a:ext cx="0" cy="25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6" name="Rectangle 175"/>
            <p:cNvSpPr/>
            <p:nvPr/>
          </p:nvSpPr>
          <p:spPr>
            <a:xfrm>
              <a:off x="3530" y="2142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7</a:t>
              </a:r>
              <a:endParaRPr lang="en-US" altLang="zh-CN" sz="2000" b="1" dirty="0"/>
            </a:p>
          </p:txBody>
        </p:sp>
        <p:sp>
          <p:nvSpPr>
            <p:cNvPr id="51227" name="Line 176"/>
            <p:cNvSpPr/>
            <p:nvPr/>
          </p:nvSpPr>
          <p:spPr>
            <a:xfrm>
              <a:off x="3465" y="2971"/>
              <a:ext cx="0" cy="253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28" name="Rectangle 177"/>
            <p:cNvSpPr/>
            <p:nvPr/>
          </p:nvSpPr>
          <p:spPr>
            <a:xfrm>
              <a:off x="3507" y="3092"/>
              <a:ext cx="80" cy="192"/>
            </a:xfrm>
            <a:prstGeom prst="rect">
              <a:avLst/>
            </a:prstGeom>
            <a:noFill/>
            <a:ln w="31750">
              <a:noFill/>
            </a:ln>
          </p:spPr>
          <p:txBody>
            <a:bodyPr wrap="none"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/>
                <a:t>4</a:t>
              </a:r>
              <a:endParaRPr lang="en-US" altLang="zh-CN" sz="2000" b="1" dirty="0"/>
            </a:p>
          </p:txBody>
        </p:sp>
        <p:sp>
          <p:nvSpPr>
            <p:cNvPr id="51229" name="Line 178"/>
            <p:cNvSpPr/>
            <p:nvPr/>
          </p:nvSpPr>
          <p:spPr>
            <a:xfrm flipH="1">
              <a:off x="3310" y="2810"/>
              <a:ext cx="0" cy="73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0" name="Line 179"/>
            <p:cNvSpPr/>
            <p:nvPr/>
          </p:nvSpPr>
          <p:spPr>
            <a:xfrm>
              <a:off x="3275" y="2845"/>
              <a:ext cx="71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1" name="Line 180"/>
            <p:cNvSpPr/>
            <p:nvPr/>
          </p:nvSpPr>
          <p:spPr>
            <a:xfrm>
              <a:off x="3275" y="2593"/>
              <a:ext cx="71" cy="0"/>
            </a:xfrm>
            <a:prstGeom prst="line">
              <a:avLst/>
            </a:prstGeom>
            <a:ln w="25400" cap="flat" cmpd="sng">
              <a:solidFill>
                <a:srgbClr val="0000FF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2" name="Freeform 181"/>
            <p:cNvSpPr/>
            <p:nvPr/>
          </p:nvSpPr>
          <p:spPr>
            <a:xfrm>
              <a:off x="3228" y="2468"/>
              <a:ext cx="475" cy="503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47" y="43"/>
                </a:cxn>
                <a:cxn ang="0">
                  <a:pos x="0" y="86"/>
                </a:cxn>
                <a:cxn ang="0">
                  <a:pos x="0" y="0"/>
                </a:cxn>
              </a:cxnLst>
              <a:pathLst>
                <a:path w="600" h="600">
                  <a:moveTo>
                    <a:pt x="0" y="0"/>
                  </a:moveTo>
                  <a:lnTo>
                    <a:pt x="600" y="300"/>
                  </a:lnTo>
                  <a:lnTo>
                    <a:pt x="0" y="600"/>
                  </a:lnTo>
                  <a:lnTo>
                    <a:pt x="0" y="0"/>
                  </a:lnTo>
                </a:path>
              </a:pathLst>
            </a:custGeom>
            <a:noFill/>
            <a:ln w="31750" cap="flat" cmpd="sng">
              <a:solidFill>
                <a:srgbClr val="000000">
                  <a:alpha val="100000"/>
                </a:srgbClr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/>
            <a:p>
              <a:endParaRPr lang="zh-CN" altLang="en-US"/>
            </a:p>
          </p:txBody>
        </p:sp>
        <p:sp>
          <p:nvSpPr>
            <p:cNvPr id="51233" name="Line 182"/>
            <p:cNvSpPr/>
            <p:nvPr/>
          </p:nvSpPr>
          <p:spPr>
            <a:xfrm flipV="1">
              <a:off x="3465" y="2845"/>
              <a:ext cx="0" cy="126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4" name="Line 183"/>
            <p:cNvSpPr/>
            <p:nvPr/>
          </p:nvSpPr>
          <p:spPr>
            <a:xfrm flipV="1">
              <a:off x="3465" y="2468"/>
              <a:ext cx="0" cy="125"/>
            </a:xfrm>
            <a:prstGeom prst="line">
              <a:avLst/>
            </a:prstGeom>
            <a:ln w="34925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5" name="Line 184"/>
            <p:cNvSpPr/>
            <p:nvPr/>
          </p:nvSpPr>
          <p:spPr>
            <a:xfrm flipH="1" flipV="1">
              <a:off x="3584" y="2782"/>
              <a:ext cx="119" cy="18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6" name="Line 185"/>
            <p:cNvSpPr/>
            <p:nvPr/>
          </p:nvSpPr>
          <p:spPr>
            <a:xfrm flipV="1">
              <a:off x="3228" y="2908"/>
              <a:ext cx="118" cy="189"/>
            </a:xfrm>
            <a:prstGeom prst="line">
              <a:avLst/>
            </a:prstGeom>
            <a:ln w="31750" cap="flat" cmpd="sng">
              <a:solidFill>
                <a:srgbClr val="000000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1237" name="Rectangle 186"/>
            <p:cNvSpPr/>
            <p:nvPr/>
          </p:nvSpPr>
          <p:spPr>
            <a:xfrm>
              <a:off x="3620" y="2330"/>
              <a:ext cx="218" cy="193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000" b="1" dirty="0">
                  <a:solidFill>
                    <a:srgbClr val="FF3300"/>
                  </a:solidFill>
                </a:rPr>
                <a:t>U</a:t>
              </a:r>
              <a:endParaRPr lang="en-US" altLang="zh-CN" sz="2400" b="1" baseline="-25000" dirty="0">
                <a:solidFill>
                  <a:srgbClr val="FF3300"/>
                </a:solidFill>
                <a:ea typeface="楷体_GB2312" pitchFamily="49" charset="-122"/>
              </a:endParaRPr>
            </a:p>
          </p:txBody>
        </p:sp>
        <p:sp>
          <p:nvSpPr>
            <p:cNvPr id="51238" name="Rectangle 187"/>
            <p:cNvSpPr/>
            <p:nvPr/>
          </p:nvSpPr>
          <p:spPr>
            <a:xfrm>
              <a:off x="3184" y="3359"/>
              <a:ext cx="819" cy="460"/>
            </a:xfrm>
            <a:prstGeom prst="rect">
              <a:avLst/>
            </a:prstGeom>
            <a:noFill/>
            <a:ln w="31750">
              <a:noFill/>
            </a:ln>
          </p:spPr>
          <p:txBody>
            <a:bodyPr lIns="0" tIns="0" rIns="0" bIns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3300"/>
                  </a:solidFill>
                </a:rPr>
                <a:t>  LM741</a:t>
              </a:r>
              <a:endParaRPr lang="en-US" altLang="zh-CN" sz="2400" b="1" dirty="0">
                <a:solidFill>
                  <a:srgbClr val="FF3300"/>
                </a:solidFill>
              </a:endParaRPr>
            </a:p>
            <a:p>
              <a:pPr marL="0" lvl="0" indent="0" algn="just">
                <a:spcBef>
                  <a:spcPct val="0"/>
                </a:spcBef>
                <a:buNone/>
              </a:pPr>
              <a:r>
                <a:rPr lang="en-US" altLang="zh-CN" sz="2400" b="1" dirty="0">
                  <a:solidFill>
                    <a:srgbClr val="FF3300"/>
                  </a:solidFill>
                </a:rPr>
                <a:t>  (F007)</a:t>
              </a:r>
              <a:endParaRPr lang="en-US" altLang="zh-CN" sz="2400" b="1" dirty="0">
                <a:solidFill>
                  <a:srgbClr val="FF3300"/>
                </a:solidFill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600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0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0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600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600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0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4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600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0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00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0098" grpId="0"/>
      <p:bldP spid="600099" grpId="0"/>
      <p:bldP spid="600100" grpId="0"/>
      <p:bldP spid="600101" grpId="0"/>
      <p:bldP spid="600102" grpId="0"/>
      <p:bldP spid="600103" grpId="0"/>
      <p:bldP spid="600104" grpId="0"/>
      <p:bldP spid="600105" grpId="0"/>
      <p:bldP spid="600200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2" name="组合 1"/>
          <p:cNvGrpSpPr/>
          <p:nvPr/>
        </p:nvGrpSpPr>
        <p:grpSpPr>
          <a:xfrm>
            <a:off x="4694238" y="1216025"/>
            <a:ext cx="3781425" cy="1616075"/>
            <a:chOff x="4706938" y="2032909"/>
            <a:chExt cx="3781424" cy="1616075"/>
          </a:xfrm>
        </p:grpSpPr>
        <p:grpSp>
          <p:nvGrpSpPr>
            <p:cNvPr id="52253" name="Group 22"/>
            <p:cNvGrpSpPr/>
            <p:nvPr/>
          </p:nvGrpSpPr>
          <p:grpSpPr>
            <a:xfrm>
              <a:off x="4706938" y="2032909"/>
              <a:ext cx="3781424" cy="1616075"/>
              <a:chOff x="2908" y="2424"/>
              <a:chExt cx="2382" cy="1018"/>
            </a:xfrm>
          </p:grpSpPr>
          <p:sp>
            <p:nvSpPr>
              <p:cNvPr id="52257" name="Rectangle 23"/>
              <p:cNvSpPr/>
              <p:nvPr/>
            </p:nvSpPr>
            <p:spPr>
              <a:xfrm>
                <a:off x="3532" y="2472"/>
                <a:ext cx="1191" cy="907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58" name="Line 24"/>
              <p:cNvSpPr/>
              <p:nvPr/>
            </p:nvSpPr>
            <p:spPr>
              <a:xfrm flipV="1">
                <a:off x="3305" y="2670"/>
                <a:ext cx="369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59" name="Line 25"/>
              <p:cNvSpPr/>
              <p:nvPr/>
            </p:nvSpPr>
            <p:spPr>
              <a:xfrm flipV="1">
                <a:off x="3305" y="3237"/>
                <a:ext cx="369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60" name="Line 26"/>
              <p:cNvSpPr/>
              <p:nvPr/>
            </p:nvSpPr>
            <p:spPr>
              <a:xfrm rot="-5400000">
                <a:off x="3050" y="2982"/>
                <a:ext cx="2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2261" name="Oval 27"/>
              <p:cNvSpPr/>
              <p:nvPr/>
            </p:nvSpPr>
            <p:spPr>
              <a:xfrm>
                <a:off x="3248" y="2643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2" name="Oval 28"/>
              <p:cNvSpPr/>
              <p:nvPr/>
            </p:nvSpPr>
            <p:spPr>
              <a:xfrm>
                <a:off x="3248" y="3209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3" name="Oval 29"/>
              <p:cNvSpPr/>
              <p:nvPr/>
            </p:nvSpPr>
            <p:spPr>
              <a:xfrm>
                <a:off x="4950" y="2670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4" name="Text Box 30"/>
              <p:cNvSpPr txBox="1"/>
              <p:nvPr/>
            </p:nvSpPr>
            <p:spPr>
              <a:xfrm>
                <a:off x="3447" y="3181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5" name="Text Box 31"/>
              <p:cNvSpPr txBox="1"/>
              <p:nvPr/>
            </p:nvSpPr>
            <p:spPr>
              <a:xfrm>
                <a:off x="4950" y="255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6" name="Text Box 32"/>
              <p:cNvSpPr txBox="1"/>
              <p:nvPr/>
            </p:nvSpPr>
            <p:spPr>
              <a:xfrm>
                <a:off x="3447" y="2500"/>
                <a:ext cx="34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20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7" name="Text Box 33"/>
              <p:cNvSpPr txBox="1"/>
              <p:nvPr/>
            </p:nvSpPr>
            <p:spPr>
              <a:xfrm>
                <a:off x="2965" y="2529"/>
                <a:ext cx="34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8" name="Text Box 34"/>
              <p:cNvSpPr txBox="1"/>
              <p:nvPr/>
            </p:nvSpPr>
            <p:spPr>
              <a:xfrm>
                <a:off x="2993" y="3209"/>
                <a:ext cx="34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69" name="Text Box 35"/>
              <p:cNvSpPr txBox="1"/>
              <p:nvPr/>
            </p:nvSpPr>
            <p:spPr>
              <a:xfrm>
                <a:off x="4864" y="2784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70" name="Text Box 36"/>
              <p:cNvSpPr txBox="1"/>
              <p:nvPr/>
            </p:nvSpPr>
            <p:spPr>
              <a:xfrm>
                <a:off x="4159" y="2832"/>
                <a:ext cx="6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A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od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u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i</a:t>
                </a:r>
                <a:endParaRPr lang="el-GR" altLang="zh-CN" sz="18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2271" name="Rectangle 37"/>
              <p:cNvSpPr/>
              <p:nvPr/>
            </p:nvSpPr>
            <p:spPr>
              <a:xfrm>
                <a:off x="3617" y="2812"/>
                <a:ext cx="113" cy="255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72" name="Line 38"/>
              <p:cNvSpPr/>
              <p:nvPr/>
            </p:nvSpPr>
            <p:spPr>
              <a:xfrm>
                <a:off x="3674" y="2670"/>
                <a:ext cx="0" cy="14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3" name="Line 39"/>
              <p:cNvSpPr/>
              <p:nvPr/>
            </p:nvSpPr>
            <p:spPr>
              <a:xfrm flipV="1">
                <a:off x="3674" y="3067"/>
                <a:ext cx="0" cy="17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4" name="Text Box 40"/>
              <p:cNvSpPr txBox="1"/>
              <p:nvPr/>
            </p:nvSpPr>
            <p:spPr>
              <a:xfrm>
                <a:off x="3674" y="2840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id</a:t>
                </a:r>
                <a:endPara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75" name="Rectangle 41"/>
              <p:cNvSpPr/>
              <p:nvPr/>
            </p:nvSpPr>
            <p:spPr>
              <a:xfrm rot="5400000">
                <a:off x="4368" y="2571"/>
                <a:ext cx="113" cy="255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76" name="Line 43"/>
              <p:cNvSpPr/>
              <p:nvPr/>
            </p:nvSpPr>
            <p:spPr>
              <a:xfrm>
                <a:off x="4127" y="2699"/>
                <a:ext cx="17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7" name="Line 44"/>
              <p:cNvSpPr/>
              <p:nvPr/>
            </p:nvSpPr>
            <p:spPr>
              <a:xfrm>
                <a:off x="4127" y="2699"/>
                <a:ext cx="0" cy="53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8" name="Line 45"/>
              <p:cNvSpPr/>
              <p:nvPr/>
            </p:nvSpPr>
            <p:spPr>
              <a:xfrm>
                <a:off x="4071" y="3237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79" name="Line 46"/>
              <p:cNvSpPr/>
              <p:nvPr/>
            </p:nvSpPr>
            <p:spPr>
              <a:xfrm>
                <a:off x="4553" y="2699"/>
                <a:ext cx="39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80" name="Line 47"/>
              <p:cNvSpPr/>
              <p:nvPr/>
            </p:nvSpPr>
            <p:spPr>
              <a:xfrm>
                <a:off x="4950" y="3096"/>
                <a:ext cx="0" cy="11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81" name="Line 48"/>
              <p:cNvSpPr/>
              <p:nvPr/>
            </p:nvSpPr>
            <p:spPr>
              <a:xfrm>
                <a:off x="4864" y="3209"/>
                <a:ext cx="17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82" name="Text Box 49"/>
              <p:cNvSpPr txBox="1"/>
              <p:nvPr/>
            </p:nvSpPr>
            <p:spPr>
              <a:xfrm>
                <a:off x="4297" y="2424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83" name="Text Box 50"/>
              <p:cNvSpPr txBox="1"/>
              <p:nvPr/>
            </p:nvSpPr>
            <p:spPr>
              <a:xfrm>
                <a:off x="4950" y="2982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84" name="Text Box 51"/>
              <p:cNvSpPr txBox="1"/>
              <p:nvPr/>
            </p:nvSpPr>
            <p:spPr>
              <a:xfrm>
                <a:off x="2908" y="2852"/>
                <a:ext cx="34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i</a:t>
                </a:r>
                <a:endParaRPr lang="en-US" altLang="zh-CN" sz="24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2254" name="菱形 50"/>
            <p:cNvSpPr/>
            <p:nvPr/>
          </p:nvSpPr>
          <p:spPr>
            <a:xfrm>
              <a:off x="6417205" y="2699658"/>
              <a:ext cx="404813" cy="360361"/>
            </a:xfrm>
            <a:prstGeom prst="diamond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55" name="矩形 53"/>
            <p:cNvSpPr/>
            <p:nvPr/>
          </p:nvSpPr>
          <p:spPr>
            <a:xfrm>
              <a:off x="6553201" y="2442081"/>
              <a:ext cx="39466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20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2256" name="矩形 54"/>
            <p:cNvSpPr/>
            <p:nvPr/>
          </p:nvSpPr>
          <p:spPr>
            <a:xfrm>
              <a:off x="6591673" y="2906330"/>
              <a:ext cx="31771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-</a:t>
              </a:r>
              <a:endPara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368675" y="1489075"/>
            <a:ext cx="1204913" cy="900113"/>
            <a:chOff x="3156632" y="1273854"/>
            <a:chExt cx="1204760" cy="900113"/>
          </a:xfrm>
        </p:grpSpPr>
        <p:grpSp>
          <p:nvGrpSpPr>
            <p:cNvPr id="52249" name="Group 19"/>
            <p:cNvGrpSpPr/>
            <p:nvPr/>
          </p:nvGrpSpPr>
          <p:grpSpPr>
            <a:xfrm>
              <a:off x="3156632" y="1273854"/>
              <a:ext cx="1079500" cy="900113"/>
              <a:chOff x="3560" y="2273"/>
              <a:chExt cx="680" cy="567"/>
            </a:xfrm>
          </p:grpSpPr>
          <p:sp>
            <p:nvSpPr>
              <p:cNvPr id="52251" name="AutoShape 20"/>
              <p:cNvSpPr/>
              <p:nvPr/>
            </p:nvSpPr>
            <p:spPr>
              <a:xfrm>
                <a:off x="3702" y="2273"/>
                <a:ext cx="425" cy="56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52" name="Text Box 21"/>
              <p:cNvSpPr txBox="1"/>
              <p:nvPr/>
            </p:nvSpPr>
            <p:spPr>
              <a:xfrm>
                <a:off x="3560" y="2443"/>
                <a:ext cx="68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等效</a:t>
                </a:r>
                <a:endParaRPr lang="zh-CN" altLang="en-US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2250" name="右箭头 60"/>
            <p:cNvSpPr/>
            <p:nvPr/>
          </p:nvSpPr>
          <p:spPr>
            <a:xfrm>
              <a:off x="3156632" y="1910442"/>
              <a:ext cx="1204760" cy="244702"/>
            </a:xfrm>
            <a:prstGeom prst="rightArrow">
              <a:avLst>
                <a:gd name="adj1" fmla="val 50000"/>
                <a:gd name="adj2" fmla="val 5000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2228" name="组合 1"/>
          <p:cNvGrpSpPr/>
          <p:nvPr/>
        </p:nvGrpSpPr>
        <p:grpSpPr>
          <a:xfrm>
            <a:off x="625475" y="1703388"/>
            <a:ext cx="2384425" cy="1220787"/>
            <a:chOff x="412750" y="1487487"/>
            <a:chExt cx="2384425" cy="1220788"/>
          </a:xfrm>
        </p:grpSpPr>
        <p:grpSp>
          <p:nvGrpSpPr>
            <p:cNvPr id="52233" name="Group 5"/>
            <p:cNvGrpSpPr/>
            <p:nvPr/>
          </p:nvGrpSpPr>
          <p:grpSpPr>
            <a:xfrm>
              <a:off x="412750" y="1487487"/>
              <a:ext cx="2384425" cy="1220788"/>
              <a:chOff x="4071" y="1962"/>
              <a:chExt cx="1502" cy="769"/>
            </a:xfrm>
          </p:grpSpPr>
          <p:sp>
            <p:nvSpPr>
              <p:cNvPr id="52235" name="Rectangle 6"/>
              <p:cNvSpPr/>
              <p:nvPr/>
            </p:nvSpPr>
            <p:spPr>
              <a:xfrm>
                <a:off x="4638" y="1962"/>
                <a:ext cx="567" cy="737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36" name="Line 7"/>
              <p:cNvSpPr/>
              <p:nvPr/>
            </p:nvSpPr>
            <p:spPr>
              <a:xfrm>
                <a:off x="4411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7" name="Line 8"/>
              <p:cNvSpPr/>
              <p:nvPr/>
            </p:nvSpPr>
            <p:spPr>
              <a:xfrm>
                <a:off x="4411" y="2529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8" name="Line 9"/>
              <p:cNvSpPr/>
              <p:nvPr/>
            </p:nvSpPr>
            <p:spPr>
              <a:xfrm>
                <a:off x="5205" y="2330"/>
                <a:ext cx="19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2239" name="Oval 10"/>
              <p:cNvSpPr/>
              <p:nvPr/>
            </p:nvSpPr>
            <p:spPr>
              <a:xfrm>
                <a:off x="4354" y="2132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0" name="Oval 11"/>
              <p:cNvSpPr/>
              <p:nvPr/>
            </p:nvSpPr>
            <p:spPr>
              <a:xfrm>
                <a:off x="4354" y="2500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1" name="Oval 12"/>
              <p:cNvSpPr/>
              <p:nvPr/>
            </p:nvSpPr>
            <p:spPr>
              <a:xfrm>
                <a:off x="5375" y="2302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2" name="Text Box 13"/>
              <p:cNvSpPr txBox="1"/>
              <p:nvPr/>
            </p:nvSpPr>
            <p:spPr>
              <a:xfrm>
                <a:off x="4553" y="238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3" name="Text Box 14"/>
              <p:cNvSpPr txBox="1"/>
              <p:nvPr/>
            </p:nvSpPr>
            <p:spPr>
              <a:xfrm>
                <a:off x="4950" y="221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4" name="Text Box 15"/>
              <p:cNvSpPr txBox="1"/>
              <p:nvPr/>
            </p:nvSpPr>
            <p:spPr>
              <a:xfrm>
                <a:off x="4553" y="204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5" name="Text Box 16"/>
              <p:cNvSpPr txBox="1"/>
              <p:nvPr/>
            </p:nvSpPr>
            <p:spPr>
              <a:xfrm>
                <a:off x="4071" y="2018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i1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6" name="Text Box 17"/>
              <p:cNvSpPr txBox="1"/>
              <p:nvPr/>
            </p:nvSpPr>
            <p:spPr>
              <a:xfrm>
                <a:off x="4099" y="2500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i2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2247" name="Text Box 18"/>
              <p:cNvSpPr txBox="1"/>
              <p:nvPr/>
            </p:nvSpPr>
            <p:spPr>
              <a:xfrm>
                <a:off x="5233" y="2358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6" name="Text Box 19"/>
              <p:cNvSpPr txBox="1">
                <a:spLocks noChangeArrowheads="1"/>
              </p:cNvSpPr>
              <p:nvPr/>
            </p:nvSpPr>
            <p:spPr bwMode="auto">
              <a:xfrm>
                <a:off x="4666" y="1962"/>
                <a:ext cx="567" cy="231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54000" rev="0"/>
                </a:camera>
                <a:lightRig rig="threePt" dir="t"/>
              </a:scene3d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od</a:t>
                </a:r>
                <a:endParaRPr kumimoji="0" lang="el-GR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2234" name="矩形 77"/>
            <p:cNvSpPr/>
            <p:nvPr/>
          </p:nvSpPr>
          <p:spPr>
            <a:xfrm rot="5400000">
              <a:off x="1445699" y="1562840"/>
              <a:ext cx="36420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l-GR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Δ</a:t>
              </a:r>
              <a:endPara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7" name="Text Box 4"/>
          <p:cNvSpPr txBox="1"/>
          <p:nvPr/>
        </p:nvSpPr>
        <p:spPr>
          <a:xfrm>
            <a:off x="290513" y="3070225"/>
            <a:ext cx="7515225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1.</a:t>
            </a:r>
            <a:r>
              <a:rPr lang="zh-CN" altLang="en-US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开环差模电压放大倍数</a:t>
            </a:r>
            <a:r>
              <a:rPr lang="en-US" altLang="zh-CN" sz="3600" b="1" dirty="0">
                <a:solidFill>
                  <a:srgbClr val="FF0000"/>
                </a:solidFill>
                <a:latin typeface="宋体" panose="02010600030101010101" pitchFamily="2" charset="-122"/>
              </a:rPr>
              <a:t>A</a:t>
            </a:r>
            <a:r>
              <a:rPr lang="en-US" altLang="zh-CN" sz="3600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od</a:t>
            </a:r>
            <a:r>
              <a:rPr lang="zh-CN" altLang="en-US" sz="3600" b="1" baseline="-25000" dirty="0">
                <a:solidFill>
                  <a:srgbClr val="FF0000"/>
                </a:solidFill>
                <a:latin typeface="宋体" panose="02010600030101010101" pitchFamily="2" charset="-122"/>
              </a:rPr>
              <a:t>： </a:t>
            </a:r>
            <a:endParaRPr lang="en-US" altLang="zh-CN" sz="3600" b="1" dirty="0">
              <a:solidFill>
                <a:srgbClr val="FF0000"/>
              </a:solidFill>
              <a:latin typeface="宋体" panose="02010600030101010101" pitchFamily="2" charset="-122"/>
            </a:endParaRPr>
          </a:p>
        </p:txBody>
      </p:sp>
      <p:sp>
        <p:nvSpPr>
          <p:cNvPr id="58" name="Text Box 5"/>
          <p:cNvSpPr txBox="1"/>
          <p:nvPr/>
        </p:nvSpPr>
        <p:spPr>
          <a:xfrm>
            <a:off x="1028700" y="3716338"/>
            <a:ext cx="6931025" cy="13858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1C1C1C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----</a:t>
            </a:r>
            <a:r>
              <a:rPr lang="zh-CN" altLang="en-US" sz="2400" b="1" dirty="0">
                <a:solidFill>
                  <a:srgbClr val="1C1C1C"/>
                </a:solidFill>
                <a:latin typeface="宋体" panose="02010600030101010101" pitchFamily="2" charset="-122"/>
              </a:rPr>
              <a:t>运放开环时输出电压与输入差模电压之比</a:t>
            </a:r>
            <a:r>
              <a:rPr lang="zh-CN" altLang="en-US" sz="2400" b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	</a:t>
            </a:r>
            <a:endParaRPr lang="en-US" altLang="zh-CN" sz="2400" b="1" dirty="0">
              <a:solidFill>
                <a:srgbClr val="FFFFFF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  <a:p>
            <a:pPr marL="0" lvl="0" indent="0" algn="ctr" eaLnBrk="1" hangingPunct="1">
              <a:lnSpc>
                <a:spcPct val="150000"/>
              </a:lnSpc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FFFF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   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od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=</a:t>
            </a:r>
            <a:r>
              <a:rPr lang="en-US" altLang="zh-CN" sz="2400" b="1" i="1" dirty="0">
                <a:solidFill>
                  <a:srgbClr val="FF0000"/>
                </a:solidFill>
                <a:latin typeface="Tahoma" panose="020B0604030504040204" pitchFamily="34" charset="0"/>
              </a:rPr>
              <a:t> 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o 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(</a:t>
            </a:r>
            <a:r>
              <a:rPr lang="en-US" altLang="zh-CN" sz="2400" b="1" i="1" dirty="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+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-</a:t>
            </a:r>
            <a:r>
              <a:rPr lang="en-US" altLang="zh-CN" sz="2400" b="1" i="1" dirty="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-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)=</a:t>
            </a:r>
            <a:r>
              <a:rPr lang="en-US" altLang="zh-CN" sz="2400" b="1" i="1" dirty="0">
                <a:solidFill>
                  <a:srgbClr val="FF0000"/>
                </a:solidFill>
                <a:latin typeface="Tahoma" panose="020B0604030504040204" pitchFamily="34" charset="0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o 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/</a:t>
            </a:r>
            <a:r>
              <a: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rPr>
              <a:t> </a:t>
            </a:r>
            <a:r>
              <a:rPr lang="en-US" altLang="zh-CN" sz="2400" b="1" i="1" dirty="0">
                <a:solidFill>
                  <a:srgbClr val="FF0000"/>
                </a:solidFill>
                <a:latin typeface="Tahoma" panose="020B0604030504040204" pitchFamily="34" charset="0"/>
              </a:rPr>
              <a:t>u 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ahoma" panose="020B0604030504040204" pitchFamily="34" charset="0"/>
              </a:rPr>
              <a:t>i</a:t>
            </a:r>
            <a:endParaRPr lang="en-US" altLang="zh-CN" sz="2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59" name="Text Box 21"/>
          <p:cNvSpPr txBox="1"/>
          <p:nvPr/>
        </p:nvSpPr>
        <p:spPr>
          <a:xfrm>
            <a:off x="512763" y="5229225"/>
            <a:ext cx="7677150" cy="9540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常以</a:t>
            </a:r>
            <a:r>
              <a:rPr lang="en-US" altLang="zh-CN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dB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表示</a:t>
            </a:r>
            <a:r>
              <a:rPr lang="en-US" altLang="zh-CN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(20lgA</a:t>
            </a:r>
            <a:r>
              <a:rPr lang="en-US" altLang="zh-CN" sz="2800" b="1" baseline="-25000" dirty="0">
                <a:solidFill>
                  <a:srgbClr val="1C1C1C"/>
                </a:solidFill>
                <a:latin typeface="宋体" panose="02010600030101010101" pitchFamily="2" charset="-122"/>
              </a:rPr>
              <a:t>od</a:t>
            </a:r>
            <a:r>
              <a:rPr lang="en-US" altLang="zh-CN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)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，一般运放可达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60dB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，高精度运放可达</a:t>
            </a:r>
            <a:r>
              <a:rPr lang="en-US" altLang="zh-CN" sz="2800" b="1" dirty="0">
                <a:solidFill>
                  <a:srgbClr val="FF0000"/>
                </a:solidFill>
                <a:latin typeface="宋体" panose="02010600030101010101" pitchFamily="2" charset="-122"/>
              </a:rPr>
              <a:t>140dB</a:t>
            </a:r>
            <a:r>
              <a:rPr lang="zh-CN" altLang="en-US" sz="2800" b="1" dirty="0">
                <a:solidFill>
                  <a:srgbClr val="1C1C1C"/>
                </a:solidFill>
                <a:latin typeface="宋体" panose="02010600030101010101" pitchFamily="2" charset="-122"/>
              </a:rPr>
              <a:t>。</a:t>
            </a:r>
            <a:endParaRPr lang="zh-CN" altLang="en-US" sz="28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sp>
        <p:nvSpPr>
          <p:cNvPr id="60" name="Text Box 2"/>
          <p:cNvSpPr txBox="1"/>
          <p:nvPr/>
        </p:nvSpPr>
        <p:spPr>
          <a:xfrm>
            <a:off x="0" y="339725"/>
            <a:ext cx="7334250" cy="641350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7.3.2   </a:t>
            </a:r>
            <a:r>
              <a:rPr lang="zh-CN" altLang="en-US" sz="36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集成运放的主要技术指标</a:t>
            </a:r>
            <a:endParaRPr lang="zh-CN" altLang="en-US" sz="36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59" grpId="0"/>
      <p:bldP spid="6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25"/>
          <p:cNvSpPr txBox="1"/>
          <p:nvPr/>
        </p:nvSpPr>
        <p:spPr>
          <a:xfrm>
            <a:off x="-53975" y="2660650"/>
            <a:ext cx="2865438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2.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差模输入电阻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id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3" name="Text Box 26"/>
          <p:cNvSpPr txBox="1"/>
          <p:nvPr/>
        </p:nvSpPr>
        <p:spPr>
          <a:xfrm>
            <a:off x="2673350" y="2667000"/>
            <a:ext cx="37385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----- 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可达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M</a:t>
            </a:r>
            <a:r>
              <a:rPr lang="el-G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Ω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数量级</a:t>
            </a:r>
            <a:r>
              <a:rPr lang="zh-CN" altLang="en-US" sz="2000" b="1" dirty="0">
                <a:solidFill>
                  <a:srgbClr val="FFFFFF"/>
                </a:solidFill>
                <a:latin typeface="Times New Roman" panose="02020603050405020304" pitchFamily="18" charset="0"/>
                <a:ea typeface="仿宋" panose="02010609060101010101" charset="-122"/>
              </a:rPr>
              <a:t>  	</a:t>
            </a:r>
            <a:endParaRPr lang="en-US" altLang="zh-CN" sz="2000" b="1" dirty="0">
              <a:solidFill>
                <a:srgbClr val="FFCF01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4" name="Text Box 27"/>
          <p:cNvSpPr txBox="1"/>
          <p:nvPr/>
        </p:nvSpPr>
        <p:spPr>
          <a:xfrm>
            <a:off x="20638" y="3152775"/>
            <a:ext cx="20447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3.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输出电阻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r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5" name="Text Box 28"/>
          <p:cNvSpPr txBox="1"/>
          <p:nvPr/>
        </p:nvSpPr>
        <p:spPr>
          <a:xfrm>
            <a:off x="2073275" y="3186113"/>
            <a:ext cx="6121400" cy="39878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  ------ </a:t>
            </a:r>
            <a:r>
              <a:rPr lang="zh-CN" altLang="en-US" sz="18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为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几十</a:t>
            </a:r>
            <a:r>
              <a:rPr lang="el-G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Ω</a:t>
            </a:r>
            <a:r>
              <a:rPr lang="en-US" altLang="zh-CN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~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几百</a:t>
            </a:r>
            <a:r>
              <a:rPr lang="el-GR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Ω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  </a:t>
            </a:r>
            <a:endParaRPr lang="en-US" altLang="zh-CN" sz="2000" b="1" dirty="0">
              <a:solidFill>
                <a:srgbClr val="1C1C1C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grpSp>
        <p:nvGrpSpPr>
          <p:cNvPr id="53254" name="组合 59"/>
          <p:cNvGrpSpPr/>
          <p:nvPr/>
        </p:nvGrpSpPr>
        <p:grpSpPr>
          <a:xfrm>
            <a:off x="4656138" y="814388"/>
            <a:ext cx="3781425" cy="1616075"/>
            <a:chOff x="4706938" y="2032909"/>
            <a:chExt cx="3781424" cy="1616075"/>
          </a:xfrm>
        </p:grpSpPr>
        <p:grpSp>
          <p:nvGrpSpPr>
            <p:cNvPr id="53286" name="Group 22"/>
            <p:cNvGrpSpPr/>
            <p:nvPr/>
          </p:nvGrpSpPr>
          <p:grpSpPr>
            <a:xfrm>
              <a:off x="4706938" y="2032909"/>
              <a:ext cx="3781424" cy="1616075"/>
              <a:chOff x="2908" y="2424"/>
              <a:chExt cx="2382" cy="1018"/>
            </a:xfrm>
          </p:grpSpPr>
          <p:sp>
            <p:nvSpPr>
              <p:cNvPr id="53290" name="Rectangle 23"/>
              <p:cNvSpPr/>
              <p:nvPr/>
            </p:nvSpPr>
            <p:spPr>
              <a:xfrm>
                <a:off x="3532" y="2472"/>
                <a:ext cx="1191" cy="907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91" name="Line 24"/>
              <p:cNvSpPr/>
              <p:nvPr/>
            </p:nvSpPr>
            <p:spPr>
              <a:xfrm flipV="1">
                <a:off x="3305" y="2670"/>
                <a:ext cx="369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92" name="Line 25"/>
              <p:cNvSpPr/>
              <p:nvPr/>
            </p:nvSpPr>
            <p:spPr>
              <a:xfrm flipV="1">
                <a:off x="3305" y="3237"/>
                <a:ext cx="369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93" name="Line 26"/>
              <p:cNvSpPr/>
              <p:nvPr/>
            </p:nvSpPr>
            <p:spPr>
              <a:xfrm rot="-5400000">
                <a:off x="3050" y="2982"/>
                <a:ext cx="2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3294" name="Oval 27"/>
              <p:cNvSpPr/>
              <p:nvPr/>
            </p:nvSpPr>
            <p:spPr>
              <a:xfrm>
                <a:off x="3248" y="2643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95" name="Oval 28"/>
              <p:cNvSpPr/>
              <p:nvPr/>
            </p:nvSpPr>
            <p:spPr>
              <a:xfrm>
                <a:off x="3248" y="3209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96" name="Oval 29"/>
              <p:cNvSpPr/>
              <p:nvPr/>
            </p:nvSpPr>
            <p:spPr>
              <a:xfrm>
                <a:off x="4950" y="2670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97" name="Text Box 30"/>
              <p:cNvSpPr txBox="1"/>
              <p:nvPr/>
            </p:nvSpPr>
            <p:spPr>
              <a:xfrm>
                <a:off x="3447" y="3181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98" name="Text Box 31"/>
              <p:cNvSpPr txBox="1"/>
              <p:nvPr/>
            </p:nvSpPr>
            <p:spPr>
              <a:xfrm>
                <a:off x="4950" y="255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99" name="Text Box 32"/>
              <p:cNvSpPr txBox="1"/>
              <p:nvPr/>
            </p:nvSpPr>
            <p:spPr>
              <a:xfrm>
                <a:off x="3447" y="2500"/>
                <a:ext cx="34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20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00" name="Text Box 33"/>
              <p:cNvSpPr txBox="1"/>
              <p:nvPr/>
            </p:nvSpPr>
            <p:spPr>
              <a:xfrm>
                <a:off x="2965" y="2529"/>
                <a:ext cx="34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01" name="Text Box 34"/>
              <p:cNvSpPr txBox="1"/>
              <p:nvPr/>
            </p:nvSpPr>
            <p:spPr>
              <a:xfrm>
                <a:off x="2993" y="3209"/>
                <a:ext cx="34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02" name="Text Box 35"/>
              <p:cNvSpPr txBox="1"/>
              <p:nvPr/>
            </p:nvSpPr>
            <p:spPr>
              <a:xfrm>
                <a:off x="4864" y="2784"/>
                <a:ext cx="34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20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20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03" name="Text Box 36"/>
              <p:cNvSpPr txBox="1"/>
              <p:nvPr/>
            </p:nvSpPr>
            <p:spPr>
              <a:xfrm>
                <a:off x="4141" y="2814"/>
                <a:ext cx="652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A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od</a:t>
                </a:r>
                <a:r>
                  <a:rPr lang="en-US" altLang="zh-CN" sz="24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u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i</a:t>
                </a:r>
                <a:endParaRPr lang="el-GR" altLang="zh-CN" sz="24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3304" name="Rectangle 37"/>
              <p:cNvSpPr/>
              <p:nvPr/>
            </p:nvSpPr>
            <p:spPr>
              <a:xfrm>
                <a:off x="3617" y="2812"/>
                <a:ext cx="113" cy="255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05" name="Line 38"/>
              <p:cNvSpPr/>
              <p:nvPr/>
            </p:nvSpPr>
            <p:spPr>
              <a:xfrm>
                <a:off x="3674" y="2670"/>
                <a:ext cx="0" cy="14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6" name="Line 39"/>
              <p:cNvSpPr/>
              <p:nvPr/>
            </p:nvSpPr>
            <p:spPr>
              <a:xfrm flipV="1">
                <a:off x="3674" y="3067"/>
                <a:ext cx="0" cy="17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07" name="Text Box 40"/>
              <p:cNvSpPr txBox="1"/>
              <p:nvPr/>
            </p:nvSpPr>
            <p:spPr>
              <a:xfrm>
                <a:off x="3674" y="2840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id</a:t>
                </a:r>
                <a:endPara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08" name="Rectangle 41"/>
              <p:cNvSpPr/>
              <p:nvPr/>
            </p:nvSpPr>
            <p:spPr>
              <a:xfrm rot="5400000">
                <a:off x="4368" y="2571"/>
                <a:ext cx="113" cy="255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09" name="Line 43"/>
              <p:cNvSpPr/>
              <p:nvPr/>
            </p:nvSpPr>
            <p:spPr>
              <a:xfrm>
                <a:off x="4127" y="2699"/>
                <a:ext cx="17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10" name="Line 44"/>
              <p:cNvSpPr/>
              <p:nvPr/>
            </p:nvSpPr>
            <p:spPr>
              <a:xfrm>
                <a:off x="4127" y="2699"/>
                <a:ext cx="0" cy="53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11" name="Line 45"/>
              <p:cNvSpPr/>
              <p:nvPr/>
            </p:nvSpPr>
            <p:spPr>
              <a:xfrm>
                <a:off x="4071" y="3237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12" name="Line 46"/>
              <p:cNvSpPr/>
              <p:nvPr/>
            </p:nvSpPr>
            <p:spPr>
              <a:xfrm>
                <a:off x="4553" y="2699"/>
                <a:ext cx="39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13" name="Line 47"/>
              <p:cNvSpPr/>
              <p:nvPr/>
            </p:nvSpPr>
            <p:spPr>
              <a:xfrm>
                <a:off x="4950" y="3096"/>
                <a:ext cx="0" cy="11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14" name="Line 48"/>
              <p:cNvSpPr/>
              <p:nvPr/>
            </p:nvSpPr>
            <p:spPr>
              <a:xfrm>
                <a:off x="4864" y="3209"/>
                <a:ext cx="17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315" name="Text Box 49"/>
              <p:cNvSpPr txBox="1"/>
              <p:nvPr/>
            </p:nvSpPr>
            <p:spPr>
              <a:xfrm>
                <a:off x="4297" y="2424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16" name="Text Box 50"/>
              <p:cNvSpPr txBox="1"/>
              <p:nvPr/>
            </p:nvSpPr>
            <p:spPr>
              <a:xfrm>
                <a:off x="4950" y="2982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317" name="Text Box 51"/>
              <p:cNvSpPr txBox="1"/>
              <p:nvPr/>
            </p:nvSpPr>
            <p:spPr>
              <a:xfrm>
                <a:off x="2908" y="2852"/>
                <a:ext cx="34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i</a:t>
                </a:r>
                <a:endParaRPr lang="en-US" altLang="zh-CN" sz="24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3287" name="菱形 61"/>
            <p:cNvSpPr/>
            <p:nvPr/>
          </p:nvSpPr>
          <p:spPr>
            <a:xfrm>
              <a:off x="6417205" y="2699658"/>
              <a:ext cx="404813" cy="360361"/>
            </a:xfrm>
            <a:prstGeom prst="diamond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288" name="矩形 62"/>
            <p:cNvSpPr/>
            <p:nvPr/>
          </p:nvSpPr>
          <p:spPr>
            <a:xfrm>
              <a:off x="6553201" y="2442081"/>
              <a:ext cx="39466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20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3289" name="矩形 63"/>
            <p:cNvSpPr/>
            <p:nvPr/>
          </p:nvSpPr>
          <p:spPr>
            <a:xfrm>
              <a:off x="6591673" y="2906330"/>
              <a:ext cx="31771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-</a:t>
              </a:r>
              <a:endPara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3255" name="组合 93"/>
          <p:cNvGrpSpPr/>
          <p:nvPr/>
        </p:nvGrpSpPr>
        <p:grpSpPr>
          <a:xfrm>
            <a:off x="3330575" y="1087438"/>
            <a:ext cx="1204913" cy="900112"/>
            <a:chOff x="3156632" y="1273854"/>
            <a:chExt cx="1204760" cy="900113"/>
          </a:xfrm>
        </p:grpSpPr>
        <p:grpSp>
          <p:nvGrpSpPr>
            <p:cNvPr id="53282" name="Group 19"/>
            <p:cNvGrpSpPr/>
            <p:nvPr/>
          </p:nvGrpSpPr>
          <p:grpSpPr>
            <a:xfrm>
              <a:off x="3156632" y="1273854"/>
              <a:ext cx="1079500" cy="900113"/>
              <a:chOff x="3560" y="2273"/>
              <a:chExt cx="680" cy="567"/>
            </a:xfrm>
          </p:grpSpPr>
          <p:sp>
            <p:nvSpPr>
              <p:cNvPr id="53284" name="AutoShape 20"/>
              <p:cNvSpPr/>
              <p:nvPr/>
            </p:nvSpPr>
            <p:spPr>
              <a:xfrm>
                <a:off x="3702" y="2273"/>
                <a:ext cx="425" cy="56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85" name="Text Box 21"/>
              <p:cNvSpPr txBox="1"/>
              <p:nvPr/>
            </p:nvSpPr>
            <p:spPr>
              <a:xfrm>
                <a:off x="3560" y="2443"/>
                <a:ext cx="68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等效</a:t>
                </a:r>
                <a:endParaRPr lang="zh-CN" altLang="en-US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3283" name="右箭头 95"/>
            <p:cNvSpPr/>
            <p:nvPr/>
          </p:nvSpPr>
          <p:spPr>
            <a:xfrm>
              <a:off x="3156632" y="1910442"/>
              <a:ext cx="1204760" cy="244702"/>
            </a:xfrm>
            <a:prstGeom prst="rightArrow">
              <a:avLst>
                <a:gd name="adj1" fmla="val 50000"/>
                <a:gd name="adj2" fmla="val 5000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44" name="Text Box 22"/>
          <p:cNvSpPr txBox="1"/>
          <p:nvPr/>
        </p:nvSpPr>
        <p:spPr>
          <a:xfrm>
            <a:off x="23813" y="3694113"/>
            <a:ext cx="292735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4.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共模抑制比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CMR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45" name="Text Box 23"/>
          <p:cNvSpPr txBox="1"/>
          <p:nvPr/>
        </p:nvSpPr>
        <p:spPr>
          <a:xfrm>
            <a:off x="2811463" y="3735388"/>
            <a:ext cx="64801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18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---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差模电压放大倍数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od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与共模电压放大倍数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oc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之比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46" name="Text Box 24"/>
          <p:cNvSpPr txBox="1"/>
          <p:nvPr/>
        </p:nvSpPr>
        <p:spPr>
          <a:xfrm>
            <a:off x="1417638" y="5848350"/>
            <a:ext cx="5832475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一般运放可达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80dB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，高精度运放可达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160dB</a:t>
            </a:r>
            <a:r>
              <a:rPr lang="zh-CN" altLang="en-US" sz="2000" b="1" dirty="0">
                <a:solidFill>
                  <a:srgbClr val="1C1C1C"/>
                </a:solidFill>
                <a:latin typeface="Times New Roman" panose="02020603050405020304" pitchFamily="18" charset="0"/>
                <a:ea typeface="仿宋" panose="02010609060101010101" charset="-122"/>
              </a:rPr>
              <a:t>。</a:t>
            </a:r>
            <a:endParaRPr lang="zh-CN" altLang="en-US" sz="2000" b="1" dirty="0">
              <a:solidFill>
                <a:srgbClr val="1C1C1C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243263" y="5187950"/>
            <a:ext cx="5981700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CMR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=|A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/A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oc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|</a:t>
            </a:r>
            <a:r>
              <a:rPr lang="zh-CN" altLang="en-US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  或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K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CMR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=20lg|A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/A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oc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| (dB)</a:t>
            </a:r>
            <a:endParaRPr lang="en-US" altLang="zh-CN" sz="24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48" name="矩形 47"/>
          <p:cNvSpPr/>
          <p:nvPr/>
        </p:nvSpPr>
        <p:spPr>
          <a:xfrm>
            <a:off x="3378200" y="4103688"/>
            <a:ext cx="2690813" cy="554037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od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 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/(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-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-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)=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/ 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i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49" name="Text Box 4"/>
          <p:cNvSpPr txBox="1"/>
          <p:nvPr/>
        </p:nvSpPr>
        <p:spPr>
          <a:xfrm>
            <a:off x="111125" y="4191000"/>
            <a:ext cx="4016375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charset="-122"/>
              </a:rPr>
              <a:t>差模电压放大倍数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50" name="Text Box 4"/>
          <p:cNvSpPr txBox="1"/>
          <p:nvPr/>
        </p:nvSpPr>
        <p:spPr>
          <a:xfrm>
            <a:off x="460375" y="4656138"/>
            <a:ext cx="3225800" cy="4000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charset="-122"/>
              </a:rPr>
              <a:t>共模电压放大倍数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51" name="矩形 50"/>
          <p:cNvSpPr/>
          <p:nvPr/>
        </p:nvSpPr>
        <p:spPr>
          <a:xfrm>
            <a:off x="3330575" y="4449763"/>
            <a:ext cx="5040313" cy="738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150000"/>
              </a:lnSpc>
              <a:spcBef>
                <a:spcPct val="50000"/>
              </a:spcBef>
              <a:buClr>
                <a:srgbClr val="FFCF01"/>
              </a:buClr>
              <a:buNone/>
            </a:pP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当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+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-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=</a:t>
            </a:r>
            <a:r>
              <a:rPr lang="en-US" altLang="zh-CN" sz="28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 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ic</a:t>
            </a:r>
            <a:r>
              <a:rPr lang="zh-CN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时，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A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oc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=</a:t>
            </a:r>
            <a:r>
              <a:rPr lang="en-US" altLang="zh-CN" sz="20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 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o 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/</a:t>
            </a: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u</a:t>
            </a:r>
            <a:r>
              <a:rPr lang="en-US" altLang="zh-CN" sz="20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仿宋" panose="02010609060101010101" charset="-122"/>
              </a:rPr>
              <a:t>ic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sp>
        <p:nvSpPr>
          <p:cNvPr id="52" name="矩形 51"/>
          <p:cNvSpPr/>
          <p:nvPr/>
        </p:nvSpPr>
        <p:spPr>
          <a:xfrm>
            <a:off x="1031875" y="5218113"/>
            <a:ext cx="2082800" cy="4000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zh-CN" altLang="en-US" sz="2000" b="1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charset="-122"/>
              </a:rPr>
              <a:t>共模抑制比</a:t>
            </a:r>
            <a:r>
              <a:rPr lang="en-US" altLang="zh-CN" sz="2000" b="1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charset="-122"/>
              </a:rPr>
              <a:t>K</a:t>
            </a:r>
            <a:r>
              <a:rPr lang="en-US" altLang="zh-CN" sz="2000" b="1" baseline="-25000" dirty="0">
                <a:solidFill>
                  <a:srgbClr val="002060"/>
                </a:solidFill>
                <a:latin typeface="Times New Roman" panose="02020603050405020304" pitchFamily="18" charset="0"/>
                <a:ea typeface="仿宋" panose="02010609060101010101" charset="-122"/>
              </a:rPr>
              <a:t>CMR</a:t>
            </a:r>
            <a:endParaRPr lang="en-US" altLang="zh-CN" sz="2000" b="1" dirty="0">
              <a:solidFill>
                <a:srgbClr val="002060"/>
              </a:solidFill>
              <a:latin typeface="Times New Roman" panose="02020603050405020304" pitchFamily="18" charset="0"/>
              <a:ea typeface="仿宋" panose="02010609060101010101" charset="-122"/>
            </a:endParaRPr>
          </a:p>
        </p:txBody>
      </p:sp>
      <p:grpSp>
        <p:nvGrpSpPr>
          <p:cNvPr id="53265" name="组合 68"/>
          <p:cNvGrpSpPr/>
          <p:nvPr/>
        </p:nvGrpSpPr>
        <p:grpSpPr>
          <a:xfrm>
            <a:off x="587375" y="1181100"/>
            <a:ext cx="2384425" cy="1220788"/>
            <a:chOff x="412750" y="1487487"/>
            <a:chExt cx="2384425" cy="1220788"/>
          </a:xfrm>
        </p:grpSpPr>
        <p:grpSp>
          <p:nvGrpSpPr>
            <p:cNvPr id="53266" name="Group 5"/>
            <p:cNvGrpSpPr/>
            <p:nvPr/>
          </p:nvGrpSpPr>
          <p:grpSpPr>
            <a:xfrm>
              <a:off x="412750" y="1487487"/>
              <a:ext cx="2384425" cy="1220788"/>
              <a:chOff x="4071" y="1962"/>
              <a:chExt cx="1502" cy="769"/>
            </a:xfrm>
          </p:grpSpPr>
          <p:sp>
            <p:nvSpPr>
              <p:cNvPr id="53268" name="Rectangle 6"/>
              <p:cNvSpPr/>
              <p:nvPr/>
            </p:nvSpPr>
            <p:spPr>
              <a:xfrm>
                <a:off x="4638" y="1962"/>
                <a:ext cx="567" cy="737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69" name="Line 7"/>
              <p:cNvSpPr/>
              <p:nvPr/>
            </p:nvSpPr>
            <p:spPr>
              <a:xfrm>
                <a:off x="4411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0" name="Line 8"/>
              <p:cNvSpPr/>
              <p:nvPr/>
            </p:nvSpPr>
            <p:spPr>
              <a:xfrm>
                <a:off x="4411" y="2529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1" name="Line 9"/>
              <p:cNvSpPr/>
              <p:nvPr/>
            </p:nvSpPr>
            <p:spPr>
              <a:xfrm>
                <a:off x="5205" y="2330"/>
                <a:ext cx="19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3272" name="Oval 10"/>
              <p:cNvSpPr/>
              <p:nvPr/>
            </p:nvSpPr>
            <p:spPr>
              <a:xfrm>
                <a:off x="4354" y="2132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73" name="Oval 11"/>
              <p:cNvSpPr/>
              <p:nvPr/>
            </p:nvSpPr>
            <p:spPr>
              <a:xfrm>
                <a:off x="4354" y="2500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74" name="Oval 12"/>
              <p:cNvSpPr/>
              <p:nvPr/>
            </p:nvSpPr>
            <p:spPr>
              <a:xfrm>
                <a:off x="5375" y="2302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75" name="Text Box 13"/>
              <p:cNvSpPr txBox="1"/>
              <p:nvPr/>
            </p:nvSpPr>
            <p:spPr>
              <a:xfrm>
                <a:off x="4553" y="238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76" name="Text Box 14"/>
              <p:cNvSpPr txBox="1"/>
              <p:nvPr/>
            </p:nvSpPr>
            <p:spPr>
              <a:xfrm>
                <a:off x="4950" y="221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77" name="Text Box 15"/>
              <p:cNvSpPr txBox="1"/>
              <p:nvPr/>
            </p:nvSpPr>
            <p:spPr>
              <a:xfrm>
                <a:off x="4553" y="204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78" name="Text Box 16"/>
              <p:cNvSpPr txBox="1"/>
              <p:nvPr/>
            </p:nvSpPr>
            <p:spPr>
              <a:xfrm>
                <a:off x="4071" y="2018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i1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79" name="Text Box 17"/>
              <p:cNvSpPr txBox="1"/>
              <p:nvPr/>
            </p:nvSpPr>
            <p:spPr>
              <a:xfrm>
                <a:off x="4099" y="2500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i2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3280" name="Text Box 18"/>
              <p:cNvSpPr txBox="1"/>
              <p:nvPr/>
            </p:nvSpPr>
            <p:spPr>
              <a:xfrm>
                <a:off x="5233" y="2358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9" name="Text Box 19"/>
              <p:cNvSpPr txBox="1">
                <a:spLocks noChangeArrowheads="1"/>
              </p:cNvSpPr>
              <p:nvPr/>
            </p:nvSpPr>
            <p:spPr bwMode="auto">
              <a:xfrm>
                <a:off x="4666" y="1962"/>
                <a:ext cx="567" cy="231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54000" rev="0"/>
                </a:camera>
                <a:lightRig rig="threePt" dir="t"/>
              </a:scene3d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od</a:t>
                </a:r>
                <a:endParaRPr kumimoji="0" lang="el-GR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3267" name="矩形 70"/>
            <p:cNvSpPr/>
            <p:nvPr/>
          </p:nvSpPr>
          <p:spPr>
            <a:xfrm rot="5400000">
              <a:off x="1445699" y="1562840"/>
              <a:ext cx="364202" cy="307777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l-GR" altLang="zh-CN" sz="14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Δ</a:t>
              </a:r>
              <a:endParaRPr lang="zh-CN" altLang="en-US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9" dur="10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  <p:bldP spid="5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4274" name="Group 6"/>
          <p:cNvGrpSpPr/>
          <p:nvPr/>
        </p:nvGrpSpPr>
        <p:grpSpPr>
          <a:xfrm>
            <a:off x="512763" y="835025"/>
            <a:ext cx="2635250" cy="1220788"/>
            <a:chOff x="3913" y="1962"/>
            <a:chExt cx="1660" cy="769"/>
          </a:xfrm>
        </p:grpSpPr>
        <p:sp>
          <p:nvSpPr>
            <p:cNvPr id="54340" name="Rectangle 7"/>
            <p:cNvSpPr/>
            <p:nvPr/>
          </p:nvSpPr>
          <p:spPr>
            <a:xfrm>
              <a:off x="4638" y="1962"/>
              <a:ext cx="567" cy="737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41" name="Line 8"/>
            <p:cNvSpPr/>
            <p:nvPr/>
          </p:nvSpPr>
          <p:spPr>
            <a:xfrm>
              <a:off x="4411" y="2160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2" name="Line 9"/>
            <p:cNvSpPr/>
            <p:nvPr/>
          </p:nvSpPr>
          <p:spPr>
            <a:xfrm>
              <a:off x="4411" y="2529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3" name="Line 10"/>
            <p:cNvSpPr/>
            <p:nvPr/>
          </p:nvSpPr>
          <p:spPr>
            <a:xfrm>
              <a:off x="5205" y="2330"/>
              <a:ext cx="1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44" name="Oval 11"/>
            <p:cNvSpPr/>
            <p:nvPr/>
          </p:nvSpPr>
          <p:spPr>
            <a:xfrm>
              <a:off x="4354" y="2132"/>
              <a:ext cx="57" cy="56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45" name="Oval 12"/>
            <p:cNvSpPr/>
            <p:nvPr/>
          </p:nvSpPr>
          <p:spPr>
            <a:xfrm>
              <a:off x="4354" y="2500"/>
              <a:ext cx="57" cy="56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46" name="Oval 13"/>
            <p:cNvSpPr/>
            <p:nvPr/>
          </p:nvSpPr>
          <p:spPr>
            <a:xfrm>
              <a:off x="5375" y="2302"/>
              <a:ext cx="57" cy="56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47" name="Text Box 14"/>
            <p:cNvSpPr txBox="1"/>
            <p:nvPr/>
          </p:nvSpPr>
          <p:spPr>
            <a:xfrm>
              <a:off x="4553" y="2387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48" name="Text Box 15"/>
            <p:cNvSpPr txBox="1"/>
            <p:nvPr/>
          </p:nvSpPr>
          <p:spPr>
            <a:xfrm>
              <a:off x="4950" y="2217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49" name="Text Box 16"/>
            <p:cNvSpPr txBox="1"/>
            <p:nvPr/>
          </p:nvSpPr>
          <p:spPr>
            <a:xfrm>
              <a:off x="4553" y="2047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-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50" name="Text Box 17"/>
            <p:cNvSpPr txBox="1"/>
            <p:nvPr/>
          </p:nvSpPr>
          <p:spPr>
            <a:xfrm>
              <a:off x="4071" y="2018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u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i1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51" name="Text Box 18"/>
            <p:cNvSpPr txBox="1"/>
            <p:nvPr/>
          </p:nvSpPr>
          <p:spPr>
            <a:xfrm>
              <a:off x="3913" y="2500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u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i2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52" name="Text Box 19"/>
            <p:cNvSpPr txBox="1"/>
            <p:nvPr/>
          </p:nvSpPr>
          <p:spPr>
            <a:xfrm>
              <a:off x="5233" y="2358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u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o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53" name="Text Box 20"/>
            <p:cNvSpPr txBox="1"/>
            <p:nvPr/>
          </p:nvSpPr>
          <p:spPr>
            <a:xfrm>
              <a:off x="4638" y="1962"/>
              <a:ext cx="56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l-GR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Δ</a:t>
              </a: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A</a:t>
              </a:r>
              <a:endParaRPr lang="el-GR" altLang="zh-CN" sz="1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</p:grpSp>
      <p:sp>
        <p:nvSpPr>
          <p:cNvPr id="17" name="Text Box 30"/>
          <p:cNvSpPr txBox="1"/>
          <p:nvPr/>
        </p:nvSpPr>
        <p:spPr>
          <a:xfrm>
            <a:off x="952500" y="3130550"/>
            <a:ext cx="7173913" cy="7016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1C1C1C"/>
                </a:solidFill>
                <a:latin typeface="宋体" panose="02010600030101010101" pitchFamily="2" charset="-122"/>
              </a:rPr>
              <a:t>---</a:t>
            </a:r>
            <a:r>
              <a:rPr lang="zh-CN" altLang="en-US" sz="2000" b="1" dirty="0">
                <a:solidFill>
                  <a:srgbClr val="1C1C1C"/>
                </a:solidFill>
                <a:latin typeface="宋体" panose="02010600030101010101" pitchFamily="2" charset="-122"/>
              </a:rPr>
              <a:t>指当输入电压为零时，为使输出电压也为零所必须在输入端加的补偿电压。 一般为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1~5mV</a:t>
            </a:r>
            <a:r>
              <a:rPr lang="zh-CN" altLang="en-US" sz="2000" b="1" dirty="0">
                <a:solidFill>
                  <a:srgbClr val="1C1C1C"/>
                </a:solidFill>
                <a:latin typeface="宋体" panose="02010600030101010101" pitchFamily="2" charset="-122"/>
              </a:rPr>
              <a:t>，高精度运放可达</a:t>
            </a:r>
            <a:r>
              <a:rPr lang="en-US" altLang="zh-CN" sz="2000" b="1" dirty="0">
                <a:solidFill>
                  <a:srgbClr val="FF0000"/>
                </a:solidFill>
                <a:latin typeface="宋体" panose="02010600030101010101" pitchFamily="2" charset="-122"/>
              </a:rPr>
              <a:t>±0.5mV</a:t>
            </a:r>
            <a:r>
              <a:rPr lang="zh-CN" altLang="en-US" sz="2000" b="1" dirty="0">
                <a:solidFill>
                  <a:srgbClr val="1C1C1C"/>
                </a:solidFill>
                <a:latin typeface="宋体" panose="02010600030101010101" pitchFamily="2" charset="-122"/>
              </a:rPr>
              <a:t>。</a:t>
            </a:r>
            <a:endParaRPr lang="zh-CN" altLang="en-US" sz="2000" b="1" dirty="0">
              <a:solidFill>
                <a:srgbClr val="1C1C1C"/>
              </a:solidFill>
              <a:latin typeface="宋体" panose="02010600030101010101" pitchFamily="2" charset="-122"/>
            </a:endParaRPr>
          </a:p>
        </p:txBody>
      </p:sp>
      <p:sp>
        <p:nvSpPr>
          <p:cNvPr id="18" name="Text Box 31"/>
          <p:cNvSpPr txBox="1"/>
          <p:nvPr/>
        </p:nvSpPr>
        <p:spPr>
          <a:xfrm>
            <a:off x="277813" y="3959225"/>
            <a:ext cx="2943225" cy="4619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6.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输入失调电流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IO</a:t>
            </a:r>
            <a:endParaRPr lang="en-US" altLang="zh-CN" sz="2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19" name="Group 32"/>
          <p:cNvGrpSpPr/>
          <p:nvPr/>
        </p:nvGrpSpPr>
        <p:grpSpPr>
          <a:xfrm>
            <a:off x="946150" y="4679950"/>
            <a:ext cx="3103563" cy="1355725"/>
            <a:chOff x="3674" y="3351"/>
            <a:chExt cx="1955" cy="854"/>
          </a:xfrm>
        </p:grpSpPr>
        <p:sp>
          <p:nvSpPr>
            <p:cNvPr id="54317" name="Rectangle 33"/>
            <p:cNvSpPr/>
            <p:nvPr/>
          </p:nvSpPr>
          <p:spPr>
            <a:xfrm>
              <a:off x="4694" y="3436"/>
              <a:ext cx="567" cy="737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18" name="Line 34"/>
            <p:cNvSpPr/>
            <p:nvPr/>
          </p:nvSpPr>
          <p:spPr>
            <a:xfrm>
              <a:off x="4467" y="3634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19" name="Line 35"/>
            <p:cNvSpPr/>
            <p:nvPr/>
          </p:nvSpPr>
          <p:spPr>
            <a:xfrm>
              <a:off x="4467" y="4003"/>
              <a:ext cx="227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0" name="Line 36"/>
            <p:cNvSpPr/>
            <p:nvPr/>
          </p:nvSpPr>
          <p:spPr>
            <a:xfrm>
              <a:off x="5261" y="3804"/>
              <a:ext cx="198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21" name="Oval 37"/>
            <p:cNvSpPr/>
            <p:nvPr/>
          </p:nvSpPr>
          <p:spPr>
            <a:xfrm>
              <a:off x="3901" y="3974"/>
              <a:ext cx="57" cy="56"/>
            </a:xfrm>
            <a:prstGeom prst="ellipse">
              <a:avLst/>
            </a:prstGeom>
            <a:solidFill>
              <a:schemeClr val="tx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22" name="Oval 38"/>
            <p:cNvSpPr/>
            <p:nvPr/>
          </p:nvSpPr>
          <p:spPr>
            <a:xfrm>
              <a:off x="5431" y="3776"/>
              <a:ext cx="57" cy="56"/>
            </a:xfrm>
            <a:prstGeom prst="ellipse">
              <a:avLst/>
            </a:prstGeom>
            <a:solidFill>
              <a:schemeClr val="bg1"/>
            </a:solidFill>
            <a:ln w="254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23" name="Text Box 39"/>
            <p:cNvSpPr txBox="1"/>
            <p:nvPr/>
          </p:nvSpPr>
          <p:spPr>
            <a:xfrm>
              <a:off x="4609" y="3861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24" name="Text Box 40"/>
            <p:cNvSpPr txBox="1"/>
            <p:nvPr/>
          </p:nvSpPr>
          <p:spPr>
            <a:xfrm>
              <a:off x="5006" y="3691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25" name="Text Box 41"/>
            <p:cNvSpPr txBox="1"/>
            <p:nvPr/>
          </p:nvSpPr>
          <p:spPr>
            <a:xfrm>
              <a:off x="4609" y="3521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-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26" name="Text Box 42"/>
            <p:cNvSpPr txBox="1"/>
            <p:nvPr/>
          </p:nvSpPr>
          <p:spPr>
            <a:xfrm>
              <a:off x="5289" y="3832"/>
              <a:ext cx="340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u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o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27" name="Text Box 43"/>
            <p:cNvSpPr txBox="1"/>
            <p:nvPr/>
          </p:nvSpPr>
          <p:spPr>
            <a:xfrm>
              <a:off x="4694" y="3436"/>
              <a:ext cx="567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l-GR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Δ</a:t>
              </a:r>
              <a:r>
                <a:rPr lang="en-US" altLang="zh-CN" sz="18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 A</a:t>
              </a:r>
              <a:endParaRPr lang="el-GR" altLang="zh-CN" sz="1800" b="1" dirty="0">
                <a:solidFill>
                  <a:srgbClr val="000000"/>
                </a:solidFill>
                <a:latin typeface="宋体" panose="02010600030101010101" pitchFamily="2" charset="-122"/>
              </a:endParaRPr>
            </a:p>
          </p:txBody>
        </p:sp>
        <p:sp>
          <p:nvSpPr>
            <p:cNvPr id="54328" name="Rectangle 44"/>
            <p:cNvSpPr/>
            <p:nvPr/>
          </p:nvSpPr>
          <p:spPr>
            <a:xfrm>
              <a:off x="4212" y="3577"/>
              <a:ext cx="255" cy="11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29" name="Rectangle 45"/>
            <p:cNvSpPr/>
            <p:nvPr/>
          </p:nvSpPr>
          <p:spPr>
            <a:xfrm>
              <a:off x="4212" y="3946"/>
              <a:ext cx="255" cy="113"/>
            </a:xfrm>
            <a:prstGeom prst="rect">
              <a:avLst/>
            </a:prstGeom>
            <a:solidFill>
              <a:schemeClr val="bg1"/>
            </a:solidFill>
            <a:ln w="2857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30" name="Line 46"/>
            <p:cNvSpPr/>
            <p:nvPr/>
          </p:nvSpPr>
          <p:spPr>
            <a:xfrm flipH="1">
              <a:off x="3929" y="3634"/>
              <a:ext cx="2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31" name="Line 47"/>
            <p:cNvSpPr/>
            <p:nvPr/>
          </p:nvSpPr>
          <p:spPr>
            <a:xfrm flipH="1">
              <a:off x="3929" y="4003"/>
              <a:ext cx="283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32" name="Line 48"/>
            <p:cNvSpPr/>
            <p:nvPr/>
          </p:nvSpPr>
          <p:spPr>
            <a:xfrm>
              <a:off x="3929" y="3634"/>
              <a:ext cx="0" cy="539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33" name="Line 49"/>
            <p:cNvSpPr/>
            <p:nvPr/>
          </p:nvSpPr>
          <p:spPr>
            <a:xfrm>
              <a:off x="3872" y="4173"/>
              <a:ext cx="142" cy="0"/>
            </a:xfrm>
            <a:prstGeom prst="line">
              <a:avLst/>
            </a:prstGeom>
            <a:ln w="28575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4334" name="Text Box 50"/>
            <p:cNvSpPr txBox="1"/>
            <p:nvPr/>
          </p:nvSpPr>
          <p:spPr>
            <a:xfrm>
              <a:off x="4071" y="3351"/>
              <a:ext cx="42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35" name="Text Box 51"/>
            <p:cNvSpPr txBox="1"/>
            <p:nvPr/>
          </p:nvSpPr>
          <p:spPr>
            <a:xfrm>
              <a:off x="4184" y="3719"/>
              <a:ext cx="42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R</a:t>
              </a:r>
              <a:r>
                <a:rPr lang="en-US" altLang="zh-CN" sz="1800" b="1" baseline="-25000" dirty="0">
                  <a:solidFill>
                    <a:srgbClr val="000000"/>
                  </a:solidFill>
                  <a:latin typeface="Tahoma" panose="020B0604030504040204" pitchFamily="34" charset="0"/>
                </a:rPr>
                <a:t>b</a:t>
              </a:r>
              <a:endParaRPr lang="en-US" altLang="zh-CN" sz="18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36" name="Line 52"/>
            <p:cNvSpPr/>
            <p:nvPr/>
          </p:nvSpPr>
          <p:spPr>
            <a:xfrm>
              <a:off x="3929" y="3606"/>
              <a:ext cx="19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7" name="Line 53"/>
            <p:cNvSpPr/>
            <p:nvPr/>
          </p:nvSpPr>
          <p:spPr>
            <a:xfrm>
              <a:off x="3986" y="3974"/>
              <a:ext cx="198" cy="0"/>
            </a:xfrm>
            <a:prstGeom prst="line">
              <a:avLst/>
            </a:prstGeom>
            <a:ln w="28575" cap="flat" cmpd="sng">
              <a:solidFill>
                <a:schemeClr val="hlink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4338" name="Text Box 54"/>
            <p:cNvSpPr txBox="1"/>
            <p:nvPr/>
          </p:nvSpPr>
          <p:spPr>
            <a:xfrm>
              <a:off x="3674" y="3379"/>
              <a:ext cx="42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B1</a:t>
              </a:r>
              <a:endPara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339" name="Text Box 55"/>
            <p:cNvSpPr txBox="1"/>
            <p:nvPr/>
          </p:nvSpPr>
          <p:spPr>
            <a:xfrm>
              <a:off x="3957" y="3974"/>
              <a:ext cx="425" cy="231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I</a:t>
              </a:r>
              <a:r>
                <a:rPr lang="en-US" altLang="zh-CN" sz="1800" b="1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B2</a:t>
              </a:r>
              <a:endParaRPr lang="en-US" altLang="zh-CN" sz="1800" b="1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4278" name="组合 59"/>
          <p:cNvGrpSpPr/>
          <p:nvPr/>
        </p:nvGrpSpPr>
        <p:grpSpPr>
          <a:xfrm>
            <a:off x="4546600" y="549275"/>
            <a:ext cx="3781425" cy="1616075"/>
            <a:chOff x="4706938" y="2032909"/>
            <a:chExt cx="3781424" cy="1616075"/>
          </a:xfrm>
        </p:grpSpPr>
        <p:grpSp>
          <p:nvGrpSpPr>
            <p:cNvPr id="54285" name="Group 22"/>
            <p:cNvGrpSpPr/>
            <p:nvPr/>
          </p:nvGrpSpPr>
          <p:grpSpPr>
            <a:xfrm>
              <a:off x="4706938" y="2032909"/>
              <a:ext cx="3781424" cy="1616075"/>
              <a:chOff x="2908" y="2424"/>
              <a:chExt cx="2382" cy="1018"/>
            </a:xfrm>
          </p:grpSpPr>
          <p:sp>
            <p:nvSpPr>
              <p:cNvPr id="54289" name="Rectangle 23"/>
              <p:cNvSpPr/>
              <p:nvPr/>
            </p:nvSpPr>
            <p:spPr>
              <a:xfrm>
                <a:off x="3532" y="2472"/>
                <a:ext cx="1191" cy="907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90" name="Line 24"/>
              <p:cNvSpPr/>
              <p:nvPr/>
            </p:nvSpPr>
            <p:spPr>
              <a:xfrm flipV="1">
                <a:off x="3305" y="2670"/>
                <a:ext cx="369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1" name="Line 25"/>
              <p:cNvSpPr/>
              <p:nvPr/>
            </p:nvSpPr>
            <p:spPr>
              <a:xfrm flipV="1">
                <a:off x="3305" y="3237"/>
                <a:ext cx="369" cy="1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292" name="Line 26"/>
              <p:cNvSpPr/>
              <p:nvPr/>
            </p:nvSpPr>
            <p:spPr>
              <a:xfrm rot="-5400000">
                <a:off x="3050" y="2982"/>
                <a:ext cx="284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4293" name="Oval 27"/>
              <p:cNvSpPr/>
              <p:nvPr/>
            </p:nvSpPr>
            <p:spPr>
              <a:xfrm>
                <a:off x="3248" y="2643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94" name="Oval 28"/>
              <p:cNvSpPr/>
              <p:nvPr/>
            </p:nvSpPr>
            <p:spPr>
              <a:xfrm>
                <a:off x="3248" y="3209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95" name="Oval 29"/>
              <p:cNvSpPr/>
              <p:nvPr/>
            </p:nvSpPr>
            <p:spPr>
              <a:xfrm>
                <a:off x="4950" y="2670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96" name="Text Box 30"/>
              <p:cNvSpPr txBox="1"/>
              <p:nvPr/>
            </p:nvSpPr>
            <p:spPr>
              <a:xfrm>
                <a:off x="3447" y="3181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97" name="Text Box 31"/>
              <p:cNvSpPr txBox="1"/>
              <p:nvPr/>
            </p:nvSpPr>
            <p:spPr>
              <a:xfrm>
                <a:off x="4950" y="255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98" name="Text Box 32"/>
              <p:cNvSpPr txBox="1"/>
              <p:nvPr/>
            </p:nvSpPr>
            <p:spPr>
              <a:xfrm>
                <a:off x="3447" y="2500"/>
                <a:ext cx="340" cy="252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0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20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99" name="Text Box 33"/>
              <p:cNvSpPr txBox="1"/>
              <p:nvPr/>
            </p:nvSpPr>
            <p:spPr>
              <a:xfrm>
                <a:off x="2965" y="2529"/>
                <a:ext cx="34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00" name="Text Box 34"/>
              <p:cNvSpPr txBox="1"/>
              <p:nvPr/>
            </p:nvSpPr>
            <p:spPr>
              <a:xfrm>
                <a:off x="2993" y="3209"/>
                <a:ext cx="340" cy="233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01" name="Text Box 35"/>
              <p:cNvSpPr txBox="1"/>
              <p:nvPr/>
            </p:nvSpPr>
            <p:spPr>
              <a:xfrm>
                <a:off x="4864" y="2784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02" name="Text Box 36"/>
              <p:cNvSpPr txBox="1"/>
              <p:nvPr/>
            </p:nvSpPr>
            <p:spPr>
              <a:xfrm>
                <a:off x="4159" y="2832"/>
                <a:ext cx="652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A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od</a:t>
                </a:r>
                <a:r>
                  <a:rPr lang="en-US" altLang="zh-CN" sz="1800" b="1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u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宋体" panose="02010600030101010101" pitchFamily="2" charset="-122"/>
                  </a:rPr>
                  <a:t>i</a:t>
                </a:r>
                <a:endParaRPr lang="el-GR" altLang="zh-CN" sz="1800" b="1" dirty="0">
                  <a:solidFill>
                    <a:srgbClr val="FF0000"/>
                  </a:solidFill>
                  <a:latin typeface="宋体" panose="02010600030101010101" pitchFamily="2" charset="-122"/>
                </a:endParaRPr>
              </a:p>
            </p:txBody>
          </p:sp>
          <p:sp>
            <p:nvSpPr>
              <p:cNvPr id="54303" name="Rectangle 37"/>
              <p:cNvSpPr/>
              <p:nvPr/>
            </p:nvSpPr>
            <p:spPr>
              <a:xfrm>
                <a:off x="3617" y="2812"/>
                <a:ext cx="113" cy="255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04" name="Line 38"/>
              <p:cNvSpPr/>
              <p:nvPr/>
            </p:nvSpPr>
            <p:spPr>
              <a:xfrm>
                <a:off x="3674" y="2670"/>
                <a:ext cx="0" cy="142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5" name="Line 39"/>
              <p:cNvSpPr/>
              <p:nvPr/>
            </p:nvSpPr>
            <p:spPr>
              <a:xfrm flipV="1">
                <a:off x="3674" y="3067"/>
                <a:ext cx="0" cy="17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6" name="Text Box 40"/>
              <p:cNvSpPr txBox="1"/>
              <p:nvPr/>
            </p:nvSpPr>
            <p:spPr>
              <a:xfrm>
                <a:off x="3674" y="2840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id</a:t>
                </a:r>
                <a:endPara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07" name="Rectangle 41"/>
              <p:cNvSpPr/>
              <p:nvPr/>
            </p:nvSpPr>
            <p:spPr>
              <a:xfrm rot="5400000">
                <a:off x="4368" y="2571"/>
                <a:ext cx="113" cy="255"/>
              </a:xfrm>
              <a:prstGeom prst="rect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08" name="Line 43"/>
              <p:cNvSpPr/>
              <p:nvPr/>
            </p:nvSpPr>
            <p:spPr>
              <a:xfrm>
                <a:off x="4127" y="2699"/>
                <a:ext cx="170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09" name="Line 44"/>
              <p:cNvSpPr/>
              <p:nvPr/>
            </p:nvSpPr>
            <p:spPr>
              <a:xfrm>
                <a:off x="4127" y="2699"/>
                <a:ext cx="0" cy="538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0" name="Line 45"/>
              <p:cNvSpPr/>
              <p:nvPr/>
            </p:nvSpPr>
            <p:spPr>
              <a:xfrm>
                <a:off x="4071" y="3237"/>
                <a:ext cx="113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1" name="Line 46"/>
              <p:cNvSpPr/>
              <p:nvPr/>
            </p:nvSpPr>
            <p:spPr>
              <a:xfrm>
                <a:off x="4553" y="2699"/>
                <a:ext cx="39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2" name="Line 47"/>
              <p:cNvSpPr/>
              <p:nvPr/>
            </p:nvSpPr>
            <p:spPr>
              <a:xfrm>
                <a:off x="4950" y="3096"/>
                <a:ext cx="0" cy="113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3" name="Line 48"/>
              <p:cNvSpPr/>
              <p:nvPr/>
            </p:nvSpPr>
            <p:spPr>
              <a:xfrm>
                <a:off x="4864" y="3209"/>
                <a:ext cx="171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4314" name="Text Box 49"/>
              <p:cNvSpPr txBox="1"/>
              <p:nvPr/>
            </p:nvSpPr>
            <p:spPr>
              <a:xfrm>
                <a:off x="4297" y="2424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r</a:t>
                </a:r>
                <a:r>
                  <a:rPr lang="en-US" altLang="zh-CN" sz="18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15" name="Text Box 50"/>
              <p:cNvSpPr txBox="1"/>
              <p:nvPr/>
            </p:nvSpPr>
            <p:spPr>
              <a:xfrm>
                <a:off x="4950" y="2982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316" name="Text Box 51"/>
              <p:cNvSpPr txBox="1"/>
              <p:nvPr/>
            </p:nvSpPr>
            <p:spPr>
              <a:xfrm>
                <a:off x="2908" y="2852"/>
                <a:ext cx="340" cy="29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2400" b="1" baseline="-25000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i</a:t>
                </a:r>
                <a:endParaRPr lang="en-US" altLang="zh-CN" sz="24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4286" name="菱形 61"/>
            <p:cNvSpPr/>
            <p:nvPr/>
          </p:nvSpPr>
          <p:spPr>
            <a:xfrm>
              <a:off x="6417205" y="2699658"/>
              <a:ext cx="404813" cy="360361"/>
            </a:xfrm>
            <a:prstGeom prst="diamond">
              <a:avLst/>
            </a:prstGeom>
            <a:noFill/>
            <a:ln w="38100" cap="flat" cmpd="sng">
              <a:solidFill>
                <a:srgbClr val="002060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287" name="矩形 62"/>
            <p:cNvSpPr/>
            <p:nvPr/>
          </p:nvSpPr>
          <p:spPr>
            <a:xfrm>
              <a:off x="6553201" y="2442081"/>
              <a:ext cx="394660" cy="400110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0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+</a:t>
              </a:r>
              <a:endParaRPr lang="en-US" altLang="zh-CN" sz="20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  <p:sp>
          <p:nvSpPr>
            <p:cNvPr id="54288" name="矩形 63"/>
            <p:cNvSpPr/>
            <p:nvPr/>
          </p:nvSpPr>
          <p:spPr>
            <a:xfrm>
              <a:off x="6591673" y="2906330"/>
              <a:ext cx="31771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000000"/>
                  </a:solidFill>
                  <a:latin typeface="Tahoma" panose="020B0604030504040204" pitchFamily="34" charset="0"/>
                </a:rPr>
                <a:t>-</a:t>
              </a:r>
              <a:endParaRPr lang="en-US" altLang="zh-CN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grpSp>
        <p:nvGrpSpPr>
          <p:cNvPr id="54279" name="组合 93"/>
          <p:cNvGrpSpPr/>
          <p:nvPr/>
        </p:nvGrpSpPr>
        <p:grpSpPr>
          <a:xfrm>
            <a:off x="3221038" y="822325"/>
            <a:ext cx="1204912" cy="900113"/>
            <a:chOff x="3156632" y="1273854"/>
            <a:chExt cx="1204760" cy="900113"/>
          </a:xfrm>
        </p:grpSpPr>
        <p:grpSp>
          <p:nvGrpSpPr>
            <p:cNvPr id="54281" name="Group 19"/>
            <p:cNvGrpSpPr/>
            <p:nvPr/>
          </p:nvGrpSpPr>
          <p:grpSpPr>
            <a:xfrm>
              <a:off x="3156632" y="1273854"/>
              <a:ext cx="1079500" cy="900113"/>
              <a:chOff x="3560" y="2273"/>
              <a:chExt cx="680" cy="567"/>
            </a:xfrm>
          </p:grpSpPr>
          <p:sp>
            <p:nvSpPr>
              <p:cNvPr id="54283" name="AutoShape 20"/>
              <p:cNvSpPr/>
              <p:nvPr/>
            </p:nvSpPr>
            <p:spPr>
              <a:xfrm>
                <a:off x="3702" y="2273"/>
                <a:ext cx="425" cy="567"/>
              </a:xfrm>
              <a:prstGeom prst="rightArrow">
                <a:avLst>
                  <a:gd name="adj1" fmla="val 50000"/>
                  <a:gd name="adj2" fmla="val 25000"/>
                </a:avLst>
              </a:prstGeom>
              <a:solidFill>
                <a:schemeClr val="bg1"/>
              </a:solidFill>
              <a:ln w="9525">
                <a:noFill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24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4284" name="Text Box 21"/>
              <p:cNvSpPr txBox="1"/>
              <p:nvPr/>
            </p:nvSpPr>
            <p:spPr>
              <a:xfrm>
                <a:off x="3560" y="2443"/>
                <a:ext cx="68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zh-CN" altLang="en-US" sz="1800" b="1" dirty="0">
                    <a:solidFill>
                      <a:srgbClr val="FF0000"/>
                    </a:solidFill>
                    <a:latin typeface="Tahoma" panose="020B0604030504040204" pitchFamily="34" charset="0"/>
                  </a:rPr>
                  <a:t>等效</a:t>
                </a:r>
                <a:endParaRPr lang="zh-CN" altLang="en-US" sz="1800" b="1" dirty="0">
                  <a:solidFill>
                    <a:srgbClr val="FF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4282" name="右箭头 95"/>
            <p:cNvSpPr/>
            <p:nvPr/>
          </p:nvSpPr>
          <p:spPr>
            <a:xfrm>
              <a:off x="3156632" y="1910442"/>
              <a:ext cx="1204760" cy="244702"/>
            </a:xfrm>
            <a:prstGeom prst="rightArrow">
              <a:avLst>
                <a:gd name="adj1" fmla="val 50000"/>
                <a:gd name="adj2" fmla="val 50008"/>
              </a:avLst>
            </a:prstGeom>
            <a:solidFill>
              <a:schemeClr val="accent1"/>
            </a:solidFill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2400" b="1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81" name="Text Box 29"/>
          <p:cNvSpPr txBox="1"/>
          <p:nvPr/>
        </p:nvSpPr>
        <p:spPr>
          <a:xfrm>
            <a:off x="-115887" y="2439988"/>
            <a:ext cx="3619500" cy="4619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FFCF01"/>
              </a:buClr>
              <a:buNone/>
            </a:pPr>
            <a:r>
              <a:rPr lang="en-US" altLang="zh-CN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5. </a:t>
            </a:r>
            <a:r>
              <a:rPr lang="zh-CN" altLang="en-US" sz="2400" b="1" dirty="0">
                <a:solidFill>
                  <a:srgbClr val="FF0000"/>
                </a:solidFill>
                <a:latin typeface="宋体" panose="02010600030101010101" pitchFamily="2" charset="-122"/>
              </a:rPr>
              <a:t>输入失调电压</a:t>
            </a:r>
            <a:r>
              <a:rPr lang="en-US" altLang="zh-CN" sz="2400" b="1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IO</a:t>
            </a:r>
            <a:endParaRPr lang="en-US" altLang="zh-CN" sz="2400" b="1" dirty="0">
              <a:solidFill>
                <a:srgbClr val="FF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10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8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8" name="Text Box 52"/>
          <p:cNvSpPr txBox="1"/>
          <p:nvPr/>
        </p:nvSpPr>
        <p:spPr>
          <a:xfrm>
            <a:off x="971550" y="1281113"/>
            <a:ext cx="5557838" cy="5857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理想运算放大器的条件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AutoShape 53"/>
          <p:cNvSpPr/>
          <p:nvPr/>
        </p:nvSpPr>
        <p:spPr>
          <a:xfrm>
            <a:off x="814388" y="2243138"/>
            <a:ext cx="314325" cy="2024062"/>
          </a:xfrm>
          <a:prstGeom prst="leftBrace">
            <a:avLst>
              <a:gd name="adj1" fmla="val 53661"/>
              <a:gd name="adj2" fmla="val 50000"/>
            </a:avLst>
          </a:prstGeom>
          <a:noFill/>
          <a:ln w="2857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endParaRPr lang="zh-CN" altLang="en-US" sz="2400" b="1" dirty="0">
              <a:solidFill>
                <a:srgbClr val="000000"/>
              </a:solidFill>
              <a:latin typeface="Tahoma" panose="020B0604030504040204" pitchFamily="34" charset="0"/>
            </a:endParaRPr>
          </a:p>
        </p:txBody>
      </p:sp>
      <p:sp>
        <p:nvSpPr>
          <p:cNvPr id="4" name="Text Box 54"/>
          <p:cNvSpPr txBox="1"/>
          <p:nvPr/>
        </p:nvSpPr>
        <p:spPr>
          <a:xfrm>
            <a:off x="993775" y="2108200"/>
            <a:ext cx="14859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A</a:t>
            </a:r>
            <a:r>
              <a:rPr lang="en-US" altLang="zh-CN" sz="18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od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=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∞</a:t>
            </a:r>
            <a:endParaRPr lang="en-US" altLang="zh-CN" sz="1800" b="1" dirty="0">
              <a:solidFill>
                <a:srgbClr val="990000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5" name="Text Box 55"/>
          <p:cNvSpPr txBox="1"/>
          <p:nvPr/>
        </p:nvSpPr>
        <p:spPr>
          <a:xfrm>
            <a:off x="949325" y="2513013"/>
            <a:ext cx="14859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r</a:t>
            </a:r>
            <a:r>
              <a:rPr lang="en-US" altLang="zh-CN" sz="18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id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=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∞</a:t>
            </a:r>
            <a:endParaRPr lang="en-US" altLang="zh-CN" sz="1800" b="1" dirty="0">
              <a:solidFill>
                <a:srgbClr val="990000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6" name="Text Box 56"/>
          <p:cNvSpPr txBox="1"/>
          <p:nvPr/>
        </p:nvSpPr>
        <p:spPr>
          <a:xfrm>
            <a:off x="1128713" y="2873375"/>
            <a:ext cx="14859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K</a:t>
            </a:r>
            <a:r>
              <a:rPr lang="en-US" altLang="zh-CN" sz="18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CRM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=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∞</a:t>
            </a:r>
            <a:endParaRPr lang="en-US" altLang="zh-CN" sz="1800" b="1" dirty="0">
              <a:solidFill>
                <a:srgbClr val="990000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7" name="Text Box 57"/>
          <p:cNvSpPr txBox="1"/>
          <p:nvPr/>
        </p:nvSpPr>
        <p:spPr>
          <a:xfrm>
            <a:off x="949325" y="3278188"/>
            <a:ext cx="14859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r</a:t>
            </a:r>
            <a:r>
              <a:rPr lang="en-US" altLang="zh-CN" sz="1800" b="1" baseline="-25000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o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=</a:t>
            </a:r>
            <a:r>
              <a:rPr lang="en-US" altLang="zh-CN" sz="1800" b="1" dirty="0">
                <a:solidFill>
                  <a:srgbClr val="990000"/>
                </a:solidFill>
                <a:latin typeface="Tahoma" panose="020B0604030504040204" pitchFamily="34" charset="0"/>
                <a:ea typeface="隶书" panose="02010509060101010101" pitchFamily="49" charset="-122"/>
              </a:rPr>
              <a:t>0</a:t>
            </a:r>
            <a:endParaRPr lang="en-US" altLang="zh-CN" sz="1800" b="1" dirty="0">
              <a:solidFill>
                <a:srgbClr val="990000"/>
              </a:solidFill>
              <a:latin typeface="Tahoma" panose="020B0604030504040204" pitchFamily="34" charset="0"/>
              <a:ea typeface="隶书" panose="02010509060101010101" pitchFamily="49" charset="-122"/>
            </a:endParaRPr>
          </a:p>
        </p:txBody>
      </p:sp>
      <p:sp>
        <p:nvSpPr>
          <p:cNvPr id="8" name="Text Box 58"/>
          <p:cNvSpPr txBox="1"/>
          <p:nvPr/>
        </p:nvSpPr>
        <p:spPr>
          <a:xfrm>
            <a:off x="993775" y="3592513"/>
            <a:ext cx="24304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失调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=0</a:t>
            </a: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、漂移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=0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sp>
        <p:nvSpPr>
          <p:cNvPr id="9" name="Text Box 59"/>
          <p:cNvSpPr txBox="1"/>
          <p:nvPr/>
        </p:nvSpPr>
        <p:spPr>
          <a:xfrm>
            <a:off x="1073150" y="3989388"/>
            <a:ext cx="1935163" cy="3968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频带宽度</a:t>
            </a:r>
            <a:r>
              <a:rPr lang="en-US" altLang="zh-CN" sz="2000" b="1" dirty="0">
                <a:solidFill>
                  <a:srgbClr val="990000"/>
                </a:solidFill>
                <a:latin typeface="宋体" panose="02010600030101010101" pitchFamily="2" charset="-122"/>
              </a:rPr>
              <a:t>=∞</a:t>
            </a:r>
            <a:endParaRPr lang="en-US" altLang="zh-CN" sz="2000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grpSp>
        <p:nvGrpSpPr>
          <p:cNvPr id="10" name="Group 60"/>
          <p:cNvGrpSpPr/>
          <p:nvPr/>
        </p:nvGrpSpPr>
        <p:grpSpPr>
          <a:xfrm>
            <a:off x="5940425" y="1574800"/>
            <a:ext cx="1079500" cy="900113"/>
            <a:chOff x="3560" y="2273"/>
            <a:chExt cx="680" cy="567"/>
          </a:xfrm>
        </p:grpSpPr>
        <p:sp>
          <p:nvSpPr>
            <p:cNvPr id="55326" name="AutoShape 61"/>
            <p:cNvSpPr/>
            <p:nvPr/>
          </p:nvSpPr>
          <p:spPr>
            <a:xfrm>
              <a:off x="3702" y="2273"/>
              <a:ext cx="425" cy="567"/>
            </a:xfrm>
            <a:prstGeom prst="rightArrow">
              <a:avLst>
                <a:gd name="adj1" fmla="val 50000"/>
                <a:gd name="adj2" fmla="val 25000"/>
              </a:avLst>
            </a:prstGeom>
            <a:solidFill>
              <a:schemeClr val="bg1"/>
            </a:solidFill>
            <a:ln w="9525">
              <a:noFill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36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  <p:sp>
          <p:nvSpPr>
            <p:cNvPr id="55327" name="Text Box 62"/>
            <p:cNvSpPr txBox="1"/>
            <p:nvPr/>
          </p:nvSpPr>
          <p:spPr>
            <a:xfrm>
              <a:off x="3560" y="2443"/>
              <a:ext cx="680" cy="330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zh-CN" altLang="en-US" sz="2800" b="1" dirty="0">
                  <a:solidFill>
                    <a:srgbClr val="000000"/>
                  </a:solidFill>
                  <a:latin typeface="仿宋" panose="02010609060101010101" charset="-122"/>
                  <a:ea typeface="仿宋" panose="02010609060101010101" charset="-122"/>
                </a:rPr>
                <a:t>符号</a:t>
              </a:r>
              <a:endParaRPr lang="zh-CN" altLang="en-US" sz="2800" b="1" dirty="0">
                <a:solidFill>
                  <a:srgbClr val="000000"/>
                </a:solidFill>
                <a:latin typeface="仿宋" panose="02010609060101010101" charset="-122"/>
                <a:ea typeface="仿宋" panose="02010609060101010101" charset="-122"/>
              </a:endParaRPr>
            </a:p>
          </p:txBody>
        </p:sp>
      </p:grpSp>
      <p:grpSp>
        <p:nvGrpSpPr>
          <p:cNvPr id="13" name="组合 12"/>
          <p:cNvGrpSpPr/>
          <p:nvPr/>
        </p:nvGrpSpPr>
        <p:grpSpPr>
          <a:xfrm>
            <a:off x="5265738" y="2720975"/>
            <a:ext cx="2384425" cy="1230313"/>
            <a:chOff x="5534819" y="2922330"/>
            <a:chExt cx="2384425" cy="1230344"/>
          </a:xfrm>
        </p:grpSpPr>
        <p:grpSp>
          <p:nvGrpSpPr>
            <p:cNvPr id="55309" name="组合 83"/>
            <p:cNvGrpSpPr/>
            <p:nvPr/>
          </p:nvGrpSpPr>
          <p:grpSpPr>
            <a:xfrm>
              <a:off x="5534819" y="2931886"/>
              <a:ext cx="2384425" cy="1220788"/>
              <a:chOff x="412750" y="1487487"/>
              <a:chExt cx="2384425" cy="1220788"/>
            </a:xfrm>
          </p:grpSpPr>
          <p:grpSp>
            <p:nvGrpSpPr>
              <p:cNvPr id="55311" name="Group 5"/>
              <p:cNvGrpSpPr/>
              <p:nvPr/>
            </p:nvGrpSpPr>
            <p:grpSpPr>
              <a:xfrm>
                <a:off x="412750" y="1487487"/>
                <a:ext cx="2384425" cy="1220788"/>
                <a:chOff x="4071" y="1962"/>
                <a:chExt cx="1502" cy="769"/>
              </a:xfrm>
            </p:grpSpPr>
            <p:sp>
              <p:nvSpPr>
                <p:cNvPr id="55313" name="Rectangle 6"/>
                <p:cNvSpPr/>
                <p:nvPr/>
              </p:nvSpPr>
              <p:spPr>
                <a:xfrm>
                  <a:off x="4638" y="1962"/>
                  <a:ext cx="567" cy="737"/>
                </a:xfrm>
                <a:prstGeom prst="rect">
                  <a:avLst/>
                </a:prstGeom>
                <a:solidFill>
                  <a:schemeClr val="bg1"/>
                </a:solidFill>
                <a:ln w="28575" cap="flat" cmpd="sng">
                  <a:solidFill>
                    <a:schemeClr val="tx1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14" name="Line 7"/>
                <p:cNvSpPr/>
                <p:nvPr/>
              </p:nvSpPr>
              <p:spPr>
                <a:xfrm>
                  <a:off x="4411" y="2160"/>
                  <a:ext cx="227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315" name="Line 8"/>
                <p:cNvSpPr/>
                <p:nvPr/>
              </p:nvSpPr>
              <p:spPr>
                <a:xfrm>
                  <a:off x="4411" y="2529"/>
                  <a:ext cx="227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316" name="Line 9"/>
                <p:cNvSpPr/>
                <p:nvPr/>
              </p:nvSpPr>
              <p:spPr>
                <a:xfrm>
                  <a:off x="5205" y="2330"/>
                  <a:ext cx="198" cy="0"/>
                </a:xfrm>
                <a:prstGeom prst="line">
                  <a:avLst/>
                </a:prstGeom>
                <a:ln w="28575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</p:sp>
            <p:sp>
              <p:nvSpPr>
                <p:cNvPr id="55317" name="Oval 10"/>
                <p:cNvSpPr/>
                <p:nvPr/>
              </p:nvSpPr>
              <p:spPr>
                <a:xfrm>
                  <a:off x="4354" y="2132"/>
                  <a:ext cx="57" cy="56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18" name="Oval 11"/>
                <p:cNvSpPr/>
                <p:nvPr/>
              </p:nvSpPr>
              <p:spPr>
                <a:xfrm>
                  <a:off x="4354" y="2500"/>
                  <a:ext cx="57" cy="56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19" name="Oval 12"/>
                <p:cNvSpPr/>
                <p:nvPr/>
              </p:nvSpPr>
              <p:spPr>
                <a:xfrm>
                  <a:off x="5375" y="2302"/>
                  <a:ext cx="57" cy="56"/>
                </a:xfrm>
                <a:prstGeom prst="ellipse">
                  <a:avLst/>
                </a:prstGeom>
                <a:solidFill>
                  <a:schemeClr val="bg1"/>
                </a:solidFill>
                <a:ln w="25400" cap="flat" cmpd="sng">
                  <a:solidFill>
                    <a:schemeClr val="tx1"/>
                  </a:solidFill>
                  <a:prstDash val="solid"/>
                  <a:headEnd type="none" w="med" len="med"/>
                  <a:tailEnd type="none" w="med" len="med"/>
                </a:ln>
              </p:spPr>
              <p:txBody>
                <a:bodyPr wrap="none" anchor="ctr" anchorCtr="0"/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0"/>
                    </a:spcBef>
                    <a:buNone/>
                  </a:pPr>
                  <a:endParaRPr lang="zh-CN" altLang="en-US" sz="24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20" name="Text Box 13"/>
                <p:cNvSpPr txBox="1"/>
                <p:nvPr/>
              </p:nvSpPr>
              <p:spPr>
                <a:xfrm>
                  <a:off x="4553" y="2387"/>
                  <a:ext cx="34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+</a:t>
                  </a:r>
                  <a:endPara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21" name="Text Box 14"/>
                <p:cNvSpPr txBox="1"/>
                <p:nvPr/>
              </p:nvSpPr>
              <p:spPr>
                <a:xfrm>
                  <a:off x="4950" y="2217"/>
                  <a:ext cx="34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+</a:t>
                  </a:r>
                  <a:endPara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22" name="Text Box 15"/>
                <p:cNvSpPr txBox="1"/>
                <p:nvPr/>
              </p:nvSpPr>
              <p:spPr>
                <a:xfrm>
                  <a:off x="4553" y="2047"/>
                  <a:ext cx="34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-</a:t>
                  </a:r>
                  <a:endPara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23" name="Text Box 16"/>
                <p:cNvSpPr txBox="1"/>
                <p:nvPr/>
              </p:nvSpPr>
              <p:spPr>
                <a:xfrm>
                  <a:off x="4071" y="2018"/>
                  <a:ext cx="34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u</a:t>
                  </a:r>
                  <a:r>
                    <a:rPr lang="en-US" altLang="zh-CN" sz="1800" b="1" baseline="-25000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i1</a:t>
                  </a:r>
                  <a:endPara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24" name="Text Box 17"/>
                <p:cNvSpPr txBox="1"/>
                <p:nvPr/>
              </p:nvSpPr>
              <p:spPr>
                <a:xfrm>
                  <a:off x="4099" y="2500"/>
                  <a:ext cx="34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u</a:t>
                  </a:r>
                  <a:r>
                    <a:rPr lang="en-US" altLang="zh-CN" sz="1800" b="1" baseline="-25000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i2</a:t>
                  </a:r>
                  <a:endPara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  <p:sp>
              <p:nvSpPr>
                <p:cNvPr id="55325" name="Text Box 18"/>
                <p:cNvSpPr txBox="1"/>
                <p:nvPr/>
              </p:nvSpPr>
              <p:spPr>
                <a:xfrm>
                  <a:off x="5233" y="2358"/>
                  <a:ext cx="340" cy="231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>
                  <a:spAutoFit/>
                </a:bodyPr>
                <a:lstStyle>
                  <a:lvl1pPr marL="342900" indent="-3429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320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742950" indent="-28575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8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2pPr>
                  <a:lvl3pPr marL="11430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•"/>
                    <a:defRPr sz="24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3pPr>
                  <a:lvl4pPr marL="16002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4pPr>
                  <a:lvl5pPr marL="2057400" indent="-228600" algn="l" rtl="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+mn-lt"/>
                      <a:ea typeface="+mn-ea"/>
                    </a:defRPr>
                  </a:lvl5pPr>
                </a:lstStyle>
                <a:p>
                  <a:pPr marL="0" lvl="0" indent="0" algn="ctr" eaLnBrk="1" hangingPunct="1">
                    <a:spcBef>
                      <a:spcPct val="50000"/>
                    </a:spcBef>
                    <a:buNone/>
                  </a:pPr>
                  <a:r>
                    <a:rPr lang="en-US" altLang="zh-CN" sz="1800" b="1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u</a:t>
                  </a:r>
                  <a:r>
                    <a:rPr lang="en-US" altLang="zh-CN" sz="1800" b="1" baseline="-25000" dirty="0">
                      <a:solidFill>
                        <a:srgbClr val="000000"/>
                      </a:solidFill>
                      <a:latin typeface="Tahoma" panose="020B0604030504040204" pitchFamily="34" charset="0"/>
                    </a:rPr>
                    <a:t>o</a:t>
                  </a:r>
                  <a:endPara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endParaRPr>
                </a:p>
              </p:txBody>
            </p:sp>
          </p:grpSp>
          <p:sp>
            <p:nvSpPr>
              <p:cNvPr id="55312" name="矩形 85"/>
              <p:cNvSpPr/>
              <p:nvPr/>
            </p:nvSpPr>
            <p:spPr>
              <a:xfrm rot="5400000">
                <a:off x="1445699" y="1562840"/>
                <a:ext cx="364202" cy="307777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el-GR" altLang="zh-CN" sz="1400" b="1" dirty="0">
                    <a:solidFill>
                      <a:srgbClr val="000000"/>
                    </a:solidFill>
                    <a:latin typeface="宋体" panose="02010600030101010101" pitchFamily="2" charset="-122"/>
                  </a:rPr>
                  <a:t>Δ</a:t>
                </a:r>
                <a:endParaRPr lang="zh-CN" altLang="en-US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</p:grpSp>
        <p:sp>
          <p:nvSpPr>
            <p:cNvPr id="55310" name="矩形 2"/>
            <p:cNvSpPr/>
            <p:nvPr/>
          </p:nvSpPr>
          <p:spPr>
            <a:xfrm>
              <a:off x="6835875" y="2922330"/>
              <a:ext cx="465192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n-US" altLang="zh-CN" sz="2400" dirty="0">
                  <a:solidFill>
                    <a:srgbClr val="FF0000"/>
                  </a:solidFill>
                  <a:latin typeface="Tahoma" panose="020B0604030504040204" pitchFamily="34" charset="0"/>
                </a:rPr>
                <a:t>∞</a:t>
              </a:r>
              <a:endParaRPr lang="zh-CN" altLang="en-US" sz="2400" dirty="0">
                <a:solidFill>
                  <a:srgbClr val="000000"/>
                </a:solidFill>
                <a:latin typeface="Tahoma" panose="020B0604030504040204" pitchFamily="34" charset="0"/>
              </a:endParaRPr>
            </a:p>
          </p:txBody>
        </p:sp>
      </p:grpSp>
      <p:sp>
        <p:nvSpPr>
          <p:cNvPr id="55308" name="Text Box 52"/>
          <p:cNvSpPr txBox="1"/>
          <p:nvPr/>
        </p:nvSpPr>
        <p:spPr>
          <a:xfrm>
            <a:off x="1058863" y="476250"/>
            <a:ext cx="5557837" cy="5857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7.3.3 </a:t>
            </a:r>
            <a:r>
              <a:rPr lang="zh-CN" altLang="en-US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理想运算放大器</a:t>
            </a:r>
            <a:endParaRPr lang="zh-CN" altLang="en-US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7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8194" name="组合 41"/>
          <p:cNvGrpSpPr/>
          <p:nvPr/>
        </p:nvGrpSpPr>
        <p:grpSpPr>
          <a:xfrm>
            <a:off x="246063" y="1738313"/>
            <a:ext cx="3790950" cy="3305175"/>
            <a:chOff x="245275" y="1737556"/>
            <a:chExt cx="3790950" cy="3305237"/>
          </a:xfrm>
        </p:grpSpPr>
        <p:graphicFrame>
          <p:nvGraphicFramePr>
            <p:cNvPr id="8201" name="对象 35"/>
            <p:cNvGraphicFramePr>
              <a:graphicFrameLocks noChangeAspect="1"/>
            </p:cNvGraphicFramePr>
            <p:nvPr/>
          </p:nvGraphicFramePr>
          <p:xfrm>
            <a:off x="245275" y="1737556"/>
            <a:ext cx="3790950" cy="25908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079" name="" r:id="rId1" imgW="2273300" imgH="1409700" progId="Visio.Drawing.11">
                    <p:embed/>
                  </p:oleObj>
                </mc:Choice>
                <mc:Fallback>
                  <p:oleObj name="" r:id="rId1" imgW="2273300" imgH="1409700" progId="Visio.Drawing.11">
                    <p:embed/>
                    <p:pic>
                      <p:nvPicPr>
                        <p:cNvPr id="0" name="图片 3078"/>
                        <p:cNvPicPr/>
                        <p:nvPr/>
                      </p:nvPicPr>
                      <p:blipFill>
                        <a:blip r:embed="rId2"/>
                        <a:stretch>
                          <a:fillRect/>
                        </a:stretch>
                      </p:blipFill>
                      <p:spPr>
                        <a:xfrm>
                          <a:off x="245275" y="1737556"/>
                          <a:ext cx="3790950" cy="2590800"/>
                        </a:xfrm>
                        <a:prstGeom prst="rect">
                          <a:avLst/>
                        </a:prstGeom>
                        <a:noFill/>
                        <a:ln w="25400" cap="flat" cmpd="sng">
                          <a:solidFill>
                            <a:schemeClr val="folHlink"/>
                          </a:solidFill>
                          <a:prstDash val="sysDot"/>
                          <a:miter/>
                          <a:headEnd type="none" w="med" len="med"/>
                          <a:tailEnd type="none" w="med" len="med"/>
                        </a:ln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2" name="TextBox 38"/>
            <p:cNvSpPr txBox="1"/>
            <p:nvPr/>
          </p:nvSpPr>
          <p:spPr>
            <a:xfrm>
              <a:off x="683568" y="4581128"/>
              <a:ext cx="2664296" cy="461665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zh-CN" altLang="en-US" sz="2400" dirty="0"/>
                <a:t>阻容耦合放大器</a:t>
              </a:r>
              <a:endParaRPr lang="zh-CN" altLang="en-US" sz="2400" dirty="0"/>
            </a:p>
          </p:txBody>
        </p:sp>
      </p:grpSp>
      <p:grpSp>
        <p:nvGrpSpPr>
          <p:cNvPr id="44" name="组合 43"/>
          <p:cNvGrpSpPr/>
          <p:nvPr/>
        </p:nvGrpSpPr>
        <p:grpSpPr>
          <a:xfrm>
            <a:off x="4067175" y="1700213"/>
            <a:ext cx="5076825" cy="3333750"/>
            <a:chOff x="4067944" y="1700808"/>
            <a:chExt cx="5076056" cy="3333032"/>
          </a:xfrm>
        </p:grpSpPr>
        <p:sp>
          <p:nvSpPr>
            <p:cNvPr id="8197" name="右箭头 37"/>
            <p:cNvSpPr/>
            <p:nvPr/>
          </p:nvSpPr>
          <p:spPr>
            <a:xfrm>
              <a:off x="4067944" y="2636912"/>
              <a:ext cx="1152128" cy="792088"/>
            </a:xfrm>
            <a:prstGeom prst="rightArrow">
              <a:avLst>
                <a:gd name="adj1" fmla="val 50000"/>
                <a:gd name="adj2" fmla="val 50000"/>
              </a:avLst>
            </a:prstGeom>
            <a:solidFill>
              <a:srgbClr val="FF0000"/>
            </a:solidFill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grpSp>
          <p:nvGrpSpPr>
            <p:cNvPr id="8198" name="组合 42"/>
            <p:cNvGrpSpPr/>
            <p:nvPr/>
          </p:nvGrpSpPr>
          <p:grpSpPr>
            <a:xfrm>
              <a:off x="5353050" y="1700808"/>
              <a:ext cx="3790950" cy="3333032"/>
              <a:chOff x="5353050" y="1700808"/>
              <a:chExt cx="3790950" cy="3333032"/>
            </a:xfrm>
          </p:grpSpPr>
          <p:graphicFrame>
            <p:nvGraphicFramePr>
              <p:cNvPr id="8199" name="对象 36"/>
              <p:cNvGraphicFramePr>
                <a:graphicFrameLocks noChangeAspect="1"/>
              </p:cNvGraphicFramePr>
              <p:nvPr/>
            </p:nvGraphicFramePr>
            <p:xfrm>
              <a:off x="5353050" y="1700808"/>
              <a:ext cx="3790950" cy="25908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spid="_x0000_s3081" name="" r:id="rId3" imgW="2273300" imgH="1409700" progId="Visio.Drawing.11">
                      <p:embed/>
                    </p:oleObj>
                  </mc:Choice>
                  <mc:Fallback>
                    <p:oleObj name="" r:id="rId3" imgW="2273300" imgH="1409700" progId="Visio.Drawing.11">
                      <p:embed/>
                      <p:pic>
                        <p:nvPicPr>
                          <p:cNvPr id="0" name="图片 3080"/>
                          <p:cNvPicPr/>
                          <p:nvPr/>
                        </p:nvPicPr>
                        <p:blipFill>
                          <a:blip r:embed="rId4"/>
                          <a:stretch>
                            <a:fillRect/>
                          </a:stretch>
                        </p:blipFill>
                        <p:spPr>
                          <a:xfrm>
                            <a:off x="5353050" y="1700808"/>
                            <a:ext cx="3790950" cy="2590800"/>
                          </a:xfrm>
                          <a:prstGeom prst="rect">
                            <a:avLst/>
                          </a:prstGeom>
                          <a:noFill/>
                          <a:ln w="25400" cap="flat" cmpd="sng">
                            <a:solidFill>
                              <a:schemeClr val="folHlink"/>
                            </a:solidFill>
                            <a:prstDash val="sysDot"/>
                            <a:miter/>
                            <a:headEnd type="none" w="med" len="med"/>
                            <a:tailEnd type="none" w="med" len="med"/>
                          </a:ln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8200" name="TextBox 39"/>
              <p:cNvSpPr txBox="1"/>
              <p:nvPr/>
            </p:nvSpPr>
            <p:spPr>
              <a:xfrm>
                <a:off x="5652120" y="4572175"/>
                <a:ext cx="2664296" cy="461665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r>
                  <a:rPr lang="zh-CN" altLang="en-US" sz="2400" dirty="0"/>
                  <a:t>直接耦合放大器</a:t>
                </a:r>
                <a:endParaRPr lang="zh-CN" altLang="en-US" sz="2400" dirty="0"/>
              </a:p>
            </p:txBody>
          </p:sp>
        </p:grpSp>
      </p:grpSp>
      <p:sp>
        <p:nvSpPr>
          <p:cNvPr id="41" name="TextBox 40"/>
          <p:cNvSpPr txBox="1"/>
          <p:nvPr/>
        </p:nvSpPr>
        <p:spPr>
          <a:xfrm>
            <a:off x="395288" y="5300663"/>
            <a:ext cx="8497887" cy="1200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为放大直流或缓变信号，需要采用直接耦合放大器</a:t>
            </a:r>
            <a:endParaRPr lang="zh-CN" altLang="en-US" sz="36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6210" name="Line 2"/>
          <p:cNvSpPr/>
          <p:nvPr/>
        </p:nvSpPr>
        <p:spPr>
          <a:xfrm flipH="1">
            <a:off x="2057400" y="1485900"/>
            <a:ext cx="552450" cy="192405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6211" name="Line 3"/>
          <p:cNvSpPr/>
          <p:nvPr/>
        </p:nvSpPr>
        <p:spPr>
          <a:xfrm flipH="1">
            <a:off x="2628900" y="1524000"/>
            <a:ext cx="14668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6212" name="Line 4"/>
          <p:cNvSpPr/>
          <p:nvPr/>
        </p:nvSpPr>
        <p:spPr>
          <a:xfrm flipH="1">
            <a:off x="590550" y="3409950"/>
            <a:ext cx="1466850" cy="0"/>
          </a:xfrm>
          <a:prstGeom prst="line">
            <a:avLst/>
          </a:prstGeom>
          <a:ln w="38100" cap="flat" cmpd="sng">
            <a:solidFill>
              <a:srgbClr val="0000FF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6214" name="Text Box 6"/>
          <p:cNvSpPr txBox="1"/>
          <p:nvPr/>
        </p:nvSpPr>
        <p:spPr>
          <a:xfrm>
            <a:off x="323850" y="401638"/>
            <a:ext cx="4051300" cy="579437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2. </a:t>
            </a:r>
            <a:r>
              <a:rPr lang="zh-CN" altLang="en-US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电压传输特性</a:t>
            </a:r>
            <a:endParaRPr lang="zh-CN" altLang="en-US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pSp>
        <p:nvGrpSpPr>
          <p:cNvPr id="606215" name="Group 7"/>
          <p:cNvGrpSpPr/>
          <p:nvPr/>
        </p:nvGrpSpPr>
        <p:grpSpPr>
          <a:xfrm>
            <a:off x="5124450" y="796925"/>
            <a:ext cx="3867150" cy="1460500"/>
            <a:chOff x="156" y="1006"/>
            <a:chExt cx="2436" cy="920"/>
          </a:xfrm>
        </p:grpSpPr>
        <p:sp>
          <p:nvSpPr>
            <p:cNvPr id="56355" name="Line 8"/>
            <p:cNvSpPr/>
            <p:nvPr/>
          </p:nvSpPr>
          <p:spPr>
            <a:xfrm flipV="1">
              <a:off x="522" y="1383"/>
              <a:ext cx="0" cy="260"/>
            </a:xfrm>
            <a:prstGeom prst="line">
              <a:avLst/>
            </a:prstGeom>
            <a:ln w="38100" cap="flat" cmpd="sng">
              <a:solidFill>
                <a:srgbClr val="FF0000"/>
              </a:solidFill>
              <a:prstDash val="solid"/>
              <a:headEnd type="none" w="med" len="med"/>
              <a:tailEnd type="triangle" w="med" len="med"/>
            </a:ln>
          </p:spPr>
        </p:sp>
        <p:sp>
          <p:nvSpPr>
            <p:cNvPr id="56356" name="Text Box 9"/>
            <p:cNvSpPr txBox="1"/>
            <p:nvPr/>
          </p:nvSpPr>
          <p:spPr>
            <a:xfrm>
              <a:off x="156" y="1076"/>
              <a:ext cx="377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-</a:t>
              </a:r>
              <a:endParaRPr lang="en-US" altLang="zh-CN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57" name="Text Box 10"/>
            <p:cNvSpPr txBox="1"/>
            <p:nvPr/>
          </p:nvSpPr>
          <p:spPr>
            <a:xfrm>
              <a:off x="2203" y="1150"/>
              <a:ext cx="389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baseline="-25000" dirty="0">
                  <a:latin typeface="Times New Roman" panose="02020603050405020304" pitchFamily="18" charset="0"/>
                  <a:ea typeface="楷体_GB2312" pitchFamily="49" charset="-122"/>
                </a:rPr>
                <a:t>o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58" name="Rectangle 11"/>
            <p:cNvSpPr/>
            <p:nvPr/>
          </p:nvSpPr>
          <p:spPr>
            <a:xfrm>
              <a:off x="1049" y="1086"/>
              <a:ext cx="823" cy="840"/>
            </a:xfrm>
            <a:prstGeom prst="rect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6359" name="Line 12"/>
            <p:cNvSpPr/>
            <p:nvPr/>
          </p:nvSpPr>
          <p:spPr>
            <a:xfrm>
              <a:off x="1871" y="1506"/>
              <a:ext cx="41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0" name="Line 13"/>
            <p:cNvSpPr/>
            <p:nvPr/>
          </p:nvSpPr>
          <p:spPr>
            <a:xfrm>
              <a:off x="637" y="1696"/>
              <a:ext cx="411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1" name="Line 14"/>
            <p:cNvSpPr/>
            <p:nvPr/>
          </p:nvSpPr>
          <p:spPr>
            <a:xfrm>
              <a:off x="648" y="1326"/>
              <a:ext cx="412" cy="0"/>
            </a:xfrm>
            <a:prstGeom prst="line">
              <a:avLst/>
            </a:prstGeom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</p:sp>
        <p:sp>
          <p:nvSpPr>
            <p:cNvPr id="56362" name="Text Box 15"/>
            <p:cNvSpPr txBox="1"/>
            <p:nvPr/>
          </p:nvSpPr>
          <p:spPr>
            <a:xfrm>
              <a:off x="1072" y="1006"/>
              <a:ext cx="24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_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3" name="Text Box 16"/>
            <p:cNvSpPr txBox="1"/>
            <p:nvPr/>
          </p:nvSpPr>
          <p:spPr>
            <a:xfrm>
              <a:off x="1061" y="1526"/>
              <a:ext cx="24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4" name="Text Box 17"/>
            <p:cNvSpPr txBox="1"/>
            <p:nvPr/>
          </p:nvSpPr>
          <p:spPr>
            <a:xfrm rot="5400000">
              <a:off x="1360" y="1125"/>
              <a:ext cx="29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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5" name="Text Box 18"/>
            <p:cNvSpPr txBox="1"/>
            <p:nvPr/>
          </p:nvSpPr>
          <p:spPr>
            <a:xfrm>
              <a:off x="1598" y="1298"/>
              <a:ext cx="240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sp>
          <p:nvSpPr>
            <p:cNvPr id="56366" name="Oval 19"/>
            <p:cNvSpPr/>
            <p:nvPr/>
          </p:nvSpPr>
          <p:spPr>
            <a:xfrm>
              <a:off x="569" y="1284"/>
              <a:ext cx="69" cy="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6367" name="Oval 20"/>
            <p:cNvSpPr/>
            <p:nvPr/>
          </p:nvSpPr>
          <p:spPr>
            <a:xfrm>
              <a:off x="2283" y="1476"/>
              <a:ext cx="69" cy="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6368" name="Oval 21"/>
            <p:cNvSpPr/>
            <p:nvPr/>
          </p:nvSpPr>
          <p:spPr>
            <a:xfrm>
              <a:off x="569" y="1666"/>
              <a:ext cx="69" cy="60"/>
            </a:xfrm>
            <a:prstGeom prst="ellipse">
              <a:avLst/>
            </a:prstGeom>
            <a:noFill/>
            <a:ln w="38100" cap="flat" cmpd="sng">
              <a:solidFill>
                <a:schemeClr val="tx1"/>
              </a:solidFill>
              <a:prstDash val="solid"/>
              <a:headEnd type="none" w="med" len="med"/>
              <a:tailEnd type="none" w="med" len="med"/>
            </a:ln>
          </p:spPr>
          <p:txBody>
            <a:bodyPr wrap="none" anchor="ctr" anchorCtr="0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endParaRPr lang="zh-CN" altLang="en-US" sz="1800" dirty="0"/>
            </a:p>
          </p:txBody>
        </p:sp>
        <p:sp>
          <p:nvSpPr>
            <p:cNvPr id="56369" name="Text Box 22"/>
            <p:cNvSpPr txBox="1"/>
            <p:nvPr/>
          </p:nvSpPr>
          <p:spPr>
            <a:xfrm>
              <a:off x="1506" y="1086"/>
              <a:ext cx="537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dirty="0">
                  <a:latin typeface="Times New Roman" panose="02020603050405020304" pitchFamily="18" charset="0"/>
                  <a:ea typeface="楷体_GB2312" pitchFamily="49" charset="-122"/>
                  <a:sym typeface="Symbol" panose="05050102010706020507" pitchFamily="18" charset="2"/>
                </a:rPr>
                <a:t>∞</a:t>
              </a:r>
              <a:endParaRPr lang="en-US" altLang="zh-CN" b="1" dirty="0">
                <a:latin typeface="Times New Roman" panose="02020603050405020304" pitchFamily="18" charset="0"/>
                <a:ea typeface="楷体_GB2312" pitchFamily="49" charset="-122"/>
                <a:sym typeface="Symbol" panose="05050102010706020507" pitchFamily="18" charset="2"/>
              </a:endParaRPr>
            </a:p>
          </p:txBody>
        </p:sp>
        <p:sp>
          <p:nvSpPr>
            <p:cNvPr id="56370" name="Text Box 23"/>
            <p:cNvSpPr txBox="1"/>
            <p:nvPr/>
          </p:nvSpPr>
          <p:spPr>
            <a:xfrm>
              <a:off x="204" y="1508"/>
              <a:ext cx="425" cy="365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+</a:t>
              </a:r>
              <a:endParaRPr lang="en-US" altLang="zh-CN" b="1" i="1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</p:grpSp>
      <p:grpSp>
        <p:nvGrpSpPr>
          <p:cNvPr id="606232" name="Group 24"/>
          <p:cNvGrpSpPr/>
          <p:nvPr/>
        </p:nvGrpSpPr>
        <p:grpSpPr>
          <a:xfrm>
            <a:off x="628650" y="800100"/>
            <a:ext cx="4629150" cy="3162300"/>
            <a:chOff x="480" y="720"/>
            <a:chExt cx="2916" cy="1992"/>
          </a:xfrm>
        </p:grpSpPr>
        <p:sp>
          <p:nvSpPr>
            <p:cNvPr id="56345" name="Text Box 25"/>
            <p:cNvSpPr txBox="1"/>
            <p:nvPr/>
          </p:nvSpPr>
          <p:spPr>
            <a:xfrm>
              <a:off x="2460" y="1764"/>
              <a:ext cx="936" cy="327"/>
            </a:xfrm>
            <a:prstGeom prst="rect">
              <a:avLst/>
            </a:prstGeom>
            <a:noFill/>
            <a:ln w="38100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spcBef>
                  <a:spcPct val="50000"/>
                </a:spcBef>
                <a:buNone/>
              </a:pP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+ </a:t>
              </a:r>
              <a:r>
                <a:rPr lang="en-US" altLang="zh-CN" sz="2800" b="1" dirty="0">
                  <a:latin typeface="Times New Roman" panose="02020603050405020304" pitchFamily="18" charset="0"/>
                  <a:ea typeface="楷体_GB2312" pitchFamily="49" charset="-122"/>
                </a:rPr>
                <a:t>- </a:t>
              </a:r>
              <a:r>
                <a:rPr lang="en-US" altLang="zh-CN" sz="2800" b="1" i="1" dirty="0">
                  <a:latin typeface="Times New Roman" panose="02020603050405020304" pitchFamily="18" charset="0"/>
                  <a:ea typeface="楷体_GB2312" pitchFamily="49" charset="-122"/>
                </a:rPr>
                <a:t>u</a:t>
              </a:r>
              <a:r>
                <a:rPr lang="en-US" altLang="zh-CN" sz="2800" b="1" i="1" baseline="-25000" dirty="0">
                  <a:latin typeface="Times New Roman" panose="02020603050405020304" pitchFamily="18" charset="0"/>
                  <a:ea typeface="楷体_GB2312" pitchFamily="49" charset="-122"/>
                </a:rPr>
                <a:t>- </a:t>
              </a:r>
              <a:endParaRPr lang="en-US" altLang="zh-CN" sz="2800" b="1" i="1" baseline="-25000" dirty="0">
                <a:latin typeface="Times New Roman" panose="02020603050405020304" pitchFamily="18" charset="0"/>
                <a:ea typeface="楷体_GB2312" pitchFamily="49" charset="-122"/>
              </a:endParaRPr>
            </a:p>
          </p:txBody>
        </p:sp>
        <p:grpSp>
          <p:nvGrpSpPr>
            <p:cNvPr id="56346" name="Group 26"/>
            <p:cNvGrpSpPr/>
            <p:nvPr/>
          </p:nvGrpSpPr>
          <p:grpSpPr>
            <a:xfrm>
              <a:off x="480" y="720"/>
              <a:ext cx="2184" cy="1992"/>
              <a:chOff x="480" y="720"/>
              <a:chExt cx="2184" cy="1992"/>
            </a:xfrm>
          </p:grpSpPr>
          <p:sp>
            <p:nvSpPr>
              <p:cNvPr id="56347" name="Line 27"/>
              <p:cNvSpPr/>
              <p:nvPr/>
            </p:nvSpPr>
            <p:spPr>
              <a:xfrm>
                <a:off x="480" y="1788"/>
                <a:ext cx="2184" cy="0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48" name="Line 28"/>
              <p:cNvSpPr/>
              <p:nvPr/>
            </p:nvSpPr>
            <p:spPr>
              <a:xfrm flipV="1">
                <a:off x="1548" y="888"/>
                <a:ext cx="0" cy="1824"/>
              </a:xfrm>
              <a:prstGeom prst="line">
                <a:avLst/>
              </a:prstGeom>
              <a:ln w="38100" cap="flat" cmpd="sng">
                <a:solidFill>
                  <a:schemeClr val="tx1"/>
                </a:solidFill>
                <a:prstDash val="solid"/>
                <a:headEnd type="none" w="med" len="med"/>
                <a:tailEnd type="triangle" w="med" len="med"/>
              </a:ln>
            </p:spPr>
          </p:sp>
          <p:sp>
            <p:nvSpPr>
              <p:cNvPr id="56349" name="Text Box 29"/>
              <p:cNvSpPr txBox="1"/>
              <p:nvPr/>
            </p:nvSpPr>
            <p:spPr>
              <a:xfrm>
                <a:off x="1596" y="720"/>
                <a:ext cx="372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sz="2800" b="1" baseline="-25000" dirty="0">
                    <a:latin typeface="Times New Roman" panose="02020603050405020304" pitchFamily="18" charset="0"/>
                    <a:ea typeface="楷体_GB2312" pitchFamily="49" charset="-122"/>
                  </a:rPr>
                  <a:t>o</a:t>
                </a:r>
                <a:endParaRPr lang="en-US" altLang="zh-CN" sz="2800" b="1" dirty="0"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350" name="Line 30"/>
              <p:cNvSpPr/>
              <p:nvPr/>
            </p:nvSpPr>
            <p:spPr>
              <a:xfrm flipH="1" flipV="1">
                <a:off x="624" y="1176"/>
                <a:ext cx="2016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dash"/>
                <a:headEnd type="none" w="med" len="med"/>
                <a:tailEnd type="none" w="med" len="med"/>
              </a:ln>
            </p:spPr>
          </p:sp>
          <p:sp>
            <p:nvSpPr>
              <p:cNvPr id="56351" name="Text Box 31"/>
              <p:cNvSpPr txBox="1"/>
              <p:nvPr/>
            </p:nvSpPr>
            <p:spPr>
              <a:xfrm flipH="1">
                <a:off x="780" y="864"/>
                <a:ext cx="76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+</a:t>
                </a:r>
                <a:r>
                  <a:rPr lang="en-US" altLang="zh-CN" sz="2400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sz="24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OM</a:t>
                </a:r>
                <a:endPara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352" name="Text Box 32"/>
              <p:cNvSpPr txBox="1"/>
              <p:nvPr/>
            </p:nvSpPr>
            <p:spPr>
              <a:xfrm flipH="1">
                <a:off x="1548" y="2304"/>
                <a:ext cx="768" cy="288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400" b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-</a:t>
                </a:r>
                <a:r>
                  <a:rPr lang="en-US" altLang="zh-CN" sz="2400" b="1" i="1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U</a:t>
                </a:r>
                <a:r>
                  <a:rPr lang="en-US" altLang="zh-CN" sz="2400" b="1" baseline="-25000" dirty="0">
                    <a:solidFill>
                      <a:srgbClr val="FF3300"/>
                    </a:solidFill>
                    <a:latin typeface="Times New Roman" panose="02020603050405020304" pitchFamily="18" charset="0"/>
                    <a:ea typeface="楷体_GB2312" pitchFamily="49" charset="-122"/>
                  </a:rPr>
                  <a:t>OM</a:t>
                </a:r>
                <a:endParaRPr lang="en-US" altLang="zh-CN" sz="2400" b="1" dirty="0">
                  <a:solidFill>
                    <a:srgbClr val="FF3300"/>
                  </a:solidFill>
                  <a:latin typeface="Times New Roman" panose="02020603050405020304" pitchFamily="18" charset="0"/>
                  <a:ea typeface="楷体_GB2312" pitchFamily="49" charset="-122"/>
                </a:endParaRPr>
              </a:p>
            </p:txBody>
          </p:sp>
          <p:sp>
            <p:nvSpPr>
              <p:cNvPr id="56353" name="Rectangle 33"/>
              <p:cNvSpPr/>
              <p:nvPr/>
            </p:nvSpPr>
            <p:spPr>
              <a:xfrm>
                <a:off x="1548" y="1685"/>
                <a:ext cx="228" cy="327"/>
              </a:xfrm>
              <a:prstGeom prst="rect">
                <a:avLst/>
              </a:prstGeom>
              <a:noFill/>
              <a:ln w="38100">
                <a:noFill/>
              </a:ln>
            </p:spPr>
            <p:txBody>
              <a:bodyPr wrap="none"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eaLnBrk="1" hangingPunct="1">
                  <a:spcBef>
                    <a:spcPct val="50000"/>
                  </a:spcBef>
                  <a:buNone/>
                </a:pPr>
                <a:r>
                  <a:rPr lang="en-US" altLang="zh-CN" sz="2800" b="1" i="1" dirty="0">
                    <a:ea typeface="楷体_GB2312" pitchFamily="49" charset="-122"/>
                  </a:rPr>
                  <a:t>o</a:t>
                </a:r>
                <a:endParaRPr lang="en-US" altLang="zh-CN" sz="2800" b="1" i="1" dirty="0">
                  <a:ea typeface="楷体_GB2312" pitchFamily="49" charset="-122"/>
                </a:endParaRPr>
              </a:p>
            </p:txBody>
          </p:sp>
          <p:sp>
            <p:nvSpPr>
              <p:cNvPr id="56354" name="Line 34"/>
              <p:cNvSpPr/>
              <p:nvPr/>
            </p:nvSpPr>
            <p:spPr>
              <a:xfrm flipH="1" flipV="1">
                <a:off x="588" y="2364"/>
                <a:ext cx="2004" cy="0"/>
              </a:xfrm>
              <a:prstGeom prst="line">
                <a:avLst/>
              </a:prstGeom>
              <a:ln w="25400" cap="flat" cmpd="sng">
                <a:solidFill>
                  <a:srgbClr val="339966"/>
                </a:solidFill>
                <a:prstDash val="dash"/>
                <a:headEnd type="none" w="med" len="med"/>
                <a:tailEnd type="none" w="med" len="med"/>
              </a:ln>
            </p:spPr>
          </p:sp>
        </p:grpSp>
      </p:grpSp>
      <p:sp>
        <p:nvSpPr>
          <p:cNvPr id="606243" name="Line 35"/>
          <p:cNvSpPr/>
          <p:nvPr/>
        </p:nvSpPr>
        <p:spPr>
          <a:xfrm flipH="1">
            <a:off x="2324100" y="1524000"/>
            <a:ext cx="0" cy="190500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 useBgFill="1">
        <p:nvSpPr>
          <p:cNvPr id="606244" name="AutoShape 36"/>
          <p:cNvSpPr/>
          <p:nvPr/>
        </p:nvSpPr>
        <p:spPr>
          <a:xfrm>
            <a:off x="3181350" y="1885950"/>
            <a:ext cx="1809750" cy="628650"/>
          </a:xfrm>
          <a:prstGeom prst="wedgeRectCallout">
            <a:avLst>
              <a:gd name="adj1" fmla="val -81227"/>
              <a:gd name="adj2" fmla="val -96718"/>
            </a:avLst>
          </a:prstGeom>
          <a:ln w="25400" cap="flat" cmpd="sng">
            <a:solidFill>
              <a:srgbClr val="0000FF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chemeClr val="hlink"/>
                </a:solidFill>
                <a:ea typeface="楷体_GB2312" pitchFamily="49" charset="-122"/>
              </a:rPr>
              <a:t>实际特性</a:t>
            </a:r>
            <a:endParaRPr lang="zh-CN" altLang="en-US" sz="2800" b="1" dirty="0">
              <a:solidFill>
                <a:schemeClr val="hlink"/>
              </a:solidFill>
              <a:ea typeface="楷体_GB2312" pitchFamily="49" charset="-122"/>
            </a:endParaRPr>
          </a:p>
        </p:txBody>
      </p:sp>
      <p:sp useBgFill="1">
        <p:nvSpPr>
          <p:cNvPr id="606245" name="AutoShape 37"/>
          <p:cNvSpPr/>
          <p:nvPr/>
        </p:nvSpPr>
        <p:spPr>
          <a:xfrm>
            <a:off x="3181350" y="1905000"/>
            <a:ext cx="1809750" cy="628650"/>
          </a:xfrm>
          <a:prstGeom prst="wedgeRectCallout">
            <a:avLst>
              <a:gd name="adj1" fmla="val -97019"/>
              <a:gd name="adj2" fmla="val -81565"/>
            </a:avLst>
          </a:prstGeom>
          <a:ln w="25400" cap="flat" cmpd="sng">
            <a:solidFill>
              <a:srgbClr val="FF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理想特性</a:t>
            </a:r>
            <a:endParaRPr lang="zh-CN" altLang="en-US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sp>
        <p:nvSpPr>
          <p:cNvPr id="606246" name="Line 38"/>
          <p:cNvSpPr/>
          <p:nvPr/>
        </p:nvSpPr>
        <p:spPr>
          <a:xfrm rot="-5400000" flipH="1">
            <a:off x="3209925" y="638175"/>
            <a:ext cx="0" cy="177165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6247" name="Line 39"/>
          <p:cNvSpPr/>
          <p:nvPr/>
        </p:nvSpPr>
        <p:spPr>
          <a:xfrm rot="-5400000" flipH="1">
            <a:off x="1457325" y="2524125"/>
            <a:ext cx="0" cy="1771650"/>
          </a:xfrm>
          <a:prstGeom prst="line">
            <a:avLst/>
          </a:prstGeom>
          <a:ln w="50800" cap="flat" cmpd="sng">
            <a:solidFill>
              <a:srgbClr val="FF0000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606253" name="Text Box 45"/>
          <p:cNvSpPr txBox="1"/>
          <p:nvPr/>
        </p:nvSpPr>
        <p:spPr>
          <a:xfrm>
            <a:off x="438150" y="3943350"/>
            <a:ext cx="43434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⑴ 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线性区（放大区）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6254" name="Rectangle 46"/>
          <p:cNvSpPr/>
          <p:nvPr/>
        </p:nvSpPr>
        <p:spPr>
          <a:xfrm>
            <a:off x="4967288" y="3684588"/>
            <a:ext cx="4176712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dirty="0">
                <a:ea typeface="楷体_GB2312" pitchFamily="49" charset="-122"/>
              </a:rPr>
              <a:t>⑵</a:t>
            </a:r>
            <a:r>
              <a:rPr lang="zh-CN" altLang="en-US" sz="2800" b="1" dirty="0">
                <a:ea typeface="楷体_GB2312" pitchFamily="49" charset="-122"/>
              </a:rPr>
              <a:t>非线性区（饱和区）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06255" name="Text Box 47"/>
          <p:cNvSpPr txBox="1"/>
          <p:nvPr/>
        </p:nvSpPr>
        <p:spPr>
          <a:xfrm>
            <a:off x="495300" y="4457700"/>
            <a:ext cx="384810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线性区内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graphicFrame>
        <p:nvGraphicFramePr>
          <p:cNvPr id="606256" name="Object 48"/>
          <p:cNvGraphicFramePr>
            <a:graphicFrameLocks noChangeAspect="1"/>
          </p:cNvGraphicFramePr>
          <p:nvPr/>
        </p:nvGraphicFramePr>
        <p:xfrm>
          <a:off x="1971675" y="4384675"/>
          <a:ext cx="2805113" cy="679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2" name="" r:id="rId1" imgW="1143000" imgH="241300" progId="Equation.3">
                  <p:embed/>
                </p:oleObj>
              </mc:Choice>
              <mc:Fallback>
                <p:oleObj name="" r:id="rId1" imgW="1143000" imgH="241300" progId="Equation.3">
                  <p:embed/>
                  <p:pic>
                    <p:nvPicPr>
                      <p:cNvPr id="0" name="图片 311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971675" y="4384675"/>
                        <a:ext cx="2805113" cy="679450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6257" name="Text Box 49"/>
          <p:cNvSpPr txBox="1"/>
          <p:nvPr/>
        </p:nvSpPr>
        <p:spPr>
          <a:xfrm>
            <a:off x="552450" y="4972050"/>
            <a:ext cx="4781550" cy="519113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latin typeface="Times New Roman" panose="02020603050405020304" pitchFamily="18" charset="0"/>
                <a:ea typeface="楷体_GB2312" pitchFamily="49" charset="-122"/>
              </a:rPr>
              <a:t>A</a:t>
            </a:r>
            <a:r>
              <a:rPr lang="en-US" altLang="zh-CN" sz="2800" b="1" baseline="-25000" dirty="0">
                <a:latin typeface="Times New Roman" panose="02020603050405020304" pitchFamily="18" charset="0"/>
                <a:ea typeface="楷体_GB2312" pitchFamily="49" charset="-122"/>
              </a:rPr>
              <a:t>o</a:t>
            </a:r>
            <a:r>
              <a:rPr lang="en-US" altLang="zh-CN" sz="2800" b="1" dirty="0">
                <a:latin typeface="Times New Roman" panose="02020603050405020304" pitchFamily="18" charset="0"/>
                <a:ea typeface="楷体_GB2312" pitchFamily="49" charset="-122"/>
              </a:rPr>
              <a:t>→∞</a:t>
            </a:r>
            <a:r>
              <a:rPr lang="zh-CN" altLang="en-US" sz="2800" b="1" dirty="0">
                <a:latin typeface="Times New Roman" panose="02020603050405020304" pitchFamily="18" charset="0"/>
                <a:ea typeface="楷体_GB2312" pitchFamily="49" charset="-122"/>
              </a:rPr>
              <a:t>，线性区间太窄</a:t>
            </a:r>
            <a:endParaRPr lang="zh-CN" altLang="en-US" sz="2800" b="1" dirty="0"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06260" name="Line 52"/>
          <p:cNvSpPr/>
          <p:nvPr/>
        </p:nvSpPr>
        <p:spPr>
          <a:xfrm>
            <a:off x="4787900" y="3500438"/>
            <a:ext cx="0" cy="2976562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06261" name="Rectangle 53"/>
          <p:cNvSpPr/>
          <p:nvPr/>
        </p:nvSpPr>
        <p:spPr>
          <a:xfrm>
            <a:off x="4967288" y="4217988"/>
            <a:ext cx="4176712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ea typeface="楷体_GB2312" pitchFamily="49" charset="-122"/>
              </a:rPr>
              <a:t>输出两种状态</a:t>
            </a:r>
            <a:endParaRPr lang="zh-CN" altLang="en-US" sz="2800" b="1" dirty="0">
              <a:ea typeface="楷体_GB2312" pitchFamily="49" charset="-122"/>
            </a:endParaRPr>
          </a:p>
        </p:txBody>
      </p:sp>
      <p:sp>
        <p:nvSpPr>
          <p:cNvPr id="606262" name="Rectangle 54"/>
          <p:cNvSpPr/>
          <p:nvPr/>
        </p:nvSpPr>
        <p:spPr>
          <a:xfrm>
            <a:off x="4967288" y="4751388"/>
            <a:ext cx="4176712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ea typeface="楷体_GB2312" pitchFamily="49" charset="-122"/>
              </a:rPr>
              <a:t>+ </a:t>
            </a:r>
            <a:r>
              <a:rPr lang="zh-CN" altLang="en-US" sz="2800" b="1" dirty="0">
                <a:ea typeface="楷体_GB2312" pitchFamily="49" charset="-122"/>
              </a:rPr>
              <a:t>＞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ea typeface="楷体_GB2312" pitchFamily="49" charset="-122"/>
              </a:rPr>
              <a:t>-</a:t>
            </a:r>
            <a:r>
              <a:rPr lang="zh-CN" altLang="en-US" sz="2800" b="1" dirty="0">
                <a:ea typeface="楷体_GB2312" pitchFamily="49" charset="-122"/>
              </a:rPr>
              <a:t>时，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ea typeface="楷体_GB2312" pitchFamily="49" charset="-122"/>
              </a:rPr>
              <a:t>o </a:t>
            </a:r>
            <a:r>
              <a:rPr lang="en-US" altLang="zh-CN" sz="2800" b="1" dirty="0">
                <a:ea typeface="楷体_GB2312" pitchFamily="49" charset="-122"/>
              </a:rPr>
              <a:t>=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+</a:t>
            </a:r>
            <a:r>
              <a:rPr lang="en-US" altLang="zh-CN" sz="2800" b="1" i="1" dirty="0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solidFill>
                  <a:srgbClr val="FF3300"/>
                </a:solidFill>
                <a:ea typeface="楷体_GB2312" pitchFamily="49" charset="-122"/>
              </a:rPr>
              <a:t>OM</a:t>
            </a:r>
            <a:r>
              <a:rPr lang="en-US" altLang="zh-CN" sz="2800" b="1" i="1" baseline="-25000" dirty="0">
                <a:ea typeface="楷体_GB2312" pitchFamily="49" charset="-122"/>
              </a:rPr>
              <a:t> </a:t>
            </a:r>
            <a:endParaRPr lang="en-US" altLang="zh-CN" sz="2800" b="1" i="1" baseline="-25000" dirty="0">
              <a:ea typeface="楷体_GB2312" pitchFamily="49" charset="-122"/>
            </a:endParaRPr>
          </a:p>
        </p:txBody>
      </p:sp>
      <p:sp>
        <p:nvSpPr>
          <p:cNvPr id="606263" name="Rectangle 55"/>
          <p:cNvSpPr/>
          <p:nvPr/>
        </p:nvSpPr>
        <p:spPr>
          <a:xfrm>
            <a:off x="4967288" y="5437188"/>
            <a:ext cx="4176712" cy="519112"/>
          </a:xfrm>
          <a:prstGeom prst="rect">
            <a:avLst/>
          </a:prstGeom>
          <a:noFill/>
          <a:ln w="38100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ea typeface="楷体_GB2312" pitchFamily="49" charset="-122"/>
              </a:rPr>
              <a:t>+ </a:t>
            </a:r>
            <a:r>
              <a:rPr lang="zh-CN" altLang="en-US" sz="2800" b="1" dirty="0">
                <a:ea typeface="楷体_GB2312" pitchFamily="49" charset="-122"/>
              </a:rPr>
              <a:t>＜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ea typeface="楷体_GB2312" pitchFamily="49" charset="-122"/>
              </a:rPr>
              <a:t>-</a:t>
            </a:r>
            <a:r>
              <a:rPr lang="zh-CN" altLang="en-US" sz="2800" b="1" dirty="0">
                <a:ea typeface="楷体_GB2312" pitchFamily="49" charset="-122"/>
              </a:rPr>
              <a:t>时， </a:t>
            </a:r>
            <a:r>
              <a:rPr lang="en-US" altLang="zh-CN" sz="2800" b="1" i="1" dirty="0">
                <a:ea typeface="楷体_GB2312" pitchFamily="49" charset="-122"/>
              </a:rPr>
              <a:t>u</a:t>
            </a:r>
            <a:r>
              <a:rPr lang="en-US" altLang="zh-CN" sz="2800" b="1" i="1" baseline="-25000" dirty="0">
                <a:ea typeface="楷体_GB2312" pitchFamily="49" charset="-122"/>
              </a:rPr>
              <a:t>o </a:t>
            </a:r>
            <a:r>
              <a:rPr lang="en-US" altLang="zh-CN" sz="2800" b="1" dirty="0">
                <a:ea typeface="楷体_GB2312" pitchFamily="49" charset="-122"/>
              </a:rPr>
              <a:t>= 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- </a:t>
            </a:r>
            <a:r>
              <a:rPr lang="en-US" altLang="zh-CN" sz="2800" b="1" i="1" dirty="0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lang="en-US" altLang="zh-CN" sz="2800" b="1" baseline="-25000" dirty="0">
                <a:solidFill>
                  <a:srgbClr val="FF3300"/>
                </a:solidFill>
                <a:ea typeface="楷体_GB2312" pitchFamily="49" charset="-122"/>
              </a:rPr>
              <a:t>OM</a:t>
            </a:r>
            <a:r>
              <a:rPr lang="en-US" altLang="zh-CN" sz="2800" b="1" i="1" baseline="-25000" dirty="0">
                <a:ea typeface="楷体_GB2312" pitchFamily="49" charset="-122"/>
              </a:rPr>
              <a:t> </a:t>
            </a:r>
            <a:endParaRPr lang="en-US" altLang="zh-CN" sz="2800" b="1" i="1" baseline="-25000" dirty="0">
              <a:ea typeface="楷体_GB2312" pitchFamily="49" charset="-122"/>
            </a:endParaRPr>
          </a:p>
        </p:txBody>
      </p:sp>
      <p:sp>
        <p:nvSpPr>
          <p:cNvPr id="606264" name="Line 56"/>
          <p:cNvSpPr/>
          <p:nvPr/>
        </p:nvSpPr>
        <p:spPr>
          <a:xfrm>
            <a:off x="4838700" y="3500438"/>
            <a:ext cx="4305300" cy="0"/>
          </a:xfrm>
          <a:prstGeom prst="line">
            <a:avLst/>
          </a:prstGeom>
          <a:ln w="25400" cap="flat" cmpd="sng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</p:sp>
      <p:sp>
        <p:nvSpPr>
          <p:cNvPr id="606265" name="Rectangle 57"/>
          <p:cNvSpPr/>
          <p:nvPr/>
        </p:nvSpPr>
        <p:spPr>
          <a:xfrm>
            <a:off x="5435600" y="2492375"/>
            <a:ext cx="3276600" cy="519113"/>
          </a:xfrm>
          <a:prstGeom prst="rect">
            <a:avLst/>
          </a:prstGeom>
          <a:noFill/>
          <a:ln w="38100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en-US" altLang="zh-CN" sz="2400" b="1" i="1" dirty="0">
                <a:solidFill>
                  <a:srgbClr val="FF3300"/>
                </a:solidFill>
                <a:ea typeface="楷体_GB2312" pitchFamily="49" charset="-122"/>
              </a:rPr>
              <a:t>U</a:t>
            </a:r>
            <a:r>
              <a:rPr lang="en-US" altLang="zh-CN" sz="2400" b="1" baseline="-25000" dirty="0">
                <a:solidFill>
                  <a:srgbClr val="FF3300"/>
                </a:solidFill>
                <a:ea typeface="楷体_GB2312" pitchFamily="49" charset="-122"/>
              </a:rPr>
              <a:t>OM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 =±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（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12~13</a:t>
            </a:r>
            <a:r>
              <a:rPr lang="zh-CN" altLang="en-US" sz="2800" b="1" dirty="0">
                <a:solidFill>
                  <a:srgbClr val="FF3300"/>
                </a:solidFill>
                <a:ea typeface="楷体_GB2312" pitchFamily="49" charset="-122"/>
              </a:rPr>
              <a:t>）</a:t>
            </a:r>
            <a:r>
              <a:rPr lang="en-US" altLang="zh-CN" sz="2800" b="1" dirty="0">
                <a:solidFill>
                  <a:srgbClr val="FF3300"/>
                </a:solidFill>
                <a:ea typeface="楷体_GB2312" pitchFamily="49" charset="-122"/>
              </a:rPr>
              <a:t>V</a:t>
            </a:r>
            <a:endParaRPr lang="en-US" altLang="zh-CN" sz="2800" b="1" dirty="0">
              <a:solidFill>
                <a:srgbClr val="FF3300"/>
              </a:solidFill>
              <a:ea typeface="楷体_GB2312" pitchFamily="49" charset="-122"/>
            </a:endParaRPr>
          </a:p>
        </p:txBody>
      </p:sp>
      <p:graphicFrame>
        <p:nvGraphicFramePr>
          <p:cNvPr id="606266" name="Object 58"/>
          <p:cNvGraphicFramePr>
            <a:graphicFrameLocks noChangeAspect="1"/>
          </p:cNvGraphicFramePr>
          <p:nvPr/>
        </p:nvGraphicFramePr>
        <p:xfrm>
          <a:off x="3386138" y="365125"/>
          <a:ext cx="3165475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13" name="" r:id="rId3" imgW="842010" imgH="127000" progId="Equation.3">
                  <p:embed/>
                </p:oleObj>
              </mc:Choice>
              <mc:Fallback>
                <p:oleObj name="" r:id="rId3" imgW="842010" imgH="127000" progId="Equation.3">
                  <p:embed/>
                  <p:pic>
                    <p:nvPicPr>
                      <p:cNvPr id="0" name="图片 3112"/>
                      <p:cNvPicPr/>
                      <p:nvPr/>
                    </p:nvPicPr>
                    <p:blipFill>
                      <a:blip r:embed="rId4">
                        <a:clrChange>
                          <a:clrFrom>
                            <a:srgbClr val="000000"/>
                          </a:clrFrom>
                          <a:clrTo>
                            <a:srgbClr val="FF0000"/>
                          </a:clrTo>
                        </a:clrChange>
                      </a:blip>
                      <a:stretch>
                        <a:fillRect/>
                      </a:stretch>
                    </p:blipFill>
                    <p:spPr>
                      <a:xfrm>
                        <a:off x="3386138" y="365125"/>
                        <a:ext cx="3165475" cy="687388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06214">
                                            <p:txEl>
                                              <p:charRg st="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606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06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3" dur="500"/>
                                        <p:tgtEl>
                                          <p:spTgt spid="6062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6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606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500"/>
                            </p:stCondLst>
                            <p:childTnLst>
                              <p:par>
                                <p:cTn id="4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606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500"/>
                                        <p:tgtEl>
                                          <p:spTgt spid="606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06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606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606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606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606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9" dur="500"/>
                                        <p:tgtEl>
                                          <p:spTgt spid="606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606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606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606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606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606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6214" grpId="0" build="p"/>
      <p:bldP spid="606244" grpId="0" animBg="1"/>
      <p:bldP spid="606245" grpId="0" animBg="1"/>
      <p:bldP spid="606253" grpId="0"/>
      <p:bldP spid="606254" grpId="0"/>
      <p:bldP spid="606255" grpId="0"/>
      <p:bldP spid="606257" grpId="0"/>
      <p:bldP spid="606261" grpId="0"/>
      <p:bldP spid="606262" grpId="0"/>
      <p:bldP spid="606263" grpId="0"/>
      <p:bldP spid="606265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3"/>
          <p:cNvSpPr txBox="1"/>
          <p:nvPr/>
        </p:nvSpPr>
        <p:spPr>
          <a:xfrm>
            <a:off x="276225" y="2200275"/>
            <a:ext cx="4005263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Char char="Ø"/>
            </a:pPr>
            <a:r>
              <a:rPr lang="zh-CN" altLang="en-US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运放的传输特性</a:t>
            </a:r>
            <a:r>
              <a:rPr lang="en-US" altLang="zh-CN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u</a:t>
            </a:r>
            <a:r>
              <a:rPr lang="en-US" altLang="zh-CN" sz="2400" b="1" baseline="-25000" dirty="0">
                <a:solidFill>
                  <a:srgbClr val="800000"/>
                </a:solidFill>
                <a:latin typeface="宋体" panose="02010600030101010101" pitchFamily="2" charset="-122"/>
              </a:rPr>
              <a:t>o</a:t>
            </a:r>
            <a:r>
              <a:rPr lang="en-US" altLang="zh-CN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=f(u</a:t>
            </a:r>
            <a:r>
              <a:rPr lang="en-US" altLang="zh-CN" sz="2400" b="1" baseline="-25000" dirty="0">
                <a:solidFill>
                  <a:srgbClr val="800000"/>
                </a:solidFill>
                <a:latin typeface="宋体" panose="02010600030101010101" pitchFamily="2" charset="-122"/>
              </a:rPr>
              <a:t>i</a:t>
            </a:r>
            <a:r>
              <a:rPr lang="en-US" altLang="zh-CN" sz="2400" b="1" dirty="0">
                <a:solidFill>
                  <a:srgbClr val="800000"/>
                </a:solidFill>
                <a:latin typeface="宋体" panose="02010600030101010101" pitchFamily="2" charset="-122"/>
              </a:rPr>
              <a:t>)</a:t>
            </a:r>
            <a:endParaRPr lang="en-US" altLang="zh-CN" sz="2400" b="1" dirty="0">
              <a:solidFill>
                <a:srgbClr val="800000"/>
              </a:solidFill>
              <a:latin typeface="宋体" panose="02010600030101010101" pitchFamily="2" charset="-122"/>
            </a:endParaRPr>
          </a:p>
        </p:txBody>
      </p:sp>
      <p:sp>
        <p:nvSpPr>
          <p:cNvPr id="3" name="Line 4"/>
          <p:cNvSpPr>
            <a:spLocks noChangeShapeType="1"/>
          </p:cNvSpPr>
          <p:nvPr/>
        </p:nvSpPr>
        <p:spPr bwMode="auto">
          <a:xfrm>
            <a:off x="6694488" y="2763838"/>
            <a:ext cx="9445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Line 5"/>
          <p:cNvSpPr>
            <a:spLocks noChangeShapeType="1"/>
          </p:cNvSpPr>
          <p:nvPr/>
        </p:nvSpPr>
        <p:spPr bwMode="auto">
          <a:xfrm>
            <a:off x="5165725" y="4338638"/>
            <a:ext cx="85566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" name="Group 6"/>
          <p:cNvGrpSpPr/>
          <p:nvPr/>
        </p:nvGrpSpPr>
        <p:grpSpPr>
          <a:xfrm>
            <a:off x="5075238" y="2224088"/>
            <a:ext cx="3151187" cy="2384425"/>
            <a:chOff x="3277" y="2274"/>
            <a:chExt cx="1985" cy="1502"/>
          </a:xfrm>
        </p:grpSpPr>
        <p:sp>
          <p:nvSpPr>
            <p:cNvPr id="6" name="Line 7"/>
            <p:cNvSpPr>
              <a:spLocks noChangeShapeType="1"/>
            </p:cNvSpPr>
            <p:nvPr/>
          </p:nvSpPr>
          <p:spPr bwMode="auto">
            <a:xfrm>
              <a:off x="3277" y="3124"/>
              <a:ext cx="1645" cy="0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" name="Line 8"/>
            <p:cNvSpPr>
              <a:spLocks noChangeShapeType="1"/>
            </p:cNvSpPr>
            <p:nvPr/>
          </p:nvSpPr>
          <p:spPr bwMode="auto">
            <a:xfrm flipV="1">
              <a:off x="4071" y="2387"/>
              <a:ext cx="0" cy="1389"/>
            </a:xfrm>
            <a:prstGeom prst="line">
              <a:avLst/>
            </a:prstGeom>
            <a:noFill/>
            <a:ln w="28575">
              <a:solidFill>
                <a:srgbClr val="3333CC"/>
              </a:solidFill>
              <a:round/>
              <a:tailEnd type="triangle" w="med" len="med"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" name="Text Box 9"/>
            <p:cNvSpPr txBox="1">
              <a:spLocks noChangeArrowheads="1"/>
            </p:cNvSpPr>
            <p:nvPr/>
          </p:nvSpPr>
          <p:spPr bwMode="auto">
            <a:xfrm>
              <a:off x="4099" y="3124"/>
              <a:ext cx="198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0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" name="Text Box 10"/>
            <p:cNvSpPr txBox="1">
              <a:spLocks noChangeArrowheads="1"/>
            </p:cNvSpPr>
            <p:nvPr/>
          </p:nvSpPr>
          <p:spPr bwMode="auto">
            <a:xfrm>
              <a:off x="4581" y="3124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i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(mV)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" name="Text Box 11"/>
            <p:cNvSpPr txBox="1">
              <a:spLocks noChangeArrowheads="1"/>
            </p:cNvSpPr>
            <p:nvPr/>
          </p:nvSpPr>
          <p:spPr bwMode="auto">
            <a:xfrm>
              <a:off x="3504" y="2274"/>
              <a:ext cx="681" cy="231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u</a:t>
              </a:r>
              <a:r>
                <a:rPr kumimoji="0" lang="en-US" altLang="zh-CN" sz="1800" b="1" i="0" u="none" strike="noStrike" kern="0" cap="none" spc="0" normalizeH="0" baseline="-2500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o</a:t>
              </a:r>
              <a:r>
                <a:rPr kumimoji="0" lang="en-US" altLang="zh-CN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anose="020B0604030504040204" pitchFamily="34" charset="0"/>
                  <a:ea typeface="宋体" panose="02010600030101010101" pitchFamily="2" charset="-122"/>
                  <a:cs typeface="+mn-cs"/>
                </a:rPr>
                <a:t>(V)</a:t>
              </a:r>
              <a:endPara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" name="Text Box 34"/>
          <p:cNvSpPr txBox="1"/>
          <p:nvPr/>
        </p:nvSpPr>
        <p:spPr>
          <a:xfrm>
            <a:off x="3876675" y="765175"/>
            <a:ext cx="3435350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>
                <a:srgbClr val="0000FF"/>
              </a:buClr>
              <a:buFont typeface="Wingdings" panose="05000000000000000000" pitchFamily="2" charset="2"/>
              <a:buNone/>
            </a:pPr>
            <a:r>
              <a:rPr lang="en-US" altLang="zh-CN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o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=A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od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(u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i2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-u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i1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)=A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od </a:t>
            </a:r>
            <a:r>
              <a:rPr lang="en-US" altLang="zh-CN" sz="2400" b="1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u</a:t>
            </a:r>
            <a:r>
              <a:rPr lang="en-US" altLang="zh-CN" sz="2400" b="1" baseline="-25000" dirty="0">
                <a:solidFill>
                  <a:srgbClr val="FF0000"/>
                </a:solidFill>
                <a:latin typeface="Times New Roman" panose="02020603050405020304" pitchFamily="18" charset="0"/>
                <a:ea typeface="Arial Unicode MS" pitchFamily="34" charset="-122"/>
              </a:rPr>
              <a:t>i</a:t>
            </a:r>
            <a:endParaRPr lang="zh-CN" altLang="en-US" sz="2400" b="1" dirty="0">
              <a:solidFill>
                <a:srgbClr val="FF0000"/>
              </a:solidFill>
              <a:latin typeface="Times New Roman" panose="02020603050405020304" pitchFamily="18" charset="0"/>
              <a:ea typeface="Arial Unicode MS" pitchFamily="34" charset="-122"/>
            </a:endParaRPr>
          </a:p>
        </p:txBody>
      </p:sp>
      <p:sp>
        <p:nvSpPr>
          <p:cNvPr id="12" name="Text Box 35"/>
          <p:cNvSpPr txBox="1">
            <a:spLocks noChangeArrowheads="1"/>
          </p:cNvSpPr>
          <p:nvPr/>
        </p:nvSpPr>
        <p:spPr bwMode="auto">
          <a:xfrm>
            <a:off x="3602038" y="1354138"/>
            <a:ext cx="4884738" cy="400050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设运放</a:t>
            </a:r>
            <a:r>
              <a:rPr kumimoji="0" lang="en-US" altLang="zh-CN" sz="2000" b="1" i="0" u="none" strike="noStrike" kern="0" cap="none" spc="0" normalizeH="0" baseline="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</a:t>
            </a:r>
            <a:r>
              <a:rPr kumimoji="0" lang="en-US" altLang="zh-CN" sz="2000" b="1" i="0" u="none" strike="noStrike" kern="0" cap="none" spc="0" normalizeH="0" baseline="-25000" noProof="0" dirty="0" err="1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od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=10</a:t>
            </a:r>
            <a:r>
              <a:rPr kumimoji="0" lang="en-US" altLang="zh-CN" sz="2000" b="1" i="0" u="none" strike="noStrike" kern="0" cap="none" spc="0" normalizeH="0" baseline="3000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5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8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，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最大输出电压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kumimoji="0" lang="en-US" altLang="zh-CN" sz="2000" b="1" i="1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U</a:t>
            </a:r>
            <a:r>
              <a:rPr kumimoji="0" lang="en-US" altLang="zh-CN" sz="2000" b="1" i="0" u="none" strike="noStrike" kern="0" cap="none" spc="0" normalizeH="0" baseline="-2500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OM</a:t>
            </a:r>
            <a:r>
              <a:rPr kumimoji="0" lang="en-US" altLang="zh-CN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=±10V</a:t>
            </a:r>
            <a:endParaRPr kumimoji="0" lang="en-US" altLang="zh-CN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宋体" panose="02010600030101010101" pitchFamily="2" charset="-122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3" name="Line 37"/>
          <p:cNvSpPr>
            <a:spLocks noChangeShapeType="1"/>
          </p:cNvSpPr>
          <p:nvPr/>
        </p:nvSpPr>
        <p:spPr bwMode="auto">
          <a:xfrm flipV="1">
            <a:off x="6019800" y="2763838"/>
            <a:ext cx="674688" cy="157480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4" name="Line 38"/>
          <p:cNvSpPr>
            <a:spLocks noChangeShapeType="1"/>
          </p:cNvSpPr>
          <p:nvPr/>
        </p:nvSpPr>
        <p:spPr bwMode="auto">
          <a:xfrm flipV="1">
            <a:off x="6019800" y="3573463"/>
            <a:ext cx="0" cy="8096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5" name="Text Box 39"/>
          <p:cNvSpPr txBox="1">
            <a:spLocks noChangeArrowheads="1"/>
          </p:cNvSpPr>
          <p:nvPr/>
        </p:nvSpPr>
        <p:spPr bwMode="auto">
          <a:xfrm>
            <a:off x="5345113" y="3213100"/>
            <a:ext cx="1125538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-0.1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" name="Line 40"/>
          <p:cNvSpPr>
            <a:spLocks noChangeShapeType="1"/>
          </p:cNvSpPr>
          <p:nvPr/>
        </p:nvSpPr>
        <p:spPr bwMode="auto">
          <a:xfrm flipV="1">
            <a:off x="6694488" y="2763838"/>
            <a:ext cx="0" cy="809625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" name="Text Box 41"/>
          <p:cNvSpPr txBox="1">
            <a:spLocks noChangeArrowheads="1"/>
          </p:cNvSpPr>
          <p:nvPr/>
        </p:nvSpPr>
        <p:spPr bwMode="auto">
          <a:xfrm>
            <a:off x="6559550" y="3213100"/>
            <a:ext cx="9001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0.1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" name="Line 42"/>
          <p:cNvSpPr>
            <a:spLocks noChangeShapeType="1"/>
          </p:cNvSpPr>
          <p:nvPr/>
        </p:nvSpPr>
        <p:spPr bwMode="auto">
          <a:xfrm rot="5400000" flipV="1">
            <a:off x="6177756" y="4180681"/>
            <a:ext cx="0" cy="3159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9" name="Text Box 43"/>
          <p:cNvSpPr txBox="1">
            <a:spLocks noChangeArrowheads="1"/>
          </p:cNvSpPr>
          <p:nvPr/>
        </p:nvSpPr>
        <p:spPr bwMode="auto">
          <a:xfrm>
            <a:off x="6154738" y="4159250"/>
            <a:ext cx="9001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-10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" name="Line 44"/>
          <p:cNvSpPr>
            <a:spLocks noChangeShapeType="1"/>
          </p:cNvSpPr>
          <p:nvPr/>
        </p:nvSpPr>
        <p:spPr bwMode="auto">
          <a:xfrm rot="5400000" flipV="1">
            <a:off x="6493669" y="2605881"/>
            <a:ext cx="0" cy="315913"/>
          </a:xfrm>
          <a:prstGeom prst="line">
            <a:avLst/>
          </a:prstGeom>
          <a:noFill/>
          <a:ln w="19050">
            <a:solidFill>
              <a:srgbClr val="FF0000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45"/>
          <p:cNvSpPr txBox="1">
            <a:spLocks noChangeArrowheads="1"/>
          </p:cNvSpPr>
          <p:nvPr/>
        </p:nvSpPr>
        <p:spPr bwMode="auto">
          <a:xfrm>
            <a:off x="5614988" y="2582863"/>
            <a:ext cx="900113" cy="366713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宋体" panose="02010600030101010101" pitchFamily="2" charset="-122"/>
                <a:cs typeface="+mn-cs"/>
              </a:rPr>
              <a:t>10</a:t>
            </a:r>
            <a:endParaRPr kumimoji="0" lang="en-US" altLang="zh-CN" sz="18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2" name="Line 46"/>
          <p:cNvSpPr>
            <a:spLocks noChangeShapeType="1"/>
          </p:cNvSpPr>
          <p:nvPr/>
        </p:nvSpPr>
        <p:spPr bwMode="auto">
          <a:xfrm>
            <a:off x="6694488" y="2717800"/>
            <a:ext cx="0" cy="23415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3" name="Line 47"/>
          <p:cNvSpPr>
            <a:spLocks noChangeShapeType="1"/>
          </p:cNvSpPr>
          <p:nvPr/>
        </p:nvSpPr>
        <p:spPr bwMode="auto">
          <a:xfrm>
            <a:off x="6019800" y="4113213"/>
            <a:ext cx="0" cy="946150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4" name="Line 48"/>
          <p:cNvSpPr>
            <a:spLocks noChangeShapeType="1"/>
          </p:cNvSpPr>
          <p:nvPr/>
        </p:nvSpPr>
        <p:spPr bwMode="auto">
          <a:xfrm>
            <a:off x="6019800" y="4833938"/>
            <a:ext cx="674688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" name="AutoShape 49"/>
          <p:cNvSpPr>
            <a:spLocks noChangeArrowheads="1"/>
          </p:cNvSpPr>
          <p:nvPr/>
        </p:nvSpPr>
        <p:spPr bwMode="auto">
          <a:xfrm>
            <a:off x="6154738" y="5013325"/>
            <a:ext cx="1349375" cy="584200"/>
          </a:xfrm>
          <a:prstGeom prst="wedgeEllipseCallout">
            <a:avLst>
              <a:gd name="adj1" fmla="val -36588"/>
              <a:gd name="adj2" fmla="val -81523"/>
            </a:avLst>
          </a:prstGeom>
          <a:solidFill>
            <a:srgbClr val="66FFFF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线性区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" name="AutoShape 50"/>
          <p:cNvSpPr>
            <a:spLocks noChangeArrowheads="1"/>
          </p:cNvSpPr>
          <p:nvPr/>
        </p:nvSpPr>
        <p:spPr bwMode="auto">
          <a:xfrm>
            <a:off x="4175125" y="4924425"/>
            <a:ext cx="1079500" cy="584200"/>
          </a:xfrm>
          <a:prstGeom prst="wedgeEllipseCallout">
            <a:avLst>
              <a:gd name="adj1" fmla="val 77940"/>
              <a:gd name="adj2" fmla="val -138588"/>
            </a:avLst>
          </a:prstGeom>
          <a:solidFill>
            <a:srgbClr val="66FFFF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非线性区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7" name="AutoShape 51"/>
          <p:cNvSpPr>
            <a:spLocks noChangeArrowheads="1"/>
          </p:cNvSpPr>
          <p:nvPr/>
        </p:nvSpPr>
        <p:spPr bwMode="auto">
          <a:xfrm>
            <a:off x="8072438" y="3617913"/>
            <a:ext cx="1079500" cy="584200"/>
          </a:xfrm>
          <a:prstGeom prst="wedgeEllipseCallout">
            <a:avLst>
              <a:gd name="adj1" fmla="val -137940"/>
              <a:gd name="adj2" fmla="val -186685"/>
            </a:avLst>
          </a:prstGeom>
          <a:solidFill>
            <a:srgbClr val="66FFFF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非线性区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" name="Text Box 52"/>
          <p:cNvSpPr txBox="1">
            <a:spLocks noChangeArrowheads="1"/>
          </p:cNvSpPr>
          <p:nvPr/>
        </p:nvSpPr>
        <p:spPr bwMode="auto">
          <a:xfrm>
            <a:off x="82550" y="2690813"/>
            <a:ext cx="5106988" cy="831850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结论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333399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：</a:t>
            </a:r>
            <a:r>
              <a:rPr kumimoji="0" lang="zh-CN" altLang="en-US" sz="24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运放在开环状态下线性区很窄，即开环运放只能工作在非线性区。</a:t>
            </a:r>
            <a:endParaRPr kumimoji="0" lang="zh-CN" altLang="en-US" sz="24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  <a:cs typeface="Tahoma" panose="020B0604030504040204" pitchFamily="34" charset="0"/>
            </a:endParaRPr>
          </a:p>
        </p:txBody>
      </p:sp>
      <p:grpSp>
        <p:nvGrpSpPr>
          <p:cNvPr id="29" name="Group 53"/>
          <p:cNvGrpSpPr/>
          <p:nvPr/>
        </p:nvGrpSpPr>
        <p:grpSpPr>
          <a:xfrm>
            <a:off x="5300663" y="2717800"/>
            <a:ext cx="2160587" cy="1665288"/>
            <a:chOff x="669" y="3124"/>
            <a:chExt cx="1361" cy="1049"/>
          </a:xfrm>
        </p:grpSpPr>
        <p:sp>
          <p:nvSpPr>
            <p:cNvPr id="30" name="Line 54"/>
            <p:cNvSpPr>
              <a:spLocks noChangeShapeType="1"/>
            </p:cNvSpPr>
            <p:nvPr/>
          </p:nvSpPr>
          <p:spPr bwMode="auto">
            <a:xfrm>
              <a:off x="1321" y="3124"/>
              <a:ext cx="709" cy="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55"/>
            <p:cNvSpPr>
              <a:spLocks noChangeShapeType="1"/>
            </p:cNvSpPr>
            <p:nvPr/>
          </p:nvSpPr>
          <p:spPr bwMode="auto">
            <a:xfrm>
              <a:off x="669" y="4173"/>
              <a:ext cx="652" cy="0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56"/>
            <p:cNvSpPr>
              <a:spLocks noChangeShapeType="1"/>
            </p:cNvSpPr>
            <p:nvPr/>
          </p:nvSpPr>
          <p:spPr bwMode="auto">
            <a:xfrm flipV="1">
              <a:off x="1321" y="3124"/>
              <a:ext cx="0" cy="1049"/>
            </a:xfrm>
            <a:prstGeom prst="line">
              <a:avLst/>
            </a:prstGeom>
            <a:noFill/>
            <a:ln w="28575">
              <a:solidFill>
                <a:srgbClr val="FFCF01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3" name="AutoShape 57"/>
          <p:cNvSpPr>
            <a:spLocks noChangeArrowheads="1"/>
          </p:cNvSpPr>
          <p:nvPr/>
        </p:nvSpPr>
        <p:spPr bwMode="auto">
          <a:xfrm>
            <a:off x="6315075" y="1754188"/>
            <a:ext cx="2384425" cy="584200"/>
          </a:xfrm>
          <a:prstGeom prst="wedgeEllipseCallout">
            <a:avLst>
              <a:gd name="adj1" fmla="val -48993"/>
              <a:gd name="adj2" fmla="val 219176"/>
            </a:avLst>
          </a:prstGeom>
          <a:solidFill>
            <a:srgbClr val="66FFFF"/>
          </a:solidFill>
          <a:ln>
            <a:noFill/>
          </a:ln>
          <a:effectLst/>
        </p:spPr>
        <p:txBody>
          <a:bodyPr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理想运放则无线性区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4" name="AutoShape 58"/>
          <p:cNvSpPr/>
          <p:nvPr/>
        </p:nvSpPr>
        <p:spPr>
          <a:xfrm>
            <a:off x="153988" y="3729038"/>
            <a:ext cx="2006600" cy="1081087"/>
          </a:xfrm>
          <a:prstGeom prst="cloudCallout">
            <a:avLst>
              <a:gd name="adj1" fmla="val -12815"/>
              <a:gd name="adj2" fmla="val 87296"/>
            </a:avLst>
          </a:prstGeom>
          <a:solidFill>
            <a:srgbClr val="66FFFF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隶书" panose="02010509060101010101" pitchFamily="49" charset="-122"/>
              </a:rPr>
              <a:t>如何使运放工作在线性区呢？</a:t>
            </a:r>
            <a:endParaRPr lang="zh-CN" altLang="en-US" sz="2000" b="1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35" name="AutoShape 59"/>
          <p:cNvSpPr>
            <a:spLocks noChangeArrowheads="1"/>
          </p:cNvSpPr>
          <p:nvPr/>
        </p:nvSpPr>
        <p:spPr bwMode="auto">
          <a:xfrm rot="5400000">
            <a:off x="625475" y="5080000"/>
            <a:ext cx="585788" cy="6302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6" name="Text Box 60"/>
          <p:cNvSpPr txBox="1">
            <a:spLocks noChangeArrowheads="1"/>
          </p:cNvSpPr>
          <p:nvPr/>
        </p:nvSpPr>
        <p:spPr bwMode="auto">
          <a:xfrm>
            <a:off x="333375" y="5668963"/>
            <a:ext cx="1304925" cy="701675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降低电压放大倍数</a:t>
            </a:r>
            <a:endParaRPr kumimoji="0" lang="zh-CN" altLang="en-US" sz="2000" b="1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  <a:cs typeface="Tahoma" panose="020B0604030504040204" pitchFamily="34" charset="0"/>
            </a:endParaRPr>
          </a:p>
        </p:txBody>
      </p:sp>
      <p:grpSp>
        <p:nvGrpSpPr>
          <p:cNvPr id="37" name="Group 61"/>
          <p:cNvGrpSpPr/>
          <p:nvPr/>
        </p:nvGrpSpPr>
        <p:grpSpPr>
          <a:xfrm>
            <a:off x="4310063" y="2763838"/>
            <a:ext cx="4140200" cy="1574800"/>
            <a:chOff x="1746" y="-136"/>
            <a:chExt cx="2608" cy="992"/>
          </a:xfrm>
        </p:grpSpPr>
        <p:sp>
          <p:nvSpPr>
            <p:cNvPr id="38" name="Line 62"/>
            <p:cNvSpPr>
              <a:spLocks noChangeShapeType="1"/>
            </p:cNvSpPr>
            <p:nvPr/>
          </p:nvSpPr>
          <p:spPr bwMode="auto">
            <a:xfrm>
              <a:off x="1746" y="856"/>
              <a:ext cx="2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9" name="Line 63"/>
            <p:cNvSpPr>
              <a:spLocks noChangeShapeType="1"/>
            </p:cNvSpPr>
            <p:nvPr/>
          </p:nvSpPr>
          <p:spPr bwMode="auto">
            <a:xfrm flipV="1">
              <a:off x="2001" y="-136"/>
              <a:ext cx="2098" cy="992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0" name="Line 64"/>
            <p:cNvSpPr>
              <a:spLocks noChangeShapeType="1"/>
            </p:cNvSpPr>
            <p:nvPr/>
          </p:nvSpPr>
          <p:spPr bwMode="auto">
            <a:xfrm>
              <a:off x="4099" y="-136"/>
              <a:ext cx="255" cy="0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</a:ln>
            <a:effectLst/>
          </p:spPr>
          <p:txBody>
            <a:bodyPr wrap="none" anchor="ctr"/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1" name="Line 65"/>
          <p:cNvSpPr>
            <a:spLocks noChangeShapeType="1"/>
          </p:cNvSpPr>
          <p:nvPr/>
        </p:nvSpPr>
        <p:spPr bwMode="auto">
          <a:xfrm>
            <a:off x="4759325" y="4789488"/>
            <a:ext cx="3330575" cy="0"/>
          </a:xfrm>
          <a:prstGeom prst="line">
            <a:avLst/>
          </a:prstGeom>
          <a:noFill/>
          <a:ln w="28575">
            <a:solidFill>
              <a:srgbClr val="000000"/>
            </a:solidFill>
            <a:prstDash val="dash"/>
            <a:round/>
            <a:headEnd type="triangle" w="med" len="med"/>
            <a:tailEnd type="triangle" w="med" len="med"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2" name="AutoShape 66"/>
          <p:cNvSpPr/>
          <p:nvPr/>
        </p:nvSpPr>
        <p:spPr>
          <a:xfrm>
            <a:off x="2278063" y="3660775"/>
            <a:ext cx="2006600" cy="1081088"/>
          </a:xfrm>
          <a:prstGeom prst="cloudCallout">
            <a:avLst>
              <a:gd name="adj1" fmla="val -24648"/>
              <a:gd name="adj2" fmla="val 87384"/>
            </a:avLst>
          </a:prstGeom>
          <a:solidFill>
            <a:srgbClr val="66FFFF"/>
          </a:solidFill>
          <a:ln w="9525">
            <a:noFill/>
          </a:ln>
        </p:spPr>
        <p:txBody>
          <a:bodyPr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2000" b="1" dirty="0">
                <a:solidFill>
                  <a:srgbClr val="000000"/>
                </a:solidFill>
                <a:ea typeface="隶书" panose="02010509060101010101" pitchFamily="49" charset="-122"/>
              </a:rPr>
              <a:t>如何降低电压放大倍数呢？</a:t>
            </a:r>
            <a:endParaRPr lang="zh-CN" altLang="en-US" sz="2000" b="1" dirty="0">
              <a:solidFill>
                <a:srgbClr val="000000"/>
              </a:solidFill>
              <a:ea typeface="隶书" panose="02010509060101010101" pitchFamily="49" charset="-122"/>
            </a:endParaRPr>
          </a:p>
        </p:txBody>
      </p:sp>
      <p:sp>
        <p:nvSpPr>
          <p:cNvPr id="43" name="Text Box 67"/>
          <p:cNvSpPr txBox="1">
            <a:spLocks noChangeArrowheads="1"/>
          </p:cNvSpPr>
          <p:nvPr/>
        </p:nvSpPr>
        <p:spPr bwMode="auto">
          <a:xfrm>
            <a:off x="2033588" y="5821363"/>
            <a:ext cx="1671638" cy="396875"/>
          </a:xfrm>
          <a:prstGeom prst="rect">
            <a:avLst/>
          </a:prstGeom>
          <a:solidFill>
            <a:srgbClr val="FFCF01"/>
          </a:solidFill>
          <a:ln>
            <a:noFill/>
          </a:ln>
          <a:effectLst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>
                <a:srgbClr val="FF0000"/>
              </a:buClr>
              <a:buSzTx/>
              <a:buFont typeface="Wingdings" panose="05000000000000000000" pitchFamily="2" charset="2"/>
              <a:buNone/>
              <a:defRPr/>
            </a:pP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 </a:t>
            </a:r>
            <a:r>
              <a:rPr kumimoji="0" lang="zh-CN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隶书" panose="02010509060101010101" pitchFamily="49" charset="-122"/>
                <a:cs typeface="+mn-cs"/>
              </a:rPr>
              <a:t>引入负反馈</a:t>
            </a:r>
            <a:endParaRPr kumimoji="0" lang="zh-CN" altLang="en-US" sz="20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隶书" panose="02010509060101010101" pitchFamily="49" charset="-122"/>
              <a:cs typeface="Tahoma" panose="020B0604030504040204" pitchFamily="34" charset="0"/>
            </a:endParaRPr>
          </a:p>
        </p:txBody>
      </p:sp>
      <p:sp>
        <p:nvSpPr>
          <p:cNvPr id="44" name="AutoShape 68"/>
          <p:cNvSpPr>
            <a:spLocks noChangeArrowheads="1"/>
          </p:cNvSpPr>
          <p:nvPr/>
        </p:nvSpPr>
        <p:spPr bwMode="auto">
          <a:xfrm rot="5400000">
            <a:off x="2605088" y="5168900"/>
            <a:ext cx="585788" cy="630238"/>
          </a:xfrm>
          <a:prstGeom prst="rightArrow">
            <a:avLst>
              <a:gd name="adj1" fmla="val 50000"/>
              <a:gd name="adj2" fmla="val 25000"/>
            </a:avLst>
          </a:prstGeom>
          <a:solidFill>
            <a:srgbClr val="333399"/>
          </a:solidFill>
          <a:ln>
            <a:noFill/>
          </a:ln>
          <a:effectLst/>
        </p:spPr>
        <p:txBody>
          <a:bodyPr wrap="none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57378" name="组合 44"/>
          <p:cNvGrpSpPr/>
          <p:nvPr/>
        </p:nvGrpSpPr>
        <p:grpSpPr>
          <a:xfrm>
            <a:off x="800100" y="942975"/>
            <a:ext cx="2384425" cy="1220788"/>
            <a:chOff x="5472113" y="2619375"/>
            <a:chExt cx="2384425" cy="1220788"/>
          </a:xfrm>
        </p:grpSpPr>
        <p:grpSp>
          <p:nvGrpSpPr>
            <p:cNvPr id="57382" name="Group 5"/>
            <p:cNvGrpSpPr/>
            <p:nvPr/>
          </p:nvGrpSpPr>
          <p:grpSpPr>
            <a:xfrm>
              <a:off x="5472113" y="2619375"/>
              <a:ext cx="2384425" cy="1220788"/>
              <a:chOff x="4071" y="1962"/>
              <a:chExt cx="1502" cy="769"/>
            </a:xfrm>
          </p:grpSpPr>
          <p:sp>
            <p:nvSpPr>
              <p:cNvPr id="57384" name="Rectangle 6"/>
              <p:cNvSpPr/>
              <p:nvPr/>
            </p:nvSpPr>
            <p:spPr>
              <a:xfrm>
                <a:off x="4638" y="1962"/>
                <a:ext cx="567" cy="737"/>
              </a:xfrm>
              <a:prstGeom prst="rect">
                <a:avLst/>
              </a:prstGeom>
              <a:solidFill>
                <a:schemeClr val="bg1"/>
              </a:solidFill>
              <a:ln w="28575" cap="flat" cmpd="sng">
                <a:solidFill>
                  <a:schemeClr val="tx1"/>
                </a:solidFill>
                <a:prstDash val="solid"/>
                <a:miter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5" name="Line 7"/>
              <p:cNvSpPr/>
              <p:nvPr/>
            </p:nvSpPr>
            <p:spPr>
              <a:xfrm>
                <a:off x="4411" y="2160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6" name="Line 8"/>
              <p:cNvSpPr/>
              <p:nvPr/>
            </p:nvSpPr>
            <p:spPr>
              <a:xfrm>
                <a:off x="4411" y="2529"/>
                <a:ext cx="227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7" name="Line 9"/>
              <p:cNvSpPr/>
              <p:nvPr/>
            </p:nvSpPr>
            <p:spPr>
              <a:xfrm>
                <a:off x="5205" y="2330"/>
                <a:ext cx="198" cy="0"/>
              </a:xfrm>
              <a:prstGeom prst="line">
                <a:avLst/>
              </a:prstGeom>
              <a:ln w="28575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</p:sp>
          <p:sp>
            <p:nvSpPr>
              <p:cNvPr id="57388" name="Oval 10"/>
              <p:cNvSpPr/>
              <p:nvPr/>
            </p:nvSpPr>
            <p:spPr>
              <a:xfrm>
                <a:off x="4354" y="2132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89" name="Oval 11"/>
              <p:cNvSpPr/>
              <p:nvPr/>
            </p:nvSpPr>
            <p:spPr>
              <a:xfrm>
                <a:off x="4354" y="2500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0" name="Oval 12"/>
              <p:cNvSpPr/>
              <p:nvPr/>
            </p:nvSpPr>
            <p:spPr>
              <a:xfrm>
                <a:off x="5375" y="2302"/>
                <a:ext cx="57" cy="56"/>
              </a:xfrm>
              <a:prstGeom prst="ellipse">
                <a:avLst/>
              </a:prstGeom>
              <a:solidFill>
                <a:schemeClr val="bg1"/>
              </a:solidFill>
              <a:ln w="25400" cap="flat" cmpd="sng">
                <a:solidFill>
                  <a:schemeClr val="tx1"/>
                </a:solidFill>
                <a:prstDash val="solid"/>
                <a:headEnd type="none" w="med" len="med"/>
                <a:tailEnd type="none" w="med" len="med"/>
              </a:ln>
            </p:spPr>
            <p:txBody>
              <a:bodyPr wrap="none" anchor="ctr" anchorCtr="0"/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0"/>
                  </a:spcBef>
                  <a:buNone/>
                </a:pPr>
                <a:endParaRPr lang="zh-CN" altLang="en-US" sz="1800" dirty="0">
                  <a:solidFill>
                    <a:srgbClr val="000000"/>
                  </a:solidFill>
                </a:endParaRPr>
              </a:p>
            </p:txBody>
          </p:sp>
          <p:sp>
            <p:nvSpPr>
              <p:cNvPr id="57391" name="Text Box 13"/>
              <p:cNvSpPr txBox="1"/>
              <p:nvPr/>
            </p:nvSpPr>
            <p:spPr>
              <a:xfrm>
                <a:off x="4588" y="238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392" name="Text Box 14"/>
              <p:cNvSpPr txBox="1"/>
              <p:nvPr/>
            </p:nvSpPr>
            <p:spPr>
              <a:xfrm>
                <a:off x="4950" y="221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+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393" name="Text Box 15"/>
              <p:cNvSpPr txBox="1"/>
              <p:nvPr/>
            </p:nvSpPr>
            <p:spPr>
              <a:xfrm>
                <a:off x="4610" y="2047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-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394" name="Text Box 16"/>
              <p:cNvSpPr txBox="1"/>
              <p:nvPr/>
            </p:nvSpPr>
            <p:spPr>
              <a:xfrm>
                <a:off x="4071" y="2018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i1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395" name="Text Box 17"/>
              <p:cNvSpPr txBox="1"/>
              <p:nvPr/>
            </p:nvSpPr>
            <p:spPr>
              <a:xfrm>
                <a:off x="4099" y="2500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i2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57396" name="Text Box 18"/>
              <p:cNvSpPr txBox="1"/>
              <p:nvPr/>
            </p:nvSpPr>
            <p:spPr>
              <a:xfrm>
                <a:off x="5233" y="2358"/>
                <a:ext cx="340" cy="231"/>
              </a:xfrm>
              <a:prstGeom prst="rect">
                <a:avLst/>
              </a:prstGeom>
              <a:noFill/>
              <a:ln w="9525">
                <a:noFill/>
              </a:ln>
            </p:spPr>
            <p:txBody>
              <a:bodyPr>
                <a:spAutoFit/>
              </a:bodyPr>
              <a:lstStyle>
                <a:lvl1pPr marL="342900" indent="-3429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3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800">
                    <a:solidFill>
                      <a:schemeClr val="tx1"/>
                    </a:solidFill>
                    <a:latin typeface="+mn-lt"/>
                    <a:ea typeface="+mn-ea"/>
                  </a:defRPr>
                </a:lvl2pPr>
                <a:lvl3pPr marL="11430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•"/>
                  <a:defRPr sz="2400">
                    <a:solidFill>
                      <a:schemeClr val="tx1"/>
                    </a:solidFill>
                    <a:latin typeface="+mn-lt"/>
                    <a:ea typeface="+mn-ea"/>
                  </a:defRPr>
                </a:lvl3pPr>
                <a:lvl4pPr marL="16002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–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4pPr>
                <a:lvl5pPr marL="2057400" indent="-228600" algn="l" rtl="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+mn-lt"/>
                    <a:ea typeface="+mn-ea"/>
                  </a:defRPr>
                </a:lvl5pPr>
              </a:lstStyle>
              <a:p>
                <a:pPr marL="0" lvl="0" indent="0" algn="ctr" eaLnBrk="1" hangingPunct="1">
                  <a:spcBef>
                    <a:spcPct val="50000"/>
                  </a:spcBef>
                  <a:buNone/>
                </a:pPr>
                <a:r>
                  <a:rPr lang="en-US" altLang="zh-CN" sz="1800" b="1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u</a:t>
                </a:r>
                <a:r>
                  <a:rPr lang="en-US" altLang="zh-CN" sz="1800" b="1" baseline="-25000" dirty="0">
                    <a:solidFill>
                      <a:srgbClr val="000000"/>
                    </a:solidFill>
                    <a:latin typeface="Tahoma" panose="020B0604030504040204" pitchFamily="34" charset="0"/>
                  </a:rPr>
                  <a:t>o</a:t>
                </a:r>
                <a:endParaRPr lang="en-US" altLang="zh-CN" sz="1800" b="1" dirty="0">
                  <a:solidFill>
                    <a:srgbClr val="000000"/>
                  </a:solidFill>
                  <a:latin typeface="Tahoma" panose="020B0604030504040204" pitchFamily="34" charset="0"/>
                </a:endParaRPr>
              </a:p>
            </p:txBody>
          </p:sp>
          <p:sp>
            <p:nvSpPr>
              <p:cNvPr id="61" name="Text Box 19"/>
              <p:cNvSpPr txBox="1">
                <a:spLocks noChangeArrowheads="1"/>
              </p:cNvSpPr>
              <p:nvPr/>
            </p:nvSpPr>
            <p:spPr bwMode="auto">
              <a:xfrm>
                <a:off x="4837" y="1962"/>
                <a:ext cx="368" cy="231"/>
              </a:xfrm>
              <a:prstGeom prst="rect">
                <a:avLst/>
              </a:prstGeom>
              <a:noFill/>
              <a:ln>
                <a:noFill/>
              </a:ln>
              <a:effectLst/>
              <a:scene3d>
                <a:camera prst="orthographicFront">
                  <a:rot lat="0" lon="54000" rev="0"/>
                </a:camera>
                <a:lightRig rig="threePt" dir="t"/>
              </a:scene3d>
            </p:spPr>
            <p:txBody>
              <a:bodyPr>
                <a:spAutoFit/>
              </a:bodyPr>
              <a:lstStyle>
                <a:lvl1pPr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 b="1">
                    <a:solidFill>
                      <a:schemeClr val="tx1"/>
                    </a:solidFill>
                    <a:latin typeface="Tahom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5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r>
                  <a:rPr kumimoji="0" lang="en-US" altLang="zh-CN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 </a:t>
                </a:r>
                <a:r>
                  <a:rPr kumimoji="0" lang="en-US" altLang="zh-CN" sz="18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A</a:t>
                </a:r>
                <a:r>
                  <a:rPr kumimoji="0" lang="en-US" altLang="zh-CN" sz="1800" b="1" i="0" u="none" strike="noStrike" kern="1200" cap="none" spc="0" normalizeH="0" baseline="-25000" noProof="0" dirty="0" err="1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宋体" panose="02010600030101010101" pitchFamily="2" charset="-122"/>
                    <a:ea typeface="宋体" panose="02010600030101010101" pitchFamily="2" charset="-122"/>
                    <a:cs typeface="+mn-cs"/>
                  </a:rPr>
                  <a:t>od</a:t>
                </a:r>
                <a:endParaRPr kumimoji="0" lang="el-GR" altLang="zh-CN" sz="1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宋体" panose="02010600030101010101" pitchFamily="2" charset="-122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7383" name="矩形 1"/>
            <p:cNvSpPr/>
            <p:nvPr/>
          </p:nvSpPr>
          <p:spPr>
            <a:xfrm rot="5400000">
              <a:off x="6474581" y="2695064"/>
              <a:ext cx="417101" cy="369332"/>
            </a:xfrm>
            <a:prstGeom prst="rect">
              <a:avLst/>
            </a:prstGeom>
            <a:noFill/>
            <a:ln w="9525">
              <a:noFill/>
            </a:ln>
          </p:spPr>
          <p:txBody>
            <a:bodyPr wrap="none"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0"/>
                </a:spcBef>
                <a:buNone/>
              </a:pPr>
              <a:r>
                <a:rPr lang="el-GR" altLang="zh-CN" sz="1800" dirty="0">
                  <a:solidFill>
                    <a:srgbClr val="000000"/>
                  </a:solidFill>
                  <a:latin typeface="宋体" panose="02010600030101010101" pitchFamily="2" charset="-122"/>
                </a:rPr>
                <a:t>Δ</a:t>
              </a:r>
              <a:endParaRPr lang="zh-CN" altLang="en-US" sz="1800" dirty="0">
                <a:solidFill>
                  <a:srgbClr val="000000"/>
                </a:solidFill>
              </a:endParaRPr>
            </a:p>
          </p:txBody>
        </p:sp>
      </p:grpSp>
      <p:grpSp>
        <p:nvGrpSpPr>
          <p:cNvPr id="62" name="组合 61"/>
          <p:cNvGrpSpPr/>
          <p:nvPr/>
        </p:nvGrpSpPr>
        <p:grpSpPr>
          <a:xfrm>
            <a:off x="431800" y="1358900"/>
            <a:ext cx="539750" cy="461963"/>
            <a:chOff x="4976813" y="3041877"/>
            <a:chExt cx="539750" cy="461963"/>
          </a:xfrm>
        </p:grpSpPr>
        <p:sp>
          <p:nvSpPr>
            <p:cNvPr id="57380" name="Text Box 51"/>
            <p:cNvSpPr txBox="1"/>
            <p:nvPr/>
          </p:nvSpPr>
          <p:spPr>
            <a:xfrm>
              <a:off x="4976813" y="3041877"/>
              <a:ext cx="539750" cy="461963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algn="ctr" eaLnBrk="1" hangingPunct="1">
                <a:spcBef>
                  <a:spcPct val="50000"/>
                </a:spcBef>
                <a:buNone/>
              </a:pPr>
              <a:r>
                <a:rPr lang="en-US" altLang="zh-CN" sz="2400" b="1" dirty="0">
                  <a:solidFill>
                    <a:srgbClr val="FF0000"/>
                  </a:solidFill>
                  <a:latin typeface="Tahoma" panose="020B0604030504040204" pitchFamily="34" charset="0"/>
                </a:rPr>
                <a:t>u</a:t>
              </a:r>
              <a:r>
                <a:rPr lang="en-US" altLang="zh-CN" sz="2400" b="1" baseline="-25000" dirty="0">
                  <a:solidFill>
                    <a:srgbClr val="FF0000"/>
                  </a:solidFill>
                  <a:latin typeface="Tahoma" panose="020B0604030504040204" pitchFamily="34" charset="0"/>
                </a:rPr>
                <a:t>i</a:t>
              </a:r>
              <a:endParaRPr lang="en-US" altLang="zh-CN" sz="2400" b="1" dirty="0">
                <a:solidFill>
                  <a:srgbClr val="FF0000"/>
                </a:solidFill>
                <a:latin typeface="Tahoma" panose="020B0604030504040204" pitchFamily="34" charset="0"/>
              </a:endParaRPr>
            </a:p>
          </p:txBody>
        </p:sp>
        <p:cxnSp>
          <p:nvCxnSpPr>
            <p:cNvPr id="57381" name="直接箭头连接符 4"/>
            <p:cNvCxnSpPr/>
            <p:nvPr/>
          </p:nvCxnSpPr>
          <p:spPr>
            <a:xfrm flipV="1">
              <a:off x="5516563" y="3074988"/>
              <a:ext cx="0" cy="402431"/>
            </a:xfrm>
            <a:prstGeom prst="straightConnector1">
              <a:avLst/>
            </a:prstGeom>
            <a:ln w="25400" cap="flat" cmpd="sng">
              <a:solidFill>
                <a:schemeClr val="tx1"/>
              </a:solidFill>
              <a:prstDash val="solid"/>
              <a:headEnd type="none" w="med" len="med"/>
              <a:tailEnd type="arrow" w="med" len="med"/>
            </a:ln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7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2000"/>
                            </p:stCondLst>
                            <p:childTnLst>
                              <p:par>
                                <p:cTn id="47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5000"/>
                            </p:stCondLst>
                            <p:childTnLst>
                              <p:par>
                                <p:cTn id="65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6000"/>
                            </p:stCondLst>
                            <p:childTnLst>
                              <p:par>
                                <p:cTn id="69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7000"/>
                            </p:stCondLst>
                            <p:childTnLst>
                              <p:par>
                                <p:cTn id="76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8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8000"/>
                            </p:stCondLst>
                            <p:childTnLst>
                              <p:par>
                                <p:cTn id="80" presetID="17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9000"/>
                            </p:stCondLst>
                            <p:childTnLst>
                              <p:par>
                                <p:cTn id="87" presetID="17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7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1000"/>
                            </p:stCondLst>
                            <p:childTnLst>
                              <p:par>
                                <p:cTn id="102" presetID="17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2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8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9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0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8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9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6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6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1500"/>
                            </p:stCondLst>
                            <p:childTnLst>
                              <p:par>
                                <p:cTn id="170" presetID="17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2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3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4" fill="hold">
                      <p:stCondLst>
                        <p:cond delay="indefinite"/>
                      </p:stCondLst>
                      <p:childTnLst>
                        <p:par>
                          <p:cTn id="175" fill="hold">
                            <p:stCondLst>
                              <p:cond delay="0"/>
                            </p:stCondLst>
                            <p:childTnLst>
                              <p:par>
                                <p:cTn id="17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7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500"/>
                            </p:stCondLst>
                            <p:childTnLst>
                              <p:par>
                                <p:cTn id="180" presetID="22" presetClass="exit" presetSubtype="4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1000"/>
                            </p:stCondLst>
                            <p:childTnLst>
                              <p:par>
                                <p:cTn id="184" presetID="63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4.81481E-6 L 0.1526 0.00023 " pathEditMode="relative" rAng="0" ptsTypes="AA">
                                      <p:cBhvr>
                                        <p:cTn id="185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3000"/>
                            </p:stCondLst>
                            <p:childTnLst>
                              <p:par>
                                <p:cTn id="187" presetID="35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96296E-6 L -0.13785 0.00324 " pathEditMode="relative" rAng="0" ptsTypes="AA">
                                      <p:cBhvr>
                                        <p:cTn id="188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900" y="2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0"/>
                            </p:stCondLst>
                            <p:childTnLst>
                              <p:par>
                                <p:cTn id="190" presetID="3" presetClass="exit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9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7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8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9" fill="hold">
                      <p:stCondLst>
                        <p:cond delay="indefinite"/>
                      </p:stCondLst>
                      <p:childTnLst>
                        <p:par>
                          <p:cTn id="200" fill="hold">
                            <p:stCondLst>
                              <p:cond delay="0"/>
                            </p:stCondLst>
                            <p:childTnLst>
                              <p:par>
                                <p:cTn id="2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4" fill="hold">
                      <p:stCondLst>
                        <p:cond delay="indefinite"/>
                      </p:stCondLst>
                      <p:childTnLst>
                        <p:par>
                          <p:cTn id="205" fill="hold">
                            <p:stCondLst>
                              <p:cond delay="0"/>
                            </p:stCondLst>
                            <p:childTnLst>
                              <p:par>
                                <p:cTn id="206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0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1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000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2" fill="hold">
                      <p:stCondLst>
                        <p:cond delay="indefinite"/>
                      </p:stCondLst>
                      <p:childTnLst>
                        <p:par>
                          <p:cTn id="213" fill="hold">
                            <p:stCondLst>
                              <p:cond delay="0"/>
                            </p:stCondLst>
                            <p:childTnLst>
                              <p:par>
                                <p:cTn id="214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216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1" grpId="0"/>
      <p:bldP spid="12" grpId="0"/>
      <p:bldP spid="15" grpId="0"/>
      <p:bldP spid="17" grpId="0"/>
      <p:bldP spid="19" grpId="0"/>
      <p:bldP spid="21" grpId="0"/>
      <p:bldP spid="25" grpId="0" animBg="1"/>
      <p:bldP spid="26" grpId="0" animBg="1"/>
      <p:bldP spid="26" grpId="1" animBg="1"/>
      <p:bldP spid="27" grpId="0" animBg="1"/>
      <p:bldP spid="27" grpId="1" animBg="1"/>
      <p:bldP spid="28" grpId="0" animBg="1"/>
      <p:bldP spid="33" grpId="0" animBg="1"/>
      <p:bldP spid="34" grpId="0" animBg="1"/>
      <p:bldP spid="35" grpId="0" animBg="1"/>
      <p:bldP spid="36" grpId="0" animBg="1"/>
      <p:bldP spid="42" grpId="0" animBg="1"/>
      <p:bldP spid="43" grpId="0" animBg="1"/>
      <p:bldP spid="4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70" name="Text Box 5"/>
          <p:cNvSpPr txBox="1"/>
          <p:nvPr/>
        </p:nvSpPr>
        <p:spPr>
          <a:xfrm>
            <a:off x="2051050" y="1628775"/>
            <a:ext cx="4464050" cy="37814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8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第 </a:t>
            </a:r>
            <a:r>
              <a:rPr lang="en-US" altLang="zh-CN" sz="8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7 </a:t>
            </a:r>
            <a:r>
              <a:rPr lang="zh-CN" altLang="en-US" sz="8000" b="1" dirty="0">
                <a:solidFill>
                  <a:srgbClr val="FF3300"/>
                </a:solidFill>
                <a:latin typeface="Times New Roman" panose="02020603050405020304" pitchFamily="18" charset="0"/>
                <a:ea typeface="楷体_GB2312" pitchFamily="49" charset="-122"/>
              </a:rPr>
              <a:t>章</a:t>
            </a:r>
            <a:endParaRPr lang="zh-CN" altLang="en-US" sz="80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6000" b="1" dirty="0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结束</a:t>
            </a:r>
            <a:endParaRPr lang="zh-CN" altLang="en-US" sz="6000" b="1" dirty="0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marL="0" lvl="0" indent="0" algn="ctr" eaLnBrk="1" hangingPunct="1">
              <a:spcBef>
                <a:spcPct val="50000"/>
              </a:spcBef>
              <a:buNone/>
            </a:pPr>
            <a:endParaRPr lang="en-US" altLang="zh-CN" sz="4800" b="1" dirty="0">
              <a:solidFill>
                <a:srgbClr val="FF3300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323850" y="1489075"/>
            <a:ext cx="8534400" cy="519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None/>
            </a:pPr>
            <a:r>
              <a:rPr lang="zh-CN" altLang="en-US" sz="2800" b="1" dirty="0">
                <a:latin typeface="宋体" panose="02010600030101010101" pitchFamily="2" charset="-122"/>
              </a:rPr>
              <a:t>零点漂移现象：Δ</a:t>
            </a:r>
            <a:r>
              <a:rPr lang="zh-CN" altLang="en-US" sz="2800" b="1" i="1" dirty="0">
                <a:latin typeface="宋体" panose="02010600030101010101" pitchFamily="2" charset="-122"/>
              </a:rPr>
              <a:t>u</a:t>
            </a:r>
            <a:r>
              <a:rPr lang="zh-CN" altLang="en-US" sz="2800" b="1" baseline="-25000" dirty="0">
                <a:latin typeface="宋体" panose="02010600030101010101" pitchFamily="2" charset="-122"/>
              </a:rPr>
              <a:t>I</a:t>
            </a:r>
            <a:r>
              <a:rPr lang="zh-CN" altLang="en-US" sz="2800" b="1" dirty="0">
                <a:latin typeface="宋体" panose="02010600030101010101" pitchFamily="2" charset="-122"/>
              </a:rPr>
              <a:t>＝0，Δ</a:t>
            </a:r>
            <a:r>
              <a:rPr lang="zh-CN" altLang="en-US" sz="2800" b="1" i="1" dirty="0">
                <a:latin typeface="宋体" panose="02010600030101010101" pitchFamily="2" charset="-122"/>
              </a:rPr>
              <a:t>u</a:t>
            </a:r>
            <a:r>
              <a:rPr lang="zh-CN" altLang="en-US" sz="2800" b="1" baseline="-25000" dirty="0">
                <a:latin typeface="宋体" panose="02010600030101010101" pitchFamily="2" charset="-122"/>
              </a:rPr>
              <a:t>O</a:t>
            </a:r>
            <a:r>
              <a:rPr lang="zh-CN" altLang="en-US" sz="2800" b="1" dirty="0">
                <a:latin typeface="宋体" panose="02010600030101010101" pitchFamily="2" charset="-122"/>
              </a:rPr>
              <a:t>≠0的现象。</a:t>
            </a:r>
            <a:endParaRPr lang="zh-CN" altLang="en-US" sz="2800" b="1" baseline="-25000" dirty="0">
              <a:latin typeface="宋体" panose="02010600030101010101" pitchFamily="2" charset="-122"/>
            </a:endParaRPr>
          </a:p>
        </p:txBody>
      </p:sp>
      <p:pic>
        <p:nvPicPr>
          <p:cNvPr id="5" name="Picture 4" descr="Dz030301"/>
          <p:cNvPicPr>
            <a:picLocks noChangeAspect="1"/>
          </p:cNvPicPr>
          <p:nvPr/>
        </p:nvPicPr>
        <p:blipFill>
          <a:blip r:embed="rId1"/>
          <a:srcRect b="9839"/>
          <a:stretch>
            <a:fillRect/>
          </a:stretch>
        </p:blipFill>
        <p:spPr>
          <a:xfrm>
            <a:off x="781050" y="2251075"/>
            <a:ext cx="7620000" cy="23844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0" name="TextBox 6"/>
          <p:cNvSpPr txBox="1"/>
          <p:nvPr/>
        </p:nvSpPr>
        <p:spPr>
          <a:xfrm>
            <a:off x="119063" y="406400"/>
            <a:ext cx="8281987" cy="646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en-US" sz="3600" b="1" dirty="0">
                <a:solidFill>
                  <a:srgbClr val="FF0000"/>
                </a:solidFill>
              </a:rPr>
              <a:t>直接耦合放大器严重问题</a:t>
            </a:r>
            <a:r>
              <a:rPr lang="en-US" altLang="zh-CN" sz="3600" b="1" dirty="0">
                <a:solidFill>
                  <a:srgbClr val="FF0000"/>
                </a:solidFill>
              </a:rPr>
              <a:t>--</a:t>
            </a:r>
            <a:r>
              <a:rPr lang="zh-CN" altLang="en-US" sz="3600" b="1" dirty="0">
                <a:solidFill>
                  <a:srgbClr val="0000FF"/>
                </a:solidFill>
              </a:rPr>
              <a:t>零点漂移</a:t>
            </a:r>
            <a:endParaRPr lang="zh-CN" altLang="en-US" sz="3600" b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2"/>
          <p:cNvSpPr txBox="1"/>
          <p:nvPr/>
        </p:nvSpPr>
        <p:spPr>
          <a:xfrm>
            <a:off x="539750" y="3789363"/>
            <a:ext cx="8001000" cy="13731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产生原因：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温度变化，直流电源波动，器件老化。其中晶体管的特性对温度敏感是主要原因，故也称零漂为温漂</a:t>
            </a:r>
            <a:r>
              <a:rPr lang="zh-CN" altLang="zh-CN" sz="2400" b="1" dirty="0">
                <a:latin typeface="Times New Roman" panose="02020603050405020304" pitchFamily="18" charset="0"/>
              </a:rPr>
              <a:t>。</a:t>
            </a:r>
            <a:endParaRPr lang="zh-CN" altLang="zh-CN" sz="2400" b="1" dirty="0">
              <a:latin typeface="Times New Roman" panose="02020603050405020304" pitchFamily="18" charset="0"/>
            </a:endParaRPr>
          </a:p>
        </p:txBody>
      </p:sp>
      <p:pic>
        <p:nvPicPr>
          <p:cNvPr id="5" name="Picture 3" descr="Dz030301"/>
          <p:cNvPicPr>
            <a:picLocks noChangeAspect="1"/>
          </p:cNvPicPr>
          <p:nvPr/>
        </p:nvPicPr>
        <p:blipFill>
          <a:blip r:embed="rId1"/>
          <a:srcRect b="9839"/>
          <a:stretch>
            <a:fillRect/>
          </a:stretch>
        </p:blipFill>
        <p:spPr>
          <a:xfrm>
            <a:off x="611188" y="1196975"/>
            <a:ext cx="7056437" cy="22082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charRg st="0" end="5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1266" name="Picture 3" descr="Dz030302"/>
          <p:cNvPicPr>
            <a:picLocks noChangeAspect="1"/>
          </p:cNvPicPr>
          <p:nvPr/>
        </p:nvPicPr>
        <p:blipFill>
          <a:blip r:embed="rId1"/>
          <a:srcRect l="6886" r="56958" b="69925"/>
          <a:stretch>
            <a:fillRect/>
          </a:stretch>
        </p:blipFill>
        <p:spPr>
          <a:xfrm>
            <a:off x="5219700" y="1484313"/>
            <a:ext cx="2590800" cy="246697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AutoShape 4"/>
          <p:cNvSpPr/>
          <p:nvPr/>
        </p:nvSpPr>
        <p:spPr>
          <a:xfrm>
            <a:off x="7962900" y="1865313"/>
            <a:ext cx="914400" cy="685800"/>
          </a:xfrm>
          <a:prstGeom prst="borderCallout1">
            <a:avLst>
              <a:gd name="adj1" fmla="val 16667"/>
              <a:gd name="adj2" fmla="val -8333"/>
              <a:gd name="adj3" fmla="val 143056"/>
              <a:gd name="adj4" fmla="val -34551"/>
            </a:avLst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零点漂移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268" name="Text Box 8"/>
          <p:cNvSpPr txBox="1"/>
          <p:nvPr/>
        </p:nvSpPr>
        <p:spPr>
          <a:xfrm>
            <a:off x="350838" y="611188"/>
            <a:ext cx="5235575" cy="52387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直接耦合放大电路基本单元电路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1269" name="Text Box 9"/>
          <p:cNvSpPr txBox="1"/>
          <p:nvPr/>
        </p:nvSpPr>
        <p:spPr>
          <a:xfrm>
            <a:off x="250825" y="2133600"/>
            <a:ext cx="4894263" cy="1800225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在典型工作点稳定电路中，温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度变化时I</a:t>
            </a:r>
            <a:r>
              <a:rPr lang="zh-CN" altLang="zh-CN" sz="2800" b="1" baseline="-25000" dirty="0">
                <a:latin typeface="楷体_GB2312" pitchFamily="49" charset="-122"/>
                <a:ea typeface="楷体_GB2312" pitchFamily="49" charset="-122"/>
              </a:rPr>
              <a:t>CQ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总是有微小变化，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导致输出电压u</a:t>
            </a:r>
            <a:r>
              <a:rPr lang="zh-CN" altLang="zh-CN" sz="2800" b="1" baseline="-25000" dirty="0">
                <a:latin typeface="楷体_GB2312" pitchFamily="49" charset="-122"/>
                <a:ea typeface="楷体_GB2312" pitchFamily="49" charset="-122"/>
              </a:rPr>
              <a:t>o</a:t>
            </a: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的微小变化，</a:t>
            </a:r>
            <a:endParaRPr lang="zh-CN" altLang="zh-CN" sz="28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latin typeface="楷体_GB2312" pitchFamily="49" charset="-122"/>
                <a:ea typeface="楷体_GB2312" pitchFamily="49" charset="-122"/>
              </a:rPr>
              <a:t>所以也存在</a:t>
            </a:r>
            <a:r>
              <a:rPr lang="zh-CN" altLang="zh-CN" sz="2800" b="1" dirty="0">
                <a:solidFill>
                  <a:srgbClr val="FF0000"/>
                </a:solidFill>
                <a:latin typeface="楷体_GB2312" pitchFamily="49" charset="-122"/>
                <a:ea typeface="楷体_GB2312" pitchFamily="49" charset="-122"/>
              </a:rPr>
              <a:t>稳漂问题</a:t>
            </a:r>
            <a:endParaRPr lang="zh-CN" altLang="zh-CN" sz="2800" b="1" dirty="0">
              <a:solidFill>
                <a:srgbClr val="FF0000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pic>
        <p:nvPicPr>
          <p:cNvPr id="8" name="Picture 10" descr="Dz030301"/>
          <p:cNvPicPr>
            <a:picLocks noChangeAspect="1"/>
          </p:cNvPicPr>
          <p:nvPr/>
        </p:nvPicPr>
        <p:blipFill>
          <a:blip r:embed="rId2"/>
          <a:srcRect b="9839"/>
          <a:stretch>
            <a:fillRect/>
          </a:stretch>
        </p:blipFill>
        <p:spPr>
          <a:xfrm>
            <a:off x="323850" y="4221163"/>
            <a:ext cx="7488238" cy="177641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2" descr="Dz030302"/>
          <p:cNvPicPr>
            <a:picLocks noChangeAspect="1"/>
          </p:cNvPicPr>
          <p:nvPr/>
        </p:nvPicPr>
        <p:blipFill>
          <a:blip r:embed="rId1"/>
          <a:srcRect l="51317" r="7030" b="69925"/>
          <a:stretch>
            <a:fillRect/>
          </a:stretch>
        </p:blipFill>
        <p:spPr>
          <a:xfrm>
            <a:off x="3924300" y="692150"/>
            <a:ext cx="2895600" cy="2392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AutoShape 3"/>
          <p:cNvSpPr/>
          <p:nvPr/>
        </p:nvSpPr>
        <p:spPr>
          <a:xfrm>
            <a:off x="6904038" y="615950"/>
            <a:ext cx="1154112" cy="685800"/>
          </a:xfrm>
          <a:prstGeom prst="borderCallout2">
            <a:avLst>
              <a:gd name="adj1" fmla="val 16667"/>
              <a:gd name="adj2" fmla="val -6602"/>
              <a:gd name="adj3" fmla="val 16667"/>
              <a:gd name="adj4" fmla="val -38514"/>
              <a:gd name="adj5" fmla="val 109259"/>
              <a:gd name="adj6" fmla="val -72213"/>
            </a:avLst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零输入零输出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6" name="AutoShape 4"/>
          <p:cNvSpPr/>
          <p:nvPr/>
        </p:nvSpPr>
        <p:spPr>
          <a:xfrm>
            <a:off x="6904038" y="1377950"/>
            <a:ext cx="1676400" cy="1447800"/>
          </a:xfrm>
          <a:prstGeom prst="borderCallout1">
            <a:avLst>
              <a:gd name="adj1" fmla="val 7894"/>
              <a:gd name="adj2" fmla="val -4546"/>
              <a:gd name="adj3" fmla="val 46162"/>
              <a:gd name="adj4" fmla="val -42329"/>
            </a:avLst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000" b="1" dirty="0">
                <a:latin typeface="Times New Roman" panose="02020603050405020304" pitchFamily="18" charset="0"/>
              </a:rPr>
              <a:t>若V与U</a:t>
            </a:r>
            <a:r>
              <a:rPr lang="zh-CN" altLang="zh-CN" sz="2000" b="1" baseline="-25000" dirty="0">
                <a:latin typeface="Times New Roman" panose="02020603050405020304" pitchFamily="18" charset="0"/>
              </a:rPr>
              <a:t>C</a:t>
            </a:r>
            <a:r>
              <a:rPr lang="zh-CN" altLang="zh-CN" sz="2000" b="1" dirty="0">
                <a:latin typeface="Times New Roman" panose="02020603050405020304" pitchFamily="18" charset="0"/>
              </a:rPr>
              <a:t>的变化一样，则输出电压就没有漂移</a:t>
            </a:r>
            <a:endParaRPr lang="zh-CN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2293" name="Text Box 5"/>
          <p:cNvSpPr txBox="1"/>
          <p:nvPr/>
        </p:nvSpPr>
        <p:spPr>
          <a:xfrm>
            <a:off x="468313" y="549275"/>
            <a:ext cx="2327275" cy="519113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800" b="1" dirty="0">
                <a:solidFill>
                  <a:srgbClr val="FF0000"/>
                </a:solidFill>
              </a:rPr>
              <a:t>如何抑制温漂</a:t>
            </a:r>
            <a:endParaRPr lang="zh-CN" altLang="zh-CN" sz="2800" b="1" dirty="0">
              <a:solidFill>
                <a:srgbClr val="FF0000"/>
              </a:solidFill>
            </a:endParaRPr>
          </a:p>
        </p:txBody>
      </p:sp>
      <p:pic>
        <p:nvPicPr>
          <p:cNvPr id="1229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0563" y="4292600"/>
            <a:ext cx="3887787" cy="19812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12295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32363" y="5276850"/>
            <a:ext cx="3455987" cy="744538"/>
          </a:xfrm>
          <a:prstGeom prst="rect">
            <a:avLst/>
          </a:prstGeom>
          <a:noFill/>
          <a:ln w="9525">
            <a:noFill/>
          </a:ln>
        </p:spPr>
      </p:pic>
      <p:graphicFrame>
        <p:nvGraphicFramePr>
          <p:cNvPr id="12296" name="Object 8"/>
          <p:cNvGraphicFramePr>
            <a:graphicFrameLocks noChangeAspect="1"/>
          </p:cNvGraphicFramePr>
          <p:nvPr/>
        </p:nvGraphicFramePr>
        <p:xfrm>
          <a:off x="7883525" y="4364038"/>
          <a:ext cx="504825" cy="612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4" imgW="177800" imgH="215900" progId="Equation.3">
                  <p:embed/>
                </p:oleObj>
              </mc:Choice>
              <mc:Fallback>
                <p:oleObj name="" r:id="rId4" imgW="177800" imgH="215900" progId="Equation.3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7883525" y="4364038"/>
                        <a:ext cx="504825" cy="61277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297" name="Object 9"/>
          <p:cNvGraphicFramePr>
            <a:graphicFrameLocks noChangeAspect="1"/>
          </p:cNvGraphicFramePr>
          <p:nvPr/>
        </p:nvGraphicFramePr>
        <p:xfrm>
          <a:off x="7812088" y="5372100"/>
          <a:ext cx="576262" cy="51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6" imgW="177800" imgH="215900" progId="Equation.3">
                  <p:embed/>
                </p:oleObj>
              </mc:Choice>
              <mc:Fallback>
                <p:oleObj name="" r:id="rId6" imgW="177800" imgH="215900" progId="Equation.3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812088" y="5372100"/>
                        <a:ext cx="576262" cy="517525"/>
                      </a:xfrm>
                      <a:prstGeom prst="rect">
                        <a:avLst/>
                      </a:prstGeom>
                      <a:noFill/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8" name="Text Box 10"/>
          <p:cNvSpPr txBox="1"/>
          <p:nvPr/>
        </p:nvSpPr>
        <p:spPr>
          <a:xfrm>
            <a:off x="250825" y="1196975"/>
            <a:ext cx="3743325" cy="120015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改变电压输出端，找到一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受温度控制的直流电压源V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  <a:p>
            <a:pPr marL="0" lvl="0" indent="0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电压值与U</a:t>
            </a:r>
            <a:r>
              <a:rPr lang="zh-CN" altLang="zh-CN" sz="2400" b="1" baseline="-25000" dirty="0">
                <a:latin typeface="楷体_GB2312" pitchFamily="49" charset="-122"/>
                <a:ea typeface="楷体_GB2312" pitchFamily="49" charset="-122"/>
              </a:rPr>
              <a:t>CQ</a:t>
            </a: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同步变化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12299" name="Text Box 11"/>
          <p:cNvSpPr txBox="1"/>
          <p:nvPr/>
        </p:nvSpPr>
        <p:spPr>
          <a:xfrm>
            <a:off x="395288" y="2884488"/>
            <a:ext cx="2638425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当输入信号ui=0时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  <p:graphicFrame>
        <p:nvGraphicFramePr>
          <p:cNvPr id="12300" name="Object 12"/>
          <p:cNvGraphicFramePr>
            <a:graphicFrameLocks noChangeAspect="1"/>
          </p:cNvGraphicFramePr>
          <p:nvPr/>
        </p:nvGraphicFramePr>
        <p:xfrm>
          <a:off x="468313" y="3500438"/>
          <a:ext cx="207327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8" imgW="978535" imgH="228600" progId="Equation.3">
                  <p:embed/>
                </p:oleObj>
              </mc:Choice>
              <mc:Fallback>
                <p:oleObj name="" r:id="rId8" imgW="978535" imgH="228600" progId="Equation.3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468313" y="3500438"/>
                        <a:ext cx="2073275" cy="619125"/>
                      </a:xfrm>
                      <a:prstGeom prst="rect">
                        <a:avLst/>
                      </a:prstGeom>
                      <a:solidFill>
                        <a:srgbClr val="66FFFF"/>
                      </a:solidFill>
                      <a:ln w="19050" cap="flat" cmpd="sng">
                        <a:solidFill>
                          <a:srgbClr val="FF3300"/>
                        </a:solidFill>
                        <a:prstDash val="solid"/>
                        <a:miter/>
                        <a:headEnd type="none" w="med" len="med"/>
                        <a:tailEnd type="none" w="med" len="med"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301" name="Text Box 13"/>
          <p:cNvSpPr txBox="1"/>
          <p:nvPr/>
        </p:nvSpPr>
        <p:spPr>
          <a:xfrm>
            <a:off x="395288" y="4724400"/>
            <a:ext cx="3455987" cy="519113"/>
          </a:xfrm>
          <a:prstGeom prst="rect">
            <a:avLst/>
          </a:prstGeom>
          <a:solidFill>
            <a:srgbClr val="66FFFF"/>
          </a:solidFill>
          <a:ln w="19050" cap="flat" cmpd="sng">
            <a:solidFill>
              <a:srgbClr val="FF33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0"/>
              </a:spcBef>
              <a:buNone/>
            </a:pPr>
            <a:r>
              <a:rPr lang="zh-CN" altLang="zh-CN" sz="2400" b="1" dirty="0">
                <a:latin typeface="楷体_GB2312" pitchFamily="49" charset="-122"/>
                <a:ea typeface="楷体_GB2312" pitchFamily="49" charset="-122"/>
              </a:rPr>
              <a:t>可以抑制温漂</a:t>
            </a:r>
            <a:endParaRPr lang="zh-CN" altLang="zh-CN" sz="2400" b="1" dirty="0">
              <a:latin typeface="楷体_GB2312" pitchFamily="49" charset="-122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ags/tag1.xml><?xml version="1.0" encoding="utf-8"?>
<p:tagLst xmlns:p="http://schemas.openxmlformats.org/presentationml/2006/main">
  <p:tag name="KSO_WPP_MARK_KEY" val="a06c1389-8d06-41bb-b361-accef2dc3730"/>
  <p:tag name="COMMONDATA" val="eyJoZGlkIjoiNjQyNDJkMTkzYzEzZTcxMTM0YTkyN2Y3ZDNlODljNjQifQ=="/>
</p:tagLst>
</file>

<file path=ppt/theme/theme1.xml><?xml version="1.0" encoding="utf-8"?>
<a:theme xmlns:a="http://schemas.openxmlformats.org/drawingml/2006/main" name="自定义设计方案">
  <a:themeElements>
    <a:clrScheme name="自定义设计方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自定义设计方案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</a:spPr>
      <a:bodyPr vert="horz" wrap="none" lIns="91440" tIns="45720" rIns="91440" bIns="45720" numCol="1" anchor="t" anchorCtr="0" compatLnSpc="1"/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自定义设计方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自定义设计方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自定义设计方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6022</Words>
  <Application>WPS 演示</Application>
  <PresentationFormat>全屏显示(4:3)</PresentationFormat>
  <Paragraphs>1622</Paragraphs>
  <Slides>52</Slides>
  <Notes>2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44</vt:i4>
      </vt:variant>
      <vt:variant>
        <vt:lpstr>幻灯片标题</vt:lpstr>
      </vt:variant>
      <vt:variant>
        <vt:i4>52</vt:i4>
      </vt:variant>
    </vt:vector>
  </HeadingPairs>
  <TitlesOfParts>
    <vt:vector size="113" baseType="lpstr">
      <vt:lpstr>Arial</vt:lpstr>
      <vt:lpstr>宋体</vt:lpstr>
      <vt:lpstr>Wingdings</vt:lpstr>
      <vt:lpstr>Times New Roman</vt:lpstr>
      <vt:lpstr>楷体_GB2312</vt:lpstr>
      <vt:lpstr>新宋体</vt:lpstr>
      <vt:lpstr>华文行楷</vt:lpstr>
      <vt:lpstr>仿宋_GB2312</vt:lpstr>
      <vt:lpstr>仿宋</vt:lpstr>
      <vt:lpstr>Symbol</vt:lpstr>
      <vt:lpstr>黑体</vt:lpstr>
      <vt:lpstr>Tahoma</vt:lpstr>
      <vt:lpstr>隶书</vt:lpstr>
      <vt:lpstr>Arial Unicode MS</vt:lpstr>
      <vt:lpstr>微软雅黑</vt:lpstr>
      <vt:lpstr>Arial Unicode MS</vt:lpstr>
      <vt:lpstr>自定义设计方案</vt:lpstr>
      <vt:lpstr>MSPhotoEd.3</vt:lpstr>
      <vt:lpstr>PBrush</vt:lpstr>
      <vt:lpstr>PBrush</vt:lpstr>
      <vt:lpstr>Paint.Picture</vt:lpstr>
      <vt:lpstr>Equation.3</vt:lpstr>
      <vt:lpstr>Equation.3</vt:lpstr>
      <vt:lpstr>Equation.3</vt:lpstr>
      <vt:lpstr>Equation.3</vt:lpstr>
      <vt:lpstr>Paint.Picture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Visio.Drawing.11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Paint.Picture</vt:lpstr>
      <vt:lpstr>PBrush</vt:lpstr>
      <vt:lpstr>PBrush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电路与电子学第5章</dc:title>
  <dc:creator>秦英林</dc:creator>
  <cp:lastModifiedBy>秦英林</cp:lastModifiedBy>
  <cp:revision>371</cp:revision>
  <dcterms:created xsi:type="dcterms:W3CDTF">2002-05-10T01:23:17Z</dcterms:created>
  <dcterms:modified xsi:type="dcterms:W3CDTF">2022-11-14T23:24:56Z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495BBB8E358C4B8CB0BC59B9DF61D59A</vt:lpwstr>
  </property>
  <property fmtid="{D5CDD505-2E9C-101B-9397-08002B2CF9AE}" pid="3" name="KSOProductBuildVer">
    <vt:lpwstr>2052-11.1.0.12763</vt:lpwstr>
  </property>
</Properties>
</file>