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07" r:id="rId2"/>
    <p:sldId id="655" r:id="rId3"/>
    <p:sldId id="431" r:id="rId4"/>
    <p:sldId id="614" r:id="rId5"/>
    <p:sldId id="442" r:id="rId6"/>
    <p:sldId id="443" r:id="rId7"/>
    <p:sldId id="444" r:id="rId8"/>
    <p:sldId id="445" r:id="rId9"/>
    <p:sldId id="446" r:id="rId10"/>
    <p:sldId id="570" r:id="rId11"/>
    <p:sldId id="447" r:id="rId12"/>
    <p:sldId id="448" r:id="rId13"/>
    <p:sldId id="449" r:id="rId14"/>
    <p:sldId id="450" r:id="rId15"/>
    <p:sldId id="616" r:id="rId16"/>
    <p:sldId id="451" r:id="rId17"/>
    <p:sldId id="452" r:id="rId18"/>
    <p:sldId id="615" r:id="rId19"/>
    <p:sldId id="453" r:id="rId20"/>
    <p:sldId id="454" r:id="rId21"/>
    <p:sldId id="455" r:id="rId22"/>
    <p:sldId id="617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567" r:id="rId33"/>
    <p:sldId id="568" r:id="rId34"/>
    <p:sldId id="586" r:id="rId35"/>
    <p:sldId id="465" r:id="rId36"/>
    <p:sldId id="467" r:id="rId37"/>
    <p:sldId id="468" r:id="rId38"/>
    <p:sldId id="469" r:id="rId39"/>
    <p:sldId id="597" r:id="rId40"/>
    <p:sldId id="596" r:id="rId41"/>
    <p:sldId id="599" r:id="rId42"/>
    <p:sldId id="600" r:id="rId43"/>
    <p:sldId id="601" r:id="rId44"/>
    <p:sldId id="604" r:id="rId45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6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800080"/>
    <a:srgbClr val="FF00FF"/>
    <a:srgbClr val="0000FF"/>
    <a:srgbClr val="FF3300"/>
    <a:srgbClr val="CC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1173" y="-33"/>
      </p:cViewPr>
      <p:guideLst>
        <p:guide orient="horz" pos="2142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8"/>
    </p:cViewPr>
  </p:sorterViewPr>
  <p:notesViewPr>
    <p:cSldViewPr>
      <p:cViewPr varScale="1">
        <p:scale>
          <a:sx n="43" d="100"/>
          <a:sy n="43" d="100"/>
        </p:scale>
        <p:origin x="-1476" y="-90"/>
      </p:cViewPr>
      <p:guideLst>
        <p:guide orient="horz" pos="2856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/>
            </a:lvl1pPr>
          </a:lstStyle>
          <a:p>
            <a:pPr>
              <a:defRPr/>
            </a:pPr>
            <a:fld id="{FC47BBE8-1005-48A8-B18A-4F86620E8A9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3-11-26T13:40:18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5870 5810 0,'12'0'469,"-1"0"-282,1 0-62,0 0 78,0 0-203,12 0 47,-12 0 0,0 0 63,0 0-1,0 0-78,-1 0 16,1 0 0,12 0-16,-12 0 47,0 0-31,12 0 0,-12 0 31,0 0 110,11 0-79,-11 0-62,0 0-16,0 0-15,0 0 93,0 0 32,0 0-110,12 0-15,-12 0 15,0 0 31,-1 0 32,1 0-31,0 0-1,0 0-46,0 0 78,12 0 77,-12 0-61,0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1-18T11:24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778 599,'72'0,"25"0,-1 0,0 41,1-41,-1 21,0 20,-23-41,-1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1-18T11:24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380 270,'0'69,"0"0,0 0,-33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1-18T11:24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338 226,'2'0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1-18T11:24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54 479,'96'0,"-23"0,-1 0,25 0,-1 0,0 0,-23 0,-1 0,0 14,25-14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1-18T11:24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52 362,'72'0,"24"0,1 0,-1 13,-24-13,24 0,-23 0,23 0,-24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1-18T11:24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318 311,'73'0,"24"0,-24 0,0 0,0 0,-1 0,26 0,-26 0,25 0,1 0,-1 0,0 0,-24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1-18T11:24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296 220,'98'0,"-24"22,24 0,-24 22,24-44,-24 0,48 0,-48 0,24 0,-24-22,0 22,-1-44,26 44,-26-22,26-22,-26 44,25-22,1 22,-26 0,26 0,23 0,-23 0,48 0,-49 0,-24-22,-1 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11-18T11:24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406 134,'71'46,"0"-1,1 1,-1 0,24 22,-24-68,0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24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/>
            </a:lvl1pPr>
          </a:lstStyle>
          <a:p>
            <a:pPr>
              <a:defRPr/>
            </a:pPr>
            <a:fld id="{CC2866C4-AD91-44CF-9F6A-40C0D9816EA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311472-9428-4B6D-A917-0D12304246A0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3815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042E2-71C4-4983-B385-41506753015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F7DC1-3D5F-4E15-B906-2B33DBC9785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D0DF2-7D03-4227-902A-CE2DB25EB4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41305-1E3E-42FC-928B-10156EEE07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93B41-8096-4739-8619-2B22D305A0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CF2C5-8709-463F-9C5B-C5C1D5324B6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F9B6B-0686-4891-BDD0-C124C1082A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2047B-13E5-4EFD-8721-0AEDD2D4A8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AC58A-E3D5-4A87-9955-2406C3FAC2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778E8-A897-408E-B7FA-42001102469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7F6E1-81CE-4EE0-8CA6-EE6D25E175E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&#30005;&#24037;&#30005;&#23376;&#25216;&#26415;&#19978;&#20876;&#30446;&#24405;.ppt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075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75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75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/>
            </a:lvl1pPr>
          </a:lstStyle>
          <a:p>
            <a:pPr>
              <a:defRPr/>
            </a:pPr>
            <a:fld id="{7C77A92B-450F-493A-BED0-AC959098861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Rectangle 2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endParaRPr kumimoji="1" lang="en-US" altLang="zh-CN" sz="1400"/>
          </a:p>
        </p:txBody>
      </p:sp>
      <p:sp>
        <p:nvSpPr>
          <p:cNvPr id="1032" name="Rectangle 22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en-US" altLang="zh-CN" sz="1400"/>
          </a:p>
        </p:txBody>
      </p:sp>
      <p:sp>
        <p:nvSpPr>
          <p:cNvPr id="1033" name="Rectangle 23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BE722F7-B39C-4275-9D7C-CDC128297D89}" type="slidenum">
              <a:rPr kumimoji="1" lang="en-US" altLang="zh-CN" sz="1400" smtClean="0"/>
              <a:t>‹#›</a:t>
            </a:fld>
            <a:endParaRPr kumimoji="1" lang="en-US" altLang="zh-CN" sz="1400"/>
          </a:p>
        </p:txBody>
      </p:sp>
      <p:sp>
        <p:nvSpPr>
          <p:cNvPr id="1034" name="Rectangle 24"/>
          <p:cNvSpPr>
            <a:spLocks noChangeArrowheads="1"/>
          </p:cNvSpPr>
          <p:nvPr userDrawn="1"/>
        </p:nvSpPr>
        <p:spPr bwMode="auto">
          <a:xfrm>
            <a:off x="19050" y="6486525"/>
            <a:ext cx="9134475" cy="360363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5" name="AutoShape 25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8763000" y="6477000"/>
            <a:ext cx="381000" cy="381000"/>
          </a:xfrm>
          <a:prstGeom prst="actionButtonEnd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AutoShape 2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477000"/>
            <a:ext cx="381000" cy="381000"/>
          </a:xfrm>
          <a:prstGeom prst="actionButtonForwardNext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7" name="AutoShape 2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981950" y="6477000"/>
            <a:ext cx="381000" cy="381000"/>
          </a:xfrm>
          <a:prstGeom prst="actionButtonBackPrevious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8" name="AutoShape 28">
            <a:hlinkClick r:id="rId13" action="ppaction://hlinksldjump" highlightClick="1"/>
          </p:cNvPr>
          <p:cNvSpPr>
            <a:spLocks noChangeArrowheads="1"/>
          </p:cNvSpPr>
          <p:nvPr userDrawn="1"/>
        </p:nvSpPr>
        <p:spPr bwMode="auto">
          <a:xfrm>
            <a:off x="7599363" y="6477000"/>
            <a:ext cx="381000" cy="381000"/>
          </a:xfrm>
          <a:prstGeom prst="actionButtonHome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039" name="Group 29"/>
          <p:cNvGrpSpPr/>
          <p:nvPr userDrawn="1"/>
        </p:nvGrpSpPr>
        <p:grpSpPr bwMode="auto">
          <a:xfrm>
            <a:off x="6948488" y="6477000"/>
            <a:ext cx="596900" cy="381000"/>
            <a:chOff x="4332" y="4080"/>
            <a:chExt cx="376" cy="240"/>
          </a:xfrm>
        </p:grpSpPr>
        <p:sp>
          <p:nvSpPr>
            <p:cNvPr id="1043" name="AutoShape 30">
              <a:hlinkClick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4332" y="4080"/>
              <a:ext cx="376" cy="240"/>
            </a:xfrm>
            <a:prstGeom prst="actionButtonBlank">
              <a:avLst/>
            </a:prstGeom>
            <a:solidFill>
              <a:srgbClr val="FFFFFF"/>
            </a:solidFill>
            <a:ln w="9525">
              <a:solidFill>
                <a:srgbClr val="3366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Text Box 31">
              <a:hlinkClick r:id="rId14" action="ppaction://hlinkpres?slideindex=1&amp;slidetitle="/>
            </p:cNvPr>
            <p:cNvSpPr txBox="1">
              <a:spLocks noChangeArrowheads="1"/>
            </p:cNvSpPr>
            <p:nvPr userDrawn="1"/>
          </p:nvSpPr>
          <p:spPr bwMode="auto">
            <a:xfrm>
              <a:off x="4332" y="4122"/>
              <a:ext cx="3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600" b="1">
                  <a:solidFill>
                    <a:srgbClr val="3399FF"/>
                  </a:solidFill>
                  <a:latin typeface="Arial" panose="020B0604020202020204" pitchFamily="34" charset="0"/>
                  <a:ea typeface="楷体_GB2312" pitchFamily="49" charset="-122"/>
                </a:rPr>
                <a:t>目录</a:t>
              </a:r>
            </a:p>
          </p:txBody>
        </p:sp>
      </p:grpSp>
      <p:sp>
        <p:nvSpPr>
          <p:cNvPr id="1040" name="Rectangle 32"/>
          <p:cNvSpPr>
            <a:spLocks noChangeArrowheads="1"/>
          </p:cNvSpPr>
          <p:nvPr userDrawn="1"/>
        </p:nvSpPr>
        <p:spPr bwMode="auto">
          <a:xfrm>
            <a:off x="9525" y="0"/>
            <a:ext cx="9134475" cy="360363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07617" name="Text Box 33"/>
          <p:cNvSpPr txBox="1">
            <a:spLocks noChangeArrowheads="1"/>
          </p:cNvSpPr>
          <p:nvPr userDrawn="1"/>
        </p:nvSpPr>
        <p:spPr bwMode="auto">
          <a:xfrm>
            <a:off x="6973888" y="-11113"/>
            <a:ext cx="223202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电路与电子学</a:t>
            </a:r>
          </a:p>
        </p:txBody>
      </p:sp>
      <p:sp>
        <p:nvSpPr>
          <p:cNvPr id="707618" name="Rectangle 34"/>
          <p:cNvSpPr>
            <a:spLocks noChangeArrowheads="1"/>
          </p:cNvSpPr>
          <p:nvPr userDrawn="1"/>
        </p:nvSpPr>
        <p:spPr bwMode="auto"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山东建筑大学计算机学院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emf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49.bin"/><Relationship Id="rId3" Type="http://schemas.openxmlformats.org/officeDocument/2006/relationships/image" Target="../media/image38.emf"/><Relationship Id="rId21" Type="http://schemas.openxmlformats.org/officeDocument/2006/relationships/image" Target="../media/image47.emf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33" Type="http://schemas.openxmlformats.org/officeDocument/2006/relationships/image" Target="../media/image53.e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29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emf"/><Relationship Id="rId24" Type="http://schemas.openxmlformats.org/officeDocument/2006/relationships/oleObject" Target="../embeddings/oleObject48.bin"/><Relationship Id="rId32" Type="http://schemas.openxmlformats.org/officeDocument/2006/relationships/oleObject" Target="../embeddings/oleObject52.bin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28" Type="http://schemas.openxmlformats.org/officeDocument/2006/relationships/oleObject" Target="../embeddings/oleObject50.bin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6.emf"/><Relationship Id="rId31" Type="http://schemas.openxmlformats.org/officeDocument/2006/relationships/image" Target="../media/image52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50.emf"/><Relationship Id="rId30" Type="http://schemas.openxmlformats.org/officeDocument/2006/relationships/oleObject" Target="../embeddings/oleObject51.bin"/><Relationship Id="rId8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9.e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image" Target="../media/image54.emf"/><Relationship Id="rId21" Type="http://schemas.openxmlformats.org/officeDocument/2006/relationships/image" Target="../media/image63.emf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8.emf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2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7.e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3.e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68.emf"/><Relationship Id="rId21" Type="http://schemas.openxmlformats.org/officeDocument/2006/relationships/image" Target="../media/image77.emf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5.e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23" Type="http://schemas.openxmlformats.org/officeDocument/2006/relationships/image" Target="../media/image78.e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6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1.e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e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9" Type="http://schemas.openxmlformats.org/officeDocument/2006/relationships/image" Target="../media/image97.emf"/><Relationship Id="rId21" Type="http://schemas.openxmlformats.org/officeDocument/2006/relationships/image" Target="../media/image88.emf"/><Relationship Id="rId34" Type="http://schemas.openxmlformats.org/officeDocument/2006/relationships/oleObject" Target="../embeddings/oleObject94.bin"/><Relationship Id="rId42" Type="http://schemas.openxmlformats.org/officeDocument/2006/relationships/oleObject" Target="../embeddings/oleObject98.bin"/><Relationship Id="rId7" Type="http://schemas.openxmlformats.org/officeDocument/2006/relationships/image" Target="../media/image81.emf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5.bin"/><Relationship Id="rId29" Type="http://schemas.openxmlformats.org/officeDocument/2006/relationships/image" Target="../media/image9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3.emf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3.bin"/><Relationship Id="rId37" Type="http://schemas.openxmlformats.org/officeDocument/2006/relationships/image" Target="../media/image96.emf"/><Relationship Id="rId40" Type="http://schemas.openxmlformats.org/officeDocument/2006/relationships/oleObject" Target="../embeddings/oleObject97.bin"/><Relationship Id="rId45" Type="http://schemas.openxmlformats.org/officeDocument/2006/relationships/image" Target="../media/image100.emf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23" Type="http://schemas.openxmlformats.org/officeDocument/2006/relationships/image" Target="../media/image89.emf"/><Relationship Id="rId28" Type="http://schemas.openxmlformats.org/officeDocument/2006/relationships/oleObject" Target="../embeddings/oleObject91.bin"/><Relationship Id="rId36" Type="http://schemas.openxmlformats.org/officeDocument/2006/relationships/oleObject" Target="../embeddings/oleObject95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87.emf"/><Relationship Id="rId31" Type="http://schemas.openxmlformats.org/officeDocument/2006/relationships/image" Target="../media/image93.emf"/><Relationship Id="rId44" Type="http://schemas.openxmlformats.org/officeDocument/2006/relationships/oleObject" Target="../embeddings/oleObject99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91.e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95.emf"/><Relationship Id="rId43" Type="http://schemas.openxmlformats.org/officeDocument/2006/relationships/image" Target="../media/image99.emf"/><Relationship Id="rId8" Type="http://schemas.openxmlformats.org/officeDocument/2006/relationships/oleObject" Target="../embeddings/oleObject81.bin"/><Relationship Id="rId3" Type="http://schemas.openxmlformats.org/officeDocument/2006/relationships/image" Target="../media/image79.e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6.emf"/><Relationship Id="rId25" Type="http://schemas.openxmlformats.org/officeDocument/2006/relationships/image" Target="../media/image90.emf"/><Relationship Id="rId33" Type="http://schemas.openxmlformats.org/officeDocument/2006/relationships/image" Target="../media/image94.emf"/><Relationship Id="rId38" Type="http://schemas.openxmlformats.org/officeDocument/2006/relationships/oleObject" Target="../embeddings/oleObject96.bin"/><Relationship Id="rId20" Type="http://schemas.openxmlformats.org/officeDocument/2006/relationships/oleObject" Target="../embeddings/oleObject87.bin"/><Relationship Id="rId41" Type="http://schemas.openxmlformats.org/officeDocument/2006/relationships/image" Target="../media/image9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2.emf"/><Relationship Id="rId4" Type="http://schemas.openxmlformats.org/officeDocument/2006/relationships/oleObject" Target="../embeddings/oleObject10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emf"/><Relationship Id="rId4" Type="http://schemas.openxmlformats.org/officeDocument/2006/relationships/oleObject" Target="../embeddings/oleObject10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10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10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1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7" Type="http://schemas.openxmlformats.org/officeDocument/2006/relationships/image" Target="../media/image117.png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1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0.png"/><Relationship Id="rId4" Type="http://schemas.openxmlformats.org/officeDocument/2006/relationships/customXml" Target="../ink/ink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image" Target="../media/image116.emf"/><Relationship Id="rId7" Type="http://schemas.openxmlformats.org/officeDocument/2006/relationships/image" Target="../media/image118.e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7.e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25.emf"/><Relationship Id="rId18" Type="http://schemas.openxmlformats.org/officeDocument/2006/relationships/oleObject" Target="../embeddings/oleObject127.bin"/><Relationship Id="rId3" Type="http://schemas.openxmlformats.org/officeDocument/2006/relationships/image" Target="../media/image120.emf"/><Relationship Id="rId7" Type="http://schemas.openxmlformats.org/officeDocument/2006/relationships/image" Target="../media/image122.e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27.emf"/><Relationship Id="rId2" Type="http://schemas.openxmlformats.org/officeDocument/2006/relationships/oleObject" Target="../embeddings/oleObject119.bin"/><Relationship Id="rId16" Type="http://schemas.openxmlformats.org/officeDocument/2006/relationships/oleObject" Target="../embeddings/oleObject1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24.emf"/><Relationship Id="rId5" Type="http://schemas.openxmlformats.org/officeDocument/2006/relationships/image" Target="../media/image121.emf"/><Relationship Id="rId15" Type="http://schemas.openxmlformats.org/officeDocument/2006/relationships/image" Target="../media/image126.e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28.e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3.emf"/><Relationship Id="rId14" Type="http://schemas.openxmlformats.org/officeDocument/2006/relationships/oleObject" Target="../embeddings/oleObject12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34.emf"/><Relationship Id="rId18" Type="http://schemas.openxmlformats.org/officeDocument/2006/relationships/oleObject" Target="../embeddings/oleObject136.bin"/><Relationship Id="rId3" Type="http://schemas.openxmlformats.org/officeDocument/2006/relationships/image" Target="../media/image129.emf"/><Relationship Id="rId7" Type="http://schemas.openxmlformats.org/officeDocument/2006/relationships/image" Target="../media/image131.e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36.emf"/><Relationship Id="rId2" Type="http://schemas.openxmlformats.org/officeDocument/2006/relationships/oleObject" Target="../embeddings/oleObject128.bin"/><Relationship Id="rId16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33.emf"/><Relationship Id="rId5" Type="http://schemas.openxmlformats.org/officeDocument/2006/relationships/image" Target="../media/image130.emf"/><Relationship Id="rId15" Type="http://schemas.openxmlformats.org/officeDocument/2006/relationships/image" Target="../media/image135.e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37.e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32.emf"/><Relationship Id="rId14" Type="http://schemas.openxmlformats.org/officeDocument/2006/relationships/oleObject" Target="../embeddings/oleObject13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38.wmf"/><Relationship Id="rId7" Type="http://schemas.openxmlformats.org/officeDocument/2006/relationships/image" Target="../media/image140.e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48.png"/><Relationship Id="rId5" Type="http://schemas.openxmlformats.org/officeDocument/2006/relationships/image" Target="../media/image139.emf"/><Relationship Id="rId10" Type="http://schemas.openxmlformats.org/officeDocument/2006/relationships/customXml" Target="../ink/ink6.xml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7" Type="http://schemas.openxmlformats.org/officeDocument/2006/relationships/image" Target="../media/image143.e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42.emf"/><Relationship Id="rId4" Type="http://schemas.openxmlformats.org/officeDocument/2006/relationships/oleObject" Target="../embeddings/oleObject14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image" Target="../media/image144.emf"/><Relationship Id="rId7" Type="http://schemas.openxmlformats.org/officeDocument/2006/relationships/image" Target="../media/image146.e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56.png"/><Relationship Id="rId5" Type="http://schemas.openxmlformats.org/officeDocument/2006/relationships/image" Target="../media/image145.emf"/><Relationship Id="rId10" Type="http://schemas.openxmlformats.org/officeDocument/2006/relationships/customXml" Target="../ink/ink7.xml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4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customXml" Target="../ink/ink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e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9.emf"/><Relationship Id="rId21" Type="http://schemas.openxmlformats.org/officeDocument/2006/relationships/image" Target="../media/image18.png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19.emf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e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7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4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404813"/>
          <a:ext cx="91440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7620000" imgH="5715000" progId="MSPhotoEd.3">
                  <p:embed/>
                </p:oleObj>
              </mc:Choice>
              <mc:Fallback>
                <p:oleObj name="Photo Editor 照片" r:id="rId2" imgW="7620000" imgH="571500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813"/>
                        <a:ext cx="91440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6435" name="Rectangle 3"/>
          <p:cNvSpPr>
            <a:spLocks noChangeArrowheads="1"/>
          </p:cNvSpPr>
          <p:nvPr/>
        </p:nvSpPr>
        <p:spPr bwMode="auto">
          <a:xfrm>
            <a:off x="34925" y="1989138"/>
            <a:ext cx="8748713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1" lang="zh-CN" altLang="en-US" sz="6000" b="1" dirty="0">
                <a:solidFill>
                  <a:srgbClr val="FF3300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FF3300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>
                <a:solidFill>
                  <a:srgbClr val="FF3300"/>
                </a:solidFill>
                <a:ea typeface="楷体_GB2312" pitchFamily="49" charset="-122"/>
              </a:rPr>
              <a:t>章负反馈放大电路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5476" name="Object 4"/>
          <p:cNvGraphicFramePr>
            <a:graphicFrameLocks noChangeAspect="1"/>
          </p:cNvGraphicFramePr>
          <p:nvPr/>
        </p:nvGraphicFramePr>
        <p:xfrm>
          <a:off x="1062038" y="2976563"/>
          <a:ext cx="6370637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38605" imgH="419735" progId="Equation.3">
                  <p:embed/>
                </p:oleObj>
              </mc:Choice>
              <mc:Fallback>
                <p:oleObj name="公式" r:id="rId2" imgW="1538605" imgH="4197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976563"/>
                        <a:ext cx="6370637" cy="1504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1692275" y="4652963"/>
            <a:ext cx="4608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称为深度负反馈</a:t>
            </a:r>
          </a:p>
        </p:txBody>
      </p:sp>
      <p:graphicFrame>
        <p:nvGraphicFramePr>
          <p:cNvPr id="745478" name="Object 6"/>
          <p:cNvGraphicFramePr>
            <a:graphicFrameLocks noChangeAspect="1"/>
          </p:cNvGraphicFramePr>
          <p:nvPr/>
        </p:nvGraphicFramePr>
        <p:xfrm>
          <a:off x="658813" y="836613"/>
          <a:ext cx="710565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21485" imgH="483870" progId="Equation.3">
                  <p:embed/>
                </p:oleObj>
              </mc:Choice>
              <mc:Fallback>
                <p:oleObj name="公式" r:id="rId4" imgW="1721485" imgH="4838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836613"/>
                        <a:ext cx="7105650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361950" y="32861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ea typeface="楷体_GB2312" pitchFamily="49" charset="-122"/>
              </a:rPr>
              <a:t>4. </a:t>
            </a: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反馈的类型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304800" y="704850"/>
            <a:ext cx="573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⑴ </a:t>
            </a:r>
            <a:r>
              <a:rPr kumimoji="1" lang="zh-CN" altLang="en-US" sz="3200" b="1">
                <a:ea typeface="楷体_GB2312" pitchFamily="49" charset="-122"/>
              </a:rPr>
              <a:t>电压反馈和电流反馈</a:t>
            </a: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4859338" y="652463"/>
            <a:ext cx="3498850" cy="544512"/>
          </a:xfrm>
          <a:prstGeom prst="rect">
            <a:avLst/>
          </a:prstGeom>
          <a:solidFill>
            <a:srgbClr val="CCFFFF"/>
          </a:solidFill>
          <a:ln w="25400">
            <a:solidFill>
              <a:srgbClr val="FF000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电压、电流看输出</a:t>
            </a:r>
          </a:p>
        </p:txBody>
      </p:sp>
      <p:grpSp>
        <p:nvGrpSpPr>
          <p:cNvPr id="612357" name="Group 5"/>
          <p:cNvGrpSpPr/>
          <p:nvPr/>
        </p:nvGrpSpPr>
        <p:grpSpPr bwMode="auto">
          <a:xfrm>
            <a:off x="114300" y="2343150"/>
            <a:ext cx="4438650" cy="2057400"/>
            <a:chOff x="72" y="888"/>
            <a:chExt cx="2796" cy="1296"/>
          </a:xfrm>
        </p:grpSpPr>
        <p:sp>
          <p:nvSpPr>
            <p:cNvPr id="22572" name="Line 6"/>
            <p:cNvSpPr>
              <a:spLocks noChangeShapeType="1"/>
            </p:cNvSpPr>
            <p:nvPr/>
          </p:nvSpPr>
          <p:spPr bwMode="auto">
            <a:xfrm flipV="1">
              <a:off x="1765" y="1714"/>
              <a:ext cx="169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3" name="Line 7"/>
            <p:cNvSpPr>
              <a:spLocks noChangeShapeType="1"/>
            </p:cNvSpPr>
            <p:nvPr/>
          </p:nvSpPr>
          <p:spPr bwMode="auto">
            <a:xfrm>
              <a:off x="642" y="1954"/>
              <a:ext cx="4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4" name="Line 8"/>
            <p:cNvSpPr>
              <a:spLocks noChangeShapeType="1"/>
            </p:cNvSpPr>
            <p:nvPr/>
          </p:nvSpPr>
          <p:spPr bwMode="auto">
            <a:xfrm>
              <a:off x="716" y="1243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5" name="Line 9"/>
            <p:cNvSpPr>
              <a:spLocks noChangeShapeType="1"/>
            </p:cNvSpPr>
            <p:nvPr/>
          </p:nvSpPr>
          <p:spPr bwMode="auto">
            <a:xfrm>
              <a:off x="1754" y="940"/>
              <a:ext cx="8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576" name="Object 10"/>
            <p:cNvGraphicFramePr>
              <a:graphicFrameLocks noChangeAspect="1"/>
            </p:cNvGraphicFramePr>
            <p:nvPr/>
          </p:nvGraphicFramePr>
          <p:xfrm>
            <a:off x="72" y="1116"/>
            <a:ext cx="24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700" imgH="161290" progId="Equation.3">
                    <p:embed/>
                  </p:oleObj>
                </mc:Choice>
                <mc:Fallback>
                  <p:oleObj name="Equation" r:id="rId2" imgW="139700" imgH="1612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1116"/>
                          <a:ext cx="24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7" name="Rectangle 11"/>
            <p:cNvSpPr>
              <a:spLocks noChangeArrowheads="1"/>
            </p:cNvSpPr>
            <p:nvPr/>
          </p:nvSpPr>
          <p:spPr bwMode="auto">
            <a:xfrm>
              <a:off x="1076" y="888"/>
              <a:ext cx="689" cy="7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Rectangle 12"/>
            <p:cNvSpPr>
              <a:spLocks noChangeArrowheads="1"/>
            </p:cNvSpPr>
            <p:nvPr/>
          </p:nvSpPr>
          <p:spPr bwMode="auto">
            <a:xfrm>
              <a:off x="1216" y="1047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22579" name="Object 13"/>
            <p:cNvGraphicFramePr>
              <a:graphicFrameLocks noChangeAspect="1"/>
            </p:cNvGraphicFramePr>
            <p:nvPr/>
          </p:nvGraphicFramePr>
          <p:xfrm>
            <a:off x="769" y="1013"/>
            <a:ext cx="23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1290" imgH="172085" progId="Equation.3">
                    <p:embed/>
                  </p:oleObj>
                </mc:Choice>
                <mc:Fallback>
                  <p:oleObj name="Equation" r:id="rId4" imgW="161290" imgH="17208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1013"/>
                          <a:ext cx="23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0" name="Object 14"/>
            <p:cNvGraphicFramePr>
              <a:graphicFrameLocks noChangeAspect="1"/>
            </p:cNvGraphicFramePr>
            <p:nvPr/>
          </p:nvGraphicFramePr>
          <p:xfrm>
            <a:off x="2639" y="1107"/>
            <a:ext cx="22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6520" imgH="172085" progId="Equation.3">
                    <p:embed/>
                  </p:oleObj>
                </mc:Choice>
                <mc:Fallback>
                  <p:oleObj name="Equation" r:id="rId6" imgW="96520" imgH="17208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1107"/>
                          <a:ext cx="22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1" name="Rectangle 15"/>
            <p:cNvSpPr>
              <a:spLocks noChangeArrowheads="1"/>
            </p:cNvSpPr>
            <p:nvPr/>
          </p:nvSpPr>
          <p:spPr bwMode="auto">
            <a:xfrm>
              <a:off x="1087" y="1672"/>
              <a:ext cx="688" cy="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2" name="Rectangle 16"/>
            <p:cNvSpPr>
              <a:spLocks noChangeArrowheads="1"/>
            </p:cNvSpPr>
            <p:nvPr/>
          </p:nvSpPr>
          <p:spPr bwMode="auto">
            <a:xfrm>
              <a:off x="1216" y="1726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2583" name="Line 17"/>
            <p:cNvSpPr>
              <a:spLocks noChangeShapeType="1"/>
            </p:cNvSpPr>
            <p:nvPr/>
          </p:nvSpPr>
          <p:spPr bwMode="auto">
            <a:xfrm>
              <a:off x="2326" y="1557"/>
              <a:ext cx="0" cy="5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Oval 18"/>
            <p:cNvSpPr>
              <a:spLocks noChangeArrowheads="1"/>
            </p:cNvSpPr>
            <p:nvPr/>
          </p:nvSpPr>
          <p:spPr bwMode="auto">
            <a:xfrm>
              <a:off x="2549" y="919"/>
              <a:ext cx="60" cy="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5" name="Line 19"/>
            <p:cNvSpPr>
              <a:spLocks noChangeShapeType="1"/>
            </p:cNvSpPr>
            <p:nvPr/>
          </p:nvSpPr>
          <p:spPr bwMode="auto">
            <a:xfrm flipH="1">
              <a:off x="271" y="1254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22586" name="AutoShape 20"/>
            <p:cNvSpPr>
              <a:spLocks noChangeArrowheads="1"/>
            </p:cNvSpPr>
            <p:nvPr/>
          </p:nvSpPr>
          <p:spPr bwMode="auto">
            <a:xfrm>
              <a:off x="547" y="1149"/>
              <a:ext cx="200" cy="198"/>
            </a:xfrm>
            <a:prstGeom prst="flowChartSummingJunction">
              <a:avLst/>
            </a:prstGeom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7" name="Line 21"/>
            <p:cNvSpPr>
              <a:spLocks noChangeShapeType="1"/>
            </p:cNvSpPr>
            <p:nvPr/>
          </p:nvSpPr>
          <p:spPr bwMode="auto">
            <a:xfrm>
              <a:off x="642" y="1337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88" name="Object 22"/>
            <p:cNvGraphicFramePr>
              <a:graphicFrameLocks noChangeAspect="1"/>
            </p:cNvGraphicFramePr>
            <p:nvPr/>
          </p:nvGraphicFramePr>
          <p:xfrm>
            <a:off x="395" y="1444"/>
            <a:ext cx="26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2880" imgH="182880" progId="Equation.3">
                    <p:embed/>
                  </p:oleObj>
                </mc:Choice>
                <mc:Fallback>
                  <p:oleObj name="Equation" r:id="rId8" imgW="182880" imgH="182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1444"/>
                          <a:ext cx="26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9" name="Object 23"/>
            <p:cNvGraphicFramePr>
              <a:graphicFrameLocks noChangeAspect="1"/>
            </p:cNvGraphicFramePr>
            <p:nvPr/>
          </p:nvGraphicFramePr>
          <p:xfrm>
            <a:off x="435" y="1390"/>
            <a:ext cx="159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795" imgH="10795" progId="Equation.3">
                    <p:embed/>
                  </p:oleObj>
                </mc:Choice>
                <mc:Fallback>
                  <p:oleObj name="Equation" r:id="rId10" imgW="10795" imgH="1079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1390"/>
                          <a:ext cx="159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0" name="Object 24"/>
            <p:cNvGraphicFramePr>
              <a:graphicFrameLocks noChangeAspect="1"/>
            </p:cNvGraphicFramePr>
            <p:nvPr/>
          </p:nvGraphicFramePr>
          <p:xfrm>
            <a:off x="374" y="1053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5565" imgH="75565" progId="Equation.3">
                    <p:embed/>
                  </p:oleObj>
                </mc:Choice>
                <mc:Fallback>
                  <p:oleObj name="Equation" r:id="rId12" imgW="75565" imgH="7556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1053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91" name="Line 25"/>
            <p:cNvSpPr>
              <a:spLocks noChangeShapeType="1"/>
            </p:cNvSpPr>
            <p:nvPr/>
          </p:nvSpPr>
          <p:spPr bwMode="auto">
            <a:xfrm flipV="1">
              <a:off x="1765" y="1536"/>
              <a:ext cx="805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2" name="Oval 26"/>
            <p:cNvSpPr>
              <a:spLocks noChangeArrowheads="1"/>
            </p:cNvSpPr>
            <p:nvPr/>
          </p:nvSpPr>
          <p:spPr bwMode="auto">
            <a:xfrm>
              <a:off x="2527" y="1509"/>
              <a:ext cx="60" cy="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Line 27"/>
            <p:cNvSpPr>
              <a:spLocks noChangeShapeType="1"/>
            </p:cNvSpPr>
            <p:nvPr/>
          </p:nvSpPr>
          <p:spPr bwMode="auto">
            <a:xfrm>
              <a:off x="2326" y="940"/>
              <a:ext cx="0" cy="6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2284" y="993"/>
              <a:ext cx="81" cy="18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2595" name="Rectangle 29"/>
            <p:cNvSpPr>
              <a:spLocks noChangeArrowheads="1"/>
            </p:cNvSpPr>
            <p:nvPr/>
          </p:nvSpPr>
          <p:spPr bwMode="auto">
            <a:xfrm>
              <a:off x="2284" y="1285"/>
              <a:ext cx="81" cy="199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6" name="Line 30"/>
            <p:cNvSpPr>
              <a:spLocks noChangeShapeType="1"/>
            </p:cNvSpPr>
            <p:nvPr/>
          </p:nvSpPr>
          <p:spPr bwMode="auto">
            <a:xfrm>
              <a:off x="1924" y="1243"/>
              <a:ext cx="0" cy="4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Line 31"/>
            <p:cNvSpPr>
              <a:spLocks noChangeShapeType="1"/>
            </p:cNvSpPr>
            <p:nvPr/>
          </p:nvSpPr>
          <p:spPr bwMode="auto">
            <a:xfrm flipV="1">
              <a:off x="1924" y="1233"/>
              <a:ext cx="392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8" name="Line 32"/>
            <p:cNvSpPr>
              <a:spLocks noChangeShapeType="1"/>
            </p:cNvSpPr>
            <p:nvPr/>
          </p:nvSpPr>
          <p:spPr bwMode="auto">
            <a:xfrm flipV="1">
              <a:off x="1786" y="2068"/>
              <a:ext cx="551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99" name="Line 33"/>
            <p:cNvSpPr>
              <a:spLocks noChangeShapeType="1"/>
            </p:cNvSpPr>
            <p:nvPr/>
          </p:nvSpPr>
          <p:spPr bwMode="auto">
            <a:xfrm>
              <a:off x="2591" y="1097"/>
              <a:ext cx="0" cy="3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Oval 34"/>
            <p:cNvSpPr>
              <a:spLocks noChangeArrowheads="1"/>
            </p:cNvSpPr>
            <p:nvPr/>
          </p:nvSpPr>
          <p:spPr bwMode="auto">
            <a:xfrm>
              <a:off x="2305" y="1212"/>
              <a:ext cx="40" cy="3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1" name="Oval 35"/>
            <p:cNvSpPr>
              <a:spLocks noChangeArrowheads="1"/>
            </p:cNvSpPr>
            <p:nvPr/>
          </p:nvSpPr>
          <p:spPr bwMode="auto">
            <a:xfrm>
              <a:off x="2305" y="1526"/>
              <a:ext cx="40" cy="3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2" name="Line 36"/>
            <p:cNvSpPr>
              <a:spLocks noChangeShapeType="1"/>
            </p:cNvSpPr>
            <p:nvPr/>
          </p:nvSpPr>
          <p:spPr bwMode="auto">
            <a:xfrm>
              <a:off x="2210" y="1296"/>
              <a:ext cx="0" cy="2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603" name="Object 37"/>
            <p:cNvGraphicFramePr>
              <a:graphicFrameLocks noChangeAspect="1"/>
            </p:cNvGraphicFramePr>
            <p:nvPr/>
          </p:nvGraphicFramePr>
          <p:xfrm>
            <a:off x="1955" y="1224"/>
            <a:ext cx="23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8905" imgH="182880" progId="Equation.3">
                    <p:embed/>
                  </p:oleObj>
                </mc:Choice>
                <mc:Fallback>
                  <p:oleObj name="Equation" r:id="rId14" imgW="128905" imgH="1828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" y="1224"/>
                          <a:ext cx="23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4" name="Oval 38"/>
            <p:cNvSpPr>
              <a:spLocks noChangeArrowheads="1"/>
            </p:cNvSpPr>
            <p:nvPr/>
          </p:nvSpPr>
          <p:spPr bwMode="auto">
            <a:xfrm>
              <a:off x="2317" y="902"/>
              <a:ext cx="40" cy="3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Rectangle 39"/>
            <p:cNvSpPr>
              <a:spLocks noChangeArrowheads="1"/>
            </p:cNvSpPr>
            <p:nvPr/>
          </p:nvSpPr>
          <p:spPr bwMode="auto">
            <a:xfrm>
              <a:off x="2326" y="944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2606" name="Rectangle 40"/>
            <p:cNvSpPr>
              <a:spLocks noChangeArrowheads="1"/>
            </p:cNvSpPr>
            <p:nvPr/>
          </p:nvSpPr>
          <p:spPr bwMode="auto">
            <a:xfrm>
              <a:off x="2326" y="1256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612393" name="Group 41"/>
          <p:cNvGrpSpPr/>
          <p:nvPr/>
        </p:nvGrpSpPr>
        <p:grpSpPr bwMode="auto">
          <a:xfrm>
            <a:off x="4686300" y="2343150"/>
            <a:ext cx="4283075" cy="2057400"/>
            <a:chOff x="2952" y="912"/>
            <a:chExt cx="2698" cy="1248"/>
          </a:xfrm>
        </p:grpSpPr>
        <p:sp>
          <p:nvSpPr>
            <p:cNvPr id="22541" name="Line 42"/>
            <p:cNvSpPr>
              <a:spLocks noChangeShapeType="1"/>
            </p:cNvSpPr>
            <p:nvPr/>
          </p:nvSpPr>
          <p:spPr bwMode="auto">
            <a:xfrm flipV="1">
              <a:off x="4638" y="1707"/>
              <a:ext cx="312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2" name="Line 43"/>
            <p:cNvSpPr>
              <a:spLocks noChangeShapeType="1"/>
            </p:cNvSpPr>
            <p:nvPr/>
          </p:nvSpPr>
          <p:spPr bwMode="auto">
            <a:xfrm>
              <a:off x="3520" y="1939"/>
              <a:ext cx="4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3" name="Line 44"/>
            <p:cNvSpPr>
              <a:spLocks noChangeShapeType="1"/>
            </p:cNvSpPr>
            <p:nvPr/>
          </p:nvSpPr>
          <p:spPr bwMode="auto">
            <a:xfrm>
              <a:off x="3594" y="1254"/>
              <a:ext cx="3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4" name="Line 45"/>
            <p:cNvSpPr>
              <a:spLocks noChangeShapeType="1"/>
            </p:cNvSpPr>
            <p:nvPr/>
          </p:nvSpPr>
          <p:spPr bwMode="auto">
            <a:xfrm>
              <a:off x="4627" y="962"/>
              <a:ext cx="717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2545" name="Object 46"/>
            <p:cNvGraphicFramePr>
              <a:graphicFrameLocks noChangeAspect="1"/>
            </p:cNvGraphicFramePr>
            <p:nvPr/>
          </p:nvGraphicFramePr>
          <p:xfrm>
            <a:off x="2952" y="1132"/>
            <a:ext cx="2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700" imgH="161290" progId="Equation.3">
                    <p:embed/>
                  </p:oleObj>
                </mc:Choice>
                <mc:Fallback>
                  <p:oleObj name="Equation" r:id="rId16" imgW="139700" imgH="16129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132"/>
                          <a:ext cx="24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Rectangle 47"/>
            <p:cNvSpPr>
              <a:spLocks noChangeArrowheads="1"/>
            </p:cNvSpPr>
            <p:nvPr/>
          </p:nvSpPr>
          <p:spPr bwMode="auto">
            <a:xfrm>
              <a:off x="3952" y="912"/>
              <a:ext cx="686" cy="6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Rectangle 48"/>
            <p:cNvSpPr>
              <a:spLocks noChangeArrowheads="1"/>
            </p:cNvSpPr>
            <p:nvPr/>
          </p:nvSpPr>
          <p:spPr bwMode="auto">
            <a:xfrm>
              <a:off x="4091" y="1065"/>
              <a:ext cx="39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22548" name="Object 49"/>
            <p:cNvGraphicFramePr>
              <a:graphicFrameLocks noChangeAspect="1"/>
            </p:cNvGraphicFramePr>
            <p:nvPr/>
          </p:nvGraphicFramePr>
          <p:xfrm>
            <a:off x="3646" y="1033"/>
            <a:ext cx="23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1290" imgH="172085" progId="Equation.3">
                    <p:embed/>
                  </p:oleObj>
                </mc:Choice>
                <mc:Fallback>
                  <p:oleObj name="Equation" r:id="rId18" imgW="161290" imgH="172085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033"/>
                          <a:ext cx="23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50"/>
            <p:cNvGraphicFramePr>
              <a:graphicFrameLocks noChangeAspect="1"/>
            </p:cNvGraphicFramePr>
            <p:nvPr/>
          </p:nvGraphicFramePr>
          <p:xfrm>
            <a:off x="5474" y="991"/>
            <a:ext cx="17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3975" imgH="172085" progId="Equation.3">
                    <p:embed/>
                  </p:oleObj>
                </mc:Choice>
                <mc:Fallback>
                  <p:oleObj name="Equation" r:id="rId20" imgW="53975" imgH="172085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4" y="991"/>
                          <a:ext cx="17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0" name="Rectangle 51"/>
            <p:cNvSpPr>
              <a:spLocks noChangeArrowheads="1"/>
            </p:cNvSpPr>
            <p:nvPr/>
          </p:nvSpPr>
          <p:spPr bwMode="auto">
            <a:xfrm>
              <a:off x="3963" y="1667"/>
              <a:ext cx="685" cy="4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Rectangle 52"/>
            <p:cNvSpPr>
              <a:spLocks noChangeArrowheads="1"/>
            </p:cNvSpPr>
            <p:nvPr/>
          </p:nvSpPr>
          <p:spPr bwMode="auto">
            <a:xfrm>
              <a:off x="4091" y="1719"/>
              <a:ext cx="39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2552" name="Line 53"/>
            <p:cNvSpPr>
              <a:spLocks noChangeShapeType="1"/>
            </p:cNvSpPr>
            <p:nvPr/>
          </p:nvSpPr>
          <p:spPr bwMode="auto">
            <a:xfrm>
              <a:off x="5352" y="1556"/>
              <a:ext cx="0" cy="5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54"/>
            <p:cNvSpPr>
              <a:spLocks noChangeShapeType="1"/>
            </p:cNvSpPr>
            <p:nvPr/>
          </p:nvSpPr>
          <p:spPr bwMode="auto">
            <a:xfrm flipH="1">
              <a:off x="3151" y="1264"/>
              <a:ext cx="2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22554" name="AutoShape 55"/>
            <p:cNvSpPr>
              <a:spLocks noChangeArrowheads="1"/>
            </p:cNvSpPr>
            <p:nvPr/>
          </p:nvSpPr>
          <p:spPr bwMode="auto">
            <a:xfrm>
              <a:off x="3425" y="1164"/>
              <a:ext cx="199" cy="190"/>
            </a:xfrm>
            <a:prstGeom prst="flowChartSummingJunction">
              <a:avLst/>
            </a:prstGeom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56"/>
            <p:cNvSpPr>
              <a:spLocks noChangeShapeType="1"/>
            </p:cNvSpPr>
            <p:nvPr/>
          </p:nvSpPr>
          <p:spPr bwMode="auto">
            <a:xfrm>
              <a:off x="3520" y="1345"/>
              <a:ext cx="0" cy="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6" name="Object 57"/>
            <p:cNvGraphicFramePr>
              <a:graphicFrameLocks noChangeAspect="1"/>
            </p:cNvGraphicFramePr>
            <p:nvPr/>
          </p:nvGraphicFramePr>
          <p:xfrm>
            <a:off x="3274" y="1447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82880" imgH="182880" progId="Equation.3">
                    <p:embed/>
                  </p:oleObj>
                </mc:Choice>
                <mc:Fallback>
                  <p:oleObj name="Equation" r:id="rId22" imgW="182880" imgH="1828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" y="1447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58"/>
            <p:cNvGraphicFramePr>
              <a:graphicFrameLocks noChangeAspect="1"/>
            </p:cNvGraphicFramePr>
            <p:nvPr/>
          </p:nvGraphicFramePr>
          <p:xfrm>
            <a:off x="3313" y="1395"/>
            <a:ext cx="158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795" imgH="10795" progId="Equation.3">
                    <p:embed/>
                  </p:oleObj>
                </mc:Choice>
                <mc:Fallback>
                  <p:oleObj name="Equation" r:id="rId24" imgW="10795" imgH="10795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3" y="1395"/>
                          <a:ext cx="158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8" name="Object 59"/>
            <p:cNvGraphicFramePr>
              <a:graphicFrameLocks noChangeAspect="1"/>
            </p:cNvGraphicFramePr>
            <p:nvPr/>
          </p:nvGraphicFramePr>
          <p:xfrm>
            <a:off x="3253" y="1071"/>
            <a:ext cx="17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5565" imgH="75565" progId="Equation.3">
                    <p:embed/>
                  </p:oleObj>
                </mc:Choice>
                <mc:Fallback>
                  <p:oleObj name="Equation" r:id="rId26" imgW="75565" imgH="75565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1071"/>
                          <a:ext cx="17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Line 60"/>
            <p:cNvSpPr>
              <a:spLocks noChangeShapeType="1"/>
            </p:cNvSpPr>
            <p:nvPr/>
          </p:nvSpPr>
          <p:spPr bwMode="auto">
            <a:xfrm>
              <a:off x="4638" y="1546"/>
              <a:ext cx="729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0" name="Line 61"/>
            <p:cNvSpPr>
              <a:spLocks noChangeShapeType="1"/>
            </p:cNvSpPr>
            <p:nvPr/>
          </p:nvSpPr>
          <p:spPr bwMode="auto">
            <a:xfrm>
              <a:off x="5352" y="962"/>
              <a:ext cx="0" cy="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2561" name="Rectangle 62"/>
            <p:cNvSpPr>
              <a:spLocks noChangeArrowheads="1"/>
            </p:cNvSpPr>
            <p:nvPr/>
          </p:nvSpPr>
          <p:spPr bwMode="auto">
            <a:xfrm>
              <a:off x="5310" y="1145"/>
              <a:ext cx="81" cy="181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2562" name="Rectangle 63"/>
            <p:cNvSpPr>
              <a:spLocks noChangeArrowheads="1"/>
            </p:cNvSpPr>
            <p:nvPr/>
          </p:nvSpPr>
          <p:spPr bwMode="auto">
            <a:xfrm rot="-5400000">
              <a:off x="5118" y="1462"/>
              <a:ext cx="81" cy="192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64"/>
            <p:cNvSpPr>
              <a:spLocks noChangeShapeType="1"/>
            </p:cNvSpPr>
            <p:nvPr/>
          </p:nvSpPr>
          <p:spPr bwMode="auto">
            <a:xfrm flipH="1">
              <a:off x="4940" y="1542"/>
              <a:ext cx="0" cy="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65"/>
            <p:cNvSpPr>
              <a:spLocks noChangeShapeType="1"/>
            </p:cNvSpPr>
            <p:nvPr/>
          </p:nvSpPr>
          <p:spPr bwMode="auto">
            <a:xfrm flipV="1">
              <a:off x="4659" y="2063"/>
              <a:ext cx="692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65" name="Line 66"/>
            <p:cNvSpPr>
              <a:spLocks noChangeShapeType="1"/>
            </p:cNvSpPr>
            <p:nvPr/>
          </p:nvSpPr>
          <p:spPr bwMode="auto">
            <a:xfrm>
              <a:off x="5448" y="1029"/>
              <a:ext cx="0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Oval 67"/>
            <p:cNvSpPr>
              <a:spLocks noChangeArrowheads="1"/>
            </p:cNvSpPr>
            <p:nvPr/>
          </p:nvSpPr>
          <p:spPr bwMode="auto">
            <a:xfrm>
              <a:off x="4923" y="1536"/>
              <a:ext cx="40" cy="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Oval 68"/>
            <p:cNvSpPr>
              <a:spLocks noChangeArrowheads="1"/>
            </p:cNvSpPr>
            <p:nvPr/>
          </p:nvSpPr>
          <p:spPr bwMode="auto">
            <a:xfrm>
              <a:off x="5331" y="1526"/>
              <a:ext cx="40" cy="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8" name="Object 69"/>
            <p:cNvGraphicFramePr>
              <a:graphicFrameLocks noChangeAspect="1"/>
            </p:cNvGraphicFramePr>
            <p:nvPr/>
          </p:nvGraphicFramePr>
          <p:xfrm>
            <a:off x="5055" y="1656"/>
            <a:ext cx="23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8905" imgH="182880" progId="Equation.3">
                    <p:embed/>
                  </p:oleObj>
                </mc:Choice>
                <mc:Fallback>
                  <p:oleObj name="Equation" r:id="rId28" imgW="128905" imgH="18288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656"/>
                          <a:ext cx="23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9" name="Line 70"/>
            <p:cNvSpPr>
              <a:spLocks noChangeShapeType="1"/>
            </p:cNvSpPr>
            <p:nvPr/>
          </p:nvSpPr>
          <p:spPr bwMode="auto">
            <a:xfrm rot="5400000">
              <a:off x="5148" y="1521"/>
              <a:ext cx="0" cy="2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Rectangle 71"/>
            <p:cNvSpPr>
              <a:spLocks noChangeArrowheads="1"/>
            </p:cNvSpPr>
            <p:nvPr/>
          </p:nvSpPr>
          <p:spPr bwMode="auto">
            <a:xfrm>
              <a:off x="5014" y="1052"/>
              <a:ext cx="3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22571" name="Rectangle 72"/>
            <p:cNvSpPr>
              <a:spLocks noChangeArrowheads="1"/>
            </p:cNvSpPr>
            <p:nvPr/>
          </p:nvSpPr>
          <p:spPr bwMode="auto">
            <a:xfrm>
              <a:off x="4930" y="1244"/>
              <a:ext cx="29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i="1" baseline="-25000"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612425" name="Line 73"/>
          <p:cNvSpPr>
            <a:spLocks noChangeShapeType="1"/>
          </p:cNvSpPr>
          <p:nvPr/>
        </p:nvSpPr>
        <p:spPr bwMode="auto">
          <a:xfrm flipH="1">
            <a:off x="4591050" y="2228850"/>
            <a:ext cx="19050" cy="449580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2426" name="Object 74"/>
          <p:cNvGraphicFramePr>
            <a:graphicFrameLocks noChangeAspect="1"/>
          </p:cNvGraphicFramePr>
          <p:nvPr/>
        </p:nvGraphicFramePr>
        <p:xfrm>
          <a:off x="900113" y="4437063"/>
          <a:ext cx="264477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989965" imgH="688340" progId="Equation.3">
                  <p:embed/>
                </p:oleObj>
              </mc:Choice>
              <mc:Fallback>
                <p:oleObj name="公式" r:id="rId30" imgW="989965" imgH="68834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37063"/>
                        <a:ext cx="2644775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2427" name="Rectangle 75"/>
          <p:cNvSpPr>
            <a:spLocks noChangeArrowheads="1"/>
          </p:cNvSpPr>
          <p:nvPr/>
        </p:nvSpPr>
        <p:spPr bwMode="auto">
          <a:xfrm>
            <a:off x="727075" y="5826125"/>
            <a:ext cx="363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故称为电压反馈</a:t>
            </a:r>
          </a:p>
        </p:txBody>
      </p:sp>
      <p:sp>
        <p:nvSpPr>
          <p:cNvPr id="612428" name="Rectangle 76"/>
          <p:cNvSpPr>
            <a:spLocks noChangeArrowheads="1"/>
          </p:cNvSpPr>
          <p:nvPr/>
        </p:nvSpPr>
        <p:spPr bwMode="auto">
          <a:xfrm>
            <a:off x="5165725" y="5845175"/>
            <a:ext cx="3679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故称为电流反馈</a:t>
            </a:r>
          </a:p>
        </p:txBody>
      </p:sp>
      <p:graphicFrame>
        <p:nvGraphicFramePr>
          <p:cNvPr id="612429" name="Object 77"/>
          <p:cNvGraphicFramePr>
            <a:graphicFrameLocks noChangeAspect="1"/>
          </p:cNvGraphicFramePr>
          <p:nvPr/>
        </p:nvGraphicFramePr>
        <p:xfrm>
          <a:off x="6000750" y="4594225"/>
          <a:ext cx="16938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02615" imgH="462280" progId="Equation.3">
                  <p:embed/>
                </p:oleObj>
              </mc:Choice>
              <mc:Fallback>
                <p:oleObj name="Equation" r:id="rId32" imgW="602615" imgH="46228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94225"/>
                        <a:ext cx="16938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2430" name="Text Box 78"/>
          <p:cNvSpPr txBox="1">
            <a:spLocks noChangeArrowheads="1"/>
          </p:cNvSpPr>
          <p:nvPr/>
        </p:nvSpPr>
        <p:spPr bwMode="auto">
          <a:xfrm>
            <a:off x="361950" y="1181100"/>
            <a:ext cx="836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ea typeface="楷体_GB2312" pitchFamily="49" charset="-122"/>
              </a:rPr>
              <a:t>从输出看，反馈量取自输出电压，并与之成比例，为电压反馈；反馈量取自输出电流，并与之成比例，为电流反馈。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2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4" grpId="0" build="p" autoUpdateAnimBg="0"/>
      <p:bldP spid="612355" grpId="0" build="p" autoUpdateAnimBg="0"/>
      <p:bldP spid="612356" grpId="0" animBg="1" autoUpdateAnimBg="0"/>
      <p:bldP spid="612425" grpId="0" animBg="1"/>
      <p:bldP spid="612427" grpId="0" autoUpdateAnimBg="0"/>
      <p:bldP spid="612428" grpId="0" autoUpdateAnimBg="0"/>
      <p:bldP spid="61243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378" name="Group 2"/>
          <p:cNvGrpSpPr/>
          <p:nvPr/>
        </p:nvGrpSpPr>
        <p:grpSpPr bwMode="auto">
          <a:xfrm>
            <a:off x="1390650" y="1011238"/>
            <a:ext cx="4438650" cy="2057400"/>
            <a:chOff x="72" y="888"/>
            <a:chExt cx="2796" cy="1296"/>
          </a:xfrm>
        </p:grpSpPr>
        <p:sp>
          <p:nvSpPr>
            <p:cNvPr id="23592" name="Line 3"/>
            <p:cNvSpPr>
              <a:spLocks noChangeShapeType="1"/>
            </p:cNvSpPr>
            <p:nvPr/>
          </p:nvSpPr>
          <p:spPr bwMode="auto">
            <a:xfrm flipV="1">
              <a:off x="1765" y="1714"/>
              <a:ext cx="169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3" name="Line 4"/>
            <p:cNvSpPr>
              <a:spLocks noChangeShapeType="1"/>
            </p:cNvSpPr>
            <p:nvPr/>
          </p:nvSpPr>
          <p:spPr bwMode="auto">
            <a:xfrm>
              <a:off x="642" y="1954"/>
              <a:ext cx="4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4" name="Line 5"/>
            <p:cNvSpPr>
              <a:spLocks noChangeShapeType="1"/>
            </p:cNvSpPr>
            <p:nvPr/>
          </p:nvSpPr>
          <p:spPr bwMode="auto">
            <a:xfrm>
              <a:off x="716" y="1243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95" name="Line 6"/>
            <p:cNvSpPr>
              <a:spLocks noChangeShapeType="1"/>
            </p:cNvSpPr>
            <p:nvPr/>
          </p:nvSpPr>
          <p:spPr bwMode="auto">
            <a:xfrm>
              <a:off x="1754" y="940"/>
              <a:ext cx="8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596" name="Object 7"/>
            <p:cNvGraphicFramePr>
              <a:graphicFrameLocks noChangeAspect="1"/>
            </p:cNvGraphicFramePr>
            <p:nvPr/>
          </p:nvGraphicFramePr>
          <p:xfrm>
            <a:off x="72" y="1116"/>
            <a:ext cx="24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700" imgH="161290" progId="Equation.3">
                    <p:embed/>
                  </p:oleObj>
                </mc:Choice>
                <mc:Fallback>
                  <p:oleObj name="Equation" r:id="rId2" imgW="139700" imgH="16129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1116"/>
                          <a:ext cx="24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7" name="Rectangle 8"/>
            <p:cNvSpPr>
              <a:spLocks noChangeArrowheads="1"/>
            </p:cNvSpPr>
            <p:nvPr/>
          </p:nvSpPr>
          <p:spPr bwMode="auto">
            <a:xfrm>
              <a:off x="1076" y="888"/>
              <a:ext cx="689" cy="7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Rectangle 9"/>
            <p:cNvSpPr>
              <a:spLocks noChangeArrowheads="1"/>
            </p:cNvSpPr>
            <p:nvPr/>
          </p:nvSpPr>
          <p:spPr bwMode="auto">
            <a:xfrm>
              <a:off x="1216" y="1047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23599" name="Object 10"/>
            <p:cNvGraphicFramePr>
              <a:graphicFrameLocks noChangeAspect="1"/>
            </p:cNvGraphicFramePr>
            <p:nvPr/>
          </p:nvGraphicFramePr>
          <p:xfrm>
            <a:off x="769" y="1013"/>
            <a:ext cx="23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1290" imgH="172085" progId="Equation.3">
                    <p:embed/>
                  </p:oleObj>
                </mc:Choice>
                <mc:Fallback>
                  <p:oleObj name="Equation" r:id="rId4" imgW="161290" imgH="17208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1013"/>
                          <a:ext cx="23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0" name="Object 11"/>
            <p:cNvGraphicFramePr>
              <a:graphicFrameLocks noChangeAspect="1"/>
            </p:cNvGraphicFramePr>
            <p:nvPr/>
          </p:nvGraphicFramePr>
          <p:xfrm>
            <a:off x="2639" y="1107"/>
            <a:ext cx="22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6520" imgH="172085" progId="Equation.3">
                    <p:embed/>
                  </p:oleObj>
                </mc:Choice>
                <mc:Fallback>
                  <p:oleObj name="Equation" r:id="rId6" imgW="96520" imgH="17208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1107"/>
                          <a:ext cx="22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1" name="Rectangle 12"/>
            <p:cNvSpPr>
              <a:spLocks noChangeArrowheads="1"/>
            </p:cNvSpPr>
            <p:nvPr/>
          </p:nvSpPr>
          <p:spPr bwMode="auto">
            <a:xfrm>
              <a:off x="1087" y="1672"/>
              <a:ext cx="688" cy="5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Rectangle 13"/>
            <p:cNvSpPr>
              <a:spLocks noChangeArrowheads="1"/>
            </p:cNvSpPr>
            <p:nvPr/>
          </p:nvSpPr>
          <p:spPr bwMode="auto">
            <a:xfrm>
              <a:off x="1216" y="1726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3603" name="Line 14"/>
            <p:cNvSpPr>
              <a:spLocks noChangeShapeType="1"/>
            </p:cNvSpPr>
            <p:nvPr/>
          </p:nvSpPr>
          <p:spPr bwMode="auto">
            <a:xfrm>
              <a:off x="2326" y="1557"/>
              <a:ext cx="0" cy="5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Oval 15"/>
            <p:cNvSpPr>
              <a:spLocks noChangeArrowheads="1"/>
            </p:cNvSpPr>
            <p:nvPr/>
          </p:nvSpPr>
          <p:spPr bwMode="auto">
            <a:xfrm>
              <a:off x="2549" y="919"/>
              <a:ext cx="60" cy="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Line 16"/>
            <p:cNvSpPr>
              <a:spLocks noChangeShapeType="1"/>
            </p:cNvSpPr>
            <p:nvPr/>
          </p:nvSpPr>
          <p:spPr bwMode="auto">
            <a:xfrm flipH="1">
              <a:off x="271" y="1254"/>
              <a:ext cx="2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23606" name="AutoShape 17"/>
            <p:cNvSpPr>
              <a:spLocks noChangeArrowheads="1"/>
            </p:cNvSpPr>
            <p:nvPr/>
          </p:nvSpPr>
          <p:spPr bwMode="auto">
            <a:xfrm>
              <a:off x="547" y="1149"/>
              <a:ext cx="200" cy="198"/>
            </a:xfrm>
            <a:prstGeom prst="flowChartSummingJunction">
              <a:avLst/>
            </a:prstGeom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Line 18"/>
            <p:cNvSpPr>
              <a:spLocks noChangeShapeType="1"/>
            </p:cNvSpPr>
            <p:nvPr/>
          </p:nvSpPr>
          <p:spPr bwMode="auto">
            <a:xfrm>
              <a:off x="642" y="1337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608" name="Object 19"/>
            <p:cNvGraphicFramePr>
              <a:graphicFrameLocks noChangeAspect="1"/>
            </p:cNvGraphicFramePr>
            <p:nvPr/>
          </p:nvGraphicFramePr>
          <p:xfrm>
            <a:off x="395" y="1444"/>
            <a:ext cx="26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2880" imgH="182880" progId="Equation.3">
                    <p:embed/>
                  </p:oleObj>
                </mc:Choice>
                <mc:Fallback>
                  <p:oleObj name="Equation" r:id="rId8" imgW="182880" imgH="182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1444"/>
                          <a:ext cx="26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9" name="Object 20"/>
            <p:cNvGraphicFramePr>
              <a:graphicFrameLocks noChangeAspect="1"/>
            </p:cNvGraphicFramePr>
            <p:nvPr/>
          </p:nvGraphicFramePr>
          <p:xfrm>
            <a:off x="435" y="1390"/>
            <a:ext cx="159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795" imgH="10795" progId="Equation.3">
                    <p:embed/>
                  </p:oleObj>
                </mc:Choice>
                <mc:Fallback>
                  <p:oleObj name="Equation" r:id="rId10" imgW="10795" imgH="1079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1390"/>
                          <a:ext cx="159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0" name="Object 21"/>
            <p:cNvGraphicFramePr>
              <a:graphicFrameLocks noChangeAspect="1"/>
            </p:cNvGraphicFramePr>
            <p:nvPr/>
          </p:nvGraphicFramePr>
          <p:xfrm>
            <a:off x="374" y="1053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5565" imgH="75565" progId="Equation.3">
                    <p:embed/>
                  </p:oleObj>
                </mc:Choice>
                <mc:Fallback>
                  <p:oleObj name="Equation" r:id="rId12" imgW="75565" imgH="7556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1053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1" name="Line 22"/>
            <p:cNvSpPr>
              <a:spLocks noChangeShapeType="1"/>
            </p:cNvSpPr>
            <p:nvPr/>
          </p:nvSpPr>
          <p:spPr bwMode="auto">
            <a:xfrm flipV="1">
              <a:off x="1765" y="1536"/>
              <a:ext cx="805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2" name="Oval 23"/>
            <p:cNvSpPr>
              <a:spLocks noChangeArrowheads="1"/>
            </p:cNvSpPr>
            <p:nvPr/>
          </p:nvSpPr>
          <p:spPr bwMode="auto">
            <a:xfrm>
              <a:off x="2527" y="1509"/>
              <a:ext cx="60" cy="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3" name="Line 24"/>
            <p:cNvSpPr>
              <a:spLocks noChangeShapeType="1"/>
            </p:cNvSpPr>
            <p:nvPr/>
          </p:nvSpPr>
          <p:spPr bwMode="auto">
            <a:xfrm>
              <a:off x="2326" y="940"/>
              <a:ext cx="0" cy="6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3614" name="Rectangle 25"/>
            <p:cNvSpPr>
              <a:spLocks noChangeArrowheads="1"/>
            </p:cNvSpPr>
            <p:nvPr/>
          </p:nvSpPr>
          <p:spPr bwMode="auto">
            <a:xfrm>
              <a:off x="2284" y="993"/>
              <a:ext cx="81" cy="18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3615" name="Rectangle 26"/>
            <p:cNvSpPr>
              <a:spLocks noChangeArrowheads="1"/>
            </p:cNvSpPr>
            <p:nvPr/>
          </p:nvSpPr>
          <p:spPr bwMode="auto">
            <a:xfrm>
              <a:off x="2284" y="1285"/>
              <a:ext cx="81" cy="199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27"/>
            <p:cNvSpPr>
              <a:spLocks noChangeShapeType="1"/>
            </p:cNvSpPr>
            <p:nvPr/>
          </p:nvSpPr>
          <p:spPr bwMode="auto">
            <a:xfrm>
              <a:off x="1924" y="1243"/>
              <a:ext cx="0" cy="4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7" name="Line 28"/>
            <p:cNvSpPr>
              <a:spLocks noChangeShapeType="1"/>
            </p:cNvSpPr>
            <p:nvPr/>
          </p:nvSpPr>
          <p:spPr bwMode="auto">
            <a:xfrm flipV="1">
              <a:off x="1924" y="1233"/>
              <a:ext cx="392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8" name="Line 29"/>
            <p:cNvSpPr>
              <a:spLocks noChangeShapeType="1"/>
            </p:cNvSpPr>
            <p:nvPr/>
          </p:nvSpPr>
          <p:spPr bwMode="auto">
            <a:xfrm flipV="1">
              <a:off x="1786" y="2068"/>
              <a:ext cx="551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19" name="Line 30"/>
            <p:cNvSpPr>
              <a:spLocks noChangeShapeType="1"/>
            </p:cNvSpPr>
            <p:nvPr/>
          </p:nvSpPr>
          <p:spPr bwMode="auto">
            <a:xfrm>
              <a:off x="2591" y="1097"/>
              <a:ext cx="0" cy="3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0" name="Oval 31"/>
            <p:cNvSpPr>
              <a:spLocks noChangeArrowheads="1"/>
            </p:cNvSpPr>
            <p:nvPr/>
          </p:nvSpPr>
          <p:spPr bwMode="auto">
            <a:xfrm>
              <a:off x="2305" y="1212"/>
              <a:ext cx="40" cy="3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Oval 32"/>
            <p:cNvSpPr>
              <a:spLocks noChangeArrowheads="1"/>
            </p:cNvSpPr>
            <p:nvPr/>
          </p:nvSpPr>
          <p:spPr bwMode="auto">
            <a:xfrm>
              <a:off x="2305" y="1526"/>
              <a:ext cx="40" cy="3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Line 33"/>
            <p:cNvSpPr>
              <a:spLocks noChangeShapeType="1"/>
            </p:cNvSpPr>
            <p:nvPr/>
          </p:nvSpPr>
          <p:spPr bwMode="auto">
            <a:xfrm>
              <a:off x="2210" y="1296"/>
              <a:ext cx="0" cy="2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623" name="Object 34"/>
            <p:cNvGraphicFramePr>
              <a:graphicFrameLocks noChangeAspect="1"/>
            </p:cNvGraphicFramePr>
            <p:nvPr/>
          </p:nvGraphicFramePr>
          <p:xfrm>
            <a:off x="1955" y="1224"/>
            <a:ext cx="23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8905" imgH="182880" progId="Equation.3">
                    <p:embed/>
                  </p:oleObj>
                </mc:Choice>
                <mc:Fallback>
                  <p:oleObj name="Equation" r:id="rId14" imgW="128905" imgH="1828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5" y="1224"/>
                          <a:ext cx="23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24" name="Oval 35"/>
            <p:cNvSpPr>
              <a:spLocks noChangeArrowheads="1"/>
            </p:cNvSpPr>
            <p:nvPr/>
          </p:nvSpPr>
          <p:spPr bwMode="auto">
            <a:xfrm>
              <a:off x="2317" y="902"/>
              <a:ext cx="40" cy="39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Rectangle 36"/>
            <p:cNvSpPr>
              <a:spLocks noChangeArrowheads="1"/>
            </p:cNvSpPr>
            <p:nvPr/>
          </p:nvSpPr>
          <p:spPr bwMode="auto">
            <a:xfrm>
              <a:off x="2326" y="944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3626" name="Rectangle 37"/>
            <p:cNvSpPr>
              <a:spLocks noChangeArrowheads="1"/>
            </p:cNvSpPr>
            <p:nvPr/>
          </p:nvSpPr>
          <p:spPr bwMode="auto">
            <a:xfrm>
              <a:off x="2326" y="1256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613414" name="Group 38"/>
          <p:cNvGrpSpPr/>
          <p:nvPr/>
        </p:nvGrpSpPr>
        <p:grpSpPr bwMode="auto">
          <a:xfrm>
            <a:off x="1600200" y="3638550"/>
            <a:ext cx="4283075" cy="2057400"/>
            <a:chOff x="2952" y="912"/>
            <a:chExt cx="2698" cy="1248"/>
          </a:xfrm>
        </p:grpSpPr>
        <p:sp>
          <p:nvSpPr>
            <p:cNvPr id="23561" name="Line 39"/>
            <p:cNvSpPr>
              <a:spLocks noChangeShapeType="1"/>
            </p:cNvSpPr>
            <p:nvPr/>
          </p:nvSpPr>
          <p:spPr bwMode="auto">
            <a:xfrm flipV="1">
              <a:off x="4638" y="1707"/>
              <a:ext cx="312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2" name="Line 40"/>
            <p:cNvSpPr>
              <a:spLocks noChangeShapeType="1"/>
            </p:cNvSpPr>
            <p:nvPr/>
          </p:nvSpPr>
          <p:spPr bwMode="auto">
            <a:xfrm>
              <a:off x="3520" y="1939"/>
              <a:ext cx="4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3" name="Line 41"/>
            <p:cNvSpPr>
              <a:spLocks noChangeShapeType="1"/>
            </p:cNvSpPr>
            <p:nvPr/>
          </p:nvSpPr>
          <p:spPr bwMode="auto">
            <a:xfrm>
              <a:off x="3594" y="1254"/>
              <a:ext cx="3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Line 42"/>
            <p:cNvSpPr>
              <a:spLocks noChangeShapeType="1"/>
            </p:cNvSpPr>
            <p:nvPr/>
          </p:nvSpPr>
          <p:spPr bwMode="auto">
            <a:xfrm>
              <a:off x="4627" y="962"/>
              <a:ext cx="717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3565" name="Object 43"/>
            <p:cNvGraphicFramePr>
              <a:graphicFrameLocks noChangeAspect="1"/>
            </p:cNvGraphicFramePr>
            <p:nvPr/>
          </p:nvGraphicFramePr>
          <p:xfrm>
            <a:off x="2952" y="1132"/>
            <a:ext cx="2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700" imgH="161290" progId="Equation.3">
                    <p:embed/>
                  </p:oleObj>
                </mc:Choice>
                <mc:Fallback>
                  <p:oleObj name="Equation" r:id="rId16" imgW="139700" imgH="16129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132"/>
                          <a:ext cx="248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6" name="Rectangle 44"/>
            <p:cNvSpPr>
              <a:spLocks noChangeArrowheads="1"/>
            </p:cNvSpPr>
            <p:nvPr/>
          </p:nvSpPr>
          <p:spPr bwMode="auto">
            <a:xfrm>
              <a:off x="3952" y="912"/>
              <a:ext cx="686" cy="6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Rectangle 45"/>
            <p:cNvSpPr>
              <a:spLocks noChangeArrowheads="1"/>
            </p:cNvSpPr>
            <p:nvPr/>
          </p:nvSpPr>
          <p:spPr bwMode="auto">
            <a:xfrm>
              <a:off x="4091" y="1065"/>
              <a:ext cx="39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23568" name="Object 46"/>
            <p:cNvGraphicFramePr>
              <a:graphicFrameLocks noChangeAspect="1"/>
            </p:cNvGraphicFramePr>
            <p:nvPr/>
          </p:nvGraphicFramePr>
          <p:xfrm>
            <a:off x="3646" y="1033"/>
            <a:ext cx="23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1290" imgH="172085" progId="Equation.3">
                    <p:embed/>
                  </p:oleObj>
                </mc:Choice>
                <mc:Fallback>
                  <p:oleObj name="Equation" r:id="rId18" imgW="161290" imgH="172085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033"/>
                          <a:ext cx="23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47"/>
            <p:cNvGraphicFramePr>
              <a:graphicFrameLocks noChangeAspect="1"/>
            </p:cNvGraphicFramePr>
            <p:nvPr/>
          </p:nvGraphicFramePr>
          <p:xfrm>
            <a:off x="5474" y="991"/>
            <a:ext cx="17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3975" imgH="172085" progId="Equation.3">
                    <p:embed/>
                  </p:oleObj>
                </mc:Choice>
                <mc:Fallback>
                  <p:oleObj name="Equation" r:id="rId20" imgW="53975" imgH="172085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4" y="991"/>
                          <a:ext cx="17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Rectangle 48"/>
            <p:cNvSpPr>
              <a:spLocks noChangeArrowheads="1"/>
            </p:cNvSpPr>
            <p:nvPr/>
          </p:nvSpPr>
          <p:spPr bwMode="auto">
            <a:xfrm>
              <a:off x="3963" y="1667"/>
              <a:ext cx="685" cy="4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Rectangle 49"/>
            <p:cNvSpPr>
              <a:spLocks noChangeArrowheads="1"/>
            </p:cNvSpPr>
            <p:nvPr/>
          </p:nvSpPr>
          <p:spPr bwMode="auto">
            <a:xfrm>
              <a:off x="4091" y="1719"/>
              <a:ext cx="39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3572" name="Line 50"/>
            <p:cNvSpPr>
              <a:spLocks noChangeShapeType="1"/>
            </p:cNvSpPr>
            <p:nvPr/>
          </p:nvSpPr>
          <p:spPr bwMode="auto">
            <a:xfrm>
              <a:off x="5352" y="1556"/>
              <a:ext cx="0" cy="5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51"/>
            <p:cNvSpPr>
              <a:spLocks noChangeShapeType="1"/>
            </p:cNvSpPr>
            <p:nvPr/>
          </p:nvSpPr>
          <p:spPr bwMode="auto">
            <a:xfrm flipH="1">
              <a:off x="3151" y="1264"/>
              <a:ext cx="2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23574" name="AutoShape 52"/>
            <p:cNvSpPr>
              <a:spLocks noChangeArrowheads="1"/>
            </p:cNvSpPr>
            <p:nvPr/>
          </p:nvSpPr>
          <p:spPr bwMode="auto">
            <a:xfrm>
              <a:off x="3425" y="1164"/>
              <a:ext cx="199" cy="190"/>
            </a:xfrm>
            <a:prstGeom prst="flowChartSummingJunction">
              <a:avLst/>
            </a:prstGeom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53"/>
            <p:cNvSpPr>
              <a:spLocks noChangeShapeType="1"/>
            </p:cNvSpPr>
            <p:nvPr/>
          </p:nvSpPr>
          <p:spPr bwMode="auto">
            <a:xfrm>
              <a:off x="3520" y="1345"/>
              <a:ext cx="0" cy="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76" name="Object 54"/>
            <p:cNvGraphicFramePr>
              <a:graphicFrameLocks noChangeAspect="1"/>
            </p:cNvGraphicFramePr>
            <p:nvPr/>
          </p:nvGraphicFramePr>
          <p:xfrm>
            <a:off x="3274" y="1447"/>
            <a:ext cx="25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82880" imgH="182880" progId="Equation.3">
                    <p:embed/>
                  </p:oleObj>
                </mc:Choice>
                <mc:Fallback>
                  <p:oleObj name="Equation" r:id="rId22" imgW="182880" imgH="1828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4" y="1447"/>
                          <a:ext cx="25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55"/>
            <p:cNvGraphicFramePr>
              <a:graphicFrameLocks noChangeAspect="1"/>
            </p:cNvGraphicFramePr>
            <p:nvPr/>
          </p:nvGraphicFramePr>
          <p:xfrm>
            <a:off x="3313" y="1395"/>
            <a:ext cx="158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795" imgH="10795" progId="Equation.3">
                    <p:embed/>
                  </p:oleObj>
                </mc:Choice>
                <mc:Fallback>
                  <p:oleObj name="Equation" r:id="rId24" imgW="10795" imgH="10795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3" y="1395"/>
                          <a:ext cx="158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56"/>
            <p:cNvGraphicFramePr>
              <a:graphicFrameLocks noChangeAspect="1"/>
            </p:cNvGraphicFramePr>
            <p:nvPr/>
          </p:nvGraphicFramePr>
          <p:xfrm>
            <a:off x="3253" y="1071"/>
            <a:ext cx="17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5565" imgH="75565" progId="Equation.3">
                    <p:embed/>
                  </p:oleObj>
                </mc:Choice>
                <mc:Fallback>
                  <p:oleObj name="Equation" r:id="rId26" imgW="75565" imgH="75565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1071"/>
                          <a:ext cx="17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9" name="Line 57"/>
            <p:cNvSpPr>
              <a:spLocks noChangeShapeType="1"/>
            </p:cNvSpPr>
            <p:nvPr/>
          </p:nvSpPr>
          <p:spPr bwMode="auto">
            <a:xfrm>
              <a:off x="4638" y="1546"/>
              <a:ext cx="729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0" name="Line 58"/>
            <p:cNvSpPr>
              <a:spLocks noChangeShapeType="1"/>
            </p:cNvSpPr>
            <p:nvPr/>
          </p:nvSpPr>
          <p:spPr bwMode="auto">
            <a:xfrm>
              <a:off x="5352" y="962"/>
              <a:ext cx="0" cy="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3581" name="Rectangle 59"/>
            <p:cNvSpPr>
              <a:spLocks noChangeArrowheads="1"/>
            </p:cNvSpPr>
            <p:nvPr/>
          </p:nvSpPr>
          <p:spPr bwMode="auto">
            <a:xfrm>
              <a:off x="5310" y="1145"/>
              <a:ext cx="81" cy="181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3582" name="Rectangle 60"/>
            <p:cNvSpPr>
              <a:spLocks noChangeArrowheads="1"/>
            </p:cNvSpPr>
            <p:nvPr/>
          </p:nvSpPr>
          <p:spPr bwMode="auto">
            <a:xfrm rot="-5400000">
              <a:off x="5118" y="1462"/>
              <a:ext cx="81" cy="192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61"/>
            <p:cNvSpPr>
              <a:spLocks noChangeShapeType="1"/>
            </p:cNvSpPr>
            <p:nvPr/>
          </p:nvSpPr>
          <p:spPr bwMode="auto">
            <a:xfrm flipH="1">
              <a:off x="4940" y="1542"/>
              <a:ext cx="0" cy="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62"/>
            <p:cNvSpPr>
              <a:spLocks noChangeShapeType="1"/>
            </p:cNvSpPr>
            <p:nvPr/>
          </p:nvSpPr>
          <p:spPr bwMode="auto">
            <a:xfrm flipV="1">
              <a:off x="4659" y="2063"/>
              <a:ext cx="692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5" name="Line 63"/>
            <p:cNvSpPr>
              <a:spLocks noChangeShapeType="1"/>
            </p:cNvSpPr>
            <p:nvPr/>
          </p:nvSpPr>
          <p:spPr bwMode="auto">
            <a:xfrm>
              <a:off x="5448" y="1029"/>
              <a:ext cx="0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Oval 64"/>
            <p:cNvSpPr>
              <a:spLocks noChangeArrowheads="1"/>
            </p:cNvSpPr>
            <p:nvPr/>
          </p:nvSpPr>
          <p:spPr bwMode="auto">
            <a:xfrm>
              <a:off x="4923" y="1536"/>
              <a:ext cx="40" cy="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Oval 65"/>
            <p:cNvSpPr>
              <a:spLocks noChangeArrowheads="1"/>
            </p:cNvSpPr>
            <p:nvPr/>
          </p:nvSpPr>
          <p:spPr bwMode="auto">
            <a:xfrm>
              <a:off x="5331" y="1526"/>
              <a:ext cx="40" cy="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8" name="Object 66"/>
            <p:cNvGraphicFramePr>
              <a:graphicFrameLocks noChangeAspect="1"/>
            </p:cNvGraphicFramePr>
            <p:nvPr/>
          </p:nvGraphicFramePr>
          <p:xfrm>
            <a:off x="5055" y="1656"/>
            <a:ext cx="23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8905" imgH="182880" progId="Equation.3">
                    <p:embed/>
                  </p:oleObj>
                </mc:Choice>
                <mc:Fallback>
                  <p:oleObj name="Equation" r:id="rId28" imgW="128905" imgH="18288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656"/>
                          <a:ext cx="23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9" name="Line 67"/>
            <p:cNvSpPr>
              <a:spLocks noChangeShapeType="1"/>
            </p:cNvSpPr>
            <p:nvPr/>
          </p:nvSpPr>
          <p:spPr bwMode="auto">
            <a:xfrm rot="5400000">
              <a:off x="5148" y="1521"/>
              <a:ext cx="0" cy="2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Rectangle 68"/>
            <p:cNvSpPr>
              <a:spLocks noChangeArrowheads="1"/>
            </p:cNvSpPr>
            <p:nvPr/>
          </p:nvSpPr>
          <p:spPr bwMode="auto">
            <a:xfrm>
              <a:off x="5014" y="1052"/>
              <a:ext cx="34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23591" name="Rectangle 69"/>
            <p:cNvSpPr>
              <a:spLocks noChangeArrowheads="1"/>
            </p:cNvSpPr>
            <p:nvPr/>
          </p:nvSpPr>
          <p:spPr bwMode="auto">
            <a:xfrm>
              <a:off x="4930" y="1244"/>
              <a:ext cx="29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i="1" baseline="-25000"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613446" name="Text Box 70"/>
          <p:cNvSpPr txBox="1">
            <a:spLocks noChangeArrowheads="1"/>
          </p:cNvSpPr>
          <p:nvPr/>
        </p:nvSpPr>
        <p:spPr bwMode="auto">
          <a:xfrm>
            <a:off x="190500" y="401638"/>
            <a:ext cx="882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ea typeface="楷体_GB2312" pitchFamily="49" charset="-122"/>
              </a:rPr>
              <a:t>判别电压、电流反馈的方法：</a:t>
            </a: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——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短接输出法</a:t>
            </a:r>
          </a:p>
        </p:txBody>
      </p:sp>
      <p:sp>
        <p:nvSpPr>
          <p:cNvPr id="613447" name="Text Box 71"/>
          <p:cNvSpPr txBox="1">
            <a:spLocks noChangeArrowheads="1"/>
          </p:cNvSpPr>
          <p:nvPr/>
        </p:nvSpPr>
        <p:spPr bwMode="auto">
          <a:xfrm>
            <a:off x="266700" y="3068638"/>
            <a:ext cx="8343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将输出端短接，反馈信号消失，称为电压反馈</a:t>
            </a:r>
            <a:endParaRPr kumimoji="1"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13448" name="Text Box 72"/>
          <p:cNvSpPr txBox="1">
            <a:spLocks noChangeArrowheads="1"/>
          </p:cNvSpPr>
          <p:nvPr/>
        </p:nvSpPr>
        <p:spPr bwMode="auto">
          <a:xfrm>
            <a:off x="285750" y="5772150"/>
            <a:ext cx="832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将输出端短接，反馈信号仍存在，称为电流反馈</a:t>
            </a:r>
            <a:endParaRPr kumimoji="1"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13449" name="Freeform 73"/>
          <p:cNvSpPr/>
          <p:nvPr/>
        </p:nvSpPr>
        <p:spPr bwMode="auto">
          <a:xfrm>
            <a:off x="5314950" y="1089025"/>
            <a:ext cx="698500" cy="971550"/>
          </a:xfrm>
          <a:custGeom>
            <a:avLst/>
            <a:gdLst>
              <a:gd name="T0" fmla="*/ 2147483647 w 524"/>
              <a:gd name="T1" fmla="*/ 0 h 612"/>
              <a:gd name="T2" fmla="*/ 2147483647 w 524"/>
              <a:gd name="T3" fmla="*/ 2147483647 h 612"/>
              <a:gd name="T4" fmla="*/ 2147483647 w 524"/>
              <a:gd name="T5" fmla="*/ 2147483647 h 612"/>
              <a:gd name="T6" fmla="*/ 2147483647 w 524"/>
              <a:gd name="T7" fmla="*/ 2147483647 h 612"/>
              <a:gd name="T8" fmla="*/ 0 w 524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4" h="612">
                <a:moveTo>
                  <a:pt x="24" y="0"/>
                </a:moveTo>
                <a:cubicBezTo>
                  <a:pt x="163" y="3"/>
                  <a:pt x="302" y="6"/>
                  <a:pt x="384" y="60"/>
                </a:cubicBezTo>
                <a:cubicBezTo>
                  <a:pt x="466" y="114"/>
                  <a:pt x="508" y="246"/>
                  <a:pt x="516" y="324"/>
                </a:cubicBezTo>
                <a:cubicBezTo>
                  <a:pt x="524" y="402"/>
                  <a:pt x="518" y="480"/>
                  <a:pt x="432" y="528"/>
                </a:cubicBezTo>
                <a:cubicBezTo>
                  <a:pt x="346" y="576"/>
                  <a:pt x="72" y="598"/>
                  <a:pt x="0" y="61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3450" name="Freeform 74"/>
          <p:cNvSpPr/>
          <p:nvPr/>
        </p:nvSpPr>
        <p:spPr bwMode="auto">
          <a:xfrm>
            <a:off x="5353050" y="3733800"/>
            <a:ext cx="812800" cy="914400"/>
          </a:xfrm>
          <a:custGeom>
            <a:avLst/>
            <a:gdLst>
              <a:gd name="T0" fmla="*/ 2147483647 w 524"/>
              <a:gd name="T1" fmla="*/ 0 h 612"/>
              <a:gd name="T2" fmla="*/ 2147483647 w 524"/>
              <a:gd name="T3" fmla="*/ 2147483647 h 612"/>
              <a:gd name="T4" fmla="*/ 2147483647 w 524"/>
              <a:gd name="T5" fmla="*/ 2147483647 h 612"/>
              <a:gd name="T6" fmla="*/ 2147483647 w 524"/>
              <a:gd name="T7" fmla="*/ 2147483647 h 612"/>
              <a:gd name="T8" fmla="*/ 0 w 524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4" h="612">
                <a:moveTo>
                  <a:pt x="24" y="0"/>
                </a:moveTo>
                <a:cubicBezTo>
                  <a:pt x="163" y="3"/>
                  <a:pt x="302" y="6"/>
                  <a:pt x="384" y="60"/>
                </a:cubicBezTo>
                <a:cubicBezTo>
                  <a:pt x="466" y="114"/>
                  <a:pt x="508" y="246"/>
                  <a:pt x="516" y="324"/>
                </a:cubicBezTo>
                <a:cubicBezTo>
                  <a:pt x="524" y="402"/>
                  <a:pt x="518" y="480"/>
                  <a:pt x="432" y="528"/>
                </a:cubicBezTo>
                <a:cubicBezTo>
                  <a:pt x="346" y="576"/>
                  <a:pt x="72" y="598"/>
                  <a:pt x="0" y="61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46" grpId="0" autoUpdateAnimBg="0"/>
      <p:bldP spid="613447" grpId="0" autoUpdateAnimBg="0"/>
      <p:bldP spid="613448" grpId="0" autoUpdateAnimBg="0"/>
      <p:bldP spid="613449" grpId="0" animBg="1"/>
      <p:bldP spid="6134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Text Box 2"/>
          <p:cNvSpPr txBox="1">
            <a:spLocks noChangeArrowheads="1"/>
          </p:cNvSpPr>
          <p:nvPr/>
        </p:nvSpPr>
        <p:spPr bwMode="auto">
          <a:xfrm>
            <a:off x="266700" y="441325"/>
            <a:ext cx="573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⑵ </a:t>
            </a:r>
            <a:r>
              <a:rPr kumimoji="1" lang="zh-CN" altLang="en-US" sz="3200" b="1">
                <a:ea typeface="楷体_GB2312" pitchFamily="49" charset="-122"/>
              </a:rPr>
              <a:t>串联反馈和并联反馈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4946650" y="487363"/>
            <a:ext cx="3746500" cy="604837"/>
          </a:xfrm>
          <a:prstGeom prst="rect">
            <a:avLst/>
          </a:prstGeom>
          <a:solidFill>
            <a:srgbClr val="CCFFFF"/>
          </a:solidFill>
          <a:ln w="25400">
            <a:solidFill>
              <a:srgbClr val="FF0000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串联、并联看输入</a:t>
            </a:r>
          </a:p>
        </p:txBody>
      </p:sp>
      <p:grpSp>
        <p:nvGrpSpPr>
          <p:cNvPr id="614404" name="Group 4"/>
          <p:cNvGrpSpPr/>
          <p:nvPr/>
        </p:nvGrpSpPr>
        <p:grpSpPr bwMode="auto">
          <a:xfrm>
            <a:off x="742950" y="1136650"/>
            <a:ext cx="3524250" cy="1862138"/>
            <a:chOff x="204" y="720"/>
            <a:chExt cx="2220" cy="1173"/>
          </a:xfrm>
        </p:grpSpPr>
        <p:sp>
          <p:nvSpPr>
            <p:cNvPr id="24619" name="Line 5"/>
            <p:cNvSpPr>
              <a:spLocks noChangeShapeType="1"/>
            </p:cNvSpPr>
            <p:nvPr/>
          </p:nvSpPr>
          <p:spPr bwMode="auto">
            <a:xfrm>
              <a:off x="498" y="1810"/>
              <a:ext cx="649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20" name="Line 6"/>
            <p:cNvSpPr>
              <a:spLocks noChangeShapeType="1"/>
            </p:cNvSpPr>
            <p:nvPr/>
          </p:nvSpPr>
          <p:spPr bwMode="auto">
            <a:xfrm flipV="1">
              <a:off x="236" y="763"/>
              <a:ext cx="85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21" name="Line 7"/>
            <p:cNvSpPr>
              <a:spLocks noChangeShapeType="1"/>
            </p:cNvSpPr>
            <p:nvPr/>
          </p:nvSpPr>
          <p:spPr bwMode="auto">
            <a:xfrm>
              <a:off x="1742" y="892"/>
              <a:ext cx="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4622" name="Object 8"/>
            <p:cNvGraphicFramePr>
              <a:graphicFrameLocks noChangeAspect="1"/>
            </p:cNvGraphicFramePr>
            <p:nvPr/>
          </p:nvGraphicFramePr>
          <p:xfrm>
            <a:off x="343" y="828"/>
            <a:ext cx="23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6360" imgH="161290" progId="Equation.3">
                    <p:embed/>
                  </p:oleObj>
                </mc:Choice>
                <mc:Fallback>
                  <p:oleObj name="Equation" r:id="rId2" imgW="86360" imgH="1612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828"/>
                          <a:ext cx="23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3" name="Rectangle 9"/>
            <p:cNvSpPr>
              <a:spLocks noChangeArrowheads="1"/>
            </p:cNvSpPr>
            <p:nvPr/>
          </p:nvSpPr>
          <p:spPr bwMode="auto">
            <a:xfrm>
              <a:off x="1076" y="720"/>
              <a:ext cx="680" cy="5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Rectangle 10"/>
            <p:cNvSpPr>
              <a:spLocks noChangeArrowheads="1"/>
            </p:cNvSpPr>
            <p:nvPr/>
          </p:nvSpPr>
          <p:spPr bwMode="auto">
            <a:xfrm>
              <a:off x="1216" y="747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24625" name="Object 11"/>
            <p:cNvGraphicFramePr>
              <a:graphicFrameLocks noChangeAspect="1"/>
            </p:cNvGraphicFramePr>
            <p:nvPr/>
          </p:nvGraphicFramePr>
          <p:xfrm>
            <a:off x="718" y="821"/>
            <a:ext cx="24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110" imgH="172085" progId="Equation.3">
                    <p:embed/>
                  </p:oleObj>
                </mc:Choice>
                <mc:Fallback>
                  <p:oleObj name="Equation" r:id="rId4" imgW="118110" imgH="17208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821"/>
                          <a:ext cx="24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6" name="Rectangle 12"/>
            <p:cNvSpPr>
              <a:spLocks noChangeArrowheads="1"/>
            </p:cNvSpPr>
            <p:nvPr/>
          </p:nvSpPr>
          <p:spPr bwMode="auto">
            <a:xfrm>
              <a:off x="1087" y="1372"/>
              <a:ext cx="680" cy="5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Rectangle 13"/>
            <p:cNvSpPr>
              <a:spLocks noChangeArrowheads="1"/>
            </p:cNvSpPr>
            <p:nvPr/>
          </p:nvSpPr>
          <p:spPr bwMode="auto">
            <a:xfrm>
              <a:off x="1216" y="1426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4628" name="Line 14"/>
            <p:cNvSpPr>
              <a:spLocks noChangeShapeType="1"/>
            </p:cNvSpPr>
            <p:nvPr/>
          </p:nvSpPr>
          <p:spPr bwMode="auto">
            <a:xfrm rot="5400000" flipH="1">
              <a:off x="871" y="966"/>
              <a:ext cx="2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29" name="Line 15"/>
            <p:cNvSpPr>
              <a:spLocks noChangeShapeType="1"/>
            </p:cNvSpPr>
            <p:nvPr/>
          </p:nvSpPr>
          <p:spPr bwMode="auto">
            <a:xfrm flipH="1">
              <a:off x="894" y="1157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30" name="Object 16"/>
            <p:cNvGraphicFramePr>
              <a:graphicFrameLocks noChangeAspect="1"/>
            </p:cNvGraphicFramePr>
            <p:nvPr/>
          </p:nvGraphicFramePr>
          <p:xfrm>
            <a:off x="734" y="1480"/>
            <a:ext cx="21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8905" imgH="182880" progId="Equation.3">
                    <p:embed/>
                  </p:oleObj>
                </mc:Choice>
                <mc:Fallback>
                  <p:oleObj name="Equation" r:id="rId6" imgW="128905" imgH="1828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1480"/>
                          <a:ext cx="21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1" name="Line 17"/>
            <p:cNvSpPr>
              <a:spLocks noChangeShapeType="1"/>
            </p:cNvSpPr>
            <p:nvPr/>
          </p:nvSpPr>
          <p:spPr bwMode="auto">
            <a:xfrm>
              <a:off x="1753" y="1606"/>
              <a:ext cx="33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2" name="Line 18"/>
            <p:cNvSpPr>
              <a:spLocks noChangeShapeType="1"/>
            </p:cNvSpPr>
            <p:nvPr/>
          </p:nvSpPr>
          <p:spPr bwMode="auto">
            <a:xfrm flipV="1">
              <a:off x="2076" y="876"/>
              <a:ext cx="0" cy="7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33" name="Object 19"/>
            <p:cNvGraphicFramePr>
              <a:graphicFrameLocks noChangeAspect="1"/>
            </p:cNvGraphicFramePr>
            <p:nvPr/>
          </p:nvGraphicFramePr>
          <p:xfrm>
            <a:off x="2185" y="977"/>
            <a:ext cx="23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1290" imgH="172085" progId="Equation.3">
                    <p:embed/>
                  </p:oleObj>
                </mc:Choice>
                <mc:Fallback>
                  <p:oleObj name="Equation" r:id="rId8" imgW="161290" imgH="17208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977"/>
                          <a:ext cx="23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4" name="Oval 20"/>
            <p:cNvSpPr>
              <a:spLocks noChangeArrowheads="1"/>
            </p:cNvSpPr>
            <p:nvPr/>
          </p:nvSpPr>
          <p:spPr bwMode="auto">
            <a:xfrm>
              <a:off x="2052" y="864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Line 21"/>
            <p:cNvSpPr>
              <a:spLocks noChangeShapeType="1"/>
            </p:cNvSpPr>
            <p:nvPr/>
          </p:nvSpPr>
          <p:spPr bwMode="auto">
            <a:xfrm flipV="1">
              <a:off x="906" y="1150"/>
              <a:ext cx="169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6" name="Line 22"/>
            <p:cNvSpPr>
              <a:spLocks noChangeShapeType="1"/>
            </p:cNvSpPr>
            <p:nvPr/>
          </p:nvSpPr>
          <p:spPr bwMode="auto">
            <a:xfrm>
              <a:off x="246" y="1162"/>
              <a:ext cx="253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7" name="Line 23"/>
            <p:cNvSpPr>
              <a:spLocks noChangeShapeType="1"/>
            </p:cNvSpPr>
            <p:nvPr/>
          </p:nvSpPr>
          <p:spPr bwMode="auto">
            <a:xfrm flipV="1">
              <a:off x="906" y="1438"/>
              <a:ext cx="169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8" name="Line 24"/>
            <p:cNvSpPr>
              <a:spLocks noChangeShapeType="1"/>
            </p:cNvSpPr>
            <p:nvPr/>
          </p:nvSpPr>
          <p:spPr bwMode="auto">
            <a:xfrm flipV="1">
              <a:off x="504" y="1164"/>
              <a:ext cx="0" cy="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Oval 25"/>
            <p:cNvSpPr>
              <a:spLocks noChangeArrowheads="1"/>
            </p:cNvSpPr>
            <p:nvPr/>
          </p:nvSpPr>
          <p:spPr bwMode="auto">
            <a:xfrm>
              <a:off x="204" y="756"/>
              <a:ext cx="45" cy="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Oval 26"/>
            <p:cNvSpPr>
              <a:spLocks noChangeArrowheads="1"/>
            </p:cNvSpPr>
            <p:nvPr/>
          </p:nvSpPr>
          <p:spPr bwMode="auto">
            <a:xfrm>
              <a:off x="216" y="1152"/>
              <a:ext cx="45" cy="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1" name="Line 27"/>
            <p:cNvSpPr>
              <a:spLocks noChangeShapeType="1"/>
            </p:cNvSpPr>
            <p:nvPr/>
          </p:nvSpPr>
          <p:spPr bwMode="auto">
            <a:xfrm rot="5400000" flipH="1">
              <a:off x="871" y="1626"/>
              <a:ext cx="2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42" name="Line 28"/>
            <p:cNvSpPr>
              <a:spLocks noChangeShapeType="1"/>
            </p:cNvSpPr>
            <p:nvPr/>
          </p:nvSpPr>
          <p:spPr bwMode="auto">
            <a:xfrm rot="5400000" flipH="1">
              <a:off x="175" y="978"/>
              <a:ext cx="2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4429" name="Group 29"/>
          <p:cNvGrpSpPr/>
          <p:nvPr/>
        </p:nvGrpSpPr>
        <p:grpSpPr bwMode="auto">
          <a:xfrm>
            <a:off x="5059363" y="1155700"/>
            <a:ext cx="3836987" cy="1862138"/>
            <a:chOff x="2947" y="612"/>
            <a:chExt cx="2417" cy="1173"/>
          </a:xfrm>
        </p:grpSpPr>
        <p:sp>
          <p:nvSpPr>
            <p:cNvPr id="24592" name="Line 30"/>
            <p:cNvSpPr>
              <a:spLocks noChangeShapeType="1"/>
            </p:cNvSpPr>
            <p:nvPr/>
          </p:nvSpPr>
          <p:spPr bwMode="auto">
            <a:xfrm>
              <a:off x="3438" y="1702"/>
              <a:ext cx="649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3" name="Line 31"/>
            <p:cNvSpPr>
              <a:spLocks noChangeShapeType="1"/>
            </p:cNvSpPr>
            <p:nvPr/>
          </p:nvSpPr>
          <p:spPr bwMode="auto">
            <a:xfrm flipV="1">
              <a:off x="3176" y="655"/>
              <a:ext cx="85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4" name="Line 32"/>
            <p:cNvSpPr>
              <a:spLocks noChangeShapeType="1"/>
            </p:cNvSpPr>
            <p:nvPr/>
          </p:nvSpPr>
          <p:spPr bwMode="auto">
            <a:xfrm>
              <a:off x="4682" y="784"/>
              <a:ext cx="5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4595" name="Object 33"/>
            <p:cNvGraphicFramePr>
              <a:graphicFrameLocks noChangeAspect="1"/>
            </p:cNvGraphicFramePr>
            <p:nvPr/>
          </p:nvGraphicFramePr>
          <p:xfrm>
            <a:off x="2947" y="684"/>
            <a:ext cx="23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6360" imgH="161290" progId="Equation.3">
                    <p:embed/>
                  </p:oleObj>
                </mc:Choice>
                <mc:Fallback>
                  <p:oleObj name="Equation" r:id="rId10" imgW="86360" imgH="16129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684"/>
                          <a:ext cx="23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Rectangle 34"/>
            <p:cNvSpPr>
              <a:spLocks noChangeArrowheads="1"/>
            </p:cNvSpPr>
            <p:nvPr/>
          </p:nvSpPr>
          <p:spPr bwMode="auto">
            <a:xfrm>
              <a:off x="4016" y="612"/>
              <a:ext cx="680" cy="5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Rectangle 35"/>
            <p:cNvSpPr>
              <a:spLocks noChangeArrowheads="1"/>
            </p:cNvSpPr>
            <p:nvPr/>
          </p:nvSpPr>
          <p:spPr bwMode="auto">
            <a:xfrm>
              <a:off x="4156" y="639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24598" name="Object 36"/>
            <p:cNvGraphicFramePr>
              <a:graphicFrameLocks noChangeAspect="1"/>
            </p:cNvGraphicFramePr>
            <p:nvPr/>
          </p:nvGraphicFramePr>
          <p:xfrm>
            <a:off x="3813" y="689"/>
            <a:ext cx="17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3975" imgH="172085" progId="Equation.3">
                    <p:embed/>
                  </p:oleObj>
                </mc:Choice>
                <mc:Fallback>
                  <p:oleObj name="Equation" r:id="rId12" imgW="53975" imgH="172085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3" y="689"/>
                          <a:ext cx="17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Rectangle 37"/>
            <p:cNvSpPr>
              <a:spLocks noChangeArrowheads="1"/>
            </p:cNvSpPr>
            <p:nvPr/>
          </p:nvSpPr>
          <p:spPr bwMode="auto">
            <a:xfrm>
              <a:off x="4027" y="1264"/>
              <a:ext cx="680" cy="5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Rectangle 38"/>
            <p:cNvSpPr>
              <a:spLocks noChangeArrowheads="1"/>
            </p:cNvSpPr>
            <p:nvPr/>
          </p:nvSpPr>
          <p:spPr bwMode="auto">
            <a:xfrm>
              <a:off x="4156" y="1318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4601" name="Line 39"/>
            <p:cNvSpPr>
              <a:spLocks noChangeShapeType="1"/>
            </p:cNvSpPr>
            <p:nvPr/>
          </p:nvSpPr>
          <p:spPr bwMode="auto">
            <a:xfrm flipH="1">
              <a:off x="3259" y="678"/>
              <a:ext cx="2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2" name="Line 40"/>
            <p:cNvSpPr>
              <a:spLocks noChangeShapeType="1"/>
            </p:cNvSpPr>
            <p:nvPr/>
          </p:nvSpPr>
          <p:spPr bwMode="auto">
            <a:xfrm>
              <a:off x="3678" y="677"/>
              <a:ext cx="0" cy="6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03" name="Object 41"/>
            <p:cNvGraphicFramePr>
              <a:graphicFrameLocks noChangeAspect="1"/>
            </p:cNvGraphicFramePr>
            <p:nvPr/>
          </p:nvGraphicFramePr>
          <p:xfrm>
            <a:off x="3467" y="700"/>
            <a:ext cx="17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6360" imgH="182880" progId="Equation.3">
                    <p:embed/>
                  </p:oleObj>
                </mc:Choice>
                <mc:Fallback>
                  <p:oleObj name="Equation" r:id="rId14" imgW="86360" imgH="1828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7" y="700"/>
                          <a:ext cx="17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4" name="Line 42"/>
            <p:cNvSpPr>
              <a:spLocks noChangeShapeType="1"/>
            </p:cNvSpPr>
            <p:nvPr/>
          </p:nvSpPr>
          <p:spPr bwMode="auto">
            <a:xfrm>
              <a:off x="4693" y="1498"/>
              <a:ext cx="33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5" name="Line 43"/>
            <p:cNvSpPr>
              <a:spLocks noChangeShapeType="1"/>
            </p:cNvSpPr>
            <p:nvPr/>
          </p:nvSpPr>
          <p:spPr bwMode="auto">
            <a:xfrm flipV="1">
              <a:off x="5016" y="768"/>
              <a:ext cx="0" cy="7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606" name="Object 44"/>
            <p:cNvGraphicFramePr>
              <a:graphicFrameLocks noChangeAspect="1"/>
            </p:cNvGraphicFramePr>
            <p:nvPr/>
          </p:nvGraphicFramePr>
          <p:xfrm>
            <a:off x="5125" y="869"/>
            <a:ext cx="23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1290" imgH="172085" progId="Equation.3">
                    <p:embed/>
                  </p:oleObj>
                </mc:Choice>
                <mc:Fallback>
                  <p:oleObj name="Equation" r:id="rId16" imgW="161290" imgH="172085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5" y="869"/>
                          <a:ext cx="23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7" name="Oval 45"/>
            <p:cNvSpPr>
              <a:spLocks noChangeArrowheads="1"/>
            </p:cNvSpPr>
            <p:nvPr/>
          </p:nvSpPr>
          <p:spPr bwMode="auto">
            <a:xfrm>
              <a:off x="4992" y="756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46"/>
            <p:cNvSpPr>
              <a:spLocks noChangeShapeType="1"/>
            </p:cNvSpPr>
            <p:nvPr/>
          </p:nvSpPr>
          <p:spPr bwMode="auto">
            <a:xfrm>
              <a:off x="3186" y="1054"/>
              <a:ext cx="8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9" name="Line 47"/>
            <p:cNvSpPr>
              <a:spLocks noChangeShapeType="1"/>
            </p:cNvSpPr>
            <p:nvPr/>
          </p:nvSpPr>
          <p:spPr bwMode="auto">
            <a:xfrm flipV="1">
              <a:off x="3666" y="1330"/>
              <a:ext cx="3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0" name="Line 48"/>
            <p:cNvSpPr>
              <a:spLocks noChangeShapeType="1"/>
            </p:cNvSpPr>
            <p:nvPr/>
          </p:nvSpPr>
          <p:spPr bwMode="auto">
            <a:xfrm flipV="1">
              <a:off x="3444" y="1056"/>
              <a:ext cx="0" cy="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Oval 49"/>
            <p:cNvSpPr>
              <a:spLocks noChangeArrowheads="1"/>
            </p:cNvSpPr>
            <p:nvPr/>
          </p:nvSpPr>
          <p:spPr bwMode="auto">
            <a:xfrm>
              <a:off x="3144" y="648"/>
              <a:ext cx="45" cy="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Oval 50"/>
            <p:cNvSpPr>
              <a:spLocks noChangeArrowheads="1"/>
            </p:cNvSpPr>
            <p:nvPr/>
          </p:nvSpPr>
          <p:spPr bwMode="auto">
            <a:xfrm>
              <a:off x="3156" y="1044"/>
              <a:ext cx="45" cy="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Line 51"/>
            <p:cNvSpPr>
              <a:spLocks noChangeShapeType="1"/>
            </p:cNvSpPr>
            <p:nvPr/>
          </p:nvSpPr>
          <p:spPr bwMode="auto">
            <a:xfrm rot="5400000" flipH="1">
              <a:off x="3547" y="846"/>
              <a:ext cx="2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4" name="Line 52"/>
            <p:cNvSpPr>
              <a:spLocks noChangeShapeType="1"/>
            </p:cNvSpPr>
            <p:nvPr/>
          </p:nvSpPr>
          <p:spPr bwMode="auto">
            <a:xfrm rot="5400000" flipH="1">
              <a:off x="3079" y="870"/>
              <a:ext cx="2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5" name="Oval 53"/>
            <p:cNvSpPr>
              <a:spLocks noChangeArrowheads="1"/>
            </p:cNvSpPr>
            <p:nvPr/>
          </p:nvSpPr>
          <p:spPr bwMode="auto">
            <a:xfrm>
              <a:off x="3648" y="648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Oval 54"/>
            <p:cNvSpPr>
              <a:spLocks noChangeArrowheads="1"/>
            </p:cNvSpPr>
            <p:nvPr/>
          </p:nvSpPr>
          <p:spPr bwMode="auto">
            <a:xfrm>
              <a:off x="3408" y="1032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Line 55"/>
            <p:cNvSpPr>
              <a:spLocks noChangeShapeType="1"/>
            </p:cNvSpPr>
            <p:nvPr/>
          </p:nvSpPr>
          <p:spPr bwMode="auto">
            <a:xfrm flipH="1" flipV="1">
              <a:off x="3751" y="666"/>
              <a:ext cx="207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4618" name="Object 56"/>
            <p:cNvGraphicFramePr>
              <a:graphicFrameLocks noChangeAspect="1"/>
            </p:cNvGraphicFramePr>
            <p:nvPr/>
          </p:nvGraphicFramePr>
          <p:xfrm>
            <a:off x="3260" y="630"/>
            <a:ext cx="16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3180" imgH="161290" progId="Equation.3">
                    <p:embed/>
                  </p:oleObj>
                </mc:Choice>
                <mc:Fallback>
                  <p:oleObj name="Equation" r:id="rId18" imgW="43180" imgH="16129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" y="630"/>
                          <a:ext cx="167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57" name="Line 57"/>
          <p:cNvSpPr>
            <a:spLocks noChangeShapeType="1"/>
          </p:cNvSpPr>
          <p:nvPr/>
        </p:nvSpPr>
        <p:spPr bwMode="auto">
          <a:xfrm flipH="1">
            <a:off x="4457700" y="1136650"/>
            <a:ext cx="19050" cy="337185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458" name="Object 58"/>
          <p:cNvGraphicFramePr>
            <a:graphicFrameLocks noChangeAspect="1"/>
          </p:cNvGraphicFramePr>
          <p:nvPr/>
        </p:nvGraphicFramePr>
        <p:xfrm>
          <a:off x="463550" y="3103563"/>
          <a:ext cx="3722688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19860" imgH="483870" progId="Equation.3">
                  <p:embed/>
                </p:oleObj>
              </mc:Choice>
              <mc:Fallback>
                <p:oleObj name="Equation" r:id="rId20" imgW="1419860" imgH="48387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103563"/>
                        <a:ext cx="3722688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9" name="Rectangle 59"/>
          <p:cNvSpPr>
            <a:spLocks noChangeArrowheads="1"/>
          </p:cNvSpPr>
          <p:nvPr/>
        </p:nvSpPr>
        <p:spPr bwMode="auto">
          <a:xfrm>
            <a:off x="612775" y="4035425"/>
            <a:ext cx="363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故称为串联反馈</a:t>
            </a:r>
          </a:p>
        </p:txBody>
      </p:sp>
      <p:graphicFrame>
        <p:nvGraphicFramePr>
          <p:cNvPr id="614460" name="Object 60"/>
          <p:cNvGraphicFramePr>
            <a:graphicFrameLocks noChangeAspect="1"/>
          </p:cNvGraphicFramePr>
          <p:nvPr/>
        </p:nvGraphicFramePr>
        <p:xfrm>
          <a:off x="5116513" y="3065463"/>
          <a:ext cx="3389312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80160" imgH="483870" progId="Equation.3">
                  <p:embed/>
                </p:oleObj>
              </mc:Choice>
              <mc:Fallback>
                <p:oleObj name="Equation" r:id="rId22" imgW="1280160" imgH="48387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065463"/>
                        <a:ext cx="3389312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1" name="Rectangle 61"/>
          <p:cNvSpPr>
            <a:spLocks noChangeArrowheads="1"/>
          </p:cNvSpPr>
          <p:nvPr/>
        </p:nvSpPr>
        <p:spPr bwMode="auto">
          <a:xfrm>
            <a:off x="5127625" y="3978275"/>
            <a:ext cx="363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故称为并联反馈</a:t>
            </a:r>
          </a:p>
        </p:txBody>
      </p:sp>
      <p:sp>
        <p:nvSpPr>
          <p:cNvPr id="614462" name="Text Box 62"/>
          <p:cNvSpPr txBox="1">
            <a:spLocks noChangeArrowheads="1"/>
          </p:cNvSpPr>
          <p:nvPr/>
        </p:nvSpPr>
        <p:spPr bwMode="auto">
          <a:xfrm>
            <a:off x="171450" y="4591050"/>
            <a:ext cx="847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判别串联、并联反馈的方法：</a:t>
            </a: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——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短接输入法</a:t>
            </a:r>
          </a:p>
        </p:txBody>
      </p:sp>
      <p:sp>
        <p:nvSpPr>
          <p:cNvPr id="614463" name="Text Box 63"/>
          <p:cNvSpPr txBox="1">
            <a:spLocks noChangeArrowheads="1"/>
          </p:cNvSpPr>
          <p:nvPr/>
        </p:nvSpPr>
        <p:spPr bwMode="auto">
          <a:xfrm>
            <a:off x="361950" y="5238750"/>
            <a:ext cx="8343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将输入端短接，反馈信号消失，称为并联反馈</a:t>
            </a:r>
          </a:p>
        </p:txBody>
      </p: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361950" y="5848350"/>
            <a:ext cx="832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将输入端短接，反馈信号仍存在，称为串联反馈</a:t>
            </a:r>
          </a:p>
        </p:txBody>
      </p:sp>
      <p:sp>
        <p:nvSpPr>
          <p:cNvPr id="614465" name="Freeform 65"/>
          <p:cNvSpPr/>
          <p:nvPr/>
        </p:nvSpPr>
        <p:spPr bwMode="auto">
          <a:xfrm flipH="1">
            <a:off x="4895850" y="1250950"/>
            <a:ext cx="488950" cy="647700"/>
          </a:xfrm>
          <a:custGeom>
            <a:avLst/>
            <a:gdLst>
              <a:gd name="T0" fmla="*/ 2147483647 w 524"/>
              <a:gd name="T1" fmla="*/ 0 h 612"/>
              <a:gd name="T2" fmla="*/ 2147483647 w 524"/>
              <a:gd name="T3" fmla="*/ 2147483647 h 612"/>
              <a:gd name="T4" fmla="*/ 2147483647 w 524"/>
              <a:gd name="T5" fmla="*/ 2147483647 h 612"/>
              <a:gd name="T6" fmla="*/ 2147483647 w 524"/>
              <a:gd name="T7" fmla="*/ 2147483647 h 612"/>
              <a:gd name="T8" fmla="*/ 0 w 524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4" h="612">
                <a:moveTo>
                  <a:pt x="24" y="0"/>
                </a:moveTo>
                <a:cubicBezTo>
                  <a:pt x="163" y="3"/>
                  <a:pt x="302" y="6"/>
                  <a:pt x="384" y="60"/>
                </a:cubicBezTo>
                <a:cubicBezTo>
                  <a:pt x="466" y="114"/>
                  <a:pt x="508" y="246"/>
                  <a:pt x="516" y="324"/>
                </a:cubicBezTo>
                <a:cubicBezTo>
                  <a:pt x="524" y="402"/>
                  <a:pt x="518" y="480"/>
                  <a:pt x="432" y="528"/>
                </a:cubicBezTo>
                <a:cubicBezTo>
                  <a:pt x="346" y="576"/>
                  <a:pt x="72" y="598"/>
                  <a:pt x="0" y="61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66" name="Freeform 66"/>
          <p:cNvSpPr/>
          <p:nvPr/>
        </p:nvSpPr>
        <p:spPr bwMode="auto">
          <a:xfrm flipH="1">
            <a:off x="323850" y="1231900"/>
            <a:ext cx="488950" cy="647700"/>
          </a:xfrm>
          <a:custGeom>
            <a:avLst/>
            <a:gdLst>
              <a:gd name="T0" fmla="*/ 2147483647 w 524"/>
              <a:gd name="T1" fmla="*/ 0 h 612"/>
              <a:gd name="T2" fmla="*/ 2147483647 w 524"/>
              <a:gd name="T3" fmla="*/ 2147483647 h 612"/>
              <a:gd name="T4" fmla="*/ 2147483647 w 524"/>
              <a:gd name="T5" fmla="*/ 2147483647 h 612"/>
              <a:gd name="T6" fmla="*/ 2147483647 w 524"/>
              <a:gd name="T7" fmla="*/ 2147483647 h 612"/>
              <a:gd name="T8" fmla="*/ 0 w 524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4" h="612">
                <a:moveTo>
                  <a:pt x="24" y="0"/>
                </a:moveTo>
                <a:cubicBezTo>
                  <a:pt x="163" y="3"/>
                  <a:pt x="302" y="6"/>
                  <a:pt x="384" y="60"/>
                </a:cubicBezTo>
                <a:cubicBezTo>
                  <a:pt x="466" y="114"/>
                  <a:pt x="508" y="246"/>
                  <a:pt x="516" y="324"/>
                </a:cubicBezTo>
                <a:cubicBezTo>
                  <a:pt x="524" y="402"/>
                  <a:pt x="518" y="480"/>
                  <a:pt x="432" y="528"/>
                </a:cubicBezTo>
                <a:cubicBezTo>
                  <a:pt x="346" y="576"/>
                  <a:pt x="72" y="598"/>
                  <a:pt x="0" y="61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2" grpId="0" build="p" autoUpdateAnimBg="0"/>
      <p:bldP spid="614403" grpId="0" animBg="1" autoUpdateAnimBg="0"/>
      <p:bldP spid="614457" grpId="0" animBg="1"/>
      <p:bldP spid="614459" grpId="0" autoUpdateAnimBg="0"/>
      <p:bldP spid="614461" grpId="0" autoUpdateAnimBg="0"/>
      <p:bldP spid="614462" grpId="0" autoUpdateAnimBg="0"/>
      <p:bldP spid="614463" grpId="0" autoUpdateAnimBg="0"/>
      <p:bldP spid="614464" grpId="0" autoUpdateAnimBg="0"/>
      <p:bldP spid="614465" grpId="0" animBg="1"/>
      <p:bldP spid="6144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266700" y="328613"/>
            <a:ext cx="573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⑶ </a:t>
            </a:r>
            <a:r>
              <a:rPr kumimoji="1" lang="zh-CN" altLang="en-US" sz="3200" b="1">
                <a:ea typeface="楷体_GB2312" pitchFamily="49" charset="-122"/>
              </a:rPr>
              <a:t>反馈的类型</a:t>
            </a:r>
          </a:p>
        </p:txBody>
      </p:sp>
      <p:grpSp>
        <p:nvGrpSpPr>
          <p:cNvPr id="615427" name="Group 3"/>
          <p:cNvGrpSpPr/>
          <p:nvPr/>
        </p:nvGrpSpPr>
        <p:grpSpPr bwMode="auto">
          <a:xfrm>
            <a:off x="352425" y="942975"/>
            <a:ext cx="3990975" cy="1981200"/>
            <a:chOff x="222" y="540"/>
            <a:chExt cx="2514" cy="1248"/>
          </a:xfrm>
        </p:grpSpPr>
        <p:sp>
          <p:nvSpPr>
            <p:cNvPr id="25731" name="Line 4"/>
            <p:cNvSpPr>
              <a:spLocks noChangeShapeType="1"/>
            </p:cNvSpPr>
            <p:nvPr/>
          </p:nvSpPr>
          <p:spPr bwMode="auto">
            <a:xfrm flipV="1">
              <a:off x="1643" y="1335"/>
              <a:ext cx="168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32" name="Line 5"/>
            <p:cNvSpPr>
              <a:spLocks noChangeShapeType="1"/>
            </p:cNvSpPr>
            <p:nvPr/>
          </p:nvSpPr>
          <p:spPr bwMode="auto">
            <a:xfrm>
              <a:off x="1633" y="590"/>
              <a:ext cx="7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33" name="Rectangle 6"/>
            <p:cNvSpPr>
              <a:spLocks noChangeArrowheads="1"/>
            </p:cNvSpPr>
            <p:nvPr/>
          </p:nvSpPr>
          <p:spPr bwMode="auto">
            <a:xfrm>
              <a:off x="961" y="540"/>
              <a:ext cx="682" cy="6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34" name="Rectangle 7"/>
            <p:cNvSpPr>
              <a:spLocks noChangeArrowheads="1"/>
            </p:cNvSpPr>
            <p:nvPr/>
          </p:nvSpPr>
          <p:spPr bwMode="auto">
            <a:xfrm>
              <a:off x="1100" y="693"/>
              <a:ext cx="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25735" name="Object 8"/>
            <p:cNvGraphicFramePr>
              <a:graphicFrameLocks noChangeAspect="1"/>
            </p:cNvGraphicFramePr>
            <p:nvPr/>
          </p:nvGraphicFramePr>
          <p:xfrm>
            <a:off x="2509" y="751"/>
            <a:ext cx="22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20" imgH="172085" progId="Equation.3">
                    <p:embed/>
                  </p:oleObj>
                </mc:Choice>
                <mc:Fallback>
                  <p:oleObj name="Equation" r:id="rId2" imgW="96520" imgH="1720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9" y="751"/>
                          <a:ext cx="22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36" name="Rectangle 9"/>
            <p:cNvSpPr>
              <a:spLocks noChangeArrowheads="1"/>
            </p:cNvSpPr>
            <p:nvPr/>
          </p:nvSpPr>
          <p:spPr bwMode="auto">
            <a:xfrm>
              <a:off x="972" y="1295"/>
              <a:ext cx="681" cy="4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37" name="Rectangle 10"/>
            <p:cNvSpPr>
              <a:spLocks noChangeArrowheads="1"/>
            </p:cNvSpPr>
            <p:nvPr/>
          </p:nvSpPr>
          <p:spPr bwMode="auto">
            <a:xfrm>
              <a:off x="1100" y="1347"/>
              <a:ext cx="4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5738" name="Line 11"/>
            <p:cNvSpPr>
              <a:spLocks noChangeShapeType="1"/>
            </p:cNvSpPr>
            <p:nvPr/>
          </p:nvSpPr>
          <p:spPr bwMode="auto">
            <a:xfrm>
              <a:off x="2199" y="1184"/>
              <a:ext cx="0" cy="5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39" name="Oval 12"/>
            <p:cNvSpPr>
              <a:spLocks noChangeArrowheads="1"/>
            </p:cNvSpPr>
            <p:nvPr/>
          </p:nvSpPr>
          <p:spPr bwMode="auto">
            <a:xfrm>
              <a:off x="2420" y="570"/>
              <a:ext cx="59" cy="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0" name="Line 13"/>
            <p:cNvSpPr>
              <a:spLocks noChangeShapeType="1"/>
            </p:cNvSpPr>
            <p:nvPr/>
          </p:nvSpPr>
          <p:spPr bwMode="auto">
            <a:xfrm flipV="1">
              <a:off x="1643" y="1164"/>
              <a:ext cx="798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41" name="Oval 14"/>
            <p:cNvSpPr>
              <a:spLocks noChangeArrowheads="1"/>
            </p:cNvSpPr>
            <p:nvPr/>
          </p:nvSpPr>
          <p:spPr bwMode="auto">
            <a:xfrm>
              <a:off x="2398" y="1138"/>
              <a:ext cx="60" cy="5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2" name="Line 15"/>
            <p:cNvSpPr>
              <a:spLocks noChangeShapeType="1"/>
            </p:cNvSpPr>
            <p:nvPr/>
          </p:nvSpPr>
          <p:spPr bwMode="auto">
            <a:xfrm>
              <a:off x="2199" y="590"/>
              <a:ext cx="0" cy="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5743" name="Rectangle 16"/>
            <p:cNvSpPr>
              <a:spLocks noChangeArrowheads="1"/>
            </p:cNvSpPr>
            <p:nvPr/>
          </p:nvSpPr>
          <p:spPr bwMode="auto">
            <a:xfrm>
              <a:off x="2158" y="641"/>
              <a:ext cx="80" cy="181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5744" name="Rectangle 17"/>
            <p:cNvSpPr>
              <a:spLocks noChangeArrowheads="1"/>
            </p:cNvSpPr>
            <p:nvPr/>
          </p:nvSpPr>
          <p:spPr bwMode="auto">
            <a:xfrm>
              <a:off x="2158" y="922"/>
              <a:ext cx="80" cy="192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45" name="Line 18"/>
            <p:cNvSpPr>
              <a:spLocks noChangeShapeType="1"/>
            </p:cNvSpPr>
            <p:nvPr/>
          </p:nvSpPr>
          <p:spPr bwMode="auto">
            <a:xfrm>
              <a:off x="1801" y="882"/>
              <a:ext cx="0" cy="4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46" name="Line 19"/>
            <p:cNvSpPr>
              <a:spLocks noChangeShapeType="1"/>
            </p:cNvSpPr>
            <p:nvPr/>
          </p:nvSpPr>
          <p:spPr bwMode="auto">
            <a:xfrm flipV="1">
              <a:off x="1801" y="872"/>
              <a:ext cx="388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47" name="Line 20"/>
            <p:cNvSpPr>
              <a:spLocks noChangeShapeType="1"/>
            </p:cNvSpPr>
            <p:nvPr/>
          </p:nvSpPr>
          <p:spPr bwMode="auto">
            <a:xfrm flipV="1">
              <a:off x="1664" y="1676"/>
              <a:ext cx="546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48" name="Line 21"/>
            <p:cNvSpPr>
              <a:spLocks noChangeShapeType="1"/>
            </p:cNvSpPr>
            <p:nvPr/>
          </p:nvSpPr>
          <p:spPr bwMode="auto">
            <a:xfrm>
              <a:off x="2462" y="741"/>
              <a:ext cx="0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49" name="Oval 22"/>
            <p:cNvSpPr>
              <a:spLocks noChangeArrowheads="1"/>
            </p:cNvSpPr>
            <p:nvPr/>
          </p:nvSpPr>
          <p:spPr bwMode="auto">
            <a:xfrm>
              <a:off x="2178" y="852"/>
              <a:ext cx="40" cy="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0" name="Oval 23"/>
            <p:cNvSpPr>
              <a:spLocks noChangeArrowheads="1"/>
            </p:cNvSpPr>
            <p:nvPr/>
          </p:nvSpPr>
          <p:spPr bwMode="auto">
            <a:xfrm>
              <a:off x="2178" y="1154"/>
              <a:ext cx="40" cy="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1" name="Line 24"/>
            <p:cNvSpPr>
              <a:spLocks noChangeShapeType="1"/>
            </p:cNvSpPr>
            <p:nvPr/>
          </p:nvSpPr>
          <p:spPr bwMode="auto">
            <a:xfrm>
              <a:off x="2084" y="933"/>
              <a:ext cx="0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752" name="Object 25"/>
            <p:cNvGraphicFramePr>
              <a:graphicFrameLocks noChangeAspect="1"/>
            </p:cNvGraphicFramePr>
            <p:nvPr/>
          </p:nvGraphicFramePr>
          <p:xfrm>
            <a:off x="1832" y="864"/>
            <a:ext cx="2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8905" imgH="182880" progId="Equation.3">
                    <p:embed/>
                  </p:oleObj>
                </mc:Choice>
                <mc:Fallback>
                  <p:oleObj name="Equation" r:id="rId4" imgW="128905" imgH="182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864"/>
                          <a:ext cx="2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53" name="Oval 26"/>
            <p:cNvSpPr>
              <a:spLocks noChangeArrowheads="1"/>
            </p:cNvSpPr>
            <p:nvPr/>
          </p:nvSpPr>
          <p:spPr bwMode="auto">
            <a:xfrm>
              <a:off x="2190" y="553"/>
              <a:ext cx="40" cy="38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54" name="Rectangle 27"/>
            <p:cNvSpPr>
              <a:spLocks noChangeArrowheads="1"/>
            </p:cNvSpPr>
            <p:nvPr/>
          </p:nvSpPr>
          <p:spPr bwMode="auto">
            <a:xfrm>
              <a:off x="2199" y="594"/>
              <a:ext cx="3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5755" name="Rectangle 28"/>
            <p:cNvSpPr>
              <a:spLocks noChangeArrowheads="1"/>
            </p:cNvSpPr>
            <p:nvPr/>
          </p:nvSpPr>
          <p:spPr bwMode="auto">
            <a:xfrm>
              <a:off x="2199" y="894"/>
              <a:ext cx="3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5756" name="Line 29"/>
            <p:cNvSpPr>
              <a:spLocks noChangeShapeType="1"/>
            </p:cNvSpPr>
            <p:nvPr/>
          </p:nvSpPr>
          <p:spPr bwMode="auto">
            <a:xfrm flipV="1">
              <a:off x="283" y="639"/>
              <a:ext cx="6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757" name="Object 30"/>
            <p:cNvGraphicFramePr>
              <a:graphicFrameLocks noChangeAspect="1"/>
            </p:cNvGraphicFramePr>
            <p:nvPr/>
          </p:nvGraphicFramePr>
          <p:xfrm>
            <a:off x="318" y="724"/>
            <a:ext cx="23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6360" imgH="161290" progId="Equation.3">
                    <p:embed/>
                  </p:oleObj>
                </mc:Choice>
                <mc:Fallback>
                  <p:oleObj name="Equation" r:id="rId6" imgW="86360" imgH="16129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724"/>
                          <a:ext cx="23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58" name="Object 31"/>
            <p:cNvGraphicFramePr>
              <a:graphicFrameLocks noChangeAspect="1"/>
            </p:cNvGraphicFramePr>
            <p:nvPr/>
          </p:nvGraphicFramePr>
          <p:xfrm>
            <a:off x="583" y="718"/>
            <a:ext cx="26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8110" imgH="172085" progId="Equation.3">
                    <p:embed/>
                  </p:oleObj>
                </mc:Choice>
                <mc:Fallback>
                  <p:oleObj name="Equation" r:id="rId8" imgW="118110" imgH="17208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" y="718"/>
                          <a:ext cx="26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59" name="Line 32"/>
            <p:cNvSpPr>
              <a:spLocks noChangeShapeType="1"/>
            </p:cNvSpPr>
            <p:nvPr/>
          </p:nvSpPr>
          <p:spPr bwMode="auto">
            <a:xfrm rot="5400000" flipH="1">
              <a:off x="738" y="892"/>
              <a:ext cx="24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60" name="Line 33"/>
            <p:cNvSpPr>
              <a:spLocks noChangeShapeType="1"/>
            </p:cNvSpPr>
            <p:nvPr/>
          </p:nvSpPr>
          <p:spPr bwMode="auto">
            <a:xfrm flipH="1">
              <a:off x="793" y="1099"/>
              <a:ext cx="0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761" name="Object 34"/>
            <p:cNvGraphicFramePr>
              <a:graphicFrameLocks noChangeAspect="1"/>
            </p:cNvGraphicFramePr>
            <p:nvPr/>
          </p:nvGraphicFramePr>
          <p:xfrm>
            <a:off x="598" y="1362"/>
            <a:ext cx="25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8905" imgH="182880" progId="Equation.3">
                    <p:embed/>
                  </p:oleObj>
                </mc:Choice>
                <mc:Fallback>
                  <p:oleObj name="Equation" r:id="rId10" imgW="128905" imgH="1828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" y="1362"/>
                          <a:ext cx="25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62" name="Line 35"/>
            <p:cNvSpPr>
              <a:spLocks noChangeShapeType="1"/>
            </p:cNvSpPr>
            <p:nvPr/>
          </p:nvSpPr>
          <p:spPr bwMode="auto">
            <a:xfrm flipV="1">
              <a:off x="804" y="1093"/>
              <a:ext cx="16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63" name="Line 36"/>
            <p:cNvSpPr>
              <a:spLocks noChangeShapeType="1"/>
            </p:cNvSpPr>
            <p:nvPr/>
          </p:nvSpPr>
          <p:spPr bwMode="auto">
            <a:xfrm>
              <a:off x="222" y="1104"/>
              <a:ext cx="251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64" name="Line 37"/>
            <p:cNvSpPr>
              <a:spLocks noChangeShapeType="1"/>
            </p:cNvSpPr>
            <p:nvPr/>
          </p:nvSpPr>
          <p:spPr bwMode="auto">
            <a:xfrm flipV="1">
              <a:off x="804" y="1370"/>
              <a:ext cx="168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65" name="Line 38"/>
            <p:cNvSpPr>
              <a:spLocks noChangeShapeType="1"/>
            </p:cNvSpPr>
            <p:nvPr/>
          </p:nvSpPr>
          <p:spPr bwMode="auto">
            <a:xfrm flipV="1">
              <a:off x="466" y="1118"/>
              <a:ext cx="0" cy="5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66" name="Oval 39"/>
            <p:cNvSpPr>
              <a:spLocks noChangeArrowheads="1"/>
            </p:cNvSpPr>
            <p:nvPr/>
          </p:nvSpPr>
          <p:spPr bwMode="auto">
            <a:xfrm>
              <a:off x="252" y="621"/>
              <a:ext cx="44" cy="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67" name="Oval 40"/>
            <p:cNvSpPr>
              <a:spLocks noChangeArrowheads="1"/>
            </p:cNvSpPr>
            <p:nvPr/>
          </p:nvSpPr>
          <p:spPr bwMode="auto">
            <a:xfrm>
              <a:off x="228" y="1095"/>
              <a:ext cx="45" cy="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68" name="Line 41"/>
            <p:cNvSpPr>
              <a:spLocks noChangeShapeType="1"/>
            </p:cNvSpPr>
            <p:nvPr/>
          </p:nvSpPr>
          <p:spPr bwMode="auto">
            <a:xfrm rot="5400000" flipH="1">
              <a:off x="738" y="1562"/>
              <a:ext cx="24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69" name="Line 42"/>
            <p:cNvSpPr>
              <a:spLocks noChangeShapeType="1"/>
            </p:cNvSpPr>
            <p:nvPr/>
          </p:nvSpPr>
          <p:spPr bwMode="auto">
            <a:xfrm rot="5400000" flipH="1">
              <a:off x="132" y="892"/>
              <a:ext cx="24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70" name="Line 43"/>
            <p:cNvSpPr>
              <a:spLocks noChangeShapeType="1"/>
            </p:cNvSpPr>
            <p:nvPr/>
          </p:nvSpPr>
          <p:spPr bwMode="auto">
            <a:xfrm>
              <a:off x="460" y="1717"/>
              <a:ext cx="5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5468" name="Group 44"/>
          <p:cNvGrpSpPr/>
          <p:nvPr/>
        </p:nvGrpSpPr>
        <p:grpSpPr bwMode="auto">
          <a:xfrm>
            <a:off x="4773613" y="838200"/>
            <a:ext cx="4008437" cy="1943100"/>
            <a:chOff x="2923" y="528"/>
            <a:chExt cx="2525" cy="1224"/>
          </a:xfrm>
        </p:grpSpPr>
        <p:sp>
          <p:nvSpPr>
            <p:cNvPr id="25688" name="Line 45"/>
            <p:cNvSpPr>
              <a:spLocks noChangeShapeType="1"/>
            </p:cNvSpPr>
            <p:nvPr/>
          </p:nvSpPr>
          <p:spPr bwMode="auto">
            <a:xfrm flipV="1">
              <a:off x="4474" y="1308"/>
              <a:ext cx="151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9" name="Line 46"/>
            <p:cNvSpPr>
              <a:spLocks noChangeShapeType="1"/>
            </p:cNvSpPr>
            <p:nvPr/>
          </p:nvSpPr>
          <p:spPr bwMode="auto">
            <a:xfrm>
              <a:off x="4464" y="577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90" name="Rectangle 47"/>
            <p:cNvSpPr>
              <a:spLocks noChangeArrowheads="1"/>
            </p:cNvSpPr>
            <p:nvPr/>
          </p:nvSpPr>
          <p:spPr bwMode="auto">
            <a:xfrm>
              <a:off x="3857" y="528"/>
              <a:ext cx="617" cy="6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1" name="Rectangle 48"/>
            <p:cNvSpPr>
              <a:spLocks noChangeArrowheads="1"/>
            </p:cNvSpPr>
            <p:nvPr/>
          </p:nvSpPr>
          <p:spPr bwMode="auto">
            <a:xfrm>
              <a:off x="3971" y="654"/>
              <a:ext cx="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25692" name="Object 49"/>
            <p:cNvGraphicFramePr>
              <a:graphicFrameLocks noChangeAspect="1"/>
            </p:cNvGraphicFramePr>
            <p:nvPr/>
          </p:nvGraphicFramePr>
          <p:xfrm>
            <a:off x="5243" y="675"/>
            <a:ext cx="20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6520" imgH="172085" progId="Equation.3">
                    <p:embed/>
                  </p:oleObj>
                </mc:Choice>
                <mc:Fallback>
                  <p:oleObj name="Equation" r:id="rId12" imgW="96520" imgH="172085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3" y="675"/>
                          <a:ext cx="20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93" name="Rectangle 50"/>
            <p:cNvSpPr>
              <a:spLocks noChangeArrowheads="1"/>
            </p:cNvSpPr>
            <p:nvPr/>
          </p:nvSpPr>
          <p:spPr bwMode="auto">
            <a:xfrm>
              <a:off x="3867" y="1269"/>
              <a:ext cx="616" cy="48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4" name="Rectangle 51"/>
            <p:cNvSpPr>
              <a:spLocks noChangeArrowheads="1"/>
            </p:cNvSpPr>
            <p:nvPr/>
          </p:nvSpPr>
          <p:spPr bwMode="auto">
            <a:xfrm>
              <a:off x="3983" y="1320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5695" name="Line 52"/>
            <p:cNvSpPr>
              <a:spLocks noChangeShapeType="1"/>
            </p:cNvSpPr>
            <p:nvPr/>
          </p:nvSpPr>
          <p:spPr bwMode="auto">
            <a:xfrm>
              <a:off x="4975" y="1160"/>
              <a:ext cx="0" cy="4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6" name="Oval 53"/>
            <p:cNvSpPr>
              <a:spLocks noChangeArrowheads="1"/>
            </p:cNvSpPr>
            <p:nvPr/>
          </p:nvSpPr>
          <p:spPr bwMode="auto">
            <a:xfrm>
              <a:off x="5175" y="557"/>
              <a:ext cx="53" cy="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7" name="Line 54"/>
            <p:cNvSpPr>
              <a:spLocks noChangeShapeType="1"/>
            </p:cNvSpPr>
            <p:nvPr/>
          </p:nvSpPr>
          <p:spPr bwMode="auto">
            <a:xfrm flipV="1">
              <a:off x="4474" y="1140"/>
              <a:ext cx="720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98" name="Oval 55"/>
            <p:cNvSpPr>
              <a:spLocks noChangeArrowheads="1"/>
            </p:cNvSpPr>
            <p:nvPr/>
          </p:nvSpPr>
          <p:spPr bwMode="auto">
            <a:xfrm>
              <a:off x="5155" y="1115"/>
              <a:ext cx="54" cy="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9" name="Line 56"/>
            <p:cNvSpPr>
              <a:spLocks noChangeShapeType="1"/>
            </p:cNvSpPr>
            <p:nvPr/>
          </p:nvSpPr>
          <p:spPr bwMode="auto">
            <a:xfrm>
              <a:off x="4975" y="577"/>
              <a:ext cx="0" cy="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5700" name="Rectangle 57"/>
            <p:cNvSpPr>
              <a:spLocks noChangeArrowheads="1"/>
            </p:cNvSpPr>
            <p:nvPr/>
          </p:nvSpPr>
          <p:spPr bwMode="auto">
            <a:xfrm>
              <a:off x="4938" y="627"/>
              <a:ext cx="72" cy="17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5701" name="Rectangle 58"/>
            <p:cNvSpPr>
              <a:spLocks noChangeArrowheads="1"/>
            </p:cNvSpPr>
            <p:nvPr/>
          </p:nvSpPr>
          <p:spPr bwMode="auto">
            <a:xfrm>
              <a:off x="4938" y="903"/>
              <a:ext cx="72" cy="18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2" name="Line 59"/>
            <p:cNvSpPr>
              <a:spLocks noChangeShapeType="1"/>
            </p:cNvSpPr>
            <p:nvPr/>
          </p:nvSpPr>
          <p:spPr bwMode="auto">
            <a:xfrm>
              <a:off x="4616" y="863"/>
              <a:ext cx="0" cy="45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" name="Line 60"/>
            <p:cNvSpPr>
              <a:spLocks noChangeShapeType="1"/>
            </p:cNvSpPr>
            <p:nvPr/>
          </p:nvSpPr>
          <p:spPr bwMode="auto">
            <a:xfrm flipV="1">
              <a:off x="4616" y="854"/>
              <a:ext cx="350" cy="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04" name="Line 61"/>
            <p:cNvSpPr>
              <a:spLocks noChangeShapeType="1"/>
            </p:cNvSpPr>
            <p:nvPr/>
          </p:nvSpPr>
          <p:spPr bwMode="auto">
            <a:xfrm flipV="1">
              <a:off x="4492" y="1643"/>
              <a:ext cx="493" cy="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05" name="Line 62"/>
            <p:cNvSpPr>
              <a:spLocks noChangeShapeType="1"/>
            </p:cNvSpPr>
            <p:nvPr/>
          </p:nvSpPr>
          <p:spPr bwMode="auto">
            <a:xfrm>
              <a:off x="5224" y="725"/>
              <a:ext cx="0" cy="2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" name="Oval 63"/>
            <p:cNvSpPr>
              <a:spLocks noChangeArrowheads="1"/>
            </p:cNvSpPr>
            <p:nvPr/>
          </p:nvSpPr>
          <p:spPr bwMode="auto">
            <a:xfrm>
              <a:off x="4957" y="834"/>
              <a:ext cx="35" cy="3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7" name="Oval 64"/>
            <p:cNvSpPr>
              <a:spLocks noChangeArrowheads="1"/>
            </p:cNvSpPr>
            <p:nvPr/>
          </p:nvSpPr>
          <p:spPr bwMode="auto">
            <a:xfrm>
              <a:off x="4957" y="1131"/>
              <a:ext cx="35" cy="3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8" name="Line 65"/>
            <p:cNvSpPr>
              <a:spLocks noChangeShapeType="1"/>
            </p:cNvSpPr>
            <p:nvPr/>
          </p:nvSpPr>
          <p:spPr bwMode="auto">
            <a:xfrm>
              <a:off x="4872" y="913"/>
              <a:ext cx="0" cy="1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709" name="Object 66"/>
            <p:cNvGraphicFramePr>
              <a:graphicFrameLocks noChangeAspect="1"/>
            </p:cNvGraphicFramePr>
            <p:nvPr/>
          </p:nvGraphicFramePr>
          <p:xfrm>
            <a:off x="4632" y="845"/>
            <a:ext cx="21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8905" imgH="182880" progId="Equation.3">
                    <p:embed/>
                  </p:oleObj>
                </mc:Choice>
                <mc:Fallback>
                  <p:oleObj name="Equation" r:id="rId14" imgW="128905" imgH="18288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" y="845"/>
                          <a:ext cx="21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10" name="Oval 67"/>
            <p:cNvSpPr>
              <a:spLocks noChangeArrowheads="1"/>
            </p:cNvSpPr>
            <p:nvPr/>
          </p:nvSpPr>
          <p:spPr bwMode="auto">
            <a:xfrm>
              <a:off x="4967" y="541"/>
              <a:ext cx="36" cy="3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11" name="Rectangle 68"/>
            <p:cNvSpPr>
              <a:spLocks noChangeArrowheads="1"/>
            </p:cNvSpPr>
            <p:nvPr/>
          </p:nvSpPr>
          <p:spPr bwMode="auto">
            <a:xfrm>
              <a:off x="4975" y="581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5712" name="Rectangle 69"/>
            <p:cNvSpPr>
              <a:spLocks noChangeArrowheads="1"/>
            </p:cNvSpPr>
            <p:nvPr/>
          </p:nvSpPr>
          <p:spPr bwMode="auto">
            <a:xfrm>
              <a:off x="4975" y="876"/>
              <a:ext cx="2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5713" name="Line 70"/>
            <p:cNvSpPr>
              <a:spLocks noChangeShapeType="1"/>
            </p:cNvSpPr>
            <p:nvPr/>
          </p:nvSpPr>
          <p:spPr bwMode="auto">
            <a:xfrm>
              <a:off x="3362" y="1660"/>
              <a:ext cx="5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14" name="Line 71"/>
            <p:cNvSpPr>
              <a:spLocks noChangeShapeType="1"/>
            </p:cNvSpPr>
            <p:nvPr/>
          </p:nvSpPr>
          <p:spPr bwMode="auto">
            <a:xfrm flipV="1">
              <a:off x="3128" y="671"/>
              <a:ext cx="719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715" name="Object 72"/>
            <p:cNvGraphicFramePr>
              <a:graphicFrameLocks noChangeAspect="1"/>
            </p:cNvGraphicFramePr>
            <p:nvPr/>
          </p:nvGraphicFramePr>
          <p:xfrm>
            <a:off x="2923" y="698"/>
            <a:ext cx="21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6360" imgH="161290" progId="Equation.3">
                    <p:embed/>
                  </p:oleObj>
                </mc:Choice>
                <mc:Fallback>
                  <p:oleObj name="Equation" r:id="rId16" imgW="86360" imgH="16129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698"/>
                          <a:ext cx="21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16" name="Object 73"/>
            <p:cNvGraphicFramePr>
              <a:graphicFrameLocks noChangeAspect="1"/>
            </p:cNvGraphicFramePr>
            <p:nvPr/>
          </p:nvGraphicFramePr>
          <p:xfrm>
            <a:off x="3697" y="703"/>
            <a:ext cx="15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3975" imgH="172085" progId="Equation.3">
                    <p:embed/>
                  </p:oleObj>
                </mc:Choice>
                <mc:Fallback>
                  <p:oleObj name="Equation" r:id="rId18" imgW="53975" imgH="172085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703"/>
                          <a:ext cx="15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17" name="Line 74"/>
            <p:cNvSpPr>
              <a:spLocks noChangeShapeType="1"/>
            </p:cNvSpPr>
            <p:nvPr/>
          </p:nvSpPr>
          <p:spPr bwMode="auto">
            <a:xfrm flipH="1">
              <a:off x="3202" y="680"/>
              <a:ext cx="2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18" name="Line 75"/>
            <p:cNvSpPr>
              <a:spLocks noChangeShapeType="1"/>
            </p:cNvSpPr>
            <p:nvPr/>
          </p:nvSpPr>
          <p:spPr bwMode="auto">
            <a:xfrm>
              <a:off x="3577" y="691"/>
              <a:ext cx="0" cy="6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719" name="Object 76"/>
            <p:cNvGraphicFramePr>
              <a:graphicFrameLocks noChangeAspect="1"/>
            </p:cNvGraphicFramePr>
            <p:nvPr/>
          </p:nvGraphicFramePr>
          <p:xfrm>
            <a:off x="3388" y="713"/>
            <a:ext cx="15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6360" imgH="182880" progId="Equation.3">
                    <p:embed/>
                  </p:oleObj>
                </mc:Choice>
                <mc:Fallback>
                  <p:oleObj name="Equation" r:id="rId20" imgW="86360" imgH="18288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713"/>
                          <a:ext cx="15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720" name="Line 77"/>
            <p:cNvSpPr>
              <a:spLocks noChangeShapeType="1"/>
            </p:cNvSpPr>
            <p:nvPr/>
          </p:nvSpPr>
          <p:spPr bwMode="auto">
            <a:xfrm>
              <a:off x="3137" y="1048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21" name="Line 78"/>
            <p:cNvSpPr>
              <a:spLocks noChangeShapeType="1"/>
            </p:cNvSpPr>
            <p:nvPr/>
          </p:nvSpPr>
          <p:spPr bwMode="auto">
            <a:xfrm flipV="1">
              <a:off x="3566" y="1308"/>
              <a:ext cx="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22" name="Line 79"/>
            <p:cNvSpPr>
              <a:spLocks noChangeShapeType="1"/>
            </p:cNvSpPr>
            <p:nvPr/>
          </p:nvSpPr>
          <p:spPr bwMode="auto">
            <a:xfrm flipV="1">
              <a:off x="3367" y="1050"/>
              <a:ext cx="0" cy="6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23" name="Oval 80"/>
            <p:cNvSpPr>
              <a:spLocks noChangeArrowheads="1"/>
            </p:cNvSpPr>
            <p:nvPr/>
          </p:nvSpPr>
          <p:spPr bwMode="auto">
            <a:xfrm>
              <a:off x="3099" y="664"/>
              <a:ext cx="40" cy="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24" name="Oval 81"/>
            <p:cNvSpPr>
              <a:spLocks noChangeArrowheads="1"/>
            </p:cNvSpPr>
            <p:nvPr/>
          </p:nvSpPr>
          <p:spPr bwMode="auto">
            <a:xfrm>
              <a:off x="3110" y="1038"/>
              <a:ext cx="40" cy="4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25" name="Line 82"/>
            <p:cNvSpPr>
              <a:spLocks noChangeShapeType="1"/>
            </p:cNvSpPr>
            <p:nvPr/>
          </p:nvSpPr>
          <p:spPr bwMode="auto">
            <a:xfrm rot="5400000" flipH="1">
              <a:off x="3453" y="851"/>
              <a:ext cx="2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26" name="Line 83"/>
            <p:cNvSpPr>
              <a:spLocks noChangeShapeType="1"/>
            </p:cNvSpPr>
            <p:nvPr/>
          </p:nvSpPr>
          <p:spPr bwMode="auto">
            <a:xfrm rot="5400000" flipH="1">
              <a:off x="3035" y="874"/>
              <a:ext cx="2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27" name="Oval 84"/>
            <p:cNvSpPr>
              <a:spLocks noChangeArrowheads="1"/>
            </p:cNvSpPr>
            <p:nvPr/>
          </p:nvSpPr>
          <p:spPr bwMode="auto">
            <a:xfrm>
              <a:off x="3550" y="664"/>
              <a:ext cx="40" cy="43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28" name="Oval 85"/>
            <p:cNvSpPr>
              <a:spLocks noChangeArrowheads="1"/>
            </p:cNvSpPr>
            <p:nvPr/>
          </p:nvSpPr>
          <p:spPr bwMode="auto">
            <a:xfrm>
              <a:off x="3335" y="1027"/>
              <a:ext cx="40" cy="42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29" name="Line 86"/>
            <p:cNvSpPr>
              <a:spLocks noChangeShapeType="1"/>
            </p:cNvSpPr>
            <p:nvPr/>
          </p:nvSpPr>
          <p:spPr bwMode="auto">
            <a:xfrm flipH="1" flipV="1">
              <a:off x="3642" y="669"/>
              <a:ext cx="185" cy="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730" name="Object 87"/>
            <p:cNvGraphicFramePr>
              <a:graphicFrameLocks noChangeAspect="1"/>
            </p:cNvGraphicFramePr>
            <p:nvPr/>
          </p:nvGraphicFramePr>
          <p:xfrm>
            <a:off x="3203" y="647"/>
            <a:ext cx="14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3180" imgH="161290" progId="Equation.3">
                    <p:embed/>
                  </p:oleObj>
                </mc:Choice>
                <mc:Fallback>
                  <p:oleObj name="Equation" r:id="rId22" imgW="43180" imgH="16129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" y="647"/>
                          <a:ext cx="14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512" name="Group 88"/>
          <p:cNvGrpSpPr/>
          <p:nvPr/>
        </p:nvGrpSpPr>
        <p:grpSpPr bwMode="auto">
          <a:xfrm>
            <a:off x="4891088" y="3790950"/>
            <a:ext cx="3929062" cy="1847850"/>
            <a:chOff x="2973" y="2388"/>
            <a:chExt cx="2475" cy="1164"/>
          </a:xfrm>
        </p:grpSpPr>
        <p:sp>
          <p:nvSpPr>
            <p:cNvPr id="25649" name="Line 89"/>
            <p:cNvSpPr>
              <a:spLocks noChangeShapeType="1"/>
            </p:cNvSpPr>
            <p:nvPr/>
          </p:nvSpPr>
          <p:spPr bwMode="auto">
            <a:xfrm>
              <a:off x="3399" y="3486"/>
              <a:ext cx="594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0" name="Line 90"/>
            <p:cNvSpPr>
              <a:spLocks noChangeShapeType="1"/>
            </p:cNvSpPr>
            <p:nvPr/>
          </p:nvSpPr>
          <p:spPr bwMode="auto">
            <a:xfrm flipV="1">
              <a:off x="3159" y="2545"/>
              <a:ext cx="780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51" name="Object 91"/>
            <p:cNvGraphicFramePr>
              <a:graphicFrameLocks noChangeAspect="1"/>
            </p:cNvGraphicFramePr>
            <p:nvPr/>
          </p:nvGraphicFramePr>
          <p:xfrm>
            <a:off x="2973" y="2547"/>
            <a:ext cx="21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6360" imgH="161290" progId="Equation.3">
                    <p:embed/>
                  </p:oleObj>
                </mc:Choice>
                <mc:Fallback>
                  <p:oleObj name="Equation" r:id="rId24" imgW="86360" imgH="16129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2547"/>
                          <a:ext cx="21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2" name="Object 92"/>
            <p:cNvGraphicFramePr>
              <a:graphicFrameLocks noChangeAspect="1"/>
            </p:cNvGraphicFramePr>
            <p:nvPr/>
          </p:nvGraphicFramePr>
          <p:xfrm>
            <a:off x="3708" y="2564"/>
            <a:ext cx="19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3975" imgH="172085" progId="Equation.3">
                    <p:embed/>
                  </p:oleObj>
                </mc:Choice>
                <mc:Fallback>
                  <p:oleObj name="Equation" r:id="rId26" imgW="53975" imgH="172085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2564"/>
                          <a:ext cx="19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3" name="Line 93"/>
            <p:cNvSpPr>
              <a:spLocks noChangeShapeType="1"/>
            </p:cNvSpPr>
            <p:nvPr/>
          </p:nvSpPr>
          <p:spPr bwMode="auto">
            <a:xfrm flipH="1">
              <a:off x="3235" y="2554"/>
              <a:ext cx="23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4" name="Line 94"/>
            <p:cNvSpPr>
              <a:spLocks noChangeShapeType="1"/>
            </p:cNvSpPr>
            <p:nvPr/>
          </p:nvSpPr>
          <p:spPr bwMode="auto">
            <a:xfrm>
              <a:off x="3619" y="2565"/>
              <a:ext cx="0" cy="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55" name="Object 95"/>
            <p:cNvGraphicFramePr>
              <a:graphicFrameLocks noChangeAspect="1"/>
            </p:cNvGraphicFramePr>
            <p:nvPr/>
          </p:nvGraphicFramePr>
          <p:xfrm>
            <a:off x="3425" y="2562"/>
            <a:ext cx="18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86360" imgH="182880" progId="Equation.3">
                    <p:embed/>
                  </p:oleObj>
                </mc:Choice>
                <mc:Fallback>
                  <p:oleObj name="Equation" r:id="rId28" imgW="86360" imgH="18288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2562"/>
                          <a:ext cx="18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6" name="Line 96"/>
            <p:cNvSpPr>
              <a:spLocks noChangeShapeType="1"/>
            </p:cNvSpPr>
            <p:nvPr/>
          </p:nvSpPr>
          <p:spPr bwMode="auto">
            <a:xfrm>
              <a:off x="3168" y="2904"/>
              <a:ext cx="7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7" name="Line 97"/>
            <p:cNvSpPr>
              <a:spLocks noChangeShapeType="1"/>
            </p:cNvSpPr>
            <p:nvPr/>
          </p:nvSpPr>
          <p:spPr bwMode="auto">
            <a:xfrm flipV="1">
              <a:off x="3608" y="315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58" name="Line 98"/>
            <p:cNvSpPr>
              <a:spLocks noChangeShapeType="1"/>
            </p:cNvSpPr>
            <p:nvPr/>
          </p:nvSpPr>
          <p:spPr bwMode="auto">
            <a:xfrm flipV="1">
              <a:off x="3404" y="2905"/>
              <a:ext cx="0" cy="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Oval 99"/>
            <p:cNvSpPr>
              <a:spLocks noChangeArrowheads="1"/>
            </p:cNvSpPr>
            <p:nvPr/>
          </p:nvSpPr>
          <p:spPr bwMode="auto">
            <a:xfrm>
              <a:off x="3129" y="2539"/>
              <a:ext cx="42" cy="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0" name="Oval 100"/>
            <p:cNvSpPr>
              <a:spLocks noChangeArrowheads="1"/>
            </p:cNvSpPr>
            <p:nvPr/>
          </p:nvSpPr>
          <p:spPr bwMode="auto">
            <a:xfrm>
              <a:off x="3140" y="2895"/>
              <a:ext cx="42" cy="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1" name="Line 101"/>
            <p:cNvSpPr>
              <a:spLocks noChangeShapeType="1"/>
            </p:cNvSpPr>
            <p:nvPr/>
          </p:nvSpPr>
          <p:spPr bwMode="auto">
            <a:xfrm rot="5400000" flipH="1">
              <a:off x="3513" y="2717"/>
              <a:ext cx="2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2" name="Line 102"/>
            <p:cNvSpPr>
              <a:spLocks noChangeShapeType="1"/>
            </p:cNvSpPr>
            <p:nvPr/>
          </p:nvSpPr>
          <p:spPr bwMode="auto">
            <a:xfrm rot="5400000" flipH="1">
              <a:off x="3084" y="2738"/>
              <a:ext cx="2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3" name="Oval 103"/>
            <p:cNvSpPr>
              <a:spLocks noChangeArrowheads="1"/>
            </p:cNvSpPr>
            <p:nvPr/>
          </p:nvSpPr>
          <p:spPr bwMode="auto">
            <a:xfrm>
              <a:off x="3591" y="2539"/>
              <a:ext cx="41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4" name="Oval 104"/>
            <p:cNvSpPr>
              <a:spLocks noChangeArrowheads="1"/>
            </p:cNvSpPr>
            <p:nvPr/>
          </p:nvSpPr>
          <p:spPr bwMode="auto">
            <a:xfrm>
              <a:off x="3371" y="2884"/>
              <a:ext cx="42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5" name="Line 105"/>
            <p:cNvSpPr>
              <a:spLocks noChangeShapeType="1"/>
            </p:cNvSpPr>
            <p:nvPr/>
          </p:nvSpPr>
          <p:spPr bwMode="auto">
            <a:xfrm flipH="1" flipV="1">
              <a:off x="3674" y="2543"/>
              <a:ext cx="190" cy="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66" name="Object 106"/>
            <p:cNvGraphicFramePr>
              <a:graphicFrameLocks noChangeAspect="1"/>
            </p:cNvGraphicFramePr>
            <p:nvPr/>
          </p:nvGraphicFramePr>
          <p:xfrm>
            <a:off x="3248" y="2511"/>
            <a:ext cx="16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43180" imgH="161290" progId="Equation.3">
                    <p:embed/>
                  </p:oleObj>
                </mc:Choice>
                <mc:Fallback>
                  <p:oleObj name="Equation" r:id="rId30" imgW="43180" imgH="16129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2511"/>
                          <a:ext cx="165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7" name="Line 107"/>
            <p:cNvSpPr>
              <a:spLocks noChangeShapeType="1"/>
            </p:cNvSpPr>
            <p:nvPr/>
          </p:nvSpPr>
          <p:spPr bwMode="auto">
            <a:xfrm flipV="1">
              <a:off x="4509" y="3130"/>
              <a:ext cx="286" cy="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8" name="Line 108"/>
            <p:cNvSpPr>
              <a:spLocks noChangeShapeType="1"/>
            </p:cNvSpPr>
            <p:nvPr/>
          </p:nvSpPr>
          <p:spPr bwMode="auto">
            <a:xfrm>
              <a:off x="4499" y="2435"/>
              <a:ext cx="657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69" name="Rectangle 109"/>
            <p:cNvSpPr>
              <a:spLocks noChangeArrowheads="1"/>
            </p:cNvSpPr>
            <p:nvPr/>
          </p:nvSpPr>
          <p:spPr bwMode="auto">
            <a:xfrm>
              <a:off x="3881" y="2388"/>
              <a:ext cx="628" cy="6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0" name="Rectangle 110"/>
            <p:cNvSpPr>
              <a:spLocks noChangeArrowheads="1"/>
            </p:cNvSpPr>
            <p:nvPr/>
          </p:nvSpPr>
          <p:spPr bwMode="auto">
            <a:xfrm>
              <a:off x="4008" y="2507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25671" name="Object 111"/>
            <p:cNvGraphicFramePr>
              <a:graphicFrameLocks noChangeAspect="1"/>
            </p:cNvGraphicFramePr>
            <p:nvPr/>
          </p:nvGraphicFramePr>
          <p:xfrm>
            <a:off x="5275" y="2462"/>
            <a:ext cx="17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53975" imgH="172085" progId="Equation.3">
                    <p:embed/>
                  </p:oleObj>
                </mc:Choice>
                <mc:Fallback>
                  <p:oleObj name="Equation" r:id="rId32" imgW="53975" imgH="172085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" y="2462"/>
                          <a:ext cx="17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72" name="Rectangle 112"/>
            <p:cNvSpPr>
              <a:spLocks noChangeArrowheads="1"/>
            </p:cNvSpPr>
            <p:nvPr/>
          </p:nvSpPr>
          <p:spPr bwMode="auto">
            <a:xfrm>
              <a:off x="3891" y="3092"/>
              <a:ext cx="627" cy="4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3" name="Rectangle 113"/>
            <p:cNvSpPr>
              <a:spLocks noChangeArrowheads="1"/>
            </p:cNvSpPr>
            <p:nvPr/>
          </p:nvSpPr>
          <p:spPr bwMode="auto">
            <a:xfrm>
              <a:off x="3996" y="3117"/>
              <a:ext cx="4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5674" name="Line 114"/>
            <p:cNvSpPr>
              <a:spLocks noChangeShapeType="1"/>
            </p:cNvSpPr>
            <p:nvPr/>
          </p:nvSpPr>
          <p:spPr bwMode="auto">
            <a:xfrm>
              <a:off x="5163" y="2989"/>
              <a:ext cx="0" cy="4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5" name="Line 115"/>
            <p:cNvSpPr>
              <a:spLocks noChangeShapeType="1"/>
            </p:cNvSpPr>
            <p:nvPr/>
          </p:nvSpPr>
          <p:spPr bwMode="auto">
            <a:xfrm>
              <a:off x="4509" y="2979"/>
              <a:ext cx="668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76" name="Line 116"/>
            <p:cNvSpPr>
              <a:spLocks noChangeShapeType="1"/>
            </p:cNvSpPr>
            <p:nvPr/>
          </p:nvSpPr>
          <p:spPr bwMode="auto">
            <a:xfrm>
              <a:off x="5163" y="2435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5677" name="Rectangle 117"/>
            <p:cNvSpPr>
              <a:spLocks noChangeArrowheads="1"/>
            </p:cNvSpPr>
            <p:nvPr/>
          </p:nvSpPr>
          <p:spPr bwMode="auto">
            <a:xfrm>
              <a:off x="5125" y="2605"/>
              <a:ext cx="74" cy="169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5678" name="Rectangle 118"/>
            <p:cNvSpPr>
              <a:spLocks noChangeArrowheads="1"/>
            </p:cNvSpPr>
            <p:nvPr/>
          </p:nvSpPr>
          <p:spPr bwMode="auto">
            <a:xfrm rot="-5400000">
              <a:off x="4948" y="2902"/>
              <a:ext cx="76" cy="17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9" name="Line 119"/>
            <p:cNvSpPr>
              <a:spLocks noChangeShapeType="1"/>
            </p:cNvSpPr>
            <p:nvPr/>
          </p:nvSpPr>
          <p:spPr bwMode="auto">
            <a:xfrm flipH="1">
              <a:off x="4786" y="2975"/>
              <a:ext cx="0" cy="1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0" name="Line 120"/>
            <p:cNvSpPr>
              <a:spLocks noChangeShapeType="1"/>
            </p:cNvSpPr>
            <p:nvPr/>
          </p:nvSpPr>
          <p:spPr bwMode="auto">
            <a:xfrm flipV="1">
              <a:off x="4528" y="3461"/>
              <a:ext cx="634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81" name="Line 121"/>
            <p:cNvSpPr>
              <a:spLocks noChangeShapeType="1"/>
            </p:cNvSpPr>
            <p:nvPr/>
          </p:nvSpPr>
          <p:spPr bwMode="auto">
            <a:xfrm>
              <a:off x="5263" y="2546"/>
              <a:ext cx="0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2" name="Oval 122"/>
            <p:cNvSpPr>
              <a:spLocks noChangeArrowheads="1"/>
            </p:cNvSpPr>
            <p:nvPr/>
          </p:nvSpPr>
          <p:spPr bwMode="auto">
            <a:xfrm>
              <a:off x="4770" y="2970"/>
              <a:ext cx="37" cy="3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3" name="Oval 123"/>
            <p:cNvSpPr>
              <a:spLocks noChangeArrowheads="1"/>
            </p:cNvSpPr>
            <p:nvPr/>
          </p:nvSpPr>
          <p:spPr bwMode="auto">
            <a:xfrm>
              <a:off x="5144" y="2961"/>
              <a:ext cx="36" cy="3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84" name="Object 124"/>
            <p:cNvGraphicFramePr>
              <a:graphicFrameLocks noChangeAspect="1"/>
            </p:cNvGraphicFramePr>
            <p:nvPr/>
          </p:nvGraphicFramePr>
          <p:xfrm>
            <a:off x="4891" y="3082"/>
            <a:ext cx="25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28905" imgH="182880" progId="Equation.3">
                    <p:embed/>
                  </p:oleObj>
                </mc:Choice>
                <mc:Fallback>
                  <p:oleObj name="Equation" r:id="rId34" imgW="128905" imgH="182880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3082"/>
                          <a:ext cx="25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85" name="Line 125"/>
            <p:cNvSpPr>
              <a:spLocks noChangeShapeType="1"/>
            </p:cNvSpPr>
            <p:nvPr/>
          </p:nvSpPr>
          <p:spPr bwMode="auto">
            <a:xfrm rot="5400000">
              <a:off x="4976" y="2958"/>
              <a:ext cx="0" cy="2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6" name="Rectangle 126"/>
            <p:cNvSpPr>
              <a:spLocks noChangeArrowheads="1"/>
            </p:cNvSpPr>
            <p:nvPr/>
          </p:nvSpPr>
          <p:spPr bwMode="auto">
            <a:xfrm>
              <a:off x="4841" y="2494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25687" name="Rectangle 127"/>
            <p:cNvSpPr>
              <a:spLocks noChangeArrowheads="1"/>
            </p:cNvSpPr>
            <p:nvPr/>
          </p:nvSpPr>
          <p:spPr bwMode="auto">
            <a:xfrm>
              <a:off x="4764" y="2674"/>
              <a:ext cx="2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i="1" baseline="-25000">
                  <a:ea typeface="楷体_GB2312" pitchFamily="49" charset="-122"/>
                </a:rPr>
                <a:t>f</a:t>
              </a:r>
            </a:p>
          </p:txBody>
        </p:sp>
      </p:grpSp>
      <p:grpSp>
        <p:nvGrpSpPr>
          <p:cNvPr id="615552" name="Group 128"/>
          <p:cNvGrpSpPr/>
          <p:nvPr/>
        </p:nvGrpSpPr>
        <p:grpSpPr bwMode="auto">
          <a:xfrm>
            <a:off x="409575" y="3829050"/>
            <a:ext cx="3911600" cy="1809750"/>
            <a:chOff x="258" y="2412"/>
            <a:chExt cx="2464" cy="1140"/>
          </a:xfrm>
        </p:grpSpPr>
        <p:sp>
          <p:nvSpPr>
            <p:cNvPr id="25613" name="Line 129"/>
            <p:cNvSpPr>
              <a:spLocks noChangeShapeType="1"/>
            </p:cNvSpPr>
            <p:nvPr/>
          </p:nvSpPr>
          <p:spPr bwMode="auto">
            <a:xfrm flipV="1">
              <a:off x="1698" y="3139"/>
              <a:ext cx="312" cy="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4" name="Line 130"/>
            <p:cNvSpPr>
              <a:spLocks noChangeShapeType="1"/>
            </p:cNvSpPr>
            <p:nvPr/>
          </p:nvSpPr>
          <p:spPr bwMode="auto">
            <a:xfrm>
              <a:off x="1687" y="2458"/>
              <a:ext cx="717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5" name="Rectangle 131"/>
            <p:cNvSpPr>
              <a:spLocks noChangeArrowheads="1"/>
            </p:cNvSpPr>
            <p:nvPr/>
          </p:nvSpPr>
          <p:spPr bwMode="auto">
            <a:xfrm>
              <a:off x="1012" y="2412"/>
              <a:ext cx="686" cy="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Rectangle 132"/>
            <p:cNvSpPr>
              <a:spLocks noChangeArrowheads="1"/>
            </p:cNvSpPr>
            <p:nvPr/>
          </p:nvSpPr>
          <p:spPr bwMode="auto">
            <a:xfrm>
              <a:off x="1151" y="2516"/>
              <a:ext cx="4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25617" name="Object 133"/>
            <p:cNvGraphicFramePr>
              <a:graphicFrameLocks noChangeAspect="1"/>
            </p:cNvGraphicFramePr>
            <p:nvPr/>
          </p:nvGraphicFramePr>
          <p:xfrm>
            <a:off x="2534" y="2472"/>
            <a:ext cx="18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53975" imgH="172085" progId="Equation.3">
                    <p:embed/>
                  </p:oleObj>
                </mc:Choice>
                <mc:Fallback>
                  <p:oleObj name="Equation" r:id="rId36" imgW="53975" imgH="172085" progId="Equation.3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" y="2472"/>
                          <a:ext cx="18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Rectangle 134"/>
            <p:cNvSpPr>
              <a:spLocks noChangeArrowheads="1"/>
            </p:cNvSpPr>
            <p:nvPr/>
          </p:nvSpPr>
          <p:spPr bwMode="auto">
            <a:xfrm>
              <a:off x="1023" y="3102"/>
              <a:ext cx="685" cy="4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Rectangle 135"/>
            <p:cNvSpPr>
              <a:spLocks noChangeArrowheads="1"/>
            </p:cNvSpPr>
            <p:nvPr/>
          </p:nvSpPr>
          <p:spPr bwMode="auto">
            <a:xfrm>
              <a:off x="1151" y="3149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5620" name="Line 136"/>
            <p:cNvSpPr>
              <a:spLocks noChangeShapeType="1"/>
            </p:cNvSpPr>
            <p:nvPr/>
          </p:nvSpPr>
          <p:spPr bwMode="auto">
            <a:xfrm>
              <a:off x="2412" y="3000"/>
              <a:ext cx="0" cy="4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37"/>
            <p:cNvSpPr>
              <a:spLocks noChangeShapeType="1"/>
            </p:cNvSpPr>
            <p:nvPr/>
          </p:nvSpPr>
          <p:spPr bwMode="auto">
            <a:xfrm>
              <a:off x="1698" y="2991"/>
              <a:ext cx="729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2" name="Line 138"/>
            <p:cNvSpPr>
              <a:spLocks noChangeShapeType="1"/>
            </p:cNvSpPr>
            <p:nvPr/>
          </p:nvSpPr>
          <p:spPr bwMode="auto">
            <a:xfrm>
              <a:off x="2412" y="2458"/>
              <a:ext cx="0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5623" name="Rectangle 139"/>
            <p:cNvSpPr>
              <a:spLocks noChangeArrowheads="1"/>
            </p:cNvSpPr>
            <p:nvPr/>
          </p:nvSpPr>
          <p:spPr bwMode="auto">
            <a:xfrm>
              <a:off x="2370" y="2625"/>
              <a:ext cx="81" cy="16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5624" name="Rectangle 140"/>
            <p:cNvSpPr>
              <a:spLocks noChangeArrowheads="1"/>
            </p:cNvSpPr>
            <p:nvPr/>
          </p:nvSpPr>
          <p:spPr bwMode="auto">
            <a:xfrm rot="-5400000">
              <a:off x="2182" y="2905"/>
              <a:ext cx="74" cy="192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Line 141"/>
            <p:cNvSpPr>
              <a:spLocks noChangeShapeType="1"/>
            </p:cNvSpPr>
            <p:nvPr/>
          </p:nvSpPr>
          <p:spPr bwMode="auto">
            <a:xfrm flipH="1">
              <a:off x="2000" y="2987"/>
              <a:ext cx="0" cy="1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142"/>
            <p:cNvSpPr>
              <a:spLocks noChangeShapeType="1"/>
            </p:cNvSpPr>
            <p:nvPr/>
          </p:nvSpPr>
          <p:spPr bwMode="auto">
            <a:xfrm flipV="1">
              <a:off x="1719" y="3463"/>
              <a:ext cx="692" cy="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7" name="Line 143"/>
            <p:cNvSpPr>
              <a:spLocks noChangeShapeType="1"/>
            </p:cNvSpPr>
            <p:nvPr/>
          </p:nvSpPr>
          <p:spPr bwMode="auto">
            <a:xfrm>
              <a:off x="2520" y="2555"/>
              <a:ext cx="0" cy="2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Oval 144"/>
            <p:cNvSpPr>
              <a:spLocks noChangeArrowheads="1"/>
            </p:cNvSpPr>
            <p:nvPr/>
          </p:nvSpPr>
          <p:spPr bwMode="auto">
            <a:xfrm>
              <a:off x="1983" y="2982"/>
              <a:ext cx="40" cy="34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9" name="Oval 145"/>
            <p:cNvSpPr>
              <a:spLocks noChangeArrowheads="1"/>
            </p:cNvSpPr>
            <p:nvPr/>
          </p:nvSpPr>
          <p:spPr bwMode="auto">
            <a:xfrm>
              <a:off x="2391" y="2973"/>
              <a:ext cx="40" cy="3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0" name="Object 146"/>
            <p:cNvGraphicFramePr>
              <a:graphicFrameLocks noChangeAspect="1"/>
            </p:cNvGraphicFramePr>
            <p:nvPr/>
          </p:nvGraphicFramePr>
          <p:xfrm>
            <a:off x="2115" y="3092"/>
            <a:ext cx="23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28905" imgH="182880" progId="Equation.3">
                    <p:embed/>
                  </p:oleObj>
                </mc:Choice>
                <mc:Fallback>
                  <p:oleObj name="Equation" r:id="rId38" imgW="128905" imgH="182880" progId="Equation.3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" y="3092"/>
                          <a:ext cx="23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Line 147"/>
            <p:cNvSpPr>
              <a:spLocks noChangeShapeType="1"/>
            </p:cNvSpPr>
            <p:nvPr/>
          </p:nvSpPr>
          <p:spPr bwMode="auto">
            <a:xfrm rot="5400000">
              <a:off x="2208" y="2957"/>
              <a:ext cx="0" cy="2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Rectangle 148"/>
            <p:cNvSpPr>
              <a:spLocks noChangeArrowheads="1"/>
            </p:cNvSpPr>
            <p:nvPr/>
          </p:nvSpPr>
          <p:spPr bwMode="auto">
            <a:xfrm>
              <a:off x="2074" y="2504"/>
              <a:ext cx="3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25633" name="Rectangle 149"/>
            <p:cNvSpPr>
              <a:spLocks noChangeArrowheads="1"/>
            </p:cNvSpPr>
            <p:nvPr/>
          </p:nvSpPr>
          <p:spPr bwMode="auto">
            <a:xfrm>
              <a:off x="1990" y="2679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i="1" baseline="-250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25634" name="Line 150"/>
            <p:cNvSpPr>
              <a:spLocks noChangeShapeType="1"/>
            </p:cNvSpPr>
            <p:nvPr/>
          </p:nvSpPr>
          <p:spPr bwMode="auto">
            <a:xfrm flipV="1">
              <a:off x="320" y="2503"/>
              <a:ext cx="6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35" name="Object 151"/>
            <p:cNvGraphicFramePr>
              <a:graphicFrameLocks noChangeAspect="1"/>
            </p:cNvGraphicFramePr>
            <p:nvPr/>
          </p:nvGraphicFramePr>
          <p:xfrm>
            <a:off x="355" y="2565"/>
            <a:ext cx="24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86360" imgH="161290" progId="Equation.3">
                    <p:embed/>
                  </p:oleObj>
                </mc:Choice>
                <mc:Fallback>
                  <p:oleObj name="Equation" r:id="rId40" imgW="86360" imgH="161290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" y="2565"/>
                          <a:ext cx="24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6" name="Object 152"/>
            <p:cNvGraphicFramePr>
              <a:graphicFrameLocks noChangeAspect="1"/>
            </p:cNvGraphicFramePr>
            <p:nvPr/>
          </p:nvGraphicFramePr>
          <p:xfrm>
            <a:off x="622" y="2503"/>
            <a:ext cx="30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18110" imgH="172085" progId="Equation.3">
                    <p:embed/>
                  </p:oleObj>
                </mc:Choice>
                <mc:Fallback>
                  <p:oleObj name="Equation" r:id="rId42" imgW="118110" imgH="172085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2503"/>
                          <a:ext cx="30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7" name="Line 153"/>
            <p:cNvSpPr>
              <a:spLocks noChangeShapeType="1"/>
            </p:cNvSpPr>
            <p:nvPr/>
          </p:nvSpPr>
          <p:spPr bwMode="auto">
            <a:xfrm rot="5400000" flipH="1">
              <a:off x="790" y="2734"/>
              <a:ext cx="2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8" name="Line 154"/>
            <p:cNvSpPr>
              <a:spLocks noChangeShapeType="1"/>
            </p:cNvSpPr>
            <p:nvPr/>
          </p:nvSpPr>
          <p:spPr bwMode="auto">
            <a:xfrm flipH="1">
              <a:off x="834" y="2923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39" name="Object 155"/>
            <p:cNvGraphicFramePr>
              <a:graphicFrameLocks noChangeAspect="1"/>
            </p:cNvGraphicFramePr>
            <p:nvPr/>
          </p:nvGraphicFramePr>
          <p:xfrm>
            <a:off x="638" y="3158"/>
            <a:ext cx="25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28905" imgH="182880" progId="Equation.3">
                    <p:embed/>
                  </p:oleObj>
                </mc:Choice>
                <mc:Fallback>
                  <p:oleObj name="Equation" r:id="rId44" imgW="128905" imgH="182880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3158"/>
                          <a:ext cx="25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0" name="Line 156"/>
            <p:cNvSpPr>
              <a:spLocks noChangeShapeType="1"/>
            </p:cNvSpPr>
            <p:nvPr/>
          </p:nvSpPr>
          <p:spPr bwMode="auto">
            <a:xfrm flipV="1">
              <a:off x="846" y="2917"/>
              <a:ext cx="169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1" name="Line 157"/>
            <p:cNvSpPr>
              <a:spLocks noChangeShapeType="1"/>
            </p:cNvSpPr>
            <p:nvPr/>
          </p:nvSpPr>
          <p:spPr bwMode="auto">
            <a:xfrm>
              <a:off x="258" y="2927"/>
              <a:ext cx="253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2" name="Line 158"/>
            <p:cNvSpPr>
              <a:spLocks noChangeShapeType="1"/>
            </p:cNvSpPr>
            <p:nvPr/>
          </p:nvSpPr>
          <p:spPr bwMode="auto">
            <a:xfrm flipV="1">
              <a:off x="846" y="3170"/>
              <a:ext cx="169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3" name="Line 159"/>
            <p:cNvSpPr>
              <a:spLocks noChangeShapeType="1"/>
            </p:cNvSpPr>
            <p:nvPr/>
          </p:nvSpPr>
          <p:spPr bwMode="auto">
            <a:xfrm flipV="1">
              <a:off x="504" y="2940"/>
              <a:ext cx="0" cy="5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Oval 160"/>
            <p:cNvSpPr>
              <a:spLocks noChangeArrowheads="1"/>
            </p:cNvSpPr>
            <p:nvPr/>
          </p:nvSpPr>
          <p:spPr bwMode="auto">
            <a:xfrm>
              <a:off x="288" y="2486"/>
              <a:ext cx="45" cy="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5" name="Oval 161"/>
            <p:cNvSpPr>
              <a:spLocks noChangeArrowheads="1"/>
            </p:cNvSpPr>
            <p:nvPr/>
          </p:nvSpPr>
          <p:spPr bwMode="auto">
            <a:xfrm>
              <a:off x="264" y="2919"/>
              <a:ext cx="45" cy="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46" name="Line 162"/>
            <p:cNvSpPr>
              <a:spLocks noChangeShapeType="1"/>
            </p:cNvSpPr>
            <p:nvPr/>
          </p:nvSpPr>
          <p:spPr bwMode="auto">
            <a:xfrm rot="5400000" flipH="1">
              <a:off x="791" y="3346"/>
              <a:ext cx="2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7" name="Line 163"/>
            <p:cNvSpPr>
              <a:spLocks noChangeShapeType="1"/>
            </p:cNvSpPr>
            <p:nvPr/>
          </p:nvSpPr>
          <p:spPr bwMode="auto">
            <a:xfrm rot="5400000" flipH="1">
              <a:off x="190" y="2734"/>
              <a:ext cx="2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48" name="Line 164"/>
            <p:cNvSpPr>
              <a:spLocks noChangeShapeType="1"/>
            </p:cNvSpPr>
            <p:nvPr/>
          </p:nvSpPr>
          <p:spPr bwMode="auto">
            <a:xfrm>
              <a:off x="498" y="3487"/>
              <a:ext cx="5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589" name="Line 165"/>
          <p:cNvSpPr>
            <a:spLocks noChangeShapeType="1"/>
          </p:cNvSpPr>
          <p:nvPr/>
        </p:nvSpPr>
        <p:spPr bwMode="auto">
          <a:xfrm>
            <a:off x="228600" y="3600450"/>
            <a:ext cx="89154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90" name="Line 166"/>
          <p:cNvSpPr>
            <a:spLocks noChangeShapeType="1"/>
          </p:cNvSpPr>
          <p:nvPr/>
        </p:nvSpPr>
        <p:spPr bwMode="auto">
          <a:xfrm rot="-5400000">
            <a:off x="1256506" y="3425032"/>
            <a:ext cx="6478587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91" name="Rectangle 167"/>
          <p:cNvSpPr>
            <a:spLocks noChangeArrowheads="1"/>
          </p:cNvSpPr>
          <p:nvPr/>
        </p:nvSpPr>
        <p:spPr bwMode="auto">
          <a:xfrm>
            <a:off x="733425" y="2909888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电压串联负反馈</a:t>
            </a:r>
          </a:p>
        </p:txBody>
      </p:sp>
      <p:sp>
        <p:nvSpPr>
          <p:cNvPr id="615592" name="Rectangle 168"/>
          <p:cNvSpPr>
            <a:spLocks noChangeArrowheads="1"/>
          </p:cNvSpPr>
          <p:nvPr/>
        </p:nvSpPr>
        <p:spPr bwMode="auto">
          <a:xfrm>
            <a:off x="5400675" y="2909888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电压并联负反馈</a:t>
            </a:r>
          </a:p>
        </p:txBody>
      </p:sp>
      <p:sp>
        <p:nvSpPr>
          <p:cNvPr id="615593" name="Rectangle 169"/>
          <p:cNvSpPr>
            <a:spLocks noChangeArrowheads="1"/>
          </p:cNvSpPr>
          <p:nvPr/>
        </p:nvSpPr>
        <p:spPr bwMode="auto">
          <a:xfrm>
            <a:off x="695325" y="5646738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电流串联负反馈</a:t>
            </a:r>
          </a:p>
        </p:txBody>
      </p:sp>
      <p:sp>
        <p:nvSpPr>
          <p:cNvPr id="615594" name="Rectangle 170"/>
          <p:cNvSpPr>
            <a:spLocks noChangeArrowheads="1"/>
          </p:cNvSpPr>
          <p:nvPr/>
        </p:nvSpPr>
        <p:spPr bwMode="auto">
          <a:xfrm>
            <a:off x="5362575" y="5665788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电流并联负反馈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build="p" autoUpdateAnimBg="0"/>
      <p:bldP spid="615589" grpId="0" animBg="1"/>
      <p:bldP spid="615590" grpId="0" animBg="1"/>
      <p:bldP spid="615591" grpId="0" autoUpdateAnimBg="0"/>
      <p:bldP spid="615592" grpId="0" autoUpdateAnimBg="0"/>
      <p:bldP spid="615593" grpId="0" autoUpdateAnimBg="0"/>
      <p:bldP spid="6155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6752" y="404664"/>
            <a:ext cx="59436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4400" b="1" dirty="0">
                <a:solidFill>
                  <a:srgbClr val="FF0000"/>
                </a:solidFill>
                <a:ea typeface="楷体_GB2312" pitchFamily="49" charset="-122"/>
              </a:rPr>
              <a:t>8.2 </a:t>
            </a:r>
            <a:r>
              <a:rPr kumimoji="1" lang="zh-CN" altLang="en-US" sz="4400" b="1" dirty="0">
                <a:solidFill>
                  <a:srgbClr val="FF0000"/>
                </a:solidFill>
                <a:ea typeface="楷体_GB2312" pitchFamily="49" charset="-122"/>
              </a:rPr>
              <a:t>反馈类型的判别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752" y="1412776"/>
            <a:ext cx="392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600" b="1" dirty="0">
                <a:solidFill>
                  <a:srgbClr val="FF3300"/>
                </a:solidFill>
                <a:ea typeface="楷体_GB2312" pitchFamily="49" charset="-122"/>
              </a:rPr>
              <a:t>判别有无反馈</a:t>
            </a:r>
            <a:endParaRPr lang="en-US" altLang="zh-C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6752" y="2204689"/>
            <a:ext cx="372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>
                <a:solidFill>
                  <a:srgbClr val="FF3300"/>
                </a:solidFill>
                <a:ea typeface="楷体_GB2312" pitchFamily="49" charset="-122"/>
              </a:defRPr>
            </a:lvl1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66FF"/>
                </a:solidFill>
              </a:rPr>
              <a:t>判别正、负反馈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52" y="2851020"/>
            <a:ext cx="485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kumimoji="1" sz="3600" b="1">
                <a:solidFill>
                  <a:srgbClr val="FF3300"/>
                </a:solidFill>
                <a:ea typeface="楷体_GB2312" pitchFamily="49" charset="-122"/>
              </a:defRPr>
            </a:lvl1pPr>
          </a:lstStyle>
          <a:p>
            <a:r>
              <a:rPr lang="zh-CN" altLang="en-US" dirty="0"/>
              <a:t>判别电压、电流反馈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46752" y="3498341"/>
            <a:ext cx="458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kumimoji="1" sz="3600" b="1">
                <a:solidFill>
                  <a:srgbClr val="FF3300"/>
                </a:solidFill>
                <a:ea typeface="楷体_GB2312" pitchFamily="49" charset="-122"/>
              </a:defRPr>
            </a:lvl1pPr>
          </a:lstStyle>
          <a:p>
            <a:r>
              <a:rPr lang="zh-CN" altLang="en-US" dirty="0">
                <a:solidFill>
                  <a:srgbClr val="0066FF"/>
                </a:solidFill>
              </a:rPr>
              <a:t>判别串联、并联反馈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752" y="4144672"/>
            <a:ext cx="440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kumimoji="1" sz="3600" b="1">
                <a:solidFill>
                  <a:srgbClr val="FF3300"/>
                </a:solidFill>
                <a:ea typeface="楷体_GB2312" pitchFamily="49" charset="-122"/>
              </a:defRPr>
            </a:lvl1pPr>
          </a:lstStyle>
          <a:p>
            <a:r>
              <a:rPr lang="zh-CN" altLang="en-US" dirty="0"/>
              <a:t>交流反馈与直流反馈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4705" y="1439217"/>
            <a:ext cx="392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kumimoji="1" sz="3600" b="1">
                <a:solidFill>
                  <a:srgbClr val="FF3300"/>
                </a:solidFill>
                <a:ea typeface="楷体_GB2312" pitchFamily="49" charset="-122"/>
              </a:defRPr>
            </a:lvl1pPr>
          </a:lstStyle>
          <a:p>
            <a:r>
              <a:rPr lang="zh-CN" altLang="en-US" b="0" dirty="0"/>
              <a:t>找反馈元件</a:t>
            </a:r>
            <a:endParaRPr lang="en-US" altLang="zh-CN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854705" y="2231130"/>
            <a:ext cx="372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>
                <a:solidFill>
                  <a:srgbClr val="FF3300"/>
                </a:solidFill>
                <a:ea typeface="楷体_GB2312" pitchFamily="49" charset="-122"/>
              </a:defRPr>
            </a:lvl1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66FF"/>
                </a:solidFill>
              </a:rPr>
              <a:t>瞬时极性法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4705" y="2877461"/>
            <a:ext cx="485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kumimoji="1" sz="3600" b="1">
                <a:solidFill>
                  <a:srgbClr val="FF3300"/>
                </a:solidFill>
                <a:ea typeface="楷体_GB2312" pitchFamily="49" charset="-122"/>
              </a:defRPr>
            </a:lvl1pPr>
          </a:lstStyle>
          <a:p>
            <a:r>
              <a:rPr lang="zh-CN" altLang="en-US" dirty="0"/>
              <a:t>看输出端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4854705" y="3524782"/>
            <a:ext cx="458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kumimoji="1" sz="3600" b="1">
                <a:solidFill>
                  <a:srgbClr val="FF3300"/>
                </a:solidFill>
                <a:ea typeface="楷体_GB2312" pitchFamily="49" charset="-122"/>
              </a:defRPr>
            </a:lvl1pPr>
          </a:lstStyle>
          <a:p>
            <a:r>
              <a:rPr lang="zh-CN" altLang="en-US" dirty="0">
                <a:solidFill>
                  <a:srgbClr val="0066FF"/>
                </a:solidFill>
              </a:rPr>
              <a:t>看输入端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54705" y="4171113"/>
            <a:ext cx="440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>
              <a:defRPr kumimoji="1" sz="3600" b="1">
                <a:solidFill>
                  <a:srgbClr val="FF3300"/>
                </a:solidFill>
                <a:ea typeface="楷体_GB2312" pitchFamily="49" charset="-122"/>
              </a:defRPr>
            </a:lvl1pPr>
          </a:lstStyle>
          <a:p>
            <a:r>
              <a:rPr lang="zh-CN" altLang="en-US" dirty="0"/>
              <a:t>反馈通道有无隔直电容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146752" y="246481"/>
            <a:ext cx="5943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8.2 </a:t>
            </a:r>
            <a:r>
              <a:rPr kumimoji="1"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反馈类型的判别</a:t>
            </a:r>
          </a:p>
        </p:txBody>
      </p:sp>
      <p:sp>
        <p:nvSpPr>
          <p:cNvPr id="616451" name="Text Box 3"/>
          <p:cNvSpPr txBox="1">
            <a:spLocks noChangeArrowheads="1"/>
          </p:cNvSpPr>
          <p:nvPr/>
        </p:nvSpPr>
        <p:spPr bwMode="auto">
          <a:xfrm>
            <a:off x="209550" y="833438"/>
            <a:ext cx="640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3300"/>
                </a:solidFill>
                <a:ea typeface="楷体_GB2312" pitchFamily="49" charset="-122"/>
              </a:rPr>
              <a:t>1.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判别有无反馈</a:t>
            </a:r>
            <a:r>
              <a:rPr kumimoji="1" lang="en-US" altLang="zh-CN" sz="3200" b="1" dirty="0">
                <a:solidFill>
                  <a:srgbClr val="003399"/>
                </a:solidFill>
                <a:ea typeface="楷体_GB2312" pitchFamily="49" charset="-122"/>
              </a:rPr>
              <a:t>——</a:t>
            </a:r>
            <a:r>
              <a:rPr kumimoji="1" lang="zh-CN" altLang="en-US" sz="3200" b="1" dirty="0">
                <a:solidFill>
                  <a:srgbClr val="003399"/>
                </a:solidFill>
                <a:ea typeface="楷体_GB2312" pitchFamily="49" charset="-122"/>
              </a:rPr>
              <a:t>找反馈元件</a:t>
            </a:r>
          </a:p>
        </p:txBody>
      </p:sp>
      <p:grpSp>
        <p:nvGrpSpPr>
          <p:cNvPr id="616452" name="Group 4"/>
          <p:cNvGrpSpPr/>
          <p:nvPr/>
        </p:nvGrpSpPr>
        <p:grpSpPr bwMode="auto">
          <a:xfrm>
            <a:off x="314325" y="1433513"/>
            <a:ext cx="4048125" cy="1924050"/>
            <a:chOff x="198" y="828"/>
            <a:chExt cx="2550" cy="1212"/>
          </a:xfrm>
        </p:grpSpPr>
        <p:sp>
          <p:nvSpPr>
            <p:cNvPr id="26725" name="Text Box 5"/>
            <p:cNvSpPr txBox="1">
              <a:spLocks noChangeArrowheads="1"/>
            </p:cNvSpPr>
            <p:nvPr/>
          </p:nvSpPr>
          <p:spPr bwMode="auto">
            <a:xfrm>
              <a:off x="1197" y="1391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26726" name="AutoShape 6"/>
            <p:cNvSpPr>
              <a:spLocks noChangeArrowheads="1"/>
            </p:cNvSpPr>
            <p:nvPr/>
          </p:nvSpPr>
          <p:spPr bwMode="auto">
            <a:xfrm rot="5400000">
              <a:off x="1302" y="986"/>
              <a:ext cx="684" cy="81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" name="Line 7"/>
            <p:cNvSpPr>
              <a:spLocks noChangeShapeType="1"/>
            </p:cNvSpPr>
            <p:nvPr/>
          </p:nvSpPr>
          <p:spPr bwMode="auto">
            <a:xfrm>
              <a:off x="1056" y="155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8" name="Text Box 8"/>
            <p:cNvSpPr txBox="1">
              <a:spLocks noChangeArrowheads="1"/>
            </p:cNvSpPr>
            <p:nvPr/>
          </p:nvSpPr>
          <p:spPr bwMode="auto">
            <a:xfrm>
              <a:off x="1200" y="1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26729" name="Line 9"/>
            <p:cNvSpPr>
              <a:spLocks noChangeShapeType="1"/>
            </p:cNvSpPr>
            <p:nvPr/>
          </p:nvSpPr>
          <p:spPr bwMode="auto">
            <a:xfrm flipV="1">
              <a:off x="387" y="1244"/>
              <a:ext cx="844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6730" name="Rectangle 10"/>
            <p:cNvSpPr>
              <a:spLocks noChangeArrowheads="1"/>
            </p:cNvSpPr>
            <p:nvPr/>
          </p:nvSpPr>
          <p:spPr bwMode="auto">
            <a:xfrm>
              <a:off x="543" y="1200"/>
              <a:ext cx="288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" name="Line 11"/>
            <p:cNvSpPr>
              <a:spLocks noChangeShapeType="1"/>
            </p:cNvSpPr>
            <p:nvPr/>
          </p:nvSpPr>
          <p:spPr bwMode="auto">
            <a:xfrm>
              <a:off x="2211" y="864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2" name="Line 12"/>
            <p:cNvSpPr>
              <a:spLocks noChangeShapeType="1"/>
            </p:cNvSpPr>
            <p:nvPr/>
          </p:nvSpPr>
          <p:spPr bwMode="auto">
            <a:xfrm flipV="1">
              <a:off x="951" y="2028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3" name="Line 13"/>
            <p:cNvSpPr>
              <a:spLocks noChangeShapeType="1"/>
            </p:cNvSpPr>
            <p:nvPr/>
          </p:nvSpPr>
          <p:spPr bwMode="auto">
            <a:xfrm flipH="1">
              <a:off x="955" y="86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4" name="Line 14"/>
            <p:cNvSpPr>
              <a:spLocks noChangeShapeType="1"/>
            </p:cNvSpPr>
            <p:nvPr/>
          </p:nvSpPr>
          <p:spPr bwMode="auto">
            <a:xfrm>
              <a:off x="943" y="860"/>
              <a:ext cx="12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5" name="Line 15"/>
            <p:cNvSpPr>
              <a:spLocks noChangeShapeType="1"/>
            </p:cNvSpPr>
            <p:nvPr/>
          </p:nvSpPr>
          <p:spPr bwMode="auto">
            <a:xfrm flipH="1">
              <a:off x="1071" y="1560"/>
              <a:ext cx="0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6" name="Line 16"/>
            <p:cNvSpPr>
              <a:spLocks noChangeShapeType="1"/>
            </p:cNvSpPr>
            <p:nvPr/>
          </p:nvSpPr>
          <p:spPr bwMode="auto">
            <a:xfrm>
              <a:off x="2055" y="1392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7" name="Line 17"/>
            <p:cNvSpPr>
              <a:spLocks noChangeShapeType="1"/>
            </p:cNvSpPr>
            <p:nvPr/>
          </p:nvSpPr>
          <p:spPr bwMode="auto">
            <a:xfrm flipH="1">
              <a:off x="2211" y="1392"/>
              <a:ext cx="0" cy="6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8" name="Text Box 18"/>
            <p:cNvSpPr txBox="1">
              <a:spLocks noChangeArrowheads="1"/>
            </p:cNvSpPr>
            <p:nvPr/>
          </p:nvSpPr>
          <p:spPr bwMode="auto">
            <a:xfrm>
              <a:off x="198" y="1229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6739" name="Text Box 19"/>
            <p:cNvSpPr txBox="1">
              <a:spLocks noChangeArrowheads="1"/>
            </p:cNvSpPr>
            <p:nvPr/>
          </p:nvSpPr>
          <p:spPr bwMode="auto">
            <a:xfrm>
              <a:off x="2378" y="1478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6740" name="Text Box 20"/>
            <p:cNvSpPr txBox="1">
              <a:spLocks noChangeArrowheads="1"/>
            </p:cNvSpPr>
            <p:nvPr/>
          </p:nvSpPr>
          <p:spPr bwMode="auto">
            <a:xfrm>
              <a:off x="1838" y="151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26741" name="Text Box 21"/>
            <p:cNvSpPr txBox="1">
              <a:spLocks noChangeArrowheads="1"/>
            </p:cNvSpPr>
            <p:nvPr/>
          </p:nvSpPr>
          <p:spPr bwMode="auto">
            <a:xfrm>
              <a:off x="722" y="1622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26742" name="Text Box 22"/>
            <p:cNvSpPr txBox="1">
              <a:spLocks noChangeArrowheads="1"/>
            </p:cNvSpPr>
            <p:nvPr/>
          </p:nvSpPr>
          <p:spPr bwMode="auto">
            <a:xfrm>
              <a:off x="494" y="902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26743" name="Rectangle 23"/>
            <p:cNvSpPr>
              <a:spLocks noChangeArrowheads="1"/>
            </p:cNvSpPr>
            <p:nvPr/>
          </p:nvSpPr>
          <p:spPr bwMode="auto">
            <a:xfrm>
              <a:off x="1455" y="828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6744" name="Rectangle 24"/>
            <p:cNvSpPr>
              <a:spLocks noChangeArrowheads="1"/>
            </p:cNvSpPr>
            <p:nvPr/>
          </p:nvSpPr>
          <p:spPr bwMode="auto">
            <a:xfrm rot="-5400000">
              <a:off x="927" y="1752"/>
              <a:ext cx="288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5" name="Text Box 25"/>
            <p:cNvSpPr txBox="1">
              <a:spLocks noChangeArrowheads="1"/>
            </p:cNvSpPr>
            <p:nvPr/>
          </p:nvSpPr>
          <p:spPr bwMode="auto">
            <a:xfrm>
              <a:off x="1454" y="890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6746" name="Line 26"/>
            <p:cNvSpPr>
              <a:spLocks noChangeShapeType="1"/>
            </p:cNvSpPr>
            <p:nvPr/>
          </p:nvSpPr>
          <p:spPr bwMode="auto">
            <a:xfrm flipV="1">
              <a:off x="2091" y="2024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6747" name="Rectangle 27"/>
            <p:cNvSpPr>
              <a:spLocks noChangeArrowheads="1"/>
            </p:cNvSpPr>
            <p:nvPr/>
          </p:nvSpPr>
          <p:spPr bwMode="auto">
            <a:xfrm rot="-5400000">
              <a:off x="2067" y="1644"/>
              <a:ext cx="288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8" name="Oval 28"/>
            <p:cNvSpPr>
              <a:spLocks noChangeArrowheads="1"/>
            </p:cNvSpPr>
            <p:nvPr/>
          </p:nvSpPr>
          <p:spPr bwMode="auto">
            <a:xfrm>
              <a:off x="336" y="1224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49" name="Oval 29"/>
            <p:cNvSpPr>
              <a:spLocks noChangeArrowheads="1"/>
            </p:cNvSpPr>
            <p:nvPr/>
          </p:nvSpPr>
          <p:spPr bwMode="auto">
            <a:xfrm>
              <a:off x="2472" y="1356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0" name="Oval 30"/>
            <p:cNvSpPr>
              <a:spLocks noChangeArrowheads="1"/>
            </p:cNvSpPr>
            <p:nvPr/>
          </p:nvSpPr>
          <p:spPr bwMode="auto">
            <a:xfrm>
              <a:off x="944" y="1224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1" name="Oval 31"/>
            <p:cNvSpPr>
              <a:spLocks noChangeArrowheads="1"/>
            </p:cNvSpPr>
            <p:nvPr/>
          </p:nvSpPr>
          <p:spPr bwMode="auto">
            <a:xfrm>
              <a:off x="2184" y="1356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2" name="Line 32"/>
            <p:cNvSpPr>
              <a:spLocks noChangeShapeType="1"/>
            </p:cNvSpPr>
            <p:nvPr/>
          </p:nvSpPr>
          <p:spPr bwMode="auto">
            <a:xfrm>
              <a:off x="468" y="138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53" name="Oval 33"/>
            <p:cNvSpPr>
              <a:spLocks noChangeArrowheads="1"/>
            </p:cNvSpPr>
            <p:nvPr/>
          </p:nvSpPr>
          <p:spPr bwMode="auto">
            <a:xfrm>
              <a:off x="456" y="1812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4" name="Line 34"/>
            <p:cNvSpPr>
              <a:spLocks noChangeShapeType="1"/>
            </p:cNvSpPr>
            <p:nvPr/>
          </p:nvSpPr>
          <p:spPr bwMode="auto">
            <a:xfrm flipV="1">
              <a:off x="363" y="2004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5" name="Line 35"/>
            <p:cNvSpPr>
              <a:spLocks noChangeShapeType="1"/>
            </p:cNvSpPr>
            <p:nvPr/>
          </p:nvSpPr>
          <p:spPr bwMode="auto">
            <a:xfrm>
              <a:off x="483" y="1876"/>
              <a:ext cx="0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56" name="Line 36"/>
            <p:cNvSpPr>
              <a:spLocks noChangeShapeType="1"/>
            </p:cNvSpPr>
            <p:nvPr/>
          </p:nvSpPr>
          <p:spPr bwMode="auto">
            <a:xfrm>
              <a:off x="2364" y="15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485" name="Group 37"/>
          <p:cNvGrpSpPr/>
          <p:nvPr/>
        </p:nvGrpSpPr>
        <p:grpSpPr bwMode="auto">
          <a:xfrm>
            <a:off x="4848225" y="3937000"/>
            <a:ext cx="3952875" cy="2139950"/>
            <a:chOff x="3054" y="2312"/>
            <a:chExt cx="2490" cy="1348"/>
          </a:xfrm>
        </p:grpSpPr>
        <p:sp>
          <p:nvSpPr>
            <p:cNvPr id="26699" name="Text Box 38"/>
            <p:cNvSpPr txBox="1">
              <a:spLocks noChangeArrowheads="1"/>
            </p:cNvSpPr>
            <p:nvPr/>
          </p:nvSpPr>
          <p:spPr bwMode="auto">
            <a:xfrm>
              <a:off x="3993" y="2351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26700" name="AutoShape 39"/>
            <p:cNvSpPr>
              <a:spLocks noChangeArrowheads="1"/>
            </p:cNvSpPr>
            <p:nvPr/>
          </p:nvSpPr>
          <p:spPr bwMode="auto">
            <a:xfrm rot="5400000">
              <a:off x="4098" y="2246"/>
              <a:ext cx="684" cy="81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1" name="Line 40"/>
            <p:cNvSpPr>
              <a:spLocks noChangeShapeType="1"/>
            </p:cNvSpPr>
            <p:nvPr/>
          </p:nvSpPr>
          <p:spPr bwMode="auto">
            <a:xfrm>
              <a:off x="3852" y="281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2" name="Text Box 41"/>
            <p:cNvSpPr txBox="1">
              <a:spLocks noChangeArrowheads="1"/>
            </p:cNvSpPr>
            <p:nvPr/>
          </p:nvSpPr>
          <p:spPr bwMode="auto">
            <a:xfrm>
              <a:off x="4020" y="267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26703" name="Line 42"/>
            <p:cNvSpPr>
              <a:spLocks noChangeShapeType="1"/>
            </p:cNvSpPr>
            <p:nvPr/>
          </p:nvSpPr>
          <p:spPr bwMode="auto">
            <a:xfrm flipV="1">
              <a:off x="3327" y="2508"/>
              <a:ext cx="7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4" name="Line 43"/>
            <p:cNvSpPr>
              <a:spLocks noChangeShapeType="1"/>
            </p:cNvSpPr>
            <p:nvPr/>
          </p:nvSpPr>
          <p:spPr bwMode="auto">
            <a:xfrm>
              <a:off x="5007" y="2652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5" name="Line 44"/>
            <p:cNvSpPr>
              <a:spLocks noChangeShapeType="1"/>
            </p:cNvSpPr>
            <p:nvPr/>
          </p:nvSpPr>
          <p:spPr bwMode="auto">
            <a:xfrm flipH="1">
              <a:off x="3843" y="2808"/>
              <a:ext cx="0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6" name="Line 45"/>
            <p:cNvSpPr>
              <a:spLocks noChangeShapeType="1"/>
            </p:cNvSpPr>
            <p:nvPr/>
          </p:nvSpPr>
          <p:spPr bwMode="auto">
            <a:xfrm flipV="1">
              <a:off x="3831" y="3168"/>
              <a:ext cx="1176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7" name="Line 46"/>
            <p:cNvSpPr>
              <a:spLocks noChangeShapeType="1"/>
            </p:cNvSpPr>
            <p:nvPr/>
          </p:nvSpPr>
          <p:spPr bwMode="auto">
            <a:xfrm>
              <a:off x="4851" y="2652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8" name="Line 47"/>
            <p:cNvSpPr>
              <a:spLocks noChangeShapeType="1"/>
            </p:cNvSpPr>
            <p:nvPr/>
          </p:nvSpPr>
          <p:spPr bwMode="auto">
            <a:xfrm flipH="1">
              <a:off x="5007" y="3012"/>
              <a:ext cx="0" cy="6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9" name="Text Box 48"/>
            <p:cNvSpPr txBox="1">
              <a:spLocks noChangeArrowheads="1"/>
            </p:cNvSpPr>
            <p:nvPr/>
          </p:nvSpPr>
          <p:spPr bwMode="auto">
            <a:xfrm>
              <a:off x="5174" y="2738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6710" name="Text Box 49"/>
            <p:cNvSpPr txBox="1">
              <a:spLocks noChangeArrowheads="1"/>
            </p:cNvSpPr>
            <p:nvPr/>
          </p:nvSpPr>
          <p:spPr bwMode="auto">
            <a:xfrm>
              <a:off x="4634" y="277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26711" name="Rectangle 50"/>
            <p:cNvSpPr>
              <a:spLocks noChangeArrowheads="1"/>
            </p:cNvSpPr>
            <p:nvPr/>
          </p:nvSpPr>
          <p:spPr bwMode="auto">
            <a:xfrm rot="-5400000">
              <a:off x="4863" y="3360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2" name="Text Box 51"/>
            <p:cNvSpPr txBox="1">
              <a:spLocks noChangeArrowheads="1"/>
            </p:cNvSpPr>
            <p:nvPr/>
          </p:nvSpPr>
          <p:spPr bwMode="auto">
            <a:xfrm>
              <a:off x="4586" y="3242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6713" name="Line 52"/>
            <p:cNvSpPr>
              <a:spLocks noChangeShapeType="1"/>
            </p:cNvSpPr>
            <p:nvPr/>
          </p:nvSpPr>
          <p:spPr bwMode="auto">
            <a:xfrm flipV="1">
              <a:off x="4879" y="3632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6714" name="Rectangle 53"/>
            <p:cNvSpPr>
              <a:spLocks noChangeArrowheads="1"/>
            </p:cNvSpPr>
            <p:nvPr/>
          </p:nvSpPr>
          <p:spPr bwMode="auto">
            <a:xfrm rot="-5400000">
              <a:off x="4863" y="2904"/>
              <a:ext cx="288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5" name="Oval 54"/>
            <p:cNvSpPr>
              <a:spLocks noChangeArrowheads="1"/>
            </p:cNvSpPr>
            <p:nvPr/>
          </p:nvSpPr>
          <p:spPr bwMode="auto">
            <a:xfrm>
              <a:off x="5268" y="2616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6" name="Oval 55"/>
            <p:cNvSpPr>
              <a:spLocks noChangeArrowheads="1"/>
            </p:cNvSpPr>
            <p:nvPr/>
          </p:nvSpPr>
          <p:spPr bwMode="auto">
            <a:xfrm>
              <a:off x="4980" y="2616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7" name="Line 56"/>
            <p:cNvSpPr>
              <a:spLocks noChangeShapeType="1"/>
            </p:cNvSpPr>
            <p:nvPr/>
          </p:nvSpPr>
          <p:spPr bwMode="auto">
            <a:xfrm>
              <a:off x="5148" y="271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8" name="Oval 57"/>
            <p:cNvSpPr>
              <a:spLocks noChangeArrowheads="1"/>
            </p:cNvSpPr>
            <p:nvPr/>
          </p:nvSpPr>
          <p:spPr bwMode="auto">
            <a:xfrm>
              <a:off x="3300" y="2484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9" name="Oval 58"/>
            <p:cNvSpPr>
              <a:spLocks noChangeArrowheads="1"/>
            </p:cNvSpPr>
            <p:nvPr/>
          </p:nvSpPr>
          <p:spPr bwMode="auto">
            <a:xfrm>
              <a:off x="4980" y="3144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0" name="Text Box 59"/>
            <p:cNvSpPr txBox="1">
              <a:spLocks noChangeArrowheads="1"/>
            </p:cNvSpPr>
            <p:nvPr/>
          </p:nvSpPr>
          <p:spPr bwMode="auto">
            <a:xfrm>
              <a:off x="3054" y="2585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6721" name="Line 60"/>
            <p:cNvSpPr>
              <a:spLocks noChangeShapeType="1"/>
            </p:cNvSpPr>
            <p:nvPr/>
          </p:nvSpPr>
          <p:spPr bwMode="auto">
            <a:xfrm>
              <a:off x="3336" y="26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61"/>
            <p:cNvSpPr>
              <a:spLocks noChangeShapeType="1"/>
            </p:cNvSpPr>
            <p:nvPr/>
          </p:nvSpPr>
          <p:spPr bwMode="auto">
            <a:xfrm flipV="1">
              <a:off x="3231" y="3216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3" name="Line 62"/>
            <p:cNvSpPr>
              <a:spLocks noChangeShapeType="1"/>
            </p:cNvSpPr>
            <p:nvPr/>
          </p:nvSpPr>
          <p:spPr bwMode="auto">
            <a:xfrm>
              <a:off x="3351" y="3088"/>
              <a:ext cx="0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4" name="Oval 63"/>
            <p:cNvSpPr>
              <a:spLocks noChangeArrowheads="1"/>
            </p:cNvSpPr>
            <p:nvPr/>
          </p:nvSpPr>
          <p:spPr bwMode="auto">
            <a:xfrm>
              <a:off x="3312" y="3036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6512" name="Group 64"/>
          <p:cNvGrpSpPr/>
          <p:nvPr/>
        </p:nvGrpSpPr>
        <p:grpSpPr bwMode="auto">
          <a:xfrm>
            <a:off x="600075" y="3860800"/>
            <a:ext cx="3876675" cy="2139950"/>
            <a:chOff x="426" y="2324"/>
            <a:chExt cx="2442" cy="1348"/>
          </a:xfrm>
        </p:grpSpPr>
        <p:sp>
          <p:nvSpPr>
            <p:cNvPr id="26667" name="Text Box 65"/>
            <p:cNvSpPr txBox="1">
              <a:spLocks noChangeArrowheads="1"/>
            </p:cNvSpPr>
            <p:nvPr/>
          </p:nvSpPr>
          <p:spPr bwMode="auto">
            <a:xfrm>
              <a:off x="1317" y="236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26668" name="AutoShape 66"/>
            <p:cNvSpPr>
              <a:spLocks noChangeArrowheads="1"/>
            </p:cNvSpPr>
            <p:nvPr/>
          </p:nvSpPr>
          <p:spPr bwMode="auto">
            <a:xfrm rot="5400000">
              <a:off x="1422" y="2258"/>
              <a:ext cx="684" cy="81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67"/>
            <p:cNvSpPr>
              <a:spLocks noChangeShapeType="1"/>
            </p:cNvSpPr>
            <p:nvPr/>
          </p:nvSpPr>
          <p:spPr bwMode="auto">
            <a:xfrm>
              <a:off x="1176" y="28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Text Box 68"/>
            <p:cNvSpPr txBox="1">
              <a:spLocks noChangeArrowheads="1"/>
            </p:cNvSpPr>
            <p:nvPr/>
          </p:nvSpPr>
          <p:spPr bwMode="auto">
            <a:xfrm>
              <a:off x="1344" y="268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26671" name="Line 69"/>
            <p:cNvSpPr>
              <a:spLocks noChangeShapeType="1"/>
            </p:cNvSpPr>
            <p:nvPr/>
          </p:nvSpPr>
          <p:spPr bwMode="auto">
            <a:xfrm>
              <a:off x="831" y="2520"/>
              <a:ext cx="5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70"/>
            <p:cNvSpPr>
              <a:spLocks noChangeShapeType="1"/>
            </p:cNvSpPr>
            <p:nvPr/>
          </p:nvSpPr>
          <p:spPr bwMode="auto">
            <a:xfrm>
              <a:off x="2331" y="2664"/>
              <a:ext cx="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Line 71"/>
            <p:cNvSpPr>
              <a:spLocks noChangeShapeType="1"/>
            </p:cNvSpPr>
            <p:nvPr/>
          </p:nvSpPr>
          <p:spPr bwMode="auto">
            <a:xfrm flipH="1">
              <a:off x="1167" y="2796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4" name="Line 72"/>
            <p:cNvSpPr>
              <a:spLocks noChangeShapeType="1"/>
            </p:cNvSpPr>
            <p:nvPr/>
          </p:nvSpPr>
          <p:spPr bwMode="auto">
            <a:xfrm flipV="1">
              <a:off x="1155" y="3180"/>
              <a:ext cx="1176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Line 73"/>
            <p:cNvSpPr>
              <a:spLocks noChangeShapeType="1"/>
            </p:cNvSpPr>
            <p:nvPr/>
          </p:nvSpPr>
          <p:spPr bwMode="auto">
            <a:xfrm>
              <a:off x="2175" y="2664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6" name="Line 74"/>
            <p:cNvSpPr>
              <a:spLocks noChangeShapeType="1"/>
            </p:cNvSpPr>
            <p:nvPr/>
          </p:nvSpPr>
          <p:spPr bwMode="auto">
            <a:xfrm flipH="1">
              <a:off x="2331" y="3024"/>
              <a:ext cx="0" cy="6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7" name="Text Box 75"/>
            <p:cNvSpPr txBox="1">
              <a:spLocks noChangeArrowheads="1"/>
            </p:cNvSpPr>
            <p:nvPr/>
          </p:nvSpPr>
          <p:spPr bwMode="auto">
            <a:xfrm>
              <a:off x="2498" y="2750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6678" name="Text Box 76"/>
            <p:cNvSpPr txBox="1">
              <a:spLocks noChangeArrowheads="1"/>
            </p:cNvSpPr>
            <p:nvPr/>
          </p:nvSpPr>
          <p:spPr bwMode="auto">
            <a:xfrm>
              <a:off x="1958" y="2786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26679" name="Rectangle 77"/>
            <p:cNvSpPr>
              <a:spLocks noChangeArrowheads="1"/>
            </p:cNvSpPr>
            <p:nvPr/>
          </p:nvSpPr>
          <p:spPr bwMode="auto">
            <a:xfrm rot="-5400000">
              <a:off x="2187" y="3372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0" name="Text Box 78"/>
            <p:cNvSpPr txBox="1">
              <a:spLocks noChangeArrowheads="1"/>
            </p:cNvSpPr>
            <p:nvPr/>
          </p:nvSpPr>
          <p:spPr bwMode="auto">
            <a:xfrm>
              <a:off x="1910" y="3254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6681" name="Line 79"/>
            <p:cNvSpPr>
              <a:spLocks noChangeShapeType="1"/>
            </p:cNvSpPr>
            <p:nvPr/>
          </p:nvSpPr>
          <p:spPr bwMode="auto">
            <a:xfrm flipV="1">
              <a:off x="2203" y="3644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6682" name="Rectangle 80"/>
            <p:cNvSpPr>
              <a:spLocks noChangeArrowheads="1"/>
            </p:cNvSpPr>
            <p:nvPr/>
          </p:nvSpPr>
          <p:spPr bwMode="auto">
            <a:xfrm rot="-5400000">
              <a:off x="2187" y="2916"/>
              <a:ext cx="288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3" name="Oval 81"/>
            <p:cNvSpPr>
              <a:spLocks noChangeArrowheads="1"/>
            </p:cNvSpPr>
            <p:nvPr/>
          </p:nvSpPr>
          <p:spPr bwMode="auto">
            <a:xfrm>
              <a:off x="2592" y="262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4" name="Oval 82"/>
            <p:cNvSpPr>
              <a:spLocks noChangeArrowheads="1"/>
            </p:cNvSpPr>
            <p:nvPr/>
          </p:nvSpPr>
          <p:spPr bwMode="auto">
            <a:xfrm>
              <a:off x="1144" y="2796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5" name="Oval 83"/>
            <p:cNvSpPr>
              <a:spLocks noChangeArrowheads="1"/>
            </p:cNvSpPr>
            <p:nvPr/>
          </p:nvSpPr>
          <p:spPr bwMode="auto">
            <a:xfrm>
              <a:off x="2304" y="2628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6" name="Line 84"/>
            <p:cNvSpPr>
              <a:spLocks noChangeShapeType="1"/>
            </p:cNvSpPr>
            <p:nvPr/>
          </p:nvSpPr>
          <p:spPr bwMode="auto">
            <a:xfrm>
              <a:off x="2472" y="272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Line 85"/>
            <p:cNvSpPr>
              <a:spLocks noChangeShapeType="1"/>
            </p:cNvSpPr>
            <p:nvPr/>
          </p:nvSpPr>
          <p:spPr bwMode="auto">
            <a:xfrm flipV="1">
              <a:off x="735" y="2660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8" name="Line 86"/>
            <p:cNvSpPr>
              <a:spLocks noChangeShapeType="1"/>
            </p:cNvSpPr>
            <p:nvPr/>
          </p:nvSpPr>
          <p:spPr bwMode="auto">
            <a:xfrm>
              <a:off x="831" y="2508"/>
              <a:ext cx="0" cy="1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9" name="Line 87"/>
            <p:cNvSpPr>
              <a:spLocks noChangeShapeType="1"/>
            </p:cNvSpPr>
            <p:nvPr/>
          </p:nvSpPr>
          <p:spPr bwMode="auto">
            <a:xfrm>
              <a:off x="624" y="28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0" name="Oval 88"/>
            <p:cNvSpPr>
              <a:spLocks noChangeArrowheads="1"/>
            </p:cNvSpPr>
            <p:nvPr/>
          </p:nvSpPr>
          <p:spPr bwMode="auto">
            <a:xfrm>
              <a:off x="564" y="2796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1" name="Oval 89"/>
            <p:cNvSpPr>
              <a:spLocks noChangeArrowheads="1"/>
            </p:cNvSpPr>
            <p:nvPr/>
          </p:nvSpPr>
          <p:spPr bwMode="auto">
            <a:xfrm>
              <a:off x="2304" y="3156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2" name="Text Box 90"/>
            <p:cNvSpPr txBox="1">
              <a:spLocks noChangeArrowheads="1"/>
            </p:cNvSpPr>
            <p:nvPr/>
          </p:nvSpPr>
          <p:spPr bwMode="auto">
            <a:xfrm>
              <a:off x="426" y="2777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6693" name="Line 91"/>
            <p:cNvSpPr>
              <a:spLocks noChangeShapeType="1"/>
            </p:cNvSpPr>
            <p:nvPr/>
          </p:nvSpPr>
          <p:spPr bwMode="auto">
            <a:xfrm>
              <a:off x="696" y="292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92"/>
            <p:cNvSpPr>
              <a:spLocks noChangeShapeType="1"/>
            </p:cNvSpPr>
            <p:nvPr/>
          </p:nvSpPr>
          <p:spPr bwMode="auto">
            <a:xfrm flipV="1">
              <a:off x="591" y="3552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5" name="Line 93"/>
            <p:cNvSpPr>
              <a:spLocks noChangeShapeType="1"/>
            </p:cNvSpPr>
            <p:nvPr/>
          </p:nvSpPr>
          <p:spPr bwMode="auto">
            <a:xfrm>
              <a:off x="711" y="3424"/>
              <a:ext cx="0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6" name="Oval 94"/>
            <p:cNvSpPr>
              <a:spLocks noChangeArrowheads="1"/>
            </p:cNvSpPr>
            <p:nvPr/>
          </p:nvSpPr>
          <p:spPr bwMode="auto">
            <a:xfrm>
              <a:off x="672" y="3372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6697" name="Rectangle 95"/>
            <p:cNvSpPr>
              <a:spLocks noChangeArrowheads="1"/>
            </p:cNvSpPr>
            <p:nvPr/>
          </p:nvSpPr>
          <p:spPr bwMode="auto">
            <a:xfrm rot="10800000">
              <a:off x="1575" y="3120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98" name="Text Box 96"/>
            <p:cNvSpPr txBox="1">
              <a:spLocks noChangeArrowheads="1"/>
            </p:cNvSpPr>
            <p:nvPr/>
          </p:nvSpPr>
          <p:spPr bwMode="auto">
            <a:xfrm>
              <a:off x="1574" y="3182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 useBgFill="1">
        <p:nvSpPr>
          <p:cNvPr id="616545" name="Rectangle 97"/>
          <p:cNvSpPr>
            <a:spLocks noChangeArrowheads="1"/>
          </p:cNvSpPr>
          <p:nvPr/>
        </p:nvSpPr>
        <p:spPr bwMode="auto">
          <a:xfrm>
            <a:off x="2281238" y="3289300"/>
            <a:ext cx="415925" cy="427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)</a:t>
            </a:r>
          </a:p>
        </p:txBody>
      </p:sp>
      <p:sp useBgFill="1">
        <p:nvSpPr>
          <p:cNvPr id="616546" name="Rectangle 98"/>
          <p:cNvSpPr>
            <a:spLocks noChangeArrowheads="1"/>
          </p:cNvSpPr>
          <p:nvPr/>
        </p:nvSpPr>
        <p:spPr bwMode="auto">
          <a:xfrm>
            <a:off x="2243138" y="5803900"/>
            <a:ext cx="415925" cy="427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c</a:t>
            </a: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)</a:t>
            </a:r>
          </a:p>
        </p:txBody>
      </p:sp>
      <p:sp useBgFill="1">
        <p:nvSpPr>
          <p:cNvPr id="616547" name="Rectangle 99"/>
          <p:cNvSpPr>
            <a:spLocks noChangeArrowheads="1"/>
          </p:cNvSpPr>
          <p:nvPr/>
        </p:nvSpPr>
        <p:spPr bwMode="auto">
          <a:xfrm>
            <a:off x="6681788" y="5727700"/>
            <a:ext cx="415925" cy="427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d</a:t>
            </a: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616548" name="Group 100"/>
          <p:cNvGrpSpPr/>
          <p:nvPr/>
        </p:nvGrpSpPr>
        <p:grpSpPr bwMode="auto">
          <a:xfrm>
            <a:off x="4467225" y="1228725"/>
            <a:ext cx="4676775" cy="2416175"/>
            <a:chOff x="2754" y="890"/>
            <a:chExt cx="2946" cy="1522"/>
          </a:xfrm>
        </p:grpSpPr>
        <p:sp>
          <p:nvSpPr>
            <p:cNvPr id="26636" name="Text Box 101"/>
            <p:cNvSpPr txBox="1">
              <a:spLocks noChangeArrowheads="1"/>
            </p:cNvSpPr>
            <p:nvPr/>
          </p:nvSpPr>
          <p:spPr bwMode="auto">
            <a:xfrm>
              <a:off x="3969" y="1367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26637" name="AutoShape 102"/>
            <p:cNvSpPr>
              <a:spLocks noChangeArrowheads="1"/>
            </p:cNvSpPr>
            <p:nvPr/>
          </p:nvSpPr>
          <p:spPr bwMode="auto">
            <a:xfrm rot="5400000">
              <a:off x="4074" y="962"/>
              <a:ext cx="684" cy="81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8" name="Line 103"/>
            <p:cNvSpPr>
              <a:spLocks noChangeShapeType="1"/>
            </p:cNvSpPr>
            <p:nvPr/>
          </p:nvSpPr>
          <p:spPr bwMode="auto">
            <a:xfrm flipV="1">
              <a:off x="3852" y="1532"/>
              <a:ext cx="168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9" name="Text Box 104"/>
            <p:cNvSpPr txBox="1">
              <a:spLocks noChangeArrowheads="1"/>
            </p:cNvSpPr>
            <p:nvPr/>
          </p:nvSpPr>
          <p:spPr bwMode="auto">
            <a:xfrm>
              <a:off x="3972" y="10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 +</a:t>
              </a:r>
            </a:p>
          </p:txBody>
        </p:sp>
        <p:sp>
          <p:nvSpPr>
            <p:cNvPr id="26640" name="Line 105"/>
            <p:cNvSpPr>
              <a:spLocks noChangeShapeType="1"/>
            </p:cNvSpPr>
            <p:nvPr/>
          </p:nvSpPr>
          <p:spPr bwMode="auto">
            <a:xfrm>
              <a:off x="3159" y="1224"/>
              <a:ext cx="844" cy="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6641" name="Rectangle 106"/>
            <p:cNvSpPr>
              <a:spLocks noChangeArrowheads="1"/>
            </p:cNvSpPr>
            <p:nvPr/>
          </p:nvSpPr>
          <p:spPr bwMode="auto">
            <a:xfrm>
              <a:off x="3315" y="1188"/>
              <a:ext cx="288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107"/>
            <p:cNvSpPr>
              <a:spLocks noChangeShapeType="1"/>
            </p:cNvSpPr>
            <p:nvPr/>
          </p:nvSpPr>
          <p:spPr bwMode="auto">
            <a:xfrm>
              <a:off x="4971" y="1392"/>
              <a:ext cx="0" cy="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Line 108"/>
            <p:cNvSpPr>
              <a:spLocks noChangeShapeType="1"/>
            </p:cNvSpPr>
            <p:nvPr/>
          </p:nvSpPr>
          <p:spPr bwMode="auto">
            <a:xfrm flipH="1">
              <a:off x="3855" y="1548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4" name="Line 109"/>
            <p:cNvSpPr>
              <a:spLocks noChangeShapeType="1"/>
            </p:cNvSpPr>
            <p:nvPr/>
          </p:nvSpPr>
          <p:spPr bwMode="auto">
            <a:xfrm>
              <a:off x="3843" y="1884"/>
              <a:ext cx="11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5" name="Line 110"/>
            <p:cNvSpPr>
              <a:spLocks noChangeShapeType="1"/>
            </p:cNvSpPr>
            <p:nvPr/>
          </p:nvSpPr>
          <p:spPr bwMode="auto">
            <a:xfrm>
              <a:off x="4827" y="136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6" name="Text Box 111"/>
            <p:cNvSpPr txBox="1">
              <a:spLocks noChangeArrowheads="1"/>
            </p:cNvSpPr>
            <p:nvPr/>
          </p:nvSpPr>
          <p:spPr bwMode="auto">
            <a:xfrm>
              <a:off x="2754" y="1049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6647" name="Text Box 112"/>
            <p:cNvSpPr txBox="1">
              <a:spLocks noChangeArrowheads="1"/>
            </p:cNvSpPr>
            <p:nvPr/>
          </p:nvSpPr>
          <p:spPr bwMode="auto">
            <a:xfrm>
              <a:off x="5330" y="1430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6648" name="Text Box 113"/>
            <p:cNvSpPr txBox="1">
              <a:spLocks noChangeArrowheads="1"/>
            </p:cNvSpPr>
            <p:nvPr/>
          </p:nvSpPr>
          <p:spPr bwMode="auto">
            <a:xfrm>
              <a:off x="3914" y="2006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6649" name="Text Box 114"/>
            <p:cNvSpPr txBox="1">
              <a:spLocks noChangeArrowheads="1"/>
            </p:cNvSpPr>
            <p:nvPr/>
          </p:nvSpPr>
          <p:spPr bwMode="auto">
            <a:xfrm>
              <a:off x="3266" y="890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26650" name="Rectangle 115"/>
            <p:cNvSpPr>
              <a:spLocks noChangeArrowheads="1"/>
            </p:cNvSpPr>
            <p:nvPr/>
          </p:nvSpPr>
          <p:spPr bwMode="auto">
            <a:xfrm>
              <a:off x="4287" y="1824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Text Box 116"/>
            <p:cNvSpPr txBox="1">
              <a:spLocks noChangeArrowheads="1"/>
            </p:cNvSpPr>
            <p:nvPr/>
          </p:nvSpPr>
          <p:spPr bwMode="auto">
            <a:xfrm>
              <a:off x="4298" y="1886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6652" name="Line 117"/>
            <p:cNvSpPr>
              <a:spLocks noChangeShapeType="1"/>
            </p:cNvSpPr>
            <p:nvPr/>
          </p:nvSpPr>
          <p:spPr bwMode="auto">
            <a:xfrm flipV="1">
              <a:off x="5179" y="2024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3" name="Oval 118"/>
            <p:cNvSpPr>
              <a:spLocks noChangeArrowheads="1"/>
            </p:cNvSpPr>
            <p:nvPr/>
          </p:nvSpPr>
          <p:spPr bwMode="auto">
            <a:xfrm>
              <a:off x="3108" y="1212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Oval 119"/>
            <p:cNvSpPr>
              <a:spLocks noChangeArrowheads="1"/>
            </p:cNvSpPr>
            <p:nvPr/>
          </p:nvSpPr>
          <p:spPr bwMode="auto">
            <a:xfrm>
              <a:off x="5244" y="1332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Oval 120"/>
            <p:cNvSpPr>
              <a:spLocks noChangeArrowheads="1"/>
            </p:cNvSpPr>
            <p:nvPr/>
          </p:nvSpPr>
          <p:spPr bwMode="auto">
            <a:xfrm>
              <a:off x="3828" y="1848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Oval 121"/>
            <p:cNvSpPr>
              <a:spLocks noChangeArrowheads="1"/>
            </p:cNvSpPr>
            <p:nvPr/>
          </p:nvSpPr>
          <p:spPr bwMode="auto">
            <a:xfrm>
              <a:off x="4944" y="1344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Line 122"/>
            <p:cNvSpPr>
              <a:spLocks noChangeShapeType="1"/>
            </p:cNvSpPr>
            <p:nvPr/>
          </p:nvSpPr>
          <p:spPr bwMode="auto">
            <a:xfrm>
              <a:off x="3144" y="1344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123"/>
            <p:cNvSpPr>
              <a:spLocks noChangeShapeType="1"/>
            </p:cNvSpPr>
            <p:nvPr/>
          </p:nvSpPr>
          <p:spPr bwMode="auto">
            <a:xfrm flipV="1">
              <a:off x="3719" y="2412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124"/>
            <p:cNvSpPr>
              <a:spLocks noChangeShapeType="1"/>
            </p:cNvSpPr>
            <p:nvPr/>
          </p:nvSpPr>
          <p:spPr bwMode="auto">
            <a:xfrm>
              <a:off x="3151" y="1740"/>
              <a:ext cx="0" cy="1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Oval 125"/>
            <p:cNvSpPr>
              <a:spLocks noChangeArrowheads="1"/>
            </p:cNvSpPr>
            <p:nvPr/>
          </p:nvSpPr>
          <p:spPr bwMode="auto">
            <a:xfrm>
              <a:off x="3132" y="1692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126"/>
            <p:cNvSpPr>
              <a:spLocks noChangeShapeType="1"/>
            </p:cNvSpPr>
            <p:nvPr/>
          </p:nvSpPr>
          <p:spPr bwMode="auto">
            <a:xfrm>
              <a:off x="5292" y="1488"/>
              <a:ext cx="0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127"/>
            <p:cNvSpPr>
              <a:spLocks noChangeShapeType="1"/>
            </p:cNvSpPr>
            <p:nvPr/>
          </p:nvSpPr>
          <p:spPr bwMode="auto">
            <a:xfrm flipH="1">
              <a:off x="3855" y="1752"/>
              <a:ext cx="0" cy="6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6663" name="Rectangle 128"/>
            <p:cNvSpPr>
              <a:spLocks noChangeArrowheads="1"/>
            </p:cNvSpPr>
            <p:nvPr/>
          </p:nvSpPr>
          <p:spPr bwMode="auto">
            <a:xfrm rot="5400000">
              <a:off x="3723" y="2076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4" name="Line 129"/>
            <p:cNvSpPr>
              <a:spLocks noChangeShapeType="1"/>
            </p:cNvSpPr>
            <p:nvPr/>
          </p:nvSpPr>
          <p:spPr bwMode="auto">
            <a:xfrm flipV="1">
              <a:off x="3035" y="1896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Line 130"/>
            <p:cNvSpPr>
              <a:spLocks noChangeShapeType="1"/>
            </p:cNvSpPr>
            <p:nvPr/>
          </p:nvSpPr>
          <p:spPr bwMode="auto">
            <a:xfrm>
              <a:off x="5311" y="1872"/>
              <a:ext cx="0" cy="1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Oval 131"/>
            <p:cNvSpPr>
              <a:spLocks noChangeArrowheads="1"/>
            </p:cNvSpPr>
            <p:nvPr/>
          </p:nvSpPr>
          <p:spPr bwMode="auto">
            <a:xfrm>
              <a:off x="5292" y="1824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6580" name="Rectangle 132"/>
          <p:cNvSpPr>
            <a:spLocks noChangeArrowheads="1"/>
          </p:cNvSpPr>
          <p:nvPr/>
        </p:nvSpPr>
        <p:spPr bwMode="auto">
          <a:xfrm>
            <a:off x="6958013" y="3270250"/>
            <a:ext cx="67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b</a:t>
            </a: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0" grpId="0" autoUpdateAnimBg="0"/>
      <p:bldP spid="616451" grpId="0" autoUpdateAnimBg="0"/>
      <p:bldP spid="616545" grpId="0" animBg="1" autoUpdateAnimBg="0"/>
      <p:bldP spid="616546" grpId="0" animBg="1" autoUpdateAnimBg="0"/>
      <p:bldP spid="616547" grpId="0" animBg="1" autoUpdateAnimBg="0"/>
      <p:bldP spid="61658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474" name="Group 2"/>
          <p:cNvGrpSpPr/>
          <p:nvPr/>
        </p:nvGrpSpPr>
        <p:grpSpPr bwMode="auto">
          <a:xfrm>
            <a:off x="1779588" y="654050"/>
            <a:ext cx="2262187" cy="1303338"/>
            <a:chOff x="449" y="541"/>
            <a:chExt cx="1425" cy="821"/>
          </a:xfrm>
        </p:grpSpPr>
        <p:sp>
          <p:nvSpPr>
            <p:cNvPr id="27687" name="Line 3"/>
            <p:cNvSpPr>
              <a:spLocks noChangeShapeType="1"/>
            </p:cNvSpPr>
            <p:nvPr/>
          </p:nvSpPr>
          <p:spPr bwMode="auto">
            <a:xfrm flipH="1">
              <a:off x="654" y="1096"/>
              <a:ext cx="13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4"/>
            <p:cNvSpPr>
              <a:spLocks noChangeShapeType="1"/>
            </p:cNvSpPr>
            <p:nvPr/>
          </p:nvSpPr>
          <p:spPr bwMode="auto">
            <a:xfrm flipH="1">
              <a:off x="654" y="854"/>
              <a:ext cx="13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5"/>
            <p:cNvSpPr>
              <a:spLocks noChangeShapeType="1"/>
            </p:cNvSpPr>
            <p:nvPr/>
          </p:nvSpPr>
          <p:spPr bwMode="auto">
            <a:xfrm>
              <a:off x="1319" y="975"/>
              <a:ext cx="13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6"/>
            <p:cNvSpPr>
              <a:spLocks noChangeShapeType="1"/>
            </p:cNvSpPr>
            <p:nvPr/>
          </p:nvSpPr>
          <p:spPr bwMode="auto">
            <a:xfrm flipV="1">
              <a:off x="787" y="975"/>
              <a:ext cx="532" cy="24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7"/>
            <p:cNvSpPr>
              <a:spLocks noChangeShapeType="1"/>
            </p:cNvSpPr>
            <p:nvPr/>
          </p:nvSpPr>
          <p:spPr bwMode="auto">
            <a:xfrm>
              <a:off x="787" y="733"/>
              <a:ext cx="532" cy="24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8"/>
            <p:cNvSpPr>
              <a:spLocks noChangeShapeType="1"/>
            </p:cNvSpPr>
            <p:nvPr/>
          </p:nvSpPr>
          <p:spPr bwMode="auto">
            <a:xfrm flipV="1">
              <a:off x="787" y="733"/>
              <a:ext cx="1" cy="4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Line 9"/>
            <p:cNvSpPr>
              <a:spLocks noChangeShapeType="1"/>
            </p:cNvSpPr>
            <p:nvPr/>
          </p:nvSpPr>
          <p:spPr bwMode="auto">
            <a:xfrm>
              <a:off x="840" y="1096"/>
              <a:ext cx="8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Line 10"/>
            <p:cNvSpPr>
              <a:spLocks noChangeShapeType="1"/>
            </p:cNvSpPr>
            <p:nvPr/>
          </p:nvSpPr>
          <p:spPr bwMode="auto">
            <a:xfrm>
              <a:off x="840" y="854"/>
              <a:ext cx="8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Line 11"/>
            <p:cNvSpPr>
              <a:spLocks noChangeShapeType="1"/>
            </p:cNvSpPr>
            <p:nvPr/>
          </p:nvSpPr>
          <p:spPr bwMode="auto">
            <a:xfrm flipV="1">
              <a:off x="876" y="1060"/>
              <a:ext cx="1" cy="7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Line 12"/>
            <p:cNvSpPr>
              <a:spLocks noChangeShapeType="1"/>
            </p:cNvSpPr>
            <p:nvPr/>
          </p:nvSpPr>
          <p:spPr bwMode="auto">
            <a:xfrm flipH="1">
              <a:off x="643" y="1096"/>
              <a:ext cx="0" cy="2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Line 13"/>
            <p:cNvSpPr>
              <a:spLocks noChangeShapeType="1"/>
            </p:cNvSpPr>
            <p:nvPr/>
          </p:nvSpPr>
          <p:spPr bwMode="auto">
            <a:xfrm>
              <a:off x="560" y="1355"/>
              <a:ext cx="17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Rectangle 14"/>
            <p:cNvSpPr>
              <a:spLocks noChangeArrowheads="1"/>
            </p:cNvSpPr>
            <p:nvPr/>
          </p:nvSpPr>
          <p:spPr bwMode="auto">
            <a:xfrm>
              <a:off x="449" y="541"/>
              <a:ext cx="38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</a:p>
          </p:txBody>
        </p:sp>
        <p:sp>
          <p:nvSpPr>
            <p:cNvPr id="27699" name="Rectangle 15"/>
            <p:cNvSpPr>
              <a:spLocks noChangeArrowheads="1"/>
            </p:cNvSpPr>
            <p:nvPr/>
          </p:nvSpPr>
          <p:spPr bwMode="auto">
            <a:xfrm>
              <a:off x="1601" y="887"/>
              <a:ext cx="2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7700" name="Oval 16"/>
            <p:cNvSpPr>
              <a:spLocks noChangeArrowheads="1"/>
            </p:cNvSpPr>
            <p:nvPr/>
          </p:nvSpPr>
          <p:spPr bwMode="auto">
            <a:xfrm>
              <a:off x="494" y="830"/>
              <a:ext cx="54" cy="48"/>
            </a:xfrm>
            <a:prstGeom prst="ellipse">
              <a:avLst/>
            </a:prstGeom>
            <a:solidFill>
              <a:srgbClr val="FFFFE8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1" name="Line 17"/>
            <p:cNvSpPr>
              <a:spLocks noChangeShapeType="1"/>
            </p:cNvSpPr>
            <p:nvPr/>
          </p:nvSpPr>
          <p:spPr bwMode="auto">
            <a:xfrm>
              <a:off x="548" y="854"/>
              <a:ext cx="10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2" name="Oval 18"/>
            <p:cNvSpPr>
              <a:spLocks noChangeArrowheads="1"/>
            </p:cNvSpPr>
            <p:nvPr/>
          </p:nvSpPr>
          <p:spPr bwMode="auto">
            <a:xfrm>
              <a:off x="1558" y="951"/>
              <a:ext cx="53" cy="48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Line 19"/>
            <p:cNvSpPr>
              <a:spLocks noChangeShapeType="1"/>
            </p:cNvSpPr>
            <p:nvPr/>
          </p:nvSpPr>
          <p:spPr bwMode="auto">
            <a:xfrm flipH="1">
              <a:off x="1452" y="975"/>
              <a:ext cx="10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17492" name="Rectangle 20"/>
          <p:cNvSpPr>
            <a:spLocks noChangeArrowheads="1"/>
          </p:cNvSpPr>
          <p:nvPr/>
        </p:nvSpPr>
        <p:spPr bwMode="auto">
          <a:xfrm>
            <a:off x="2566988" y="1665288"/>
            <a:ext cx="415925" cy="4270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e</a:t>
            </a: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617493" name="Rectangle 21"/>
          <p:cNvSpPr>
            <a:spLocks noChangeArrowheads="1"/>
          </p:cNvSpPr>
          <p:nvPr/>
        </p:nvSpPr>
        <p:spPr bwMode="auto">
          <a:xfrm>
            <a:off x="6948488" y="1952625"/>
            <a:ext cx="3571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f</a:t>
            </a: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617494" name="Group 22"/>
          <p:cNvGrpSpPr/>
          <p:nvPr/>
        </p:nvGrpSpPr>
        <p:grpSpPr bwMode="auto">
          <a:xfrm>
            <a:off x="5321300" y="517525"/>
            <a:ext cx="2292350" cy="1719263"/>
            <a:chOff x="3880" y="301"/>
            <a:chExt cx="1444" cy="1083"/>
          </a:xfrm>
        </p:grpSpPr>
        <p:sp>
          <p:nvSpPr>
            <p:cNvPr id="27657" name="Line 23"/>
            <p:cNvSpPr>
              <a:spLocks noChangeShapeType="1"/>
            </p:cNvSpPr>
            <p:nvPr/>
          </p:nvSpPr>
          <p:spPr bwMode="auto">
            <a:xfrm flipH="1">
              <a:off x="4171" y="892"/>
              <a:ext cx="13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24"/>
            <p:cNvSpPr>
              <a:spLocks noChangeShapeType="1"/>
            </p:cNvSpPr>
            <p:nvPr/>
          </p:nvSpPr>
          <p:spPr bwMode="auto">
            <a:xfrm flipH="1">
              <a:off x="4171" y="650"/>
              <a:ext cx="13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25"/>
            <p:cNvSpPr>
              <a:spLocks noChangeShapeType="1"/>
            </p:cNvSpPr>
            <p:nvPr/>
          </p:nvSpPr>
          <p:spPr bwMode="auto">
            <a:xfrm>
              <a:off x="4836" y="771"/>
              <a:ext cx="13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Line 26"/>
            <p:cNvSpPr>
              <a:spLocks noChangeShapeType="1"/>
            </p:cNvSpPr>
            <p:nvPr/>
          </p:nvSpPr>
          <p:spPr bwMode="auto">
            <a:xfrm flipV="1">
              <a:off x="4304" y="771"/>
              <a:ext cx="532" cy="24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27"/>
            <p:cNvSpPr>
              <a:spLocks noChangeShapeType="1"/>
            </p:cNvSpPr>
            <p:nvPr/>
          </p:nvSpPr>
          <p:spPr bwMode="auto">
            <a:xfrm>
              <a:off x="4304" y="529"/>
              <a:ext cx="532" cy="24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28"/>
            <p:cNvSpPr>
              <a:spLocks noChangeShapeType="1"/>
            </p:cNvSpPr>
            <p:nvPr/>
          </p:nvSpPr>
          <p:spPr bwMode="auto">
            <a:xfrm flipV="1">
              <a:off x="4304" y="529"/>
              <a:ext cx="1" cy="4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29"/>
            <p:cNvSpPr>
              <a:spLocks noChangeShapeType="1"/>
            </p:cNvSpPr>
            <p:nvPr/>
          </p:nvSpPr>
          <p:spPr bwMode="auto">
            <a:xfrm>
              <a:off x="4357" y="892"/>
              <a:ext cx="8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30"/>
            <p:cNvSpPr>
              <a:spLocks noChangeShapeType="1"/>
            </p:cNvSpPr>
            <p:nvPr/>
          </p:nvSpPr>
          <p:spPr bwMode="auto">
            <a:xfrm>
              <a:off x="4357" y="650"/>
              <a:ext cx="8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31"/>
            <p:cNvSpPr>
              <a:spLocks noChangeShapeType="1"/>
            </p:cNvSpPr>
            <p:nvPr/>
          </p:nvSpPr>
          <p:spPr bwMode="auto">
            <a:xfrm flipV="1">
              <a:off x="4391" y="859"/>
              <a:ext cx="1" cy="8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32"/>
            <p:cNvSpPr>
              <a:spLocks noChangeShapeType="1"/>
            </p:cNvSpPr>
            <p:nvPr/>
          </p:nvSpPr>
          <p:spPr bwMode="auto">
            <a:xfrm flipV="1">
              <a:off x="4069" y="1268"/>
              <a:ext cx="20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33"/>
            <p:cNvSpPr>
              <a:spLocks noChangeShapeType="1"/>
            </p:cNvSpPr>
            <p:nvPr/>
          </p:nvSpPr>
          <p:spPr bwMode="auto">
            <a:xfrm flipH="1">
              <a:off x="4166" y="1146"/>
              <a:ext cx="2" cy="13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34"/>
            <p:cNvSpPr>
              <a:spLocks noChangeShapeType="1"/>
            </p:cNvSpPr>
            <p:nvPr/>
          </p:nvSpPr>
          <p:spPr bwMode="auto">
            <a:xfrm flipH="1">
              <a:off x="4169" y="892"/>
              <a:ext cx="0" cy="24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35"/>
            <p:cNvSpPr>
              <a:spLocks noChangeShapeType="1"/>
            </p:cNvSpPr>
            <p:nvPr/>
          </p:nvSpPr>
          <p:spPr bwMode="auto">
            <a:xfrm flipH="1">
              <a:off x="4319" y="1134"/>
              <a:ext cx="13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36"/>
            <p:cNvSpPr>
              <a:spLocks noChangeShapeType="1"/>
            </p:cNvSpPr>
            <p:nvPr/>
          </p:nvSpPr>
          <p:spPr bwMode="auto">
            <a:xfrm flipV="1">
              <a:off x="4730" y="1132"/>
              <a:ext cx="239" cy="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37"/>
            <p:cNvSpPr>
              <a:spLocks noChangeShapeType="1"/>
            </p:cNvSpPr>
            <p:nvPr/>
          </p:nvSpPr>
          <p:spPr bwMode="auto">
            <a:xfrm flipH="1" flipV="1">
              <a:off x="4964" y="777"/>
              <a:ext cx="2" cy="3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38"/>
            <p:cNvSpPr>
              <a:spLocks noChangeShapeType="1"/>
            </p:cNvSpPr>
            <p:nvPr/>
          </p:nvSpPr>
          <p:spPr bwMode="auto">
            <a:xfrm flipH="1">
              <a:off x="4171" y="1131"/>
              <a:ext cx="157" cy="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Rectangle 39"/>
            <p:cNvSpPr>
              <a:spLocks noChangeArrowheads="1"/>
            </p:cNvSpPr>
            <p:nvPr/>
          </p:nvSpPr>
          <p:spPr bwMode="auto">
            <a:xfrm>
              <a:off x="3880" y="301"/>
              <a:ext cx="1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27674" name="Rectangle 40"/>
            <p:cNvSpPr>
              <a:spLocks noChangeArrowheads="1"/>
            </p:cNvSpPr>
            <p:nvPr/>
          </p:nvSpPr>
          <p:spPr bwMode="auto">
            <a:xfrm>
              <a:off x="5091" y="446"/>
              <a:ext cx="23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7675" name="Oval 41"/>
            <p:cNvSpPr>
              <a:spLocks noChangeArrowheads="1"/>
            </p:cNvSpPr>
            <p:nvPr/>
          </p:nvSpPr>
          <p:spPr bwMode="auto">
            <a:xfrm>
              <a:off x="4012" y="626"/>
              <a:ext cx="53" cy="48"/>
            </a:xfrm>
            <a:prstGeom prst="ellipse">
              <a:avLst/>
            </a:prstGeom>
            <a:solidFill>
              <a:srgbClr val="FFFFE8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42"/>
            <p:cNvSpPr>
              <a:spLocks noChangeShapeType="1"/>
            </p:cNvSpPr>
            <p:nvPr/>
          </p:nvSpPr>
          <p:spPr bwMode="auto">
            <a:xfrm>
              <a:off x="4065" y="650"/>
              <a:ext cx="10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Oval 43"/>
            <p:cNvSpPr>
              <a:spLocks noChangeArrowheads="1"/>
            </p:cNvSpPr>
            <p:nvPr/>
          </p:nvSpPr>
          <p:spPr bwMode="auto">
            <a:xfrm>
              <a:off x="5075" y="747"/>
              <a:ext cx="53" cy="48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44"/>
            <p:cNvSpPr>
              <a:spLocks noChangeShapeType="1"/>
            </p:cNvSpPr>
            <p:nvPr/>
          </p:nvSpPr>
          <p:spPr bwMode="auto">
            <a:xfrm flipH="1">
              <a:off x="4969" y="771"/>
              <a:ext cx="106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Rectangle 45"/>
            <p:cNvSpPr>
              <a:spLocks noChangeArrowheads="1"/>
            </p:cNvSpPr>
            <p:nvPr/>
          </p:nvSpPr>
          <p:spPr bwMode="auto">
            <a:xfrm>
              <a:off x="4496" y="1154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7680" name="Oval 46"/>
            <p:cNvSpPr>
              <a:spLocks noChangeArrowheads="1"/>
            </p:cNvSpPr>
            <p:nvPr/>
          </p:nvSpPr>
          <p:spPr bwMode="auto">
            <a:xfrm>
              <a:off x="4144" y="1110"/>
              <a:ext cx="54" cy="48"/>
            </a:xfrm>
            <a:prstGeom prst="ellipse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81" name="Group 47"/>
            <p:cNvGrpSpPr/>
            <p:nvPr/>
          </p:nvGrpSpPr>
          <p:grpSpPr bwMode="auto">
            <a:xfrm>
              <a:off x="4455" y="1073"/>
              <a:ext cx="272" cy="109"/>
              <a:chOff x="4455" y="1277"/>
              <a:chExt cx="272" cy="109"/>
            </a:xfrm>
          </p:grpSpPr>
          <p:sp>
            <p:nvSpPr>
              <p:cNvPr id="27683" name="Line 48"/>
              <p:cNvSpPr>
                <a:spLocks noChangeShapeType="1"/>
              </p:cNvSpPr>
              <p:nvPr/>
            </p:nvSpPr>
            <p:spPr bwMode="auto">
              <a:xfrm flipH="1">
                <a:off x="4727" y="1277"/>
                <a:ext cx="0" cy="109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Line 49"/>
              <p:cNvSpPr>
                <a:spLocks noChangeShapeType="1"/>
              </p:cNvSpPr>
              <p:nvPr/>
            </p:nvSpPr>
            <p:spPr bwMode="auto">
              <a:xfrm>
                <a:off x="4455" y="1277"/>
                <a:ext cx="1" cy="109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Line 50"/>
              <p:cNvSpPr>
                <a:spLocks noChangeShapeType="1"/>
              </p:cNvSpPr>
              <p:nvPr/>
            </p:nvSpPr>
            <p:spPr bwMode="auto">
              <a:xfrm>
                <a:off x="4455" y="1374"/>
                <a:ext cx="271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Line 51"/>
              <p:cNvSpPr>
                <a:spLocks noChangeShapeType="1"/>
              </p:cNvSpPr>
              <p:nvPr/>
            </p:nvSpPr>
            <p:spPr bwMode="auto">
              <a:xfrm>
                <a:off x="4455" y="1286"/>
                <a:ext cx="271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2" name="Oval 52"/>
            <p:cNvSpPr>
              <a:spLocks noChangeArrowheads="1"/>
            </p:cNvSpPr>
            <p:nvPr/>
          </p:nvSpPr>
          <p:spPr bwMode="auto">
            <a:xfrm>
              <a:off x="4936" y="750"/>
              <a:ext cx="54" cy="48"/>
            </a:xfrm>
            <a:prstGeom prst="ellipse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92" grpId="0" animBg="1" autoUpdateAnimBg="0"/>
      <p:bldP spid="6174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3"/>
          <p:cNvSpPr txBox="1">
            <a:spLocks noChangeArrowheads="1"/>
          </p:cNvSpPr>
          <p:nvPr/>
        </p:nvSpPr>
        <p:spPr bwMode="auto">
          <a:xfrm>
            <a:off x="179512" y="548680"/>
            <a:ext cx="451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3300"/>
                </a:solidFill>
                <a:ea typeface="楷体_GB2312" pitchFamily="49" charset="-122"/>
              </a:rPr>
              <a:t>2.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判别正、负反馈</a:t>
            </a:r>
            <a:endParaRPr kumimoji="1" lang="zh-CN" altLang="en-US" sz="32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3" name="Text Box 54"/>
          <p:cNvSpPr txBox="1">
            <a:spLocks noChangeArrowheads="1"/>
          </p:cNvSpPr>
          <p:nvPr/>
        </p:nvSpPr>
        <p:spPr bwMode="auto">
          <a:xfrm>
            <a:off x="255712" y="1215430"/>
            <a:ext cx="3924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瞬时极性法：</a:t>
            </a:r>
          </a:p>
        </p:txBody>
      </p:sp>
      <p:sp>
        <p:nvSpPr>
          <p:cNvPr id="4" name="Text Box 55"/>
          <p:cNvSpPr txBox="1">
            <a:spLocks noChangeArrowheads="1"/>
          </p:cNvSpPr>
          <p:nvPr/>
        </p:nvSpPr>
        <p:spPr bwMode="auto">
          <a:xfrm>
            <a:off x="236662" y="1901230"/>
            <a:ext cx="836295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       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标出反馈元件所接的输入端和输出端的瞬时极性，找出反馈信号，列出净输入信号的表达式进行判别，若净输入信号减弱为负反馈，若净输入信号增强为正反馈。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400300" y="1619250"/>
            <a:ext cx="47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＋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 rot="5400000">
            <a:off x="2680494" y="1000919"/>
            <a:ext cx="987425" cy="1392237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170113" y="1968500"/>
            <a:ext cx="328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386013" y="1174750"/>
            <a:ext cx="415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－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1028700" y="1479550"/>
            <a:ext cx="1441450" cy="6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679" name="Rectangle 7"/>
          <p:cNvSpPr>
            <a:spLocks noChangeArrowheads="1"/>
          </p:cNvSpPr>
          <p:nvPr/>
        </p:nvSpPr>
        <p:spPr bwMode="auto">
          <a:xfrm>
            <a:off x="1268413" y="1401763"/>
            <a:ext cx="492125" cy="139700"/>
          </a:xfrm>
          <a:prstGeom prst="rect">
            <a:avLst/>
          </a:prstGeom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141788" y="931863"/>
            <a:ext cx="0" cy="7794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1992313" y="2630488"/>
            <a:ext cx="4302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1998663" y="925513"/>
            <a:ext cx="0" cy="5540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978025" y="925513"/>
            <a:ext cx="21780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2195513" y="1954213"/>
            <a:ext cx="0" cy="6937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876675" y="1693863"/>
            <a:ext cx="8191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H="1">
            <a:off x="4141788" y="1693863"/>
            <a:ext cx="0" cy="9350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11188" y="1565275"/>
            <a:ext cx="604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a typeface="楷体_GB2312" pitchFamily="49" charset="-122"/>
              </a:rPr>
              <a:t>i</a:t>
            </a:r>
            <a:endParaRPr kumimoji="1" lang="en-US" altLang="zh-CN" sz="2800" b="1">
              <a:ea typeface="楷体_GB2312" pitchFamily="49" charset="-122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427538" y="1817688"/>
            <a:ext cx="63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a typeface="楷体_GB2312" pitchFamily="49" charset="-122"/>
              </a:rPr>
              <a:t>o</a:t>
            </a:r>
            <a:endParaRPr kumimoji="1" lang="en-US" altLang="zh-CN" sz="2800" b="1">
              <a:ea typeface="楷体_GB2312" pitchFamily="49" charset="-122"/>
            </a:endParaRP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544888" y="1878013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ea typeface="楷体_GB2312" pitchFamily="49" charset="-122"/>
              </a:rPr>
              <a:t>L</a:t>
            </a:r>
            <a:endParaRPr kumimoji="1" lang="en-US" altLang="zh-CN" sz="2400" b="1">
              <a:ea typeface="楷体_GB2312" pitchFamily="49" charset="-122"/>
            </a:endParaRP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1627188" y="1990725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ea typeface="楷体_GB2312" pitchFamily="49" charset="-122"/>
              </a:rPr>
              <a:t>2</a:t>
            </a:r>
            <a:endParaRPr kumimoji="1" lang="en-US" altLang="zh-CN" sz="2400" b="1">
              <a:ea typeface="楷体_GB2312" pitchFamily="49" charset="-122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184275" y="944563"/>
            <a:ext cx="52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ea typeface="楷体_GB2312" pitchFamily="49" charset="-122"/>
              </a:rPr>
              <a:t>1</a:t>
            </a:r>
            <a:endParaRPr kumimoji="1" lang="en-US" altLang="zh-CN" sz="2400" b="1">
              <a:ea typeface="楷体_GB2312" pitchFamily="49" charset="-122"/>
            </a:endParaRPr>
          </a:p>
        </p:txBody>
      </p:sp>
      <p:sp useBgFill="1">
        <p:nvSpPr>
          <p:cNvPr id="28692" name="Rectangle 20"/>
          <p:cNvSpPr>
            <a:spLocks noChangeArrowheads="1"/>
          </p:cNvSpPr>
          <p:nvPr/>
        </p:nvSpPr>
        <p:spPr bwMode="auto">
          <a:xfrm>
            <a:off x="2851150" y="852488"/>
            <a:ext cx="492125" cy="139700"/>
          </a:xfrm>
          <a:prstGeom prst="rect">
            <a:avLst/>
          </a:prstGeom>
          <a:ln w="381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693" name="Rectangle 21"/>
          <p:cNvSpPr>
            <a:spLocks noChangeArrowheads="1"/>
          </p:cNvSpPr>
          <p:nvPr/>
        </p:nvSpPr>
        <p:spPr bwMode="auto">
          <a:xfrm rot="-5400000">
            <a:off x="1989138" y="2200275"/>
            <a:ext cx="414337" cy="163513"/>
          </a:xfrm>
          <a:prstGeom prst="rect">
            <a:avLst/>
          </a:prstGeom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957513" y="995363"/>
            <a:ext cx="63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FF0000"/>
                </a:solidFill>
                <a:ea typeface="楷体_GB2312" pitchFamily="49" charset="-122"/>
              </a:rPr>
              <a:t>F</a:t>
            </a:r>
            <a:endParaRPr kumimoji="1" lang="en-US" altLang="zh-CN" sz="24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V="1">
            <a:off x="3937000" y="2605088"/>
            <a:ext cx="431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696" name="Rectangle 24"/>
          <p:cNvSpPr>
            <a:spLocks noChangeArrowheads="1"/>
          </p:cNvSpPr>
          <p:nvPr/>
        </p:nvSpPr>
        <p:spPr bwMode="auto">
          <a:xfrm rot="-5400000">
            <a:off x="3935413" y="2044700"/>
            <a:ext cx="414337" cy="163513"/>
          </a:xfrm>
          <a:prstGeom prst="rect">
            <a:avLst/>
          </a:prstGeom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942975" y="1450975"/>
            <a:ext cx="96838" cy="825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4587875" y="1641475"/>
            <a:ext cx="96838" cy="825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1966913" y="1438275"/>
            <a:ext cx="76200" cy="63500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4097338" y="1641475"/>
            <a:ext cx="76200" cy="65088"/>
          </a:xfrm>
          <a:prstGeom prst="ellipse">
            <a:avLst/>
          </a:prstGeom>
          <a:solidFill>
            <a:srgbClr val="000000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114425" y="1676400"/>
            <a:ext cx="0" cy="554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2" name="Oval 30"/>
          <p:cNvSpPr>
            <a:spLocks noChangeArrowheads="1"/>
          </p:cNvSpPr>
          <p:nvPr/>
        </p:nvSpPr>
        <p:spPr bwMode="auto">
          <a:xfrm>
            <a:off x="1066800" y="2273300"/>
            <a:ext cx="96838" cy="809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V="1">
            <a:off x="908050" y="2549525"/>
            <a:ext cx="4302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1112838" y="2365375"/>
            <a:ext cx="0" cy="1905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4346575" y="1884363"/>
            <a:ext cx="0" cy="554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28706" name="Rectangle 34"/>
          <p:cNvSpPr>
            <a:spLocks noChangeArrowheads="1"/>
          </p:cNvSpPr>
          <p:nvPr/>
        </p:nvSpPr>
        <p:spPr bwMode="auto">
          <a:xfrm>
            <a:off x="2871788" y="2552700"/>
            <a:ext cx="500062" cy="4270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618531" name="Group 35"/>
          <p:cNvGrpSpPr/>
          <p:nvPr/>
        </p:nvGrpSpPr>
        <p:grpSpPr bwMode="auto">
          <a:xfrm>
            <a:off x="1901825" y="984250"/>
            <a:ext cx="539750" cy="519113"/>
            <a:chOff x="1437" y="2849"/>
            <a:chExt cx="354" cy="321"/>
          </a:xfrm>
        </p:grpSpPr>
        <p:sp>
          <p:nvSpPr>
            <p:cNvPr id="28767" name="Oval 36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8" name="Rectangle 37"/>
            <p:cNvSpPr>
              <a:spLocks noChangeArrowheads="1"/>
            </p:cNvSpPr>
            <p:nvPr/>
          </p:nvSpPr>
          <p:spPr bwMode="auto">
            <a:xfrm>
              <a:off x="1437" y="2849"/>
              <a:ext cx="354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sp>
        <p:nvSpPr>
          <p:cNvPr id="618534" name="Line 38"/>
          <p:cNvSpPr>
            <a:spLocks noChangeShapeType="1"/>
          </p:cNvSpPr>
          <p:nvPr/>
        </p:nvSpPr>
        <p:spPr bwMode="auto">
          <a:xfrm flipV="1">
            <a:off x="2297113" y="928688"/>
            <a:ext cx="4127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535" name="Rectangle 39"/>
          <p:cNvSpPr>
            <a:spLocks noChangeArrowheads="1"/>
          </p:cNvSpPr>
          <p:nvPr/>
        </p:nvSpPr>
        <p:spPr bwMode="auto">
          <a:xfrm>
            <a:off x="2243138" y="43338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i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</a:p>
        </p:txBody>
      </p:sp>
      <p:grpSp>
        <p:nvGrpSpPr>
          <p:cNvPr id="618536" name="Group 40"/>
          <p:cNvGrpSpPr/>
          <p:nvPr/>
        </p:nvGrpSpPr>
        <p:grpSpPr bwMode="auto">
          <a:xfrm>
            <a:off x="4102100" y="1184275"/>
            <a:ext cx="539750" cy="519113"/>
            <a:chOff x="1437" y="2849"/>
            <a:chExt cx="365" cy="343"/>
          </a:xfrm>
        </p:grpSpPr>
        <p:sp>
          <p:nvSpPr>
            <p:cNvPr id="28765" name="Oval 41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66" name="Rectangle 42"/>
            <p:cNvSpPr>
              <a:spLocks noChangeArrowheads="1"/>
            </p:cNvSpPr>
            <p:nvPr/>
          </p:nvSpPr>
          <p:spPr bwMode="auto">
            <a:xfrm>
              <a:off x="1437" y="2849"/>
              <a:ext cx="36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sp>
        <p:nvSpPr>
          <p:cNvPr id="618539" name="Line 43"/>
          <p:cNvSpPr>
            <a:spLocks noChangeShapeType="1"/>
          </p:cNvSpPr>
          <p:nvPr/>
        </p:nvSpPr>
        <p:spPr bwMode="auto">
          <a:xfrm flipV="1">
            <a:off x="1154113" y="1633538"/>
            <a:ext cx="4127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540" name="Rectangle 44"/>
          <p:cNvSpPr>
            <a:spLocks noChangeArrowheads="1"/>
          </p:cNvSpPr>
          <p:nvPr/>
        </p:nvSpPr>
        <p:spPr bwMode="auto">
          <a:xfrm>
            <a:off x="1176338" y="157638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FF3300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618541" name="Line 45"/>
          <p:cNvSpPr>
            <a:spLocks noChangeShapeType="1"/>
          </p:cNvSpPr>
          <p:nvPr/>
        </p:nvSpPr>
        <p:spPr bwMode="auto">
          <a:xfrm flipV="1">
            <a:off x="2087563" y="1576388"/>
            <a:ext cx="303212" cy="1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542" name="Rectangle 46"/>
          <p:cNvSpPr>
            <a:spLocks noChangeArrowheads="1"/>
          </p:cNvSpPr>
          <p:nvPr/>
        </p:nvSpPr>
        <p:spPr bwMode="auto">
          <a:xfrm>
            <a:off x="1995488" y="151923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FF3300"/>
                </a:solidFill>
                <a:ea typeface="楷体_GB2312" pitchFamily="49" charset="-122"/>
              </a:rPr>
              <a:t>d</a:t>
            </a:r>
          </a:p>
        </p:txBody>
      </p:sp>
      <p:graphicFrame>
        <p:nvGraphicFramePr>
          <p:cNvPr id="618543" name="Object 47"/>
          <p:cNvGraphicFramePr>
            <a:graphicFrameLocks noChangeAspect="1"/>
          </p:cNvGraphicFramePr>
          <p:nvPr/>
        </p:nvGraphicFramePr>
        <p:xfrm>
          <a:off x="5440363" y="800100"/>
          <a:ext cx="33512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0160" imgH="430530" progId="Equation.3">
                  <p:embed/>
                </p:oleObj>
              </mc:Choice>
              <mc:Fallback>
                <p:oleObj name="Equation" r:id="rId2" imgW="1280160" imgH="43053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800100"/>
                        <a:ext cx="33512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544" name="Group 48"/>
          <p:cNvGrpSpPr/>
          <p:nvPr/>
        </p:nvGrpSpPr>
        <p:grpSpPr bwMode="auto">
          <a:xfrm>
            <a:off x="504825" y="3241675"/>
            <a:ext cx="4657725" cy="2790825"/>
            <a:chOff x="642" y="1814"/>
            <a:chExt cx="2934" cy="1758"/>
          </a:xfrm>
        </p:grpSpPr>
        <p:grpSp>
          <p:nvGrpSpPr>
            <p:cNvPr id="28732" name="Group 49"/>
            <p:cNvGrpSpPr/>
            <p:nvPr/>
          </p:nvGrpSpPr>
          <p:grpSpPr bwMode="auto">
            <a:xfrm>
              <a:off x="642" y="1814"/>
              <a:ext cx="2934" cy="1522"/>
              <a:chOff x="2766" y="890"/>
              <a:chExt cx="2934" cy="1522"/>
            </a:xfrm>
          </p:grpSpPr>
          <p:sp>
            <p:nvSpPr>
              <p:cNvPr id="28734" name="Text Box 50"/>
              <p:cNvSpPr txBox="1">
                <a:spLocks noChangeArrowheads="1"/>
              </p:cNvSpPr>
              <p:nvPr/>
            </p:nvSpPr>
            <p:spPr bwMode="auto">
              <a:xfrm>
                <a:off x="3969" y="136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>
                    <a:ea typeface="楷体_GB2312" pitchFamily="49" charset="-122"/>
                  </a:rPr>
                  <a:t>－</a:t>
                </a:r>
              </a:p>
            </p:txBody>
          </p:sp>
          <p:sp>
            <p:nvSpPr>
              <p:cNvPr id="28735" name="AutoShape 51"/>
              <p:cNvSpPr>
                <a:spLocks noChangeArrowheads="1"/>
              </p:cNvSpPr>
              <p:nvPr/>
            </p:nvSpPr>
            <p:spPr bwMode="auto">
              <a:xfrm rot="5400000">
                <a:off x="4074" y="962"/>
                <a:ext cx="684" cy="81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36" name="Line 52"/>
              <p:cNvSpPr>
                <a:spLocks noChangeShapeType="1"/>
              </p:cNvSpPr>
              <p:nvPr/>
            </p:nvSpPr>
            <p:spPr bwMode="auto">
              <a:xfrm flipV="1">
                <a:off x="3852" y="1532"/>
                <a:ext cx="16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37" name="Text Box 53"/>
              <p:cNvSpPr txBox="1">
                <a:spLocks noChangeArrowheads="1"/>
              </p:cNvSpPr>
              <p:nvPr/>
            </p:nvSpPr>
            <p:spPr bwMode="auto">
              <a:xfrm>
                <a:off x="4020" y="108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8738" name="Line 54"/>
              <p:cNvSpPr>
                <a:spLocks noChangeShapeType="1"/>
              </p:cNvSpPr>
              <p:nvPr/>
            </p:nvSpPr>
            <p:spPr bwMode="auto">
              <a:xfrm>
                <a:off x="3159" y="1224"/>
                <a:ext cx="844" cy="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28739" name="Rectangle 55"/>
              <p:cNvSpPr>
                <a:spLocks noChangeArrowheads="1"/>
              </p:cNvSpPr>
              <p:nvPr/>
            </p:nvSpPr>
            <p:spPr bwMode="auto">
              <a:xfrm>
                <a:off x="3315" y="1188"/>
                <a:ext cx="288" cy="96"/>
              </a:xfrm>
              <a:prstGeom prst="rect">
                <a:avLst/>
              </a:prstGeom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0" name="Line 56"/>
              <p:cNvSpPr>
                <a:spLocks noChangeShapeType="1"/>
              </p:cNvSpPr>
              <p:nvPr/>
            </p:nvSpPr>
            <p:spPr bwMode="auto">
              <a:xfrm>
                <a:off x="4971" y="1392"/>
                <a:ext cx="0" cy="50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1" name="Line 57"/>
              <p:cNvSpPr>
                <a:spLocks noChangeShapeType="1"/>
              </p:cNvSpPr>
              <p:nvPr/>
            </p:nvSpPr>
            <p:spPr bwMode="auto">
              <a:xfrm flipH="1">
                <a:off x="3855" y="1548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2" name="Line 58"/>
              <p:cNvSpPr>
                <a:spLocks noChangeShapeType="1"/>
              </p:cNvSpPr>
              <p:nvPr/>
            </p:nvSpPr>
            <p:spPr bwMode="auto">
              <a:xfrm>
                <a:off x="3843" y="1884"/>
                <a:ext cx="11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3" name="Line 59"/>
              <p:cNvSpPr>
                <a:spLocks noChangeShapeType="1"/>
              </p:cNvSpPr>
              <p:nvPr/>
            </p:nvSpPr>
            <p:spPr bwMode="auto">
              <a:xfrm>
                <a:off x="4827" y="136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4" name="Text Box 60"/>
              <p:cNvSpPr txBox="1">
                <a:spLocks noChangeArrowheads="1"/>
              </p:cNvSpPr>
              <p:nvPr/>
            </p:nvSpPr>
            <p:spPr bwMode="auto">
              <a:xfrm>
                <a:off x="2766" y="1277"/>
                <a:ext cx="3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i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28745" name="Text Box 61"/>
              <p:cNvSpPr txBox="1">
                <a:spLocks noChangeArrowheads="1"/>
              </p:cNvSpPr>
              <p:nvPr/>
            </p:nvSpPr>
            <p:spPr bwMode="auto">
              <a:xfrm>
                <a:off x="5330" y="1430"/>
                <a:ext cx="37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o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28746" name="Text Box 62"/>
              <p:cNvSpPr txBox="1">
                <a:spLocks noChangeArrowheads="1"/>
              </p:cNvSpPr>
              <p:nvPr/>
            </p:nvSpPr>
            <p:spPr bwMode="auto">
              <a:xfrm>
                <a:off x="3914" y="2006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ea typeface="楷体_GB2312" pitchFamily="49" charset="-122"/>
                  </a:rPr>
                  <a:t>1</a:t>
                </a:r>
                <a:endParaRPr kumimoji="1" lang="en-US" altLang="zh-CN" sz="2400" b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8747" name="Text Box 63"/>
              <p:cNvSpPr txBox="1">
                <a:spLocks noChangeArrowheads="1"/>
              </p:cNvSpPr>
              <p:nvPr/>
            </p:nvSpPr>
            <p:spPr bwMode="auto">
              <a:xfrm>
                <a:off x="3266" y="890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2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 useBgFill="1">
            <p:nvSpPr>
              <p:cNvPr id="28748" name="Rectangle 64"/>
              <p:cNvSpPr>
                <a:spLocks noChangeArrowheads="1"/>
              </p:cNvSpPr>
              <p:nvPr/>
            </p:nvSpPr>
            <p:spPr bwMode="auto">
              <a:xfrm>
                <a:off x="4287" y="1824"/>
                <a:ext cx="288" cy="96"/>
              </a:xfrm>
              <a:prstGeom prst="rect">
                <a:avLst/>
              </a:prstGeom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9" name="Text Box 65"/>
              <p:cNvSpPr txBox="1">
                <a:spLocks noChangeArrowheads="1"/>
              </p:cNvSpPr>
              <p:nvPr/>
            </p:nvSpPr>
            <p:spPr bwMode="auto">
              <a:xfrm>
                <a:off x="4298" y="1886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ea typeface="楷体_GB2312" pitchFamily="49" charset="-122"/>
                  </a:rPr>
                  <a:t>F</a:t>
                </a:r>
                <a:endParaRPr kumimoji="1" lang="en-US" altLang="zh-CN" sz="2400" b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8750" name="Line 66"/>
              <p:cNvSpPr>
                <a:spLocks noChangeShapeType="1"/>
              </p:cNvSpPr>
              <p:nvPr/>
            </p:nvSpPr>
            <p:spPr bwMode="auto">
              <a:xfrm flipV="1">
                <a:off x="5179" y="2024"/>
                <a:ext cx="252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51" name="Oval 67"/>
              <p:cNvSpPr>
                <a:spLocks noChangeArrowheads="1"/>
              </p:cNvSpPr>
              <p:nvPr/>
            </p:nvSpPr>
            <p:spPr bwMode="auto">
              <a:xfrm>
                <a:off x="3108" y="1212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52" name="Oval 68"/>
              <p:cNvSpPr>
                <a:spLocks noChangeArrowheads="1"/>
              </p:cNvSpPr>
              <p:nvPr/>
            </p:nvSpPr>
            <p:spPr bwMode="auto">
              <a:xfrm>
                <a:off x="5244" y="1332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53" name="Oval 69"/>
              <p:cNvSpPr>
                <a:spLocks noChangeArrowheads="1"/>
              </p:cNvSpPr>
              <p:nvPr/>
            </p:nvSpPr>
            <p:spPr bwMode="auto">
              <a:xfrm>
                <a:off x="3828" y="1848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54" name="Oval 70"/>
              <p:cNvSpPr>
                <a:spLocks noChangeArrowheads="1"/>
              </p:cNvSpPr>
              <p:nvPr/>
            </p:nvSpPr>
            <p:spPr bwMode="auto">
              <a:xfrm>
                <a:off x="4944" y="1344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55" name="Line 71"/>
              <p:cNvSpPr>
                <a:spLocks noChangeShapeType="1"/>
              </p:cNvSpPr>
              <p:nvPr/>
            </p:nvSpPr>
            <p:spPr bwMode="auto">
              <a:xfrm>
                <a:off x="3132" y="1356"/>
                <a:ext cx="0" cy="2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6" name="Line 72"/>
              <p:cNvSpPr>
                <a:spLocks noChangeShapeType="1"/>
              </p:cNvSpPr>
              <p:nvPr/>
            </p:nvSpPr>
            <p:spPr bwMode="auto">
              <a:xfrm flipV="1">
                <a:off x="3719" y="2412"/>
                <a:ext cx="252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57" name="Line 73"/>
              <p:cNvSpPr>
                <a:spLocks noChangeShapeType="1"/>
              </p:cNvSpPr>
              <p:nvPr/>
            </p:nvSpPr>
            <p:spPr bwMode="auto">
              <a:xfrm>
                <a:off x="3151" y="1740"/>
                <a:ext cx="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58" name="Oval 74"/>
              <p:cNvSpPr>
                <a:spLocks noChangeArrowheads="1"/>
              </p:cNvSpPr>
              <p:nvPr/>
            </p:nvSpPr>
            <p:spPr bwMode="auto">
              <a:xfrm>
                <a:off x="3132" y="1692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59" name="Line 75"/>
              <p:cNvSpPr>
                <a:spLocks noChangeShapeType="1"/>
              </p:cNvSpPr>
              <p:nvPr/>
            </p:nvSpPr>
            <p:spPr bwMode="auto">
              <a:xfrm>
                <a:off x="5292" y="1488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60" name="Line 76"/>
              <p:cNvSpPr>
                <a:spLocks noChangeShapeType="1"/>
              </p:cNvSpPr>
              <p:nvPr/>
            </p:nvSpPr>
            <p:spPr bwMode="auto">
              <a:xfrm flipH="1">
                <a:off x="3855" y="1752"/>
                <a:ext cx="0" cy="6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28761" name="Rectangle 77"/>
              <p:cNvSpPr>
                <a:spLocks noChangeArrowheads="1"/>
              </p:cNvSpPr>
              <p:nvPr/>
            </p:nvSpPr>
            <p:spPr bwMode="auto">
              <a:xfrm rot="5400000">
                <a:off x="3723" y="2076"/>
                <a:ext cx="288" cy="96"/>
              </a:xfrm>
              <a:prstGeom prst="rect">
                <a:avLst/>
              </a:prstGeom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62" name="Line 78"/>
              <p:cNvSpPr>
                <a:spLocks noChangeShapeType="1"/>
              </p:cNvSpPr>
              <p:nvPr/>
            </p:nvSpPr>
            <p:spPr bwMode="auto">
              <a:xfrm flipV="1">
                <a:off x="3035" y="1896"/>
                <a:ext cx="252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63" name="Line 79"/>
              <p:cNvSpPr>
                <a:spLocks noChangeShapeType="1"/>
              </p:cNvSpPr>
              <p:nvPr/>
            </p:nvSpPr>
            <p:spPr bwMode="auto">
              <a:xfrm>
                <a:off x="5311" y="1872"/>
                <a:ext cx="0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64" name="Oval 80"/>
              <p:cNvSpPr>
                <a:spLocks noChangeArrowheads="1"/>
              </p:cNvSpPr>
              <p:nvPr/>
            </p:nvSpPr>
            <p:spPr bwMode="auto">
              <a:xfrm>
                <a:off x="5292" y="1824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733" name="Rectangle 81"/>
            <p:cNvSpPr>
              <a:spLocks noChangeArrowheads="1"/>
            </p:cNvSpPr>
            <p:nvPr/>
          </p:nvSpPr>
          <p:spPr bwMode="auto">
            <a:xfrm>
              <a:off x="1983" y="3245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b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</p:grpSp>
      <p:grpSp>
        <p:nvGrpSpPr>
          <p:cNvPr id="618578" name="Group 82"/>
          <p:cNvGrpSpPr/>
          <p:nvPr/>
        </p:nvGrpSpPr>
        <p:grpSpPr bwMode="auto">
          <a:xfrm>
            <a:off x="1928813" y="3294063"/>
            <a:ext cx="542925" cy="519112"/>
            <a:chOff x="1437" y="2849"/>
            <a:chExt cx="356" cy="321"/>
          </a:xfrm>
        </p:grpSpPr>
        <p:sp>
          <p:nvSpPr>
            <p:cNvPr id="28730" name="Oval 83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1" name="Rectangle 84"/>
            <p:cNvSpPr>
              <a:spLocks noChangeArrowheads="1"/>
            </p:cNvSpPr>
            <p:nvPr/>
          </p:nvSpPr>
          <p:spPr bwMode="auto">
            <a:xfrm>
              <a:off x="1437" y="2849"/>
              <a:ext cx="35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grpSp>
        <p:nvGrpSpPr>
          <p:cNvPr id="618581" name="Group 85"/>
          <p:cNvGrpSpPr/>
          <p:nvPr/>
        </p:nvGrpSpPr>
        <p:grpSpPr bwMode="auto">
          <a:xfrm>
            <a:off x="3976688" y="3513138"/>
            <a:ext cx="542925" cy="519112"/>
            <a:chOff x="1437" y="2849"/>
            <a:chExt cx="367" cy="343"/>
          </a:xfrm>
        </p:grpSpPr>
        <p:sp>
          <p:nvSpPr>
            <p:cNvPr id="28728" name="Oval 86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9" name="Rectangle 87"/>
            <p:cNvSpPr>
              <a:spLocks noChangeArrowheads="1"/>
            </p:cNvSpPr>
            <p:nvPr/>
          </p:nvSpPr>
          <p:spPr bwMode="auto">
            <a:xfrm>
              <a:off x="1437" y="2849"/>
              <a:ext cx="367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grpSp>
        <p:nvGrpSpPr>
          <p:cNvPr id="618584" name="Group 88"/>
          <p:cNvGrpSpPr/>
          <p:nvPr/>
        </p:nvGrpSpPr>
        <p:grpSpPr bwMode="auto">
          <a:xfrm>
            <a:off x="1500188" y="5246688"/>
            <a:ext cx="542925" cy="519112"/>
            <a:chOff x="1437" y="2849"/>
            <a:chExt cx="367" cy="343"/>
          </a:xfrm>
        </p:grpSpPr>
        <p:sp>
          <p:nvSpPr>
            <p:cNvPr id="28726" name="Oval 89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7" name="Rectangle 90"/>
            <p:cNvSpPr>
              <a:spLocks noChangeArrowheads="1"/>
            </p:cNvSpPr>
            <p:nvPr/>
          </p:nvSpPr>
          <p:spPr bwMode="auto">
            <a:xfrm>
              <a:off x="1437" y="2849"/>
              <a:ext cx="367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sp>
        <p:nvSpPr>
          <p:cNvPr id="618587" name="Line 91"/>
          <p:cNvSpPr>
            <a:spLocks noChangeShapeType="1"/>
          </p:cNvSpPr>
          <p:nvPr/>
        </p:nvSpPr>
        <p:spPr bwMode="auto">
          <a:xfrm flipH="1">
            <a:off x="2228850" y="3867150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588" name="Rectangle 92"/>
          <p:cNvSpPr>
            <a:spLocks noChangeArrowheads="1"/>
          </p:cNvSpPr>
          <p:nvPr/>
        </p:nvSpPr>
        <p:spPr bwMode="auto">
          <a:xfrm>
            <a:off x="1719263" y="3703638"/>
            <a:ext cx="51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618589" name="Line 93"/>
          <p:cNvSpPr>
            <a:spLocks noChangeShapeType="1"/>
          </p:cNvSpPr>
          <p:nvPr/>
        </p:nvSpPr>
        <p:spPr bwMode="auto">
          <a:xfrm flipH="1">
            <a:off x="2038350" y="4953000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590" name="Rectangle 94"/>
          <p:cNvSpPr>
            <a:spLocks noChangeArrowheads="1"/>
          </p:cNvSpPr>
          <p:nvPr/>
        </p:nvSpPr>
        <p:spPr bwMode="auto">
          <a:xfrm>
            <a:off x="1509713" y="4789488"/>
            <a:ext cx="46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</a:p>
        </p:txBody>
      </p:sp>
      <p:graphicFrame>
        <p:nvGraphicFramePr>
          <p:cNvPr id="618591" name="Object 95"/>
          <p:cNvGraphicFramePr>
            <a:graphicFrameLocks noChangeAspect="1"/>
          </p:cNvGraphicFramePr>
          <p:nvPr/>
        </p:nvGraphicFramePr>
        <p:xfrm>
          <a:off x="5111750" y="3797300"/>
          <a:ext cx="37036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19860" imgH="430530" progId="Equation.3">
                  <p:embed/>
                </p:oleObj>
              </mc:Choice>
              <mc:Fallback>
                <p:oleObj name="Equation" r:id="rId4" imgW="1419860" imgH="43053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797300"/>
                        <a:ext cx="37036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92" name="Line 96"/>
          <p:cNvSpPr>
            <a:spLocks noChangeShapeType="1"/>
          </p:cNvSpPr>
          <p:nvPr/>
        </p:nvSpPr>
        <p:spPr bwMode="auto">
          <a:xfrm>
            <a:off x="0" y="3213100"/>
            <a:ext cx="9144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1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1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34" grpId="0" animBg="1"/>
      <p:bldP spid="618535" grpId="0" autoUpdateAnimBg="0"/>
      <p:bldP spid="618539" grpId="0" animBg="1"/>
      <p:bldP spid="618540" grpId="0" autoUpdateAnimBg="0"/>
      <p:bldP spid="618541" grpId="0" animBg="1"/>
      <p:bldP spid="618542" grpId="0" autoUpdateAnimBg="0"/>
      <p:bldP spid="618587" grpId="0" animBg="1"/>
      <p:bldP spid="618588" grpId="0" autoUpdateAnimBg="0"/>
      <p:bldP spid="618589" grpId="0" animBg="1"/>
      <p:bldP spid="618590" grpId="0" autoUpdateAnimBg="0"/>
      <p:bldP spid="6185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890" y="1525905"/>
            <a:ext cx="8534400" cy="3130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/>
            <a:r>
              <a:rPr lang="zh-CN" altLang="en-US" sz="4400"/>
              <a:t>曾子曰：“吾日三省吾身：为人谋而不忠乎？与朋友交而不信乎？传不习乎？”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522" name="Group 2"/>
          <p:cNvGrpSpPr/>
          <p:nvPr/>
        </p:nvGrpSpPr>
        <p:grpSpPr bwMode="auto">
          <a:xfrm>
            <a:off x="3576638" y="566738"/>
            <a:ext cx="539750" cy="519112"/>
            <a:chOff x="1437" y="2849"/>
            <a:chExt cx="365" cy="343"/>
          </a:xfrm>
        </p:grpSpPr>
        <p:sp>
          <p:nvSpPr>
            <p:cNvPr id="29791" name="Oval 3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2" name="Rectangle 4"/>
            <p:cNvSpPr>
              <a:spLocks noChangeArrowheads="1"/>
            </p:cNvSpPr>
            <p:nvPr/>
          </p:nvSpPr>
          <p:spPr bwMode="auto">
            <a:xfrm>
              <a:off x="1437" y="2849"/>
              <a:ext cx="365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grpSp>
        <p:nvGrpSpPr>
          <p:cNvPr id="619525" name="Group 5"/>
          <p:cNvGrpSpPr/>
          <p:nvPr/>
        </p:nvGrpSpPr>
        <p:grpSpPr bwMode="auto">
          <a:xfrm>
            <a:off x="1528763" y="766763"/>
            <a:ext cx="539750" cy="519112"/>
            <a:chOff x="1437" y="2849"/>
            <a:chExt cx="354" cy="321"/>
          </a:xfrm>
        </p:grpSpPr>
        <p:sp>
          <p:nvSpPr>
            <p:cNvPr id="29789" name="Oval 6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1437" y="2849"/>
              <a:ext cx="354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grpSp>
        <p:nvGrpSpPr>
          <p:cNvPr id="29700" name="Group 8"/>
          <p:cNvGrpSpPr/>
          <p:nvPr/>
        </p:nvGrpSpPr>
        <p:grpSpPr bwMode="auto">
          <a:xfrm>
            <a:off x="371475" y="495300"/>
            <a:ext cx="4143375" cy="2503488"/>
            <a:chOff x="234" y="152"/>
            <a:chExt cx="2610" cy="1577"/>
          </a:xfrm>
        </p:grpSpPr>
        <p:sp>
          <p:nvSpPr>
            <p:cNvPr id="29754" name="Oval 9"/>
            <p:cNvSpPr>
              <a:spLocks noChangeArrowheads="1"/>
            </p:cNvSpPr>
            <p:nvPr/>
          </p:nvSpPr>
          <p:spPr bwMode="auto">
            <a:xfrm>
              <a:off x="1000" y="624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Text Box 10"/>
            <p:cNvSpPr txBox="1">
              <a:spLocks noChangeArrowheads="1"/>
            </p:cNvSpPr>
            <p:nvPr/>
          </p:nvSpPr>
          <p:spPr bwMode="auto">
            <a:xfrm>
              <a:off x="1269" y="191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29756" name="AutoShape 11"/>
            <p:cNvSpPr>
              <a:spLocks noChangeArrowheads="1"/>
            </p:cNvSpPr>
            <p:nvPr/>
          </p:nvSpPr>
          <p:spPr bwMode="auto">
            <a:xfrm rot="5400000">
              <a:off x="1374" y="86"/>
              <a:ext cx="684" cy="81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7" name="Line 12"/>
            <p:cNvSpPr>
              <a:spLocks noChangeShapeType="1"/>
            </p:cNvSpPr>
            <p:nvPr/>
          </p:nvSpPr>
          <p:spPr bwMode="auto">
            <a:xfrm>
              <a:off x="1128" y="656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Text Box 13"/>
            <p:cNvSpPr txBox="1">
              <a:spLocks noChangeArrowheads="1"/>
            </p:cNvSpPr>
            <p:nvPr/>
          </p:nvSpPr>
          <p:spPr bwMode="auto">
            <a:xfrm>
              <a:off x="1296" y="5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29759" name="Line 14"/>
            <p:cNvSpPr>
              <a:spLocks noChangeShapeType="1"/>
            </p:cNvSpPr>
            <p:nvPr/>
          </p:nvSpPr>
          <p:spPr bwMode="auto">
            <a:xfrm>
              <a:off x="783" y="348"/>
              <a:ext cx="5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0" name="Line 15"/>
            <p:cNvSpPr>
              <a:spLocks noChangeShapeType="1"/>
            </p:cNvSpPr>
            <p:nvPr/>
          </p:nvSpPr>
          <p:spPr bwMode="auto">
            <a:xfrm>
              <a:off x="2283" y="492"/>
              <a:ext cx="1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1" name="Line 16"/>
            <p:cNvSpPr>
              <a:spLocks noChangeShapeType="1"/>
            </p:cNvSpPr>
            <p:nvPr/>
          </p:nvSpPr>
          <p:spPr bwMode="auto">
            <a:xfrm flipH="1">
              <a:off x="1035" y="660"/>
              <a:ext cx="1" cy="4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2" name="Line 17"/>
            <p:cNvSpPr>
              <a:spLocks noChangeShapeType="1"/>
            </p:cNvSpPr>
            <p:nvPr/>
          </p:nvSpPr>
          <p:spPr bwMode="auto">
            <a:xfrm flipV="1">
              <a:off x="1023" y="1152"/>
              <a:ext cx="1248" cy="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3" name="Line 18"/>
            <p:cNvSpPr>
              <a:spLocks noChangeShapeType="1"/>
            </p:cNvSpPr>
            <p:nvPr/>
          </p:nvSpPr>
          <p:spPr bwMode="auto">
            <a:xfrm>
              <a:off x="2127" y="492"/>
              <a:ext cx="4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4" name="Line 19"/>
            <p:cNvSpPr>
              <a:spLocks noChangeShapeType="1"/>
            </p:cNvSpPr>
            <p:nvPr/>
          </p:nvSpPr>
          <p:spPr bwMode="auto">
            <a:xfrm flipH="1">
              <a:off x="2283" y="1032"/>
              <a:ext cx="1" cy="6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5" name="Text Box 20"/>
            <p:cNvSpPr txBox="1">
              <a:spLocks noChangeArrowheads="1"/>
            </p:cNvSpPr>
            <p:nvPr/>
          </p:nvSpPr>
          <p:spPr bwMode="auto">
            <a:xfrm>
              <a:off x="2306" y="446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9766" name="Text Box 21"/>
            <p:cNvSpPr txBox="1">
              <a:spLocks noChangeArrowheads="1"/>
            </p:cNvSpPr>
            <p:nvPr/>
          </p:nvSpPr>
          <p:spPr bwMode="auto">
            <a:xfrm>
              <a:off x="1910" y="698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29767" name="Rectangle 22"/>
            <p:cNvSpPr>
              <a:spLocks noChangeArrowheads="1"/>
            </p:cNvSpPr>
            <p:nvPr/>
          </p:nvSpPr>
          <p:spPr bwMode="auto">
            <a:xfrm rot="-5400000">
              <a:off x="2139" y="1344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8" name="Text Box 23"/>
            <p:cNvSpPr txBox="1">
              <a:spLocks noChangeArrowheads="1"/>
            </p:cNvSpPr>
            <p:nvPr/>
          </p:nvSpPr>
          <p:spPr bwMode="auto">
            <a:xfrm>
              <a:off x="1850" y="1226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9769" name="Line 24"/>
            <p:cNvSpPr>
              <a:spLocks noChangeShapeType="1"/>
            </p:cNvSpPr>
            <p:nvPr/>
          </p:nvSpPr>
          <p:spPr bwMode="auto">
            <a:xfrm flipV="1">
              <a:off x="2155" y="1676"/>
              <a:ext cx="25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9770" name="Rectangle 25"/>
            <p:cNvSpPr>
              <a:spLocks noChangeArrowheads="1"/>
            </p:cNvSpPr>
            <p:nvPr/>
          </p:nvSpPr>
          <p:spPr bwMode="auto">
            <a:xfrm rot="-5400000">
              <a:off x="2157" y="846"/>
              <a:ext cx="252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1" name="Oval 26"/>
            <p:cNvSpPr>
              <a:spLocks noChangeArrowheads="1"/>
            </p:cNvSpPr>
            <p:nvPr/>
          </p:nvSpPr>
          <p:spPr bwMode="auto">
            <a:xfrm>
              <a:off x="2544" y="456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2" name="Oval 27"/>
            <p:cNvSpPr>
              <a:spLocks noChangeArrowheads="1"/>
            </p:cNvSpPr>
            <p:nvPr/>
          </p:nvSpPr>
          <p:spPr bwMode="auto">
            <a:xfrm>
              <a:off x="2256" y="456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3" name="Line 28"/>
            <p:cNvSpPr>
              <a:spLocks noChangeShapeType="1"/>
            </p:cNvSpPr>
            <p:nvPr/>
          </p:nvSpPr>
          <p:spPr bwMode="auto">
            <a:xfrm>
              <a:off x="2424" y="768"/>
              <a:ext cx="1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4" name="Line 29"/>
            <p:cNvSpPr>
              <a:spLocks noChangeShapeType="1"/>
            </p:cNvSpPr>
            <p:nvPr/>
          </p:nvSpPr>
          <p:spPr bwMode="auto">
            <a:xfrm flipV="1">
              <a:off x="687" y="488"/>
              <a:ext cx="25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5" name="Line 30"/>
            <p:cNvSpPr>
              <a:spLocks noChangeShapeType="1"/>
            </p:cNvSpPr>
            <p:nvPr/>
          </p:nvSpPr>
          <p:spPr bwMode="auto">
            <a:xfrm>
              <a:off x="783" y="336"/>
              <a:ext cx="1" cy="1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6" name="Line 31"/>
            <p:cNvSpPr>
              <a:spLocks noChangeShapeType="1"/>
            </p:cNvSpPr>
            <p:nvPr/>
          </p:nvSpPr>
          <p:spPr bwMode="auto">
            <a:xfrm>
              <a:off x="576" y="656"/>
              <a:ext cx="67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7" name="Oval 32"/>
            <p:cNvSpPr>
              <a:spLocks noChangeArrowheads="1"/>
            </p:cNvSpPr>
            <p:nvPr/>
          </p:nvSpPr>
          <p:spPr bwMode="auto">
            <a:xfrm>
              <a:off x="516" y="624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8" name="Oval 33"/>
            <p:cNvSpPr>
              <a:spLocks noChangeArrowheads="1"/>
            </p:cNvSpPr>
            <p:nvPr/>
          </p:nvSpPr>
          <p:spPr bwMode="auto">
            <a:xfrm>
              <a:off x="2256" y="1128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79" name="Text Box 34"/>
            <p:cNvSpPr txBox="1">
              <a:spLocks noChangeArrowheads="1"/>
            </p:cNvSpPr>
            <p:nvPr/>
          </p:nvSpPr>
          <p:spPr bwMode="auto">
            <a:xfrm>
              <a:off x="234" y="713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9780" name="Line 35"/>
            <p:cNvSpPr>
              <a:spLocks noChangeShapeType="1"/>
            </p:cNvSpPr>
            <p:nvPr/>
          </p:nvSpPr>
          <p:spPr bwMode="auto">
            <a:xfrm>
              <a:off x="540" y="756"/>
              <a:ext cx="1" cy="3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Line 36"/>
            <p:cNvSpPr>
              <a:spLocks noChangeShapeType="1"/>
            </p:cNvSpPr>
            <p:nvPr/>
          </p:nvSpPr>
          <p:spPr bwMode="auto">
            <a:xfrm flipV="1">
              <a:off x="435" y="1380"/>
              <a:ext cx="25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2" name="Line 37"/>
            <p:cNvSpPr>
              <a:spLocks noChangeShapeType="1"/>
            </p:cNvSpPr>
            <p:nvPr/>
          </p:nvSpPr>
          <p:spPr bwMode="auto">
            <a:xfrm>
              <a:off x="555" y="1252"/>
              <a:ext cx="1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3" name="Oval 38"/>
            <p:cNvSpPr>
              <a:spLocks noChangeArrowheads="1"/>
            </p:cNvSpPr>
            <p:nvPr/>
          </p:nvSpPr>
          <p:spPr bwMode="auto">
            <a:xfrm>
              <a:off x="516" y="1200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9784" name="Rectangle 39"/>
            <p:cNvSpPr>
              <a:spLocks noChangeArrowheads="1"/>
            </p:cNvSpPr>
            <p:nvPr/>
          </p:nvSpPr>
          <p:spPr bwMode="auto">
            <a:xfrm rot="10800000">
              <a:off x="1527" y="1116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5" name="Text Box 40"/>
            <p:cNvSpPr txBox="1">
              <a:spLocks noChangeArrowheads="1"/>
            </p:cNvSpPr>
            <p:nvPr/>
          </p:nvSpPr>
          <p:spPr bwMode="auto">
            <a:xfrm>
              <a:off x="1526" y="1178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 useBgFill="1">
          <p:nvSpPr>
            <p:cNvPr id="29786" name="Rectangle 41"/>
            <p:cNvSpPr>
              <a:spLocks noChangeArrowheads="1"/>
            </p:cNvSpPr>
            <p:nvPr/>
          </p:nvSpPr>
          <p:spPr bwMode="auto">
            <a:xfrm>
              <a:off x="1413" y="1460"/>
              <a:ext cx="262" cy="2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c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29787" name="Line 42"/>
            <p:cNvSpPr>
              <a:spLocks noChangeShapeType="1"/>
            </p:cNvSpPr>
            <p:nvPr/>
          </p:nvSpPr>
          <p:spPr bwMode="auto">
            <a:xfrm>
              <a:off x="2280" y="528"/>
              <a:ext cx="1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8" name="Text Box 43"/>
            <p:cNvSpPr txBox="1">
              <a:spLocks noChangeArrowheads="1"/>
            </p:cNvSpPr>
            <p:nvPr/>
          </p:nvSpPr>
          <p:spPr bwMode="auto">
            <a:xfrm>
              <a:off x="2462" y="710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</p:grpSp>
      <p:sp>
        <p:nvSpPr>
          <p:cNvPr id="619564" name="Line 44"/>
          <p:cNvSpPr>
            <a:spLocks noChangeShapeType="1"/>
          </p:cNvSpPr>
          <p:nvPr/>
        </p:nvSpPr>
        <p:spPr bwMode="auto">
          <a:xfrm flipV="1">
            <a:off x="1866900" y="2101850"/>
            <a:ext cx="41275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565" name="Rectangle 45"/>
          <p:cNvSpPr>
            <a:spLocks noChangeArrowheads="1"/>
          </p:cNvSpPr>
          <p:nvPr/>
        </p:nvSpPr>
        <p:spPr bwMode="auto">
          <a:xfrm>
            <a:off x="1870075" y="15875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i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619566" name="Line 46"/>
          <p:cNvSpPr>
            <a:spLocks noChangeShapeType="1"/>
          </p:cNvSpPr>
          <p:nvPr/>
        </p:nvSpPr>
        <p:spPr bwMode="auto">
          <a:xfrm flipV="1">
            <a:off x="971550" y="1301750"/>
            <a:ext cx="41275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567" name="Rectangle 47"/>
          <p:cNvSpPr>
            <a:spLocks noChangeArrowheads="1"/>
          </p:cNvSpPr>
          <p:nvPr/>
        </p:nvSpPr>
        <p:spPr bwMode="auto">
          <a:xfrm>
            <a:off x="993775" y="12446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FF3300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619568" name="Line 48"/>
          <p:cNvSpPr>
            <a:spLocks noChangeShapeType="1"/>
          </p:cNvSpPr>
          <p:nvPr/>
        </p:nvSpPr>
        <p:spPr bwMode="auto">
          <a:xfrm flipV="1">
            <a:off x="1714500" y="1282700"/>
            <a:ext cx="303213" cy="1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569" name="Rectangle 49"/>
          <p:cNvSpPr>
            <a:spLocks noChangeArrowheads="1"/>
          </p:cNvSpPr>
          <p:nvPr/>
        </p:nvSpPr>
        <p:spPr bwMode="auto">
          <a:xfrm>
            <a:off x="1679575" y="126365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FF3300"/>
                </a:solidFill>
                <a:ea typeface="楷体_GB2312" pitchFamily="49" charset="-122"/>
              </a:rPr>
              <a:t>d</a:t>
            </a:r>
          </a:p>
        </p:txBody>
      </p:sp>
      <p:graphicFrame>
        <p:nvGraphicFramePr>
          <p:cNvPr id="619570" name="Object 50"/>
          <p:cNvGraphicFramePr>
            <a:graphicFrameLocks noChangeAspect="1"/>
          </p:cNvGraphicFramePr>
          <p:nvPr/>
        </p:nvGraphicFramePr>
        <p:xfrm>
          <a:off x="4926013" y="957263"/>
          <a:ext cx="33512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0160" imgH="430530" progId="Equation.3">
                  <p:embed/>
                </p:oleObj>
              </mc:Choice>
              <mc:Fallback>
                <p:oleObj name="Equation" r:id="rId2" imgW="1280160" imgH="43053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957263"/>
                        <a:ext cx="33512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71" name="Line 51"/>
          <p:cNvSpPr>
            <a:spLocks noChangeShapeType="1"/>
          </p:cNvSpPr>
          <p:nvPr/>
        </p:nvSpPr>
        <p:spPr bwMode="auto">
          <a:xfrm>
            <a:off x="0" y="3141663"/>
            <a:ext cx="9144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9572" name="Group 52"/>
          <p:cNvGrpSpPr/>
          <p:nvPr/>
        </p:nvGrpSpPr>
        <p:grpSpPr bwMode="auto">
          <a:xfrm>
            <a:off x="1547813" y="3198813"/>
            <a:ext cx="542925" cy="519112"/>
            <a:chOff x="1437" y="2849"/>
            <a:chExt cx="356" cy="321"/>
          </a:xfrm>
        </p:grpSpPr>
        <p:sp>
          <p:nvSpPr>
            <p:cNvPr id="29752" name="Oval 53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Rectangle 54"/>
            <p:cNvSpPr>
              <a:spLocks noChangeArrowheads="1"/>
            </p:cNvSpPr>
            <p:nvPr/>
          </p:nvSpPr>
          <p:spPr bwMode="auto">
            <a:xfrm>
              <a:off x="1437" y="2849"/>
              <a:ext cx="35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grpSp>
        <p:nvGrpSpPr>
          <p:cNvPr id="619575" name="Group 55"/>
          <p:cNvGrpSpPr/>
          <p:nvPr/>
        </p:nvGrpSpPr>
        <p:grpSpPr bwMode="auto">
          <a:xfrm>
            <a:off x="3595688" y="3455988"/>
            <a:ext cx="542925" cy="519112"/>
            <a:chOff x="1437" y="2849"/>
            <a:chExt cx="367" cy="343"/>
          </a:xfrm>
        </p:grpSpPr>
        <p:sp>
          <p:nvSpPr>
            <p:cNvPr id="29750" name="Oval 56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Rectangle 57"/>
            <p:cNvSpPr>
              <a:spLocks noChangeArrowheads="1"/>
            </p:cNvSpPr>
            <p:nvPr/>
          </p:nvSpPr>
          <p:spPr bwMode="auto">
            <a:xfrm>
              <a:off x="1437" y="2849"/>
              <a:ext cx="367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grpSp>
        <p:nvGrpSpPr>
          <p:cNvPr id="619578" name="Group 58"/>
          <p:cNvGrpSpPr/>
          <p:nvPr/>
        </p:nvGrpSpPr>
        <p:grpSpPr bwMode="auto">
          <a:xfrm>
            <a:off x="3729038" y="5265738"/>
            <a:ext cx="542925" cy="519112"/>
            <a:chOff x="1437" y="2849"/>
            <a:chExt cx="367" cy="343"/>
          </a:xfrm>
        </p:grpSpPr>
        <p:sp>
          <p:nvSpPr>
            <p:cNvPr id="29748" name="Oval 59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Rectangle 60"/>
            <p:cNvSpPr>
              <a:spLocks noChangeArrowheads="1"/>
            </p:cNvSpPr>
            <p:nvPr/>
          </p:nvSpPr>
          <p:spPr bwMode="auto">
            <a:xfrm>
              <a:off x="1437" y="2849"/>
              <a:ext cx="367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sp>
        <p:nvSpPr>
          <p:cNvPr id="619581" name="Line 61"/>
          <p:cNvSpPr>
            <a:spLocks noChangeShapeType="1"/>
          </p:cNvSpPr>
          <p:nvPr/>
        </p:nvSpPr>
        <p:spPr bwMode="auto">
          <a:xfrm flipH="1">
            <a:off x="1809750" y="3790950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582" name="Rectangle 62"/>
          <p:cNvSpPr>
            <a:spLocks noChangeArrowheads="1"/>
          </p:cNvSpPr>
          <p:nvPr/>
        </p:nvSpPr>
        <p:spPr bwMode="auto">
          <a:xfrm>
            <a:off x="1300163" y="3627438"/>
            <a:ext cx="51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619583" name="Line 63"/>
          <p:cNvSpPr>
            <a:spLocks noChangeShapeType="1"/>
          </p:cNvSpPr>
          <p:nvPr/>
        </p:nvSpPr>
        <p:spPr bwMode="auto">
          <a:xfrm flipH="1">
            <a:off x="3371850" y="5162550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584" name="Rectangle 64"/>
          <p:cNvSpPr>
            <a:spLocks noChangeArrowheads="1"/>
          </p:cNvSpPr>
          <p:nvPr/>
        </p:nvSpPr>
        <p:spPr bwMode="auto">
          <a:xfrm>
            <a:off x="2843213" y="4999038"/>
            <a:ext cx="46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</a:p>
        </p:txBody>
      </p:sp>
      <p:graphicFrame>
        <p:nvGraphicFramePr>
          <p:cNvPr id="619585" name="Object 65"/>
          <p:cNvGraphicFramePr>
            <a:graphicFrameLocks noChangeAspect="1"/>
          </p:cNvGraphicFramePr>
          <p:nvPr/>
        </p:nvGraphicFramePr>
        <p:xfrm>
          <a:off x="4883150" y="3397250"/>
          <a:ext cx="37036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19860" imgH="430530" progId="Equation.3">
                  <p:embed/>
                </p:oleObj>
              </mc:Choice>
              <mc:Fallback>
                <p:oleObj name="Equation" r:id="rId4" imgW="1419860" imgH="43053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397250"/>
                        <a:ext cx="37036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7" name="Group 66"/>
          <p:cNvGrpSpPr/>
          <p:nvPr/>
        </p:nvGrpSpPr>
        <p:grpSpPr bwMode="auto">
          <a:xfrm>
            <a:off x="523875" y="3403600"/>
            <a:ext cx="3914775" cy="2408238"/>
            <a:chOff x="330" y="2144"/>
            <a:chExt cx="2466" cy="1517"/>
          </a:xfrm>
        </p:grpSpPr>
        <p:sp>
          <p:nvSpPr>
            <p:cNvPr id="29719" name="Text Box 67"/>
            <p:cNvSpPr txBox="1">
              <a:spLocks noChangeArrowheads="1"/>
            </p:cNvSpPr>
            <p:nvPr/>
          </p:nvSpPr>
          <p:spPr bwMode="auto">
            <a:xfrm>
              <a:off x="1269" y="218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29720" name="AutoShape 68"/>
            <p:cNvSpPr>
              <a:spLocks noChangeArrowheads="1"/>
            </p:cNvSpPr>
            <p:nvPr/>
          </p:nvSpPr>
          <p:spPr bwMode="auto">
            <a:xfrm rot="5400000">
              <a:off x="1374" y="2078"/>
              <a:ext cx="684" cy="81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69"/>
            <p:cNvSpPr>
              <a:spLocks noChangeShapeType="1"/>
            </p:cNvSpPr>
            <p:nvPr/>
          </p:nvSpPr>
          <p:spPr bwMode="auto">
            <a:xfrm>
              <a:off x="1128" y="2648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2" name="Text Box 70"/>
            <p:cNvSpPr txBox="1">
              <a:spLocks noChangeArrowheads="1"/>
            </p:cNvSpPr>
            <p:nvPr/>
          </p:nvSpPr>
          <p:spPr bwMode="auto">
            <a:xfrm>
              <a:off x="1296" y="2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29723" name="Line 71"/>
            <p:cNvSpPr>
              <a:spLocks noChangeShapeType="1"/>
            </p:cNvSpPr>
            <p:nvPr/>
          </p:nvSpPr>
          <p:spPr bwMode="auto">
            <a:xfrm flipV="1">
              <a:off x="603" y="2340"/>
              <a:ext cx="7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72"/>
            <p:cNvSpPr>
              <a:spLocks noChangeShapeType="1"/>
            </p:cNvSpPr>
            <p:nvPr/>
          </p:nvSpPr>
          <p:spPr bwMode="auto">
            <a:xfrm>
              <a:off x="2283" y="2484"/>
              <a:ext cx="1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5" name="Line 73"/>
            <p:cNvSpPr>
              <a:spLocks noChangeShapeType="1"/>
            </p:cNvSpPr>
            <p:nvPr/>
          </p:nvSpPr>
          <p:spPr bwMode="auto">
            <a:xfrm flipH="1">
              <a:off x="1119" y="2640"/>
              <a:ext cx="1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74"/>
            <p:cNvSpPr>
              <a:spLocks noChangeShapeType="1"/>
            </p:cNvSpPr>
            <p:nvPr/>
          </p:nvSpPr>
          <p:spPr bwMode="auto">
            <a:xfrm flipV="1">
              <a:off x="1107" y="3108"/>
              <a:ext cx="1176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75"/>
            <p:cNvSpPr>
              <a:spLocks noChangeShapeType="1"/>
            </p:cNvSpPr>
            <p:nvPr/>
          </p:nvSpPr>
          <p:spPr bwMode="auto">
            <a:xfrm>
              <a:off x="2127" y="2484"/>
              <a:ext cx="4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8" name="Line 76"/>
            <p:cNvSpPr>
              <a:spLocks noChangeShapeType="1"/>
            </p:cNvSpPr>
            <p:nvPr/>
          </p:nvSpPr>
          <p:spPr bwMode="auto">
            <a:xfrm flipH="1">
              <a:off x="2283" y="2940"/>
              <a:ext cx="1" cy="6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9" name="Text Box 77"/>
            <p:cNvSpPr txBox="1">
              <a:spLocks noChangeArrowheads="1"/>
            </p:cNvSpPr>
            <p:nvPr/>
          </p:nvSpPr>
          <p:spPr bwMode="auto">
            <a:xfrm>
              <a:off x="2426" y="2702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9730" name="Text Box 78"/>
            <p:cNvSpPr txBox="1">
              <a:spLocks noChangeArrowheads="1"/>
            </p:cNvSpPr>
            <p:nvPr/>
          </p:nvSpPr>
          <p:spPr bwMode="auto">
            <a:xfrm>
              <a:off x="1910" y="271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29731" name="Rectangle 79"/>
            <p:cNvSpPr>
              <a:spLocks noChangeArrowheads="1"/>
            </p:cNvSpPr>
            <p:nvPr/>
          </p:nvSpPr>
          <p:spPr bwMode="auto">
            <a:xfrm rot="-5400000">
              <a:off x="2139" y="3300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2" name="Text Box 80"/>
            <p:cNvSpPr txBox="1">
              <a:spLocks noChangeArrowheads="1"/>
            </p:cNvSpPr>
            <p:nvPr/>
          </p:nvSpPr>
          <p:spPr bwMode="auto">
            <a:xfrm>
              <a:off x="2306" y="3086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29733" name="Line 81"/>
            <p:cNvSpPr>
              <a:spLocks noChangeShapeType="1"/>
            </p:cNvSpPr>
            <p:nvPr/>
          </p:nvSpPr>
          <p:spPr bwMode="auto">
            <a:xfrm flipV="1">
              <a:off x="2155" y="3572"/>
              <a:ext cx="25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9734" name="Rectangle 82"/>
            <p:cNvSpPr>
              <a:spLocks noChangeArrowheads="1"/>
            </p:cNvSpPr>
            <p:nvPr/>
          </p:nvSpPr>
          <p:spPr bwMode="auto">
            <a:xfrm rot="-5400000">
              <a:off x="2157" y="2850"/>
              <a:ext cx="252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Oval 83"/>
            <p:cNvSpPr>
              <a:spLocks noChangeArrowheads="1"/>
            </p:cNvSpPr>
            <p:nvPr/>
          </p:nvSpPr>
          <p:spPr bwMode="auto">
            <a:xfrm>
              <a:off x="2544" y="244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Oval 84"/>
            <p:cNvSpPr>
              <a:spLocks noChangeArrowheads="1"/>
            </p:cNvSpPr>
            <p:nvPr/>
          </p:nvSpPr>
          <p:spPr bwMode="auto">
            <a:xfrm>
              <a:off x="2256" y="2448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7" name="Line 85"/>
            <p:cNvSpPr>
              <a:spLocks noChangeShapeType="1"/>
            </p:cNvSpPr>
            <p:nvPr/>
          </p:nvSpPr>
          <p:spPr bwMode="auto">
            <a:xfrm flipH="1">
              <a:off x="2400" y="2772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Oval 86"/>
            <p:cNvSpPr>
              <a:spLocks noChangeArrowheads="1"/>
            </p:cNvSpPr>
            <p:nvPr/>
          </p:nvSpPr>
          <p:spPr bwMode="auto">
            <a:xfrm>
              <a:off x="576" y="2316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Oval 87"/>
            <p:cNvSpPr>
              <a:spLocks noChangeArrowheads="1"/>
            </p:cNvSpPr>
            <p:nvPr/>
          </p:nvSpPr>
          <p:spPr bwMode="auto">
            <a:xfrm>
              <a:off x="2256" y="3084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Text Box 88"/>
            <p:cNvSpPr txBox="1">
              <a:spLocks noChangeArrowheads="1"/>
            </p:cNvSpPr>
            <p:nvPr/>
          </p:nvSpPr>
          <p:spPr bwMode="auto">
            <a:xfrm>
              <a:off x="330" y="2417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9741" name="Line 89"/>
            <p:cNvSpPr>
              <a:spLocks noChangeShapeType="1"/>
            </p:cNvSpPr>
            <p:nvPr/>
          </p:nvSpPr>
          <p:spPr bwMode="auto">
            <a:xfrm>
              <a:off x="612" y="2448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Line 90"/>
            <p:cNvSpPr>
              <a:spLocks noChangeShapeType="1"/>
            </p:cNvSpPr>
            <p:nvPr/>
          </p:nvSpPr>
          <p:spPr bwMode="auto">
            <a:xfrm flipV="1">
              <a:off x="507" y="3048"/>
              <a:ext cx="25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Line 91"/>
            <p:cNvSpPr>
              <a:spLocks noChangeShapeType="1"/>
            </p:cNvSpPr>
            <p:nvPr/>
          </p:nvSpPr>
          <p:spPr bwMode="auto">
            <a:xfrm>
              <a:off x="627" y="2920"/>
              <a:ext cx="1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Oval 92"/>
            <p:cNvSpPr>
              <a:spLocks noChangeArrowheads="1"/>
            </p:cNvSpPr>
            <p:nvPr/>
          </p:nvSpPr>
          <p:spPr bwMode="auto">
            <a:xfrm>
              <a:off x="588" y="286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9745" name="Rectangle 93"/>
            <p:cNvSpPr>
              <a:spLocks noChangeArrowheads="1"/>
            </p:cNvSpPr>
            <p:nvPr/>
          </p:nvSpPr>
          <p:spPr bwMode="auto">
            <a:xfrm>
              <a:off x="1317" y="3392"/>
              <a:ext cx="262" cy="2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d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29746" name="Rectangle 94"/>
            <p:cNvSpPr>
              <a:spLocks noChangeArrowheads="1"/>
            </p:cNvSpPr>
            <p:nvPr/>
          </p:nvSpPr>
          <p:spPr bwMode="auto">
            <a:xfrm>
              <a:off x="2321" y="2429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9747" name="Line 95"/>
            <p:cNvSpPr>
              <a:spLocks noChangeShapeType="1"/>
            </p:cNvSpPr>
            <p:nvPr/>
          </p:nvSpPr>
          <p:spPr bwMode="auto">
            <a:xfrm flipH="1">
              <a:off x="2280" y="2532"/>
              <a:ext cx="1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9616" name="Text Box 96"/>
          <p:cNvSpPr txBox="1">
            <a:spLocks noChangeArrowheads="1"/>
          </p:cNvSpPr>
          <p:nvPr/>
        </p:nvSpPr>
        <p:spPr bwMode="auto">
          <a:xfrm>
            <a:off x="4787900" y="4652963"/>
            <a:ext cx="3806825" cy="139858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在单级运算放大器中，将反馈信号接到反相输入端为负反馈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1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1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64" grpId="0" animBg="1"/>
      <p:bldP spid="619565" grpId="0" autoUpdateAnimBg="0"/>
      <p:bldP spid="619566" grpId="0" animBg="1"/>
      <p:bldP spid="619567" grpId="0" autoUpdateAnimBg="0"/>
      <p:bldP spid="619568" grpId="0" animBg="1"/>
      <p:bldP spid="619569" grpId="0" autoUpdateAnimBg="0"/>
      <p:bldP spid="619571" grpId="0" animBg="1"/>
      <p:bldP spid="619581" grpId="0" animBg="1"/>
      <p:bldP spid="619582" grpId="0" autoUpdateAnimBg="0"/>
      <p:bldP spid="619583" grpId="0" animBg="1"/>
      <p:bldP spid="619584" grpId="0" autoUpdateAnimBg="0"/>
      <p:bldP spid="61961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152400" y="473075"/>
            <a:ext cx="535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3300"/>
                </a:solidFill>
                <a:ea typeface="楷体_GB2312" pitchFamily="49" charset="-122"/>
              </a:rPr>
              <a:t>3.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判别电压、电流反馈</a:t>
            </a:r>
            <a:endParaRPr kumimoji="1" lang="zh-CN" altLang="en-US" sz="32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4832350" y="663575"/>
            <a:ext cx="3556000" cy="604838"/>
          </a:xfrm>
          <a:prstGeom prst="rect">
            <a:avLst/>
          </a:prstGeom>
          <a:noFill/>
          <a:ln w="25400">
            <a:solidFill>
              <a:srgbClr val="003399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电压、电流看输出</a:t>
            </a:r>
          </a:p>
        </p:txBody>
      </p:sp>
      <p:grpSp>
        <p:nvGrpSpPr>
          <p:cNvPr id="620548" name="Group 4"/>
          <p:cNvGrpSpPr/>
          <p:nvPr/>
        </p:nvGrpSpPr>
        <p:grpSpPr bwMode="auto">
          <a:xfrm>
            <a:off x="428625" y="811213"/>
            <a:ext cx="4448175" cy="2546350"/>
            <a:chOff x="330" y="372"/>
            <a:chExt cx="2802" cy="1604"/>
          </a:xfrm>
        </p:grpSpPr>
        <p:sp>
          <p:nvSpPr>
            <p:cNvPr id="30776" name="Text Box 5"/>
            <p:cNvSpPr txBox="1">
              <a:spLocks noChangeArrowheads="1"/>
            </p:cNvSpPr>
            <p:nvPr/>
          </p:nvSpPr>
          <p:spPr bwMode="auto">
            <a:xfrm>
              <a:off x="1457" y="111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30777" name="AutoShape 6"/>
            <p:cNvSpPr>
              <a:spLocks noChangeArrowheads="1"/>
            </p:cNvSpPr>
            <p:nvPr/>
          </p:nvSpPr>
          <p:spPr bwMode="auto">
            <a:xfrm rot="5400000">
              <a:off x="1634" y="729"/>
              <a:ext cx="622" cy="87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8" name="Line 7"/>
            <p:cNvSpPr>
              <a:spLocks noChangeShapeType="1"/>
            </p:cNvSpPr>
            <p:nvPr/>
          </p:nvSpPr>
          <p:spPr bwMode="auto">
            <a:xfrm>
              <a:off x="1312" y="1339"/>
              <a:ext cx="2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Text Box 8"/>
            <p:cNvSpPr txBox="1">
              <a:spLocks noChangeArrowheads="1"/>
            </p:cNvSpPr>
            <p:nvPr/>
          </p:nvSpPr>
          <p:spPr bwMode="auto">
            <a:xfrm>
              <a:off x="1448" y="839"/>
              <a:ext cx="2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30780" name="Line 9"/>
            <p:cNvSpPr>
              <a:spLocks noChangeShapeType="1"/>
            </p:cNvSpPr>
            <p:nvPr/>
          </p:nvSpPr>
          <p:spPr bwMode="auto">
            <a:xfrm flipV="1">
              <a:off x="593" y="1031"/>
              <a:ext cx="908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0781" name="Rectangle 10"/>
            <p:cNvSpPr>
              <a:spLocks noChangeArrowheads="1"/>
            </p:cNvSpPr>
            <p:nvPr/>
          </p:nvSpPr>
          <p:spPr bwMode="auto">
            <a:xfrm>
              <a:off x="744" y="982"/>
              <a:ext cx="310" cy="88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2" name="Line 11"/>
            <p:cNvSpPr>
              <a:spLocks noChangeShapeType="1"/>
            </p:cNvSpPr>
            <p:nvPr/>
          </p:nvSpPr>
          <p:spPr bwMode="auto">
            <a:xfrm>
              <a:off x="2554" y="686"/>
              <a:ext cx="0" cy="4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3" name="Line 12"/>
            <p:cNvSpPr>
              <a:spLocks noChangeShapeType="1"/>
            </p:cNvSpPr>
            <p:nvPr/>
          </p:nvSpPr>
          <p:spPr bwMode="auto">
            <a:xfrm flipV="1">
              <a:off x="1200" y="1756"/>
              <a:ext cx="27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4" name="Line 13"/>
            <p:cNvSpPr>
              <a:spLocks noChangeShapeType="1"/>
            </p:cNvSpPr>
            <p:nvPr/>
          </p:nvSpPr>
          <p:spPr bwMode="auto">
            <a:xfrm flipH="1">
              <a:off x="1204" y="682"/>
              <a:ext cx="0" cy="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5" name="Line 14"/>
            <p:cNvSpPr>
              <a:spLocks noChangeShapeType="1"/>
            </p:cNvSpPr>
            <p:nvPr/>
          </p:nvSpPr>
          <p:spPr bwMode="auto">
            <a:xfrm>
              <a:off x="1191" y="682"/>
              <a:ext cx="1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6" name="Line 15"/>
            <p:cNvSpPr>
              <a:spLocks noChangeShapeType="1"/>
            </p:cNvSpPr>
            <p:nvPr/>
          </p:nvSpPr>
          <p:spPr bwMode="auto">
            <a:xfrm flipH="1">
              <a:off x="1328" y="1330"/>
              <a:ext cx="0" cy="4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7" name="Line 16"/>
            <p:cNvSpPr>
              <a:spLocks noChangeShapeType="1"/>
            </p:cNvSpPr>
            <p:nvPr/>
          </p:nvSpPr>
          <p:spPr bwMode="auto">
            <a:xfrm>
              <a:off x="2387" y="1166"/>
              <a:ext cx="5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8" name="Line 17"/>
            <p:cNvSpPr>
              <a:spLocks noChangeShapeType="1"/>
            </p:cNvSpPr>
            <p:nvPr/>
          </p:nvSpPr>
          <p:spPr bwMode="auto">
            <a:xfrm flipH="1">
              <a:off x="2554" y="1166"/>
              <a:ext cx="0" cy="5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9" name="Text Box 18"/>
            <p:cNvSpPr txBox="1">
              <a:spLocks noChangeArrowheads="1"/>
            </p:cNvSpPr>
            <p:nvPr/>
          </p:nvSpPr>
          <p:spPr bwMode="auto">
            <a:xfrm>
              <a:off x="330" y="1085"/>
              <a:ext cx="3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0790" name="Text Box 19"/>
            <p:cNvSpPr txBox="1">
              <a:spLocks noChangeArrowheads="1"/>
            </p:cNvSpPr>
            <p:nvPr/>
          </p:nvSpPr>
          <p:spPr bwMode="auto">
            <a:xfrm>
              <a:off x="2734" y="1244"/>
              <a:ext cx="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0791" name="Text Box 20"/>
            <p:cNvSpPr txBox="1">
              <a:spLocks noChangeArrowheads="1"/>
            </p:cNvSpPr>
            <p:nvPr/>
          </p:nvSpPr>
          <p:spPr bwMode="auto">
            <a:xfrm>
              <a:off x="2178" y="1282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0792" name="Text Box 21"/>
            <p:cNvSpPr txBox="1">
              <a:spLocks noChangeArrowheads="1"/>
            </p:cNvSpPr>
            <p:nvPr/>
          </p:nvSpPr>
          <p:spPr bwMode="auto">
            <a:xfrm>
              <a:off x="970" y="1353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0793" name="Text Box 22"/>
            <p:cNvSpPr txBox="1">
              <a:spLocks noChangeArrowheads="1"/>
            </p:cNvSpPr>
            <p:nvPr/>
          </p:nvSpPr>
          <p:spPr bwMode="auto">
            <a:xfrm>
              <a:off x="691" y="694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30794" name="Rectangle 23"/>
            <p:cNvSpPr>
              <a:spLocks noChangeArrowheads="1"/>
            </p:cNvSpPr>
            <p:nvPr/>
          </p:nvSpPr>
          <p:spPr bwMode="auto">
            <a:xfrm>
              <a:off x="1741" y="636"/>
              <a:ext cx="310" cy="88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0795" name="Rectangle 24"/>
            <p:cNvSpPr>
              <a:spLocks noChangeArrowheads="1"/>
            </p:cNvSpPr>
            <p:nvPr/>
          </p:nvSpPr>
          <p:spPr bwMode="auto">
            <a:xfrm rot="-5400000">
              <a:off x="1198" y="1485"/>
              <a:ext cx="261" cy="103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6" name="Text Box 25"/>
            <p:cNvSpPr txBox="1">
              <a:spLocks noChangeArrowheads="1"/>
            </p:cNvSpPr>
            <p:nvPr/>
          </p:nvSpPr>
          <p:spPr bwMode="auto">
            <a:xfrm>
              <a:off x="1808" y="726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0797" name="Line 26"/>
            <p:cNvSpPr>
              <a:spLocks noChangeShapeType="1"/>
            </p:cNvSpPr>
            <p:nvPr/>
          </p:nvSpPr>
          <p:spPr bwMode="auto">
            <a:xfrm flipV="1">
              <a:off x="2425" y="1740"/>
              <a:ext cx="27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0798" name="Rectangle 27"/>
            <p:cNvSpPr>
              <a:spLocks noChangeArrowheads="1"/>
            </p:cNvSpPr>
            <p:nvPr/>
          </p:nvSpPr>
          <p:spPr bwMode="auto">
            <a:xfrm rot="-5400000">
              <a:off x="2424" y="1387"/>
              <a:ext cx="261" cy="103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9" name="Oval 28"/>
            <p:cNvSpPr>
              <a:spLocks noChangeArrowheads="1"/>
            </p:cNvSpPr>
            <p:nvPr/>
          </p:nvSpPr>
          <p:spPr bwMode="auto">
            <a:xfrm>
              <a:off x="539" y="1013"/>
              <a:ext cx="61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0" name="Oval 29"/>
            <p:cNvSpPr>
              <a:spLocks noChangeArrowheads="1"/>
            </p:cNvSpPr>
            <p:nvPr/>
          </p:nvSpPr>
          <p:spPr bwMode="auto">
            <a:xfrm>
              <a:off x="2835" y="1133"/>
              <a:ext cx="61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1" name="Oval 30"/>
            <p:cNvSpPr>
              <a:spLocks noChangeArrowheads="1"/>
            </p:cNvSpPr>
            <p:nvPr/>
          </p:nvSpPr>
          <p:spPr bwMode="auto">
            <a:xfrm>
              <a:off x="1184" y="1005"/>
              <a:ext cx="48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2" name="Oval 31"/>
            <p:cNvSpPr>
              <a:spLocks noChangeArrowheads="1"/>
            </p:cNvSpPr>
            <p:nvPr/>
          </p:nvSpPr>
          <p:spPr bwMode="auto">
            <a:xfrm>
              <a:off x="2526" y="1133"/>
              <a:ext cx="48" cy="4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3" name="Line 32"/>
            <p:cNvSpPr>
              <a:spLocks noChangeShapeType="1"/>
            </p:cNvSpPr>
            <p:nvPr/>
          </p:nvSpPr>
          <p:spPr bwMode="auto">
            <a:xfrm>
              <a:off x="647" y="1155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Oval 33"/>
            <p:cNvSpPr>
              <a:spLocks noChangeArrowheads="1"/>
            </p:cNvSpPr>
            <p:nvPr/>
          </p:nvSpPr>
          <p:spPr bwMode="auto">
            <a:xfrm>
              <a:off x="617" y="1531"/>
              <a:ext cx="61" cy="5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5" name="Line 34"/>
            <p:cNvSpPr>
              <a:spLocks noChangeShapeType="1"/>
            </p:cNvSpPr>
            <p:nvPr/>
          </p:nvSpPr>
          <p:spPr bwMode="auto">
            <a:xfrm flipV="1">
              <a:off x="517" y="1705"/>
              <a:ext cx="27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6" name="Line 35"/>
            <p:cNvSpPr>
              <a:spLocks noChangeShapeType="1"/>
            </p:cNvSpPr>
            <p:nvPr/>
          </p:nvSpPr>
          <p:spPr bwMode="auto">
            <a:xfrm>
              <a:off x="646" y="1589"/>
              <a:ext cx="0" cy="1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07" name="Line 36"/>
            <p:cNvSpPr>
              <a:spLocks noChangeShapeType="1"/>
            </p:cNvSpPr>
            <p:nvPr/>
          </p:nvSpPr>
          <p:spPr bwMode="auto">
            <a:xfrm>
              <a:off x="2683" y="1286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08" name="Rectangle 37"/>
            <p:cNvSpPr>
              <a:spLocks noChangeArrowheads="1"/>
            </p:cNvSpPr>
            <p:nvPr/>
          </p:nvSpPr>
          <p:spPr bwMode="auto">
            <a:xfrm>
              <a:off x="1754" y="1707"/>
              <a:ext cx="315" cy="2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  <p:grpSp>
          <p:nvGrpSpPr>
            <p:cNvPr id="30809" name="Group 38"/>
            <p:cNvGrpSpPr/>
            <p:nvPr/>
          </p:nvGrpSpPr>
          <p:grpSpPr bwMode="auto">
            <a:xfrm>
              <a:off x="1143" y="719"/>
              <a:ext cx="340" cy="327"/>
              <a:chOff x="1437" y="2849"/>
              <a:chExt cx="354" cy="321"/>
            </a:xfrm>
          </p:grpSpPr>
          <p:sp>
            <p:nvSpPr>
              <p:cNvPr id="30819" name="Oval 39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0" name="Rectangle 40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sp>
          <p:nvSpPr>
            <p:cNvPr id="30810" name="Line 41"/>
            <p:cNvSpPr>
              <a:spLocks noChangeShapeType="1"/>
            </p:cNvSpPr>
            <p:nvPr/>
          </p:nvSpPr>
          <p:spPr bwMode="auto">
            <a:xfrm flipV="1">
              <a:off x="1392" y="684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Rectangle 42"/>
            <p:cNvSpPr>
              <a:spLocks noChangeArrowheads="1"/>
            </p:cNvSpPr>
            <p:nvPr/>
          </p:nvSpPr>
          <p:spPr bwMode="auto">
            <a:xfrm>
              <a:off x="1358" y="372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grpSp>
          <p:nvGrpSpPr>
            <p:cNvPr id="30812" name="Group 43"/>
            <p:cNvGrpSpPr/>
            <p:nvPr/>
          </p:nvGrpSpPr>
          <p:grpSpPr bwMode="auto">
            <a:xfrm>
              <a:off x="2529" y="845"/>
              <a:ext cx="340" cy="327"/>
              <a:chOff x="1437" y="2849"/>
              <a:chExt cx="365" cy="343"/>
            </a:xfrm>
          </p:grpSpPr>
          <p:sp>
            <p:nvSpPr>
              <p:cNvPr id="30817" name="Oval 44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18" name="Rectangle 45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0813" name="Line 46"/>
            <p:cNvSpPr>
              <a:spLocks noChangeShapeType="1"/>
            </p:cNvSpPr>
            <p:nvPr/>
          </p:nvSpPr>
          <p:spPr bwMode="auto">
            <a:xfrm flipV="1">
              <a:off x="672" y="1128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4" name="Rectangle 47"/>
            <p:cNvSpPr>
              <a:spLocks noChangeArrowheads="1"/>
            </p:cNvSpPr>
            <p:nvPr/>
          </p:nvSpPr>
          <p:spPr bwMode="auto">
            <a:xfrm>
              <a:off x="686" y="1092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30815" name="Line 48"/>
            <p:cNvSpPr>
              <a:spLocks noChangeShapeType="1"/>
            </p:cNvSpPr>
            <p:nvPr/>
          </p:nvSpPr>
          <p:spPr bwMode="auto">
            <a:xfrm flipV="1">
              <a:off x="1260" y="1092"/>
              <a:ext cx="191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6" name="Rectangle 49"/>
            <p:cNvSpPr>
              <a:spLocks noChangeArrowheads="1"/>
            </p:cNvSpPr>
            <p:nvPr/>
          </p:nvSpPr>
          <p:spPr bwMode="auto">
            <a:xfrm>
              <a:off x="1202" y="105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</p:grpSp>
      <p:graphicFrame>
        <p:nvGraphicFramePr>
          <p:cNvPr id="620594" name="Object 50"/>
          <p:cNvGraphicFramePr>
            <a:graphicFrameLocks noChangeAspect="1"/>
          </p:cNvGraphicFramePr>
          <p:nvPr/>
        </p:nvGraphicFramePr>
        <p:xfrm>
          <a:off x="2262525" y="4941168"/>
          <a:ext cx="41036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4030" imgH="688340" progId="Equation.DSMT4">
                  <p:embed/>
                </p:oleObj>
              </mc:Choice>
              <mc:Fallback>
                <p:oleObj name="Equation" r:id="rId2" imgW="1764030" imgH="68834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525" y="4941168"/>
                        <a:ext cx="4103688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04048" y="1640186"/>
            <a:ext cx="40212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由于运放在线性工作范围内，且开环增益很大，但输出电压为有限值，因此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4485" y="4074388"/>
                <a:ext cx="1663852" cy="723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/>
                                </a:rPr>
                                <m:t>𝑖𝑑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/>
                                    </a:rPr>
                                    <m:t>𝑜𝑑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zh-CN" i="1">
                          <a:latin typeface="Cambria Math" panose="02040503050406030204"/>
                          <a:ea typeface="Cambria Math" panose="02040503050406030204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/>
                          <a:ea typeface="Cambria Math" panose="02040503050406030204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85" y="4074388"/>
                <a:ext cx="1663852" cy="723340"/>
              </a:xfrm>
              <a:prstGeom prst="rect">
                <a:avLst/>
              </a:prstGeom>
              <a:blipFill rotWithShape="1">
                <a:blip r:embed="rId4"/>
                <a:stretch>
                  <a:fillRect l="-35" t="-32" r="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91834" y="4253483"/>
                <a:ext cx="1925207" cy="377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𝑖𝑑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/>
                      </a:rPr>
                      <m:t>=</m:t>
                    </m:r>
                    <m:acc>
                      <m:accPr>
                        <m:chr m:val="̇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+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/>
                      </a:rPr>
                      <m:t> </m:t>
                    </m:r>
                    <m:acc>
                      <m:accPr>
                        <m:chr m:val="̇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/>
                              </a:rPr>
                              <m:t>−</m:t>
                            </m:r>
                          </m:sub>
                        </m:sSub>
                      </m:e>
                    </m:acc>
                    <m:r>
                      <a:rPr lang="en-US" altLang="zh-CN" i="1" smtClean="0">
                        <a:latin typeface="Cambria Math" panose="02040503050406030204"/>
                        <a:ea typeface="Cambria Math" panose="02040503050406030204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/>
                        <a:ea typeface="Cambria Math" panose="02040503050406030204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834" y="4253483"/>
                <a:ext cx="1925207" cy="377989"/>
              </a:xfrm>
              <a:prstGeom prst="rect">
                <a:avLst/>
              </a:prstGeom>
              <a:blipFill rotWithShape="1">
                <a:blip r:embed="rId5"/>
                <a:stretch>
                  <a:fillRect l="-19" t="-67" r="14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66183" y="4246486"/>
                <a:ext cx="1518877" cy="377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+</m:t>
                              </m:r>
                            </m:sub>
                          </m:sSub>
                        </m:e>
                      </m:acc>
                      <m:r>
                        <a:rPr lang="en-US" altLang="zh-CN" dirty="0" smtClean="0">
                          <a:latin typeface="Cambria Math" panose="02040503050406030204"/>
                          <a:ea typeface="Cambria Math" panose="02040503050406030204"/>
                        </a:rPr>
                        <m:t>≈</m:t>
                      </m:r>
                      <m:acc>
                        <m:accPr>
                          <m:chr m:val="̇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/>
                                </a:rPr>
                                <m:t>−</m:t>
                              </m:r>
                            </m:sub>
                          </m:sSub>
                        </m:e>
                      </m:acc>
                      <m:r>
                        <a:rPr lang="en-US" altLang="zh-CN" i="1" smtClean="0">
                          <a:latin typeface="Cambria Math" panose="02040503050406030204"/>
                          <a:ea typeface="Cambria Math" panose="02040503050406030204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/>
                          <a:ea typeface="Cambria Math" panose="02040503050406030204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83" y="4246486"/>
                <a:ext cx="1518877" cy="377989"/>
              </a:xfrm>
              <a:prstGeom prst="rect">
                <a:avLst/>
              </a:prstGeom>
              <a:blipFill rotWithShape="1">
                <a:blip r:embed="rId6"/>
                <a:stretch>
                  <a:fillRect l="-29" t="-64" r="2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 autoUpdateAnimBg="0"/>
      <p:bldP spid="620547" grpId="0" animBg="1" autoUpdateAnimBg="0"/>
      <p:bldP spid="2" grpId="0"/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152400" y="473075"/>
            <a:ext cx="535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3300"/>
                </a:solidFill>
                <a:ea typeface="楷体_GB2312" pitchFamily="49" charset="-122"/>
              </a:rPr>
              <a:t>3.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判别电压、电流反馈</a:t>
            </a:r>
            <a:endParaRPr kumimoji="1" lang="zh-CN" altLang="en-US" sz="32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4832350" y="663575"/>
            <a:ext cx="3556000" cy="604838"/>
          </a:xfrm>
          <a:prstGeom prst="rect">
            <a:avLst/>
          </a:prstGeom>
          <a:noFill/>
          <a:ln w="25400">
            <a:solidFill>
              <a:srgbClr val="003399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电压、电流看输出</a:t>
            </a:r>
          </a:p>
        </p:txBody>
      </p:sp>
      <p:grpSp>
        <p:nvGrpSpPr>
          <p:cNvPr id="620596" name="Group 52"/>
          <p:cNvGrpSpPr/>
          <p:nvPr/>
        </p:nvGrpSpPr>
        <p:grpSpPr bwMode="auto">
          <a:xfrm>
            <a:off x="1452728" y="1461295"/>
            <a:ext cx="4657725" cy="2790825"/>
            <a:chOff x="318" y="2042"/>
            <a:chExt cx="2934" cy="1758"/>
          </a:xfrm>
        </p:grpSpPr>
        <p:grpSp>
          <p:nvGrpSpPr>
            <p:cNvPr id="30729" name="Group 53"/>
            <p:cNvGrpSpPr/>
            <p:nvPr/>
          </p:nvGrpSpPr>
          <p:grpSpPr bwMode="auto">
            <a:xfrm>
              <a:off x="318" y="2042"/>
              <a:ext cx="2934" cy="1758"/>
              <a:chOff x="642" y="1814"/>
              <a:chExt cx="2934" cy="1758"/>
            </a:xfrm>
          </p:grpSpPr>
          <p:grpSp>
            <p:nvGrpSpPr>
              <p:cNvPr id="30743" name="Group 54"/>
              <p:cNvGrpSpPr/>
              <p:nvPr/>
            </p:nvGrpSpPr>
            <p:grpSpPr bwMode="auto">
              <a:xfrm>
                <a:off x="642" y="1814"/>
                <a:ext cx="2934" cy="1522"/>
                <a:chOff x="2766" y="890"/>
                <a:chExt cx="2934" cy="1522"/>
              </a:xfrm>
            </p:grpSpPr>
            <p:sp>
              <p:nvSpPr>
                <p:cNvPr id="3074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969" y="1367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400" b="1">
                      <a:ea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746" name="AutoShape 56"/>
                <p:cNvSpPr>
                  <a:spLocks noChangeArrowheads="1"/>
                </p:cNvSpPr>
                <p:nvPr/>
              </p:nvSpPr>
              <p:spPr bwMode="auto">
                <a:xfrm rot="5400000">
                  <a:off x="4074" y="962"/>
                  <a:ext cx="684" cy="816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4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852" y="1532"/>
                  <a:ext cx="168" cy="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4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020" y="108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>
                      <a:ea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749" name="Line 59"/>
                <p:cNvSpPr>
                  <a:spLocks noChangeShapeType="1"/>
                </p:cNvSpPr>
                <p:nvPr/>
              </p:nvSpPr>
              <p:spPr bwMode="auto">
                <a:xfrm>
                  <a:off x="3159" y="1224"/>
                  <a:ext cx="844" cy="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 useBgFill="1">
              <p:nvSpPr>
                <p:cNvPr id="30750" name="Rectangle 60"/>
                <p:cNvSpPr>
                  <a:spLocks noChangeArrowheads="1"/>
                </p:cNvSpPr>
                <p:nvPr/>
              </p:nvSpPr>
              <p:spPr bwMode="auto">
                <a:xfrm>
                  <a:off x="3315" y="1188"/>
                  <a:ext cx="288" cy="96"/>
                </a:xfrm>
                <a:prstGeom prst="rect">
                  <a:avLst/>
                </a:prstGeom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1" name="Line 61"/>
                <p:cNvSpPr>
                  <a:spLocks noChangeShapeType="1"/>
                </p:cNvSpPr>
                <p:nvPr/>
              </p:nvSpPr>
              <p:spPr bwMode="auto">
                <a:xfrm>
                  <a:off x="4971" y="1392"/>
                  <a:ext cx="0" cy="50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855" y="1548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3" name="Line 63"/>
                <p:cNvSpPr>
                  <a:spLocks noChangeShapeType="1"/>
                </p:cNvSpPr>
                <p:nvPr/>
              </p:nvSpPr>
              <p:spPr bwMode="auto">
                <a:xfrm>
                  <a:off x="3843" y="1884"/>
                  <a:ext cx="114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4" name="Line 64"/>
                <p:cNvSpPr>
                  <a:spLocks noChangeShapeType="1"/>
                </p:cNvSpPr>
                <p:nvPr/>
              </p:nvSpPr>
              <p:spPr bwMode="auto">
                <a:xfrm>
                  <a:off x="4827" y="136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5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66" y="1277"/>
                  <a:ext cx="3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baseline="-25000">
                      <a:ea typeface="楷体_GB2312" pitchFamily="49" charset="-122"/>
                    </a:rPr>
                    <a:t>i</a:t>
                  </a:r>
                  <a:endParaRPr kumimoji="1" lang="en-US" altLang="zh-CN" sz="2800" b="1">
                    <a:ea typeface="楷体_GB2312" pitchFamily="49" charset="-122"/>
                  </a:endParaRPr>
                </a:p>
              </p:txBody>
            </p:sp>
            <p:sp>
              <p:nvSpPr>
                <p:cNvPr id="3075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5330" y="1430"/>
                  <a:ext cx="37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baseline="-25000">
                      <a:ea typeface="楷体_GB2312" pitchFamily="49" charset="-122"/>
                    </a:rPr>
                    <a:t>o</a:t>
                  </a:r>
                  <a:endParaRPr kumimoji="1" lang="en-US" altLang="zh-CN" sz="2800" b="1">
                    <a:ea typeface="楷体_GB2312" pitchFamily="49" charset="-122"/>
                  </a:endParaRPr>
                </a:p>
              </p:txBody>
            </p:sp>
            <p:sp>
              <p:nvSpPr>
                <p:cNvPr id="307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914" y="2006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0000"/>
                      </a:solidFill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ea typeface="楷体_GB2312" pitchFamily="49" charset="-122"/>
                    </a:rPr>
                    <a:t>1</a:t>
                  </a:r>
                  <a:endParaRPr kumimoji="1" lang="en-US" altLang="zh-CN" sz="2400" b="1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07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66" y="890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ea typeface="楷体_GB2312" pitchFamily="49" charset="-122"/>
                    </a:rPr>
                    <a:t>2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  <p:sp useBgFill="1">
              <p:nvSpPr>
                <p:cNvPr id="30759" name="Rectangle 69"/>
                <p:cNvSpPr>
                  <a:spLocks noChangeArrowheads="1"/>
                </p:cNvSpPr>
                <p:nvPr/>
              </p:nvSpPr>
              <p:spPr bwMode="auto">
                <a:xfrm>
                  <a:off x="4287" y="1824"/>
                  <a:ext cx="288" cy="96"/>
                </a:xfrm>
                <a:prstGeom prst="rect">
                  <a:avLst/>
                </a:prstGeom>
                <a:ln w="3810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298" y="1886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0000"/>
                      </a:solidFill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ea typeface="楷体_GB2312" pitchFamily="49" charset="-122"/>
                    </a:rPr>
                    <a:t>F</a:t>
                  </a:r>
                  <a:endParaRPr kumimoji="1" lang="en-US" altLang="zh-CN" sz="2400" b="1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076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5179" y="2024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2" name="Oval 72"/>
                <p:cNvSpPr>
                  <a:spLocks noChangeArrowheads="1"/>
                </p:cNvSpPr>
                <p:nvPr/>
              </p:nvSpPr>
              <p:spPr bwMode="auto">
                <a:xfrm>
                  <a:off x="3108" y="121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3" name="Oval 73"/>
                <p:cNvSpPr>
                  <a:spLocks noChangeArrowheads="1"/>
                </p:cNvSpPr>
                <p:nvPr/>
              </p:nvSpPr>
              <p:spPr bwMode="auto">
                <a:xfrm>
                  <a:off x="5244" y="133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4" name="Oval 74"/>
                <p:cNvSpPr>
                  <a:spLocks noChangeArrowheads="1"/>
                </p:cNvSpPr>
                <p:nvPr/>
              </p:nvSpPr>
              <p:spPr bwMode="auto">
                <a:xfrm>
                  <a:off x="3828" y="1848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5" name="Oval 75"/>
                <p:cNvSpPr>
                  <a:spLocks noChangeArrowheads="1"/>
                </p:cNvSpPr>
                <p:nvPr/>
              </p:nvSpPr>
              <p:spPr bwMode="auto">
                <a:xfrm>
                  <a:off x="4944" y="1344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6" name="Line 76"/>
                <p:cNvSpPr>
                  <a:spLocks noChangeShapeType="1"/>
                </p:cNvSpPr>
                <p:nvPr/>
              </p:nvSpPr>
              <p:spPr bwMode="auto">
                <a:xfrm>
                  <a:off x="3132" y="1356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7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3719" y="2412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8" name="Line 78"/>
                <p:cNvSpPr>
                  <a:spLocks noChangeShapeType="1"/>
                </p:cNvSpPr>
                <p:nvPr/>
              </p:nvSpPr>
              <p:spPr bwMode="auto">
                <a:xfrm>
                  <a:off x="3151" y="1740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9" name="Oval 79"/>
                <p:cNvSpPr>
                  <a:spLocks noChangeArrowheads="1"/>
                </p:cNvSpPr>
                <p:nvPr/>
              </p:nvSpPr>
              <p:spPr bwMode="auto">
                <a:xfrm>
                  <a:off x="3132" y="169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0" name="Line 80"/>
                <p:cNvSpPr>
                  <a:spLocks noChangeShapeType="1"/>
                </p:cNvSpPr>
                <p:nvPr/>
              </p:nvSpPr>
              <p:spPr bwMode="auto">
                <a:xfrm>
                  <a:off x="5292" y="1488"/>
                  <a:ext cx="0" cy="2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855" y="1752"/>
                  <a:ext cx="0" cy="6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 useBgFill="1">
              <p:nvSpPr>
                <p:cNvPr id="30772" name="Rectangle 82"/>
                <p:cNvSpPr>
                  <a:spLocks noChangeArrowheads="1"/>
                </p:cNvSpPr>
                <p:nvPr/>
              </p:nvSpPr>
              <p:spPr bwMode="auto">
                <a:xfrm rot="5400000">
                  <a:off x="3723" y="2076"/>
                  <a:ext cx="288" cy="96"/>
                </a:xfrm>
                <a:prstGeom prst="rect">
                  <a:avLst/>
                </a:prstGeom>
                <a:ln w="3810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3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035" y="1896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4" name="Line 84"/>
                <p:cNvSpPr>
                  <a:spLocks noChangeShapeType="1"/>
                </p:cNvSpPr>
                <p:nvPr/>
              </p:nvSpPr>
              <p:spPr bwMode="auto">
                <a:xfrm>
                  <a:off x="5311" y="1872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75" name="Oval 85"/>
                <p:cNvSpPr>
                  <a:spLocks noChangeArrowheads="1"/>
                </p:cNvSpPr>
                <p:nvPr/>
              </p:nvSpPr>
              <p:spPr bwMode="auto">
                <a:xfrm>
                  <a:off x="5292" y="1824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744" name="Rectangle 86"/>
              <p:cNvSpPr>
                <a:spLocks noChangeArrowheads="1"/>
              </p:cNvSpPr>
              <p:nvPr/>
            </p:nvSpPr>
            <p:spPr bwMode="auto">
              <a:xfrm>
                <a:off x="1983" y="3245"/>
                <a:ext cx="3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(</a:t>
                </a:r>
                <a:r>
                  <a:rPr kumimoji="1" lang="en-US" altLang="zh-CN" sz="2800" b="1" i="1">
                    <a:solidFill>
                      <a:srgbClr val="003399"/>
                    </a:solidFill>
                    <a:ea typeface="楷体_GB2312" pitchFamily="49" charset="-122"/>
                  </a:rPr>
                  <a:t>b</a:t>
                </a: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)</a:t>
                </a:r>
              </a:p>
            </p:txBody>
          </p:sp>
        </p:grpSp>
        <p:grpSp>
          <p:nvGrpSpPr>
            <p:cNvPr id="30730" name="Group 87"/>
            <p:cNvGrpSpPr/>
            <p:nvPr/>
          </p:nvGrpSpPr>
          <p:grpSpPr bwMode="auto">
            <a:xfrm>
              <a:off x="1215" y="2075"/>
              <a:ext cx="340" cy="327"/>
              <a:chOff x="1437" y="2849"/>
              <a:chExt cx="354" cy="321"/>
            </a:xfrm>
          </p:grpSpPr>
          <p:sp>
            <p:nvSpPr>
              <p:cNvPr id="30741" name="Oval 88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Rectangle 89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0731" name="Group 90"/>
            <p:cNvGrpSpPr/>
            <p:nvPr/>
          </p:nvGrpSpPr>
          <p:grpSpPr bwMode="auto">
            <a:xfrm>
              <a:off x="2505" y="2213"/>
              <a:ext cx="340" cy="327"/>
              <a:chOff x="1437" y="2849"/>
              <a:chExt cx="365" cy="343"/>
            </a:xfrm>
          </p:grpSpPr>
          <p:sp>
            <p:nvSpPr>
              <p:cNvPr id="30739" name="Oval 91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0" name="Rectangle 92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0732" name="Group 93"/>
            <p:cNvGrpSpPr/>
            <p:nvPr/>
          </p:nvGrpSpPr>
          <p:grpSpPr bwMode="auto">
            <a:xfrm>
              <a:off x="945" y="3305"/>
              <a:ext cx="340" cy="327"/>
              <a:chOff x="1437" y="2849"/>
              <a:chExt cx="365" cy="343"/>
            </a:xfrm>
          </p:grpSpPr>
          <p:sp>
            <p:nvSpPr>
              <p:cNvPr id="30737" name="Oval 94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8" name="Rectangle 95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0733" name="Line 96"/>
            <p:cNvSpPr>
              <a:spLocks noChangeShapeType="1"/>
            </p:cNvSpPr>
            <p:nvPr/>
          </p:nvSpPr>
          <p:spPr bwMode="auto">
            <a:xfrm flipH="1">
              <a:off x="1404" y="2436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Rectangle 97"/>
            <p:cNvSpPr>
              <a:spLocks noChangeArrowheads="1"/>
            </p:cNvSpPr>
            <p:nvPr/>
          </p:nvSpPr>
          <p:spPr bwMode="auto">
            <a:xfrm>
              <a:off x="1083" y="2333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30735" name="Line 98"/>
            <p:cNvSpPr>
              <a:spLocks noChangeShapeType="1"/>
            </p:cNvSpPr>
            <p:nvPr/>
          </p:nvSpPr>
          <p:spPr bwMode="auto">
            <a:xfrm flipH="1">
              <a:off x="1284" y="3120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Rectangle 99"/>
            <p:cNvSpPr>
              <a:spLocks noChangeArrowheads="1"/>
            </p:cNvSpPr>
            <p:nvPr/>
          </p:nvSpPr>
          <p:spPr bwMode="auto">
            <a:xfrm>
              <a:off x="951" y="3017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</p:grpSp>
      <p:graphicFrame>
        <p:nvGraphicFramePr>
          <p:cNvPr id="620644" name="Object 100"/>
          <p:cNvGraphicFramePr>
            <a:graphicFrameLocks noChangeAspect="1"/>
          </p:cNvGraphicFramePr>
          <p:nvPr/>
        </p:nvGraphicFramePr>
        <p:xfrm>
          <a:off x="1491673" y="4581128"/>
          <a:ext cx="4583112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0390" imgH="688340" progId="Equation.3">
                  <p:embed/>
                </p:oleObj>
              </mc:Choice>
              <mc:Fallback>
                <p:oleObj name="Equation" r:id="rId2" imgW="1850390" imgH="688340" progId="Equation.3">
                  <p:embed/>
                  <p:pic>
                    <p:nvPicPr>
                      <p:cNvPr id="0" name="图片 50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673" y="4581128"/>
                        <a:ext cx="4583112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 autoUpdateAnimBg="0"/>
      <p:bldP spid="62054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570" name="Group 2"/>
          <p:cNvGrpSpPr/>
          <p:nvPr/>
        </p:nvGrpSpPr>
        <p:grpSpPr bwMode="auto">
          <a:xfrm>
            <a:off x="0" y="549275"/>
            <a:ext cx="4448175" cy="2546350"/>
            <a:chOff x="330" y="372"/>
            <a:chExt cx="2802" cy="1604"/>
          </a:xfrm>
        </p:grpSpPr>
        <p:sp>
          <p:nvSpPr>
            <p:cNvPr id="31798" name="Text Box 3"/>
            <p:cNvSpPr txBox="1">
              <a:spLocks noChangeArrowheads="1"/>
            </p:cNvSpPr>
            <p:nvPr/>
          </p:nvSpPr>
          <p:spPr bwMode="auto">
            <a:xfrm>
              <a:off x="1457" y="111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31799" name="AutoShape 4"/>
            <p:cNvSpPr>
              <a:spLocks noChangeArrowheads="1"/>
            </p:cNvSpPr>
            <p:nvPr/>
          </p:nvSpPr>
          <p:spPr bwMode="auto">
            <a:xfrm rot="5400000">
              <a:off x="1634" y="729"/>
              <a:ext cx="622" cy="87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Line 5"/>
            <p:cNvSpPr>
              <a:spLocks noChangeShapeType="1"/>
            </p:cNvSpPr>
            <p:nvPr/>
          </p:nvSpPr>
          <p:spPr bwMode="auto">
            <a:xfrm>
              <a:off x="1312" y="1339"/>
              <a:ext cx="2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Text Box 6"/>
            <p:cNvSpPr txBox="1">
              <a:spLocks noChangeArrowheads="1"/>
            </p:cNvSpPr>
            <p:nvPr/>
          </p:nvSpPr>
          <p:spPr bwMode="auto">
            <a:xfrm>
              <a:off x="1448" y="839"/>
              <a:ext cx="2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31802" name="Line 7"/>
            <p:cNvSpPr>
              <a:spLocks noChangeShapeType="1"/>
            </p:cNvSpPr>
            <p:nvPr/>
          </p:nvSpPr>
          <p:spPr bwMode="auto">
            <a:xfrm flipV="1">
              <a:off x="593" y="1031"/>
              <a:ext cx="908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1803" name="Rectangle 8"/>
            <p:cNvSpPr>
              <a:spLocks noChangeArrowheads="1"/>
            </p:cNvSpPr>
            <p:nvPr/>
          </p:nvSpPr>
          <p:spPr bwMode="auto">
            <a:xfrm>
              <a:off x="744" y="982"/>
              <a:ext cx="310" cy="88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4" name="Line 9"/>
            <p:cNvSpPr>
              <a:spLocks noChangeShapeType="1"/>
            </p:cNvSpPr>
            <p:nvPr/>
          </p:nvSpPr>
          <p:spPr bwMode="auto">
            <a:xfrm>
              <a:off x="2554" y="686"/>
              <a:ext cx="0" cy="4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5" name="Line 10"/>
            <p:cNvSpPr>
              <a:spLocks noChangeShapeType="1"/>
            </p:cNvSpPr>
            <p:nvPr/>
          </p:nvSpPr>
          <p:spPr bwMode="auto">
            <a:xfrm flipV="1">
              <a:off x="1200" y="1756"/>
              <a:ext cx="27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6" name="Line 11"/>
            <p:cNvSpPr>
              <a:spLocks noChangeShapeType="1"/>
            </p:cNvSpPr>
            <p:nvPr/>
          </p:nvSpPr>
          <p:spPr bwMode="auto">
            <a:xfrm flipH="1">
              <a:off x="1204" y="682"/>
              <a:ext cx="0" cy="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7" name="Line 12"/>
            <p:cNvSpPr>
              <a:spLocks noChangeShapeType="1"/>
            </p:cNvSpPr>
            <p:nvPr/>
          </p:nvSpPr>
          <p:spPr bwMode="auto">
            <a:xfrm>
              <a:off x="1191" y="682"/>
              <a:ext cx="1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8" name="Line 13"/>
            <p:cNvSpPr>
              <a:spLocks noChangeShapeType="1"/>
            </p:cNvSpPr>
            <p:nvPr/>
          </p:nvSpPr>
          <p:spPr bwMode="auto">
            <a:xfrm flipH="1">
              <a:off x="1328" y="1330"/>
              <a:ext cx="0" cy="4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9" name="Line 14"/>
            <p:cNvSpPr>
              <a:spLocks noChangeShapeType="1"/>
            </p:cNvSpPr>
            <p:nvPr/>
          </p:nvSpPr>
          <p:spPr bwMode="auto">
            <a:xfrm>
              <a:off x="2387" y="1166"/>
              <a:ext cx="5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0" name="Line 15"/>
            <p:cNvSpPr>
              <a:spLocks noChangeShapeType="1"/>
            </p:cNvSpPr>
            <p:nvPr/>
          </p:nvSpPr>
          <p:spPr bwMode="auto">
            <a:xfrm flipH="1">
              <a:off x="2554" y="1166"/>
              <a:ext cx="0" cy="5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1" name="Text Box 16"/>
            <p:cNvSpPr txBox="1">
              <a:spLocks noChangeArrowheads="1"/>
            </p:cNvSpPr>
            <p:nvPr/>
          </p:nvSpPr>
          <p:spPr bwMode="auto">
            <a:xfrm>
              <a:off x="330" y="1085"/>
              <a:ext cx="3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1812" name="Text Box 17"/>
            <p:cNvSpPr txBox="1">
              <a:spLocks noChangeArrowheads="1"/>
            </p:cNvSpPr>
            <p:nvPr/>
          </p:nvSpPr>
          <p:spPr bwMode="auto">
            <a:xfrm>
              <a:off x="2734" y="1244"/>
              <a:ext cx="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1813" name="Text Box 18"/>
            <p:cNvSpPr txBox="1">
              <a:spLocks noChangeArrowheads="1"/>
            </p:cNvSpPr>
            <p:nvPr/>
          </p:nvSpPr>
          <p:spPr bwMode="auto">
            <a:xfrm>
              <a:off x="2178" y="1282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1814" name="Text Box 19"/>
            <p:cNvSpPr txBox="1">
              <a:spLocks noChangeArrowheads="1"/>
            </p:cNvSpPr>
            <p:nvPr/>
          </p:nvSpPr>
          <p:spPr bwMode="auto">
            <a:xfrm>
              <a:off x="970" y="1353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1815" name="Text Box 20"/>
            <p:cNvSpPr txBox="1">
              <a:spLocks noChangeArrowheads="1"/>
            </p:cNvSpPr>
            <p:nvPr/>
          </p:nvSpPr>
          <p:spPr bwMode="auto">
            <a:xfrm>
              <a:off x="691" y="694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31816" name="Rectangle 21"/>
            <p:cNvSpPr>
              <a:spLocks noChangeArrowheads="1"/>
            </p:cNvSpPr>
            <p:nvPr/>
          </p:nvSpPr>
          <p:spPr bwMode="auto">
            <a:xfrm>
              <a:off x="1741" y="636"/>
              <a:ext cx="310" cy="88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1817" name="Rectangle 22"/>
            <p:cNvSpPr>
              <a:spLocks noChangeArrowheads="1"/>
            </p:cNvSpPr>
            <p:nvPr/>
          </p:nvSpPr>
          <p:spPr bwMode="auto">
            <a:xfrm rot="-5400000">
              <a:off x="1198" y="1485"/>
              <a:ext cx="261" cy="103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8" name="Text Box 23"/>
            <p:cNvSpPr txBox="1">
              <a:spLocks noChangeArrowheads="1"/>
            </p:cNvSpPr>
            <p:nvPr/>
          </p:nvSpPr>
          <p:spPr bwMode="auto">
            <a:xfrm>
              <a:off x="1808" y="726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1819" name="Line 24"/>
            <p:cNvSpPr>
              <a:spLocks noChangeShapeType="1"/>
            </p:cNvSpPr>
            <p:nvPr/>
          </p:nvSpPr>
          <p:spPr bwMode="auto">
            <a:xfrm flipV="1">
              <a:off x="2425" y="1740"/>
              <a:ext cx="27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1820" name="Rectangle 25"/>
            <p:cNvSpPr>
              <a:spLocks noChangeArrowheads="1"/>
            </p:cNvSpPr>
            <p:nvPr/>
          </p:nvSpPr>
          <p:spPr bwMode="auto">
            <a:xfrm rot="-5400000">
              <a:off x="2424" y="1387"/>
              <a:ext cx="261" cy="103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1" name="Oval 26"/>
            <p:cNvSpPr>
              <a:spLocks noChangeArrowheads="1"/>
            </p:cNvSpPr>
            <p:nvPr/>
          </p:nvSpPr>
          <p:spPr bwMode="auto">
            <a:xfrm>
              <a:off x="539" y="1013"/>
              <a:ext cx="61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2" name="Oval 27"/>
            <p:cNvSpPr>
              <a:spLocks noChangeArrowheads="1"/>
            </p:cNvSpPr>
            <p:nvPr/>
          </p:nvSpPr>
          <p:spPr bwMode="auto">
            <a:xfrm>
              <a:off x="2835" y="1133"/>
              <a:ext cx="61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3" name="Oval 28"/>
            <p:cNvSpPr>
              <a:spLocks noChangeArrowheads="1"/>
            </p:cNvSpPr>
            <p:nvPr/>
          </p:nvSpPr>
          <p:spPr bwMode="auto">
            <a:xfrm>
              <a:off x="1184" y="1005"/>
              <a:ext cx="48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4" name="Oval 29"/>
            <p:cNvSpPr>
              <a:spLocks noChangeArrowheads="1"/>
            </p:cNvSpPr>
            <p:nvPr/>
          </p:nvSpPr>
          <p:spPr bwMode="auto">
            <a:xfrm>
              <a:off x="2526" y="1133"/>
              <a:ext cx="48" cy="4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5" name="Line 30"/>
            <p:cNvSpPr>
              <a:spLocks noChangeShapeType="1"/>
            </p:cNvSpPr>
            <p:nvPr/>
          </p:nvSpPr>
          <p:spPr bwMode="auto">
            <a:xfrm>
              <a:off x="647" y="1155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6" name="Oval 31"/>
            <p:cNvSpPr>
              <a:spLocks noChangeArrowheads="1"/>
            </p:cNvSpPr>
            <p:nvPr/>
          </p:nvSpPr>
          <p:spPr bwMode="auto">
            <a:xfrm>
              <a:off x="617" y="1531"/>
              <a:ext cx="61" cy="5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7" name="Line 32"/>
            <p:cNvSpPr>
              <a:spLocks noChangeShapeType="1"/>
            </p:cNvSpPr>
            <p:nvPr/>
          </p:nvSpPr>
          <p:spPr bwMode="auto">
            <a:xfrm flipV="1">
              <a:off x="517" y="1705"/>
              <a:ext cx="27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8" name="Line 33"/>
            <p:cNvSpPr>
              <a:spLocks noChangeShapeType="1"/>
            </p:cNvSpPr>
            <p:nvPr/>
          </p:nvSpPr>
          <p:spPr bwMode="auto">
            <a:xfrm>
              <a:off x="646" y="1589"/>
              <a:ext cx="0" cy="1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9" name="Line 34"/>
            <p:cNvSpPr>
              <a:spLocks noChangeShapeType="1"/>
            </p:cNvSpPr>
            <p:nvPr/>
          </p:nvSpPr>
          <p:spPr bwMode="auto">
            <a:xfrm>
              <a:off x="2683" y="1286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1830" name="Rectangle 35"/>
            <p:cNvSpPr>
              <a:spLocks noChangeArrowheads="1"/>
            </p:cNvSpPr>
            <p:nvPr/>
          </p:nvSpPr>
          <p:spPr bwMode="auto">
            <a:xfrm>
              <a:off x="1754" y="1707"/>
              <a:ext cx="315" cy="2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  <p:grpSp>
          <p:nvGrpSpPr>
            <p:cNvPr id="31831" name="Group 36"/>
            <p:cNvGrpSpPr/>
            <p:nvPr/>
          </p:nvGrpSpPr>
          <p:grpSpPr bwMode="auto">
            <a:xfrm>
              <a:off x="1143" y="719"/>
              <a:ext cx="340" cy="327"/>
              <a:chOff x="1437" y="2849"/>
              <a:chExt cx="354" cy="321"/>
            </a:xfrm>
          </p:grpSpPr>
          <p:sp>
            <p:nvSpPr>
              <p:cNvPr id="31841" name="Oval 37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42" name="Rectangle 38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sp>
          <p:nvSpPr>
            <p:cNvPr id="31832" name="Line 39"/>
            <p:cNvSpPr>
              <a:spLocks noChangeShapeType="1"/>
            </p:cNvSpPr>
            <p:nvPr/>
          </p:nvSpPr>
          <p:spPr bwMode="auto">
            <a:xfrm flipV="1">
              <a:off x="1392" y="684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3" name="Rectangle 40"/>
            <p:cNvSpPr>
              <a:spLocks noChangeArrowheads="1"/>
            </p:cNvSpPr>
            <p:nvPr/>
          </p:nvSpPr>
          <p:spPr bwMode="auto">
            <a:xfrm>
              <a:off x="1358" y="372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grpSp>
          <p:nvGrpSpPr>
            <p:cNvPr id="31834" name="Group 41"/>
            <p:cNvGrpSpPr/>
            <p:nvPr/>
          </p:nvGrpSpPr>
          <p:grpSpPr bwMode="auto">
            <a:xfrm>
              <a:off x="2529" y="845"/>
              <a:ext cx="340" cy="327"/>
              <a:chOff x="1437" y="2849"/>
              <a:chExt cx="365" cy="343"/>
            </a:xfrm>
          </p:grpSpPr>
          <p:sp>
            <p:nvSpPr>
              <p:cNvPr id="31839" name="Oval 42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40" name="Rectangle 43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1835" name="Line 44"/>
            <p:cNvSpPr>
              <a:spLocks noChangeShapeType="1"/>
            </p:cNvSpPr>
            <p:nvPr/>
          </p:nvSpPr>
          <p:spPr bwMode="auto">
            <a:xfrm flipV="1">
              <a:off x="672" y="1128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6" name="Rectangle 45"/>
            <p:cNvSpPr>
              <a:spLocks noChangeArrowheads="1"/>
            </p:cNvSpPr>
            <p:nvPr/>
          </p:nvSpPr>
          <p:spPr bwMode="auto">
            <a:xfrm>
              <a:off x="686" y="1092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31837" name="Line 46"/>
            <p:cNvSpPr>
              <a:spLocks noChangeShapeType="1"/>
            </p:cNvSpPr>
            <p:nvPr/>
          </p:nvSpPr>
          <p:spPr bwMode="auto">
            <a:xfrm flipV="1">
              <a:off x="1260" y="1092"/>
              <a:ext cx="191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8" name="Rectangle 47"/>
            <p:cNvSpPr>
              <a:spLocks noChangeArrowheads="1"/>
            </p:cNvSpPr>
            <p:nvPr/>
          </p:nvSpPr>
          <p:spPr bwMode="auto">
            <a:xfrm>
              <a:off x="1202" y="105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621616" name="Group 48"/>
          <p:cNvGrpSpPr/>
          <p:nvPr/>
        </p:nvGrpSpPr>
        <p:grpSpPr bwMode="auto">
          <a:xfrm>
            <a:off x="4448175" y="727075"/>
            <a:ext cx="4657725" cy="2790825"/>
            <a:chOff x="318" y="2042"/>
            <a:chExt cx="2934" cy="1758"/>
          </a:xfrm>
        </p:grpSpPr>
        <p:grpSp>
          <p:nvGrpSpPr>
            <p:cNvPr id="31751" name="Group 49"/>
            <p:cNvGrpSpPr/>
            <p:nvPr/>
          </p:nvGrpSpPr>
          <p:grpSpPr bwMode="auto">
            <a:xfrm>
              <a:off x="318" y="2042"/>
              <a:ext cx="2934" cy="1758"/>
              <a:chOff x="642" y="1814"/>
              <a:chExt cx="2934" cy="1758"/>
            </a:xfrm>
          </p:grpSpPr>
          <p:grpSp>
            <p:nvGrpSpPr>
              <p:cNvPr id="31765" name="Group 50"/>
              <p:cNvGrpSpPr/>
              <p:nvPr/>
            </p:nvGrpSpPr>
            <p:grpSpPr bwMode="auto">
              <a:xfrm>
                <a:off x="642" y="1814"/>
                <a:ext cx="2934" cy="1522"/>
                <a:chOff x="2766" y="890"/>
                <a:chExt cx="2934" cy="1522"/>
              </a:xfrm>
            </p:grpSpPr>
            <p:sp>
              <p:nvSpPr>
                <p:cNvPr id="3176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69" y="1367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400" b="1">
                      <a:ea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1768" name="AutoShape 52"/>
                <p:cNvSpPr>
                  <a:spLocks noChangeArrowheads="1"/>
                </p:cNvSpPr>
                <p:nvPr/>
              </p:nvSpPr>
              <p:spPr bwMode="auto">
                <a:xfrm rot="5400000">
                  <a:off x="4074" y="962"/>
                  <a:ext cx="684" cy="816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6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852" y="1532"/>
                  <a:ext cx="168" cy="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020" y="108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>
                      <a:ea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1771" name="Line 55"/>
                <p:cNvSpPr>
                  <a:spLocks noChangeShapeType="1"/>
                </p:cNvSpPr>
                <p:nvPr/>
              </p:nvSpPr>
              <p:spPr bwMode="auto">
                <a:xfrm>
                  <a:off x="3159" y="1224"/>
                  <a:ext cx="844" cy="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 useBgFill="1">
              <p:nvSpPr>
                <p:cNvPr id="31772" name="Rectangle 56"/>
                <p:cNvSpPr>
                  <a:spLocks noChangeArrowheads="1"/>
                </p:cNvSpPr>
                <p:nvPr/>
              </p:nvSpPr>
              <p:spPr bwMode="auto">
                <a:xfrm>
                  <a:off x="3315" y="1188"/>
                  <a:ext cx="288" cy="96"/>
                </a:xfrm>
                <a:prstGeom prst="rect">
                  <a:avLst/>
                </a:prstGeom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3" name="Line 57"/>
                <p:cNvSpPr>
                  <a:spLocks noChangeShapeType="1"/>
                </p:cNvSpPr>
                <p:nvPr/>
              </p:nvSpPr>
              <p:spPr bwMode="auto">
                <a:xfrm>
                  <a:off x="4971" y="1392"/>
                  <a:ext cx="0" cy="50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855" y="1548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5" name="Line 59"/>
                <p:cNvSpPr>
                  <a:spLocks noChangeShapeType="1"/>
                </p:cNvSpPr>
                <p:nvPr/>
              </p:nvSpPr>
              <p:spPr bwMode="auto">
                <a:xfrm>
                  <a:off x="3843" y="1884"/>
                  <a:ext cx="114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6" name="Line 60"/>
                <p:cNvSpPr>
                  <a:spLocks noChangeShapeType="1"/>
                </p:cNvSpPr>
                <p:nvPr/>
              </p:nvSpPr>
              <p:spPr bwMode="auto">
                <a:xfrm>
                  <a:off x="4827" y="136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766" y="1277"/>
                  <a:ext cx="3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baseline="-25000">
                      <a:ea typeface="楷体_GB2312" pitchFamily="49" charset="-122"/>
                    </a:rPr>
                    <a:t>i</a:t>
                  </a:r>
                  <a:endParaRPr kumimoji="1" lang="en-US" altLang="zh-CN" sz="2800" b="1">
                    <a:ea typeface="楷体_GB2312" pitchFamily="49" charset="-122"/>
                  </a:endParaRPr>
                </a:p>
              </p:txBody>
            </p:sp>
            <p:sp>
              <p:nvSpPr>
                <p:cNvPr id="3177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330" y="1430"/>
                  <a:ext cx="37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baseline="-25000">
                      <a:ea typeface="楷体_GB2312" pitchFamily="49" charset="-122"/>
                    </a:rPr>
                    <a:t>o</a:t>
                  </a:r>
                  <a:endParaRPr kumimoji="1" lang="en-US" altLang="zh-CN" sz="2800" b="1">
                    <a:ea typeface="楷体_GB2312" pitchFamily="49" charset="-122"/>
                  </a:endParaRPr>
                </a:p>
              </p:txBody>
            </p:sp>
            <p:sp>
              <p:nvSpPr>
                <p:cNvPr id="3177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914" y="2006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0000"/>
                      </a:solidFill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ea typeface="楷体_GB2312" pitchFamily="49" charset="-122"/>
                    </a:rPr>
                    <a:t>1</a:t>
                  </a:r>
                  <a:endParaRPr kumimoji="1" lang="en-US" altLang="zh-CN" sz="2400" b="1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178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266" y="890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ea typeface="楷体_GB2312" pitchFamily="49" charset="-122"/>
                    </a:rPr>
                    <a:t>2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  <p:sp useBgFill="1">
              <p:nvSpPr>
                <p:cNvPr id="31781" name="Rectangle 65"/>
                <p:cNvSpPr>
                  <a:spLocks noChangeArrowheads="1"/>
                </p:cNvSpPr>
                <p:nvPr/>
              </p:nvSpPr>
              <p:spPr bwMode="auto">
                <a:xfrm>
                  <a:off x="4287" y="1824"/>
                  <a:ext cx="288" cy="96"/>
                </a:xfrm>
                <a:prstGeom prst="rect">
                  <a:avLst/>
                </a:prstGeom>
                <a:ln w="3810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298" y="1886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0000"/>
                      </a:solidFill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ea typeface="楷体_GB2312" pitchFamily="49" charset="-122"/>
                    </a:rPr>
                    <a:t>F</a:t>
                  </a:r>
                  <a:endParaRPr kumimoji="1" lang="en-US" altLang="zh-CN" sz="2400" b="1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178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179" y="2024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4" name="Oval 68"/>
                <p:cNvSpPr>
                  <a:spLocks noChangeArrowheads="1"/>
                </p:cNvSpPr>
                <p:nvPr/>
              </p:nvSpPr>
              <p:spPr bwMode="auto">
                <a:xfrm>
                  <a:off x="3108" y="121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5" name="Oval 69"/>
                <p:cNvSpPr>
                  <a:spLocks noChangeArrowheads="1"/>
                </p:cNvSpPr>
                <p:nvPr/>
              </p:nvSpPr>
              <p:spPr bwMode="auto">
                <a:xfrm>
                  <a:off x="5244" y="133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6" name="Oval 70"/>
                <p:cNvSpPr>
                  <a:spLocks noChangeArrowheads="1"/>
                </p:cNvSpPr>
                <p:nvPr/>
              </p:nvSpPr>
              <p:spPr bwMode="auto">
                <a:xfrm>
                  <a:off x="3828" y="1848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7" name="Oval 71"/>
                <p:cNvSpPr>
                  <a:spLocks noChangeArrowheads="1"/>
                </p:cNvSpPr>
                <p:nvPr/>
              </p:nvSpPr>
              <p:spPr bwMode="auto">
                <a:xfrm>
                  <a:off x="4944" y="1344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8" name="Line 72"/>
                <p:cNvSpPr>
                  <a:spLocks noChangeShapeType="1"/>
                </p:cNvSpPr>
                <p:nvPr/>
              </p:nvSpPr>
              <p:spPr bwMode="auto">
                <a:xfrm>
                  <a:off x="3132" y="1356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89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719" y="2412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0" name="Line 74"/>
                <p:cNvSpPr>
                  <a:spLocks noChangeShapeType="1"/>
                </p:cNvSpPr>
                <p:nvPr/>
              </p:nvSpPr>
              <p:spPr bwMode="auto">
                <a:xfrm>
                  <a:off x="3151" y="1740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1" name="Oval 75"/>
                <p:cNvSpPr>
                  <a:spLocks noChangeArrowheads="1"/>
                </p:cNvSpPr>
                <p:nvPr/>
              </p:nvSpPr>
              <p:spPr bwMode="auto">
                <a:xfrm>
                  <a:off x="3132" y="169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2" name="Line 76"/>
                <p:cNvSpPr>
                  <a:spLocks noChangeShapeType="1"/>
                </p:cNvSpPr>
                <p:nvPr/>
              </p:nvSpPr>
              <p:spPr bwMode="auto">
                <a:xfrm>
                  <a:off x="5292" y="1488"/>
                  <a:ext cx="0" cy="2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9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3855" y="1752"/>
                  <a:ext cx="0" cy="6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 useBgFill="1">
              <p:nvSpPr>
                <p:cNvPr id="31794" name="Rectangle 78"/>
                <p:cNvSpPr>
                  <a:spLocks noChangeArrowheads="1"/>
                </p:cNvSpPr>
                <p:nvPr/>
              </p:nvSpPr>
              <p:spPr bwMode="auto">
                <a:xfrm rot="5400000">
                  <a:off x="3723" y="2076"/>
                  <a:ext cx="288" cy="96"/>
                </a:xfrm>
                <a:prstGeom prst="rect">
                  <a:avLst/>
                </a:prstGeom>
                <a:ln w="3810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5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035" y="1896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6" name="Line 80"/>
                <p:cNvSpPr>
                  <a:spLocks noChangeShapeType="1"/>
                </p:cNvSpPr>
                <p:nvPr/>
              </p:nvSpPr>
              <p:spPr bwMode="auto">
                <a:xfrm>
                  <a:off x="5311" y="1872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7" name="Oval 81"/>
                <p:cNvSpPr>
                  <a:spLocks noChangeArrowheads="1"/>
                </p:cNvSpPr>
                <p:nvPr/>
              </p:nvSpPr>
              <p:spPr bwMode="auto">
                <a:xfrm>
                  <a:off x="5292" y="1824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66" name="Rectangle 82"/>
              <p:cNvSpPr>
                <a:spLocks noChangeArrowheads="1"/>
              </p:cNvSpPr>
              <p:nvPr/>
            </p:nvSpPr>
            <p:spPr bwMode="auto">
              <a:xfrm>
                <a:off x="1983" y="3245"/>
                <a:ext cx="3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(</a:t>
                </a:r>
                <a:r>
                  <a:rPr kumimoji="1" lang="en-US" altLang="zh-CN" sz="2800" b="1" i="1">
                    <a:solidFill>
                      <a:srgbClr val="003399"/>
                    </a:solidFill>
                    <a:ea typeface="楷体_GB2312" pitchFamily="49" charset="-122"/>
                  </a:rPr>
                  <a:t>b</a:t>
                </a: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)</a:t>
                </a:r>
              </a:p>
            </p:txBody>
          </p:sp>
        </p:grpSp>
        <p:grpSp>
          <p:nvGrpSpPr>
            <p:cNvPr id="31752" name="Group 83"/>
            <p:cNvGrpSpPr/>
            <p:nvPr/>
          </p:nvGrpSpPr>
          <p:grpSpPr bwMode="auto">
            <a:xfrm>
              <a:off x="1215" y="2075"/>
              <a:ext cx="342" cy="327"/>
              <a:chOff x="1437" y="2849"/>
              <a:chExt cx="356" cy="321"/>
            </a:xfrm>
          </p:grpSpPr>
          <p:sp>
            <p:nvSpPr>
              <p:cNvPr id="31763" name="Oval 84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4" name="Rectangle 85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1753" name="Group 86"/>
            <p:cNvGrpSpPr/>
            <p:nvPr/>
          </p:nvGrpSpPr>
          <p:grpSpPr bwMode="auto">
            <a:xfrm>
              <a:off x="2505" y="2213"/>
              <a:ext cx="342" cy="327"/>
              <a:chOff x="1437" y="2849"/>
              <a:chExt cx="367" cy="343"/>
            </a:xfrm>
          </p:grpSpPr>
          <p:sp>
            <p:nvSpPr>
              <p:cNvPr id="31761" name="Oval 87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2" name="Rectangle 88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1754" name="Group 89"/>
            <p:cNvGrpSpPr/>
            <p:nvPr/>
          </p:nvGrpSpPr>
          <p:grpSpPr bwMode="auto">
            <a:xfrm>
              <a:off x="945" y="3305"/>
              <a:ext cx="342" cy="327"/>
              <a:chOff x="1437" y="2849"/>
              <a:chExt cx="367" cy="343"/>
            </a:xfrm>
          </p:grpSpPr>
          <p:sp>
            <p:nvSpPr>
              <p:cNvPr id="31759" name="Oval 90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0" name="Rectangle 91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1755" name="Line 92"/>
            <p:cNvSpPr>
              <a:spLocks noChangeShapeType="1"/>
            </p:cNvSpPr>
            <p:nvPr/>
          </p:nvSpPr>
          <p:spPr bwMode="auto">
            <a:xfrm flipH="1">
              <a:off x="1404" y="2436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Rectangle 93"/>
            <p:cNvSpPr>
              <a:spLocks noChangeArrowheads="1"/>
            </p:cNvSpPr>
            <p:nvPr/>
          </p:nvSpPr>
          <p:spPr bwMode="auto">
            <a:xfrm>
              <a:off x="1083" y="2333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31757" name="Line 94"/>
            <p:cNvSpPr>
              <a:spLocks noChangeShapeType="1"/>
            </p:cNvSpPr>
            <p:nvPr/>
          </p:nvSpPr>
          <p:spPr bwMode="auto">
            <a:xfrm flipH="1">
              <a:off x="1284" y="3120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Rectangle 95"/>
            <p:cNvSpPr>
              <a:spLocks noChangeArrowheads="1"/>
            </p:cNvSpPr>
            <p:nvPr/>
          </p:nvSpPr>
          <p:spPr bwMode="auto">
            <a:xfrm>
              <a:off x="951" y="3017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621664" name="Line 96"/>
          <p:cNvSpPr>
            <a:spLocks noChangeShapeType="1"/>
          </p:cNvSpPr>
          <p:nvPr/>
        </p:nvSpPr>
        <p:spPr bwMode="auto">
          <a:xfrm>
            <a:off x="4457700" y="514350"/>
            <a:ext cx="0" cy="268605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1665" name="Text Box 97"/>
          <p:cNvSpPr txBox="1">
            <a:spLocks noChangeArrowheads="1"/>
          </p:cNvSpPr>
          <p:nvPr/>
        </p:nvSpPr>
        <p:spPr bwMode="auto">
          <a:xfrm>
            <a:off x="457200" y="3867150"/>
            <a:ext cx="8458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600" b="1">
                <a:ea typeface="楷体_GB2312" pitchFamily="49" charset="-122"/>
              </a:rPr>
              <a:t>        </a:t>
            </a:r>
            <a:r>
              <a:rPr kumimoji="1" lang="zh-CN" altLang="en-US" sz="3600" b="1">
                <a:ea typeface="楷体_GB2312" pitchFamily="49" charset="-122"/>
              </a:rPr>
              <a:t>反馈信号与输出电压从输出同一端引出时，为电压反馈。</a:t>
            </a:r>
          </a:p>
        </p:txBody>
      </p:sp>
      <p:sp>
        <p:nvSpPr>
          <p:cNvPr id="621666" name="Text Box 98"/>
          <p:cNvSpPr txBox="1">
            <a:spLocks noChangeArrowheads="1"/>
          </p:cNvSpPr>
          <p:nvPr/>
        </p:nvSpPr>
        <p:spPr bwMode="auto">
          <a:xfrm>
            <a:off x="4819650" y="4419600"/>
            <a:ext cx="3810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ea typeface="楷体_GB2312" pitchFamily="49" charset="-122"/>
              </a:rPr>
              <a:t>（同出为压）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664" grpId="0" animBg="1"/>
      <p:bldP spid="621665" grpId="0" autoUpdateAnimBg="0"/>
      <p:bldP spid="62166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594" name="Group 2"/>
          <p:cNvGrpSpPr/>
          <p:nvPr/>
        </p:nvGrpSpPr>
        <p:grpSpPr bwMode="auto">
          <a:xfrm>
            <a:off x="371475" y="493713"/>
            <a:ext cx="4143375" cy="2503487"/>
            <a:chOff x="234" y="152"/>
            <a:chExt cx="2610" cy="1577"/>
          </a:xfrm>
        </p:grpSpPr>
        <p:grpSp>
          <p:nvGrpSpPr>
            <p:cNvPr id="32821" name="Group 3"/>
            <p:cNvGrpSpPr/>
            <p:nvPr/>
          </p:nvGrpSpPr>
          <p:grpSpPr bwMode="auto">
            <a:xfrm>
              <a:off x="2253" y="197"/>
              <a:ext cx="340" cy="327"/>
              <a:chOff x="1437" y="2849"/>
              <a:chExt cx="365" cy="343"/>
            </a:xfrm>
          </p:grpSpPr>
          <p:sp>
            <p:nvSpPr>
              <p:cNvPr id="32867" name="Oval 4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68" name="Rectangle 5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grpSp>
          <p:nvGrpSpPr>
            <p:cNvPr id="32822" name="Group 6"/>
            <p:cNvGrpSpPr/>
            <p:nvPr/>
          </p:nvGrpSpPr>
          <p:grpSpPr bwMode="auto">
            <a:xfrm>
              <a:off x="963" y="323"/>
              <a:ext cx="340" cy="327"/>
              <a:chOff x="1437" y="2849"/>
              <a:chExt cx="354" cy="321"/>
            </a:xfrm>
          </p:grpSpPr>
          <p:sp>
            <p:nvSpPr>
              <p:cNvPr id="32865" name="Oval 7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66" name="Rectangle 8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2823" name="Group 9"/>
            <p:cNvGrpSpPr/>
            <p:nvPr/>
          </p:nvGrpSpPr>
          <p:grpSpPr bwMode="auto">
            <a:xfrm>
              <a:off x="234" y="152"/>
              <a:ext cx="2610" cy="1577"/>
              <a:chOff x="234" y="152"/>
              <a:chExt cx="2610" cy="1577"/>
            </a:xfrm>
          </p:grpSpPr>
          <p:sp>
            <p:nvSpPr>
              <p:cNvPr id="32830" name="Oval 10"/>
              <p:cNvSpPr>
                <a:spLocks noChangeArrowheads="1"/>
              </p:cNvSpPr>
              <p:nvPr/>
            </p:nvSpPr>
            <p:spPr bwMode="auto">
              <a:xfrm>
                <a:off x="1000" y="624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1" name="Text Box 11"/>
              <p:cNvSpPr txBox="1">
                <a:spLocks noChangeArrowheads="1"/>
              </p:cNvSpPr>
              <p:nvPr/>
            </p:nvSpPr>
            <p:spPr bwMode="auto">
              <a:xfrm>
                <a:off x="1269" y="191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>
                    <a:ea typeface="楷体_GB2312" pitchFamily="49" charset="-122"/>
                  </a:rPr>
                  <a:t>＋</a:t>
                </a:r>
              </a:p>
            </p:txBody>
          </p:sp>
          <p:sp>
            <p:nvSpPr>
              <p:cNvPr id="32832" name="AutoShape 12"/>
              <p:cNvSpPr>
                <a:spLocks noChangeArrowheads="1"/>
              </p:cNvSpPr>
              <p:nvPr/>
            </p:nvSpPr>
            <p:spPr bwMode="auto">
              <a:xfrm rot="5400000">
                <a:off x="1374" y="86"/>
                <a:ext cx="684" cy="81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3" name="Line 13"/>
              <p:cNvSpPr>
                <a:spLocks noChangeShapeType="1"/>
              </p:cNvSpPr>
              <p:nvPr/>
            </p:nvSpPr>
            <p:spPr bwMode="auto">
              <a:xfrm>
                <a:off x="1128" y="656"/>
                <a:ext cx="19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4" name="Text Box 14"/>
              <p:cNvSpPr txBox="1">
                <a:spLocks noChangeArrowheads="1"/>
              </p:cNvSpPr>
              <p:nvPr/>
            </p:nvSpPr>
            <p:spPr bwMode="auto">
              <a:xfrm>
                <a:off x="1296" y="5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>
                    <a:ea typeface="楷体_GB2312" pitchFamily="49" charset="-122"/>
                  </a:rPr>
                  <a:t>－</a:t>
                </a:r>
              </a:p>
            </p:txBody>
          </p:sp>
          <p:sp>
            <p:nvSpPr>
              <p:cNvPr id="32835" name="Line 15"/>
              <p:cNvSpPr>
                <a:spLocks noChangeShapeType="1"/>
              </p:cNvSpPr>
              <p:nvPr/>
            </p:nvSpPr>
            <p:spPr bwMode="auto">
              <a:xfrm>
                <a:off x="783" y="348"/>
                <a:ext cx="5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6" name="Line 16"/>
              <p:cNvSpPr>
                <a:spLocks noChangeShapeType="1"/>
              </p:cNvSpPr>
              <p:nvPr/>
            </p:nvSpPr>
            <p:spPr bwMode="auto">
              <a:xfrm>
                <a:off x="2283" y="492"/>
                <a:ext cx="1" cy="5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7" name="Line 17"/>
              <p:cNvSpPr>
                <a:spLocks noChangeShapeType="1"/>
              </p:cNvSpPr>
              <p:nvPr/>
            </p:nvSpPr>
            <p:spPr bwMode="auto">
              <a:xfrm flipH="1">
                <a:off x="1035" y="660"/>
                <a:ext cx="1" cy="4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8" name="Line 18"/>
              <p:cNvSpPr>
                <a:spLocks noChangeShapeType="1"/>
              </p:cNvSpPr>
              <p:nvPr/>
            </p:nvSpPr>
            <p:spPr bwMode="auto">
              <a:xfrm flipV="1">
                <a:off x="1023" y="1152"/>
                <a:ext cx="1248" cy="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39" name="Line 19"/>
              <p:cNvSpPr>
                <a:spLocks noChangeShapeType="1"/>
              </p:cNvSpPr>
              <p:nvPr/>
            </p:nvSpPr>
            <p:spPr bwMode="auto">
              <a:xfrm>
                <a:off x="2127" y="492"/>
                <a:ext cx="4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0" name="Line 20"/>
              <p:cNvSpPr>
                <a:spLocks noChangeShapeType="1"/>
              </p:cNvSpPr>
              <p:nvPr/>
            </p:nvSpPr>
            <p:spPr bwMode="auto">
              <a:xfrm flipH="1">
                <a:off x="2283" y="1032"/>
                <a:ext cx="1" cy="6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1" name="Text Box 21"/>
              <p:cNvSpPr txBox="1">
                <a:spLocks noChangeArrowheads="1"/>
              </p:cNvSpPr>
              <p:nvPr/>
            </p:nvSpPr>
            <p:spPr bwMode="auto">
              <a:xfrm>
                <a:off x="2306" y="446"/>
                <a:ext cx="3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i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32842" name="Text Box 22"/>
              <p:cNvSpPr txBox="1">
                <a:spLocks noChangeArrowheads="1"/>
              </p:cNvSpPr>
              <p:nvPr/>
            </p:nvSpPr>
            <p:spPr bwMode="auto">
              <a:xfrm>
                <a:off x="1910" y="698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L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 useBgFill="1">
            <p:nvSpPr>
              <p:cNvPr id="32843" name="Rectangle 23"/>
              <p:cNvSpPr>
                <a:spLocks noChangeArrowheads="1"/>
              </p:cNvSpPr>
              <p:nvPr/>
            </p:nvSpPr>
            <p:spPr bwMode="auto">
              <a:xfrm rot="-5400000">
                <a:off x="2139" y="1344"/>
                <a:ext cx="288" cy="96"/>
              </a:xfrm>
              <a:prstGeom prst="rect">
                <a:avLst/>
              </a:prstGeom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4" name="Text Box 24"/>
              <p:cNvSpPr txBox="1">
                <a:spLocks noChangeArrowheads="1"/>
              </p:cNvSpPr>
              <p:nvPr/>
            </p:nvSpPr>
            <p:spPr bwMode="auto">
              <a:xfrm>
                <a:off x="1850" y="1226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ea typeface="楷体_GB2312" pitchFamily="49" charset="-122"/>
                  </a:rPr>
                  <a:t>2</a:t>
                </a:r>
                <a:endParaRPr kumimoji="1" lang="en-US" altLang="zh-CN" sz="2400" b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2845" name="Line 25"/>
              <p:cNvSpPr>
                <a:spLocks noChangeShapeType="1"/>
              </p:cNvSpPr>
              <p:nvPr/>
            </p:nvSpPr>
            <p:spPr bwMode="auto">
              <a:xfrm flipV="1">
                <a:off x="2155" y="1676"/>
                <a:ext cx="252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32846" name="Rectangle 26"/>
              <p:cNvSpPr>
                <a:spLocks noChangeArrowheads="1"/>
              </p:cNvSpPr>
              <p:nvPr/>
            </p:nvSpPr>
            <p:spPr bwMode="auto">
              <a:xfrm rot="-5400000">
                <a:off x="2157" y="846"/>
                <a:ext cx="252" cy="96"/>
              </a:xfrm>
              <a:prstGeom prst="rect">
                <a:avLst/>
              </a:prstGeom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7" name="Oval 27"/>
              <p:cNvSpPr>
                <a:spLocks noChangeArrowheads="1"/>
              </p:cNvSpPr>
              <p:nvPr/>
            </p:nvSpPr>
            <p:spPr bwMode="auto">
              <a:xfrm>
                <a:off x="2544" y="456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8" name="Oval 28"/>
              <p:cNvSpPr>
                <a:spLocks noChangeArrowheads="1"/>
              </p:cNvSpPr>
              <p:nvPr/>
            </p:nvSpPr>
            <p:spPr bwMode="auto">
              <a:xfrm>
                <a:off x="2256" y="456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9" name="Line 29"/>
              <p:cNvSpPr>
                <a:spLocks noChangeShapeType="1"/>
              </p:cNvSpPr>
              <p:nvPr/>
            </p:nvSpPr>
            <p:spPr bwMode="auto">
              <a:xfrm>
                <a:off x="2424" y="7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0" name="Line 30"/>
              <p:cNvSpPr>
                <a:spLocks noChangeShapeType="1"/>
              </p:cNvSpPr>
              <p:nvPr/>
            </p:nvSpPr>
            <p:spPr bwMode="auto">
              <a:xfrm flipV="1">
                <a:off x="687" y="488"/>
                <a:ext cx="252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1" name="Line 31"/>
              <p:cNvSpPr>
                <a:spLocks noChangeShapeType="1"/>
              </p:cNvSpPr>
              <p:nvPr/>
            </p:nvSpPr>
            <p:spPr bwMode="auto">
              <a:xfrm>
                <a:off x="783" y="336"/>
                <a:ext cx="1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2" name="Line 32"/>
              <p:cNvSpPr>
                <a:spLocks noChangeShapeType="1"/>
              </p:cNvSpPr>
              <p:nvPr/>
            </p:nvSpPr>
            <p:spPr bwMode="auto">
              <a:xfrm>
                <a:off x="576" y="656"/>
                <a:ext cx="67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3" name="Oval 33"/>
              <p:cNvSpPr>
                <a:spLocks noChangeArrowheads="1"/>
              </p:cNvSpPr>
              <p:nvPr/>
            </p:nvSpPr>
            <p:spPr bwMode="auto">
              <a:xfrm>
                <a:off x="516" y="624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4" name="Oval 34"/>
              <p:cNvSpPr>
                <a:spLocks noChangeArrowheads="1"/>
              </p:cNvSpPr>
              <p:nvPr/>
            </p:nvSpPr>
            <p:spPr bwMode="auto">
              <a:xfrm>
                <a:off x="2256" y="1128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5" name="Text Box 35"/>
              <p:cNvSpPr txBox="1">
                <a:spLocks noChangeArrowheads="1"/>
              </p:cNvSpPr>
              <p:nvPr/>
            </p:nvSpPr>
            <p:spPr bwMode="auto">
              <a:xfrm>
                <a:off x="234" y="713"/>
                <a:ext cx="3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i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32856" name="Line 36"/>
              <p:cNvSpPr>
                <a:spLocks noChangeShapeType="1"/>
              </p:cNvSpPr>
              <p:nvPr/>
            </p:nvSpPr>
            <p:spPr bwMode="auto">
              <a:xfrm>
                <a:off x="540" y="756"/>
                <a:ext cx="1" cy="3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57" name="Line 37"/>
              <p:cNvSpPr>
                <a:spLocks noChangeShapeType="1"/>
              </p:cNvSpPr>
              <p:nvPr/>
            </p:nvSpPr>
            <p:spPr bwMode="auto">
              <a:xfrm flipV="1">
                <a:off x="435" y="1380"/>
                <a:ext cx="252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8" name="Line 38"/>
              <p:cNvSpPr>
                <a:spLocks noChangeShapeType="1"/>
              </p:cNvSpPr>
              <p:nvPr/>
            </p:nvSpPr>
            <p:spPr bwMode="auto">
              <a:xfrm>
                <a:off x="555" y="1252"/>
                <a:ext cx="1" cy="1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59" name="Oval 39"/>
              <p:cNvSpPr>
                <a:spLocks noChangeArrowheads="1"/>
              </p:cNvSpPr>
              <p:nvPr/>
            </p:nvSpPr>
            <p:spPr bwMode="auto">
              <a:xfrm>
                <a:off x="516" y="1200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32860" name="Rectangle 40"/>
              <p:cNvSpPr>
                <a:spLocks noChangeArrowheads="1"/>
              </p:cNvSpPr>
              <p:nvPr/>
            </p:nvSpPr>
            <p:spPr bwMode="auto">
              <a:xfrm rot="10800000">
                <a:off x="1527" y="1116"/>
                <a:ext cx="288" cy="96"/>
              </a:xfrm>
              <a:prstGeom prst="rect">
                <a:avLst/>
              </a:prstGeom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61" name="Text Box 41"/>
              <p:cNvSpPr txBox="1">
                <a:spLocks noChangeArrowheads="1"/>
              </p:cNvSpPr>
              <p:nvPr/>
            </p:nvSpPr>
            <p:spPr bwMode="auto">
              <a:xfrm>
                <a:off x="1526" y="1178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ea typeface="楷体_GB2312" pitchFamily="49" charset="-122"/>
                  </a:rPr>
                  <a:t>1</a:t>
                </a:r>
                <a:endParaRPr kumimoji="1" lang="en-US" altLang="zh-CN" sz="2400" b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 useBgFill="1">
            <p:nvSpPr>
              <p:cNvPr id="32862" name="Rectangle 42"/>
              <p:cNvSpPr>
                <a:spLocks noChangeArrowheads="1"/>
              </p:cNvSpPr>
              <p:nvPr/>
            </p:nvSpPr>
            <p:spPr bwMode="auto">
              <a:xfrm>
                <a:off x="1413" y="1460"/>
                <a:ext cx="262" cy="269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(</a:t>
                </a:r>
                <a:r>
                  <a:rPr kumimoji="1" lang="en-US" altLang="zh-CN" sz="2800" b="1" i="1">
                    <a:solidFill>
                      <a:srgbClr val="003399"/>
                    </a:solidFill>
                    <a:ea typeface="楷体_GB2312" pitchFamily="49" charset="-122"/>
                  </a:rPr>
                  <a:t>c</a:t>
                </a: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)</a:t>
                </a:r>
              </a:p>
            </p:txBody>
          </p:sp>
          <p:sp>
            <p:nvSpPr>
              <p:cNvPr id="32863" name="Line 43"/>
              <p:cNvSpPr>
                <a:spLocks noChangeShapeType="1"/>
              </p:cNvSpPr>
              <p:nvPr/>
            </p:nvSpPr>
            <p:spPr bwMode="auto">
              <a:xfrm>
                <a:off x="2280" y="528"/>
                <a:ext cx="1" cy="2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64" name="Text Box 44"/>
              <p:cNvSpPr txBox="1">
                <a:spLocks noChangeArrowheads="1"/>
              </p:cNvSpPr>
              <p:nvPr/>
            </p:nvSpPr>
            <p:spPr bwMode="auto">
              <a:xfrm>
                <a:off x="2462" y="710"/>
                <a:ext cx="38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o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</p:grpSp>
        <p:sp>
          <p:nvSpPr>
            <p:cNvPr id="32824" name="Line 45"/>
            <p:cNvSpPr>
              <a:spLocks noChangeShapeType="1"/>
            </p:cNvSpPr>
            <p:nvPr/>
          </p:nvSpPr>
          <p:spPr bwMode="auto">
            <a:xfrm flipV="1">
              <a:off x="1176" y="1164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Rectangle 46"/>
            <p:cNvSpPr>
              <a:spLocks noChangeArrowheads="1"/>
            </p:cNvSpPr>
            <p:nvPr/>
          </p:nvSpPr>
          <p:spPr bwMode="auto">
            <a:xfrm>
              <a:off x="1178" y="84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32826" name="Line 47"/>
            <p:cNvSpPr>
              <a:spLocks noChangeShapeType="1"/>
            </p:cNvSpPr>
            <p:nvPr/>
          </p:nvSpPr>
          <p:spPr bwMode="auto">
            <a:xfrm flipV="1">
              <a:off x="612" y="660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Rectangle 48"/>
            <p:cNvSpPr>
              <a:spLocks noChangeArrowheads="1"/>
            </p:cNvSpPr>
            <p:nvPr/>
          </p:nvSpPr>
          <p:spPr bwMode="auto">
            <a:xfrm>
              <a:off x="626" y="624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32828" name="Line 49"/>
            <p:cNvSpPr>
              <a:spLocks noChangeShapeType="1"/>
            </p:cNvSpPr>
            <p:nvPr/>
          </p:nvSpPr>
          <p:spPr bwMode="auto">
            <a:xfrm flipV="1">
              <a:off x="1080" y="648"/>
              <a:ext cx="191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9" name="Rectangle 50"/>
            <p:cNvSpPr>
              <a:spLocks noChangeArrowheads="1"/>
            </p:cNvSpPr>
            <p:nvPr/>
          </p:nvSpPr>
          <p:spPr bwMode="auto">
            <a:xfrm>
              <a:off x="1058" y="63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</p:grpSp>
      <p:sp>
        <p:nvSpPr>
          <p:cNvPr id="622643" name="Line 51"/>
          <p:cNvSpPr>
            <a:spLocks noChangeShapeType="1"/>
          </p:cNvSpPr>
          <p:nvPr/>
        </p:nvSpPr>
        <p:spPr bwMode="auto">
          <a:xfrm>
            <a:off x="0" y="3001963"/>
            <a:ext cx="9144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2644" name="Group 52"/>
          <p:cNvGrpSpPr/>
          <p:nvPr/>
        </p:nvGrpSpPr>
        <p:grpSpPr bwMode="auto">
          <a:xfrm>
            <a:off x="539750" y="2930525"/>
            <a:ext cx="3914775" cy="2586038"/>
            <a:chOff x="330" y="2015"/>
            <a:chExt cx="2466" cy="1629"/>
          </a:xfrm>
        </p:grpSpPr>
        <p:grpSp>
          <p:nvGrpSpPr>
            <p:cNvPr id="32779" name="Group 53"/>
            <p:cNvGrpSpPr/>
            <p:nvPr/>
          </p:nvGrpSpPr>
          <p:grpSpPr bwMode="auto">
            <a:xfrm>
              <a:off x="975" y="2015"/>
              <a:ext cx="340" cy="327"/>
              <a:chOff x="1437" y="2849"/>
              <a:chExt cx="354" cy="321"/>
            </a:xfrm>
          </p:grpSpPr>
          <p:sp>
            <p:nvSpPr>
              <p:cNvPr id="32819" name="Oval 54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0" name="Rectangle 55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2780" name="Group 56"/>
            <p:cNvGrpSpPr/>
            <p:nvPr/>
          </p:nvGrpSpPr>
          <p:grpSpPr bwMode="auto">
            <a:xfrm>
              <a:off x="2265" y="2177"/>
              <a:ext cx="340" cy="327"/>
              <a:chOff x="1437" y="2849"/>
              <a:chExt cx="365" cy="343"/>
            </a:xfrm>
          </p:grpSpPr>
          <p:sp>
            <p:nvSpPr>
              <p:cNvPr id="32817" name="Oval 57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8" name="Rectangle 58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2781" name="Group 59"/>
            <p:cNvGrpSpPr/>
            <p:nvPr/>
          </p:nvGrpSpPr>
          <p:grpSpPr bwMode="auto">
            <a:xfrm>
              <a:off x="2349" y="3317"/>
              <a:ext cx="340" cy="327"/>
              <a:chOff x="1437" y="2849"/>
              <a:chExt cx="365" cy="343"/>
            </a:xfrm>
          </p:grpSpPr>
          <p:sp>
            <p:nvSpPr>
              <p:cNvPr id="32815" name="Oval 60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6" name="Rectangle 61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2782" name="Line 62"/>
            <p:cNvSpPr>
              <a:spLocks noChangeShapeType="1"/>
            </p:cNvSpPr>
            <p:nvPr/>
          </p:nvSpPr>
          <p:spPr bwMode="auto">
            <a:xfrm flipH="1">
              <a:off x="1140" y="2388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Rectangle 63"/>
            <p:cNvSpPr>
              <a:spLocks noChangeArrowheads="1"/>
            </p:cNvSpPr>
            <p:nvPr/>
          </p:nvSpPr>
          <p:spPr bwMode="auto">
            <a:xfrm>
              <a:off x="819" y="2285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32784" name="Line 64"/>
            <p:cNvSpPr>
              <a:spLocks noChangeShapeType="1"/>
            </p:cNvSpPr>
            <p:nvPr/>
          </p:nvSpPr>
          <p:spPr bwMode="auto">
            <a:xfrm flipH="1">
              <a:off x="2124" y="3252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Rectangle 65"/>
            <p:cNvSpPr>
              <a:spLocks noChangeArrowheads="1"/>
            </p:cNvSpPr>
            <p:nvPr/>
          </p:nvSpPr>
          <p:spPr bwMode="auto">
            <a:xfrm>
              <a:off x="1791" y="3149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32786" name="Text Box 66"/>
            <p:cNvSpPr txBox="1">
              <a:spLocks noChangeArrowheads="1"/>
            </p:cNvSpPr>
            <p:nvPr/>
          </p:nvSpPr>
          <p:spPr bwMode="auto">
            <a:xfrm>
              <a:off x="1269" y="218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32787" name="AutoShape 67"/>
            <p:cNvSpPr>
              <a:spLocks noChangeArrowheads="1"/>
            </p:cNvSpPr>
            <p:nvPr/>
          </p:nvSpPr>
          <p:spPr bwMode="auto">
            <a:xfrm rot="5400000">
              <a:off x="1374" y="2078"/>
              <a:ext cx="684" cy="81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Line 68"/>
            <p:cNvSpPr>
              <a:spLocks noChangeShapeType="1"/>
            </p:cNvSpPr>
            <p:nvPr/>
          </p:nvSpPr>
          <p:spPr bwMode="auto">
            <a:xfrm>
              <a:off x="1128" y="2648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Text Box 69"/>
            <p:cNvSpPr txBox="1">
              <a:spLocks noChangeArrowheads="1"/>
            </p:cNvSpPr>
            <p:nvPr/>
          </p:nvSpPr>
          <p:spPr bwMode="auto">
            <a:xfrm>
              <a:off x="1296" y="2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32790" name="Line 70"/>
            <p:cNvSpPr>
              <a:spLocks noChangeShapeType="1"/>
            </p:cNvSpPr>
            <p:nvPr/>
          </p:nvSpPr>
          <p:spPr bwMode="auto">
            <a:xfrm flipV="1">
              <a:off x="603" y="2340"/>
              <a:ext cx="7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Line 71"/>
            <p:cNvSpPr>
              <a:spLocks noChangeShapeType="1"/>
            </p:cNvSpPr>
            <p:nvPr/>
          </p:nvSpPr>
          <p:spPr bwMode="auto">
            <a:xfrm>
              <a:off x="2283" y="2484"/>
              <a:ext cx="1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Line 72"/>
            <p:cNvSpPr>
              <a:spLocks noChangeShapeType="1"/>
            </p:cNvSpPr>
            <p:nvPr/>
          </p:nvSpPr>
          <p:spPr bwMode="auto">
            <a:xfrm flipH="1">
              <a:off x="1119" y="2640"/>
              <a:ext cx="1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73"/>
            <p:cNvSpPr>
              <a:spLocks noChangeShapeType="1"/>
            </p:cNvSpPr>
            <p:nvPr/>
          </p:nvSpPr>
          <p:spPr bwMode="auto">
            <a:xfrm flipV="1">
              <a:off x="1107" y="3108"/>
              <a:ext cx="1176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Line 74"/>
            <p:cNvSpPr>
              <a:spLocks noChangeShapeType="1"/>
            </p:cNvSpPr>
            <p:nvPr/>
          </p:nvSpPr>
          <p:spPr bwMode="auto">
            <a:xfrm>
              <a:off x="2127" y="2484"/>
              <a:ext cx="4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75"/>
            <p:cNvSpPr>
              <a:spLocks noChangeShapeType="1"/>
            </p:cNvSpPr>
            <p:nvPr/>
          </p:nvSpPr>
          <p:spPr bwMode="auto">
            <a:xfrm flipH="1">
              <a:off x="2283" y="2940"/>
              <a:ext cx="1" cy="6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Text Box 76"/>
            <p:cNvSpPr txBox="1">
              <a:spLocks noChangeArrowheads="1"/>
            </p:cNvSpPr>
            <p:nvPr/>
          </p:nvSpPr>
          <p:spPr bwMode="auto">
            <a:xfrm>
              <a:off x="2426" y="2702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2797" name="Text Box 77"/>
            <p:cNvSpPr txBox="1">
              <a:spLocks noChangeArrowheads="1"/>
            </p:cNvSpPr>
            <p:nvPr/>
          </p:nvSpPr>
          <p:spPr bwMode="auto">
            <a:xfrm>
              <a:off x="1910" y="271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32798" name="Rectangle 78"/>
            <p:cNvSpPr>
              <a:spLocks noChangeArrowheads="1"/>
            </p:cNvSpPr>
            <p:nvPr/>
          </p:nvSpPr>
          <p:spPr bwMode="auto">
            <a:xfrm rot="-5400000">
              <a:off x="2139" y="3300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9" name="Text Box 79"/>
            <p:cNvSpPr txBox="1">
              <a:spLocks noChangeArrowheads="1"/>
            </p:cNvSpPr>
            <p:nvPr/>
          </p:nvSpPr>
          <p:spPr bwMode="auto">
            <a:xfrm>
              <a:off x="2306" y="3086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2800" name="Line 80"/>
            <p:cNvSpPr>
              <a:spLocks noChangeShapeType="1"/>
            </p:cNvSpPr>
            <p:nvPr/>
          </p:nvSpPr>
          <p:spPr bwMode="auto">
            <a:xfrm flipV="1">
              <a:off x="2155" y="3572"/>
              <a:ext cx="25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2801" name="Rectangle 81"/>
            <p:cNvSpPr>
              <a:spLocks noChangeArrowheads="1"/>
            </p:cNvSpPr>
            <p:nvPr/>
          </p:nvSpPr>
          <p:spPr bwMode="auto">
            <a:xfrm rot="-5400000">
              <a:off x="2157" y="2850"/>
              <a:ext cx="252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2" name="Oval 82"/>
            <p:cNvSpPr>
              <a:spLocks noChangeArrowheads="1"/>
            </p:cNvSpPr>
            <p:nvPr/>
          </p:nvSpPr>
          <p:spPr bwMode="auto">
            <a:xfrm>
              <a:off x="2544" y="244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Oval 83"/>
            <p:cNvSpPr>
              <a:spLocks noChangeArrowheads="1"/>
            </p:cNvSpPr>
            <p:nvPr/>
          </p:nvSpPr>
          <p:spPr bwMode="auto">
            <a:xfrm>
              <a:off x="2256" y="2448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Line 84"/>
            <p:cNvSpPr>
              <a:spLocks noChangeShapeType="1"/>
            </p:cNvSpPr>
            <p:nvPr/>
          </p:nvSpPr>
          <p:spPr bwMode="auto">
            <a:xfrm flipH="1">
              <a:off x="2400" y="2772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Oval 85"/>
            <p:cNvSpPr>
              <a:spLocks noChangeArrowheads="1"/>
            </p:cNvSpPr>
            <p:nvPr/>
          </p:nvSpPr>
          <p:spPr bwMode="auto">
            <a:xfrm>
              <a:off x="576" y="2316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Oval 86"/>
            <p:cNvSpPr>
              <a:spLocks noChangeArrowheads="1"/>
            </p:cNvSpPr>
            <p:nvPr/>
          </p:nvSpPr>
          <p:spPr bwMode="auto">
            <a:xfrm>
              <a:off x="2256" y="3084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Text Box 87"/>
            <p:cNvSpPr txBox="1">
              <a:spLocks noChangeArrowheads="1"/>
            </p:cNvSpPr>
            <p:nvPr/>
          </p:nvSpPr>
          <p:spPr bwMode="auto">
            <a:xfrm>
              <a:off x="330" y="2417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2808" name="Line 88"/>
            <p:cNvSpPr>
              <a:spLocks noChangeShapeType="1"/>
            </p:cNvSpPr>
            <p:nvPr/>
          </p:nvSpPr>
          <p:spPr bwMode="auto">
            <a:xfrm>
              <a:off x="612" y="2448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89"/>
            <p:cNvSpPr>
              <a:spLocks noChangeShapeType="1"/>
            </p:cNvSpPr>
            <p:nvPr/>
          </p:nvSpPr>
          <p:spPr bwMode="auto">
            <a:xfrm flipV="1">
              <a:off x="507" y="3048"/>
              <a:ext cx="25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0" name="Line 90"/>
            <p:cNvSpPr>
              <a:spLocks noChangeShapeType="1"/>
            </p:cNvSpPr>
            <p:nvPr/>
          </p:nvSpPr>
          <p:spPr bwMode="auto">
            <a:xfrm>
              <a:off x="627" y="2920"/>
              <a:ext cx="1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1" name="Oval 91"/>
            <p:cNvSpPr>
              <a:spLocks noChangeArrowheads="1"/>
            </p:cNvSpPr>
            <p:nvPr/>
          </p:nvSpPr>
          <p:spPr bwMode="auto">
            <a:xfrm>
              <a:off x="588" y="286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2812" name="Rectangle 92"/>
            <p:cNvSpPr>
              <a:spLocks noChangeArrowheads="1"/>
            </p:cNvSpPr>
            <p:nvPr/>
          </p:nvSpPr>
          <p:spPr bwMode="auto">
            <a:xfrm>
              <a:off x="1317" y="3308"/>
              <a:ext cx="262" cy="2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d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32813" name="Rectangle 93"/>
            <p:cNvSpPr>
              <a:spLocks noChangeArrowheads="1"/>
            </p:cNvSpPr>
            <p:nvPr/>
          </p:nvSpPr>
          <p:spPr bwMode="auto">
            <a:xfrm>
              <a:off x="2321" y="2429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32814" name="Line 94"/>
            <p:cNvSpPr>
              <a:spLocks noChangeShapeType="1"/>
            </p:cNvSpPr>
            <p:nvPr/>
          </p:nvSpPr>
          <p:spPr bwMode="auto">
            <a:xfrm flipH="1">
              <a:off x="2280" y="2532"/>
              <a:ext cx="1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22687" name="Object 95"/>
          <p:cNvGraphicFramePr>
            <a:graphicFrameLocks noChangeAspect="1"/>
          </p:cNvGraphicFramePr>
          <p:nvPr/>
        </p:nvGraphicFramePr>
        <p:xfrm>
          <a:off x="4595813" y="603250"/>
          <a:ext cx="4259262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4825" imgH="699135" progId="Equation.3">
                  <p:embed/>
                </p:oleObj>
              </mc:Choice>
              <mc:Fallback>
                <p:oleObj name="公式" r:id="rId2" imgW="1774825" imgH="699135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603250"/>
                        <a:ext cx="4259262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88" name="Object 96"/>
          <p:cNvGraphicFramePr>
            <a:graphicFrameLocks noChangeAspect="1"/>
          </p:cNvGraphicFramePr>
          <p:nvPr/>
        </p:nvGraphicFramePr>
        <p:xfrm>
          <a:off x="4773613" y="3373438"/>
          <a:ext cx="41148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8005" imgH="483870" progId="Equation.3">
                  <p:embed/>
                </p:oleObj>
              </mc:Choice>
              <mc:Fallback>
                <p:oleObj name="公式" r:id="rId4" imgW="1818005" imgH="48387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373438"/>
                        <a:ext cx="411480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89" name="Text Box 97"/>
          <p:cNvSpPr txBox="1">
            <a:spLocks noChangeArrowheads="1"/>
          </p:cNvSpPr>
          <p:nvPr/>
        </p:nvSpPr>
        <p:spPr bwMode="auto">
          <a:xfrm>
            <a:off x="514350" y="5368925"/>
            <a:ext cx="8324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ea typeface="楷体_GB2312" pitchFamily="49" charset="-122"/>
              </a:rPr>
              <a:t>        </a:t>
            </a:r>
            <a:r>
              <a:rPr kumimoji="1" lang="zh-CN" altLang="en-US" sz="2800" b="1">
                <a:ea typeface="楷体_GB2312" pitchFamily="49" charset="-122"/>
              </a:rPr>
              <a:t>反馈信号与输出电压不是从输出同一端引出时，为电流反馈。</a:t>
            </a:r>
          </a:p>
        </p:txBody>
      </p:sp>
      <p:sp>
        <p:nvSpPr>
          <p:cNvPr id="622690" name="Text Box 98"/>
          <p:cNvSpPr txBox="1">
            <a:spLocks noChangeArrowheads="1"/>
          </p:cNvSpPr>
          <p:nvPr/>
        </p:nvSpPr>
        <p:spPr bwMode="auto">
          <a:xfrm>
            <a:off x="3563938" y="587375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（异出为流）</a:t>
            </a:r>
          </a:p>
        </p:txBody>
      </p:sp>
      <p:sp>
        <p:nvSpPr>
          <p:cNvPr id="622691" name="Text Box 99"/>
          <p:cNvSpPr txBox="1">
            <a:spLocks noChangeArrowheads="1"/>
          </p:cNvSpPr>
          <p:nvPr/>
        </p:nvSpPr>
        <p:spPr bwMode="auto">
          <a:xfrm>
            <a:off x="5003800" y="4657725"/>
            <a:ext cx="324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kumimoji="1" lang="zh-CN" altLang="en-US" sz="2800" b="1">
                <a:solidFill>
                  <a:srgbClr val="FF0000"/>
                </a:solidFill>
                <a:ea typeface="楷体_GB2312" pitchFamily="49" charset="-122"/>
              </a:rPr>
              <a:t>不是直接接地</a:t>
            </a:r>
          </a:p>
        </p:txBody>
      </p:sp>
      <p:sp>
        <p:nvSpPr>
          <p:cNvPr id="622692" name="Text Box 100"/>
          <p:cNvSpPr txBox="1">
            <a:spLocks noChangeArrowheads="1"/>
          </p:cNvSpPr>
          <p:nvPr/>
        </p:nvSpPr>
        <p:spPr bwMode="auto">
          <a:xfrm>
            <a:off x="5003800" y="2205038"/>
            <a:ext cx="324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kumimoji="1" lang="zh-CN" altLang="en-US" sz="2800" b="1">
                <a:solidFill>
                  <a:srgbClr val="FF0000"/>
                </a:solidFill>
                <a:ea typeface="楷体_GB2312" pitchFamily="49" charset="-122"/>
              </a:rPr>
              <a:t>不是直接接地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43" grpId="0" animBg="1"/>
      <p:bldP spid="622689" grpId="0" autoUpdateAnimBg="0"/>
      <p:bldP spid="622690" grpId="0" autoUpdateAnimBg="0"/>
      <p:bldP spid="622691" grpId="0" autoUpdateAnimBg="0"/>
      <p:bldP spid="62269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Text Box 2"/>
          <p:cNvSpPr txBox="1">
            <a:spLocks noChangeArrowheads="1"/>
          </p:cNvSpPr>
          <p:nvPr/>
        </p:nvSpPr>
        <p:spPr bwMode="auto">
          <a:xfrm>
            <a:off x="152400" y="401638"/>
            <a:ext cx="5353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3300"/>
                </a:solidFill>
                <a:ea typeface="楷体_GB2312" pitchFamily="49" charset="-122"/>
              </a:rPr>
              <a:t>4.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判别串联、并联反馈</a:t>
            </a:r>
          </a:p>
        </p:txBody>
      </p:sp>
      <p:sp>
        <p:nvSpPr>
          <p:cNvPr id="623619" name="Rectangle 3"/>
          <p:cNvSpPr>
            <a:spLocks noChangeArrowheads="1"/>
          </p:cNvSpPr>
          <p:nvPr/>
        </p:nvSpPr>
        <p:spPr bwMode="auto">
          <a:xfrm>
            <a:off x="4565650" y="592138"/>
            <a:ext cx="3535363" cy="604837"/>
          </a:xfrm>
          <a:prstGeom prst="rect">
            <a:avLst/>
          </a:prstGeom>
          <a:noFill/>
          <a:ln w="25400">
            <a:solidFill>
              <a:srgbClr val="003399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串联、并联看输入</a:t>
            </a:r>
          </a:p>
        </p:txBody>
      </p:sp>
      <p:grpSp>
        <p:nvGrpSpPr>
          <p:cNvPr id="623620" name="Group 4"/>
          <p:cNvGrpSpPr/>
          <p:nvPr/>
        </p:nvGrpSpPr>
        <p:grpSpPr bwMode="auto">
          <a:xfrm>
            <a:off x="333375" y="811213"/>
            <a:ext cx="4448175" cy="2546350"/>
            <a:chOff x="210" y="396"/>
            <a:chExt cx="2802" cy="1604"/>
          </a:xfrm>
        </p:grpSpPr>
        <p:sp>
          <p:nvSpPr>
            <p:cNvPr id="33848" name="Text Box 5"/>
            <p:cNvSpPr txBox="1">
              <a:spLocks noChangeArrowheads="1"/>
            </p:cNvSpPr>
            <p:nvPr/>
          </p:nvSpPr>
          <p:spPr bwMode="auto">
            <a:xfrm>
              <a:off x="1337" y="1143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33849" name="AutoShape 6"/>
            <p:cNvSpPr>
              <a:spLocks noChangeArrowheads="1"/>
            </p:cNvSpPr>
            <p:nvPr/>
          </p:nvSpPr>
          <p:spPr bwMode="auto">
            <a:xfrm rot="5400000">
              <a:off x="1514" y="753"/>
              <a:ext cx="622" cy="87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0" name="Line 7"/>
            <p:cNvSpPr>
              <a:spLocks noChangeShapeType="1"/>
            </p:cNvSpPr>
            <p:nvPr/>
          </p:nvSpPr>
          <p:spPr bwMode="auto">
            <a:xfrm>
              <a:off x="1192" y="1363"/>
              <a:ext cx="2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1" name="Text Box 8"/>
            <p:cNvSpPr txBox="1">
              <a:spLocks noChangeArrowheads="1"/>
            </p:cNvSpPr>
            <p:nvPr/>
          </p:nvSpPr>
          <p:spPr bwMode="auto">
            <a:xfrm>
              <a:off x="1328" y="863"/>
              <a:ext cx="2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33852" name="Line 9"/>
            <p:cNvSpPr>
              <a:spLocks noChangeShapeType="1"/>
            </p:cNvSpPr>
            <p:nvPr/>
          </p:nvSpPr>
          <p:spPr bwMode="auto">
            <a:xfrm flipV="1">
              <a:off x="473" y="1055"/>
              <a:ext cx="908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3853" name="Rectangle 10"/>
            <p:cNvSpPr>
              <a:spLocks noChangeArrowheads="1"/>
            </p:cNvSpPr>
            <p:nvPr/>
          </p:nvSpPr>
          <p:spPr bwMode="auto">
            <a:xfrm>
              <a:off x="624" y="1006"/>
              <a:ext cx="310" cy="88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4" name="Line 11"/>
            <p:cNvSpPr>
              <a:spLocks noChangeShapeType="1"/>
            </p:cNvSpPr>
            <p:nvPr/>
          </p:nvSpPr>
          <p:spPr bwMode="auto">
            <a:xfrm>
              <a:off x="2434" y="710"/>
              <a:ext cx="0" cy="4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5" name="Line 12"/>
            <p:cNvSpPr>
              <a:spLocks noChangeShapeType="1"/>
            </p:cNvSpPr>
            <p:nvPr/>
          </p:nvSpPr>
          <p:spPr bwMode="auto">
            <a:xfrm flipV="1">
              <a:off x="1080" y="1780"/>
              <a:ext cx="27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6" name="Line 13"/>
            <p:cNvSpPr>
              <a:spLocks noChangeShapeType="1"/>
            </p:cNvSpPr>
            <p:nvPr/>
          </p:nvSpPr>
          <p:spPr bwMode="auto">
            <a:xfrm flipH="1">
              <a:off x="1084" y="706"/>
              <a:ext cx="0" cy="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7" name="Line 14"/>
            <p:cNvSpPr>
              <a:spLocks noChangeShapeType="1"/>
            </p:cNvSpPr>
            <p:nvPr/>
          </p:nvSpPr>
          <p:spPr bwMode="auto">
            <a:xfrm>
              <a:off x="1071" y="706"/>
              <a:ext cx="1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8" name="Line 15"/>
            <p:cNvSpPr>
              <a:spLocks noChangeShapeType="1"/>
            </p:cNvSpPr>
            <p:nvPr/>
          </p:nvSpPr>
          <p:spPr bwMode="auto">
            <a:xfrm flipH="1">
              <a:off x="1208" y="1354"/>
              <a:ext cx="0" cy="4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9" name="Line 16"/>
            <p:cNvSpPr>
              <a:spLocks noChangeShapeType="1"/>
            </p:cNvSpPr>
            <p:nvPr/>
          </p:nvSpPr>
          <p:spPr bwMode="auto">
            <a:xfrm>
              <a:off x="2267" y="1190"/>
              <a:ext cx="5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0" name="Line 17"/>
            <p:cNvSpPr>
              <a:spLocks noChangeShapeType="1"/>
            </p:cNvSpPr>
            <p:nvPr/>
          </p:nvSpPr>
          <p:spPr bwMode="auto">
            <a:xfrm flipH="1">
              <a:off x="2434" y="1190"/>
              <a:ext cx="0" cy="5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1" name="Text Box 18"/>
            <p:cNvSpPr txBox="1">
              <a:spLocks noChangeArrowheads="1"/>
            </p:cNvSpPr>
            <p:nvPr/>
          </p:nvSpPr>
          <p:spPr bwMode="auto">
            <a:xfrm>
              <a:off x="210" y="1109"/>
              <a:ext cx="3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3862" name="Text Box 19"/>
            <p:cNvSpPr txBox="1">
              <a:spLocks noChangeArrowheads="1"/>
            </p:cNvSpPr>
            <p:nvPr/>
          </p:nvSpPr>
          <p:spPr bwMode="auto">
            <a:xfrm>
              <a:off x="2614" y="1268"/>
              <a:ext cx="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3863" name="Text Box 20"/>
            <p:cNvSpPr txBox="1">
              <a:spLocks noChangeArrowheads="1"/>
            </p:cNvSpPr>
            <p:nvPr/>
          </p:nvSpPr>
          <p:spPr bwMode="auto">
            <a:xfrm>
              <a:off x="2058" y="1306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3864" name="Text Box 21"/>
            <p:cNvSpPr txBox="1">
              <a:spLocks noChangeArrowheads="1"/>
            </p:cNvSpPr>
            <p:nvPr/>
          </p:nvSpPr>
          <p:spPr bwMode="auto">
            <a:xfrm>
              <a:off x="850" y="137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3865" name="Text Box 22"/>
            <p:cNvSpPr txBox="1">
              <a:spLocks noChangeArrowheads="1"/>
            </p:cNvSpPr>
            <p:nvPr/>
          </p:nvSpPr>
          <p:spPr bwMode="auto">
            <a:xfrm>
              <a:off x="571" y="718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33866" name="Rectangle 23"/>
            <p:cNvSpPr>
              <a:spLocks noChangeArrowheads="1"/>
            </p:cNvSpPr>
            <p:nvPr/>
          </p:nvSpPr>
          <p:spPr bwMode="auto">
            <a:xfrm>
              <a:off x="1621" y="660"/>
              <a:ext cx="310" cy="88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3867" name="Rectangle 24"/>
            <p:cNvSpPr>
              <a:spLocks noChangeArrowheads="1"/>
            </p:cNvSpPr>
            <p:nvPr/>
          </p:nvSpPr>
          <p:spPr bwMode="auto">
            <a:xfrm rot="-5400000">
              <a:off x="1078" y="1509"/>
              <a:ext cx="261" cy="103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8" name="Text Box 25"/>
            <p:cNvSpPr txBox="1">
              <a:spLocks noChangeArrowheads="1"/>
            </p:cNvSpPr>
            <p:nvPr/>
          </p:nvSpPr>
          <p:spPr bwMode="auto">
            <a:xfrm>
              <a:off x="1688" y="750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3869" name="Line 26"/>
            <p:cNvSpPr>
              <a:spLocks noChangeShapeType="1"/>
            </p:cNvSpPr>
            <p:nvPr/>
          </p:nvSpPr>
          <p:spPr bwMode="auto">
            <a:xfrm flipV="1">
              <a:off x="2305" y="1764"/>
              <a:ext cx="27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3870" name="Rectangle 27"/>
            <p:cNvSpPr>
              <a:spLocks noChangeArrowheads="1"/>
            </p:cNvSpPr>
            <p:nvPr/>
          </p:nvSpPr>
          <p:spPr bwMode="auto">
            <a:xfrm rot="-5400000">
              <a:off x="2304" y="1411"/>
              <a:ext cx="261" cy="103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1" name="Oval 28"/>
            <p:cNvSpPr>
              <a:spLocks noChangeArrowheads="1"/>
            </p:cNvSpPr>
            <p:nvPr/>
          </p:nvSpPr>
          <p:spPr bwMode="auto">
            <a:xfrm>
              <a:off x="419" y="1037"/>
              <a:ext cx="61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2" name="Oval 29"/>
            <p:cNvSpPr>
              <a:spLocks noChangeArrowheads="1"/>
            </p:cNvSpPr>
            <p:nvPr/>
          </p:nvSpPr>
          <p:spPr bwMode="auto">
            <a:xfrm>
              <a:off x="2715" y="1157"/>
              <a:ext cx="61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3" name="Oval 30"/>
            <p:cNvSpPr>
              <a:spLocks noChangeArrowheads="1"/>
            </p:cNvSpPr>
            <p:nvPr/>
          </p:nvSpPr>
          <p:spPr bwMode="auto">
            <a:xfrm>
              <a:off x="1064" y="1029"/>
              <a:ext cx="48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4" name="Oval 31"/>
            <p:cNvSpPr>
              <a:spLocks noChangeArrowheads="1"/>
            </p:cNvSpPr>
            <p:nvPr/>
          </p:nvSpPr>
          <p:spPr bwMode="auto">
            <a:xfrm>
              <a:off x="2406" y="1157"/>
              <a:ext cx="48" cy="4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5" name="Line 32"/>
            <p:cNvSpPr>
              <a:spLocks noChangeShapeType="1"/>
            </p:cNvSpPr>
            <p:nvPr/>
          </p:nvSpPr>
          <p:spPr bwMode="auto">
            <a:xfrm>
              <a:off x="527" y="1179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6" name="Oval 33"/>
            <p:cNvSpPr>
              <a:spLocks noChangeArrowheads="1"/>
            </p:cNvSpPr>
            <p:nvPr/>
          </p:nvSpPr>
          <p:spPr bwMode="auto">
            <a:xfrm>
              <a:off x="497" y="1555"/>
              <a:ext cx="61" cy="5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7" name="Line 34"/>
            <p:cNvSpPr>
              <a:spLocks noChangeShapeType="1"/>
            </p:cNvSpPr>
            <p:nvPr/>
          </p:nvSpPr>
          <p:spPr bwMode="auto">
            <a:xfrm flipV="1">
              <a:off x="397" y="1729"/>
              <a:ext cx="27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8" name="Line 35"/>
            <p:cNvSpPr>
              <a:spLocks noChangeShapeType="1"/>
            </p:cNvSpPr>
            <p:nvPr/>
          </p:nvSpPr>
          <p:spPr bwMode="auto">
            <a:xfrm>
              <a:off x="526" y="1613"/>
              <a:ext cx="0" cy="1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9" name="Line 36"/>
            <p:cNvSpPr>
              <a:spLocks noChangeShapeType="1"/>
            </p:cNvSpPr>
            <p:nvPr/>
          </p:nvSpPr>
          <p:spPr bwMode="auto">
            <a:xfrm>
              <a:off x="2563" y="1310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3880" name="Rectangle 37"/>
            <p:cNvSpPr>
              <a:spLocks noChangeArrowheads="1"/>
            </p:cNvSpPr>
            <p:nvPr/>
          </p:nvSpPr>
          <p:spPr bwMode="auto">
            <a:xfrm>
              <a:off x="1634" y="1731"/>
              <a:ext cx="315" cy="2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  <p:grpSp>
          <p:nvGrpSpPr>
            <p:cNvPr id="33881" name="Group 38"/>
            <p:cNvGrpSpPr/>
            <p:nvPr/>
          </p:nvGrpSpPr>
          <p:grpSpPr bwMode="auto">
            <a:xfrm>
              <a:off x="1023" y="743"/>
              <a:ext cx="340" cy="327"/>
              <a:chOff x="1437" y="2849"/>
              <a:chExt cx="354" cy="321"/>
            </a:xfrm>
          </p:grpSpPr>
          <p:sp>
            <p:nvSpPr>
              <p:cNvPr id="33891" name="Oval 39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92" name="Rectangle 40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sp>
          <p:nvSpPr>
            <p:cNvPr id="33882" name="Line 41"/>
            <p:cNvSpPr>
              <a:spLocks noChangeShapeType="1"/>
            </p:cNvSpPr>
            <p:nvPr/>
          </p:nvSpPr>
          <p:spPr bwMode="auto">
            <a:xfrm flipV="1">
              <a:off x="1272" y="708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3" name="Rectangle 42"/>
            <p:cNvSpPr>
              <a:spLocks noChangeArrowheads="1"/>
            </p:cNvSpPr>
            <p:nvPr/>
          </p:nvSpPr>
          <p:spPr bwMode="auto">
            <a:xfrm>
              <a:off x="1238" y="39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grpSp>
          <p:nvGrpSpPr>
            <p:cNvPr id="33884" name="Group 43"/>
            <p:cNvGrpSpPr/>
            <p:nvPr/>
          </p:nvGrpSpPr>
          <p:grpSpPr bwMode="auto">
            <a:xfrm>
              <a:off x="2409" y="869"/>
              <a:ext cx="340" cy="327"/>
              <a:chOff x="1437" y="2849"/>
              <a:chExt cx="365" cy="343"/>
            </a:xfrm>
          </p:grpSpPr>
          <p:sp>
            <p:nvSpPr>
              <p:cNvPr id="33889" name="Oval 44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90" name="Rectangle 45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3885" name="Line 46"/>
            <p:cNvSpPr>
              <a:spLocks noChangeShapeType="1"/>
            </p:cNvSpPr>
            <p:nvPr/>
          </p:nvSpPr>
          <p:spPr bwMode="auto">
            <a:xfrm flipV="1">
              <a:off x="552" y="1152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6" name="Rectangle 47"/>
            <p:cNvSpPr>
              <a:spLocks noChangeArrowheads="1"/>
            </p:cNvSpPr>
            <p:nvPr/>
          </p:nvSpPr>
          <p:spPr bwMode="auto">
            <a:xfrm>
              <a:off x="566" y="11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33887" name="Line 48"/>
            <p:cNvSpPr>
              <a:spLocks noChangeShapeType="1"/>
            </p:cNvSpPr>
            <p:nvPr/>
          </p:nvSpPr>
          <p:spPr bwMode="auto">
            <a:xfrm flipV="1">
              <a:off x="1140" y="1116"/>
              <a:ext cx="191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8" name="Rectangle 49"/>
            <p:cNvSpPr>
              <a:spLocks noChangeArrowheads="1"/>
            </p:cNvSpPr>
            <p:nvPr/>
          </p:nvSpPr>
          <p:spPr bwMode="auto">
            <a:xfrm>
              <a:off x="1082" y="108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</p:grpSp>
      <p:graphicFrame>
        <p:nvGraphicFramePr>
          <p:cNvPr id="623666" name="Object 50"/>
          <p:cNvGraphicFramePr>
            <a:graphicFrameLocks noChangeAspect="1"/>
          </p:cNvGraphicFramePr>
          <p:nvPr/>
        </p:nvGraphicFramePr>
        <p:xfrm>
          <a:off x="4795838" y="1487488"/>
          <a:ext cx="415607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1485" imgH="483870" progId="Equation.3">
                  <p:embed/>
                </p:oleObj>
              </mc:Choice>
              <mc:Fallback>
                <p:oleObj name="Equation" r:id="rId2" imgW="1721485" imgH="48387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1487488"/>
                        <a:ext cx="415607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67" name="Line 51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3668" name="Group 52"/>
          <p:cNvGrpSpPr/>
          <p:nvPr/>
        </p:nvGrpSpPr>
        <p:grpSpPr bwMode="auto">
          <a:xfrm>
            <a:off x="219075" y="3446463"/>
            <a:ext cx="4657725" cy="2790825"/>
            <a:chOff x="318" y="2042"/>
            <a:chExt cx="2934" cy="1758"/>
          </a:xfrm>
        </p:grpSpPr>
        <p:grpSp>
          <p:nvGrpSpPr>
            <p:cNvPr id="33801" name="Group 53"/>
            <p:cNvGrpSpPr/>
            <p:nvPr/>
          </p:nvGrpSpPr>
          <p:grpSpPr bwMode="auto">
            <a:xfrm>
              <a:off x="318" y="2042"/>
              <a:ext cx="2934" cy="1758"/>
              <a:chOff x="642" y="1814"/>
              <a:chExt cx="2934" cy="1758"/>
            </a:xfrm>
          </p:grpSpPr>
          <p:grpSp>
            <p:nvGrpSpPr>
              <p:cNvPr id="33815" name="Group 54"/>
              <p:cNvGrpSpPr/>
              <p:nvPr/>
            </p:nvGrpSpPr>
            <p:grpSpPr bwMode="auto">
              <a:xfrm>
                <a:off x="642" y="1814"/>
                <a:ext cx="2934" cy="1522"/>
                <a:chOff x="2766" y="890"/>
                <a:chExt cx="2934" cy="1522"/>
              </a:xfrm>
            </p:grpSpPr>
            <p:sp>
              <p:nvSpPr>
                <p:cNvPr id="3381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969" y="1367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400" b="1">
                      <a:ea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3818" name="AutoShape 56"/>
                <p:cNvSpPr>
                  <a:spLocks noChangeArrowheads="1"/>
                </p:cNvSpPr>
                <p:nvPr/>
              </p:nvSpPr>
              <p:spPr bwMode="auto">
                <a:xfrm rot="5400000">
                  <a:off x="4074" y="962"/>
                  <a:ext cx="684" cy="816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1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852" y="1532"/>
                  <a:ext cx="168" cy="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020" y="108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>
                      <a:ea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3821" name="Line 59"/>
                <p:cNvSpPr>
                  <a:spLocks noChangeShapeType="1"/>
                </p:cNvSpPr>
                <p:nvPr/>
              </p:nvSpPr>
              <p:spPr bwMode="auto">
                <a:xfrm>
                  <a:off x="3159" y="1224"/>
                  <a:ext cx="844" cy="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 useBgFill="1">
              <p:nvSpPr>
                <p:cNvPr id="33822" name="Rectangle 60"/>
                <p:cNvSpPr>
                  <a:spLocks noChangeArrowheads="1"/>
                </p:cNvSpPr>
                <p:nvPr/>
              </p:nvSpPr>
              <p:spPr bwMode="auto">
                <a:xfrm>
                  <a:off x="3315" y="1188"/>
                  <a:ext cx="288" cy="96"/>
                </a:xfrm>
                <a:prstGeom prst="rect">
                  <a:avLst/>
                </a:prstGeom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3" name="Line 61"/>
                <p:cNvSpPr>
                  <a:spLocks noChangeShapeType="1"/>
                </p:cNvSpPr>
                <p:nvPr/>
              </p:nvSpPr>
              <p:spPr bwMode="auto">
                <a:xfrm>
                  <a:off x="4971" y="1392"/>
                  <a:ext cx="0" cy="50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4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855" y="1548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5" name="Line 63"/>
                <p:cNvSpPr>
                  <a:spLocks noChangeShapeType="1"/>
                </p:cNvSpPr>
                <p:nvPr/>
              </p:nvSpPr>
              <p:spPr bwMode="auto">
                <a:xfrm>
                  <a:off x="3843" y="1884"/>
                  <a:ext cx="114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6" name="Line 64"/>
                <p:cNvSpPr>
                  <a:spLocks noChangeShapeType="1"/>
                </p:cNvSpPr>
                <p:nvPr/>
              </p:nvSpPr>
              <p:spPr bwMode="auto">
                <a:xfrm>
                  <a:off x="4827" y="136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2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66" y="1277"/>
                  <a:ext cx="3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baseline="-25000">
                      <a:ea typeface="楷体_GB2312" pitchFamily="49" charset="-122"/>
                    </a:rPr>
                    <a:t>i</a:t>
                  </a:r>
                  <a:endParaRPr kumimoji="1" lang="en-US" altLang="zh-CN" sz="2800" b="1">
                    <a:ea typeface="楷体_GB2312" pitchFamily="49" charset="-122"/>
                  </a:endParaRPr>
                </a:p>
              </p:txBody>
            </p:sp>
            <p:sp>
              <p:nvSpPr>
                <p:cNvPr id="3382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5330" y="1430"/>
                  <a:ext cx="37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baseline="-25000">
                      <a:ea typeface="楷体_GB2312" pitchFamily="49" charset="-122"/>
                    </a:rPr>
                    <a:t>o</a:t>
                  </a:r>
                  <a:endParaRPr kumimoji="1" lang="en-US" altLang="zh-CN" sz="2800" b="1">
                    <a:ea typeface="楷体_GB2312" pitchFamily="49" charset="-122"/>
                  </a:endParaRPr>
                </a:p>
              </p:txBody>
            </p:sp>
            <p:sp>
              <p:nvSpPr>
                <p:cNvPr id="3382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914" y="2006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0000"/>
                      </a:solidFill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ea typeface="楷体_GB2312" pitchFamily="49" charset="-122"/>
                    </a:rPr>
                    <a:t>1</a:t>
                  </a:r>
                  <a:endParaRPr kumimoji="1" lang="en-US" altLang="zh-CN" sz="2400" b="1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383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66" y="890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ea typeface="楷体_GB2312" pitchFamily="49" charset="-122"/>
                    </a:rPr>
                    <a:t>2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  <p:sp useBgFill="1">
              <p:nvSpPr>
                <p:cNvPr id="33831" name="Rectangle 69"/>
                <p:cNvSpPr>
                  <a:spLocks noChangeArrowheads="1"/>
                </p:cNvSpPr>
                <p:nvPr/>
              </p:nvSpPr>
              <p:spPr bwMode="auto">
                <a:xfrm>
                  <a:off x="4287" y="1824"/>
                  <a:ext cx="288" cy="96"/>
                </a:xfrm>
                <a:prstGeom prst="rect">
                  <a:avLst/>
                </a:prstGeom>
                <a:ln w="3810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298" y="1886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0000"/>
                      </a:solidFill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ea typeface="楷体_GB2312" pitchFamily="49" charset="-122"/>
                    </a:rPr>
                    <a:t>F</a:t>
                  </a:r>
                  <a:endParaRPr kumimoji="1" lang="en-US" altLang="zh-CN" sz="2400" b="1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383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5179" y="2024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4" name="Oval 72"/>
                <p:cNvSpPr>
                  <a:spLocks noChangeArrowheads="1"/>
                </p:cNvSpPr>
                <p:nvPr/>
              </p:nvSpPr>
              <p:spPr bwMode="auto">
                <a:xfrm>
                  <a:off x="3108" y="121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5" name="Oval 73"/>
                <p:cNvSpPr>
                  <a:spLocks noChangeArrowheads="1"/>
                </p:cNvSpPr>
                <p:nvPr/>
              </p:nvSpPr>
              <p:spPr bwMode="auto">
                <a:xfrm>
                  <a:off x="5244" y="133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6" name="Oval 74"/>
                <p:cNvSpPr>
                  <a:spLocks noChangeArrowheads="1"/>
                </p:cNvSpPr>
                <p:nvPr/>
              </p:nvSpPr>
              <p:spPr bwMode="auto">
                <a:xfrm>
                  <a:off x="3828" y="1848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7" name="Oval 75"/>
                <p:cNvSpPr>
                  <a:spLocks noChangeArrowheads="1"/>
                </p:cNvSpPr>
                <p:nvPr/>
              </p:nvSpPr>
              <p:spPr bwMode="auto">
                <a:xfrm>
                  <a:off x="4944" y="1344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38" name="Line 76"/>
                <p:cNvSpPr>
                  <a:spLocks noChangeShapeType="1"/>
                </p:cNvSpPr>
                <p:nvPr/>
              </p:nvSpPr>
              <p:spPr bwMode="auto">
                <a:xfrm>
                  <a:off x="3132" y="1356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3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3719" y="2412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0" name="Line 78"/>
                <p:cNvSpPr>
                  <a:spLocks noChangeShapeType="1"/>
                </p:cNvSpPr>
                <p:nvPr/>
              </p:nvSpPr>
              <p:spPr bwMode="auto">
                <a:xfrm>
                  <a:off x="3151" y="1740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1" name="Oval 79"/>
                <p:cNvSpPr>
                  <a:spLocks noChangeArrowheads="1"/>
                </p:cNvSpPr>
                <p:nvPr/>
              </p:nvSpPr>
              <p:spPr bwMode="auto">
                <a:xfrm>
                  <a:off x="3132" y="169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2" name="Line 80"/>
                <p:cNvSpPr>
                  <a:spLocks noChangeShapeType="1"/>
                </p:cNvSpPr>
                <p:nvPr/>
              </p:nvSpPr>
              <p:spPr bwMode="auto">
                <a:xfrm>
                  <a:off x="5292" y="1488"/>
                  <a:ext cx="0" cy="2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43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855" y="1752"/>
                  <a:ext cx="0" cy="6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 useBgFill="1">
              <p:nvSpPr>
                <p:cNvPr id="33844" name="Rectangle 82"/>
                <p:cNvSpPr>
                  <a:spLocks noChangeArrowheads="1"/>
                </p:cNvSpPr>
                <p:nvPr/>
              </p:nvSpPr>
              <p:spPr bwMode="auto">
                <a:xfrm rot="5400000">
                  <a:off x="3723" y="2076"/>
                  <a:ext cx="288" cy="96"/>
                </a:xfrm>
                <a:prstGeom prst="rect">
                  <a:avLst/>
                </a:prstGeom>
                <a:ln w="3810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035" y="1896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6" name="Line 84"/>
                <p:cNvSpPr>
                  <a:spLocks noChangeShapeType="1"/>
                </p:cNvSpPr>
                <p:nvPr/>
              </p:nvSpPr>
              <p:spPr bwMode="auto">
                <a:xfrm>
                  <a:off x="5311" y="1872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47" name="Oval 85"/>
                <p:cNvSpPr>
                  <a:spLocks noChangeArrowheads="1"/>
                </p:cNvSpPr>
                <p:nvPr/>
              </p:nvSpPr>
              <p:spPr bwMode="auto">
                <a:xfrm>
                  <a:off x="5292" y="1824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816" name="Rectangle 86"/>
              <p:cNvSpPr>
                <a:spLocks noChangeArrowheads="1"/>
              </p:cNvSpPr>
              <p:nvPr/>
            </p:nvSpPr>
            <p:spPr bwMode="auto">
              <a:xfrm>
                <a:off x="1983" y="3245"/>
                <a:ext cx="3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(</a:t>
                </a:r>
                <a:r>
                  <a:rPr kumimoji="1" lang="en-US" altLang="zh-CN" sz="2800" b="1" i="1">
                    <a:solidFill>
                      <a:srgbClr val="003399"/>
                    </a:solidFill>
                    <a:ea typeface="楷体_GB2312" pitchFamily="49" charset="-122"/>
                  </a:rPr>
                  <a:t>b</a:t>
                </a: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)</a:t>
                </a:r>
              </a:p>
            </p:txBody>
          </p:sp>
        </p:grpSp>
        <p:grpSp>
          <p:nvGrpSpPr>
            <p:cNvPr id="33802" name="Group 87"/>
            <p:cNvGrpSpPr/>
            <p:nvPr/>
          </p:nvGrpSpPr>
          <p:grpSpPr bwMode="auto">
            <a:xfrm>
              <a:off x="1215" y="2075"/>
              <a:ext cx="340" cy="327"/>
              <a:chOff x="1437" y="2849"/>
              <a:chExt cx="354" cy="321"/>
            </a:xfrm>
          </p:grpSpPr>
          <p:sp>
            <p:nvSpPr>
              <p:cNvPr id="33813" name="Oval 88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4" name="Rectangle 89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3803" name="Group 90"/>
            <p:cNvGrpSpPr/>
            <p:nvPr/>
          </p:nvGrpSpPr>
          <p:grpSpPr bwMode="auto">
            <a:xfrm>
              <a:off x="2505" y="2213"/>
              <a:ext cx="340" cy="327"/>
              <a:chOff x="1437" y="2849"/>
              <a:chExt cx="365" cy="343"/>
            </a:xfrm>
          </p:grpSpPr>
          <p:sp>
            <p:nvSpPr>
              <p:cNvPr id="33811" name="Oval 91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2" name="Rectangle 92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3804" name="Group 93"/>
            <p:cNvGrpSpPr/>
            <p:nvPr/>
          </p:nvGrpSpPr>
          <p:grpSpPr bwMode="auto">
            <a:xfrm>
              <a:off x="945" y="3305"/>
              <a:ext cx="340" cy="327"/>
              <a:chOff x="1437" y="2849"/>
              <a:chExt cx="365" cy="343"/>
            </a:xfrm>
          </p:grpSpPr>
          <p:sp>
            <p:nvSpPr>
              <p:cNvPr id="33809" name="Oval 94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0" name="Rectangle 95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3805" name="Line 96"/>
            <p:cNvSpPr>
              <a:spLocks noChangeShapeType="1"/>
            </p:cNvSpPr>
            <p:nvPr/>
          </p:nvSpPr>
          <p:spPr bwMode="auto">
            <a:xfrm flipH="1">
              <a:off x="1404" y="2436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Rectangle 97"/>
            <p:cNvSpPr>
              <a:spLocks noChangeArrowheads="1"/>
            </p:cNvSpPr>
            <p:nvPr/>
          </p:nvSpPr>
          <p:spPr bwMode="auto">
            <a:xfrm>
              <a:off x="1083" y="2333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33807" name="Line 98"/>
            <p:cNvSpPr>
              <a:spLocks noChangeShapeType="1"/>
            </p:cNvSpPr>
            <p:nvPr/>
          </p:nvSpPr>
          <p:spPr bwMode="auto">
            <a:xfrm flipH="1">
              <a:off x="1284" y="3120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Rectangle 99"/>
            <p:cNvSpPr>
              <a:spLocks noChangeArrowheads="1"/>
            </p:cNvSpPr>
            <p:nvPr/>
          </p:nvSpPr>
          <p:spPr bwMode="auto">
            <a:xfrm>
              <a:off x="951" y="3017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</p:grpSp>
      <p:graphicFrame>
        <p:nvGraphicFramePr>
          <p:cNvPr id="623716" name="Object 100"/>
          <p:cNvGraphicFramePr>
            <a:graphicFrameLocks noChangeAspect="1"/>
          </p:cNvGraphicFramePr>
          <p:nvPr/>
        </p:nvGraphicFramePr>
        <p:xfrm>
          <a:off x="4843463" y="4184650"/>
          <a:ext cx="42227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6415" imgH="483870" progId="Equation.3">
                  <p:embed/>
                </p:oleObj>
              </mc:Choice>
              <mc:Fallback>
                <p:oleObj name="Equation" r:id="rId4" imgW="1796415" imgH="48387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4184650"/>
                        <a:ext cx="422275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autoUpdateAnimBg="0"/>
      <p:bldP spid="623619" grpId="0" animBg="1" autoUpdateAnimBg="0"/>
      <p:bldP spid="6236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42" name="Group 2"/>
          <p:cNvGrpSpPr/>
          <p:nvPr/>
        </p:nvGrpSpPr>
        <p:grpSpPr bwMode="auto">
          <a:xfrm>
            <a:off x="85725" y="449263"/>
            <a:ext cx="4448175" cy="2546350"/>
            <a:chOff x="210" y="396"/>
            <a:chExt cx="2802" cy="1604"/>
          </a:xfrm>
        </p:grpSpPr>
        <p:sp>
          <p:nvSpPr>
            <p:cNvPr id="34872" name="Text Box 3"/>
            <p:cNvSpPr txBox="1">
              <a:spLocks noChangeArrowheads="1"/>
            </p:cNvSpPr>
            <p:nvPr/>
          </p:nvSpPr>
          <p:spPr bwMode="auto">
            <a:xfrm>
              <a:off x="1337" y="1143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34873" name="AutoShape 4"/>
            <p:cNvSpPr>
              <a:spLocks noChangeArrowheads="1"/>
            </p:cNvSpPr>
            <p:nvPr/>
          </p:nvSpPr>
          <p:spPr bwMode="auto">
            <a:xfrm rot="5400000">
              <a:off x="1514" y="753"/>
              <a:ext cx="622" cy="87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4" name="Line 5"/>
            <p:cNvSpPr>
              <a:spLocks noChangeShapeType="1"/>
            </p:cNvSpPr>
            <p:nvPr/>
          </p:nvSpPr>
          <p:spPr bwMode="auto">
            <a:xfrm>
              <a:off x="1192" y="1363"/>
              <a:ext cx="2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5" name="Text Box 6"/>
            <p:cNvSpPr txBox="1">
              <a:spLocks noChangeArrowheads="1"/>
            </p:cNvSpPr>
            <p:nvPr/>
          </p:nvSpPr>
          <p:spPr bwMode="auto">
            <a:xfrm>
              <a:off x="1328" y="863"/>
              <a:ext cx="2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34876" name="Line 7"/>
            <p:cNvSpPr>
              <a:spLocks noChangeShapeType="1"/>
            </p:cNvSpPr>
            <p:nvPr/>
          </p:nvSpPr>
          <p:spPr bwMode="auto">
            <a:xfrm flipV="1">
              <a:off x="473" y="1055"/>
              <a:ext cx="908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4877" name="Rectangle 8"/>
            <p:cNvSpPr>
              <a:spLocks noChangeArrowheads="1"/>
            </p:cNvSpPr>
            <p:nvPr/>
          </p:nvSpPr>
          <p:spPr bwMode="auto">
            <a:xfrm>
              <a:off x="624" y="1006"/>
              <a:ext cx="310" cy="88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Line 9"/>
            <p:cNvSpPr>
              <a:spLocks noChangeShapeType="1"/>
            </p:cNvSpPr>
            <p:nvPr/>
          </p:nvSpPr>
          <p:spPr bwMode="auto">
            <a:xfrm>
              <a:off x="2434" y="710"/>
              <a:ext cx="0" cy="4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Line 10"/>
            <p:cNvSpPr>
              <a:spLocks noChangeShapeType="1"/>
            </p:cNvSpPr>
            <p:nvPr/>
          </p:nvSpPr>
          <p:spPr bwMode="auto">
            <a:xfrm flipV="1">
              <a:off x="1080" y="1780"/>
              <a:ext cx="27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0" name="Line 11"/>
            <p:cNvSpPr>
              <a:spLocks noChangeShapeType="1"/>
            </p:cNvSpPr>
            <p:nvPr/>
          </p:nvSpPr>
          <p:spPr bwMode="auto">
            <a:xfrm flipH="1">
              <a:off x="1084" y="706"/>
              <a:ext cx="0" cy="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Line 12"/>
            <p:cNvSpPr>
              <a:spLocks noChangeShapeType="1"/>
            </p:cNvSpPr>
            <p:nvPr/>
          </p:nvSpPr>
          <p:spPr bwMode="auto">
            <a:xfrm>
              <a:off x="1071" y="706"/>
              <a:ext cx="1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2" name="Line 13"/>
            <p:cNvSpPr>
              <a:spLocks noChangeShapeType="1"/>
            </p:cNvSpPr>
            <p:nvPr/>
          </p:nvSpPr>
          <p:spPr bwMode="auto">
            <a:xfrm flipH="1">
              <a:off x="1208" y="1354"/>
              <a:ext cx="0" cy="4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3" name="Line 14"/>
            <p:cNvSpPr>
              <a:spLocks noChangeShapeType="1"/>
            </p:cNvSpPr>
            <p:nvPr/>
          </p:nvSpPr>
          <p:spPr bwMode="auto">
            <a:xfrm>
              <a:off x="2267" y="1190"/>
              <a:ext cx="5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4" name="Line 15"/>
            <p:cNvSpPr>
              <a:spLocks noChangeShapeType="1"/>
            </p:cNvSpPr>
            <p:nvPr/>
          </p:nvSpPr>
          <p:spPr bwMode="auto">
            <a:xfrm flipH="1">
              <a:off x="2434" y="1190"/>
              <a:ext cx="0" cy="5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Text Box 16"/>
            <p:cNvSpPr txBox="1">
              <a:spLocks noChangeArrowheads="1"/>
            </p:cNvSpPr>
            <p:nvPr/>
          </p:nvSpPr>
          <p:spPr bwMode="auto">
            <a:xfrm>
              <a:off x="210" y="1109"/>
              <a:ext cx="3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4886" name="Text Box 17"/>
            <p:cNvSpPr txBox="1">
              <a:spLocks noChangeArrowheads="1"/>
            </p:cNvSpPr>
            <p:nvPr/>
          </p:nvSpPr>
          <p:spPr bwMode="auto">
            <a:xfrm>
              <a:off x="2614" y="1268"/>
              <a:ext cx="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4887" name="Text Box 18"/>
            <p:cNvSpPr txBox="1">
              <a:spLocks noChangeArrowheads="1"/>
            </p:cNvSpPr>
            <p:nvPr/>
          </p:nvSpPr>
          <p:spPr bwMode="auto">
            <a:xfrm>
              <a:off x="2058" y="1306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4888" name="Text Box 19"/>
            <p:cNvSpPr txBox="1">
              <a:spLocks noChangeArrowheads="1"/>
            </p:cNvSpPr>
            <p:nvPr/>
          </p:nvSpPr>
          <p:spPr bwMode="auto">
            <a:xfrm>
              <a:off x="850" y="137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4889" name="Text Box 20"/>
            <p:cNvSpPr txBox="1">
              <a:spLocks noChangeArrowheads="1"/>
            </p:cNvSpPr>
            <p:nvPr/>
          </p:nvSpPr>
          <p:spPr bwMode="auto">
            <a:xfrm>
              <a:off x="571" y="718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34890" name="Rectangle 21"/>
            <p:cNvSpPr>
              <a:spLocks noChangeArrowheads="1"/>
            </p:cNvSpPr>
            <p:nvPr/>
          </p:nvSpPr>
          <p:spPr bwMode="auto">
            <a:xfrm>
              <a:off x="1621" y="660"/>
              <a:ext cx="310" cy="88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4891" name="Rectangle 22"/>
            <p:cNvSpPr>
              <a:spLocks noChangeArrowheads="1"/>
            </p:cNvSpPr>
            <p:nvPr/>
          </p:nvSpPr>
          <p:spPr bwMode="auto">
            <a:xfrm rot="-5400000">
              <a:off x="1078" y="1509"/>
              <a:ext cx="261" cy="103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2" name="Text Box 23"/>
            <p:cNvSpPr txBox="1">
              <a:spLocks noChangeArrowheads="1"/>
            </p:cNvSpPr>
            <p:nvPr/>
          </p:nvSpPr>
          <p:spPr bwMode="auto">
            <a:xfrm>
              <a:off x="1688" y="750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4893" name="Line 24"/>
            <p:cNvSpPr>
              <a:spLocks noChangeShapeType="1"/>
            </p:cNvSpPr>
            <p:nvPr/>
          </p:nvSpPr>
          <p:spPr bwMode="auto">
            <a:xfrm flipV="1">
              <a:off x="2305" y="1764"/>
              <a:ext cx="27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4894" name="Rectangle 25"/>
            <p:cNvSpPr>
              <a:spLocks noChangeArrowheads="1"/>
            </p:cNvSpPr>
            <p:nvPr/>
          </p:nvSpPr>
          <p:spPr bwMode="auto">
            <a:xfrm rot="-5400000">
              <a:off x="2304" y="1411"/>
              <a:ext cx="261" cy="103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5" name="Oval 26"/>
            <p:cNvSpPr>
              <a:spLocks noChangeArrowheads="1"/>
            </p:cNvSpPr>
            <p:nvPr/>
          </p:nvSpPr>
          <p:spPr bwMode="auto">
            <a:xfrm>
              <a:off x="419" y="1037"/>
              <a:ext cx="61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6" name="Oval 27"/>
            <p:cNvSpPr>
              <a:spLocks noChangeArrowheads="1"/>
            </p:cNvSpPr>
            <p:nvPr/>
          </p:nvSpPr>
          <p:spPr bwMode="auto">
            <a:xfrm>
              <a:off x="2715" y="1157"/>
              <a:ext cx="61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7" name="Oval 28"/>
            <p:cNvSpPr>
              <a:spLocks noChangeArrowheads="1"/>
            </p:cNvSpPr>
            <p:nvPr/>
          </p:nvSpPr>
          <p:spPr bwMode="auto">
            <a:xfrm>
              <a:off x="1064" y="1029"/>
              <a:ext cx="48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8" name="Oval 29"/>
            <p:cNvSpPr>
              <a:spLocks noChangeArrowheads="1"/>
            </p:cNvSpPr>
            <p:nvPr/>
          </p:nvSpPr>
          <p:spPr bwMode="auto">
            <a:xfrm>
              <a:off x="2406" y="1157"/>
              <a:ext cx="48" cy="4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9" name="Line 30"/>
            <p:cNvSpPr>
              <a:spLocks noChangeShapeType="1"/>
            </p:cNvSpPr>
            <p:nvPr/>
          </p:nvSpPr>
          <p:spPr bwMode="auto">
            <a:xfrm>
              <a:off x="527" y="1179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Oval 31"/>
            <p:cNvSpPr>
              <a:spLocks noChangeArrowheads="1"/>
            </p:cNvSpPr>
            <p:nvPr/>
          </p:nvSpPr>
          <p:spPr bwMode="auto">
            <a:xfrm>
              <a:off x="497" y="1555"/>
              <a:ext cx="61" cy="5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1" name="Line 32"/>
            <p:cNvSpPr>
              <a:spLocks noChangeShapeType="1"/>
            </p:cNvSpPr>
            <p:nvPr/>
          </p:nvSpPr>
          <p:spPr bwMode="auto">
            <a:xfrm flipV="1">
              <a:off x="397" y="1729"/>
              <a:ext cx="27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2" name="Line 33"/>
            <p:cNvSpPr>
              <a:spLocks noChangeShapeType="1"/>
            </p:cNvSpPr>
            <p:nvPr/>
          </p:nvSpPr>
          <p:spPr bwMode="auto">
            <a:xfrm>
              <a:off x="526" y="1613"/>
              <a:ext cx="0" cy="1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Line 34"/>
            <p:cNvSpPr>
              <a:spLocks noChangeShapeType="1"/>
            </p:cNvSpPr>
            <p:nvPr/>
          </p:nvSpPr>
          <p:spPr bwMode="auto">
            <a:xfrm>
              <a:off x="2563" y="1310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4904" name="Rectangle 35"/>
            <p:cNvSpPr>
              <a:spLocks noChangeArrowheads="1"/>
            </p:cNvSpPr>
            <p:nvPr/>
          </p:nvSpPr>
          <p:spPr bwMode="auto">
            <a:xfrm>
              <a:off x="1634" y="1731"/>
              <a:ext cx="315" cy="2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  <p:grpSp>
          <p:nvGrpSpPr>
            <p:cNvPr id="34905" name="Group 36"/>
            <p:cNvGrpSpPr/>
            <p:nvPr/>
          </p:nvGrpSpPr>
          <p:grpSpPr bwMode="auto">
            <a:xfrm>
              <a:off x="1023" y="743"/>
              <a:ext cx="342" cy="327"/>
              <a:chOff x="1437" y="2849"/>
              <a:chExt cx="356" cy="321"/>
            </a:xfrm>
          </p:grpSpPr>
          <p:sp>
            <p:nvSpPr>
              <p:cNvPr id="34915" name="Oval 37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6" name="Rectangle 38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sp>
          <p:nvSpPr>
            <p:cNvPr id="34906" name="Line 39"/>
            <p:cNvSpPr>
              <a:spLocks noChangeShapeType="1"/>
            </p:cNvSpPr>
            <p:nvPr/>
          </p:nvSpPr>
          <p:spPr bwMode="auto">
            <a:xfrm flipV="1">
              <a:off x="1272" y="708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7" name="Rectangle 40"/>
            <p:cNvSpPr>
              <a:spLocks noChangeArrowheads="1"/>
            </p:cNvSpPr>
            <p:nvPr/>
          </p:nvSpPr>
          <p:spPr bwMode="auto">
            <a:xfrm>
              <a:off x="1238" y="39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grpSp>
          <p:nvGrpSpPr>
            <p:cNvPr id="34908" name="Group 41"/>
            <p:cNvGrpSpPr/>
            <p:nvPr/>
          </p:nvGrpSpPr>
          <p:grpSpPr bwMode="auto">
            <a:xfrm>
              <a:off x="2409" y="869"/>
              <a:ext cx="342" cy="327"/>
              <a:chOff x="1437" y="2849"/>
              <a:chExt cx="367" cy="343"/>
            </a:xfrm>
          </p:grpSpPr>
          <p:sp>
            <p:nvSpPr>
              <p:cNvPr id="34913" name="Oval 42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14" name="Rectangle 43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4909" name="Line 44"/>
            <p:cNvSpPr>
              <a:spLocks noChangeShapeType="1"/>
            </p:cNvSpPr>
            <p:nvPr/>
          </p:nvSpPr>
          <p:spPr bwMode="auto">
            <a:xfrm flipV="1">
              <a:off x="552" y="1152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0" name="Rectangle 45"/>
            <p:cNvSpPr>
              <a:spLocks noChangeArrowheads="1"/>
            </p:cNvSpPr>
            <p:nvPr/>
          </p:nvSpPr>
          <p:spPr bwMode="auto">
            <a:xfrm>
              <a:off x="566" y="11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34911" name="Line 46"/>
            <p:cNvSpPr>
              <a:spLocks noChangeShapeType="1"/>
            </p:cNvSpPr>
            <p:nvPr/>
          </p:nvSpPr>
          <p:spPr bwMode="auto">
            <a:xfrm flipV="1">
              <a:off x="1140" y="1116"/>
              <a:ext cx="191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Rectangle 47"/>
            <p:cNvSpPr>
              <a:spLocks noChangeArrowheads="1"/>
            </p:cNvSpPr>
            <p:nvPr/>
          </p:nvSpPr>
          <p:spPr bwMode="auto">
            <a:xfrm>
              <a:off x="1082" y="108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624688" name="Group 48"/>
          <p:cNvGrpSpPr/>
          <p:nvPr/>
        </p:nvGrpSpPr>
        <p:grpSpPr bwMode="auto">
          <a:xfrm>
            <a:off x="4486275" y="493713"/>
            <a:ext cx="4657725" cy="2790825"/>
            <a:chOff x="318" y="2042"/>
            <a:chExt cx="2934" cy="1758"/>
          </a:xfrm>
        </p:grpSpPr>
        <p:grpSp>
          <p:nvGrpSpPr>
            <p:cNvPr id="34825" name="Group 49"/>
            <p:cNvGrpSpPr/>
            <p:nvPr/>
          </p:nvGrpSpPr>
          <p:grpSpPr bwMode="auto">
            <a:xfrm>
              <a:off x="318" y="2042"/>
              <a:ext cx="2934" cy="1758"/>
              <a:chOff x="642" y="1814"/>
              <a:chExt cx="2934" cy="1758"/>
            </a:xfrm>
          </p:grpSpPr>
          <p:grpSp>
            <p:nvGrpSpPr>
              <p:cNvPr id="34839" name="Group 50"/>
              <p:cNvGrpSpPr/>
              <p:nvPr/>
            </p:nvGrpSpPr>
            <p:grpSpPr bwMode="auto">
              <a:xfrm>
                <a:off x="642" y="1814"/>
                <a:ext cx="2934" cy="1522"/>
                <a:chOff x="2766" y="890"/>
                <a:chExt cx="2934" cy="1522"/>
              </a:xfrm>
            </p:grpSpPr>
            <p:sp>
              <p:nvSpPr>
                <p:cNvPr id="3484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69" y="1367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400" b="1">
                      <a:ea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4842" name="AutoShape 52"/>
                <p:cNvSpPr>
                  <a:spLocks noChangeArrowheads="1"/>
                </p:cNvSpPr>
                <p:nvPr/>
              </p:nvSpPr>
              <p:spPr bwMode="auto">
                <a:xfrm rot="5400000">
                  <a:off x="4074" y="962"/>
                  <a:ext cx="684" cy="816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852" y="1532"/>
                  <a:ext cx="168" cy="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020" y="108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>
                      <a:ea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4845" name="Line 55"/>
                <p:cNvSpPr>
                  <a:spLocks noChangeShapeType="1"/>
                </p:cNvSpPr>
                <p:nvPr/>
              </p:nvSpPr>
              <p:spPr bwMode="auto">
                <a:xfrm>
                  <a:off x="3159" y="1224"/>
                  <a:ext cx="844" cy="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 useBgFill="1">
              <p:nvSpPr>
                <p:cNvPr id="34846" name="Rectangle 56"/>
                <p:cNvSpPr>
                  <a:spLocks noChangeArrowheads="1"/>
                </p:cNvSpPr>
                <p:nvPr/>
              </p:nvSpPr>
              <p:spPr bwMode="auto">
                <a:xfrm>
                  <a:off x="3315" y="1188"/>
                  <a:ext cx="288" cy="96"/>
                </a:xfrm>
                <a:prstGeom prst="rect">
                  <a:avLst/>
                </a:prstGeom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7" name="Line 57"/>
                <p:cNvSpPr>
                  <a:spLocks noChangeShapeType="1"/>
                </p:cNvSpPr>
                <p:nvPr/>
              </p:nvSpPr>
              <p:spPr bwMode="auto">
                <a:xfrm>
                  <a:off x="4971" y="1392"/>
                  <a:ext cx="0" cy="50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3855" y="1548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9" name="Line 59"/>
                <p:cNvSpPr>
                  <a:spLocks noChangeShapeType="1"/>
                </p:cNvSpPr>
                <p:nvPr/>
              </p:nvSpPr>
              <p:spPr bwMode="auto">
                <a:xfrm>
                  <a:off x="3843" y="1884"/>
                  <a:ext cx="114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0" name="Line 60"/>
                <p:cNvSpPr>
                  <a:spLocks noChangeShapeType="1"/>
                </p:cNvSpPr>
                <p:nvPr/>
              </p:nvSpPr>
              <p:spPr bwMode="auto">
                <a:xfrm>
                  <a:off x="4827" y="1368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766" y="1277"/>
                  <a:ext cx="36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baseline="-25000">
                      <a:ea typeface="楷体_GB2312" pitchFamily="49" charset="-122"/>
                    </a:rPr>
                    <a:t>i</a:t>
                  </a:r>
                  <a:endParaRPr kumimoji="1" lang="en-US" altLang="zh-CN" sz="2800" b="1">
                    <a:ea typeface="楷体_GB2312" pitchFamily="49" charset="-122"/>
                  </a:endParaRPr>
                </a:p>
              </p:txBody>
            </p:sp>
            <p:sp>
              <p:nvSpPr>
                <p:cNvPr id="3485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330" y="1430"/>
                  <a:ext cx="37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baseline="-25000">
                      <a:ea typeface="楷体_GB2312" pitchFamily="49" charset="-122"/>
                    </a:rPr>
                    <a:t>o</a:t>
                  </a:r>
                  <a:endParaRPr kumimoji="1" lang="en-US" altLang="zh-CN" sz="2800" b="1">
                    <a:ea typeface="楷体_GB2312" pitchFamily="49" charset="-122"/>
                  </a:endParaRPr>
                </a:p>
              </p:txBody>
            </p:sp>
            <p:sp>
              <p:nvSpPr>
                <p:cNvPr id="3485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914" y="2006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0000"/>
                      </a:solidFill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ea typeface="楷体_GB2312" pitchFamily="49" charset="-122"/>
                    </a:rPr>
                    <a:t>1</a:t>
                  </a:r>
                  <a:endParaRPr kumimoji="1" lang="en-US" altLang="zh-CN" sz="2400" b="1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485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266" y="890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ea typeface="楷体_GB2312" pitchFamily="49" charset="-122"/>
                    </a:rPr>
                    <a:t>2</a:t>
                  </a:r>
                  <a:endParaRPr kumimoji="1" lang="en-US" altLang="zh-CN" sz="2400" b="1">
                    <a:ea typeface="楷体_GB2312" pitchFamily="49" charset="-122"/>
                  </a:endParaRPr>
                </a:p>
              </p:txBody>
            </p:sp>
            <p:sp useBgFill="1">
              <p:nvSpPr>
                <p:cNvPr id="34855" name="Rectangle 65"/>
                <p:cNvSpPr>
                  <a:spLocks noChangeArrowheads="1"/>
                </p:cNvSpPr>
                <p:nvPr/>
              </p:nvSpPr>
              <p:spPr bwMode="auto">
                <a:xfrm>
                  <a:off x="4287" y="1824"/>
                  <a:ext cx="288" cy="96"/>
                </a:xfrm>
                <a:prstGeom prst="rect">
                  <a:avLst/>
                </a:prstGeom>
                <a:ln w="3810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298" y="1886"/>
                  <a:ext cx="41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0000"/>
                      </a:solidFill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solidFill>
                        <a:srgbClr val="FF0000"/>
                      </a:solidFill>
                      <a:ea typeface="楷体_GB2312" pitchFamily="49" charset="-122"/>
                    </a:rPr>
                    <a:t>F</a:t>
                  </a:r>
                  <a:endParaRPr kumimoji="1" lang="en-US" altLang="zh-CN" sz="2400" b="1">
                    <a:solidFill>
                      <a:srgbClr val="FF0000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3485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179" y="2024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8" name="Oval 68"/>
                <p:cNvSpPr>
                  <a:spLocks noChangeArrowheads="1"/>
                </p:cNvSpPr>
                <p:nvPr/>
              </p:nvSpPr>
              <p:spPr bwMode="auto">
                <a:xfrm>
                  <a:off x="3108" y="121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59" name="Oval 69"/>
                <p:cNvSpPr>
                  <a:spLocks noChangeArrowheads="1"/>
                </p:cNvSpPr>
                <p:nvPr/>
              </p:nvSpPr>
              <p:spPr bwMode="auto">
                <a:xfrm>
                  <a:off x="5244" y="133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0" name="Oval 70"/>
                <p:cNvSpPr>
                  <a:spLocks noChangeArrowheads="1"/>
                </p:cNvSpPr>
                <p:nvPr/>
              </p:nvSpPr>
              <p:spPr bwMode="auto">
                <a:xfrm>
                  <a:off x="3828" y="1848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1" name="Oval 71"/>
                <p:cNvSpPr>
                  <a:spLocks noChangeArrowheads="1"/>
                </p:cNvSpPr>
                <p:nvPr/>
              </p:nvSpPr>
              <p:spPr bwMode="auto">
                <a:xfrm>
                  <a:off x="4944" y="1344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2" name="Line 72"/>
                <p:cNvSpPr>
                  <a:spLocks noChangeShapeType="1"/>
                </p:cNvSpPr>
                <p:nvPr/>
              </p:nvSpPr>
              <p:spPr bwMode="auto">
                <a:xfrm>
                  <a:off x="3132" y="1356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719" y="2412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4" name="Line 74"/>
                <p:cNvSpPr>
                  <a:spLocks noChangeShapeType="1"/>
                </p:cNvSpPr>
                <p:nvPr/>
              </p:nvSpPr>
              <p:spPr bwMode="auto">
                <a:xfrm>
                  <a:off x="3151" y="1740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5" name="Oval 75"/>
                <p:cNvSpPr>
                  <a:spLocks noChangeArrowheads="1"/>
                </p:cNvSpPr>
                <p:nvPr/>
              </p:nvSpPr>
              <p:spPr bwMode="auto">
                <a:xfrm>
                  <a:off x="3132" y="1692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6" name="Line 76"/>
                <p:cNvSpPr>
                  <a:spLocks noChangeShapeType="1"/>
                </p:cNvSpPr>
                <p:nvPr/>
              </p:nvSpPr>
              <p:spPr bwMode="auto">
                <a:xfrm>
                  <a:off x="5292" y="1488"/>
                  <a:ext cx="0" cy="25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7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3855" y="1752"/>
                  <a:ext cx="0" cy="64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 useBgFill="1">
              <p:nvSpPr>
                <p:cNvPr id="34868" name="Rectangle 78"/>
                <p:cNvSpPr>
                  <a:spLocks noChangeArrowheads="1"/>
                </p:cNvSpPr>
                <p:nvPr/>
              </p:nvSpPr>
              <p:spPr bwMode="auto">
                <a:xfrm rot="5400000">
                  <a:off x="3723" y="2076"/>
                  <a:ext cx="288" cy="96"/>
                </a:xfrm>
                <a:prstGeom prst="rect">
                  <a:avLst/>
                </a:prstGeom>
                <a:ln w="3810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6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3035" y="1896"/>
                  <a:ext cx="252" cy="0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0" name="Line 80"/>
                <p:cNvSpPr>
                  <a:spLocks noChangeShapeType="1"/>
                </p:cNvSpPr>
                <p:nvPr/>
              </p:nvSpPr>
              <p:spPr bwMode="auto">
                <a:xfrm>
                  <a:off x="5311" y="1872"/>
                  <a:ext cx="0" cy="15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71" name="Oval 81"/>
                <p:cNvSpPr>
                  <a:spLocks noChangeArrowheads="1"/>
                </p:cNvSpPr>
                <p:nvPr/>
              </p:nvSpPr>
              <p:spPr bwMode="auto">
                <a:xfrm>
                  <a:off x="5292" y="1824"/>
                  <a:ext cx="57" cy="57"/>
                </a:xfrm>
                <a:prstGeom prst="ellipse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40" name="Rectangle 82"/>
              <p:cNvSpPr>
                <a:spLocks noChangeArrowheads="1"/>
              </p:cNvSpPr>
              <p:nvPr/>
            </p:nvSpPr>
            <p:spPr bwMode="auto">
              <a:xfrm>
                <a:off x="1983" y="3245"/>
                <a:ext cx="3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(</a:t>
                </a:r>
                <a:r>
                  <a:rPr kumimoji="1" lang="en-US" altLang="zh-CN" sz="2800" b="1" i="1">
                    <a:solidFill>
                      <a:srgbClr val="003399"/>
                    </a:solidFill>
                    <a:ea typeface="楷体_GB2312" pitchFamily="49" charset="-122"/>
                  </a:rPr>
                  <a:t>b</a:t>
                </a: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)</a:t>
                </a:r>
              </a:p>
            </p:txBody>
          </p:sp>
        </p:grpSp>
        <p:grpSp>
          <p:nvGrpSpPr>
            <p:cNvPr id="34826" name="Group 83"/>
            <p:cNvGrpSpPr/>
            <p:nvPr/>
          </p:nvGrpSpPr>
          <p:grpSpPr bwMode="auto">
            <a:xfrm>
              <a:off x="1215" y="2075"/>
              <a:ext cx="342" cy="327"/>
              <a:chOff x="1437" y="2849"/>
              <a:chExt cx="356" cy="321"/>
            </a:xfrm>
          </p:grpSpPr>
          <p:sp>
            <p:nvSpPr>
              <p:cNvPr id="34837" name="Oval 84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8" name="Rectangle 85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4827" name="Group 86"/>
            <p:cNvGrpSpPr/>
            <p:nvPr/>
          </p:nvGrpSpPr>
          <p:grpSpPr bwMode="auto">
            <a:xfrm>
              <a:off x="2505" y="2213"/>
              <a:ext cx="342" cy="327"/>
              <a:chOff x="1437" y="2849"/>
              <a:chExt cx="367" cy="343"/>
            </a:xfrm>
          </p:grpSpPr>
          <p:sp>
            <p:nvSpPr>
              <p:cNvPr id="34835" name="Oval 87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6" name="Rectangle 88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4828" name="Group 89"/>
            <p:cNvGrpSpPr/>
            <p:nvPr/>
          </p:nvGrpSpPr>
          <p:grpSpPr bwMode="auto">
            <a:xfrm>
              <a:off x="945" y="3305"/>
              <a:ext cx="342" cy="327"/>
              <a:chOff x="1437" y="2849"/>
              <a:chExt cx="367" cy="343"/>
            </a:xfrm>
          </p:grpSpPr>
          <p:sp>
            <p:nvSpPr>
              <p:cNvPr id="34833" name="Oval 90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4" name="Rectangle 91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4829" name="Line 92"/>
            <p:cNvSpPr>
              <a:spLocks noChangeShapeType="1"/>
            </p:cNvSpPr>
            <p:nvPr/>
          </p:nvSpPr>
          <p:spPr bwMode="auto">
            <a:xfrm flipH="1">
              <a:off x="1404" y="2436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Rectangle 93"/>
            <p:cNvSpPr>
              <a:spLocks noChangeArrowheads="1"/>
            </p:cNvSpPr>
            <p:nvPr/>
          </p:nvSpPr>
          <p:spPr bwMode="auto">
            <a:xfrm>
              <a:off x="1083" y="2333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34831" name="Line 94"/>
            <p:cNvSpPr>
              <a:spLocks noChangeShapeType="1"/>
            </p:cNvSpPr>
            <p:nvPr/>
          </p:nvSpPr>
          <p:spPr bwMode="auto">
            <a:xfrm flipH="1">
              <a:off x="1284" y="3120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Rectangle 95"/>
            <p:cNvSpPr>
              <a:spLocks noChangeArrowheads="1"/>
            </p:cNvSpPr>
            <p:nvPr/>
          </p:nvSpPr>
          <p:spPr bwMode="auto">
            <a:xfrm>
              <a:off x="951" y="3017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624736" name="Line 96"/>
          <p:cNvSpPr>
            <a:spLocks noChangeShapeType="1"/>
          </p:cNvSpPr>
          <p:nvPr/>
        </p:nvSpPr>
        <p:spPr bwMode="auto">
          <a:xfrm>
            <a:off x="4400550" y="577850"/>
            <a:ext cx="0" cy="217170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7" name="Text Box 97"/>
          <p:cNvSpPr txBox="1">
            <a:spLocks noChangeArrowheads="1"/>
          </p:cNvSpPr>
          <p:nvPr/>
        </p:nvSpPr>
        <p:spPr bwMode="auto">
          <a:xfrm>
            <a:off x="457200" y="3360738"/>
            <a:ext cx="8324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6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反馈信号与输入电压从输入同一端引入时，为并联反馈。</a:t>
            </a:r>
          </a:p>
        </p:txBody>
      </p:sp>
      <p:sp>
        <p:nvSpPr>
          <p:cNvPr id="624738" name="Text Box 98"/>
          <p:cNvSpPr txBox="1">
            <a:spLocks noChangeArrowheads="1"/>
          </p:cNvSpPr>
          <p:nvPr/>
        </p:nvSpPr>
        <p:spPr bwMode="auto">
          <a:xfrm>
            <a:off x="4932363" y="3903663"/>
            <a:ext cx="3924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ea typeface="楷体_GB2312" pitchFamily="49" charset="-122"/>
              </a:rPr>
              <a:t>（同入为并）</a:t>
            </a:r>
          </a:p>
        </p:txBody>
      </p:sp>
      <p:sp>
        <p:nvSpPr>
          <p:cNvPr id="624739" name="Text Box 99"/>
          <p:cNvSpPr txBox="1">
            <a:spLocks noChangeArrowheads="1"/>
          </p:cNvSpPr>
          <p:nvPr/>
        </p:nvSpPr>
        <p:spPr bwMode="auto">
          <a:xfrm>
            <a:off x="381000" y="4830763"/>
            <a:ext cx="8324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600" b="1">
                <a:ea typeface="楷体_GB2312" pitchFamily="49" charset="-122"/>
              </a:rPr>
              <a:t>        </a:t>
            </a:r>
            <a:r>
              <a:rPr kumimoji="1" lang="zh-CN" altLang="en-US" sz="3600" b="1">
                <a:ea typeface="楷体_GB2312" pitchFamily="49" charset="-122"/>
              </a:rPr>
              <a:t>反馈信号与输入电压不是从输入同一端引入时，为串联反馈。</a:t>
            </a:r>
          </a:p>
        </p:txBody>
      </p:sp>
      <p:sp>
        <p:nvSpPr>
          <p:cNvPr id="624740" name="Text Box 100"/>
          <p:cNvSpPr txBox="1">
            <a:spLocks noChangeArrowheads="1"/>
          </p:cNvSpPr>
          <p:nvPr/>
        </p:nvSpPr>
        <p:spPr bwMode="auto">
          <a:xfrm>
            <a:off x="5505450" y="5345113"/>
            <a:ext cx="363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ea typeface="楷体_GB2312" pitchFamily="49" charset="-122"/>
              </a:rPr>
              <a:t>（异入为串）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6" grpId="0" animBg="1"/>
      <p:bldP spid="624737" grpId="0" autoUpdateAnimBg="0"/>
      <p:bldP spid="624738" grpId="0" autoUpdateAnimBg="0"/>
      <p:bldP spid="624739" grpId="0" autoUpdateAnimBg="0"/>
      <p:bldP spid="62474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666" name="Group 2"/>
          <p:cNvGrpSpPr/>
          <p:nvPr/>
        </p:nvGrpSpPr>
        <p:grpSpPr bwMode="auto">
          <a:xfrm>
            <a:off x="69850" y="379413"/>
            <a:ext cx="4448175" cy="2546350"/>
            <a:chOff x="210" y="396"/>
            <a:chExt cx="2802" cy="1604"/>
          </a:xfrm>
        </p:grpSpPr>
        <p:sp>
          <p:nvSpPr>
            <p:cNvPr id="35987" name="Text Box 3"/>
            <p:cNvSpPr txBox="1">
              <a:spLocks noChangeArrowheads="1"/>
            </p:cNvSpPr>
            <p:nvPr/>
          </p:nvSpPr>
          <p:spPr bwMode="auto">
            <a:xfrm>
              <a:off x="1337" y="1143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35988" name="AutoShape 4"/>
            <p:cNvSpPr>
              <a:spLocks noChangeArrowheads="1"/>
            </p:cNvSpPr>
            <p:nvPr/>
          </p:nvSpPr>
          <p:spPr bwMode="auto">
            <a:xfrm rot="5400000">
              <a:off x="1514" y="753"/>
              <a:ext cx="622" cy="87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89" name="Line 5"/>
            <p:cNvSpPr>
              <a:spLocks noChangeShapeType="1"/>
            </p:cNvSpPr>
            <p:nvPr/>
          </p:nvSpPr>
          <p:spPr bwMode="auto">
            <a:xfrm>
              <a:off x="1192" y="1363"/>
              <a:ext cx="2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0" name="Text Box 6"/>
            <p:cNvSpPr txBox="1">
              <a:spLocks noChangeArrowheads="1"/>
            </p:cNvSpPr>
            <p:nvPr/>
          </p:nvSpPr>
          <p:spPr bwMode="auto">
            <a:xfrm>
              <a:off x="1328" y="863"/>
              <a:ext cx="2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35991" name="Line 7"/>
            <p:cNvSpPr>
              <a:spLocks noChangeShapeType="1"/>
            </p:cNvSpPr>
            <p:nvPr/>
          </p:nvSpPr>
          <p:spPr bwMode="auto">
            <a:xfrm flipV="1">
              <a:off x="473" y="1055"/>
              <a:ext cx="908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5992" name="Rectangle 8"/>
            <p:cNvSpPr>
              <a:spLocks noChangeArrowheads="1"/>
            </p:cNvSpPr>
            <p:nvPr/>
          </p:nvSpPr>
          <p:spPr bwMode="auto">
            <a:xfrm>
              <a:off x="624" y="1006"/>
              <a:ext cx="310" cy="88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3" name="Line 9"/>
            <p:cNvSpPr>
              <a:spLocks noChangeShapeType="1"/>
            </p:cNvSpPr>
            <p:nvPr/>
          </p:nvSpPr>
          <p:spPr bwMode="auto">
            <a:xfrm>
              <a:off x="2434" y="710"/>
              <a:ext cx="0" cy="4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4" name="Line 10"/>
            <p:cNvSpPr>
              <a:spLocks noChangeShapeType="1"/>
            </p:cNvSpPr>
            <p:nvPr/>
          </p:nvSpPr>
          <p:spPr bwMode="auto">
            <a:xfrm flipV="1">
              <a:off x="1080" y="1780"/>
              <a:ext cx="27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5" name="Line 11"/>
            <p:cNvSpPr>
              <a:spLocks noChangeShapeType="1"/>
            </p:cNvSpPr>
            <p:nvPr/>
          </p:nvSpPr>
          <p:spPr bwMode="auto">
            <a:xfrm flipH="1">
              <a:off x="1084" y="706"/>
              <a:ext cx="0" cy="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6" name="Line 12"/>
            <p:cNvSpPr>
              <a:spLocks noChangeShapeType="1"/>
            </p:cNvSpPr>
            <p:nvPr/>
          </p:nvSpPr>
          <p:spPr bwMode="auto">
            <a:xfrm>
              <a:off x="1071" y="706"/>
              <a:ext cx="137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7" name="Line 13"/>
            <p:cNvSpPr>
              <a:spLocks noChangeShapeType="1"/>
            </p:cNvSpPr>
            <p:nvPr/>
          </p:nvSpPr>
          <p:spPr bwMode="auto">
            <a:xfrm flipH="1">
              <a:off x="1208" y="1354"/>
              <a:ext cx="0" cy="4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8" name="Line 14"/>
            <p:cNvSpPr>
              <a:spLocks noChangeShapeType="1"/>
            </p:cNvSpPr>
            <p:nvPr/>
          </p:nvSpPr>
          <p:spPr bwMode="auto">
            <a:xfrm>
              <a:off x="2267" y="1190"/>
              <a:ext cx="5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9" name="Line 15"/>
            <p:cNvSpPr>
              <a:spLocks noChangeShapeType="1"/>
            </p:cNvSpPr>
            <p:nvPr/>
          </p:nvSpPr>
          <p:spPr bwMode="auto">
            <a:xfrm flipH="1">
              <a:off x="2434" y="1190"/>
              <a:ext cx="0" cy="5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00" name="Text Box 16"/>
            <p:cNvSpPr txBox="1">
              <a:spLocks noChangeArrowheads="1"/>
            </p:cNvSpPr>
            <p:nvPr/>
          </p:nvSpPr>
          <p:spPr bwMode="auto">
            <a:xfrm>
              <a:off x="210" y="1109"/>
              <a:ext cx="3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6001" name="Text Box 17"/>
            <p:cNvSpPr txBox="1">
              <a:spLocks noChangeArrowheads="1"/>
            </p:cNvSpPr>
            <p:nvPr/>
          </p:nvSpPr>
          <p:spPr bwMode="auto">
            <a:xfrm>
              <a:off x="2614" y="1268"/>
              <a:ext cx="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6002" name="Text Box 18"/>
            <p:cNvSpPr txBox="1">
              <a:spLocks noChangeArrowheads="1"/>
            </p:cNvSpPr>
            <p:nvPr/>
          </p:nvSpPr>
          <p:spPr bwMode="auto">
            <a:xfrm>
              <a:off x="2058" y="1306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6003" name="Text Box 19"/>
            <p:cNvSpPr txBox="1">
              <a:spLocks noChangeArrowheads="1"/>
            </p:cNvSpPr>
            <p:nvPr/>
          </p:nvSpPr>
          <p:spPr bwMode="auto">
            <a:xfrm>
              <a:off x="850" y="137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6004" name="Text Box 20"/>
            <p:cNvSpPr txBox="1">
              <a:spLocks noChangeArrowheads="1"/>
            </p:cNvSpPr>
            <p:nvPr/>
          </p:nvSpPr>
          <p:spPr bwMode="auto">
            <a:xfrm>
              <a:off x="571" y="718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36005" name="Rectangle 21"/>
            <p:cNvSpPr>
              <a:spLocks noChangeArrowheads="1"/>
            </p:cNvSpPr>
            <p:nvPr/>
          </p:nvSpPr>
          <p:spPr bwMode="auto">
            <a:xfrm>
              <a:off x="1621" y="660"/>
              <a:ext cx="310" cy="88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6006" name="Rectangle 22"/>
            <p:cNvSpPr>
              <a:spLocks noChangeArrowheads="1"/>
            </p:cNvSpPr>
            <p:nvPr/>
          </p:nvSpPr>
          <p:spPr bwMode="auto">
            <a:xfrm rot="-5400000">
              <a:off x="1078" y="1509"/>
              <a:ext cx="261" cy="103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07" name="Text Box 23"/>
            <p:cNvSpPr txBox="1">
              <a:spLocks noChangeArrowheads="1"/>
            </p:cNvSpPr>
            <p:nvPr/>
          </p:nvSpPr>
          <p:spPr bwMode="auto">
            <a:xfrm>
              <a:off x="1688" y="750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6008" name="Line 24"/>
            <p:cNvSpPr>
              <a:spLocks noChangeShapeType="1"/>
            </p:cNvSpPr>
            <p:nvPr/>
          </p:nvSpPr>
          <p:spPr bwMode="auto">
            <a:xfrm flipV="1">
              <a:off x="2305" y="1764"/>
              <a:ext cx="27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6009" name="Rectangle 25"/>
            <p:cNvSpPr>
              <a:spLocks noChangeArrowheads="1"/>
            </p:cNvSpPr>
            <p:nvPr/>
          </p:nvSpPr>
          <p:spPr bwMode="auto">
            <a:xfrm rot="-5400000">
              <a:off x="2304" y="1411"/>
              <a:ext cx="261" cy="103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0" name="Oval 26"/>
            <p:cNvSpPr>
              <a:spLocks noChangeArrowheads="1"/>
            </p:cNvSpPr>
            <p:nvPr/>
          </p:nvSpPr>
          <p:spPr bwMode="auto">
            <a:xfrm>
              <a:off x="419" y="1037"/>
              <a:ext cx="61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1" name="Oval 27"/>
            <p:cNvSpPr>
              <a:spLocks noChangeArrowheads="1"/>
            </p:cNvSpPr>
            <p:nvPr/>
          </p:nvSpPr>
          <p:spPr bwMode="auto">
            <a:xfrm>
              <a:off x="2715" y="1157"/>
              <a:ext cx="61" cy="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2" name="Oval 28"/>
            <p:cNvSpPr>
              <a:spLocks noChangeArrowheads="1"/>
            </p:cNvSpPr>
            <p:nvPr/>
          </p:nvSpPr>
          <p:spPr bwMode="auto">
            <a:xfrm>
              <a:off x="1064" y="1029"/>
              <a:ext cx="48" cy="4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3" name="Oval 29"/>
            <p:cNvSpPr>
              <a:spLocks noChangeArrowheads="1"/>
            </p:cNvSpPr>
            <p:nvPr/>
          </p:nvSpPr>
          <p:spPr bwMode="auto">
            <a:xfrm>
              <a:off x="2406" y="1157"/>
              <a:ext cx="48" cy="4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4" name="Line 30"/>
            <p:cNvSpPr>
              <a:spLocks noChangeShapeType="1"/>
            </p:cNvSpPr>
            <p:nvPr/>
          </p:nvSpPr>
          <p:spPr bwMode="auto">
            <a:xfrm>
              <a:off x="527" y="1179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15" name="Oval 31"/>
            <p:cNvSpPr>
              <a:spLocks noChangeArrowheads="1"/>
            </p:cNvSpPr>
            <p:nvPr/>
          </p:nvSpPr>
          <p:spPr bwMode="auto">
            <a:xfrm>
              <a:off x="497" y="1555"/>
              <a:ext cx="61" cy="5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6" name="Line 32"/>
            <p:cNvSpPr>
              <a:spLocks noChangeShapeType="1"/>
            </p:cNvSpPr>
            <p:nvPr/>
          </p:nvSpPr>
          <p:spPr bwMode="auto">
            <a:xfrm flipV="1">
              <a:off x="397" y="1729"/>
              <a:ext cx="27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7" name="Line 33"/>
            <p:cNvSpPr>
              <a:spLocks noChangeShapeType="1"/>
            </p:cNvSpPr>
            <p:nvPr/>
          </p:nvSpPr>
          <p:spPr bwMode="auto">
            <a:xfrm>
              <a:off x="526" y="1613"/>
              <a:ext cx="0" cy="1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18" name="Line 34"/>
            <p:cNvSpPr>
              <a:spLocks noChangeShapeType="1"/>
            </p:cNvSpPr>
            <p:nvPr/>
          </p:nvSpPr>
          <p:spPr bwMode="auto">
            <a:xfrm>
              <a:off x="2563" y="1310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6019" name="Rectangle 35"/>
            <p:cNvSpPr>
              <a:spLocks noChangeArrowheads="1"/>
            </p:cNvSpPr>
            <p:nvPr/>
          </p:nvSpPr>
          <p:spPr bwMode="auto">
            <a:xfrm>
              <a:off x="1634" y="1731"/>
              <a:ext cx="315" cy="2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  <p:grpSp>
          <p:nvGrpSpPr>
            <p:cNvPr id="36020" name="Group 36"/>
            <p:cNvGrpSpPr/>
            <p:nvPr/>
          </p:nvGrpSpPr>
          <p:grpSpPr bwMode="auto">
            <a:xfrm>
              <a:off x="1023" y="743"/>
              <a:ext cx="342" cy="327"/>
              <a:chOff x="1437" y="2849"/>
              <a:chExt cx="356" cy="321"/>
            </a:xfrm>
          </p:grpSpPr>
          <p:sp>
            <p:nvSpPr>
              <p:cNvPr id="36030" name="Oval 37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31" name="Rectangle 38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sp>
          <p:nvSpPr>
            <p:cNvPr id="36021" name="Line 39"/>
            <p:cNvSpPr>
              <a:spLocks noChangeShapeType="1"/>
            </p:cNvSpPr>
            <p:nvPr/>
          </p:nvSpPr>
          <p:spPr bwMode="auto">
            <a:xfrm flipV="1">
              <a:off x="1272" y="708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22" name="Rectangle 40"/>
            <p:cNvSpPr>
              <a:spLocks noChangeArrowheads="1"/>
            </p:cNvSpPr>
            <p:nvPr/>
          </p:nvSpPr>
          <p:spPr bwMode="auto">
            <a:xfrm>
              <a:off x="1238" y="39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grpSp>
          <p:nvGrpSpPr>
            <p:cNvPr id="36023" name="Group 41"/>
            <p:cNvGrpSpPr/>
            <p:nvPr/>
          </p:nvGrpSpPr>
          <p:grpSpPr bwMode="auto">
            <a:xfrm>
              <a:off x="2409" y="869"/>
              <a:ext cx="342" cy="327"/>
              <a:chOff x="1437" y="2849"/>
              <a:chExt cx="367" cy="343"/>
            </a:xfrm>
          </p:grpSpPr>
          <p:sp>
            <p:nvSpPr>
              <p:cNvPr id="36028" name="Oval 42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29" name="Rectangle 43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6024" name="Line 44"/>
            <p:cNvSpPr>
              <a:spLocks noChangeShapeType="1"/>
            </p:cNvSpPr>
            <p:nvPr/>
          </p:nvSpPr>
          <p:spPr bwMode="auto">
            <a:xfrm flipV="1">
              <a:off x="552" y="1152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25" name="Rectangle 45"/>
            <p:cNvSpPr>
              <a:spLocks noChangeArrowheads="1"/>
            </p:cNvSpPr>
            <p:nvPr/>
          </p:nvSpPr>
          <p:spPr bwMode="auto">
            <a:xfrm>
              <a:off x="566" y="111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36026" name="Line 46"/>
            <p:cNvSpPr>
              <a:spLocks noChangeShapeType="1"/>
            </p:cNvSpPr>
            <p:nvPr/>
          </p:nvSpPr>
          <p:spPr bwMode="auto">
            <a:xfrm flipV="1">
              <a:off x="1140" y="1116"/>
              <a:ext cx="191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27" name="Rectangle 47"/>
            <p:cNvSpPr>
              <a:spLocks noChangeArrowheads="1"/>
            </p:cNvSpPr>
            <p:nvPr/>
          </p:nvSpPr>
          <p:spPr bwMode="auto">
            <a:xfrm>
              <a:off x="1082" y="108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625712" name="Group 48"/>
          <p:cNvGrpSpPr/>
          <p:nvPr/>
        </p:nvGrpSpPr>
        <p:grpSpPr bwMode="auto">
          <a:xfrm>
            <a:off x="4965700" y="377825"/>
            <a:ext cx="4086225" cy="2619375"/>
            <a:chOff x="2994" y="36"/>
            <a:chExt cx="2574" cy="1650"/>
          </a:xfrm>
        </p:grpSpPr>
        <p:sp>
          <p:nvSpPr>
            <p:cNvPr id="35942" name="Text Box 49"/>
            <p:cNvSpPr txBox="1">
              <a:spLocks noChangeArrowheads="1"/>
            </p:cNvSpPr>
            <p:nvPr/>
          </p:nvSpPr>
          <p:spPr bwMode="auto">
            <a:xfrm>
              <a:off x="3993" y="51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35943" name="AutoShape 50"/>
            <p:cNvSpPr>
              <a:spLocks noChangeArrowheads="1"/>
            </p:cNvSpPr>
            <p:nvPr/>
          </p:nvSpPr>
          <p:spPr bwMode="auto">
            <a:xfrm rot="5400000">
              <a:off x="4098" y="108"/>
              <a:ext cx="684" cy="81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" name="Line 51"/>
            <p:cNvSpPr>
              <a:spLocks noChangeShapeType="1"/>
            </p:cNvSpPr>
            <p:nvPr/>
          </p:nvSpPr>
          <p:spPr bwMode="auto">
            <a:xfrm flipV="1">
              <a:off x="3876" y="678"/>
              <a:ext cx="168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" name="Text Box 52"/>
            <p:cNvSpPr txBox="1">
              <a:spLocks noChangeArrowheads="1"/>
            </p:cNvSpPr>
            <p:nvPr/>
          </p:nvSpPr>
          <p:spPr bwMode="auto">
            <a:xfrm>
              <a:off x="4044" y="23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5946" name="Line 53"/>
            <p:cNvSpPr>
              <a:spLocks noChangeShapeType="1"/>
            </p:cNvSpPr>
            <p:nvPr/>
          </p:nvSpPr>
          <p:spPr bwMode="auto">
            <a:xfrm>
              <a:off x="3267" y="358"/>
              <a:ext cx="760" cy="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5947" name="Rectangle 54"/>
            <p:cNvSpPr>
              <a:spLocks noChangeArrowheads="1"/>
            </p:cNvSpPr>
            <p:nvPr/>
          </p:nvSpPr>
          <p:spPr bwMode="auto">
            <a:xfrm>
              <a:off x="3411" y="334"/>
              <a:ext cx="288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8" name="Line 55"/>
            <p:cNvSpPr>
              <a:spLocks noChangeShapeType="1"/>
            </p:cNvSpPr>
            <p:nvPr/>
          </p:nvSpPr>
          <p:spPr bwMode="auto">
            <a:xfrm>
              <a:off x="4995" y="538"/>
              <a:ext cx="0" cy="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9" name="Line 56"/>
            <p:cNvSpPr>
              <a:spLocks noChangeShapeType="1"/>
            </p:cNvSpPr>
            <p:nvPr/>
          </p:nvSpPr>
          <p:spPr bwMode="auto">
            <a:xfrm flipH="1">
              <a:off x="3879" y="694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0" name="Line 57"/>
            <p:cNvSpPr>
              <a:spLocks noChangeShapeType="1"/>
            </p:cNvSpPr>
            <p:nvPr/>
          </p:nvSpPr>
          <p:spPr bwMode="auto">
            <a:xfrm>
              <a:off x="3867" y="1030"/>
              <a:ext cx="11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1" name="Line 58"/>
            <p:cNvSpPr>
              <a:spLocks noChangeShapeType="1"/>
            </p:cNvSpPr>
            <p:nvPr/>
          </p:nvSpPr>
          <p:spPr bwMode="auto">
            <a:xfrm>
              <a:off x="4851" y="514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2" name="Text Box 59"/>
            <p:cNvSpPr txBox="1">
              <a:spLocks noChangeArrowheads="1"/>
            </p:cNvSpPr>
            <p:nvPr/>
          </p:nvSpPr>
          <p:spPr bwMode="auto">
            <a:xfrm>
              <a:off x="2994" y="351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5953" name="Text Box 60"/>
            <p:cNvSpPr txBox="1">
              <a:spLocks noChangeArrowheads="1"/>
            </p:cNvSpPr>
            <p:nvPr/>
          </p:nvSpPr>
          <p:spPr bwMode="auto">
            <a:xfrm>
              <a:off x="5198" y="516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5954" name="Text Box 61"/>
            <p:cNvSpPr txBox="1">
              <a:spLocks noChangeArrowheads="1"/>
            </p:cNvSpPr>
            <p:nvPr/>
          </p:nvSpPr>
          <p:spPr bwMode="auto">
            <a:xfrm>
              <a:off x="3938" y="1152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5955" name="Text Box 62"/>
            <p:cNvSpPr txBox="1">
              <a:spLocks noChangeArrowheads="1"/>
            </p:cNvSpPr>
            <p:nvPr/>
          </p:nvSpPr>
          <p:spPr bwMode="auto">
            <a:xfrm>
              <a:off x="3374" y="36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35956" name="Rectangle 63"/>
            <p:cNvSpPr>
              <a:spLocks noChangeArrowheads="1"/>
            </p:cNvSpPr>
            <p:nvPr/>
          </p:nvSpPr>
          <p:spPr bwMode="auto">
            <a:xfrm>
              <a:off x="4311" y="970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7" name="Text Box 64"/>
            <p:cNvSpPr txBox="1">
              <a:spLocks noChangeArrowheads="1"/>
            </p:cNvSpPr>
            <p:nvPr/>
          </p:nvSpPr>
          <p:spPr bwMode="auto">
            <a:xfrm>
              <a:off x="4322" y="1032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5958" name="Line 65"/>
            <p:cNvSpPr>
              <a:spLocks noChangeShapeType="1"/>
            </p:cNvSpPr>
            <p:nvPr/>
          </p:nvSpPr>
          <p:spPr bwMode="auto">
            <a:xfrm flipV="1">
              <a:off x="5059" y="1170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9" name="Oval 66"/>
            <p:cNvSpPr>
              <a:spLocks noChangeArrowheads="1"/>
            </p:cNvSpPr>
            <p:nvPr/>
          </p:nvSpPr>
          <p:spPr bwMode="auto">
            <a:xfrm>
              <a:off x="3228" y="334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0" name="Oval 67"/>
            <p:cNvSpPr>
              <a:spLocks noChangeArrowheads="1"/>
            </p:cNvSpPr>
            <p:nvPr/>
          </p:nvSpPr>
          <p:spPr bwMode="auto">
            <a:xfrm>
              <a:off x="5268" y="47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1" name="Oval 68"/>
            <p:cNvSpPr>
              <a:spLocks noChangeArrowheads="1"/>
            </p:cNvSpPr>
            <p:nvPr/>
          </p:nvSpPr>
          <p:spPr bwMode="auto">
            <a:xfrm>
              <a:off x="3852" y="994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2" name="Oval 69"/>
            <p:cNvSpPr>
              <a:spLocks noChangeArrowheads="1"/>
            </p:cNvSpPr>
            <p:nvPr/>
          </p:nvSpPr>
          <p:spPr bwMode="auto">
            <a:xfrm>
              <a:off x="4968" y="490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3" name="Line 70"/>
            <p:cNvSpPr>
              <a:spLocks noChangeShapeType="1"/>
            </p:cNvSpPr>
            <p:nvPr/>
          </p:nvSpPr>
          <p:spPr bwMode="auto">
            <a:xfrm>
              <a:off x="3300" y="454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4" name="Line 71"/>
            <p:cNvSpPr>
              <a:spLocks noChangeShapeType="1"/>
            </p:cNvSpPr>
            <p:nvPr/>
          </p:nvSpPr>
          <p:spPr bwMode="auto">
            <a:xfrm flipV="1">
              <a:off x="3743" y="1558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5" name="Line 72"/>
            <p:cNvSpPr>
              <a:spLocks noChangeShapeType="1"/>
            </p:cNvSpPr>
            <p:nvPr/>
          </p:nvSpPr>
          <p:spPr bwMode="auto">
            <a:xfrm>
              <a:off x="3307" y="826"/>
              <a:ext cx="0" cy="1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6" name="Oval 73"/>
            <p:cNvSpPr>
              <a:spLocks noChangeArrowheads="1"/>
            </p:cNvSpPr>
            <p:nvPr/>
          </p:nvSpPr>
          <p:spPr bwMode="auto">
            <a:xfrm>
              <a:off x="3288" y="77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7" name="Line 74"/>
            <p:cNvSpPr>
              <a:spLocks noChangeShapeType="1"/>
            </p:cNvSpPr>
            <p:nvPr/>
          </p:nvSpPr>
          <p:spPr bwMode="auto">
            <a:xfrm>
              <a:off x="5196" y="634"/>
              <a:ext cx="0" cy="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68" name="Line 75"/>
            <p:cNvSpPr>
              <a:spLocks noChangeShapeType="1"/>
            </p:cNvSpPr>
            <p:nvPr/>
          </p:nvSpPr>
          <p:spPr bwMode="auto">
            <a:xfrm flipH="1">
              <a:off x="3879" y="898"/>
              <a:ext cx="0" cy="6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5969" name="Rectangle 76"/>
            <p:cNvSpPr>
              <a:spLocks noChangeArrowheads="1"/>
            </p:cNvSpPr>
            <p:nvPr/>
          </p:nvSpPr>
          <p:spPr bwMode="auto">
            <a:xfrm rot="5400000">
              <a:off x="3747" y="1222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0" name="Line 77"/>
            <p:cNvSpPr>
              <a:spLocks noChangeShapeType="1"/>
            </p:cNvSpPr>
            <p:nvPr/>
          </p:nvSpPr>
          <p:spPr bwMode="auto">
            <a:xfrm flipV="1">
              <a:off x="3191" y="982"/>
              <a:ext cx="25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1" name="Line 78"/>
            <p:cNvSpPr>
              <a:spLocks noChangeShapeType="1"/>
            </p:cNvSpPr>
            <p:nvPr/>
          </p:nvSpPr>
          <p:spPr bwMode="auto">
            <a:xfrm>
              <a:off x="5203" y="1018"/>
              <a:ext cx="0" cy="1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2" name="Oval 79"/>
            <p:cNvSpPr>
              <a:spLocks noChangeArrowheads="1"/>
            </p:cNvSpPr>
            <p:nvPr/>
          </p:nvSpPr>
          <p:spPr bwMode="auto">
            <a:xfrm>
              <a:off x="5172" y="970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3" name="Rectangle 80"/>
            <p:cNvSpPr>
              <a:spLocks noChangeArrowheads="1"/>
            </p:cNvSpPr>
            <p:nvPr/>
          </p:nvSpPr>
          <p:spPr bwMode="auto">
            <a:xfrm>
              <a:off x="4275" y="135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b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  <p:grpSp>
          <p:nvGrpSpPr>
            <p:cNvPr id="35974" name="Group 81"/>
            <p:cNvGrpSpPr/>
            <p:nvPr/>
          </p:nvGrpSpPr>
          <p:grpSpPr bwMode="auto">
            <a:xfrm>
              <a:off x="3687" y="57"/>
              <a:ext cx="342" cy="327"/>
              <a:chOff x="1437" y="2849"/>
              <a:chExt cx="356" cy="321"/>
            </a:xfrm>
          </p:grpSpPr>
          <p:sp>
            <p:nvSpPr>
              <p:cNvPr id="35985" name="Oval 82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6" name="Rectangle 83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5975" name="Group 84"/>
            <p:cNvGrpSpPr/>
            <p:nvPr/>
          </p:nvGrpSpPr>
          <p:grpSpPr bwMode="auto">
            <a:xfrm>
              <a:off x="4977" y="207"/>
              <a:ext cx="342" cy="327"/>
              <a:chOff x="1437" y="2849"/>
              <a:chExt cx="367" cy="343"/>
            </a:xfrm>
          </p:grpSpPr>
          <p:sp>
            <p:nvSpPr>
              <p:cNvPr id="35983" name="Oval 85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4" name="Rectangle 86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5976" name="Group 87"/>
            <p:cNvGrpSpPr/>
            <p:nvPr/>
          </p:nvGrpSpPr>
          <p:grpSpPr bwMode="auto">
            <a:xfrm>
              <a:off x="3417" y="1299"/>
              <a:ext cx="342" cy="327"/>
              <a:chOff x="1437" y="2849"/>
              <a:chExt cx="367" cy="343"/>
            </a:xfrm>
          </p:grpSpPr>
          <p:sp>
            <p:nvSpPr>
              <p:cNvPr id="35981" name="Oval 88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82" name="Rectangle 89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5977" name="Line 90"/>
            <p:cNvSpPr>
              <a:spLocks noChangeShapeType="1"/>
            </p:cNvSpPr>
            <p:nvPr/>
          </p:nvSpPr>
          <p:spPr bwMode="auto">
            <a:xfrm flipH="1">
              <a:off x="3876" y="418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8" name="Rectangle 91"/>
            <p:cNvSpPr>
              <a:spLocks noChangeArrowheads="1"/>
            </p:cNvSpPr>
            <p:nvPr/>
          </p:nvSpPr>
          <p:spPr bwMode="auto">
            <a:xfrm>
              <a:off x="3555" y="363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35979" name="Line 92"/>
            <p:cNvSpPr>
              <a:spLocks noChangeShapeType="1"/>
            </p:cNvSpPr>
            <p:nvPr/>
          </p:nvSpPr>
          <p:spPr bwMode="auto">
            <a:xfrm flipH="1">
              <a:off x="3756" y="1114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80" name="Rectangle 93"/>
            <p:cNvSpPr>
              <a:spLocks noChangeArrowheads="1"/>
            </p:cNvSpPr>
            <p:nvPr/>
          </p:nvSpPr>
          <p:spPr bwMode="auto">
            <a:xfrm>
              <a:off x="3423" y="1011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625758" name="Line 94"/>
          <p:cNvSpPr>
            <a:spLocks noChangeShapeType="1"/>
          </p:cNvSpPr>
          <p:nvPr/>
        </p:nvSpPr>
        <p:spPr bwMode="auto">
          <a:xfrm>
            <a:off x="4438650" y="0"/>
            <a:ext cx="0" cy="685800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759" name="Line 95"/>
          <p:cNvSpPr>
            <a:spLocks noChangeShapeType="1"/>
          </p:cNvSpPr>
          <p:nvPr/>
        </p:nvSpPr>
        <p:spPr bwMode="auto">
          <a:xfrm rot="-5400000">
            <a:off x="4570413" y="-1136651"/>
            <a:ext cx="0" cy="9144001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5760" name="Group 96"/>
          <p:cNvGrpSpPr/>
          <p:nvPr/>
        </p:nvGrpSpPr>
        <p:grpSpPr bwMode="auto">
          <a:xfrm>
            <a:off x="219075" y="3497263"/>
            <a:ext cx="4143375" cy="2503487"/>
            <a:chOff x="234" y="152"/>
            <a:chExt cx="2610" cy="1577"/>
          </a:xfrm>
        </p:grpSpPr>
        <p:grpSp>
          <p:nvGrpSpPr>
            <p:cNvPr id="35894" name="Group 97"/>
            <p:cNvGrpSpPr/>
            <p:nvPr/>
          </p:nvGrpSpPr>
          <p:grpSpPr bwMode="auto">
            <a:xfrm>
              <a:off x="2253" y="197"/>
              <a:ext cx="342" cy="327"/>
              <a:chOff x="1437" y="2849"/>
              <a:chExt cx="367" cy="343"/>
            </a:xfrm>
          </p:grpSpPr>
          <p:sp>
            <p:nvSpPr>
              <p:cNvPr id="35940" name="Oval 98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1" name="Rectangle 99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grpSp>
          <p:nvGrpSpPr>
            <p:cNvPr id="35895" name="Group 100"/>
            <p:cNvGrpSpPr/>
            <p:nvPr/>
          </p:nvGrpSpPr>
          <p:grpSpPr bwMode="auto">
            <a:xfrm>
              <a:off x="963" y="323"/>
              <a:ext cx="342" cy="327"/>
              <a:chOff x="1437" y="2849"/>
              <a:chExt cx="356" cy="321"/>
            </a:xfrm>
          </p:grpSpPr>
          <p:sp>
            <p:nvSpPr>
              <p:cNvPr id="35938" name="Oval 101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9" name="Rectangle 102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5896" name="Group 103"/>
            <p:cNvGrpSpPr/>
            <p:nvPr/>
          </p:nvGrpSpPr>
          <p:grpSpPr bwMode="auto">
            <a:xfrm>
              <a:off x="234" y="152"/>
              <a:ext cx="2610" cy="1577"/>
              <a:chOff x="234" y="152"/>
              <a:chExt cx="2610" cy="1577"/>
            </a:xfrm>
          </p:grpSpPr>
          <p:sp>
            <p:nvSpPr>
              <p:cNvPr id="35903" name="Oval 104"/>
              <p:cNvSpPr>
                <a:spLocks noChangeArrowheads="1"/>
              </p:cNvSpPr>
              <p:nvPr/>
            </p:nvSpPr>
            <p:spPr bwMode="auto">
              <a:xfrm>
                <a:off x="1000" y="624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4" name="Text Box 105"/>
              <p:cNvSpPr txBox="1">
                <a:spLocks noChangeArrowheads="1"/>
              </p:cNvSpPr>
              <p:nvPr/>
            </p:nvSpPr>
            <p:spPr bwMode="auto">
              <a:xfrm>
                <a:off x="1269" y="191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>
                    <a:ea typeface="楷体_GB2312" pitchFamily="49" charset="-122"/>
                  </a:rPr>
                  <a:t>＋</a:t>
                </a:r>
              </a:p>
            </p:txBody>
          </p:sp>
          <p:sp>
            <p:nvSpPr>
              <p:cNvPr id="35905" name="AutoShape 106"/>
              <p:cNvSpPr>
                <a:spLocks noChangeArrowheads="1"/>
              </p:cNvSpPr>
              <p:nvPr/>
            </p:nvSpPr>
            <p:spPr bwMode="auto">
              <a:xfrm rot="5400000">
                <a:off x="1374" y="86"/>
                <a:ext cx="684" cy="81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6" name="Line 107"/>
              <p:cNvSpPr>
                <a:spLocks noChangeShapeType="1"/>
              </p:cNvSpPr>
              <p:nvPr/>
            </p:nvSpPr>
            <p:spPr bwMode="auto">
              <a:xfrm>
                <a:off x="1128" y="656"/>
                <a:ext cx="19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7" name="Text Box 108"/>
              <p:cNvSpPr txBox="1">
                <a:spLocks noChangeArrowheads="1"/>
              </p:cNvSpPr>
              <p:nvPr/>
            </p:nvSpPr>
            <p:spPr bwMode="auto">
              <a:xfrm>
                <a:off x="1296" y="5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>
                    <a:ea typeface="楷体_GB2312" pitchFamily="49" charset="-122"/>
                  </a:rPr>
                  <a:t>－</a:t>
                </a:r>
              </a:p>
            </p:txBody>
          </p:sp>
          <p:sp>
            <p:nvSpPr>
              <p:cNvPr id="35908" name="Line 109"/>
              <p:cNvSpPr>
                <a:spLocks noChangeShapeType="1"/>
              </p:cNvSpPr>
              <p:nvPr/>
            </p:nvSpPr>
            <p:spPr bwMode="auto">
              <a:xfrm>
                <a:off x="783" y="348"/>
                <a:ext cx="52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09" name="Line 110"/>
              <p:cNvSpPr>
                <a:spLocks noChangeShapeType="1"/>
              </p:cNvSpPr>
              <p:nvPr/>
            </p:nvSpPr>
            <p:spPr bwMode="auto">
              <a:xfrm>
                <a:off x="2283" y="492"/>
                <a:ext cx="1" cy="5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0" name="Line 111"/>
              <p:cNvSpPr>
                <a:spLocks noChangeShapeType="1"/>
              </p:cNvSpPr>
              <p:nvPr/>
            </p:nvSpPr>
            <p:spPr bwMode="auto">
              <a:xfrm flipH="1">
                <a:off x="1035" y="660"/>
                <a:ext cx="1" cy="4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1" name="Line 112"/>
              <p:cNvSpPr>
                <a:spLocks noChangeShapeType="1"/>
              </p:cNvSpPr>
              <p:nvPr/>
            </p:nvSpPr>
            <p:spPr bwMode="auto">
              <a:xfrm flipV="1">
                <a:off x="1023" y="1152"/>
                <a:ext cx="1248" cy="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2" name="Line 113"/>
              <p:cNvSpPr>
                <a:spLocks noChangeShapeType="1"/>
              </p:cNvSpPr>
              <p:nvPr/>
            </p:nvSpPr>
            <p:spPr bwMode="auto">
              <a:xfrm>
                <a:off x="2127" y="492"/>
                <a:ext cx="480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3" name="Line 114"/>
              <p:cNvSpPr>
                <a:spLocks noChangeShapeType="1"/>
              </p:cNvSpPr>
              <p:nvPr/>
            </p:nvSpPr>
            <p:spPr bwMode="auto">
              <a:xfrm flipH="1">
                <a:off x="2283" y="1032"/>
                <a:ext cx="1" cy="6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4" name="Text Box 115"/>
              <p:cNvSpPr txBox="1">
                <a:spLocks noChangeArrowheads="1"/>
              </p:cNvSpPr>
              <p:nvPr/>
            </p:nvSpPr>
            <p:spPr bwMode="auto">
              <a:xfrm>
                <a:off x="2306" y="446"/>
                <a:ext cx="31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i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35915" name="Text Box 116"/>
              <p:cNvSpPr txBox="1">
                <a:spLocks noChangeArrowheads="1"/>
              </p:cNvSpPr>
              <p:nvPr/>
            </p:nvSpPr>
            <p:spPr bwMode="auto">
              <a:xfrm>
                <a:off x="1910" y="698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L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 useBgFill="1">
            <p:nvSpPr>
              <p:cNvPr id="35916" name="Rectangle 117"/>
              <p:cNvSpPr>
                <a:spLocks noChangeArrowheads="1"/>
              </p:cNvSpPr>
              <p:nvPr/>
            </p:nvSpPr>
            <p:spPr bwMode="auto">
              <a:xfrm rot="-5400000">
                <a:off x="2139" y="1344"/>
                <a:ext cx="288" cy="96"/>
              </a:xfrm>
              <a:prstGeom prst="rect">
                <a:avLst/>
              </a:prstGeom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17" name="Text Box 118"/>
              <p:cNvSpPr txBox="1">
                <a:spLocks noChangeArrowheads="1"/>
              </p:cNvSpPr>
              <p:nvPr/>
            </p:nvSpPr>
            <p:spPr bwMode="auto">
              <a:xfrm>
                <a:off x="1850" y="1226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ea typeface="楷体_GB2312" pitchFamily="49" charset="-122"/>
                  </a:rPr>
                  <a:t>2</a:t>
                </a:r>
                <a:endParaRPr kumimoji="1" lang="en-US" altLang="zh-CN" sz="2400" b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5918" name="Line 119"/>
              <p:cNvSpPr>
                <a:spLocks noChangeShapeType="1"/>
              </p:cNvSpPr>
              <p:nvPr/>
            </p:nvSpPr>
            <p:spPr bwMode="auto">
              <a:xfrm flipV="1">
                <a:off x="2155" y="1676"/>
                <a:ext cx="252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35919" name="Rectangle 120"/>
              <p:cNvSpPr>
                <a:spLocks noChangeArrowheads="1"/>
              </p:cNvSpPr>
              <p:nvPr/>
            </p:nvSpPr>
            <p:spPr bwMode="auto">
              <a:xfrm rot="-5400000">
                <a:off x="2157" y="846"/>
                <a:ext cx="252" cy="96"/>
              </a:xfrm>
              <a:prstGeom prst="rect">
                <a:avLst/>
              </a:prstGeom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0" name="Oval 121"/>
              <p:cNvSpPr>
                <a:spLocks noChangeArrowheads="1"/>
              </p:cNvSpPr>
              <p:nvPr/>
            </p:nvSpPr>
            <p:spPr bwMode="auto">
              <a:xfrm>
                <a:off x="2544" y="456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1" name="Oval 122"/>
              <p:cNvSpPr>
                <a:spLocks noChangeArrowheads="1"/>
              </p:cNvSpPr>
              <p:nvPr/>
            </p:nvSpPr>
            <p:spPr bwMode="auto">
              <a:xfrm>
                <a:off x="2256" y="456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2" name="Line 123"/>
              <p:cNvSpPr>
                <a:spLocks noChangeShapeType="1"/>
              </p:cNvSpPr>
              <p:nvPr/>
            </p:nvSpPr>
            <p:spPr bwMode="auto">
              <a:xfrm>
                <a:off x="2424" y="7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23" name="Line 124"/>
              <p:cNvSpPr>
                <a:spLocks noChangeShapeType="1"/>
              </p:cNvSpPr>
              <p:nvPr/>
            </p:nvSpPr>
            <p:spPr bwMode="auto">
              <a:xfrm flipV="1">
                <a:off x="687" y="488"/>
                <a:ext cx="252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4" name="Line 125"/>
              <p:cNvSpPr>
                <a:spLocks noChangeShapeType="1"/>
              </p:cNvSpPr>
              <p:nvPr/>
            </p:nvSpPr>
            <p:spPr bwMode="auto">
              <a:xfrm>
                <a:off x="783" y="336"/>
                <a:ext cx="1" cy="1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5" name="Line 126"/>
              <p:cNvSpPr>
                <a:spLocks noChangeShapeType="1"/>
              </p:cNvSpPr>
              <p:nvPr/>
            </p:nvSpPr>
            <p:spPr bwMode="auto">
              <a:xfrm>
                <a:off x="576" y="656"/>
                <a:ext cx="67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6" name="Oval 127"/>
              <p:cNvSpPr>
                <a:spLocks noChangeArrowheads="1"/>
              </p:cNvSpPr>
              <p:nvPr/>
            </p:nvSpPr>
            <p:spPr bwMode="auto">
              <a:xfrm>
                <a:off x="516" y="624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7" name="Oval 128"/>
              <p:cNvSpPr>
                <a:spLocks noChangeArrowheads="1"/>
              </p:cNvSpPr>
              <p:nvPr/>
            </p:nvSpPr>
            <p:spPr bwMode="auto">
              <a:xfrm>
                <a:off x="2256" y="1128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28" name="Text Box 129"/>
              <p:cNvSpPr txBox="1">
                <a:spLocks noChangeArrowheads="1"/>
              </p:cNvSpPr>
              <p:nvPr/>
            </p:nvSpPr>
            <p:spPr bwMode="auto">
              <a:xfrm>
                <a:off x="234" y="713"/>
                <a:ext cx="3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i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35929" name="Line 130"/>
              <p:cNvSpPr>
                <a:spLocks noChangeShapeType="1"/>
              </p:cNvSpPr>
              <p:nvPr/>
            </p:nvSpPr>
            <p:spPr bwMode="auto">
              <a:xfrm>
                <a:off x="540" y="756"/>
                <a:ext cx="1" cy="3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0" name="Line 131"/>
              <p:cNvSpPr>
                <a:spLocks noChangeShapeType="1"/>
              </p:cNvSpPr>
              <p:nvPr/>
            </p:nvSpPr>
            <p:spPr bwMode="auto">
              <a:xfrm flipV="1">
                <a:off x="435" y="1380"/>
                <a:ext cx="252" cy="1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1" name="Line 132"/>
              <p:cNvSpPr>
                <a:spLocks noChangeShapeType="1"/>
              </p:cNvSpPr>
              <p:nvPr/>
            </p:nvSpPr>
            <p:spPr bwMode="auto">
              <a:xfrm>
                <a:off x="555" y="1252"/>
                <a:ext cx="1" cy="13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2" name="Oval 133"/>
              <p:cNvSpPr>
                <a:spLocks noChangeArrowheads="1"/>
              </p:cNvSpPr>
              <p:nvPr/>
            </p:nvSpPr>
            <p:spPr bwMode="auto">
              <a:xfrm>
                <a:off x="516" y="1200"/>
                <a:ext cx="57" cy="5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35933" name="Rectangle 134"/>
              <p:cNvSpPr>
                <a:spLocks noChangeArrowheads="1"/>
              </p:cNvSpPr>
              <p:nvPr/>
            </p:nvSpPr>
            <p:spPr bwMode="auto">
              <a:xfrm rot="10800000">
                <a:off x="1527" y="1116"/>
                <a:ext cx="288" cy="96"/>
              </a:xfrm>
              <a:prstGeom prst="rect">
                <a:avLst/>
              </a:prstGeom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34" name="Text Box 135"/>
              <p:cNvSpPr txBox="1">
                <a:spLocks noChangeArrowheads="1"/>
              </p:cNvSpPr>
              <p:nvPr/>
            </p:nvSpPr>
            <p:spPr bwMode="auto">
              <a:xfrm>
                <a:off x="1526" y="1178"/>
                <a:ext cx="4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ea typeface="楷体_GB2312" pitchFamily="49" charset="-122"/>
                  </a:rPr>
                  <a:t>1</a:t>
                </a:r>
                <a:endParaRPr kumimoji="1" lang="en-US" altLang="zh-CN" sz="2400" b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 useBgFill="1">
            <p:nvSpPr>
              <p:cNvPr id="35935" name="Rectangle 136"/>
              <p:cNvSpPr>
                <a:spLocks noChangeArrowheads="1"/>
              </p:cNvSpPr>
              <p:nvPr/>
            </p:nvSpPr>
            <p:spPr bwMode="auto">
              <a:xfrm>
                <a:off x="1413" y="1460"/>
                <a:ext cx="262" cy="269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(</a:t>
                </a:r>
                <a:r>
                  <a:rPr kumimoji="1" lang="en-US" altLang="zh-CN" sz="2800" b="1" i="1">
                    <a:solidFill>
                      <a:srgbClr val="003399"/>
                    </a:solidFill>
                    <a:ea typeface="楷体_GB2312" pitchFamily="49" charset="-122"/>
                  </a:rPr>
                  <a:t>c</a:t>
                </a:r>
                <a:r>
                  <a:rPr kumimoji="1" lang="en-US" altLang="zh-CN" sz="2800" b="1">
                    <a:solidFill>
                      <a:srgbClr val="003399"/>
                    </a:solidFill>
                    <a:ea typeface="楷体_GB2312" pitchFamily="49" charset="-122"/>
                  </a:rPr>
                  <a:t>)</a:t>
                </a:r>
              </a:p>
            </p:txBody>
          </p:sp>
          <p:sp>
            <p:nvSpPr>
              <p:cNvPr id="35936" name="Line 137"/>
              <p:cNvSpPr>
                <a:spLocks noChangeShapeType="1"/>
              </p:cNvSpPr>
              <p:nvPr/>
            </p:nvSpPr>
            <p:spPr bwMode="auto">
              <a:xfrm>
                <a:off x="2280" y="528"/>
                <a:ext cx="1" cy="2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37" name="Text Box 138"/>
              <p:cNvSpPr txBox="1">
                <a:spLocks noChangeArrowheads="1"/>
              </p:cNvSpPr>
              <p:nvPr/>
            </p:nvSpPr>
            <p:spPr bwMode="auto">
              <a:xfrm>
                <a:off x="2462" y="710"/>
                <a:ext cx="38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o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</p:grpSp>
        <p:sp>
          <p:nvSpPr>
            <p:cNvPr id="35897" name="Line 139"/>
            <p:cNvSpPr>
              <a:spLocks noChangeShapeType="1"/>
            </p:cNvSpPr>
            <p:nvPr/>
          </p:nvSpPr>
          <p:spPr bwMode="auto">
            <a:xfrm flipV="1">
              <a:off x="1176" y="1164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Rectangle 140"/>
            <p:cNvSpPr>
              <a:spLocks noChangeArrowheads="1"/>
            </p:cNvSpPr>
            <p:nvPr/>
          </p:nvSpPr>
          <p:spPr bwMode="auto">
            <a:xfrm>
              <a:off x="1178" y="84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35899" name="Line 141"/>
            <p:cNvSpPr>
              <a:spLocks noChangeShapeType="1"/>
            </p:cNvSpPr>
            <p:nvPr/>
          </p:nvSpPr>
          <p:spPr bwMode="auto">
            <a:xfrm flipV="1">
              <a:off x="612" y="660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Rectangle 142"/>
            <p:cNvSpPr>
              <a:spLocks noChangeArrowheads="1"/>
            </p:cNvSpPr>
            <p:nvPr/>
          </p:nvSpPr>
          <p:spPr bwMode="auto">
            <a:xfrm>
              <a:off x="626" y="624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35901" name="Line 143"/>
            <p:cNvSpPr>
              <a:spLocks noChangeShapeType="1"/>
            </p:cNvSpPr>
            <p:nvPr/>
          </p:nvSpPr>
          <p:spPr bwMode="auto">
            <a:xfrm flipV="1">
              <a:off x="1080" y="648"/>
              <a:ext cx="191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Rectangle 144"/>
            <p:cNvSpPr>
              <a:spLocks noChangeArrowheads="1"/>
            </p:cNvSpPr>
            <p:nvPr/>
          </p:nvSpPr>
          <p:spPr bwMode="auto">
            <a:xfrm>
              <a:off x="1058" y="63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625809" name="Group 145"/>
          <p:cNvGrpSpPr/>
          <p:nvPr/>
        </p:nvGrpSpPr>
        <p:grpSpPr bwMode="auto">
          <a:xfrm>
            <a:off x="4932363" y="3435350"/>
            <a:ext cx="3914775" cy="2586038"/>
            <a:chOff x="330" y="2015"/>
            <a:chExt cx="2466" cy="1629"/>
          </a:xfrm>
        </p:grpSpPr>
        <p:grpSp>
          <p:nvGrpSpPr>
            <p:cNvPr id="35852" name="Group 146"/>
            <p:cNvGrpSpPr/>
            <p:nvPr/>
          </p:nvGrpSpPr>
          <p:grpSpPr bwMode="auto">
            <a:xfrm>
              <a:off x="975" y="2015"/>
              <a:ext cx="342" cy="327"/>
              <a:chOff x="1437" y="2849"/>
              <a:chExt cx="356" cy="321"/>
            </a:xfrm>
          </p:grpSpPr>
          <p:sp>
            <p:nvSpPr>
              <p:cNvPr id="35892" name="Oval 147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3" name="Rectangle 148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6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5853" name="Group 149"/>
            <p:cNvGrpSpPr/>
            <p:nvPr/>
          </p:nvGrpSpPr>
          <p:grpSpPr bwMode="auto">
            <a:xfrm>
              <a:off x="2265" y="2177"/>
              <a:ext cx="342" cy="327"/>
              <a:chOff x="1437" y="2849"/>
              <a:chExt cx="367" cy="343"/>
            </a:xfrm>
          </p:grpSpPr>
          <p:sp>
            <p:nvSpPr>
              <p:cNvPr id="35890" name="Oval 150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1" name="Rectangle 151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5854" name="Group 152"/>
            <p:cNvGrpSpPr/>
            <p:nvPr/>
          </p:nvGrpSpPr>
          <p:grpSpPr bwMode="auto">
            <a:xfrm>
              <a:off x="2349" y="3317"/>
              <a:ext cx="342" cy="327"/>
              <a:chOff x="1437" y="2849"/>
              <a:chExt cx="367" cy="343"/>
            </a:xfrm>
          </p:grpSpPr>
          <p:sp>
            <p:nvSpPr>
              <p:cNvPr id="35888" name="Oval 153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9" name="Rectangle 154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7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5855" name="Line 155"/>
            <p:cNvSpPr>
              <a:spLocks noChangeShapeType="1"/>
            </p:cNvSpPr>
            <p:nvPr/>
          </p:nvSpPr>
          <p:spPr bwMode="auto">
            <a:xfrm flipH="1">
              <a:off x="1140" y="2388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Rectangle 156"/>
            <p:cNvSpPr>
              <a:spLocks noChangeArrowheads="1"/>
            </p:cNvSpPr>
            <p:nvPr/>
          </p:nvSpPr>
          <p:spPr bwMode="auto">
            <a:xfrm>
              <a:off x="819" y="2285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35857" name="Line 157"/>
            <p:cNvSpPr>
              <a:spLocks noChangeShapeType="1"/>
            </p:cNvSpPr>
            <p:nvPr/>
          </p:nvSpPr>
          <p:spPr bwMode="auto">
            <a:xfrm flipH="1">
              <a:off x="2124" y="3252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Rectangle 158"/>
            <p:cNvSpPr>
              <a:spLocks noChangeArrowheads="1"/>
            </p:cNvSpPr>
            <p:nvPr/>
          </p:nvSpPr>
          <p:spPr bwMode="auto">
            <a:xfrm>
              <a:off x="1791" y="3149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35859" name="Text Box 159"/>
            <p:cNvSpPr txBox="1">
              <a:spLocks noChangeArrowheads="1"/>
            </p:cNvSpPr>
            <p:nvPr/>
          </p:nvSpPr>
          <p:spPr bwMode="auto">
            <a:xfrm>
              <a:off x="1269" y="218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35860" name="AutoShape 160"/>
            <p:cNvSpPr>
              <a:spLocks noChangeArrowheads="1"/>
            </p:cNvSpPr>
            <p:nvPr/>
          </p:nvSpPr>
          <p:spPr bwMode="auto">
            <a:xfrm rot="5400000">
              <a:off x="1374" y="2078"/>
              <a:ext cx="684" cy="81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161"/>
            <p:cNvSpPr>
              <a:spLocks noChangeShapeType="1"/>
            </p:cNvSpPr>
            <p:nvPr/>
          </p:nvSpPr>
          <p:spPr bwMode="auto">
            <a:xfrm>
              <a:off x="1128" y="2648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Text Box 162"/>
            <p:cNvSpPr txBox="1">
              <a:spLocks noChangeArrowheads="1"/>
            </p:cNvSpPr>
            <p:nvPr/>
          </p:nvSpPr>
          <p:spPr bwMode="auto">
            <a:xfrm>
              <a:off x="1296" y="2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35863" name="Line 163"/>
            <p:cNvSpPr>
              <a:spLocks noChangeShapeType="1"/>
            </p:cNvSpPr>
            <p:nvPr/>
          </p:nvSpPr>
          <p:spPr bwMode="auto">
            <a:xfrm flipV="1">
              <a:off x="603" y="2340"/>
              <a:ext cx="7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Line 164"/>
            <p:cNvSpPr>
              <a:spLocks noChangeShapeType="1"/>
            </p:cNvSpPr>
            <p:nvPr/>
          </p:nvSpPr>
          <p:spPr bwMode="auto">
            <a:xfrm>
              <a:off x="2283" y="2484"/>
              <a:ext cx="1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Line 165"/>
            <p:cNvSpPr>
              <a:spLocks noChangeShapeType="1"/>
            </p:cNvSpPr>
            <p:nvPr/>
          </p:nvSpPr>
          <p:spPr bwMode="auto">
            <a:xfrm flipH="1">
              <a:off x="1119" y="2640"/>
              <a:ext cx="1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166"/>
            <p:cNvSpPr>
              <a:spLocks noChangeShapeType="1"/>
            </p:cNvSpPr>
            <p:nvPr/>
          </p:nvSpPr>
          <p:spPr bwMode="auto">
            <a:xfrm flipV="1">
              <a:off x="1107" y="3108"/>
              <a:ext cx="1176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167"/>
            <p:cNvSpPr>
              <a:spLocks noChangeShapeType="1"/>
            </p:cNvSpPr>
            <p:nvPr/>
          </p:nvSpPr>
          <p:spPr bwMode="auto">
            <a:xfrm>
              <a:off x="2127" y="2484"/>
              <a:ext cx="4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Line 168"/>
            <p:cNvSpPr>
              <a:spLocks noChangeShapeType="1"/>
            </p:cNvSpPr>
            <p:nvPr/>
          </p:nvSpPr>
          <p:spPr bwMode="auto">
            <a:xfrm flipH="1">
              <a:off x="2283" y="2940"/>
              <a:ext cx="1" cy="6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Text Box 169"/>
            <p:cNvSpPr txBox="1">
              <a:spLocks noChangeArrowheads="1"/>
            </p:cNvSpPr>
            <p:nvPr/>
          </p:nvSpPr>
          <p:spPr bwMode="auto">
            <a:xfrm>
              <a:off x="2426" y="2702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5870" name="Text Box 170"/>
            <p:cNvSpPr txBox="1">
              <a:spLocks noChangeArrowheads="1"/>
            </p:cNvSpPr>
            <p:nvPr/>
          </p:nvSpPr>
          <p:spPr bwMode="auto">
            <a:xfrm>
              <a:off x="1910" y="271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35871" name="Rectangle 171"/>
            <p:cNvSpPr>
              <a:spLocks noChangeArrowheads="1"/>
            </p:cNvSpPr>
            <p:nvPr/>
          </p:nvSpPr>
          <p:spPr bwMode="auto">
            <a:xfrm rot="-5400000">
              <a:off x="2139" y="3300"/>
              <a:ext cx="288" cy="96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Text Box 172"/>
            <p:cNvSpPr txBox="1">
              <a:spLocks noChangeArrowheads="1"/>
            </p:cNvSpPr>
            <p:nvPr/>
          </p:nvSpPr>
          <p:spPr bwMode="auto">
            <a:xfrm>
              <a:off x="2306" y="3086"/>
              <a:ext cx="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5873" name="Line 173"/>
            <p:cNvSpPr>
              <a:spLocks noChangeShapeType="1"/>
            </p:cNvSpPr>
            <p:nvPr/>
          </p:nvSpPr>
          <p:spPr bwMode="auto">
            <a:xfrm flipV="1">
              <a:off x="2155" y="3572"/>
              <a:ext cx="25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5874" name="Rectangle 174"/>
            <p:cNvSpPr>
              <a:spLocks noChangeArrowheads="1"/>
            </p:cNvSpPr>
            <p:nvPr/>
          </p:nvSpPr>
          <p:spPr bwMode="auto">
            <a:xfrm rot="-5400000">
              <a:off x="2157" y="2850"/>
              <a:ext cx="252" cy="96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Oval 175"/>
            <p:cNvSpPr>
              <a:spLocks noChangeArrowheads="1"/>
            </p:cNvSpPr>
            <p:nvPr/>
          </p:nvSpPr>
          <p:spPr bwMode="auto">
            <a:xfrm>
              <a:off x="2544" y="244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Oval 176"/>
            <p:cNvSpPr>
              <a:spLocks noChangeArrowheads="1"/>
            </p:cNvSpPr>
            <p:nvPr/>
          </p:nvSpPr>
          <p:spPr bwMode="auto">
            <a:xfrm>
              <a:off x="2256" y="2448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Line 177"/>
            <p:cNvSpPr>
              <a:spLocks noChangeShapeType="1"/>
            </p:cNvSpPr>
            <p:nvPr/>
          </p:nvSpPr>
          <p:spPr bwMode="auto">
            <a:xfrm flipH="1">
              <a:off x="2400" y="2772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Oval 178"/>
            <p:cNvSpPr>
              <a:spLocks noChangeArrowheads="1"/>
            </p:cNvSpPr>
            <p:nvPr/>
          </p:nvSpPr>
          <p:spPr bwMode="auto">
            <a:xfrm>
              <a:off x="576" y="2316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Oval 179"/>
            <p:cNvSpPr>
              <a:spLocks noChangeArrowheads="1"/>
            </p:cNvSpPr>
            <p:nvPr/>
          </p:nvSpPr>
          <p:spPr bwMode="auto">
            <a:xfrm>
              <a:off x="2256" y="3084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Text Box 180"/>
            <p:cNvSpPr txBox="1">
              <a:spLocks noChangeArrowheads="1"/>
            </p:cNvSpPr>
            <p:nvPr/>
          </p:nvSpPr>
          <p:spPr bwMode="auto">
            <a:xfrm>
              <a:off x="330" y="2417"/>
              <a:ext cx="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35881" name="Line 181"/>
            <p:cNvSpPr>
              <a:spLocks noChangeShapeType="1"/>
            </p:cNvSpPr>
            <p:nvPr/>
          </p:nvSpPr>
          <p:spPr bwMode="auto">
            <a:xfrm>
              <a:off x="612" y="2448"/>
              <a:ext cx="1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182"/>
            <p:cNvSpPr>
              <a:spLocks noChangeShapeType="1"/>
            </p:cNvSpPr>
            <p:nvPr/>
          </p:nvSpPr>
          <p:spPr bwMode="auto">
            <a:xfrm flipV="1">
              <a:off x="507" y="3048"/>
              <a:ext cx="252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3" name="Line 183"/>
            <p:cNvSpPr>
              <a:spLocks noChangeShapeType="1"/>
            </p:cNvSpPr>
            <p:nvPr/>
          </p:nvSpPr>
          <p:spPr bwMode="auto">
            <a:xfrm>
              <a:off x="627" y="2920"/>
              <a:ext cx="1" cy="1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Oval 184"/>
            <p:cNvSpPr>
              <a:spLocks noChangeArrowheads="1"/>
            </p:cNvSpPr>
            <p:nvPr/>
          </p:nvSpPr>
          <p:spPr bwMode="auto">
            <a:xfrm>
              <a:off x="588" y="286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5885" name="Rectangle 185"/>
            <p:cNvSpPr>
              <a:spLocks noChangeArrowheads="1"/>
            </p:cNvSpPr>
            <p:nvPr/>
          </p:nvSpPr>
          <p:spPr bwMode="auto">
            <a:xfrm>
              <a:off x="1317" y="3308"/>
              <a:ext cx="262" cy="269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d</a:t>
              </a: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)</a:t>
              </a:r>
            </a:p>
          </p:txBody>
        </p:sp>
        <p:sp>
          <p:nvSpPr>
            <p:cNvPr id="35886" name="Rectangle 186"/>
            <p:cNvSpPr>
              <a:spLocks noChangeArrowheads="1"/>
            </p:cNvSpPr>
            <p:nvPr/>
          </p:nvSpPr>
          <p:spPr bwMode="auto">
            <a:xfrm>
              <a:off x="2321" y="2429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35887" name="Line 187"/>
            <p:cNvSpPr>
              <a:spLocks noChangeShapeType="1"/>
            </p:cNvSpPr>
            <p:nvPr/>
          </p:nvSpPr>
          <p:spPr bwMode="auto">
            <a:xfrm flipH="1">
              <a:off x="2280" y="2532"/>
              <a:ext cx="1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5852" name="Text Box 188"/>
          <p:cNvSpPr txBox="1">
            <a:spLocks noChangeArrowheads="1"/>
          </p:cNvSpPr>
          <p:nvPr/>
        </p:nvSpPr>
        <p:spPr bwMode="auto">
          <a:xfrm>
            <a:off x="708025" y="29098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电压并联负反馈</a:t>
            </a:r>
          </a:p>
        </p:txBody>
      </p:sp>
      <p:sp>
        <p:nvSpPr>
          <p:cNvPr id="625853" name="Text Box 189"/>
          <p:cNvSpPr txBox="1">
            <a:spLocks noChangeArrowheads="1"/>
          </p:cNvSpPr>
          <p:nvPr/>
        </p:nvSpPr>
        <p:spPr bwMode="auto">
          <a:xfrm>
            <a:off x="5146675" y="283845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电压串联负反馈</a:t>
            </a:r>
          </a:p>
        </p:txBody>
      </p:sp>
      <p:sp>
        <p:nvSpPr>
          <p:cNvPr id="625854" name="Text Box 190"/>
          <p:cNvSpPr txBox="1">
            <a:spLocks noChangeArrowheads="1"/>
          </p:cNvSpPr>
          <p:nvPr/>
        </p:nvSpPr>
        <p:spPr bwMode="auto">
          <a:xfrm>
            <a:off x="647700" y="592455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电流并联负反馈</a:t>
            </a:r>
          </a:p>
        </p:txBody>
      </p:sp>
      <p:sp>
        <p:nvSpPr>
          <p:cNvPr id="625855" name="Text Box 191"/>
          <p:cNvSpPr txBox="1">
            <a:spLocks noChangeArrowheads="1"/>
          </p:cNvSpPr>
          <p:nvPr/>
        </p:nvSpPr>
        <p:spPr bwMode="auto">
          <a:xfrm>
            <a:off x="5200650" y="588645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电流串联负反馈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58" grpId="0" animBg="1"/>
      <p:bldP spid="625759" grpId="0" animBg="1"/>
      <p:bldP spid="625852" grpId="0" autoUpdateAnimBg="0"/>
      <p:bldP spid="625853" grpId="0" autoUpdateAnimBg="0"/>
      <p:bldP spid="625854" grpId="0" autoUpdateAnimBg="0"/>
      <p:bldP spid="62585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/>
          <p:nvPr/>
        </p:nvGrpSpPr>
        <p:grpSpPr bwMode="auto">
          <a:xfrm>
            <a:off x="323850" y="433388"/>
            <a:ext cx="4686300" cy="3282950"/>
            <a:chOff x="780" y="152"/>
            <a:chExt cx="2952" cy="2080"/>
          </a:xfrm>
        </p:grpSpPr>
        <p:sp>
          <p:nvSpPr>
            <p:cNvPr id="36912" name="Line 3"/>
            <p:cNvSpPr>
              <a:spLocks noChangeShapeType="1"/>
            </p:cNvSpPr>
            <p:nvPr/>
          </p:nvSpPr>
          <p:spPr bwMode="auto">
            <a:xfrm>
              <a:off x="1679" y="1180"/>
              <a:ext cx="0" cy="9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3" name="Text Box 4"/>
            <p:cNvSpPr txBox="1">
              <a:spLocks noChangeArrowheads="1"/>
            </p:cNvSpPr>
            <p:nvPr/>
          </p:nvSpPr>
          <p:spPr bwMode="auto">
            <a:xfrm>
              <a:off x="1266" y="524"/>
              <a:ext cx="3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长城楷体" pitchFamily="49" charset="-122"/>
                </a:rPr>
                <a:t>R</a:t>
              </a:r>
              <a:r>
                <a:rPr kumimoji="1" lang="en-US" altLang="zh-CN" sz="2400" b="1" baseline="-25000">
                  <a:ea typeface="长城楷体" pitchFamily="49" charset="-122"/>
                </a:rPr>
                <a:t>B1</a:t>
              </a:r>
              <a:endParaRPr kumimoji="1" lang="en-US" altLang="zh-CN" sz="2400" b="1">
                <a:ea typeface="长城楷体" pitchFamily="49" charset="-122"/>
              </a:endParaRPr>
            </a:p>
          </p:txBody>
        </p:sp>
        <p:sp>
          <p:nvSpPr>
            <p:cNvPr id="36914" name="Line 5"/>
            <p:cNvSpPr>
              <a:spLocks noChangeShapeType="1"/>
            </p:cNvSpPr>
            <p:nvPr/>
          </p:nvSpPr>
          <p:spPr bwMode="auto">
            <a:xfrm>
              <a:off x="1675" y="869"/>
              <a:ext cx="0" cy="3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5" name="Line 6"/>
            <p:cNvSpPr>
              <a:spLocks noChangeShapeType="1"/>
            </p:cNvSpPr>
            <p:nvPr/>
          </p:nvSpPr>
          <p:spPr bwMode="auto">
            <a:xfrm flipH="1" flipV="1">
              <a:off x="1680" y="390"/>
              <a:ext cx="0" cy="2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36916" name="Rectangle 7"/>
            <p:cNvSpPr>
              <a:spLocks noChangeArrowheads="1"/>
            </p:cNvSpPr>
            <p:nvPr/>
          </p:nvSpPr>
          <p:spPr bwMode="auto">
            <a:xfrm>
              <a:off x="1627" y="597"/>
              <a:ext cx="104" cy="274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7" name="Line 8"/>
            <p:cNvSpPr>
              <a:spLocks noChangeShapeType="1"/>
            </p:cNvSpPr>
            <p:nvPr/>
          </p:nvSpPr>
          <p:spPr bwMode="auto">
            <a:xfrm>
              <a:off x="1679" y="399"/>
              <a:ext cx="6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8" name="Line 9"/>
            <p:cNvSpPr>
              <a:spLocks noChangeShapeType="1"/>
            </p:cNvSpPr>
            <p:nvPr/>
          </p:nvSpPr>
          <p:spPr bwMode="auto">
            <a:xfrm flipV="1">
              <a:off x="2365" y="394"/>
              <a:ext cx="1" cy="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9" name="Line 10"/>
            <p:cNvSpPr>
              <a:spLocks noChangeShapeType="1"/>
            </p:cNvSpPr>
            <p:nvPr/>
          </p:nvSpPr>
          <p:spPr bwMode="auto">
            <a:xfrm flipV="1">
              <a:off x="2370" y="724"/>
              <a:ext cx="0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0" name="Line 11"/>
            <p:cNvSpPr>
              <a:spLocks noChangeShapeType="1"/>
            </p:cNvSpPr>
            <p:nvPr/>
          </p:nvSpPr>
          <p:spPr bwMode="auto">
            <a:xfrm>
              <a:off x="1788" y="1220"/>
              <a:ext cx="44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1" name="Line 12"/>
            <p:cNvSpPr>
              <a:spLocks noChangeShapeType="1"/>
            </p:cNvSpPr>
            <p:nvPr/>
          </p:nvSpPr>
          <p:spPr bwMode="auto">
            <a:xfrm>
              <a:off x="2211" y="1090"/>
              <a:ext cx="0" cy="288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2" name="Line 13"/>
            <p:cNvSpPr>
              <a:spLocks noChangeShapeType="1"/>
            </p:cNvSpPr>
            <p:nvPr/>
          </p:nvSpPr>
          <p:spPr bwMode="auto">
            <a:xfrm>
              <a:off x="2223" y="1279"/>
              <a:ext cx="168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3" name="Line 14"/>
            <p:cNvSpPr>
              <a:spLocks noChangeShapeType="1"/>
            </p:cNvSpPr>
            <p:nvPr/>
          </p:nvSpPr>
          <p:spPr bwMode="auto">
            <a:xfrm flipV="1">
              <a:off x="2223" y="1071"/>
              <a:ext cx="156" cy="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4" name="Line 15"/>
            <p:cNvSpPr>
              <a:spLocks noChangeShapeType="1"/>
            </p:cNvSpPr>
            <p:nvPr/>
          </p:nvSpPr>
          <p:spPr bwMode="auto">
            <a:xfrm>
              <a:off x="2370" y="722"/>
              <a:ext cx="0" cy="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5" name="Line 16"/>
            <p:cNvSpPr>
              <a:spLocks noChangeShapeType="1"/>
            </p:cNvSpPr>
            <p:nvPr/>
          </p:nvSpPr>
          <p:spPr bwMode="auto">
            <a:xfrm>
              <a:off x="2370" y="1384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6" name="Line 17"/>
            <p:cNvSpPr>
              <a:spLocks noChangeShapeType="1"/>
            </p:cNvSpPr>
            <p:nvPr/>
          </p:nvSpPr>
          <p:spPr bwMode="auto">
            <a:xfrm>
              <a:off x="1374" y="1219"/>
              <a:ext cx="503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7" name="Line 18"/>
            <p:cNvSpPr>
              <a:spLocks noChangeShapeType="1"/>
            </p:cNvSpPr>
            <p:nvPr/>
          </p:nvSpPr>
          <p:spPr bwMode="auto">
            <a:xfrm>
              <a:off x="1050" y="2114"/>
              <a:ext cx="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8" name="Line 19"/>
            <p:cNvSpPr>
              <a:spLocks noChangeShapeType="1"/>
            </p:cNvSpPr>
            <p:nvPr/>
          </p:nvSpPr>
          <p:spPr bwMode="auto">
            <a:xfrm>
              <a:off x="1481" y="2114"/>
              <a:ext cx="14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29" name="Line 20"/>
            <p:cNvSpPr>
              <a:spLocks noChangeShapeType="1"/>
            </p:cNvSpPr>
            <p:nvPr/>
          </p:nvSpPr>
          <p:spPr bwMode="auto">
            <a:xfrm>
              <a:off x="2371" y="1692"/>
              <a:ext cx="0" cy="5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30" name="Line 21"/>
            <p:cNvSpPr>
              <a:spLocks noChangeShapeType="1"/>
            </p:cNvSpPr>
            <p:nvPr/>
          </p:nvSpPr>
          <p:spPr bwMode="auto">
            <a:xfrm flipV="1">
              <a:off x="2317" y="2114"/>
              <a:ext cx="9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31" name="Text Box 22"/>
            <p:cNvSpPr txBox="1">
              <a:spLocks noChangeArrowheads="1"/>
            </p:cNvSpPr>
            <p:nvPr/>
          </p:nvSpPr>
          <p:spPr bwMode="auto">
            <a:xfrm>
              <a:off x="2694" y="152"/>
              <a:ext cx="54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>
                  <a:ea typeface="长城楷体" pitchFamily="49" charset="-122"/>
                </a:rPr>
                <a:t>+</a:t>
              </a:r>
              <a:r>
                <a:rPr kumimoji="1" lang="en-US" altLang="zh-CN" sz="2400" b="1" i="1">
                  <a:ea typeface="长城楷体" pitchFamily="49" charset="-122"/>
                </a:rPr>
                <a:t>U</a:t>
              </a:r>
              <a:r>
                <a:rPr kumimoji="1" lang="en-US" altLang="zh-CN" sz="2400" b="1" baseline="-25000">
                  <a:ea typeface="长城楷体" pitchFamily="49" charset="-122"/>
                </a:rPr>
                <a:t>CC</a:t>
              </a:r>
              <a:endParaRPr kumimoji="1" lang="en-US" altLang="zh-CN" sz="2400" b="1">
                <a:ea typeface="长城楷体" pitchFamily="49" charset="-122"/>
              </a:endParaRPr>
            </a:p>
          </p:txBody>
        </p:sp>
        <p:sp useBgFill="1">
          <p:nvSpPr>
            <p:cNvPr id="36932" name="Rectangle 23"/>
            <p:cNvSpPr>
              <a:spLocks noChangeArrowheads="1"/>
            </p:cNvSpPr>
            <p:nvPr/>
          </p:nvSpPr>
          <p:spPr bwMode="auto">
            <a:xfrm>
              <a:off x="2318" y="601"/>
              <a:ext cx="104" cy="274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33" name="Oval 24"/>
            <p:cNvSpPr>
              <a:spLocks noChangeArrowheads="1"/>
            </p:cNvSpPr>
            <p:nvPr/>
          </p:nvSpPr>
          <p:spPr bwMode="auto">
            <a:xfrm>
              <a:off x="2626" y="364"/>
              <a:ext cx="75" cy="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34" name="Oval 25"/>
            <p:cNvSpPr>
              <a:spLocks noChangeArrowheads="1"/>
            </p:cNvSpPr>
            <p:nvPr/>
          </p:nvSpPr>
          <p:spPr bwMode="auto">
            <a:xfrm>
              <a:off x="965" y="1185"/>
              <a:ext cx="75" cy="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35" name="Oval 26"/>
            <p:cNvSpPr>
              <a:spLocks noChangeArrowheads="1"/>
            </p:cNvSpPr>
            <p:nvPr/>
          </p:nvSpPr>
          <p:spPr bwMode="auto">
            <a:xfrm>
              <a:off x="969" y="2079"/>
              <a:ext cx="76" cy="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36" name="Group 27"/>
            <p:cNvGrpSpPr/>
            <p:nvPr/>
          </p:nvGrpSpPr>
          <p:grpSpPr bwMode="auto">
            <a:xfrm>
              <a:off x="1304" y="1110"/>
              <a:ext cx="76" cy="220"/>
              <a:chOff x="3454" y="2018"/>
              <a:chExt cx="96" cy="328"/>
            </a:xfrm>
          </p:grpSpPr>
          <p:sp>
            <p:nvSpPr>
              <p:cNvPr id="36965" name="Line 28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66" name="Line 29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937" name="Line 30"/>
            <p:cNvSpPr>
              <a:spLocks noChangeShapeType="1"/>
            </p:cNvSpPr>
            <p:nvPr/>
          </p:nvSpPr>
          <p:spPr bwMode="auto">
            <a:xfrm>
              <a:off x="1047" y="1215"/>
              <a:ext cx="2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6938" name="Group 31"/>
            <p:cNvGrpSpPr/>
            <p:nvPr/>
          </p:nvGrpSpPr>
          <p:grpSpPr bwMode="auto">
            <a:xfrm flipH="1">
              <a:off x="2866" y="909"/>
              <a:ext cx="76" cy="220"/>
              <a:chOff x="3454" y="2018"/>
              <a:chExt cx="96" cy="328"/>
            </a:xfrm>
          </p:grpSpPr>
          <p:sp>
            <p:nvSpPr>
              <p:cNvPr id="36963" name="Line 32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964" name="Line 33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939" name="Line 34"/>
            <p:cNvSpPr>
              <a:spLocks noChangeShapeType="1"/>
            </p:cNvSpPr>
            <p:nvPr/>
          </p:nvSpPr>
          <p:spPr bwMode="auto">
            <a:xfrm flipH="1" flipV="1">
              <a:off x="2938" y="1006"/>
              <a:ext cx="337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0" name="Line 35"/>
            <p:cNvSpPr>
              <a:spLocks noChangeShapeType="1"/>
            </p:cNvSpPr>
            <p:nvPr/>
          </p:nvSpPr>
          <p:spPr bwMode="auto">
            <a:xfrm>
              <a:off x="2366" y="1012"/>
              <a:ext cx="50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1" name="Text Box 36"/>
            <p:cNvSpPr txBox="1">
              <a:spLocks noChangeArrowheads="1"/>
            </p:cNvSpPr>
            <p:nvPr/>
          </p:nvSpPr>
          <p:spPr bwMode="auto">
            <a:xfrm>
              <a:off x="1994" y="519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长城楷体" pitchFamily="49" charset="-122"/>
                </a:rPr>
                <a:t>R</a:t>
              </a:r>
              <a:r>
                <a:rPr kumimoji="1" lang="en-US" altLang="zh-CN" sz="2400" b="1" baseline="-25000">
                  <a:ea typeface="长城楷体" pitchFamily="49" charset="-122"/>
                </a:rPr>
                <a:t>C</a:t>
              </a:r>
              <a:endParaRPr kumimoji="1" lang="en-US" altLang="zh-CN" sz="2400" b="1">
                <a:ea typeface="长城楷体" pitchFamily="49" charset="-122"/>
              </a:endParaRPr>
            </a:p>
          </p:txBody>
        </p:sp>
        <p:sp>
          <p:nvSpPr>
            <p:cNvPr id="36942" name="Text Box 37"/>
            <p:cNvSpPr txBox="1">
              <a:spLocks noChangeArrowheads="1"/>
            </p:cNvSpPr>
            <p:nvPr/>
          </p:nvSpPr>
          <p:spPr bwMode="auto">
            <a:xfrm>
              <a:off x="1176" y="781"/>
              <a:ext cx="3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长城楷体" pitchFamily="49" charset="-122"/>
                </a:rPr>
                <a:t>C</a:t>
              </a:r>
              <a:r>
                <a:rPr kumimoji="1" lang="en-US" altLang="zh-CN" sz="2400" b="1" baseline="-25000">
                  <a:ea typeface="长城楷体" pitchFamily="49" charset="-122"/>
                </a:rPr>
                <a:t>1</a:t>
              </a:r>
              <a:endParaRPr kumimoji="1" lang="en-US" altLang="zh-CN" sz="2400" b="1">
                <a:ea typeface="长城楷体" pitchFamily="49" charset="-122"/>
              </a:endParaRPr>
            </a:p>
          </p:txBody>
        </p:sp>
        <p:sp>
          <p:nvSpPr>
            <p:cNvPr id="36943" name="Text Box 38"/>
            <p:cNvSpPr txBox="1">
              <a:spLocks noChangeArrowheads="1"/>
            </p:cNvSpPr>
            <p:nvPr/>
          </p:nvSpPr>
          <p:spPr bwMode="auto">
            <a:xfrm>
              <a:off x="2765" y="623"/>
              <a:ext cx="30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长城楷体" pitchFamily="49" charset="-122"/>
                </a:rPr>
                <a:t>C</a:t>
              </a:r>
              <a:r>
                <a:rPr kumimoji="1" lang="en-US" altLang="zh-CN" sz="2400" b="1" baseline="-25000">
                  <a:ea typeface="长城楷体" pitchFamily="49" charset="-122"/>
                </a:rPr>
                <a:t>2</a:t>
              </a:r>
              <a:endParaRPr kumimoji="1" lang="en-US" altLang="zh-CN" sz="2400" b="1">
                <a:ea typeface="长城楷体" pitchFamily="49" charset="-122"/>
              </a:endParaRPr>
            </a:p>
          </p:txBody>
        </p:sp>
        <p:sp>
          <p:nvSpPr>
            <p:cNvPr id="36944" name="Text Box 39"/>
            <p:cNvSpPr txBox="1">
              <a:spLocks noChangeArrowheads="1"/>
            </p:cNvSpPr>
            <p:nvPr/>
          </p:nvSpPr>
          <p:spPr bwMode="auto">
            <a:xfrm>
              <a:off x="2492" y="1094"/>
              <a:ext cx="1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kumimoji="1" lang="zh-CN" altLang="zh-CN" sz="2400" b="1">
                <a:ea typeface="长城楷体" pitchFamily="49" charset="-122"/>
              </a:endParaRPr>
            </a:p>
          </p:txBody>
        </p:sp>
        <p:sp>
          <p:nvSpPr>
            <p:cNvPr id="36945" name="Line 40"/>
            <p:cNvSpPr>
              <a:spLocks noChangeShapeType="1"/>
            </p:cNvSpPr>
            <p:nvPr/>
          </p:nvSpPr>
          <p:spPr bwMode="auto">
            <a:xfrm>
              <a:off x="2360" y="399"/>
              <a:ext cx="2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6" name="Oval 41"/>
            <p:cNvSpPr>
              <a:spLocks noChangeArrowheads="1"/>
            </p:cNvSpPr>
            <p:nvPr/>
          </p:nvSpPr>
          <p:spPr bwMode="auto">
            <a:xfrm>
              <a:off x="2351" y="2096"/>
              <a:ext cx="37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36947" name="Rectangle 42"/>
            <p:cNvSpPr>
              <a:spLocks noChangeArrowheads="1"/>
            </p:cNvSpPr>
            <p:nvPr/>
          </p:nvSpPr>
          <p:spPr bwMode="auto">
            <a:xfrm>
              <a:off x="1627" y="1542"/>
              <a:ext cx="104" cy="274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48" name="Text Box 43"/>
            <p:cNvSpPr txBox="1">
              <a:spLocks noChangeArrowheads="1"/>
            </p:cNvSpPr>
            <p:nvPr/>
          </p:nvSpPr>
          <p:spPr bwMode="auto">
            <a:xfrm>
              <a:off x="1247" y="1490"/>
              <a:ext cx="39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长城楷体" pitchFamily="49" charset="-122"/>
                </a:rPr>
                <a:t>R</a:t>
              </a:r>
              <a:r>
                <a:rPr kumimoji="1" lang="en-US" altLang="zh-CN" sz="2400" b="1" baseline="-25000">
                  <a:ea typeface="长城楷体" pitchFamily="49" charset="-122"/>
                </a:rPr>
                <a:t>B2</a:t>
              </a:r>
              <a:endParaRPr kumimoji="1" lang="en-US" altLang="zh-CN" sz="2400" b="1">
                <a:ea typeface="长城楷体" pitchFamily="49" charset="-122"/>
              </a:endParaRPr>
            </a:p>
          </p:txBody>
        </p:sp>
        <p:sp useBgFill="1">
          <p:nvSpPr>
            <p:cNvPr id="36949" name="Rectangle 44"/>
            <p:cNvSpPr>
              <a:spLocks noChangeArrowheads="1"/>
            </p:cNvSpPr>
            <p:nvPr/>
          </p:nvSpPr>
          <p:spPr bwMode="auto">
            <a:xfrm>
              <a:off x="2318" y="1620"/>
              <a:ext cx="104" cy="275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50" name="Oval 45"/>
            <p:cNvSpPr>
              <a:spLocks noChangeArrowheads="1"/>
            </p:cNvSpPr>
            <p:nvPr/>
          </p:nvSpPr>
          <p:spPr bwMode="auto">
            <a:xfrm>
              <a:off x="1660" y="1197"/>
              <a:ext cx="37" cy="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51" name="Oval 46"/>
            <p:cNvSpPr>
              <a:spLocks noChangeArrowheads="1"/>
            </p:cNvSpPr>
            <p:nvPr/>
          </p:nvSpPr>
          <p:spPr bwMode="auto">
            <a:xfrm>
              <a:off x="2339" y="992"/>
              <a:ext cx="37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52" name="Oval 47"/>
            <p:cNvSpPr>
              <a:spLocks noChangeArrowheads="1"/>
            </p:cNvSpPr>
            <p:nvPr/>
          </p:nvSpPr>
          <p:spPr bwMode="auto">
            <a:xfrm>
              <a:off x="1660" y="2096"/>
              <a:ext cx="37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53" name="Oval 48"/>
            <p:cNvSpPr>
              <a:spLocks noChangeArrowheads="1"/>
            </p:cNvSpPr>
            <p:nvPr/>
          </p:nvSpPr>
          <p:spPr bwMode="auto">
            <a:xfrm>
              <a:off x="2346" y="380"/>
              <a:ext cx="37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54" name="Line 49"/>
            <p:cNvSpPr>
              <a:spLocks noChangeShapeType="1"/>
            </p:cNvSpPr>
            <p:nvPr/>
          </p:nvSpPr>
          <p:spPr bwMode="auto">
            <a:xfrm>
              <a:off x="3268" y="1011"/>
              <a:ext cx="0" cy="1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36955" name="Rectangle 50"/>
            <p:cNvSpPr>
              <a:spLocks noChangeArrowheads="1"/>
            </p:cNvSpPr>
            <p:nvPr/>
          </p:nvSpPr>
          <p:spPr bwMode="auto">
            <a:xfrm>
              <a:off x="3207" y="1499"/>
              <a:ext cx="104" cy="274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56" name="Text Box 51"/>
            <p:cNvSpPr txBox="1">
              <a:spLocks noChangeArrowheads="1"/>
            </p:cNvSpPr>
            <p:nvPr/>
          </p:nvSpPr>
          <p:spPr bwMode="auto">
            <a:xfrm>
              <a:off x="2469" y="1621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长城楷体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长城楷体" pitchFamily="49" charset="-122"/>
                </a:rPr>
                <a:t>E</a:t>
              </a:r>
              <a:endParaRPr kumimoji="1" lang="en-US" altLang="zh-CN" sz="2400" b="1">
                <a:solidFill>
                  <a:srgbClr val="FF0000"/>
                </a:solidFill>
                <a:ea typeface="长城楷体" pitchFamily="49" charset="-122"/>
              </a:endParaRPr>
            </a:p>
          </p:txBody>
        </p:sp>
        <p:sp>
          <p:nvSpPr>
            <p:cNvPr id="36957" name="Text Box 52"/>
            <p:cNvSpPr txBox="1">
              <a:spLocks noChangeArrowheads="1"/>
            </p:cNvSpPr>
            <p:nvPr/>
          </p:nvSpPr>
          <p:spPr bwMode="auto">
            <a:xfrm>
              <a:off x="2896" y="1248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长城楷体" pitchFamily="49" charset="-122"/>
                </a:rPr>
                <a:t>R</a:t>
              </a:r>
              <a:r>
                <a:rPr kumimoji="1" lang="en-US" altLang="zh-CN" sz="2400" b="1" baseline="-25000">
                  <a:ea typeface="长城楷体" pitchFamily="49" charset="-122"/>
                </a:rPr>
                <a:t>L</a:t>
              </a:r>
              <a:endParaRPr kumimoji="1" lang="en-US" altLang="zh-CN" sz="2400" b="1">
                <a:ea typeface="长城楷体" pitchFamily="49" charset="-122"/>
              </a:endParaRPr>
            </a:p>
          </p:txBody>
        </p:sp>
        <p:sp>
          <p:nvSpPr>
            <p:cNvPr id="36958" name="Line 53"/>
            <p:cNvSpPr>
              <a:spLocks noChangeShapeType="1"/>
            </p:cNvSpPr>
            <p:nvPr/>
          </p:nvSpPr>
          <p:spPr bwMode="auto">
            <a:xfrm>
              <a:off x="3410" y="1447"/>
              <a:ext cx="0" cy="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59" name="Line 54"/>
            <p:cNvSpPr>
              <a:spLocks noChangeShapeType="1"/>
            </p:cNvSpPr>
            <p:nvPr/>
          </p:nvSpPr>
          <p:spPr bwMode="auto">
            <a:xfrm>
              <a:off x="1064" y="1479"/>
              <a:ext cx="0" cy="4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60" name="Text Box 55"/>
            <p:cNvSpPr txBox="1">
              <a:spLocks noChangeArrowheads="1"/>
            </p:cNvSpPr>
            <p:nvPr/>
          </p:nvSpPr>
          <p:spPr bwMode="auto">
            <a:xfrm>
              <a:off x="780" y="1521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长城楷体" pitchFamily="49" charset="-122"/>
                </a:rPr>
                <a:t>u</a:t>
              </a:r>
              <a:r>
                <a:rPr kumimoji="1" lang="en-US" altLang="zh-CN" sz="2400" b="1" baseline="-25000">
                  <a:ea typeface="长城楷体" pitchFamily="49" charset="-122"/>
                </a:rPr>
                <a:t>i</a:t>
              </a:r>
              <a:endParaRPr kumimoji="1" lang="en-US" altLang="zh-CN" sz="2400" b="1">
                <a:ea typeface="长城楷体" pitchFamily="49" charset="-122"/>
              </a:endParaRPr>
            </a:p>
          </p:txBody>
        </p:sp>
        <p:sp>
          <p:nvSpPr>
            <p:cNvPr id="36961" name="Text Box 56"/>
            <p:cNvSpPr txBox="1">
              <a:spLocks noChangeArrowheads="1"/>
            </p:cNvSpPr>
            <p:nvPr/>
          </p:nvSpPr>
          <p:spPr bwMode="auto">
            <a:xfrm>
              <a:off x="3439" y="1514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长城楷体" pitchFamily="49" charset="-122"/>
                </a:rPr>
                <a:t>u</a:t>
              </a:r>
              <a:r>
                <a:rPr kumimoji="1" lang="en-US" altLang="zh-CN" sz="2400" b="1" baseline="-25000">
                  <a:ea typeface="长城楷体" pitchFamily="49" charset="-122"/>
                </a:rPr>
                <a:t>o</a:t>
              </a:r>
              <a:endParaRPr kumimoji="1" lang="en-US" altLang="zh-CN" sz="2400" b="1">
                <a:ea typeface="长城楷体" pitchFamily="49" charset="-122"/>
              </a:endParaRPr>
            </a:p>
          </p:txBody>
        </p:sp>
        <p:sp>
          <p:nvSpPr>
            <p:cNvPr id="36962" name="Line 57"/>
            <p:cNvSpPr>
              <a:spLocks noChangeShapeType="1"/>
            </p:cNvSpPr>
            <p:nvPr/>
          </p:nvSpPr>
          <p:spPr bwMode="auto">
            <a:xfrm>
              <a:off x="2196" y="2220"/>
              <a:ext cx="384" cy="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6746" name="Rectangle 58"/>
          <p:cNvSpPr>
            <a:spLocks noChangeArrowheads="1"/>
          </p:cNvSpPr>
          <p:nvPr/>
        </p:nvSpPr>
        <p:spPr bwMode="auto">
          <a:xfrm>
            <a:off x="1989138" y="2238375"/>
            <a:ext cx="623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be</a:t>
            </a:r>
          </a:p>
        </p:txBody>
      </p:sp>
      <p:sp>
        <p:nvSpPr>
          <p:cNvPr id="626747" name="Rectangle 59"/>
          <p:cNvSpPr>
            <a:spLocks noChangeArrowheads="1"/>
          </p:cNvSpPr>
          <p:nvPr/>
        </p:nvSpPr>
        <p:spPr bwMode="auto">
          <a:xfrm>
            <a:off x="2073275" y="2867025"/>
            <a:ext cx="46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</a:p>
        </p:txBody>
      </p:sp>
      <p:grpSp>
        <p:nvGrpSpPr>
          <p:cNvPr id="626748" name="Group 60"/>
          <p:cNvGrpSpPr/>
          <p:nvPr/>
        </p:nvGrpSpPr>
        <p:grpSpPr bwMode="auto">
          <a:xfrm>
            <a:off x="2871788" y="1266825"/>
            <a:ext cx="542925" cy="519113"/>
            <a:chOff x="1437" y="2849"/>
            <a:chExt cx="367" cy="343"/>
          </a:xfrm>
        </p:grpSpPr>
        <p:sp>
          <p:nvSpPr>
            <p:cNvPr id="36910" name="Oval 61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Rectangle 62"/>
            <p:cNvSpPr>
              <a:spLocks noChangeArrowheads="1"/>
            </p:cNvSpPr>
            <p:nvPr/>
          </p:nvSpPr>
          <p:spPr bwMode="auto">
            <a:xfrm>
              <a:off x="1437" y="2849"/>
              <a:ext cx="367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grpSp>
        <p:nvGrpSpPr>
          <p:cNvPr id="626751" name="Group 63"/>
          <p:cNvGrpSpPr/>
          <p:nvPr/>
        </p:nvGrpSpPr>
        <p:grpSpPr bwMode="auto">
          <a:xfrm>
            <a:off x="1966913" y="1619250"/>
            <a:ext cx="542925" cy="519113"/>
            <a:chOff x="1437" y="2849"/>
            <a:chExt cx="356" cy="321"/>
          </a:xfrm>
        </p:grpSpPr>
        <p:sp>
          <p:nvSpPr>
            <p:cNvPr id="36908" name="Oval 64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Rectangle 65"/>
            <p:cNvSpPr>
              <a:spLocks noChangeArrowheads="1"/>
            </p:cNvSpPr>
            <p:nvPr/>
          </p:nvSpPr>
          <p:spPr bwMode="auto">
            <a:xfrm>
              <a:off x="1437" y="2849"/>
              <a:ext cx="35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grpSp>
        <p:nvGrpSpPr>
          <p:cNvPr id="626754" name="Group 66"/>
          <p:cNvGrpSpPr/>
          <p:nvPr/>
        </p:nvGrpSpPr>
        <p:grpSpPr bwMode="auto">
          <a:xfrm>
            <a:off x="2786063" y="2324100"/>
            <a:ext cx="542925" cy="519113"/>
            <a:chOff x="1437" y="2849"/>
            <a:chExt cx="356" cy="321"/>
          </a:xfrm>
        </p:grpSpPr>
        <p:sp>
          <p:nvSpPr>
            <p:cNvPr id="36906" name="Oval 67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Rectangle 68"/>
            <p:cNvSpPr>
              <a:spLocks noChangeArrowheads="1"/>
            </p:cNvSpPr>
            <p:nvPr/>
          </p:nvSpPr>
          <p:spPr bwMode="auto">
            <a:xfrm>
              <a:off x="1437" y="2849"/>
              <a:ext cx="35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sp>
        <p:nvSpPr>
          <p:cNvPr id="626757" name="Line 69"/>
          <p:cNvSpPr>
            <a:spLocks noChangeShapeType="1"/>
          </p:cNvSpPr>
          <p:nvPr/>
        </p:nvSpPr>
        <p:spPr bwMode="auto">
          <a:xfrm flipH="1">
            <a:off x="2590800" y="2859088"/>
            <a:ext cx="0" cy="514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6758" name="Line 70"/>
          <p:cNvSpPr>
            <a:spLocks noChangeShapeType="1"/>
          </p:cNvSpPr>
          <p:nvPr/>
        </p:nvSpPr>
        <p:spPr bwMode="auto">
          <a:xfrm>
            <a:off x="2324100" y="2306638"/>
            <a:ext cx="361950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6759" name="Object 71"/>
          <p:cNvGraphicFramePr>
            <a:graphicFrameLocks noChangeAspect="1"/>
          </p:cNvGraphicFramePr>
          <p:nvPr/>
        </p:nvGraphicFramePr>
        <p:xfrm>
          <a:off x="4754563" y="708025"/>
          <a:ext cx="41021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06220" imgH="430530" progId="Equation.3">
                  <p:embed/>
                </p:oleObj>
              </mc:Choice>
              <mc:Fallback>
                <p:oleObj name="Equation" r:id="rId2" imgW="1506220" imgH="43053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708025"/>
                        <a:ext cx="41021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60" name="Text Box 72"/>
          <p:cNvSpPr txBox="1">
            <a:spLocks noChangeArrowheads="1"/>
          </p:cNvSpPr>
          <p:nvPr/>
        </p:nvSpPr>
        <p:spPr bwMode="auto">
          <a:xfrm>
            <a:off x="5486400" y="1868488"/>
            <a:ext cx="2324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异出为流</a:t>
            </a:r>
          </a:p>
        </p:txBody>
      </p:sp>
      <p:sp>
        <p:nvSpPr>
          <p:cNvPr id="626761" name="Text Box 73"/>
          <p:cNvSpPr txBox="1">
            <a:spLocks noChangeArrowheads="1"/>
          </p:cNvSpPr>
          <p:nvPr/>
        </p:nvSpPr>
        <p:spPr bwMode="auto">
          <a:xfrm>
            <a:off x="5524500" y="2344738"/>
            <a:ext cx="300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异入为串</a:t>
            </a:r>
          </a:p>
        </p:txBody>
      </p:sp>
      <p:sp>
        <p:nvSpPr>
          <p:cNvPr id="626762" name="Text Box 74"/>
          <p:cNvSpPr txBox="1">
            <a:spLocks noChangeArrowheads="1"/>
          </p:cNvSpPr>
          <p:nvPr/>
        </p:nvSpPr>
        <p:spPr bwMode="auto">
          <a:xfrm>
            <a:off x="5086350" y="2973388"/>
            <a:ext cx="4000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003399"/>
                </a:solidFill>
                <a:ea typeface="楷体_GB2312" pitchFamily="49" charset="-122"/>
              </a:rPr>
              <a:t>电流串联负反馈</a:t>
            </a:r>
          </a:p>
        </p:txBody>
      </p:sp>
      <p:grpSp>
        <p:nvGrpSpPr>
          <p:cNvPr id="36878" name="Group 75"/>
          <p:cNvGrpSpPr/>
          <p:nvPr/>
        </p:nvGrpSpPr>
        <p:grpSpPr bwMode="auto">
          <a:xfrm>
            <a:off x="342900" y="598488"/>
            <a:ext cx="719138" cy="719137"/>
            <a:chOff x="648" y="3012"/>
            <a:chExt cx="453" cy="453"/>
          </a:xfrm>
        </p:grpSpPr>
        <p:sp useBgFill="1">
          <p:nvSpPr>
            <p:cNvPr id="36904" name="Oval 76"/>
            <p:cNvSpPr>
              <a:spLocks noChangeArrowheads="1"/>
            </p:cNvSpPr>
            <p:nvPr/>
          </p:nvSpPr>
          <p:spPr bwMode="auto">
            <a:xfrm>
              <a:off x="648" y="3012"/>
              <a:ext cx="453" cy="453"/>
            </a:xfrm>
            <a:prstGeom prst="ellipse">
              <a:avLst/>
            </a:prstGeom>
            <a:ln w="3175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5" name="Text Box 77"/>
            <p:cNvSpPr txBox="1">
              <a:spLocks noChangeArrowheads="1"/>
            </p:cNvSpPr>
            <p:nvPr/>
          </p:nvSpPr>
          <p:spPr bwMode="auto">
            <a:xfrm>
              <a:off x="660" y="3048"/>
              <a:ext cx="3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3600" b="1">
                  <a:solidFill>
                    <a:srgbClr val="FF5050"/>
                  </a:solidFill>
                  <a:ea typeface="楷体_GB2312" pitchFamily="49" charset="-122"/>
                </a:rPr>
                <a:t>例</a:t>
              </a:r>
            </a:p>
          </p:txBody>
        </p:sp>
      </p:grpSp>
      <p:sp>
        <p:nvSpPr>
          <p:cNvPr id="626766" name="Text Box 78"/>
          <p:cNvSpPr txBox="1">
            <a:spLocks noChangeArrowheads="1"/>
          </p:cNvSpPr>
          <p:nvPr/>
        </p:nvSpPr>
        <p:spPr bwMode="auto">
          <a:xfrm>
            <a:off x="1181100" y="407511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c</a:t>
            </a:r>
            <a:endParaRPr kumimoji="1" lang="en-US" altLang="zh-CN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26767" name="Line 79"/>
          <p:cNvSpPr>
            <a:spLocks noChangeShapeType="1"/>
          </p:cNvSpPr>
          <p:nvPr/>
        </p:nvSpPr>
        <p:spPr bwMode="auto">
          <a:xfrm>
            <a:off x="1809750" y="4438650"/>
            <a:ext cx="1333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6768" name="Line 80"/>
          <p:cNvSpPr>
            <a:spLocks noChangeShapeType="1"/>
          </p:cNvSpPr>
          <p:nvPr/>
        </p:nvSpPr>
        <p:spPr bwMode="auto">
          <a:xfrm flipV="1">
            <a:off x="1733550" y="4191000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6769" name="Text Box 81"/>
          <p:cNvSpPr txBox="1">
            <a:spLocks noChangeArrowheads="1"/>
          </p:cNvSpPr>
          <p:nvPr/>
        </p:nvSpPr>
        <p:spPr bwMode="auto">
          <a:xfrm>
            <a:off x="3124200" y="4075113"/>
            <a:ext cx="67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  <a:endParaRPr kumimoji="1" lang="en-US" altLang="zh-CN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26770" name="Line 82"/>
          <p:cNvSpPr>
            <a:spLocks noChangeShapeType="1"/>
          </p:cNvSpPr>
          <p:nvPr/>
        </p:nvSpPr>
        <p:spPr bwMode="auto">
          <a:xfrm flipV="1">
            <a:off x="3714750" y="4419600"/>
            <a:ext cx="501650" cy="19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6771" name="Line 83"/>
          <p:cNvSpPr>
            <a:spLocks noChangeShapeType="1"/>
          </p:cNvSpPr>
          <p:nvPr/>
        </p:nvSpPr>
        <p:spPr bwMode="auto">
          <a:xfrm flipV="1">
            <a:off x="3619500" y="4210050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6772" name="Text Box 84"/>
          <p:cNvSpPr txBox="1">
            <a:spLocks noChangeArrowheads="1"/>
          </p:cNvSpPr>
          <p:nvPr/>
        </p:nvSpPr>
        <p:spPr bwMode="auto">
          <a:xfrm>
            <a:off x="4229100" y="4056063"/>
            <a:ext cx="2219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be</a:t>
            </a: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= </a:t>
            </a: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-</a:t>
            </a: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  <a:endParaRPr kumimoji="1" lang="en-US" altLang="zh-CN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26773" name="Line 85"/>
          <p:cNvSpPr>
            <a:spLocks noChangeShapeType="1"/>
          </p:cNvSpPr>
          <p:nvPr/>
        </p:nvSpPr>
        <p:spPr bwMode="auto">
          <a:xfrm>
            <a:off x="6115050" y="4171950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6774" name="Text Box 86"/>
          <p:cNvSpPr txBox="1">
            <a:spLocks noChangeArrowheads="1"/>
          </p:cNvSpPr>
          <p:nvPr/>
        </p:nvSpPr>
        <p:spPr bwMode="auto">
          <a:xfrm>
            <a:off x="7010400" y="401796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b</a:t>
            </a:r>
            <a:endParaRPr kumimoji="1" lang="en-US" altLang="zh-CN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26775" name="Line 87"/>
          <p:cNvSpPr>
            <a:spLocks noChangeShapeType="1"/>
          </p:cNvSpPr>
          <p:nvPr/>
        </p:nvSpPr>
        <p:spPr bwMode="auto">
          <a:xfrm>
            <a:off x="6248400" y="4362450"/>
            <a:ext cx="7239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6776" name="Line 88"/>
          <p:cNvSpPr>
            <a:spLocks noChangeShapeType="1"/>
          </p:cNvSpPr>
          <p:nvPr/>
        </p:nvSpPr>
        <p:spPr bwMode="auto">
          <a:xfrm>
            <a:off x="7448550" y="4133850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6777" name="Text Box 89"/>
          <p:cNvSpPr txBox="1">
            <a:spLocks noChangeArrowheads="1"/>
          </p:cNvSpPr>
          <p:nvPr/>
        </p:nvSpPr>
        <p:spPr bwMode="auto">
          <a:xfrm>
            <a:off x="1181100" y="454501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c</a:t>
            </a:r>
            <a:endParaRPr kumimoji="1" lang="en-US" altLang="zh-CN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26778" name="Line 90"/>
          <p:cNvSpPr>
            <a:spLocks noChangeShapeType="1"/>
          </p:cNvSpPr>
          <p:nvPr/>
        </p:nvSpPr>
        <p:spPr bwMode="auto">
          <a:xfrm flipH="1">
            <a:off x="1962150" y="4914900"/>
            <a:ext cx="60388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6779" name="Line 91"/>
          <p:cNvSpPr>
            <a:spLocks noChangeShapeType="1"/>
          </p:cNvSpPr>
          <p:nvPr/>
        </p:nvSpPr>
        <p:spPr bwMode="auto">
          <a:xfrm>
            <a:off x="1733550" y="4762500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6780" name="Group 92"/>
          <p:cNvGrpSpPr/>
          <p:nvPr/>
        </p:nvGrpSpPr>
        <p:grpSpPr bwMode="auto">
          <a:xfrm>
            <a:off x="7791450" y="4362450"/>
            <a:ext cx="457200" cy="571500"/>
            <a:chOff x="5160" y="3660"/>
            <a:chExt cx="288" cy="360"/>
          </a:xfrm>
        </p:grpSpPr>
        <p:sp>
          <p:nvSpPr>
            <p:cNvPr id="36901" name="Line 93"/>
            <p:cNvSpPr>
              <a:spLocks noChangeShapeType="1"/>
            </p:cNvSpPr>
            <p:nvPr/>
          </p:nvSpPr>
          <p:spPr bwMode="auto">
            <a:xfrm>
              <a:off x="5160" y="366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2" name="Line 94"/>
            <p:cNvSpPr>
              <a:spLocks noChangeShapeType="1"/>
            </p:cNvSpPr>
            <p:nvPr/>
          </p:nvSpPr>
          <p:spPr bwMode="auto">
            <a:xfrm flipH="1">
              <a:off x="5436" y="3660"/>
              <a:ext cx="0" cy="36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03" name="Line 95"/>
            <p:cNvSpPr>
              <a:spLocks noChangeShapeType="1"/>
            </p:cNvSpPr>
            <p:nvPr/>
          </p:nvSpPr>
          <p:spPr bwMode="auto">
            <a:xfrm flipH="1">
              <a:off x="5160" y="4008"/>
              <a:ext cx="2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6784" name="Text Box 96"/>
          <p:cNvSpPr txBox="1">
            <a:spLocks noChangeArrowheads="1"/>
          </p:cNvSpPr>
          <p:nvPr/>
        </p:nvSpPr>
        <p:spPr bwMode="auto">
          <a:xfrm>
            <a:off x="209550" y="5200650"/>
            <a:ext cx="8420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003399"/>
                </a:solidFill>
                <a:ea typeface="楷体_GB2312" pitchFamily="49" charset="-122"/>
              </a:rPr>
              <a:t>可见，电流负反馈稳定输出电流</a:t>
            </a:r>
          </a:p>
        </p:txBody>
      </p:sp>
      <p:sp>
        <p:nvSpPr>
          <p:cNvPr id="626785" name="Rectangle 97"/>
          <p:cNvSpPr>
            <a:spLocks noChangeArrowheads="1"/>
          </p:cNvSpPr>
          <p:nvPr/>
        </p:nvSpPr>
        <p:spPr bwMode="auto">
          <a:xfrm>
            <a:off x="6473825" y="5165725"/>
            <a:ext cx="2651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ea typeface="楷体_GB2312" pitchFamily="49" charset="-122"/>
              </a:rPr>
              <a:t>（流稳流）</a:t>
            </a:r>
          </a:p>
        </p:txBody>
      </p:sp>
      <p:sp>
        <p:nvSpPr>
          <p:cNvPr id="36896" name="Rectangle 98"/>
          <p:cNvSpPr>
            <a:spLocks noChangeArrowheads="1"/>
          </p:cNvSpPr>
          <p:nvPr/>
        </p:nvSpPr>
        <p:spPr bwMode="auto">
          <a:xfrm>
            <a:off x="2897188" y="741363"/>
            <a:ext cx="53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i="1"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ea typeface="楷体_GB2312" pitchFamily="49" charset="-122"/>
              </a:rPr>
              <a:t>c</a:t>
            </a:r>
          </a:p>
        </p:txBody>
      </p:sp>
      <p:sp>
        <p:nvSpPr>
          <p:cNvPr id="36897" name="Rectangle 99"/>
          <p:cNvSpPr>
            <a:spLocks noChangeArrowheads="1"/>
          </p:cNvSpPr>
          <p:nvPr/>
        </p:nvSpPr>
        <p:spPr bwMode="auto">
          <a:xfrm>
            <a:off x="1720850" y="1503363"/>
            <a:ext cx="501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i="1"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ea typeface="楷体_GB2312" pitchFamily="49" charset="-122"/>
              </a:rPr>
              <a:t>b</a:t>
            </a:r>
          </a:p>
        </p:txBody>
      </p:sp>
      <p:sp>
        <p:nvSpPr>
          <p:cNvPr id="36898" name="Line 100"/>
          <p:cNvSpPr>
            <a:spLocks noChangeShapeType="1"/>
          </p:cNvSpPr>
          <p:nvPr/>
        </p:nvSpPr>
        <p:spPr bwMode="auto">
          <a:xfrm>
            <a:off x="2838450" y="858838"/>
            <a:ext cx="0" cy="266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9" name="Line 101"/>
          <p:cNvSpPr>
            <a:spLocks noChangeShapeType="1"/>
          </p:cNvSpPr>
          <p:nvPr/>
        </p:nvSpPr>
        <p:spPr bwMode="auto">
          <a:xfrm rot="-5400000">
            <a:off x="2000250" y="1982788"/>
            <a:ext cx="0" cy="266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6790" name="Object 102"/>
          <p:cNvGraphicFramePr>
            <a:graphicFrameLocks noChangeAspect="1"/>
          </p:cNvGraphicFramePr>
          <p:nvPr/>
        </p:nvGraphicFramePr>
        <p:xfrm>
          <a:off x="1905000" y="3898900"/>
          <a:ext cx="10969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1820" imgH="182880" progId="Equation.3">
                  <p:embed/>
                </p:oleObj>
              </mc:Choice>
              <mc:Fallback>
                <p:oleObj name="Equation" r:id="rId4" imgW="591820" imgH="18288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98900"/>
                        <a:ext cx="10969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6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2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6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6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26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2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26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2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746" grpId="0" autoUpdateAnimBg="0"/>
      <p:bldP spid="626747" grpId="0" autoUpdateAnimBg="0"/>
      <p:bldP spid="626757" grpId="0" animBg="1"/>
      <p:bldP spid="626758" grpId="0" animBg="1"/>
      <p:bldP spid="626760" grpId="0" autoUpdateAnimBg="0"/>
      <p:bldP spid="626761" grpId="0" autoUpdateAnimBg="0"/>
      <p:bldP spid="626762" grpId="0" autoUpdateAnimBg="0"/>
      <p:bldP spid="626766" grpId="0" build="p" autoUpdateAnimBg="0"/>
      <p:bldP spid="626767" grpId="0" animBg="1"/>
      <p:bldP spid="626768" grpId="0" animBg="1"/>
      <p:bldP spid="626769" grpId="0" build="p" autoUpdateAnimBg="0"/>
      <p:bldP spid="626770" grpId="0" animBg="1"/>
      <p:bldP spid="626771" grpId="0" animBg="1"/>
      <p:bldP spid="626772" grpId="0" build="p" autoUpdateAnimBg="0"/>
      <p:bldP spid="626773" grpId="0" animBg="1"/>
      <p:bldP spid="626774" grpId="0" build="p" autoUpdateAnimBg="0"/>
      <p:bldP spid="626775" grpId="0" animBg="1"/>
      <p:bldP spid="626776" grpId="0" animBg="1"/>
      <p:bldP spid="626777" grpId="0" build="p" autoUpdateAnimBg="0"/>
      <p:bldP spid="626778" grpId="0" animBg="1"/>
      <p:bldP spid="626779" grpId="0" animBg="1"/>
      <p:bldP spid="626784" grpId="0" autoUpdateAnimBg="0"/>
      <p:bldP spid="62678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714" name="Group 2"/>
          <p:cNvGrpSpPr/>
          <p:nvPr/>
        </p:nvGrpSpPr>
        <p:grpSpPr bwMode="auto">
          <a:xfrm>
            <a:off x="419100" y="452438"/>
            <a:ext cx="3943350" cy="2808287"/>
            <a:chOff x="264" y="230"/>
            <a:chExt cx="2484" cy="1769"/>
          </a:xfrm>
        </p:grpSpPr>
        <p:sp>
          <p:nvSpPr>
            <p:cNvPr id="37972" name="Text Box 3"/>
            <p:cNvSpPr txBox="1">
              <a:spLocks noChangeArrowheads="1"/>
            </p:cNvSpPr>
            <p:nvPr/>
          </p:nvSpPr>
          <p:spPr bwMode="auto">
            <a:xfrm>
              <a:off x="714" y="464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B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7973" name="Line 4"/>
            <p:cNvSpPr>
              <a:spLocks noChangeShapeType="1"/>
            </p:cNvSpPr>
            <p:nvPr/>
          </p:nvSpPr>
          <p:spPr bwMode="auto">
            <a:xfrm>
              <a:off x="1069" y="784"/>
              <a:ext cx="0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74" name="Line 5"/>
            <p:cNvSpPr>
              <a:spLocks noChangeShapeType="1"/>
            </p:cNvSpPr>
            <p:nvPr/>
          </p:nvSpPr>
          <p:spPr bwMode="auto">
            <a:xfrm flipH="1" flipV="1">
              <a:off x="1073" y="373"/>
              <a:ext cx="0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37975" name="Rectangle 6"/>
            <p:cNvSpPr>
              <a:spLocks noChangeArrowheads="1"/>
            </p:cNvSpPr>
            <p:nvPr/>
          </p:nvSpPr>
          <p:spPr bwMode="auto">
            <a:xfrm>
              <a:off x="1014" y="606"/>
              <a:ext cx="94" cy="240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76" name="Line 7"/>
            <p:cNvSpPr>
              <a:spLocks noChangeShapeType="1"/>
            </p:cNvSpPr>
            <p:nvPr/>
          </p:nvSpPr>
          <p:spPr bwMode="auto">
            <a:xfrm>
              <a:off x="1072" y="373"/>
              <a:ext cx="6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77" name="Line 8"/>
            <p:cNvSpPr>
              <a:spLocks noChangeShapeType="1"/>
            </p:cNvSpPr>
            <p:nvPr/>
          </p:nvSpPr>
          <p:spPr bwMode="auto">
            <a:xfrm flipV="1">
              <a:off x="1711" y="368"/>
              <a:ext cx="4" cy="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78" name="Line 9"/>
            <p:cNvSpPr>
              <a:spLocks noChangeShapeType="1"/>
            </p:cNvSpPr>
            <p:nvPr/>
          </p:nvSpPr>
          <p:spPr bwMode="auto">
            <a:xfrm>
              <a:off x="1180" y="1091"/>
              <a:ext cx="39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79" name="Line 10"/>
            <p:cNvSpPr>
              <a:spLocks noChangeShapeType="1"/>
            </p:cNvSpPr>
            <p:nvPr/>
          </p:nvSpPr>
          <p:spPr bwMode="auto">
            <a:xfrm>
              <a:off x="1571" y="988"/>
              <a:ext cx="0" cy="21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80" name="Line 11"/>
            <p:cNvSpPr>
              <a:spLocks noChangeShapeType="1"/>
            </p:cNvSpPr>
            <p:nvPr/>
          </p:nvSpPr>
          <p:spPr bwMode="auto">
            <a:xfrm>
              <a:off x="1571" y="1115"/>
              <a:ext cx="148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81" name="Line 12"/>
            <p:cNvSpPr>
              <a:spLocks noChangeShapeType="1"/>
            </p:cNvSpPr>
            <p:nvPr/>
          </p:nvSpPr>
          <p:spPr bwMode="auto">
            <a:xfrm flipV="1">
              <a:off x="1571" y="970"/>
              <a:ext cx="1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82" name="Line 13"/>
            <p:cNvSpPr>
              <a:spLocks noChangeShapeType="1"/>
            </p:cNvSpPr>
            <p:nvPr/>
          </p:nvSpPr>
          <p:spPr bwMode="auto">
            <a:xfrm>
              <a:off x="1711" y="628"/>
              <a:ext cx="0" cy="3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83" name="Line 14"/>
            <p:cNvSpPr>
              <a:spLocks noChangeShapeType="1"/>
            </p:cNvSpPr>
            <p:nvPr/>
          </p:nvSpPr>
          <p:spPr bwMode="auto">
            <a:xfrm>
              <a:off x="1711" y="1203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84" name="Line 15"/>
            <p:cNvSpPr>
              <a:spLocks noChangeShapeType="1"/>
            </p:cNvSpPr>
            <p:nvPr/>
          </p:nvSpPr>
          <p:spPr bwMode="auto">
            <a:xfrm>
              <a:off x="799" y="1090"/>
              <a:ext cx="45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85" name="Line 16"/>
            <p:cNvSpPr>
              <a:spLocks noChangeShapeType="1"/>
            </p:cNvSpPr>
            <p:nvPr/>
          </p:nvSpPr>
          <p:spPr bwMode="auto">
            <a:xfrm>
              <a:off x="507" y="1866"/>
              <a:ext cx="3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86" name="Line 17"/>
            <p:cNvSpPr>
              <a:spLocks noChangeShapeType="1"/>
            </p:cNvSpPr>
            <p:nvPr/>
          </p:nvSpPr>
          <p:spPr bwMode="auto">
            <a:xfrm>
              <a:off x="895" y="1866"/>
              <a:ext cx="12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87" name="Line 18"/>
            <p:cNvSpPr>
              <a:spLocks noChangeShapeType="1"/>
            </p:cNvSpPr>
            <p:nvPr/>
          </p:nvSpPr>
          <p:spPr bwMode="auto">
            <a:xfrm>
              <a:off x="1711" y="1504"/>
              <a:ext cx="0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88" name="Line 19"/>
            <p:cNvSpPr>
              <a:spLocks noChangeShapeType="1"/>
            </p:cNvSpPr>
            <p:nvPr/>
          </p:nvSpPr>
          <p:spPr bwMode="auto">
            <a:xfrm flipV="1">
              <a:off x="1442" y="1866"/>
              <a:ext cx="8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89" name="Text Box 20"/>
            <p:cNvSpPr txBox="1">
              <a:spLocks noChangeArrowheads="1"/>
            </p:cNvSpPr>
            <p:nvPr/>
          </p:nvSpPr>
          <p:spPr bwMode="auto">
            <a:xfrm>
              <a:off x="2040" y="230"/>
              <a:ext cx="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+</a:t>
              </a: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CC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7990" name="Oval 21"/>
            <p:cNvSpPr>
              <a:spLocks noChangeArrowheads="1"/>
            </p:cNvSpPr>
            <p:nvPr/>
          </p:nvSpPr>
          <p:spPr bwMode="auto">
            <a:xfrm>
              <a:off x="1924" y="342"/>
              <a:ext cx="69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91" name="Oval 22"/>
            <p:cNvSpPr>
              <a:spLocks noChangeArrowheads="1"/>
            </p:cNvSpPr>
            <p:nvPr/>
          </p:nvSpPr>
          <p:spPr bwMode="auto">
            <a:xfrm>
              <a:off x="430" y="1061"/>
              <a:ext cx="69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92" name="Oval 23"/>
            <p:cNvSpPr>
              <a:spLocks noChangeArrowheads="1"/>
            </p:cNvSpPr>
            <p:nvPr/>
          </p:nvSpPr>
          <p:spPr bwMode="auto">
            <a:xfrm>
              <a:off x="434" y="1837"/>
              <a:ext cx="68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993" name="Group 24"/>
            <p:cNvGrpSpPr/>
            <p:nvPr/>
          </p:nvGrpSpPr>
          <p:grpSpPr bwMode="auto">
            <a:xfrm>
              <a:off x="735" y="995"/>
              <a:ext cx="68" cy="193"/>
              <a:chOff x="3454" y="2018"/>
              <a:chExt cx="96" cy="328"/>
            </a:xfrm>
          </p:grpSpPr>
          <p:sp>
            <p:nvSpPr>
              <p:cNvPr id="38020" name="Line 25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021" name="Line 26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994" name="Line 27"/>
            <p:cNvSpPr>
              <a:spLocks noChangeShapeType="1"/>
            </p:cNvSpPr>
            <p:nvPr/>
          </p:nvSpPr>
          <p:spPr bwMode="auto">
            <a:xfrm>
              <a:off x="504" y="1088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995" name="Group 28"/>
            <p:cNvGrpSpPr/>
            <p:nvPr/>
          </p:nvGrpSpPr>
          <p:grpSpPr bwMode="auto">
            <a:xfrm flipH="1">
              <a:off x="1905" y="1157"/>
              <a:ext cx="69" cy="194"/>
              <a:chOff x="3454" y="2018"/>
              <a:chExt cx="96" cy="328"/>
            </a:xfrm>
          </p:grpSpPr>
          <p:sp>
            <p:nvSpPr>
              <p:cNvPr id="38018" name="Line 29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019" name="Line 30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996" name="Line 31"/>
            <p:cNvSpPr>
              <a:spLocks noChangeShapeType="1"/>
            </p:cNvSpPr>
            <p:nvPr/>
          </p:nvSpPr>
          <p:spPr bwMode="auto">
            <a:xfrm flipV="1">
              <a:off x="1691" y="1243"/>
              <a:ext cx="211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97" name="Text Box 32"/>
            <p:cNvSpPr txBox="1">
              <a:spLocks noChangeArrowheads="1"/>
            </p:cNvSpPr>
            <p:nvPr/>
          </p:nvSpPr>
          <p:spPr bwMode="auto">
            <a:xfrm>
              <a:off x="1340" y="460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C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7998" name="Text Box 33"/>
            <p:cNvSpPr txBox="1">
              <a:spLocks noChangeArrowheads="1"/>
            </p:cNvSpPr>
            <p:nvPr/>
          </p:nvSpPr>
          <p:spPr bwMode="auto">
            <a:xfrm>
              <a:off x="637" y="746"/>
              <a:ext cx="3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7999" name="Text Box 34"/>
            <p:cNvSpPr txBox="1">
              <a:spLocks noChangeArrowheads="1"/>
            </p:cNvSpPr>
            <p:nvPr/>
          </p:nvSpPr>
          <p:spPr bwMode="auto">
            <a:xfrm>
              <a:off x="1847" y="848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8000" name="Line 35"/>
            <p:cNvSpPr>
              <a:spLocks noChangeShapeType="1"/>
            </p:cNvSpPr>
            <p:nvPr/>
          </p:nvSpPr>
          <p:spPr bwMode="auto">
            <a:xfrm>
              <a:off x="1686" y="373"/>
              <a:ext cx="2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8001" name="Group 36"/>
            <p:cNvGrpSpPr/>
            <p:nvPr/>
          </p:nvGrpSpPr>
          <p:grpSpPr bwMode="auto">
            <a:xfrm>
              <a:off x="1574" y="1879"/>
              <a:ext cx="276" cy="120"/>
              <a:chOff x="2898" y="3684"/>
              <a:chExt cx="204" cy="204"/>
            </a:xfrm>
          </p:grpSpPr>
          <p:sp>
            <p:nvSpPr>
              <p:cNvPr id="38016" name="Line 37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017" name="Line 38"/>
              <p:cNvSpPr>
                <a:spLocks noChangeShapeType="1"/>
              </p:cNvSpPr>
              <p:nvPr/>
            </p:nvSpPr>
            <p:spPr bwMode="auto">
              <a:xfrm>
                <a:off x="2898" y="3876"/>
                <a:ext cx="204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002" name="Oval 39"/>
            <p:cNvSpPr>
              <a:spLocks noChangeArrowheads="1"/>
            </p:cNvSpPr>
            <p:nvPr/>
          </p:nvSpPr>
          <p:spPr bwMode="auto">
            <a:xfrm>
              <a:off x="1692" y="1851"/>
              <a:ext cx="34" cy="2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38003" name="Rectangle 40"/>
            <p:cNvSpPr>
              <a:spLocks noChangeArrowheads="1"/>
            </p:cNvSpPr>
            <p:nvPr/>
          </p:nvSpPr>
          <p:spPr bwMode="auto">
            <a:xfrm>
              <a:off x="1663" y="1392"/>
              <a:ext cx="94" cy="240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4" name="Line 41"/>
            <p:cNvSpPr>
              <a:spLocks noChangeShapeType="1"/>
            </p:cNvSpPr>
            <p:nvPr/>
          </p:nvSpPr>
          <p:spPr bwMode="auto">
            <a:xfrm>
              <a:off x="2285" y="1247"/>
              <a:ext cx="2" cy="6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38005" name="Rectangle 42"/>
            <p:cNvSpPr>
              <a:spLocks noChangeArrowheads="1"/>
            </p:cNvSpPr>
            <p:nvPr/>
          </p:nvSpPr>
          <p:spPr bwMode="auto">
            <a:xfrm>
              <a:off x="2232" y="1435"/>
              <a:ext cx="94" cy="240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6" name="Text Box 43"/>
            <p:cNvSpPr txBox="1">
              <a:spLocks noChangeArrowheads="1"/>
            </p:cNvSpPr>
            <p:nvPr/>
          </p:nvSpPr>
          <p:spPr bwMode="auto">
            <a:xfrm>
              <a:off x="1726" y="1474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E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8007" name="Text Box 44"/>
            <p:cNvSpPr txBox="1">
              <a:spLocks noChangeArrowheads="1"/>
            </p:cNvSpPr>
            <p:nvPr/>
          </p:nvSpPr>
          <p:spPr bwMode="auto">
            <a:xfrm>
              <a:off x="1910" y="1320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8008" name="Line 45"/>
            <p:cNvSpPr>
              <a:spLocks noChangeShapeType="1"/>
            </p:cNvSpPr>
            <p:nvPr/>
          </p:nvSpPr>
          <p:spPr bwMode="auto">
            <a:xfrm flipH="1">
              <a:off x="2414" y="1338"/>
              <a:ext cx="0" cy="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9" name="Line 46"/>
            <p:cNvSpPr>
              <a:spLocks noChangeShapeType="1"/>
            </p:cNvSpPr>
            <p:nvPr/>
          </p:nvSpPr>
          <p:spPr bwMode="auto">
            <a:xfrm>
              <a:off x="519" y="1318"/>
              <a:ext cx="0" cy="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10" name="Text Box 47"/>
            <p:cNvSpPr txBox="1">
              <a:spLocks noChangeArrowheads="1"/>
            </p:cNvSpPr>
            <p:nvPr/>
          </p:nvSpPr>
          <p:spPr bwMode="auto">
            <a:xfrm>
              <a:off x="264" y="1337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i="1" baseline="-25000">
                  <a:ea typeface="楷体_GB2312" pitchFamily="49" charset="-122"/>
                </a:rPr>
                <a:t>i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38011" name="Text Box 48"/>
            <p:cNvSpPr txBox="1">
              <a:spLocks noChangeArrowheads="1"/>
            </p:cNvSpPr>
            <p:nvPr/>
          </p:nvSpPr>
          <p:spPr bwMode="auto">
            <a:xfrm>
              <a:off x="2393" y="1322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o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8012" name="Line 49"/>
            <p:cNvSpPr>
              <a:spLocks noChangeShapeType="1"/>
            </p:cNvSpPr>
            <p:nvPr/>
          </p:nvSpPr>
          <p:spPr bwMode="auto">
            <a:xfrm>
              <a:off x="1981" y="1245"/>
              <a:ext cx="300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13" name="Oval 50"/>
            <p:cNvSpPr>
              <a:spLocks noChangeArrowheads="1"/>
            </p:cNvSpPr>
            <p:nvPr/>
          </p:nvSpPr>
          <p:spPr bwMode="auto">
            <a:xfrm>
              <a:off x="1686" y="359"/>
              <a:ext cx="33" cy="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14" name="Oval 51"/>
            <p:cNvSpPr>
              <a:spLocks noChangeArrowheads="1"/>
            </p:cNvSpPr>
            <p:nvPr/>
          </p:nvSpPr>
          <p:spPr bwMode="auto">
            <a:xfrm>
              <a:off x="1051" y="1074"/>
              <a:ext cx="34" cy="2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15" name="Oval 52"/>
            <p:cNvSpPr>
              <a:spLocks noChangeArrowheads="1"/>
            </p:cNvSpPr>
            <p:nvPr/>
          </p:nvSpPr>
          <p:spPr bwMode="auto">
            <a:xfrm>
              <a:off x="1692" y="1230"/>
              <a:ext cx="34" cy="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27765" name="Group 53"/>
          <p:cNvGrpSpPr/>
          <p:nvPr/>
        </p:nvGrpSpPr>
        <p:grpSpPr bwMode="auto">
          <a:xfrm>
            <a:off x="266700" y="565150"/>
            <a:ext cx="719138" cy="719138"/>
            <a:chOff x="648" y="3012"/>
            <a:chExt cx="453" cy="453"/>
          </a:xfrm>
        </p:grpSpPr>
        <p:sp useBgFill="1">
          <p:nvSpPr>
            <p:cNvPr id="37970" name="Oval 54"/>
            <p:cNvSpPr>
              <a:spLocks noChangeArrowheads="1"/>
            </p:cNvSpPr>
            <p:nvPr/>
          </p:nvSpPr>
          <p:spPr bwMode="auto">
            <a:xfrm>
              <a:off x="648" y="3012"/>
              <a:ext cx="453" cy="453"/>
            </a:xfrm>
            <a:prstGeom prst="ellipse">
              <a:avLst/>
            </a:prstGeom>
            <a:ln w="3175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71" name="Text Box 55"/>
            <p:cNvSpPr txBox="1">
              <a:spLocks noChangeArrowheads="1"/>
            </p:cNvSpPr>
            <p:nvPr/>
          </p:nvSpPr>
          <p:spPr bwMode="auto">
            <a:xfrm>
              <a:off x="660" y="3048"/>
              <a:ext cx="3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3600" b="1">
                  <a:solidFill>
                    <a:srgbClr val="FF5050"/>
                  </a:solidFill>
                  <a:ea typeface="楷体_GB2312" pitchFamily="49" charset="-122"/>
                </a:rPr>
                <a:t>例</a:t>
              </a:r>
            </a:p>
          </p:txBody>
        </p:sp>
      </p:grpSp>
      <p:grpSp>
        <p:nvGrpSpPr>
          <p:cNvPr id="627768" name="Group 56"/>
          <p:cNvGrpSpPr/>
          <p:nvPr/>
        </p:nvGrpSpPr>
        <p:grpSpPr bwMode="auto">
          <a:xfrm>
            <a:off x="4914900" y="414338"/>
            <a:ext cx="4038600" cy="2789237"/>
            <a:chOff x="2856" y="266"/>
            <a:chExt cx="2544" cy="1757"/>
          </a:xfrm>
        </p:grpSpPr>
        <p:sp>
          <p:nvSpPr>
            <p:cNvPr id="37924" name="Text Box 57"/>
            <p:cNvSpPr txBox="1">
              <a:spLocks noChangeArrowheads="1"/>
            </p:cNvSpPr>
            <p:nvPr/>
          </p:nvSpPr>
          <p:spPr bwMode="auto">
            <a:xfrm>
              <a:off x="3774" y="572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00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  <a:endParaRPr kumimoji="1" lang="en-US" altLang="zh-CN" sz="2400" b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37925" name="Line 58"/>
            <p:cNvSpPr>
              <a:spLocks noChangeShapeType="1"/>
            </p:cNvSpPr>
            <p:nvPr/>
          </p:nvSpPr>
          <p:spPr bwMode="auto">
            <a:xfrm>
              <a:off x="3661" y="928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6" name="Line 59"/>
            <p:cNvSpPr>
              <a:spLocks noChangeShapeType="1"/>
            </p:cNvSpPr>
            <p:nvPr/>
          </p:nvSpPr>
          <p:spPr bwMode="auto">
            <a:xfrm>
              <a:off x="3652" y="925"/>
              <a:ext cx="6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7" name="Line 60"/>
            <p:cNvSpPr>
              <a:spLocks noChangeShapeType="1"/>
            </p:cNvSpPr>
            <p:nvPr/>
          </p:nvSpPr>
          <p:spPr bwMode="auto">
            <a:xfrm flipV="1">
              <a:off x="4303" y="404"/>
              <a:ext cx="4" cy="3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8" name="Line 61"/>
            <p:cNvSpPr>
              <a:spLocks noChangeShapeType="1"/>
            </p:cNvSpPr>
            <p:nvPr/>
          </p:nvSpPr>
          <p:spPr bwMode="auto">
            <a:xfrm>
              <a:off x="3772" y="1295"/>
              <a:ext cx="39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29" name="Line 62"/>
            <p:cNvSpPr>
              <a:spLocks noChangeShapeType="1"/>
            </p:cNvSpPr>
            <p:nvPr/>
          </p:nvSpPr>
          <p:spPr bwMode="auto">
            <a:xfrm>
              <a:off x="4163" y="1192"/>
              <a:ext cx="0" cy="21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0" name="Line 63"/>
            <p:cNvSpPr>
              <a:spLocks noChangeShapeType="1"/>
            </p:cNvSpPr>
            <p:nvPr/>
          </p:nvSpPr>
          <p:spPr bwMode="auto">
            <a:xfrm>
              <a:off x="4163" y="1319"/>
              <a:ext cx="148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1" name="Line 64"/>
            <p:cNvSpPr>
              <a:spLocks noChangeShapeType="1"/>
            </p:cNvSpPr>
            <p:nvPr/>
          </p:nvSpPr>
          <p:spPr bwMode="auto">
            <a:xfrm flipV="1">
              <a:off x="4163" y="1174"/>
              <a:ext cx="1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2" name="Line 65"/>
            <p:cNvSpPr>
              <a:spLocks noChangeShapeType="1"/>
            </p:cNvSpPr>
            <p:nvPr/>
          </p:nvSpPr>
          <p:spPr bwMode="auto">
            <a:xfrm>
              <a:off x="4303" y="796"/>
              <a:ext cx="0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3" name="Line 66"/>
            <p:cNvSpPr>
              <a:spLocks noChangeShapeType="1"/>
            </p:cNvSpPr>
            <p:nvPr/>
          </p:nvSpPr>
          <p:spPr bwMode="auto">
            <a:xfrm>
              <a:off x="3391" y="1294"/>
              <a:ext cx="45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4" name="Line 67"/>
            <p:cNvSpPr>
              <a:spLocks noChangeShapeType="1"/>
            </p:cNvSpPr>
            <p:nvPr/>
          </p:nvSpPr>
          <p:spPr bwMode="auto">
            <a:xfrm>
              <a:off x="3099" y="1902"/>
              <a:ext cx="3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5" name="Line 68"/>
            <p:cNvSpPr>
              <a:spLocks noChangeShapeType="1"/>
            </p:cNvSpPr>
            <p:nvPr/>
          </p:nvSpPr>
          <p:spPr bwMode="auto">
            <a:xfrm>
              <a:off x="3487" y="1902"/>
              <a:ext cx="12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6" name="Line 69"/>
            <p:cNvSpPr>
              <a:spLocks noChangeShapeType="1"/>
            </p:cNvSpPr>
            <p:nvPr/>
          </p:nvSpPr>
          <p:spPr bwMode="auto">
            <a:xfrm flipH="1">
              <a:off x="4303" y="1408"/>
              <a:ext cx="0" cy="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7" name="Line 70"/>
            <p:cNvSpPr>
              <a:spLocks noChangeShapeType="1"/>
            </p:cNvSpPr>
            <p:nvPr/>
          </p:nvSpPr>
          <p:spPr bwMode="auto">
            <a:xfrm flipV="1">
              <a:off x="4070" y="1902"/>
              <a:ext cx="8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38" name="Text Box 71"/>
            <p:cNvSpPr txBox="1">
              <a:spLocks noChangeArrowheads="1"/>
            </p:cNvSpPr>
            <p:nvPr/>
          </p:nvSpPr>
          <p:spPr bwMode="auto">
            <a:xfrm>
              <a:off x="4800" y="266"/>
              <a:ext cx="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+</a:t>
              </a: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CC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7939" name="Oval 72"/>
            <p:cNvSpPr>
              <a:spLocks noChangeArrowheads="1"/>
            </p:cNvSpPr>
            <p:nvPr/>
          </p:nvSpPr>
          <p:spPr bwMode="auto">
            <a:xfrm>
              <a:off x="4732" y="378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0" name="Oval 73"/>
            <p:cNvSpPr>
              <a:spLocks noChangeArrowheads="1"/>
            </p:cNvSpPr>
            <p:nvPr/>
          </p:nvSpPr>
          <p:spPr bwMode="auto">
            <a:xfrm>
              <a:off x="3022" y="1265"/>
              <a:ext cx="69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1" name="Oval 74"/>
            <p:cNvSpPr>
              <a:spLocks noChangeArrowheads="1"/>
            </p:cNvSpPr>
            <p:nvPr/>
          </p:nvSpPr>
          <p:spPr bwMode="auto">
            <a:xfrm>
              <a:off x="3026" y="1873"/>
              <a:ext cx="68" cy="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942" name="Group 75"/>
            <p:cNvGrpSpPr/>
            <p:nvPr/>
          </p:nvGrpSpPr>
          <p:grpSpPr bwMode="auto">
            <a:xfrm>
              <a:off x="3327" y="1199"/>
              <a:ext cx="68" cy="193"/>
              <a:chOff x="3454" y="2018"/>
              <a:chExt cx="96" cy="328"/>
            </a:xfrm>
          </p:grpSpPr>
          <p:sp>
            <p:nvSpPr>
              <p:cNvPr id="37968" name="Line 76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69" name="Line 77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943" name="Line 78"/>
            <p:cNvSpPr>
              <a:spLocks noChangeShapeType="1"/>
            </p:cNvSpPr>
            <p:nvPr/>
          </p:nvSpPr>
          <p:spPr bwMode="auto">
            <a:xfrm>
              <a:off x="3096" y="1292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944" name="Group 79"/>
            <p:cNvGrpSpPr/>
            <p:nvPr/>
          </p:nvGrpSpPr>
          <p:grpSpPr bwMode="auto">
            <a:xfrm flipH="1">
              <a:off x="4569" y="809"/>
              <a:ext cx="69" cy="194"/>
              <a:chOff x="3454" y="2018"/>
              <a:chExt cx="96" cy="328"/>
            </a:xfrm>
          </p:grpSpPr>
          <p:sp>
            <p:nvSpPr>
              <p:cNvPr id="37966" name="Line 80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67" name="Line 81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945" name="Line 82"/>
            <p:cNvSpPr>
              <a:spLocks noChangeShapeType="1"/>
            </p:cNvSpPr>
            <p:nvPr/>
          </p:nvSpPr>
          <p:spPr bwMode="auto">
            <a:xfrm>
              <a:off x="4115" y="919"/>
              <a:ext cx="4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46" name="Text Box 83"/>
            <p:cNvSpPr txBox="1">
              <a:spLocks noChangeArrowheads="1"/>
            </p:cNvSpPr>
            <p:nvPr/>
          </p:nvSpPr>
          <p:spPr bwMode="auto">
            <a:xfrm>
              <a:off x="4340" y="448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C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7947" name="Text Box 84"/>
            <p:cNvSpPr txBox="1">
              <a:spLocks noChangeArrowheads="1"/>
            </p:cNvSpPr>
            <p:nvPr/>
          </p:nvSpPr>
          <p:spPr bwMode="auto">
            <a:xfrm>
              <a:off x="3217" y="938"/>
              <a:ext cx="3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7948" name="Text Box 85"/>
            <p:cNvSpPr txBox="1">
              <a:spLocks noChangeArrowheads="1"/>
            </p:cNvSpPr>
            <p:nvPr/>
          </p:nvSpPr>
          <p:spPr bwMode="auto">
            <a:xfrm>
              <a:off x="4607" y="608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7949" name="Line 86"/>
            <p:cNvSpPr>
              <a:spLocks noChangeShapeType="1"/>
            </p:cNvSpPr>
            <p:nvPr/>
          </p:nvSpPr>
          <p:spPr bwMode="auto">
            <a:xfrm>
              <a:off x="4302" y="409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7950" name="Group 87"/>
            <p:cNvGrpSpPr/>
            <p:nvPr/>
          </p:nvGrpSpPr>
          <p:grpSpPr bwMode="auto">
            <a:xfrm>
              <a:off x="4178" y="1891"/>
              <a:ext cx="264" cy="132"/>
              <a:chOff x="2898" y="3684"/>
              <a:chExt cx="204" cy="204"/>
            </a:xfrm>
          </p:grpSpPr>
          <p:sp>
            <p:nvSpPr>
              <p:cNvPr id="37964" name="Line 88"/>
              <p:cNvSpPr>
                <a:spLocks noChangeShapeType="1"/>
              </p:cNvSpPr>
              <p:nvPr/>
            </p:nvSpPr>
            <p:spPr bwMode="auto">
              <a:xfrm>
                <a:off x="3000" y="3684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65" name="Line 89"/>
              <p:cNvSpPr>
                <a:spLocks noChangeShapeType="1"/>
              </p:cNvSpPr>
              <p:nvPr/>
            </p:nvSpPr>
            <p:spPr bwMode="auto">
              <a:xfrm>
                <a:off x="2898" y="3876"/>
                <a:ext cx="204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951" name="Oval 90"/>
            <p:cNvSpPr>
              <a:spLocks noChangeArrowheads="1"/>
            </p:cNvSpPr>
            <p:nvPr/>
          </p:nvSpPr>
          <p:spPr bwMode="auto">
            <a:xfrm>
              <a:off x="4284" y="1887"/>
              <a:ext cx="34" cy="2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2" name="Line 91"/>
            <p:cNvSpPr>
              <a:spLocks noChangeShapeType="1"/>
            </p:cNvSpPr>
            <p:nvPr/>
          </p:nvSpPr>
          <p:spPr bwMode="auto">
            <a:xfrm flipH="1">
              <a:off x="4927" y="899"/>
              <a:ext cx="10" cy="10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37953" name="Rectangle 92"/>
            <p:cNvSpPr>
              <a:spLocks noChangeArrowheads="1"/>
            </p:cNvSpPr>
            <p:nvPr/>
          </p:nvSpPr>
          <p:spPr bwMode="auto">
            <a:xfrm>
              <a:off x="4884" y="1207"/>
              <a:ext cx="94" cy="240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4" name="Text Box 93"/>
            <p:cNvSpPr txBox="1">
              <a:spLocks noChangeArrowheads="1"/>
            </p:cNvSpPr>
            <p:nvPr/>
          </p:nvSpPr>
          <p:spPr bwMode="auto">
            <a:xfrm>
              <a:off x="4550" y="1212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L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7955" name="Line 94"/>
            <p:cNvSpPr>
              <a:spLocks noChangeShapeType="1"/>
            </p:cNvSpPr>
            <p:nvPr/>
          </p:nvSpPr>
          <p:spPr bwMode="auto">
            <a:xfrm flipH="1">
              <a:off x="5054" y="1182"/>
              <a:ext cx="0" cy="3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6" name="Line 95"/>
            <p:cNvSpPr>
              <a:spLocks noChangeShapeType="1"/>
            </p:cNvSpPr>
            <p:nvPr/>
          </p:nvSpPr>
          <p:spPr bwMode="auto">
            <a:xfrm>
              <a:off x="3111" y="1354"/>
              <a:ext cx="0" cy="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7" name="Text Box 96"/>
            <p:cNvSpPr txBox="1">
              <a:spLocks noChangeArrowheads="1"/>
            </p:cNvSpPr>
            <p:nvPr/>
          </p:nvSpPr>
          <p:spPr bwMode="auto">
            <a:xfrm>
              <a:off x="2856" y="1373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i="1" baseline="-25000">
                  <a:ea typeface="楷体_GB2312" pitchFamily="49" charset="-122"/>
                </a:rPr>
                <a:t>i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37958" name="Text Box 97"/>
            <p:cNvSpPr txBox="1">
              <a:spLocks noChangeArrowheads="1"/>
            </p:cNvSpPr>
            <p:nvPr/>
          </p:nvSpPr>
          <p:spPr bwMode="auto">
            <a:xfrm>
              <a:off x="5045" y="1130"/>
              <a:ext cx="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o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37959" name="Line 98"/>
            <p:cNvSpPr>
              <a:spLocks noChangeShapeType="1"/>
            </p:cNvSpPr>
            <p:nvPr/>
          </p:nvSpPr>
          <p:spPr bwMode="auto">
            <a:xfrm>
              <a:off x="4657" y="897"/>
              <a:ext cx="300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60" name="Oval 99"/>
            <p:cNvSpPr>
              <a:spLocks noChangeArrowheads="1"/>
            </p:cNvSpPr>
            <p:nvPr/>
          </p:nvSpPr>
          <p:spPr bwMode="auto">
            <a:xfrm>
              <a:off x="3643" y="1266"/>
              <a:ext cx="45" cy="4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37961" name="Rectangle 100"/>
            <p:cNvSpPr>
              <a:spLocks noChangeArrowheads="1"/>
            </p:cNvSpPr>
            <p:nvPr/>
          </p:nvSpPr>
          <p:spPr bwMode="auto">
            <a:xfrm>
              <a:off x="4260" y="492"/>
              <a:ext cx="108" cy="27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37962" name="Rectangle 101"/>
            <p:cNvSpPr>
              <a:spLocks noChangeArrowheads="1"/>
            </p:cNvSpPr>
            <p:nvPr/>
          </p:nvSpPr>
          <p:spPr bwMode="auto">
            <a:xfrm rot="-5400000">
              <a:off x="3918" y="810"/>
              <a:ext cx="94" cy="240"/>
            </a:xfrm>
            <a:prstGeom prst="rect">
              <a:avLst/>
            </a:prstGeom>
            <a:ln w="3810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63" name="Oval 102"/>
            <p:cNvSpPr>
              <a:spLocks noChangeArrowheads="1"/>
            </p:cNvSpPr>
            <p:nvPr/>
          </p:nvSpPr>
          <p:spPr bwMode="auto">
            <a:xfrm>
              <a:off x="4284" y="903"/>
              <a:ext cx="34" cy="2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7815" name="Line 103"/>
          <p:cNvSpPr>
            <a:spLocks noChangeShapeType="1"/>
          </p:cNvSpPr>
          <p:nvPr/>
        </p:nvSpPr>
        <p:spPr bwMode="auto">
          <a:xfrm>
            <a:off x="4514850" y="133350"/>
            <a:ext cx="0" cy="662940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7816" name="Group 104"/>
          <p:cNvGrpSpPr/>
          <p:nvPr/>
        </p:nvGrpSpPr>
        <p:grpSpPr bwMode="auto">
          <a:xfrm>
            <a:off x="1928813" y="1304925"/>
            <a:ext cx="542925" cy="519113"/>
            <a:chOff x="1437" y="2849"/>
            <a:chExt cx="356" cy="321"/>
          </a:xfrm>
        </p:grpSpPr>
        <p:sp>
          <p:nvSpPr>
            <p:cNvPr id="37922" name="Oval 105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Rectangle 106"/>
            <p:cNvSpPr>
              <a:spLocks noChangeArrowheads="1"/>
            </p:cNvSpPr>
            <p:nvPr/>
          </p:nvSpPr>
          <p:spPr bwMode="auto">
            <a:xfrm>
              <a:off x="1437" y="2849"/>
              <a:ext cx="35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grpSp>
        <p:nvGrpSpPr>
          <p:cNvPr id="627819" name="Group 107"/>
          <p:cNvGrpSpPr/>
          <p:nvPr/>
        </p:nvGrpSpPr>
        <p:grpSpPr bwMode="auto">
          <a:xfrm>
            <a:off x="2576513" y="1571625"/>
            <a:ext cx="542925" cy="519113"/>
            <a:chOff x="1437" y="2849"/>
            <a:chExt cx="356" cy="321"/>
          </a:xfrm>
        </p:grpSpPr>
        <p:sp>
          <p:nvSpPr>
            <p:cNvPr id="37920" name="Oval 108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Rectangle 109"/>
            <p:cNvSpPr>
              <a:spLocks noChangeArrowheads="1"/>
            </p:cNvSpPr>
            <p:nvPr/>
          </p:nvSpPr>
          <p:spPr bwMode="auto">
            <a:xfrm>
              <a:off x="1437" y="2849"/>
              <a:ext cx="35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sp>
        <p:nvSpPr>
          <p:cNvPr id="627822" name="Rectangle 110"/>
          <p:cNvSpPr>
            <a:spLocks noChangeArrowheads="1"/>
          </p:cNvSpPr>
          <p:nvPr/>
        </p:nvSpPr>
        <p:spPr bwMode="auto">
          <a:xfrm>
            <a:off x="2016125" y="2305050"/>
            <a:ext cx="46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627823" name="Line 111"/>
          <p:cNvSpPr>
            <a:spLocks noChangeShapeType="1"/>
          </p:cNvSpPr>
          <p:nvPr/>
        </p:nvSpPr>
        <p:spPr bwMode="auto">
          <a:xfrm flipH="1">
            <a:off x="2514600" y="2297113"/>
            <a:ext cx="0" cy="514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7824" name="Rectangle 112"/>
          <p:cNvSpPr>
            <a:spLocks noChangeArrowheads="1"/>
          </p:cNvSpPr>
          <p:nvPr/>
        </p:nvSpPr>
        <p:spPr bwMode="auto">
          <a:xfrm>
            <a:off x="1931988" y="1866900"/>
            <a:ext cx="623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be</a:t>
            </a:r>
          </a:p>
        </p:txBody>
      </p:sp>
      <p:sp>
        <p:nvSpPr>
          <p:cNvPr id="627825" name="Line 113"/>
          <p:cNvSpPr>
            <a:spLocks noChangeShapeType="1"/>
          </p:cNvSpPr>
          <p:nvPr/>
        </p:nvSpPr>
        <p:spPr bwMode="auto">
          <a:xfrm>
            <a:off x="2266950" y="1935163"/>
            <a:ext cx="361950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7826" name="Object 114"/>
          <p:cNvGraphicFramePr>
            <a:graphicFrameLocks noChangeAspect="1"/>
          </p:cNvGraphicFramePr>
          <p:nvPr/>
        </p:nvGraphicFramePr>
        <p:xfrm>
          <a:off x="342900" y="3275013"/>
          <a:ext cx="39846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38605" imgH="430530" progId="Equation.3">
                  <p:embed/>
                </p:oleObj>
              </mc:Choice>
              <mc:Fallback>
                <p:oleObj name="公式" r:id="rId2" imgW="1538605" imgH="43053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3275013"/>
                        <a:ext cx="39846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827" name="Text Box 115"/>
          <p:cNvSpPr txBox="1">
            <a:spLocks noChangeArrowheads="1"/>
          </p:cNvSpPr>
          <p:nvPr/>
        </p:nvSpPr>
        <p:spPr bwMode="auto">
          <a:xfrm>
            <a:off x="800100" y="4335463"/>
            <a:ext cx="194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同出为压</a:t>
            </a:r>
          </a:p>
        </p:txBody>
      </p:sp>
      <p:sp>
        <p:nvSpPr>
          <p:cNvPr id="627828" name="Text Box 116"/>
          <p:cNvSpPr txBox="1">
            <a:spLocks noChangeArrowheads="1"/>
          </p:cNvSpPr>
          <p:nvPr/>
        </p:nvSpPr>
        <p:spPr bwMode="auto">
          <a:xfrm>
            <a:off x="800100" y="48498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异入为串</a:t>
            </a:r>
          </a:p>
        </p:txBody>
      </p:sp>
      <p:sp>
        <p:nvSpPr>
          <p:cNvPr id="627829" name="Text Box 117"/>
          <p:cNvSpPr txBox="1">
            <a:spLocks noChangeArrowheads="1"/>
          </p:cNvSpPr>
          <p:nvPr/>
        </p:nvSpPr>
        <p:spPr bwMode="auto">
          <a:xfrm>
            <a:off x="304800" y="5334000"/>
            <a:ext cx="4152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003399"/>
                </a:solidFill>
                <a:ea typeface="楷体_GB2312" pitchFamily="49" charset="-122"/>
              </a:rPr>
              <a:t>电压串联负反馈</a:t>
            </a:r>
          </a:p>
        </p:txBody>
      </p:sp>
      <p:grpSp>
        <p:nvGrpSpPr>
          <p:cNvPr id="627830" name="Group 118"/>
          <p:cNvGrpSpPr/>
          <p:nvPr/>
        </p:nvGrpSpPr>
        <p:grpSpPr bwMode="auto">
          <a:xfrm>
            <a:off x="5738813" y="1933575"/>
            <a:ext cx="542925" cy="519113"/>
            <a:chOff x="1437" y="2849"/>
            <a:chExt cx="356" cy="321"/>
          </a:xfrm>
        </p:grpSpPr>
        <p:sp>
          <p:nvSpPr>
            <p:cNvPr id="37918" name="Oval 119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Rectangle 120"/>
            <p:cNvSpPr>
              <a:spLocks noChangeArrowheads="1"/>
            </p:cNvSpPr>
            <p:nvPr/>
          </p:nvSpPr>
          <p:spPr bwMode="auto">
            <a:xfrm>
              <a:off x="1437" y="2849"/>
              <a:ext cx="356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＋</a:t>
              </a:r>
            </a:p>
          </p:txBody>
        </p:sp>
      </p:grpSp>
      <p:grpSp>
        <p:nvGrpSpPr>
          <p:cNvPr id="627833" name="Group 121"/>
          <p:cNvGrpSpPr/>
          <p:nvPr/>
        </p:nvGrpSpPr>
        <p:grpSpPr bwMode="auto">
          <a:xfrm>
            <a:off x="7138988" y="1028700"/>
            <a:ext cx="542925" cy="519113"/>
            <a:chOff x="1437" y="2849"/>
            <a:chExt cx="367" cy="343"/>
          </a:xfrm>
        </p:grpSpPr>
        <p:sp>
          <p:nvSpPr>
            <p:cNvPr id="37916" name="Oval 122"/>
            <p:cNvSpPr>
              <a:spLocks noChangeArrowheads="1"/>
            </p:cNvSpPr>
            <p:nvPr/>
          </p:nvSpPr>
          <p:spPr bwMode="auto">
            <a:xfrm>
              <a:off x="1523" y="2929"/>
              <a:ext cx="181" cy="18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Rectangle 123"/>
            <p:cNvSpPr>
              <a:spLocks noChangeArrowheads="1"/>
            </p:cNvSpPr>
            <p:nvPr/>
          </p:nvSpPr>
          <p:spPr bwMode="auto">
            <a:xfrm>
              <a:off x="1437" y="2849"/>
              <a:ext cx="367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sp>
        <p:nvSpPr>
          <p:cNvPr id="627836" name="Line 124"/>
          <p:cNvSpPr>
            <a:spLocks noChangeShapeType="1"/>
          </p:cNvSpPr>
          <p:nvPr/>
        </p:nvSpPr>
        <p:spPr bwMode="auto">
          <a:xfrm flipV="1">
            <a:off x="6134100" y="1306513"/>
            <a:ext cx="4127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7837" name="Rectangle 125"/>
          <p:cNvSpPr>
            <a:spLocks noChangeArrowheads="1"/>
          </p:cNvSpPr>
          <p:nvPr/>
        </p:nvSpPr>
        <p:spPr bwMode="auto">
          <a:xfrm>
            <a:off x="6099175" y="754063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i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627838" name="Line 126"/>
          <p:cNvSpPr>
            <a:spLocks noChangeShapeType="1"/>
          </p:cNvSpPr>
          <p:nvPr/>
        </p:nvSpPr>
        <p:spPr bwMode="auto">
          <a:xfrm flipV="1">
            <a:off x="5181600" y="1916113"/>
            <a:ext cx="4127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7839" name="Rectangle 127"/>
          <p:cNvSpPr>
            <a:spLocks noChangeArrowheads="1"/>
          </p:cNvSpPr>
          <p:nvPr/>
        </p:nvSpPr>
        <p:spPr bwMode="auto">
          <a:xfrm>
            <a:off x="5127625" y="1382713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FF3300"/>
                </a:solidFill>
                <a:ea typeface="楷体_GB2312" pitchFamily="49" charset="-122"/>
              </a:rPr>
              <a:t>i</a:t>
            </a:r>
          </a:p>
        </p:txBody>
      </p:sp>
      <p:sp>
        <p:nvSpPr>
          <p:cNvPr id="627840" name="Rectangle 128"/>
          <p:cNvSpPr>
            <a:spLocks noChangeArrowheads="1"/>
          </p:cNvSpPr>
          <p:nvPr/>
        </p:nvSpPr>
        <p:spPr bwMode="auto">
          <a:xfrm>
            <a:off x="6346825" y="1992313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FF33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627841" name="Line 129"/>
          <p:cNvSpPr>
            <a:spLocks noChangeShapeType="1"/>
          </p:cNvSpPr>
          <p:nvPr/>
        </p:nvSpPr>
        <p:spPr bwMode="auto">
          <a:xfrm flipV="1">
            <a:off x="6400800" y="2030413"/>
            <a:ext cx="381000" cy="1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7842" name="Object 130"/>
          <p:cNvGraphicFramePr>
            <a:graphicFrameLocks noChangeAspect="1"/>
          </p:cNvGraphicFramePr>
          <p:nvPr/>
        </p:nvGraphicFramePr>
        <p:xfrm>
          <a:off x="5059363" y="3313113"/>
          <a:ext cx="335121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0160" imgH="430530" progId="Equation.3">
                  <p:embed/>
                </p:oleObj>
              </mc:Choice>
              <mc:Fallback>
                <p:oleObj name="Equation" r:id="rId4" imgW="1280160" imgH="430530" progId="Equation.3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3313113"/>
                        <a:ext cx="335121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843" name="Text Box 131"/>
          <p:cNvSpPr txBox="1">
            <a:spLocks noChangeArrowheads="1"/>
          </p:cNvSpPr>
          <p:nvPr/>
        </p:nvSpPr>
        <p:spPr bwMode="auto">
          <a:xfrm>
            <a:off x="5734050" y="4392613"/>
            <a:ext cx="194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同出为压</a:t>
            </a:r>
          </a:p>
        </p:txBody>
      </p:sp>
      <p:sp>
        <p:nvSpPr>
          <p:cNvPr id="627844" name="Text Box 132"/>
          <p:cNvSpPr txBox="1">
            <a:spLocks noChangeArrowheads="1"/>
          </p:cNvSpPr>
          <p:nvPr/>
        </p:nvSpPr>
        <p:spPr bwMode="auto">
          <a:xfrm>
            <a:off x="5753100" y="49260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同入为并</a:t>
            </a:r>
          </a:p>
        </p:txBody>
      </p:sp>
      <p:sp>
        <p:nvSpPr>
          <p:cNvPr id="627845" name="Rectangle 133"/>
          <p:cNvSpPr>
            <a:spLocks noChangeArrowheads="1"/>
          </p:cNvSpPr>
          <p:nvPr/>
        </p:nvSpPr>
        <p:spPr bwMode="auto">
          <a:xfrm>
            <a:off x="5173663" y="5394325"/>
            <a:ext cx="3406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600" b="1">
                <a:solidFill>
                  <a:srgbClr val="003399"/>
                </a:solidFill>
                <a:ea typeface="楷体_GB2312" pitchFamily="49" charset="-122"/>
              </a:rPr>
              <a:t>电压并联负反馈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/>
              <p14:cNvContentPartPr/>
              <p14:nvPr/>
            </p14:nvContentPartPr>
            <p14:xfrm>
              <a:off x="6946900" y="5348605"/>
              <a:ext cx="294640" cy="44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6946900" y="5348605"/>
                <a:ext cx="294640" cy="4445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2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2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2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2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2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2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815" grpId="0" animBg="1"/>
      <p:bldP spid="627822" grpId="0" autoUpdateAnimBg="0"/>
      <p:bldP spid="627823" grpId="0" animBg="1"/>
      <p:bldP spid="627824" grpId="0" autoUpdateAnimBg="0"/>
      <p:bldP spid="627825" grpId="0" animBg="1"/>
      <p:bldP spid="627827" grpId="0" autoUpdateAnimBg="0"/>
      <p:bldP spid="627828" grpId="0" autoUpdateAnimBg="0"/>
      <p:bldP spid="627829" grpId="0" autoUpdateAnimBg="0"/>
      <p:bldP spid="627836" grpId="0" animBg="1"/>
      <p:bldP spid="627837" grpId="0" autoUpdateAnimBg="0"/>
      <p:bldP spid="627838" grpId="0" animBg="1"/>
      <p:bldP spid="627839" grpId="0" autoUpdateAnimBg="0"/>
      <p:bldP spid="627840" grpId="0" autoUpdateAnimBg="0"/>
      <p:bldP spid="627841" grpId="0" animBg="1"/>
      <p:bldP spid="627843" grpId="0" autoUpdateAnimBg="0"/>
      <p:bldP spid="627844" grpId="0" autoUpdateAnimBg="0"/>
      <p:bldP spid="62784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52550" y="692150"/>
            <a:ext cx="64595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 b="1" dirty="0">
                <a:solidFill>
                  <a:srgbClr val="FF3300"/>
                </a:solidFill>
                <a:ea typeface="楷体_GB2312" pitchFamily="49" charset="-122"/>
              </a:rPr>
              <a:t>主要内容</a:t>
            </a:r>
          </a:p>
        </p:txBody>
      </p:sp>
      <p:sp>
        <p:nvSpPr>
          <p:cNvPr id="593923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47825" y="1771650"/>
            <a:ext cx="5867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4000" b="1" dirty="0">
                <a:solidFill>
                  <a:srgbClr val="0066FF"/>
                </a:solidFill>
                <a:ea typeface="楷体_GB2312" pitchFamily="49" charset="-122"/>
              </a:rPr>
              <a:t>8.1  </a:t>
            </a:r>
            <a:r>
              <a:rPr kumimoji="1" lang="zh-CN" altLang="en-US" sz="4000" b="1" dirty="0">
                <a:solidFill>
                  <a:srgbClr val="0066FF"/>
                </a:solidFill>
                <a:ea typeface="楷体_GB2312" pitchFamily="49" charset="-122"/>
              </a:rPr>
              <a:t>反馈的基本概念</a:t>
            </a:r>
          </a:p>
        </p:txBody>
      </p:sp>
      <p:sp>
        <p:nvSpPr>
          <p:cNvPr id="593924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608138" y="2619375"/>
            <a:ext cx="5867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 kumimoji="1" sz="4000" b="1">
                <a:solidFill>
                  <a:srgbClr val="0066FF"/>
                </a:solidFill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8.2 </a:t>
            </a:r>
            <a:r>
              <a:rPr lang="zh-CN" altLang="en-US" dirty="0"/>
              <a:t>反馈类型的判别</a:t>
            </a:r>
          </a:p>
        </p:txBody>
      </p:sp>
      <p:sp>
        <p:nvSpPr>
          <p:cNvPr id="593925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608138" y="4800064"/>
            <a:ext cx="6400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 kumimoji="1" sz="4000" b="1">
                <a:solidFill>
                  <a:srgbClr val="0066FF"/>
                </a:solidFill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8.4  </a:t>
            </a:r>
            <a:r>
              <a:rPr lang="zh-CN" altLang="en-US" dirty="0"/>
              <a:t>放大电路引入负反馈的一般原则</a:t>
            </a:r>
          </a:p>
        </p:txBody>
      </p:sp>
      <p:sp>
        <p:nvSpPr>
          <p:cNvPr id="59392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570038" y="3476625"/>
            <a:ext cx="62420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eaLnBrk="1" hangingPunct="1">
              <a:spcBef>
                <a:spcPct val="50000"/>
              </a:spcBef>
              <a:defRPr kumimoji="1" sz="4000" b="1">
                <a:solidFill>
                  <a:srgbClr val="0066FF"/>
                </a:solidFill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8.3  </a:t>
            </a:r>
            <a:r>
              <a:rPr lang="zh-CN" altLang="en-US" dirty="0"/>
              <a:t>负反馈对放大电路性能的影响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autoUpdateAnimBg="0"/>
      <p:bldP spid="593924" grpId="0" autoUpdateAnimBg="0"/>
      <p:bldP spid="593925" grpId="0" autoUpdateAnimBg="0"/>
      <p:bldP spid="59392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138363" y="393065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o</a:t>
            </a:r>
            <a:endParaRPr kumimoji="1" lang="en-US" altLang="zh-CN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28739" name="Line 3"/>
          <p:cNvSpPr>
            <a:spLocks noChangeShapeType="1"/>
          </p:cNvSpPr>
          <p:nvPr/>
        </p:nvSpPr>
        <p:spPr bwMode="auto">
          <a:xfrm>
            <a:off x="2824163" y="4275138"/>
            <a:ext cx="12382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8740" name="Line 4"/>
          <p:cNvSpPr>
            <a:spLocks noChangeShapeType="1"/>
          </p:cNvSpPr>
          <p:nvPr/>
        </p:nvSpPr>
        <p:spPr bwMode="auto">
          <a:xfrm flipV="1">
            <a:off x="2690813" y="4084638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4081463" y="3930650"/>
            <a:ext cx="695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3200" b="1" i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  <a:endParaRPr kumimoji="1" lang="en-US" altLang="zh-CN" sz="3200" b="1" i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28742" name="Line 6"/>
          <p:cNvSpPr>
            <a:spLocks noChangeShapeType="1"/>
          </p:cNvSpPr>
          <p:nvPr/>
        </p:nvSpPr>
        <p:spPr bwMode="auto">
          <a:xfrm flipV="1">
            <a:off x="4748213" y="4237038"/>
            <a:ext cx="533400" cy="19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8743" name="Line 7"/>
          <p:cNvSpPr>
            <a:spLocks noChangeShapeType="1"/>
          </p:cNvSpPr>
          <p:nvPr/>
        </p:nvSpPr>
        <p:spPr bwMode="auto">
          <a:xfrm>
            <a:off x="4633913" y="4046538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8744" name="Text Box 8"/>
          <p:cNvSpPr txBox="1">
            <a:spLocks noChangeArrowheads="1"/>
          </p:cNvSpPr>
          <p:nvPr/>
        </p:nvSpPr>
        <p:spPr bwMode="auto">
          <a:xfrm>
            <a:off x="5281613" y="3911600"/>
            <a:ext cx="2219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b   </a:t>
            </a: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=</a:t>
            </a: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i </a:t>
            </a: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- </a:t>
            </a: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3200" b="1" i="1" baseline="-25000">
                <a:solidFill>
                  <a:srgbClr val="FF33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628745" name="Line 9"/>
          <p:cNvSpPr>
            <a:spLocks noChangeShapeType="1"/>
          </p:cNvSpPr>
          <p:nvPr/>
        </p:nvSpPr>
        <p:spPr bwMode="auto">
          <a:xfrm flipV="1">
            <a:off x="5719763" y="4008438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8746" name="Text Box 10"/>
          <p:cNvSpPr txBox="1">
            <a:spLocks noChangeArrowheads="1"/>
          </p:cNvSpPr>
          <p:nvPr/>
        </p:nvSpPr>
        <p:spPr bwMode="auto">
          <a:xfrm>
            <a:off x="2157413" y="44958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o</a:t>
            </a:r>
            <a:endParaRPr kumimoji="1" lang="en-US" altLang="zh-CN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28747" name="Line 11"/>
          <p:cNvSpPr>
            <a:spLocks noChangeShapeType="1"/>
          </p:cNvSpPr>
          <p:nvPr/>
        </p:nvSpPr>
        <p:spPr bwMode="auto">
          <a:xfrm>
            <a:off x="2690813" y="4598988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628748" name="Group 12"/>
          <p:cNvGrpSpPr/>
          <p:nvPr/>
        </p:nvGrpSpPr>
        <p:grpSpPr bwMode="auto">
          <a:xfrm>
            <a:off x="4424363" y="4484688"/>
            <a:ext cx="2343150" cy="285750"/>
            <a:chOff x="1392" y="3468"/>
            <a:chExt cx="2064" cy="192"/>
          </a:xfrm>
        </p:grpSpPr>
        <p:sp>
          <p:nvSpPr>
            <p:cNvPr id="38993" name="Line 13"/>
            <p:cNvSpPr>
              <a:spLocks noChangeShapeType="1"/>
            </p:cNvSpPr>
            <p:nvPr/>
          </p:nvSpPr>
          <p:spPr bwMode="auto">
            <a:xfrm flipH="1">
              <a:off x="1392" y="3660"/>
              <a:ext cx="20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94" name="Line 14"/>
            <p:cNvSpPr>
              <a:spLocks noChangeShapeType="1"/>
            </p:cNvSpPr>
            <p:nvPr/>
          </p:nvSpPr>
          <p:spPr bwMode="auto">
            <a:xfrm flipV="1">
              <a:off x="3444" y="346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8751" name="Text Box 15"/>
          <p:cNvSpPr txBox="1">
            <a:spLocks noChangeArrowheads="1"/>
          </p:cNvSpPr>
          <p:nvPr/>
        </p:nvSpPr>
        <p:spPr bwMode="auto">
          <a:xfrm>
            <a:off x="228600" y="5235575"/>
            <a:ext cx="853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600" b="1">
                <a:solidFill>
                  <a:srgbClr val="003399"/>
                </a:solidFill>
                <a:ea typeface="楷体_GB2312" pitchFamily="49" charset="-122"/>
              </a:rPr>
              <a:t>可见电压负反馈，稳定输出电压</a:t>
            </a:r>
          </a:p>
        </p:txBody>
      </p:sp>
      <p:grpSp>
        <p:nvGrpSpPr>
          <p:cNvPr id="38926" name="Group 16"/>
          <p:cNvGrpSpPr/>
          <p:nvPr/>
        </p:nvGrpSpPr>
        <p:grpSpPr bwMode="auto">
          <a:xfrm>
            <a:off x="2209800" y="495300"/>
            <a:ext cx="4038600" cy="2789238"/>
            <a:chOff x="1392" y="218"/>
            <a:chExt cx="2544" cy="1757"/>
          </a:xfrm>
        </p:grpSpPr>
        <p:grpSp>
          <p:nvGrpSpPr>
            <p:cNvPr id="38934" name="Group 17"/>
            <p:cNvGrpSpPr/>
            <p:nvPr/>
          </p:nvGrpSpPr>
          <p:grpSpPr bwMode="auto">
            <a:xfrm>
              <a:off x="1392" y="218"/>
              <a:ext cx="2544" cy="1757"/>
              <a:chOff x="2856" y="266"/>
              <a:chExt cx="2544" cy="1757"/>
            </a:xfrm>
          </p:grpSpPr>
          <p:sp>
            <p:nvSpPr>
              <p:cNvPr id="38947" name="Text Box 18"/>
              <p:cNvSpPr txBox="1">
                <a:spLocks noChangeArrowheads="1"/>
              </p:cNvSpPr>
              <p:nvPr/>
            </p:nvSpPr>
            <p:spPr bwMode="auto">
              <a:xfrm>
                <a:off x="3774" y="572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ea typeface="楷体_GB2312" pitchFamily="49" charset="-122"/>
                  </a:rPr>
                  <a:t>B</a:t>
                </a:r>
                <a:endParaRPr kumimoji="1" lang="en-US" altLang="zh-CN" sz="2400" b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8948" name="Line 19"/>
              <p:cNvSpPr>
                <a:spLocks noChangeShapeType="1"/>
              </p:cNvSpPr>
              <p:nvPr/>
            </p:nvSpPr>
            <p:spPr bwMode="auto">
              <a:xfrm>
                <a:off x="3661" y="928"/>
                <a:ext cx="0" cy="3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49" name="Line 20"/>
              <p:cNvSpPr>
                <a:spLocks noChangeShapeType="1"/>
              </p:cNvSpPr>
              <p:nvPr/>
            </p:nvSpPr>
            <p:spPr bwMode="auto">
              <a:xfrm>
                <a:off x="3652" y="925"/>
                <a:ext cx="6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0" name="Line 21"/>
              <p:cNvSpPr>
                <a:spLocks noChangeShapeType="1"/>
              </p:cNvSpPr>
              <p:nvPr/>
            </p:nvSpPr>
            <p:spPr bwMode="auto">
              <a:xfrm flipV="1">
                <a:off x="4303" y="404"/>
                <a:ext cx="4" cy="3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1" name="Line 22"/>
              <p:cNvSpPr>
                <a:spLocks noChangeShapeType="1"/>
              </p:cNvSpPr>
              <p:nvPr/>
            </p:nvSpPr>
            <p:spPr bwMode="auto">
              <a:xfrm>
                <a:off x="3772" y="1295"/>
                <a:ext cx="399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2" name="Line 23"/>
              <p:cNvSpPr>
                <a:spLocks noChangeShapeType="1"/>
              </p:cNvSpPr>
              <p:nvPr/>
            </p:nvSpPr>
            <p:spPr bwMode="auto">
              <a:xfrm>
                <a:off x="4163" y="1192"/>
                <a:ext cx="0" cy="21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3" name="Line 24"/>
              <p:cNvSpPr>
                <a:spLocks noChangeShapeType="1"/>
              </p:cNvSpPr>
              <p:nvPr/>
            </p:nvSpPr>
            <p:spPr bwMode="auto">
              <a:xfrm>
                <a:off x="4163" y="1319"/>
                <a:ext cx="148" cy="1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4" name="Line 25"/>
              <p:cNvSpPr>
                <a:spLocks noChangeShapeType="1"/>
              </p:cNvSpPr>
              <p:nvPr/>
            </p:nvSpPr>
            <p:spPr bwMode="auto">
              <a:xfrm flipV="1">
                <a:off x="4163" y="1174"/>
                <a:ext cx="1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5" name="Line 26"/>
              <p:cNvSpPr>
                <a:spLocks noChangeShapeType="1"/>
              </p:cNvSpPr>
              <p:nvPr/>
            </p:nvSpPr>
            <p:spPr bwMode="auto">
              <a:xfrm>
                <a:off x="4303" y="796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6" name="Line 27"/>
              <p:cNvSpPr>
                <a:spLocks noChangeShapeType="1"/>
              </p:cNvSpPr>
              <p:nvPr/>
            </p:nvSpPr>
            <p:spPr bwMode="auto">
              <a:xfrm>
                <a:off x="3391" y="1294"/>
                <a:ext cx="452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7" name="Line 28"/>
              <p:cNvSpPr>
                <a:spLocks noChangeShapeType="1"/>
              </p:cNvSpPr>
              <p:nvPr/>
            </p:nvSpPr>
            <p:spPr bwMode="auto">
              <a:xfrm>
                <a:off x="3099" y="1902"/>
                <a:ext cx="3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8" name="Line 29"/>
              <p:cNvSpPr>
                <a:spLocks noChangeShapeType="1"/>
              </p:cNvSpPr>
              <p:nvPr/>
            </p:nvSpPr>
            <p:spPr bwMode="auto">
              <a:xfrm>
                <a:off x="3487" y="1902"/>
                <a:ext cx="12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9" name="Line 30"/>
              <p:cNvSpPr>
                <a:spLocks noChangeShapeType="1"/>
              </p:cNvSpPr>
              <p:nvPr/>
            </p:nvSpPr>
            <p:spPr bwMode="auto">
              <a:xfrm flipH="1">
                <a:off x="4303" y="1408"/>
                <a:ext cx="0" cy="5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0" name="Line 31"/>
              <p:cNvSpPr>
                <a:spLocks noChangeShapeType="1"/>
              </p:cNvSpPr>
              <p:nvPr/>
            </p:nvSpPr>
            <p:spPr bwMode="auto">
              <a:xfrm flipV="1">
                <a:off x="4070" y="1902"/>
                <a:ext cx="8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1" name="Text Box 32"/>
              <p:cNvSpPr txBox="1">
                <a:spLocks noChangeArrowheads="1"/>
              </p:cNvSpPr>
              <p:nvPr/>
            </p:nvSpPr>
            <p:spPr bwMode="auto">
              <a:xfrm>
                <a:off x="4800" y="266"/>
                <a:ext cx="5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+</a:t>
                </a: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CC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38962" name="Oval 33"/>
              <p:cNvSpPr>
                <a:spLocks noChangeArrowheads="1"/>
              </p:cNvSpPr>
              <p:nvPr/>
            </p:nvSpPr>
            <p:spPr bwMode="auto">
              <a:xfrm>
                <a:off x="4732" y="378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3" name="Oval 34"/>
              <p:cNvSpPr>
                <a:spLocks noChangeArrowheads="1"/>
              </p:cNvSpPr>
              <p:nvPr/>
            </p:nvSpPr>
            <p:spPr bwMode="auto">
              <a:xfrm>
                <a:off x="3022" y="1265"/>
                <a:ext cx="69" cy="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4" name="Oval 35"/>
              <p:cNvSpPr>
                <a:spLocks noChangeArrowheads="1"/>
              </p:cNvSpPr>
              <p:nvPr/>
            </p:nvSpPr>
            <p:spPr bwMode="auto">
              <a:xfrm>
                <a:off x="3026" y="1873"/>
                <a:ext cx="68" cy="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8965" name="Group 36"/>
              <p:cNvGrpSpPr/>
              <p:nvPr/>
            </p:nvGrpSpPr>
            <p:grpSpPr bwMode="auto">
              <a:xfrm>
                <a:off x="3327" y="1199"/>
                <a:ext cx="68" cy="193"/>
                <a:chOff x="3454" y="2018"/>
                <a:chExt cx="96" cy="328"/>
              </a:xfrm>
            </p:grpSpPr>
            <p:sp>
              <p:nvSpPr>
                <p:cNvPr id="38991" name="Line 37"/>
                <p:cNvSpPr>
                  <a:spLocks noChangeShapeType="1"/>
                </p:cNvSpPr>
                <p:nvPr/>
              </p:nvSpPr>
              <p:spPr bwMode="auto">
                <a:xfrm>
                  <a:off x="3454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92" name="Line 38"/>
                <p:cNvSpPr>
                  <a:spLocks noChangeShapeType="1"/>
                </p:cNvSpPr>
                <p:nvPr/>
              </p:nvSpPr>
              <p:spPr bwMode="auto">
                <a:xfrm>
                  <a:off x="3550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8966" name="Line 39"/>
              <p:cNvSpPr>
                <a:spLocks noChangeShapeType="1"/>
              </p:cNvSpPr>
              <p:nvPr/>
            </p:nvSpPr>
            <p:spPr bwMode="auto">
              <a:xfrm>
                <a:off x="3096" y="1292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8967" name="Group 40"/>
              <p:cNvGrpSpPr/>
              <p:nvPr/>
            </p:nvGrpSpPr>
            <p:grpSpPr bwMode="auto">
              <a:xfrm flipH="1">
                <a:off x="4569" y="809"/>
                <a:ext cx="69" cy="194"/>
                <a:chOff x="3454" y="2018"/>
                <a:chExt cx="96" cy="328"/>
              </a:xfrm>
            </p:grpSpPr>
            <p:sp>
              <p:nvSpPr>
                <p:cNvPr id="38989" name="Line 41"/>
                <p:cNvSpPr>
                  <a:spLocks noChangeShapeType="1"/>
                </p:cNvSpPr>
                <p:nvPr/>
              </p:nvSpPr>
              <p:spPr bwMode="auto">
                <a:xfrm>
                  <a:off x="3454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90" name="Line 42"/>
                <p:cNvSpPr>
                  <a:spLocks noChangeShapeType="1"/>
                </p:cNvSpPr>
                <p:nvPr/>
              </p:nvSpPr>
              <p:spPr bwMode="auto">
                <a:xfrm>
                  <a:off x="3550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8968" name="Line 43"/>
              <p:cNvSpPr>
                <a:spLocks noChangeShapeType="1"/>
              </p:cNvSpPr>
              <p:nvPr/>
            </p:nvSpPr>
            <p:spPr bwMode="auto">
              <a:xfrm>
                <a:off x="4115" y="919"/>
                <a:ext cx="4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9" name="Text Box 44"/>
              <p:cNvSpPr txBox="1">
                <a:spLocks noChangeArrowheads="1"/>
              </p:cNvSpPr>
              <p:nvPr/>
            </p:nvSpPr>
            <p:spPr bwMode="auto">
              <a:xfrm>
                <a:off x="4340" y="448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C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38970" name="Text Box 45"/>
              <p:cNvSpPr txBox="1">
                <a:spLocks noChangeArrowheads="1"/>
              </p:cNvSpPr>
              <p:nvPr/>
            </p:nvSpPr>
            <p:spPr bwMode="auto">
              <a:xfrm>
                <a:off x="3217" y="938"/>
                <a:ext cx="306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C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1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38971" name="Text Box 46"/>
              <p:cNvSpPr txBox="1">
                <a:spLocks noChangeArrowheads="1"/>
              </p:cNvSpPr>
              <p:nvPr/>
            </p:nvSpPr>
            <p:spPr bwMode="auto">
              <a:xfrm>
                <a:off x="4607" y="608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C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2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38972" name="Line 47"/>
              <p:cNvSpPr>
                <a:spLocks noChangeShapeType="1"/>
              </p:cNvSpPr>
              <p:nvPr/>
            </p:nvSpPr>
            <p:spPr bwMode="auto">
              <a:xfrm>
                <a:off x="4302" y="409"/>
                <a:ext cx="4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8973" name="Group 48"/>
              <p:cNvGrpSpPr/>
              <p:nvPr/>
            </p:nvGrpSpPr>
            <p:grpSpPr bwMode="auto">
              <a:xfrm>
                <a:off x="4178" y="1891"/>
                <a:ext cx="264" cy="132"/>
                <a:chOff x="2898" y="3684"/>
                <a:chExt cx="204" cy="204"/>
              </a:xfrm>
            </p:grpSpPr>
            <p:sp>
              <p:nvSpPr>
                <p:cNvPr id="38987" name="Line 49"/>
                <p:cNvSpPr>
                  <a:spLocks noChangeShapeType="1"/>
                </p:cNvSpPr>
                <p:nvPr/>
              </p:nvSpPr>
              <p:spPr bwMode="auto">
                <a:xfrm>
                  <a:off x="3000" y="3684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88" name="Line 50"/>
                <p:cNvSpPr>
                  <a:spLocks noChangeShapeType="1"/>
                </p:cNvSpPr>
                <p:nvPr/>
              </p:nvSpPr>
              <p:spPr bwMode="auto">
                <a:xfrm>
                  <a:off x="2898" y="3876"/>
                  <a:ext cx="204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8974" name="Oval 51"/>
              <p:cNvSpPr>
                <a:spLocks noChangeArrowheads="1"/>
              </p:cNvSpPr>
              <p:nvPr/>
            </p:nvSpPr>
            <p:spPr bwMode="auto">
              <a:xfrm>
                <a:off x="4284" y="1887"/>
                <a:ext cx="34" cy="2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5" name="Line 52"/>
              <p:cNvSpPr>
                <a:spLocks noChangeShapeType="1"/>
              </p:cNvSpPr>
              <p:nvPr/>
            </p:nvSpPr>
            <p:spPr bwMode="auto">
              <a:xfrm flipH="1">
                <a:off x="4927" y="899"/>
                <a:ext cx="10" cy="10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38976" name="Rectangle 53"/>
              <p:cNvSpPr>
                <a:spLocks noChangeArrowheads="1"/>
              </p:cNvSpPr>
              <p:nvPr/>
            </p:nvSpPr>
            <p:spPr bwMode="auto">
              <a:xfrm>
                <a:off x="4884" y="1207"/>
                <a:ext cx="94" cy="240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7" name="Text Box 54"/>
              <p:cNvSpPr txBox="1">
                <a:spLocks noChangeArrowheads="1"/>
              </p:cNvSpPr>
              <p:nvPr/>
            </p:nvSpPr>
            <p:spPr bwMode="auto">
              <a:xfrm>
                <a:off x="4550" y="1212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L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38978" name="Line 55"/>
              <p:cNvSpPr>
                <a:spLocks noChangeShapeType="1"/>
              </p:cNvSpPr>
              <p:nvPr/>
            </p:nvSpPr>
            <p:spPr bwMode="auto">
              <a:xfrm flipH="1">
                <a:off x="5054" y="1182"/>
                <a:ext cx="0" cy="3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9" name="Line 56"/>
              <p:cNvSpPr>
                <a:spLocks noChangeShapeType="1"/>
              </p:cNvSpPr>
              <p:nvPr/>
            </p:nvSpPr>
            <p:spPr bwMode="auto">
              <a:xfrm>
                <a:off x="3111" y="1354"/>
                <a:ext cx="0" cy="3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80" name="Text Box 57"/>
              <p:cNvSpPr txBox="1">
                <a:spLocks noChangeArrowheads="1"/>
              </p:cNvSpPr>
              <p:nvPr/>
            </p:nvSpPr>
            <p:spPr bwMode="auto">
              <a:xfrm>
                <a:off x="2856" y="1373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i="1" baseline="-25000">
                    <a:ea typeface="楷体_GB2312" pitchFamily="49" charset="-122"/>
                  </a:rPr>
                  <a:t>i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38981" name="Text Box 58"/>
              <p:cNvSpPr txBox="1">
                <a:spLocks noChangeArrowheads="1"/>
              </p:cNvSpPr>
              <p:nvPr/>
            </p:nvSpPr>
            <p:spPr bwMode="auto">
              <a:xfrm>
                <a:off x="5045" y="1130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o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38982" name="Line 59"/>
              <p:cNvSpPr>
                <a:spLocks noChangeShapeType="1"/>
              </p:cNvSpPr>
              <p:nvPr/>
            </p:nvSpPr>
            <p:spPr bwMode="auto">
              <a:xfrm>
                <a:off x="4657" y="897"/>
                <a:ext cx="300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83" name="Oval 60"/>
              <p:cNvSpPr>
                <a:spLocks noChangeArrowheads="1"/>
              </p:cNvSpPr>
              <p:nvPr/>
            </p:nvSpPr>
            <p:spPr bwMode="auto">
              <a:xfrm>
                <a:off x="3643" y="1266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38984" name="Rectangle 61"/>
              <p:cNvSpPr>
                <a:spLocks noChangeArrowheads="1"/>
              </p:cNvSpPr>
              <p:nvPr/>
            </p:nvSpPr>
            <p:spPr bwMode="auto">
              <a:xfrm>
                <a:off x="4260" y="492"/>
                <a:ext cx="108" cy="27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38985" name="Rectangle 62"/>
              <p:cNvSpPr>
                <a:spLocks noChangeArrowheads="1"/>
              </p:cNvSpPr>
              <p:nvPr/>
            </p:nvSpPr>
            <p:spPr bwMode="auto">
              <a:xfrm rot="-5400000">
                <a:off x="3918" y="810"/>
                <a:ext cx="94" cy="240"/>
              </a:xfrm>
              <a:prstGeom prst="rect">
                <a:avLst/>
              </a:prstGeom>
              <a:ln w="38100">
                <a:solidFill>
                  <a:srgbClr val="0000FF"/>
                </a:solidFill>
                <a:miter lim="800000"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86" name="Oval 63"/>
              <p:cNvSpPr>
                <a:spLocks noChangeArrowheads="1"/>
              </p:cNvSpPr>
              <p:nvPr/>
            </p:nvSpPr>
            <p:spPr bwMode="auto">
              <a:xfrm>
                <a:off x="4284" y="903"/>
                <a:ext cx="34" cy="2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35" name="Group 64"/>
            <p:cNvGrpSpPr/>
            <p:nvPr/>
          </p:nvGrpSpPr>
          <p:grpSpPr bwMode="auto">
            <a:xfrm>
              <a:off x="1911" y="1175"/>
              <a:ext cx="340" cy="327"/>
              <a:chOff x="1437" y="2849"/>
              <a:chExt cx="354" cy="321"/>
            </a:xfrm>
          </p:grpSpPr>
          <p:sp>
            <p:nvSpPr>
              <p:cNvPr id="38945" name="Oval 65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6" name="Rectangle 66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54" cy="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＋</a:t>
                </a:r>
              </a:p>
            </p:txBody>
          </p:sp>
        </p:grpSp>
        <p:grpSp>
          <p:nvGrpSpPr>
            <p:cNvPr id="38936" name="Group 67"/>
            <p:cNvGrpSpPr/>
            <p:nvPr/>
          </p:nvGrpSpPr>
          <p:grpSpPr bwMode="auto">
            <a:xfrm>
              <a:off x="2793" y="605"/>
              <a:ext cx="340" cy="327"/>
              <a:chOff x="1437" y="2849"/>
              <a:chExt cx="365" cy="343"/>
            </a:xfrm>
          </p:grpSpPr>
          <p:sp>
            <p:nvSpPr>
              <p:cNvPr id="38943" name="Oval 68"/>
              <p:cNvSpPr>
                <a:spLocks noChangeArrowheads="1"/>
              </p:cNvSpPr>
              <p:nvPr/>
            </p:nvSpPr>
            <p:spPr bwMode="auto">
              <a:xfrm>
                <a:off x="1523" y="2929"/>
                <a:ext cx="181" cy="189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rgbClr val="FF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4" name="Rectangle 69"/>
              <p:cNvSpPr>
                <a:spLocks noChangeArrowheads="1"/>
              </p:cNvSpPr>
              <p:nvPr/>
            </p:nvSpPr>
            <p:spPr bwMode="auto">
              <a:xfrm>
                <a:off x="1437" y="2849"/>
                <a:ext cx="36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</a:p>
            </p:txBody>
          </p:sp>
        </p:grpSp>
        <p:sp>
          <p:nvSpPr>
            <p:cNvPr id="38937" name="Line 70"/>
            <p:cNvSpPr>
              <a:spLocks noChangeShapeType="1"/>
            </p:cNvSpPr>
            <p:nvPr/>
          </p:nvSpPr>
          <p:spPr bwMode="auto">
            <a:xfrm flipV="1">
              <a:off x="2160" y="780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Rectangle 71"/>
            <p:cNvSpPr>
              <a:spLocks noChangeArrowheads="1"/>
            </p:cNvSpPr>
            <p:nvPr/>
          </p:nvSpPr>
          <p:spPr bwMode="auto">
            <a:xfrm>
              <a:off x="2138" y="432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38939" name="Line 72"/>
            <p:cNvSpPr>
              <a:spLocks noChangeShapeType="1"/>
            </p:cNvSpPr>
            <p:nvPr/>
          </p:nvSpPr>
          <p:spPr bwMode="auto">
            <a:xfrm flipV="1">
              <a:off x="1560" y="1164"/>
              <a:ext cx="260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Rectangle 73"/>
            <p:cNvSpPr>
              <a:spLocks noChangeArrowheads="1"/>
            </p:cNvSpPr>
            <p:nvPr/>
          </p:nvSpPr>
          <p:spPr bwMode="auto">
            <a:xfrm>
              <a:off x="1526" y="828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38941" name="Rectangle 74"/>
            <p:cNvSpPr>
              <a:spLocks noChangeArrowheads="1"/>
            </p:cNvSpPr>
            <p:nvPr/>
          </p:nvSpPr>
          <p:spPr bwMode="auto">
            <a:xfrm>
              <a:off x="2294" y="1212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38942" name="Line 75"/>
            <p:cNvSpPr>
              <a:spLocks noChangeShapeType="1"/>
            </p:cNvSpPr>
            <p:nvPr/>
          </p:nvSpPr>
          <p:spPr bwMode="auto">
            <a:xfrm flipV="1">
              <a:off x="2328" y="1236"/>
              <a:ext cx="240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8812" name="Text Box 76"/>
          <p:cNvSpPr txBox="1">
            <a:spLocks noChangeArrowheads="1"/>
          </p:cNvSpPr>
          <p:nvPr/>
        </p:nvSpPr>
        <p:spPr bwMode="auto">
          <a:xfrm>
            <a:off x="3757613" y="4578350"/>
            <a:ext cx="523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c</a:t>
            </a:r>
            <a:endParaRPr kumimoji="1" lang="en-US" altLang="zh-CN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28813" name="Line 77"/>
          <p:cNvSpPr>
            <a:spLocks noChangeShapeType="1"/>
          </p:cNvSpPr>
          <p:nvPr/>
        </p:nvSpPr>
        <p:spPr bwMode="auto">
          <a:xfrm flipV="1">
            <a:off x="4252913" y="4656138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8814" name="Line 78"/>
          <p:cNvSpPr>
            <a:spLocks noChangeShapeType="1"/>
          </p:cNvSpPr>
          <p:nvPr/>
        </p:nvSpPr>
        <p:spPr bwMode="auto">
          <a:xfrm flipH="1">
            <a:off x="2881313" y="4846638"/>
            <a:ext cx="8953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8815" name="Rectangle 79"/>
          <p:cNvSpPr>
            <a:spLocks noChangeArrowheads="1"/>
          </p:cNvSpPr>
          <p:nvPr/>
        </p:nvSpPr>
        <p:spPr bwMode="auto">
          <a:xfrm>
            <a:off x="6529388" y="5229225"/>
            <a:ext cx="2651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ea typeface="楷体_GB2312" pitchFamily="49" charset="-122"/>
              </a:rPr>
              <a:t>（压稳压）</a:t>
            </a:r>
          </a:p>
        </p:txBody>
      </p:sp>
      <p:sp>
        <p:nvSpPr>
          <p:cNvPr id="38931" name="Line 80"/>
          <p:cNvSpPr>
            <a:spLocks noChangeShapeType="1"/>
          </p:cNvSpPr>
          <p:nvPr/>
        </p:nvSpPr>
        <p:spPr bwMode="auto">
          <a:xfrm>
            <a:off x="4305300" y="609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Rectangle 81"/>
          <p:cNvSpPr>
            <a:spLocks noChangeArrowheads="1"/>
          </p:cNvSpPr>
          <p:nvPr/>
        </p:nvSpPr>
        <p:spPr bwMode="auto">
          <a:xfrm>
            <a:off x="3867150" y="400050"/>
            <a:ext cx="35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 i="1"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ea typeface="楷体_GB2312" pitchFamily="49" charset="-122"/>
              </a:rPr>
              <a:t>c</a:t>
            </a:r>
          </a:p>
        </p:txBody>
      </p:sp>
      <p:graphicFrame>
        <p:nvGraphicFramePr>
          <p:cNvPr id="628818" name="Object 82"/>
          <p:cNvGraphicFramePr>
            <a:graphicFrameLocks noChangeAspect="1"/>
          </p:cNvGraphicFramePr>
          <p:nvPr/>
        </p:nvGraphicFramePr>
        <p:xfrm>
          <a:off x="2817813" y="3419475"/>
          <a:ext cx="13303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" imgH="398145" progId="Equation.3">
                  <p:embed/>
                </p:oleObj>
              </mc:Choice>
              <mc:Fallback>
                <p:oleObj name="Equation" r:id="rId2" imgW="731520" imgH="398145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3419475"/>
                        <a:ext cx="13303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8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8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2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2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8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8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 autoUpdateAnimBg="0"/>
      <p:bldP spid="628739" grpId="0" animBg="1"/>
      <p:bldP spid="628740" grpId="0" animBg="1"/>
      <p:bldP spid="628741" grpId="0" build="p" autoUpdateAnimBg="0"/>
      <p:bldP spid="628742" grpId="0" animBg="1"/>
      <p:bldP spid="628743" grpId="0" animBg="1"/>
      <p:bldP spid="628744" grpId="0" build="p" autoUpdateAnimBg="0"/>
      <p:bldP spid="628745" grpId="0" animBg="1"/>
      <p:bldP spid="628746" grpId="0" build="p" autoUpdateAnimBg="0"/>
      <p:bldP spid="628747" grpId="0" animBg="1"/>
      <p:bldP spid="628751" grpId="0" build="p" autoUpdateAnimBg="0"/>
      <p:bldP spid="628812" grpId="0" build="p" autoUpdateAnimBg="0"/>
      <p:bldP spid="628813" grpId="0" animBg="1"/>
      <p:bldP spid="628814" grpId="0" animBg="1"/>
      <p:bldP spid="62881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ext Box 2"/>
          <p:cNvSpPr txBox="1">
            <a:spLocks noChangeArrowheads="1"/>
          </p:cNvSpPr>
          <p:nvPr/>
        </p:nvSpPr>
        <p:spPr bwMode="auto">
          <a:xfrm>
            <a:off x="457200" y="40767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如：</a:t>
            </a: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i="1" baseline="-25000">
                <a:solidFill>
                  <a:srgbClr val="FF3300"/>
                </a:solidFill>
                <a:ea typeface="楷体_GB2312" pitchFamily="49" charset="-122"/>
              </a:rPr>
              <a:t>f </a:t>
            </a: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只对交流起反馈作用，</a:t>
            </a:r>
          </a:p>
        </p:txBody>
      </p:sp>
      <p:grpSp>
        <p:nvGrpSpPr>
          <p:cNvPr id="629763" name="Group 3"/>
          <p:cNvGrpSpPr/>
          <p:nvPr/>
        </p:nvGrpSpPr>
        <p:grpSpPr bwMode="auto">
          <a:xfrm>
            <a:off x="900113" y="692150"/>
            <a:ext cx="7145337" cy="3213100"/>
            <a:chOff x="575" y="360"/>
            <a:chExt cx="4501" cy="2024"/>
          </a:xfrm>
        </p:grpSpPr>
        <p:sp>
          <p:nvSpPr>
            <p:cNvPr id="39956" name="Line 4"/>
            <p:cNvSpPr>
              <a:spLocks noChangeShapeType="1"/>
            </p:cNvSpPr>
            <p:nvPr/>
          </p:nvSpPr>
          <p:spPr bwMode="auto">
            <a:xfrm>
              <a:off x="1825" y="1037"/>
              <a:ext cx="0" cy="2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7" name="Line 5"/>
            <p:cNvSpPr>
              <a:spLocks noChangeShapeType="1"/>
            </p:cNvSpPr>
            <p:nvPr/>
          </p:nvSpPr>
          <p:spPr bwMode="auto">
            <a:xfrm flipV="1">
              <a:off x="1825" y="1003"/>
              <a:ext cx="178" cy="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8" name="Line 6"/>
            <p:cNvSpPr>
              <a:spLocks noChangeShapeType="1"/>
            </p:cNvSpPr>
            <p:nvPr/>
          </p:nvSpPr>
          <p:spPr bwMode="auto">
            <a:xfrm>
              <a:off x="1830" y="1171"/>
              <a:ext cx="173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9" name="Line 7"/>
            <p:cNvSpPr>
              <a:spLocks noChangeShapeType="1"/>
            </p:cNvSpPr>
            <p:nvPr/>
          </p:nvSpPr>
          <p:spPr bwMode="auto">
            <a:xfrm>
              <a:off x="2003" y="1254"/>
              <a:ext cx="11" cy="4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0" name="Line 8"/>
            <p:cNvSpPr>
              <a:spLocks noChangeShapeType="1"/>
            </p:cNvSpPr>
            <p:nvPr/>
          </p:nvSpPr>
          <p:spPr bwMode="auto">
            <a:xfrm flipH="1" flipV="1">
              <a:off x="2003" y="450"/>
              <a:ext cx="11" cy="5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1" name="Line 9"/>
            <p:cNvSpPr>
              <a:spLocks noChangeShapeType="1"/>
            </p:cNvSpPr>
            <p:nvPr/>
          </p:nvSpPr>
          <p:spPr bwMode="auto">
            <a:xfrm flipH="1">
              <a:off x="865" y="113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2" name="Line 10"/>
            <p:cNvSpPr>
              <a:spLocks noChangeShapeType="1"/>
            </p:cNvSpPr>
            <p:nvPr/>
          </p:nvSpPr>
          <p:spPr bwMode="auto">
            <a:xfrm flipV="1">
              <a:off x="1535" y="450"/>
              <a:ext cx="0" cy="6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3" name="Line 11"/>
            <p:cNvSpPr>
              <a:spLocks noChangeShapeType="1"/>
            </p:cNvSpPr>
            <p:nvPr/>
          </p:nvSpPr>
          <p:spPr bwMode="auto">
            <a:xfrm>
              <a:off x="1535" y="450"/>
              <a:ext cx="29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4" name="Line 12"/>
            <p:cNvSpPr>
              <a:spLocks noChangeShapeType="1"/>
            </p:cNvSpPr>
            <p:nvPr/>
          </p:nvSpPr>
          <p:spPr bwMode="auto">
            <a:xfrm>
              <a:off x="3409" y="1021"/>
              <a:ext cx="0" cy="2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5" name="Line 13"/>
            <p:cNvSpPr>
              <a:spLocks noChangeShapeType="1"/>
            </p:cNvSpPr>
            <p:nvPr/>
          </p:nvSpPr>
          <p:spPr bwMode="auto">
            <a:xfrm flipV="1">
              <a:off x="3409" y="996"/>
              <a:ext cx="178" cy="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6" name="Line 14"/>
            <p:cNvSpPr>
              <a:spLocks noChangeShapeType="1"/>
            </p:cNvSpPr>
            <p:nvPr/>
          </p:nvSpPr>
          <p:spPr bwMode="auto">
            <a:xfrm>
              <a:off x="3414" y="1155"/>
              <a:ext cx="173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7" name="Line 15"/>
            <p:cNvSpPr>
              <a:spLocks noChangeShapeType="1"/>
            </p:cNvSpPr>
            <p:nvPr/>
          </p:nvSpPr>
          <p:spPr bwMode="auto">
            <a:xfrm>
              <a:off x="2003" y="923"/>
              <a:ext cx="10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8" name="Line 16"/>
            <p:cNvSpPr>
              <a:spLocks noChangeShapeType="1"/>
            </p:cNvSpPr>
            <p:nvPr/>
          </p:nvSpPr>
          <p:spPr bwMode="auto">
            <a:xfrm flipH="1">
              <a:off x="3052" y="454"/>
              <a:ext cx="0" cy="1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9" name="Line 17"/>
            <p:cNvSpPr>
              <a:spLocks noChangeShapeType="1"/>
            </p:cNvSpPr>
            <p:nvPr/>
          </p:nvSpPr>
          <p:spPr bwMode="auto">
            <a:xfrm flipH="1">
              <a:off x="3052" y="1110"/>
              <a:ext cx="3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0" name="Line 18"/>
            <p:cNvSpPr>
              <a:spLocks noChangeShapeType="1"/>
            </p:cNvSpPr>
            <p:nvPr/>
          </p:nvSpPr>
          <p:spPr bwMode="auto">
            <a:xfrm>
              <a:off x="3565" y="1234"/>
              <a:ext cx="0" cy="54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1" name="Line 19"/>
            <p:cNvSpPr>
              <a:spLocks noChangeShapeType="1"/>
            </p:cNvSpPr>
            <p:nvPr/>
          </p:nvSpPr>
          <p:spPr bwMode="auto">
            <a:xfrm flipV="1">
              <a:off x="3576" y="454"/>
              <a:ext cx="0" cy="5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2" name="Line 20"/>
            <p:cNvSpPr>
              <a:spLocks noChangeShapeType="1"/>
            </p:cNvSpPr>
            <p:nvPr/>
          </p:nvSpPr>
          <p:spPr bwMode="auto">
            <a:xfrm>
              <a:off x="3565" y="907"/>
              <a:ext cx="9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3" name="Line 21"/>
            <p:cNvSpPr>
              <a:spLocks noChangeShapeType="1"/>
            </p:cNvSpPr>
            <p:nvPr/>
          </p:nvSpPr>
          <p:spPr bwMode="auto">
            <a:xfrm>
              <a:off x="876" y="1761"/>
              <a:ext cx="36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4" name="Oval 22"/>
            <p:cNvSpPr>
              <a:spLocks noChangeArrowheads="1"/>
            </p:cNvSpPr>
            <p:nvPr/>
          </p:nvSpPr>
          <p:spPr bwMode="auto">
            <a:xfrm>
              <a:off x="1993" y="899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5" name="Oval 23"/>
            <p:cNvSpPr>
              <a:spLocks noChangeArrowheads="1"/>
            </p:cNvSpPr>
            <p:nvPr/>
          </p:nvSpPr>
          <p:spPr bwMode="auto">
            <a:xfrm>
              <a:off x="1512" y="1118"/>
              <a:ext cx="44" cy="31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6" name="Oval 24"/>
            <p:cNvSpPr>
              <a:spLocks noChangeArrowheads="1"/>
            </p:cNvSpPr>
            <p:nvPr/>
          </p:nvSpPr>
          <p:spPr bwMode="auto">
            <a:xfrm>
              <a:off x="3029" y="1737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7" name="Oval 25"/>
            <p:cNvSpPr>
              <a:spLocks noChangeArrowheads="1"/>
            </p:cNvSpPr>
            <p:nvPr/>
          </p:nvSpPr>
          <p:spPr bwMode="auto">
            <a:xfrm>
              <a:off x="3542" y="1743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8" name="Oval 26"/>
            <p:cNvSpPr>
              <a:spLocks noChangeArrowheads="1"/>
            </p:cNvSpPr>
            <p:nvPr/>
          </p:nvSpPr>
          <p:spPr bwMode="auto">
            <a:xfrm>
              <a:off x="1993" y="1737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79" name="Oval 27"/>
            <p:cNvSpPr>
              <a:spLocks noChangeArrowheads="1"/>
            </p:cNvSpPr>
            <p:nvPr/>
          </p:nvSpPr>
          <p:spPr bwMode="auto">
            <a:xfrm>
              <a:off x="3554" y="891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0" name="Oval 28"/>
            <p:cNvSpPr>
              <a:spLocks noChangeArrowheads="1"/>
            </p:cNvSpPr>
            <p:nvPr/>
          </p:nvSpPr>
          <p:spPr bwMode="auto">
            <a:xfrm>
              <a:off x="3029" y="1093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1" name="Oval 29"/>
            <p:cNvSpPr>
              <a:spLocks noChangeArrowheads="1"/>
            </p:cNvSpPr>
            <p:nvPr/>
          </p:nvSpPr>
          <p:spPr bwMode="auto">
            <a:xfrm>
              <a:off x="3029" y="907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2" name="Oval 30"/>
            <p:cNvSpPr>
              <a:spLocks noChangeArrowheads="1"/>
            </p:cNvSpPr>
            <p:nvPr/>
          </p:nvSpPr>
          <p:spPr bwMode="auto">
            <a:xfrm>
              <a:off x="3029" y="426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3" name="Oval 31"/>
            <p:cNvSpPr>
              <a:spLocks noChangeArrowheads="1"/>
            </p:cNvSpPr>
            <p:nvPr/>
          </p:nvSpPr>
          <p:spPr bwMode="auto">
            <a:xfrm>
              <a:off x="3554" y="414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4" name="Oval 32"/>
            <p:cNvSpPr>
              <a:spLocks noChangeArrowheads="1"/>
            </p:cNvSpPr>
            <p:nvPr/>
          </p:nvSpPr>
          <p:spPr bwMode="auto">
            <a:xfrm>
              <a:off x="1981" y="426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5" name="Oval 33"/>
            <p:cNvSpPr>
              <a:spLocks noChangeArrowheads="1"/>
            </p:cNvSpPr>
            <p:nvPr/>
          </p:nvSpPr>
          <p:spPr bwMode="auto">
            <a:xfrm>
              <a:off x="833" y="1118"/>
              <a:ext cx="43" cy="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6" name="Oval 34"/>
            <p:cNvSpPr>
              <a:spLocks noChangeArrowheads="1"/>
            </p:cNvSpPr>
            <p:nvPr/>
          </p:nvSpPr>
          <p:spPr bwMode="auto">
            <a:xfrm>
              <a:off x="844" y="1753"/>
              <a:ext cx="44" cy="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7" name="Oval 35"/>
            <p:cNvSpPr>
              <a:spLocks noChangeArrowheads="1"/>
            </p:cNvSpPr>
            <p:nvPr/>
          </p:nvSpPr>
          <p:spPr bwMode="auto">
            <a:xfrm>
              <a:off x="4480" y="430"/>
              <a:ext cx="44" cy="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8" name="Oval 36"/>
            <p:cNvSpPr>
              <a:spLocks noChangeArrowheads="1"/>
            </p:cNvSpPr>
            <p:nvPr/>
          </p:nvSpPr>
          <p:spPr bwMode="auto">
            <a:xfrm>
              <a:off x="4469" y="883"/>
              <a:ext cx="44" cy="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89" name="Oval 37"/>
            <p:cNvSpPr>
              <a:spLocks noChangeArrowheads="1"/>
            </p:cNvSpPr>
            <p:nvPr/>
          </p:nvSpPr>
          <p:spPr bwMode="auto">
            <a:xfrm>
              <a:off x="4536" y="1745"/>
              <a:ext cx="44" cy="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0" name="Rectangle 38"/>
            <p:cNvSpPr>
              <a:spLocks noChangeArrowheads="1"/>
            </p:cNvSpPr>
            <p:nvPr/>
          </p:nvSpPr>
          <p:spPr bwMode="auto">
            <a:xfrm>
              <a:off x="3018" y="559"/>
              <a:ext cx="78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1" name="Rectangle 39"/>
            <p:cNvSpPr>
              <a:spLocks noChangeArrowheads="1"/>
            </p:cNvSpPr>
            <p:nvPr/>
          </p:nvSpPr>
          <p:spPr bwMode="auto">
            <a:xfrm>
              <a:off x="3531" y="559"/>
              <a:ext cx="78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2" name="Rectangle 40"/>
            <p:cNvSpPr>
              <a:spLocks noChangeArrowheads="1"/>
            </p:cNvSpPr>
            <p:nvPr/>
          </p:nvSpPr>
          <p:spPr bwMode="auto">
            <a:xfrm>
              <a:off x="1958" y="551"/>
              <a:ext cx="79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3" name="Rectangle 41"/>
            <p:cNvSpPr>
              <a:spLocks noChangeArrowheads="1"/>
            </p:cNvSpPr>
            <p:nvPr/>
          </p:nvSpPr>
          <p:spPr bwMode="auto">
            <a:xfrm>
              <a:off x="1490" y="665"/>
              <a:ext cx="78" cy="1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4" name="Rectangle 42"/>
            <p:cNvSpPr>
              <a:spLocks noChangeArrowheads="1"/>
            </p:cNvSpPr>
            <p:nvPr/>
          </p:nvSpPr>
          <p:spPr bwMode="auto">
            <a:xfrm>
              <a:off x="3007" y="1392"/>
              <a:ext cx="78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5" name="Rectangle 43"/>
            <p:cNvSpPr>
              <a:spLocks noChangeArrowheads="1"/>
            </p:cNvSpPr>
            <p:nvPr/>
          </p:nvSpPr>
          <p:spPr bwMode="auto">
            <a:xfrm>
              <a:off x="3520" y="1392"/>
              <a:ext cx="78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6" name="Line 44"/>
            <p:cNvSpPr>
              <a:spLocks noChangeShapeType="1"/>
            </p:cNvSpPr>
            <p:nvPr/>
          </p:nvSpPr>
          <p:spPr bwMode="auto">
            <a:xfrm rot="-5400000">
              <a:off x="3834" y="1397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97" name="Line 45"/>
            <p:cNvSpPr>
              <a:spLocks noChangeShapeType="1"/>
            </p:cNvSpPr>
            <p:nvPr/>
          </p:nvSpPr>
          <p:spPr bwMode="auto">
            <a:xfrm rot="-5400000">
              <a:off x="3834" y="1328"/>
              <a:ext cx="0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9998" name="Group 46"/>
            <p:cNvGrpSpPr/>
            <p:nvPr/>
          </p:nvGrpSpPr>
          <p:grpSpPr bwMode="auto">
            <a:xfrm>
              <a:off x="1133" y="1049"/>
              <a:ext cx="95" cy="174"/>
              <a:chOff x="2256" y="3174"/>
              <a:chExt cx="102" cy="258"/>
            </a:xfrm>
          </p:grpSpPr>
          <p:sp>
            <p:nvSpPr>
              <p:cNvPr id="40048" name="Rectangle 47"/>
              <p:cNvSpPr>
                <a:spLocks noChangeArrowheads="1"/>
              </p:cNvSpPr>
              <p:nvPr/>
            </p:nvSpPr>
            <p:spPr bwMode="auto">
              <a:xfrm>
                <a:off x="2268" y="3186"/>
                <a:ext cx="84" cy="2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49" name="Line 48"/>
              <p:cNvSpPr>
                <a:spLocks noChangeShapeType="1"/>
              </p:cNvSpPr>
              <p:nvPr/>
            </p:nvSpPr>
            <p:spPr bwMode="auto">
              <a:xfrm>
                <a:off x="2256" y="3174"/>
                <a:ext cx="0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50" name="Line 49"/>
              <p:cNvSpPr>
                <a:spLocks noChangeShapeType="1"/>
              </p:cNvSpPr>
              <p:nvPr/>
            </p:nvSpPr>
            <p:spPr bwMode="auto">
              <a:xfrm>
                <a:off x="2358" y="3174"/>
                <a:ext cx="0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999" name="Group 50"/>
            <p:cNvGrpSpPr/>
            <p:nvPr/>
          </p:nvGrpSpPr>
          <p:grpSpPr bwMode="auto">
            <a:xfrm>
              <a:off x="2416" y="839"/>
              <a:ext cx="95" cy="173"/>
              <a:chOff x="2256" y="3174"/>
              <a:chExt cx="102" cy="258"/>
            </a:xfrm>
          </p:grpSpPr>
          <p:sp>
            <p:nvSpPr>
              <p:cNvPr id="40045" name="Rectangle 51"/>
              <p:cNvSpPr>
                <a:spLocks noChangeArrowheads="1"/>
              </p:cNvSpPr>
              <p:nvPr/>
            </p:nvSpPr>
            <p:spPr bwMode="auto">
              <a:xfrm>
                <a:off x="2268" y="3186"/>
                <a:ext cx="84" cy="2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46" name="Line 52"/>
              <p:cNvSpPr>
                <a:spLocks noChangeShapeType="1"/>
              </p:cNvSpPr>
              <p:nvPr/>
            </p:nvSpPr>
            <p:spPr bwMode="auto">
              <a:xfrm>
                <a:off x="2256" y="3174"/>
                <a:ext cx="0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47" name="Line 53"/>
              <p:cNvSpPr>
                <a:spLocks noChangeShapeType="1"/>
              </p:cNvSpPr>
              <p:nvPr/>
            </p:nvSpPr>
            <p:spPr bwMode="auto">
              <a:xfrm>
                <a:off x="2358" y="3174"/>
                <a:ext cx="0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000" name="Group 54"/>
            <p:cNvGrpSpPr/>
            <p:nvPr/>
          </p:nvGrpSpPr>
          <p:grpSpPr bwMode="auto">
            <a:xfrm>
              <a:off x="3933" y="815"/>
              <a:ext cx="95" cy="173"/>
              <a:chOff x="2256" y="3174"/>
              <a:chExt cx="102" cy="258"/>
            </a:xfrm>
          </p:grpSpPr>
          <p:sp>
            <p:nvSpPr>
              <p:cNvPr id="40042" name="Rectangle 55"/>
              <p:cNvSpPr>
                <a:spLocks noChangeArrowheads="1"/>
              </p:cNvSpPr>
              <p:nvPr/>
            </p:nvSpPr>
            <p:spPr bwMode="auto">
              <a:xfrm>
                <a:off x="2268" y="3186"/>
                <a:ext cx="84" cy="2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43" name="Line 56"/>
              <p:cNvSpPr>
                <a:spLocks noChangeShapeType="1"/>
              </p:cNvSpPr>
              <p:nvPr/>
            </p:nvSpPr>
            <p:spPr bwMode="auto">
              <a:xfrm>
                <a:off x="2256" y="3174"/>
                <a:ext cx="0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044" name="Line 57"/>
              <p:cNvSpPr>
                <a:spLocks noChangeShapeType="1"/>
              </p:cNvSpPr>
              <p:nvPr/>
            </p:nvSpPr>
            <p:spPr bwMode="auto">
              <a:xfrm>
                <a:off x="2358" y="3174"/>
                <a:ext cx="0" cy="2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001" name="Line 58"/>
            <p:cNvSpPr>
              <a:spLocks noChangeShapeType="1"/>
            </p:cNvSpPr>
            <p:nvPr/>
          </p:nvSpPr>
          <p:spPr bwMode="auto">
            <a:xfrm>
              <a:off x="3565" y="1296"/>
              <a:ext cx="27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2" name="Line 59"/>
            <p:cNvSpPr>
              <a:spLocks noChangeShapeType="1"/>
            </p:cNvSpPr>
            <p:nvPr/>
          </p:nvSpPr>
          <p:spPr bwMode="auto">
            <a:xfrm>
              <a:off x="3833" y="1296"/>
              <a:ext cx="0" cy="15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3" name="Line 60"/>
            <p:cNvSpPr>
              <a:spLocks noChangeShapeType="1"/>
            </p:cNvSpPr>
            <p:nvPr/>
          </p:nvSpPr>
          <p:spPr bwMode="auto">
            <a:xfrm>
              <a:off x="3833" y="1514"/>
              <a:ext cx="0" cy="24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4" name="Oval 61"/>
            <p:cNvSpPr>
              <a:spLocks noChangeArrowheads="1"/>
            </p:cNvSpPr>
            <p:nvPr/>
          </p:nvSpPr>
          <p:spPr bwMode="auto">
            <a:xfrm>
              <a:off x="3542" y="1268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5" name="Oval 62"/>
            <p:cNvSpPr>
              <a:spLocks noChangeArrowheads="1"/>
            </p:cNvSpPr>
            <p:nvPr/>
          </p:nvSpPr>
          <p:spPr bwMode="auto">
            <a:xfrm>
              <a:off x="3810" y="1745"/>
              <a:ext cx="45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06" name="Text Box 63"/>
            <p:cNvSpPr txBox="1">
              <a:spLocks noChangeArrowheads="1"/>
            </p:cNvSpPr>
            <p:nvPr/>
          </p:nvSpPr>
          <p:spPr bwMode="auto">
            <a:xfrm>
              <a:off x="576" y="943"/>
              <a:ext cx="3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0007" name="Text Box 64"/>
            <p:cNvSpPr txBox="1">
              <a:spLocks noChangeArrowheads="1"/>
            </p:cNvSpPr>
            <p:nvPr/>
          </p:nvSpPr>
          <p:spPr bwMode="auto">
            <a:xfrm>
              <a:off x="575" y="1571"/>
              <a:ext cx="3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40008" name="Text Box 65"/>
            <p:cNvSpPr txBox="1">
              <a:spLocks noChangeArrowheads="1"/>
            </p:cNvSpPr>
            <p:nvPr/>
          </p:nvSpPr>
          <p:spPr bwMode="auto">
            <a:xfrm>
              <a:off x="1021" y="763"/>
              <a:ext cx="4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a typeface="楷体_GB2312" pitchFamily="49" charset="-122"/>
                </a:rPr>
                <a:t>C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40009" name="Text Box 66"/>
            <p:cNvSpPr txBox="1">
              <a:spLocks noChangeArrowheads="1"/>
            </p:cNvSpPr>
            <p:nvPr/>
          </p:nvSpPr>
          <p:spPr bwMode="auto">
            <a:xfrm>
              <a:off x="1115" y="507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ea typeface="楷体_GB2312" pitchFamily="49" charset="-122"/>
                </a:rPr>
                <a:t>B1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40010" name="Text Box 67"/>
            <p:cNvSpPr txBox="1">
              <a:spLocks noChangeArrowheads="1"/>
            </p:cNvSpPr>
            <p:nvPr/>
          </p:nvSpPr>
          <p:spPr bwMode="auto">
            <a:xfrm>
              <a:off x="2048" y="523"/>
              <a:ext cx="4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ea typeface="楷体_GB2312" pitchFamily="49" charset="-122"/>
                </a:rPr>
                <a:t>C1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40011" name="Text Box 68"/>
            <p:cNvSpPr txBox="1">
              <a:spLocks noChangeArrowheads="1"/>
            </p:cNvSpPr>
            <p:nvPr/>
          </p:nvSpPr>
          <p:spPr bwMode="auto">
            <a:xfrm>
              <a:off x="2582" y="503"/>
              <a:ext cx="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ea typeface="楷体_GB2312" pitchFamily="49" charset="-122"/>
                </a:rPr>
                <a:t>B21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40012" name="Text Box 69"/>
            <p:cNvSpPr txBox="1">
              <a:spLocks noChangeArrowheads="1"/>
            </p:cNvSpPr>
            <p:nvPr/>
          </p:nvSpPr>
          <p:spPr bwMode="auto">
            <a:xfrm>
              <a:off x="2562" y="1301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ea typeface="楷体_GB2312" pitchFamily="49" charset="-122"/>
                </a:rPr>
                <a:t>B22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40013" name="Text Box 70"/>
            <p:cNvSpPr txBox="1">
              <a:spLocks noChangeArrowheads="1"/>
            </p:cNvSpPr>
            <p:nvPr/>
          </p:nvSpPr>
          <p:spPr bwMode="auto">
            <a:xfrm>
              <a:off x="3609" y="491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ea typeface="楷体_GB2312" pitchFamily="49" charset="-122"/>
                </a:rPr>
                <a:t>C2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40014" name="Text Box 71"/>
            <p:cNvSpPr txBox="1">
              <a:spLocks noChangeArrowheads="1"/>
            </p:cNvSpPr>
            <p:nvPr/>
          </p:nvSpPr>
          <p:spPr bwMode="auto">
            <a:xfrm>
              <a:off x="3139" y="1361"/>
              <a:ext cx="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FF"/>
                  </a:solidFill>
                  <a:ea typeface="楷体_GB2312" pitchFamily="49" charset="-122"/>
                </a:rPr>
                <a:t>E2</a:t>
              </a:r>
              <a:endParaRPr kumimoji="1" lang="en-US" altLang="zh-CN" sz="24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40015" name="Text Box 72"/>
            <p:cNvSpPr txBox="1">
              <a:spLocks noChangeArrowheads="1"/>
            </p:cNvSpPr>
            <p:nvPr/>
          </p:nvSpPr>
          <p:spPr bwMode="auto">
            <a:xfrm>
              <a:off x="1589" y="1380"/>
              <a:ext cx="5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9933FF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9933FF"/>
                  </a:solidFill>
                  <a:ea typeface="楷体_GB2312" pitchFamily="49" charset="-122"/>
                </a:rPr>
                <a:t>E1</a:t>
              </a:r>
              <a:endParaRPr kumimoji="1" lang="en-US" altLang="zh-CN" sz="2400" b="1">
                <a:solidFill>
                  <a:srgbClr val="9933FF"/>
                </a:solidFill>
                <a:ea typeface="楷体_GB2312" pitchFamily="49" charset="-122"/>
              </a:endParaRPr>
            </a:p>
          </p:txBody>
        </p:sp>
        <p:sp>
          <p:nvSpPr>
            <p:cNvPr id="40016" name="Text Box 73"/>
            <p:cNvSpPr txBox="1">
              <a:spLocks noChangeArrowheads="1"/>
            </p:cNvSpPr>
            <p:nvPr/>
          </p:nvSpPr>
          <p:spPr bwMode="auto">
            <a:xfrm>
              <a:off x="3922" y="1355"/>
              <a:ext cx="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FF"/>
                  </a:solidFill>
                  <a:ea typeface="楷体_GB2312" pitchFamily="49" charset="-122"/>
                </a:rPr>
                <a:t>C</a:t>
              </a:r>
              <a:r>
                <a:rPr kumimoji="1" lang="en-US" altLang="zh-CN" sz="2400" b="1" baseline="-25000">
                  <a:solidFill>
                    <a:srgbClr val="0000FF"/>
                  </a:solidFill>
                  <a:ea typeface="楷体_GB2312" pitchFamily="49" charset="-122"/>
                </a:rPr>
                <a:t>E</a:t>
              </a:r>
              <a:endParaRPr kumimoji="1" lang="en-US" altLang="zh-CN" sz="24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40017" name="Text Box 74"/>
            <p:cNvSpPr txBox="1">
              <a:spLocks noChangeArrowheads="1"/>
            </p:cNvSpPr>
            <p:nvPr/>
          </p:nvSpPr>
          <p:spPr bwMode="auto">
            <a:xfrm>
              <a:off x="4014" y="617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a typeface="楷体_GB2312" pitchFamily="49" charset="-122"/>
                </a:rPr>
                <a:t>C</a:t>
              </a:r>
              <a:r>
                <a:rPr kumimoji="1" lang="en-US" altLang="zh-CN" sz="2400" baseline="-25000">
                  <a:ea typeface="楷体_GB2312" pitchFamily="49" charset="-122"/>
                </a:rPr>
                <a:t>3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40018" name="Text Box 75"/>
            <p:cNvSpPr txBox="1">
              <a:spLocks noChangeArrowheads="1"/>
            </p:cNvSpPr>
            <p:nvPr/>
          </p:nvSpPr>
          <p:spPr bwMode="auto">
            <a:xfrm>
              <a:off x="2326" y="979"/>
              <a:ext cx="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i="1">
                  <a:ea typeface="楷体_GB2312" pitchFamily="49" charset="-122"/>
                </a:rPr>
                <a:t>C</a:t>
              </a:r>
              <a:r>
                <a:rPr kumimoji="1" lang="en-US" altLang="zh-CN" sz="2400" baseline="-25000">
                  <a:ea typeface="楷体_GB2312" pitchFamily="49" charset="-122"/>
                </a:rPr>
                <a:t>2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40019" name="Text Box 76"/>
            <p:cNvSpPr txBox="1">
              <a:spLocks noChangeArrowheads="1"/>
            </p:cNvSpPr>
            <p:nvPr/>
          </p:nvSpPr>
          <p:spPr bwMode="auto">
            <a:xfrm>
              <a:off x="4518" y="360"/>
              <a:ext cx="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400" b="1">
                  <a:ea typeface="楷体_GB2312" pitchFamily="49" charset="-122"/>
                </a:rPr>
                <a:t>+</a:t>
              </a: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CC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40020" name="Text Box 77"/>
            <p:cNvSpPr txBox="1">
              <a:spLocks noChangeArrowheads="1"/>
            </p:cNvSpPr>
            <p:nvPr/>
          </p:nvSpPr>
          <p:spPr bwMode="auto">
            <a:xfrm>
              <a:off x="4566" y="1147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40021" name="Text Box 78"/>
            <p:cNvSpPr txBox="1">
              <a:spLocks noChangeArrowheads="1"/>
            </p:cNvSpPr>
            <p:nvPr/>
          </p:nvSpPr>
          <p:spPr bwMode="auto">
            <a:xfrm>
              <a:off x="642" y="1288"/>
              <a:ext cx="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40022" name="Text Box 79"/>
            <p:cNvSpPr txBox="1">
              <a:spLocks noChangeArrowheads="1"/>
            </p:cNvSpPr>
            <p:nvPr/>
          </p:nvSpPr>
          <p:spPr bwMode="auto">
            <a:xfrm>
              <a:off x="4513" y="762"/>
              <a:ext cx="3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+</a:t>
              </a:r>
            </a:p>
          </p:txBody>
        </p:sp>
        <p:sp>
          <p:nvSpPr>
            <p:cNvPr id="40023" name="Text Box 80"/>
            <p:cNvSpPr txBox="1">
              <a:spLocks noChangeArrowheads="1"/>
            </p:cNvSpPr>
            <p:nvPr/>
          </p:nvSpPr>
          <p:spPr bwMode="auto">
            <a:xfrm>
              <a:off x="4625" y="1619"/>
              <a:ext cx="3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–</a:t>
              </a:r>
            </a:p>
          </p:txBody>
        </p:sp>
        <p:sp>
          <p:nvSpPr>
            <p:cNvPr id="40024" name="Text Box 81"/>
            <p:cNvSpPr txBox="1">
              <a:spLocks noChangeArrowheads="1"/>
            </p:cNvSpPr>
            <p:nvPr/>
          </p:nvSpPr>
          <p:spPr bwMode="auto">
            <a:xfrm>
              <a:off x="1983" y="1017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40025" name="Text Box 82"/>
            <p:cNvSpPr txBox="1">
              <a:spLocks noChangeArrowheads="1"/>
            </p:cNvSpPr>
            <p:nvPr/>
          </p:nvSpPr>
          <p:spPr bwMode="auto">
            <a:xfrm>
              <a:off x="3565" y="993"/>
              <a:ext cx="5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r>
                <a:rPr kumimoji="1" lang="en-US" altLang="zh-CN" sz="2400" baseline="-25000">
                  <a:ea typeface="楷体_GB2312" pitchFamily="49" charset="-122"/>
                </a:rPr>
                <a:t>2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40026" name="Line 83"/>
            <p:cNvSpPr>
              <a:spLocks noChangeShapeType="1"/>
            </p:cNvSpPr>
            <p:nvPr/>
          </p:nvSpPr>
          <p:spPr bwMode="auto">
            <a:xfrm>
              <a:off x="2014" y="1296"/>
              <a:ext cx="0" cy="47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7" name="Line 84"/>
            <p:cNvSpPr>
              <a:spLocks noChangeShapeType="1"/>
            </p:cNvSpPr>
            <p:nvPr/>
          </p:nvSpPr>
          <p:spPr bwMode="auto">
            <a:xfrm>
              <a:off x="2003" y="1308"/>
              <a:ext cx="2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8" name="Line 85"/>
            <p:cNvSpPr>
              <a:spLocks noChangeShapeType="1"/>
            </p:cNvSpPr>
            <p:nvPr/>
          </p:nvSpPr>
          <p:spPr bwMode="auto">
            <a:xfrm>
              <a:off x="2282" y="1296"/>
              <a:ext cx="0" cy="7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29" name="Line 86"/>
            <p:cNvSpPr>
              <a:spLocks noChangeShapeType="1"/>
            </p:cNvSpPr>
            <p:nvPr/>
          </p:nvSpPr>
          <p:spPr bwMode="auto">
            <a:xfrm>
              <a:off x="2271" y="2036"/>
              <a:ext cx="206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30" name="Rectangle 87"/>
            <p:cNvSpPr>
              <a:spLocks noChangeArrowheads="1"/>
            </p:cNvSpPr>
            <p:nvPr/>
          </p:nvSpPr>
          <p:spPr bwMode="auto">
            <a:xfrm rot="-5400000">
              <a:off x="3008" y="1897"/>
              <a:ext cx="76" cy="2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31" name="Line 88"/>
            <p:cNvSpPr>
              <a:spLocks noChangeShapeType="1"/>
            </p:cNvSpPr>
            <p:nvPr/>
          </p:nvSpPr>
          <p:spPr bwMode="auto">
            <a:xfrm flipV="1">
              <a:off x="4323" y="907"/>
              <a:ext cx="0" cy="112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32" name="Oval 89"/>
            <p:cNvSpPr>
              <a:spLocks noChangeArrowheads="1"/>
            </p:cNvSpPr>
            <p:nvPr/>
          </p:nvSpPr>
          <p:spPr bwMode="auto">
            <a:xfrm>
              <a:off x="1981" y="1300"/>
              <a:ext cx="43" cy="3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33" name="Oval 90"/>
            <p:cNvSpPr>
              <a:spLocks noChangeArrowheads="1"/>
            </p:cNvSpPr>
            <p:nvPr/>
          </p:nvSpPr>
          <p:spPr bwMode="auto">
            <a:xfrm>
              <a:off x="4301" y="888"/>
              <a:ext cx="44" cy="3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34" name="Rectangle 91"/>
            <p:cNvSpPr>
              <a:spLocks noChangeArrowheads="1"/>
            </p:cNvSpPr>
            <p:nvPr/>
          </p:nvSpPr>
          <p:spPr bwMode="auto">
            <a:xfrm>
              <a:off x="2907" y="2049"/>
              <a:ext cx="2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40035" name="Rectangle 92"/>
            <p:cNvSpPr>
              <a:spLocks noChangeArrowheads="1"/>
            </p:cNvSpPr>
            <p:nvPr/>
          </p:nvSpPr>
          <p:spPr bwMode="auto">
            <a:xfrm>
              <a:off x="1970" y="1401"/>
              <a:ext cx="78" cy="19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36" name="Line 93"/>
            <p:cNvSpPr>
              <a:spLocks noChangeShapeType="1"/>
            </p:cNvSpPr>
            <p:nvPr/>
          </p:nvSpPr>
          <p:spPr bwMode="auto">
            <a:xfrm>
              <a:off x="3052" y="1773"/>
              <a:ext cx="0" cy="1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37" name="Line 94"/>
            <p:cNvSpPr>
              <a:spLocks noChangeShapeType="1"/>
            </p:cNvSpPr>
            <p:nvPr/>
          </p:nvSpPr>
          <p:spPr bwMode="auto">
            <a:xfrm>
              <a:off x="2940" y="1894"/>
              <a:ext cx="2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38" name="Rectangle 95"/>
            <p:cNvSpPr>
              <a:spLocks noChangeArrowheads="1"/>
            </p:cNvSpPr>
            <p:nvPr/>
          </p:nvSpPr>
          <p:spPr bwMode="auto">
            <a:xfrm>
              <a:off x="3520" y="1937"/>
              <a:ext cx="78" cy="1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39" name="Line 96"/>
            <p:cNvSpPr>
              <a:spLocks noChangeShapeType="1"/>
            </p:cNvSpPr>
            <p:nvPr/>
          </p:nvSpPr>
          <p:spPr bwMode="auto">
            <a:xfrm>
              <a:off x="3509" y="1928"/>
              <a:ext cx="0" cy="2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40" name="Line 97"/>
            <p:cNvSpPr>
              <a:spLocks noChangeShapeType="1"/>
            </p:cNvSpPr>
            <p:nvPr/>
          </p:nvSpPr>
          <p:spPr bwMode="auto">
            <a:xfrm>
              <a:off x="3604" y="1928"/>
              <a:ext cx="0" cy="2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41" name="Text Box 98"/>
            <p:cNvSpPr txBox="1">
              <a:spLocks noChangeArrowheads="1"/>
            </p:cNvSpPr>
            <p:nvPr/>
          </p:nvSpPr>
          <p:spPr bwMode="auto">
            <a:xfrm>
              <a:off x="3420" y="2096"/>
              <a:ext cx="6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629859" name="Text Box 99"/>
          <p:cNvSpPr txBox="1">
            <a:spLocks noChangeArrowheads="1"/>
          </p:cNvSpPr>
          <p:nvPr/>
        </p:nvSpPr>
        <p:spPr bwMode="auto">
          <a:xfrm>
            <a:off x="114300" y="32861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ea typeface="楷体_GB2312" pitchFamily="49" charset="-122"/>
              </a:rPr>
              <a:t>5.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交流反馈</a:t>
            </a:r>
            <a:r>
              <a:rPr kumimoji="1" lang="zh-CN" altLang="en-US" sz="3200" b="1" dirty="0">
                <a:ea typeface="楷体_GB2312" pitchFamily="49" charset="-122"/>
              </a:rPr>
              <a:t>与</a:t>
            </a:r>
            <a:r>
              <a:rPr kumimoji="1" lang="zh-CN" altLang="en-US" sz="3200" b="1" dirty="0">
                <a:solidFill>
                  <a:srgbClr val="0033CC"/>
                </a:solidFill>
                <a:ea typeface="楷体_GB2312" pitchFamily="49" charset="-122"/>
              </a:rPr>
              <a:t>直流反馈</a:t>
            </a:r>
          </a:p>
        </p:txBody>
      </p:sp>
      <p:sp>
        <p:nvSpPr>
          <p:cNvPr id="629860" name="Text Box 100"/>
          <p:cNvSpPr txBox="1">
            <a:spLocks noChangeArrowheads="1"/>
          </p:cNvSpPr>
          <p:nvPr/>
        </p:nvSpPr>
        <p:spPr bwMode="auto">
          <a:xfrm>
            <a:off x="209550" y="3630613"/>
            <a:ext cx="845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在反馈支路中串入隔直电容，为</a:t>
            </a: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交流反馈。</a:t>
            </a:r>
          </a:p>
        </p:txBody>
      </p:sp>
      <p:sp>
        <p:nvSpPr>
          <p:cNvPr id="629861" name="Text Box 101"/>
          <p:cNvSpPr txBox="1">
            <a:spLocks noChangeArrowheads="1"/>
          </p:cNvSpPr>
          <p:nvPr/>
        </p:nvSpPr>
        <p:spPr bwMode="auto">
          <a:xfrm>
            <a:off x="190500" y="4495800"/>
            <a:ext cx="8858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在反馈支路两端并联旁路电容，为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直流反馈</a:t>
            </a:r>
            <a:r>
              <a:rPr kumimoji="1" lang="zh-CN" altLang="en-US" sz="2800" b="1">
                <a:ea typeface="楷体_GB2312" pitchFamily="49" charset="-122"/>
              </a:rPr>
              <a:t>。</a:t>
            </a:r>
          </a:p>
        </p:txBody>
      </p:sp>
      <p:sp>
        <p:nvSpPr>
          <p:cNvPr id="629862" name="Text Box 102"/>
          <p:cNvSpPr txBox="1">
            <a:spLocks noChangeArrowheads="1"/>
          </p:cNvSpPr>
          <p:nvPr/>
        </p:nvSpPr>
        <p:spPr bwMode="auto">
          <a:xfrm>
            <a:off x="304800" y="4941888"/>
            <a:ext cx="861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如：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00FF"/>
                </a:solidFill>
                <a:ea typeface="楷体_GB2312" pitchFamily="49" charset="-122"/>
              </a:rPr>
              <a:t>E2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只有直流反馈。起稳定静态工作点的作用。</a:t>
            </a:r>
          </a:p>
        </p:txBody>
      </p:sp>
      <p:sp>
        <p:nvSpPr>
          <p:cNvPr id="629863" name="Text Box 103"/>
          <p:cNvSpPr txBox="1">
            <a:spLocks noChangeArrowheads="1"/>
          </p:cNvSpPr>
          <p:nvPr/>
        </p:nvSpPr>
        <p:spPr bwMode="auto">
          <a:xfrm>
            <a:off x="285750" y="5661025"/>
            <a:ext cx="8858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反馈支路</a:t>
            </a:r>
            <a:r>
              <a:rPr kumimoji="1" lang="zh-CN" altLang="en-US" sz="2400" b="1">
                <a:ea typeface="楷体_GB2312" pitchFamily="49" charset="-122"/>
              </a:rPr>
              <a:t>无电容时即有</a:t>
            </a:r>
            <a:r>
              <a:rPr kumimoji="1" lang="zh-CN" altLang="en-US" sz="2800" b="1">
                <a:ea typeface="楷体_GB2312" pitchFamily="49" charset="-122"/>
              </a:rPr>
              <a:t>交流反馈也有直流反馈。如：</a:t>
            </a:r>
            <a:r>
              <a:rPr kumimoji="1" lang="en-US" altLang="zh-CN" sz="2400" b="1" i="1">
                <a:solidFill>
                  <a:srgbClr val="9933FF"/>
                </a:solidFill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9933FF"/>
                </a:solidFill>
                <a:ea typeface="楷体_GB2312" pitchFamily="49" charset="-122"/>
              </a:rPr>
              <a:t>E1</a:t>
            </a:r>
            <a:endParaRPr kumimoji="1" lang="en-US" altLang="zh-CN" sz="2800" b="1">
              <a:solidFill>
                <a:srgbClr val="9933FF"/>
              </a:solidFill>
              <a:ea typeface="楷体_GB2312" pitchFamily="49" charset="-122"/>
            </a:endParaRPr>
          </a:p>
        </p:txBody>
      </p:sp>
      <p:grpSp>
        <p:nvGrpSpPr>
          <p:cNvPr id="629864" name="Group 104"/>
          <p:cNvGrpSpPr/>
          <p:nvPr/>
        </p:nvGrpSpPr>
        <p:grpSpPr bwMode="auto">
          <a:xfrm>
            <a:off x="2439988" y="1131888"/>
            <a:ext cx="3692525" cy="1531937"/>
            <a:chOff x="1537" y="622"/>
            <a:chExt cx="2326" cy="965"/>
          </a:xfrm>
        </p:grpSpPr>
        <p:sp>
          <p:nvSpPr>
            <p:cNvPr id="39950" name="Rectangle 105"/>
            <p:cNvSpPr>
              <a:spLocks noChangeArrowheads="1"/>
            </p:cNvSpPr>
            <p:nvPr/>
          </p:nvSpPr>
          <p:spPr bwMode="auto">
            <a:xfrm>
              <a:off x="1537" y="826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51" name="Rectangle 106"/>
            <p:cNvSpPr>
              <a:spLocks noChangeArrowheads="1"/>
            </p:cNvSpPr>
            <p:nvPr/>
          </p:nvSpPr>
          <p:spPr bwMode="auto">
            <a:xfrm>
              <a:off x="2041" y="1222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52" name="Rectangle 107"/>
            <p:cNvSpPr>
              <a:spLocks noChangeArrowheads="1"/>
            </p:cNvSpPr>
            <p:nvPr/>
          </p:nvSpPr>
          <p:spPr bwMode="auto">
            <a:xfrm>
              <a:off x="3601" y="622"/>
              <a:ext cx="2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39953" name="Rectangle 108"/>
            <p:cNvSpPr>
              <a:spLocks noChangeArrowheads="1"/>
            </p:cNvSpPr>
            <p:nvPr/>
          </p:nvSpPr>
          <p:spPr bwMode="auto">
            <a:xfrm>
              <a:off x="1969" y="653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39954" name="Rectangle 109"/>
            <p:cNvSpPr>
              <a:spLocks noChangeArrowheads="1"/>
            </p:cNvSpPr>
            <p:nvPr/>
          </p:nvSpPr>
          <p:spPr bwMode="auto">
            <a:xfrm>
              <a:off x="3025" y="833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39955" name="Rectangle 110"/>
            <p:cNvSpPr>
              <a:spLocks noChangeArrowheads="1"/>
            </p:cNvSpPr>
            <p:nvPr/>
          </p:nvSpPr>
          <p:spPr bwMode="auto">
            <a:xfrm>
              <a:off x="3241" y="1109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sp>
        <p:nvSpPr>
          <p:cNvPr id="629871" name="Text Box 111"/>
          <p:cNvSpPr txBox="1">
            <a:spLocks noChangeArrowheads="1"/>
          </p:cNvSpPr>
          <p:nvPr/>
        </p:nvSpPr>
        <p:spPr bwMode="auto">
          <a:xfrm>
            <a:off x="5048250" y="4062413"/>
            <a:ext cx="386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为电压串联负反馈</a:t>
            </a:r>
          </a:p>
        </p:txBody>
      </p:sp>
      <p:sp>
        <p:nvSpPr>
          <p:cNvPr id="629872" name="Text Box 112"/>
          <p:cNvSpPr txBox="1">
            <a:spLocks noChangeArrowheads="1"/>
          </p:cNvSpPr>
          <p:nvPr/>
        </p:nvSpPr>
        <p:spPr bwMode="auto">
          <a:xfrm>
            <a:off x="1943100" y="5300663"/>
            <a:ext cx="386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为电流串联负反馈</a:t>
            </a:r>
          </a:p>
        </p:txBody>
      </p:sp>
      <p:sp>
        <p:nvSpPr>
          <p:cNvPr id="629873" name="Rectangle 113"/>
          <p:cNvSpPr>
            <a:spLocks noChangeArrowheads="1"/>
          </p:cNvSpPr>
          <p:nvPr/>
        </p:nvSpPr>
        <p:spPr bwMode="auto">
          <a:xfrm>
            <a:off x="3308350" y="6021388"/>
            <a:ext cx="419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9933FF"/>
                </a:solidFill>
                <a:ea typeface="楷体_GB2312" pitchFamily="49" charset="-122"/>
              </a:rPr>
              <a:t>为电流串联负反馈</a:t>
            </a:r>
          </a:p>
        </p:txBody>
      </p:sp>
      <p:sp>
        <p:nvSpPr>
          <p:cNvPr id="629874" name="Line 114"/>
          <p:cNvSpPr>
            <a:spLocks noChangeShapeType="1"/>
          </p:cNvSpPr>
          <p:nvPr/>
        </p:nvSpPr>
        <p:spPr bwMode="auto">
          <a:xfrm>
            <a:off x="3200400" y="1554163"/>
            <a:ext cx="0" cy="209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9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 build="p" autoUpdateAnimBg="0"/>
      <p:bldP spid="629859" grpId="0" build="p" autoUpdateAnimBg="0"/>
      <p:bldP spid="629860" grpId="0" build="p" autoUpdateAnimBg="0"/>
      <p:bldP spid="629861" grpId="0" build="p" autoUpdateAnimBg="0"/>
      <p:bldP spid="629862" grpId="0" build="p" autoUpdateAnimBg="0"/>
      <p:bldP spid="629863" grpId="0" build="p" autoUpdateAnimBg="0"/>
      <p:bldP spid="629871" grpId="0" autoUpdateAnimBg="0"/>
      <p:bldP spid="629872" grpId="0" autoUpdateAnimBg="0"/>
      <p:bldP spid="629873" grpId="0" autoUpdateAnimBg="0"/>
      <p:bldP spid="6298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6863"/>
            <a:ext cx="12192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742403" name="Text Box 3"/>
          <p:cNvSpPr txBox="1">
            <a:spLocks noChangeArrowheads="1"/>
          </p:cNvSpPr>
          <p:nvPr/>
        </p:nvSpPr>
        <p:spPr bwMode="auto">
          <a:xfrm>
            <a:off x="914400" y="341313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试判别下图放大电路中从运算放大器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输出端引至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输入端的是何种类型的反馈电路。</a:t>
            </a:r>
          </a:p>
        </p:txBody>
      </p:sp>
      <p:grpSp>
        <p:nvGrpSpPr>
          <p:cNvPr id="742404" name="Group 4"/>
          <p:cNvGrpSpPr/>
          <p:nvPr/>
        </p:nvGrpSpPr>
        <p:grpSpPr bwMode="auto">
          <a:xfrm>
            <a:off x="2152650" y="2930525"/>
            <a:ext cx="971550" cy="642938"/>
            <a:chOff x="1356" y="1977"/>
            <a:chExt cx="612" cy="405"/>
          </a:xfrm>
        </p:grpSpPr>
        <p:sp>
          <p:nvSpPr>
            <p:cNvPr id="742405" name="Text Box 5"/>
            <p:cNvSpPr txBox="1">
              <a:spLocks noChangeArrowheads="1"/>
            </p:cNvSpPr>
            <p:nvPr/>
          </p:nvSpPr>
          <p:spPr bwMode="auto">
            <a:xfrm>
              <a:off x="1517" y="2055"/>
              <a:ext cx="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2406" name="Rectangle 6"/>
            <p:cNvSpPr>
              <a:spLocks noChangeArrowheads="1"/>
            </p:cNvSpPr>
            <p:nvPr/>
          </p:nvSpPr>
          <p:spPr bwMode="auto">
            <a:xfrm>
              <a:off x="1712" y="2007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742407" name="Rectangle 7"/>
            <p:cNvSpPr>
              <a:spLocks noChangeArrowheads="1"/>
            </p:cNvSpPr>
            <p:nvPr/>
          </p:nvSpPr>
          <p:spPr bwMode="auto">
            <a:xfrm>
              <a:off x="1356" y="197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</p:grpSp>
      <p:grpSp>
        <p:nvGrpSpPr>
          <p:cNvPr id="40965" name="Group 8"/>
          <p:cNvGrpSpPr/>
          <p:nvPr/>
        </p:nvGrpSpPr>
        <p:grpSpPr bwMode="auto">
          <a:xfrm>
            <a:off x="1433513" y="1392238"/>
            <a:ext cx="6643687" cy="1925637"/>
            <a:chOff x="903" y="988"/>
            <a:chExt cx="4185" cy="1213"/>
          </a:xfrm>
        </p:grpSpPr>
        <p:sp>
          <p:nvSpPr>
            <p:cNvPr id="742409" name="Text Box 9"/>
            <p:cNvSpPr txBox="1">
              <a:spLocks noChangeArrowheads="1"/>
            </p:cNvSpPr>
            <p:nvPr/>
          </p:nvSpPr>
          <p:spPr bwMode="auto">
            <a:xfrm>
              <a:off x="2545" y="147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o1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979" name="Rectangle 10"/>
            <p:cNvSpPr>
              <a:spLocks noChangeArrowheads="1"/>
            </p:cNvSpPr>
            <p:nvPr/>
          </p:nvSpPr>
          <p:spPr bwMode="auto">
            <a:xfrm>
              <a:off x="2189" y="988"/>
              <a:ext cx="258" cy="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11"/>
            <p:cNvSpPr>
              <a:spLocks noChangeShapeType="1"/>
            </p:cNvSpPr>
            <p:nvPr/>
          </p:nvSpPr>
          <p:spPr bwMode="auto">
            <a:xfrm>
              <a:off x="2823" y="1027"/>
              <a:ext cx="0" cy="5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12" name="Text Box 12"/>
            <p:cNvSpPr txBox="1">
              <a:spLocks noChangeArrowheads="1"/>
            </p:cNvSpPr>
            <p:nvPr/>
          </p:nvSpPr>
          <p:spPr bwMode="auto">
            <a:xfrm>
              <a:off x="903" y="1583"/>
              <a:ext cx="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982" name="Rectangle 13"/>
            <p:cNvSpPr>
              <a:spLocks noChangeArrowheads="1"/>
            </p:cNvSpPr>
            <p:nvPr/>
          </p:nvSpPr>
          <p:spPr bwMode="auto">
            <a:xfrm>
              <a:off x="1479" y="2023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14" name="Text Box 14"/>
            <p:cNvSpPr txBox="1">
              <a:spLocks noChangeArrowheads="1"/>
            </p:cNvSpPr>
            <p:nvPr/>
          </p:nvSpPr>
          <p:spPr bwMode="auto">
            <a:xfrm>
              <a:off x="2806" y="1718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984" name="Rectangle 15"/>
            <p:cNvSpPr>
              <a:spLocks noChangeArrowheads="1"/>
            </p:cNvSpPr>
            <p:nvPr/>
          </p:nvSpPr>
          <p:spPr bwMode="auto">
            <a:xfrm>
              <a:off x="1431" y="1411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16"/>
            <p:cNvSpPr>
              <a:spLocks noChangeShapeType="1"/>
            </p:cNvSpPr>
            <p:nvPr/>
          </p:nvSpPr>
          <p:spPr bwMode="auto">
            <a:xfrm>
              <a:off x="1863" y="1027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Line 17"/>
            <p:cNvSpPr>
              <a:spLocks noChangeShapeType="1"/>
            </p:cNvSpPr>
            <p:nvPr/>
          </p:nvSpPr>
          <p:spPr bwMode="auto">
            <a:xfrm>
              <a:off x="2458" y="1027"/>
              <a:ext cx="3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18"/>
            <p:cNvSpPr>
              <a:spLocks noChangeShapeType="1"/>
            </p:cNvSpPr>
            <p:nvPr/>
          </p:nvSpPr>
          <p:spPr bwMode="auto">
            <a:xfrm flipH="1">
              <a:off x="1202" y="1463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19"/>
            <p:cNvSpPr>
              <a:spLocks noChangeShapeType="1"/>
            </p:cNvSpPr>
            <p:nvPr/>
          </p:nvSpPr>
          <p:spPr bwMode="auto">
            <a:xfrm flipH="1">
              <a:off x="1737" y="205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89" name="Group 20"/>
            <p:cNvGrpSpPr/>
            <p:nvPr/>
          </p:nvGrpSpPr>
          <p:grpSpPr bwMode="auto">
            <a:xfrm>
              <a:off x="1310" y="2048"/>
              <a:ext cx="148" cy="153"/>
              <a:chOff x="720" y="2736"/>
              <a:chExt cx="185" cy="192"/>
            </a:xfrm>
          </p:grpSpPr>
          <p:sp>
            <p:nvSpPr>
              <p:cNvPr id="41043" name="Line 21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4" name="Line 22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90" name="Line 23"/>
            <p:cNvSpPr>
              <a:spLocks noChangeShapeType="1"/>
            </p:cNvSpPr>
            <p:nvPr/>
          </p:nvSpPr>
          <p:spPr bwMode="auto">
            <a:xfrm>
              <a:off x="1863" y="1027"/>
              <a:ext cx="3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91" name="Group 24"/>
            <p:cNvGrpSpPr/>
            <p:nvPr/>
          </p:nvGrpSpPr>
          <p:grpSpPr bwMode="auto">
            <a:xfrm>
              <a:off x="1095" y="2092"/>
              <a:ext cx="144" cy="106"/>
              <a:chOff x="432" y="2832"/>
              <a:chExt cx="185" cy="96"/>
            </a:xfrm>
          </p:grpSpPr>
          <p:sp>
            <p:nvSpPr>
              <p:cNvPr id="41041" name="Line 25"/>
              <p:cNvSpPr>
                <a:spLocks noChangeShapeType="1"/>
              </p:cNvSpPr>
              <p:nvPr/>
            </p:nvSpPr>
            <p:spPr bwMode="auto">
              <a:xfrm>
                <a:off x="432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2" name="Line 26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2427" name="Rectangle 27"/>
            <p:cNvSpPr>
              <a:spLocks noChangeArrowheads="1"/>
            </p:cNvSpPr>
            <p:nvPr/>
          </p:nvSpPr>
          <p:spPr bwMode="auto">
            <a:xfrm>
              <a:off x="903" y="128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</a:p>
          </p:txBody>
        </p:sp>
        <p:sp>
          <p:nvSpPr>
            <p:cNvPr id="742428" name="Rectangle 28"/>
            <p:cNvSpPr>
              <a:spLocks noChangeArrowheads="1"/>
            </p:cNvSpPr>
            <p:nvPr/>
          </p:nvSpPr>
          <p:spPr bwMode="auto">
            <a:xfrm>
              <a:off x="919" y="18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  <p:sp>
          <p:nvSpPr>
            <p:cNvPr id="40994" name="Rectangle 29" descr="40%"/>
            <p:cNvSpPr>
              <a:spLocks noChangeArrowheads="1"/>
            </p:cNvSpPr>
            <p:nvPr/>
          </p:nvSpPr>
          <p:spPr bwMode="auto">
            <a:xfrm>
              <a:off x="2056" y="1219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30" name="Text Box 30"/>
            <p:cNvSpPr txBox="1">
              <a:spLocks noChangeArrowheads="1"/>
            </p:cNvSpPr>
            <p:nvPr/>
          </p:nvSpPr>
          <p:spPr bwMode="auto">
            <a:xfrm>
              <a:off x="2049" y="1542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2431" name="Text Box 31"/>
            <p:cNvSpPr txBox="1">
              <a:spLocks noChangeArrowheads="1"/>
            </p:cNvSpPr>
            <p:nvPr/>
          </p:nvSpPr>
          <p:spPr bwMode="auto">
            <a:xfrm>
              <a:off x="2367" y="1401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2432" name="Text Box 32"/>
            <p:cNvSpPr txBox="1">
              <a:spLocks noChangeArrowheads="1"/>
            </p:cNvSpPr>
            <p:nvPr/>
          </p:nvSpPr>
          <p:spPr bwMode="auto">
            <a:xfrm>
              <a:off x="2266" y="1183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0998" name="Line 33"/>
            <p:cNvSpPr>
              <a:spLocks noChangeShapeType="1"/>
            </p:cNvSpPr>
            <p:nvPr/>
          </p:nvSpPr>
          <p:spPr bwMode="auto">
            <a:xfrm>
              <a:off x="1861" y="1709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9" name="Line 34"/>
            <p:cNvSpPr>
              <a:spLocks noChangeShapeType="1"/>
            </p:cNvSpPr>
            <p:nvPr/>
          </p:nvSpPr>
          <p:spPr bwMode="auto">
            <a:xfrm>
              <a:off x="2574" y="1545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0" name="Line 35"/>
            <p:cNvSpPr>
              <a:spLocks noChangeShapeType="1"/>
            </p:cNvSpPr>
            <p:nvPr/>
          </p:nvSpPr>
          <p:spPr bwMode="auto">
            <a:xfrm>
              <a:off x="1860" y="1046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1" name="Line 36"/>
            <p:cNvSpPr>
              <a:spLocks noChangeShapeType="1"/>
            </p:cNvSpPr>
            <p:nvPr/>
          </p:nvSpPr>
          <p:spPr bwMode="auto">
            <a:xfrm>
              <a:off x="1694" y="1462"/>
              <a:ext cx="3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37" name="Text Box 37"/>
            <p:cNvSpPr txBox="1">
              <a:spLocks noChangeArrowheads="1"/>
            </p:cNvSpPr>
            <p:nvPr/>
          </p:nvSpPr>
          <p:spPr bwMode="auto">
            <a:xfrm>
              <a:off x="2056" y="1270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2438" name="Text Box 38"/>
            <p:cNvSpPr txBox="1">
              <a:spLocks noChangeArrowheads="1"/>
            </p:cNvSpPr>
            <p:nvPr/>
          </p:nvSpPr>
          <p:spPr bwMode="auto">
            <a:xfrm rot="5400000">
              <a:off x="2124" y="1195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004" name="Oval 39"/>
            <p:cNvSpPr>
              <a:spLocks noChangeArrowheads="1"/>
            </p:cNvSpPr>
            <p:nvPr/>
          </p:nvSpPr>
          <p:spPr bwMode="auto">
            <a:xfrm>
              <a:off x="1143" y="1431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5" name="Oval 40"/>
            <p:cNvSpPr>
              <a:spLocks noChangeArrowheads="1"/>
            </p:cNvSpPr>
            <p:nvPr/>
          </p:nvSpPr>
          <p:spPr bwMode="auto">
            <a:xfrm>
              <a:off x="1143" y="2039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41" name="Text Box 41"/>
            <p:cNvSpPr txBox="1">
              <a:spLocks noChangeArrowheads="1"/>
            </p:cNvSpPr>
            <p:nvPr/>
          </p:nvSpPr>
          <p:spPr bwMode="auto">
            <a:xfrm>
              <a:off x="4329" y="1151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007" name="Rectangle 42"/>
            <p:cNvSpPr>
              <a:spLocks noChangeArrowheads="1"/>
            </p:cNvSpPr>
            <p:nvPr/>
          </p:nvSpPr>
          <p:spPr bwMode="auto">
            <a:xfrm>
              <a:off x="3734" y="988"/>
              <a:ext cx="258" cy="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8" name="Line 43"/>
            <p:cNvSpPr>
              <a:spLocks noChangeShapeType="1"/>
            </p:cNvSpPr>
            <p:nvPr/>
          </p:nvSpPr>
          <p:spPr bwMode="auto">
            <a:xfrm>
              <a:off x="4272" y="1027"/>
              <a:ext cx="0" cy="1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9" name="Rectangle 44"/>
            <p:cNvSpPr>
              <a:spLocks noChangeArrowheads="1"/>
            </p:cNvSpPr>
            <p:nvPr/>
          </p:nvSpPr>
          <p:spPr bwMode="auto">
            <a:xfrm>
              <a:off x="3015" y="1424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0" name="Line 45"/>
            <p:cNvSpPr>
              <a:spLocks noChangeShapeType="1"/>
            </p:cNvSpPr>
            <p:nvPr/>
          </p:nvSpPr>
          <p:spPr bwMode="auto">
            <a:xfrm>
              <a:off x="3465" y="1027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1" name="Line 46"/>
            <p:cNvSpPr>
              <a:spLocks noChangeShapeType="1"/>
            </p:cNvSpPr>
            <p:nvPr/>
          </p:nvSpPr>
          <p:spPr bwMode="auto">
            <a:xfrm>
              <a:off x="4003" y="1027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2" name="Line 47"/>
            <p:cNvSpPr>
              <a:spLocks noChangeShapeType="1"/>
            </p:cNvSpPr>
            <p:nvPr/>
          </p:nvSpPr>
          <p:spPr bwMode="auto">
            <a:xfrm flipH="1">
              <a:off x="2823" y="1463"/>
              <a:ext cx="1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13" name="Group 48"/>
            <p:cNvGrpSpPr/>
            <p:nvPr/>
          </p:nvGrpSpPr>
          <p:grpSpPr bwMode="auto">
            <a:xfrm>
              <a:off x="3281" y="1706"/>
              <a:ext cx="148" cy="153"/>
              <a:chOff x="720" y="2736"/>
              <a:chExt cx="185" cy="192"/>
            </a:xfrm>
          </p:grpSpPr>
          <p:sp>
            <p:nvSpPr>
              <p:cNvPr id="41039" name="Line 49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0" name="Line 50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14" name="Line 51"/>
            <p:cNvSpPr>
              <a:spLocks noChangeShapeType="1"/>
            </p:cNvSpPr>
            <p:nvPr/>
          </p:nvSpPr>
          <p:spPr bwMode="auto">
            <a:xfrm>
              <a:off x="3465" y="1027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5" name="Rectangle 52" descr="40%"/>
            <p:cNvSpPr>
              <a:spLocks noChangeArrowheads="1"/>
            </p:cNvSpPr>
            <p:nvPr/>
          </p:nvSpPr>
          <p:spPr bwMode="auto">
            <a:xfrm>
              <a:off x="3658" y="1219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53" name="Text Box 53"/>
            <p:cNvSpPr txBox="1">
              <a:spLocks noChangeArrowheads="1"/>
            </p:cNvSpPr>
            <p:nvPr/>
          </p:nvSpPr>
          <p:spPr bwMode="auto">
            <a:xfrm>
              <a:off x="3651" y="1542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2454" name="Text Box 54"/>
            <p:cNvSpPr txBox="1">
              <a:spLocks noChangeArrowheads="1"/>
            </p:cNvSpPr>
            <p:nvPr/>
          </p:nvSpPr>
          <p:spPr bwMode="auto">
            <a:xfrm>
              <a:off x="3969" y="1401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2455" name="Text Box 55"/>
            <p:cNvSpPr txBox="1">
              <a:spLocks noChangeArrowheads="1"/>
            </p:cNvSpPr>
            <p:nvPr/>
          </p:nvSpPr>
          <p:spPr bwMode="auto">
            <a:xfrm>
              <a:off x="3868" y="1183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019" name="Line 56"/>
            <p:cNvSpPr>
              <a:spLocks noChangeShapeType="1"/>
            </p:cNvSpPr>
            <p:nvPr/>
          </p:nvSpPr>
          <p:spPr bwMode="auto">
            <a:xfrm>
              <a:off x="3369" y="1709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0" name="Line 57"/>
            <p:cNvSpPr>
              <a:spLocks noChangeShapeType="1"/>
            </p:cNvSpPr>
            <p:nvPr/>
          </p:nvSpPr>
          <p:spPr bwMode="auto">
            <a:xfrm>
              <a:off x="4176" y="1545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1" name="Line 58"/>
            <p:cNvSpPr>
              <a:spLocks noChangeShapeType="1"/>
            </p:cNvSpPr>
            <p:nvPr/>
          </p:nvSpPr>
          <p:spPr bwMode="auto">
            <a:xfrm>
              <a:off x="3462" y="1046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2" name="Line 59"/>
            <p:cNvSpPr>
              <a:spLocks noChangeShapeType="1"/>
            </p:cNvSpPr>
            <p:nvPr/>
          </p:nvSpPr>
          <p:spPr bwMode="auto">
            <a:xfrm>
              <a:off x="3279" y="1462"/>
              <a:ext cx="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60" name="Text Box 60"/>
            <p:cNvSpPr txBox="1">
              <a:spLocks noChangeArrowheads="1"/>
            </p:cNvSpPr>
            <p:nvPr/>
          </p:nvSpPr>
          <p:spPr bwMode="auto">
            <a:xfrm>
              <a:off x="3658" y="1270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2461" name="Text Box 61"/>
            <p:cNvSpPr txBox="1">
              <a:spLocks noChangeArrowheads="1"/>
            </p:cNvSpPr>
            <p:nvPr/>
          </p:nvSpPr>
          <p:spPr bwMode="auto">
            <a:xfrm rot="5400000">
              <a:off x="3726" y="1195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025" name="Oval 62"/>
            <p:cNvSpPr>
              <a:spLocks noChangeArrowheads="1"/>
            </p:cNvSpPr>
            <p:nvPr/>
          </p:nvSpPr>
          <p:spPr bwMode="auto">
            <a:xfrm>
              <a:off x="4410" y="1511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26" name="Group 63"/>
            <p:cNvGrpSpPr/>
            <p:nvPr/>
          </p:nvGrpSpPr>
          <p:grpSpPr bwMode="auto">
            <a:xfrm>
              <a:off x="4377" y="1980"/>
              <a:ext cx="127" cy="144"/>
              <a:chOff x="2448" y="2832"/>
              <a:chExt cx="185" cy="96"/>
            </a:xfrm>
          </p:grpSpPr>
          <p:sp>
            <p:nvSpPr>
              <p:cNvPr id="41037" name="Line 64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8" name="Line 65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27" name="Rectangle 66"/>
            <p:cNvSpPr>
              <a:spLocks noChangeArrowheads="1"/>
            </p:cNvSpPr>
            <p:nvPr/>
          </p:nvSpPr>
          <p:spPr bwMode="auto">
            <a:xfrm rot="-5400000">
              <a:off x="4318" y="1807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8" name="Line 67"/>
            <p:cNvSpPr>
              <a:spLocks noChangeShapeType="1"/>
            </p:cNvSpPr>
            <p:nvPr/>
          </p:nvSpPr>
          <p:spPr bwMode="auto">
            <a:xfrm>
              <a:off x="4447" y="1578"/>
              <a:ext cx="0" cy="1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68" name="Rectangle 68"/>
            <p:cNvSpPr>
              <a:spLocks noChangeArrowheads="1"/>
            </p:cNvSpPr>
            <p:nvPr/>
          </p:nvSpPr>
          <p:spPr bwMode="auto">
            <a:xfrm>
              <a:off x="4521" y="1670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</a:t>
              </a:r>
              <a:endPara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030" name="Line 69"/>
            <p:cNvSpPr>
              <a:spLocks noChangeShapeType="1"/>
            </p:cNvSpPr>
            <p:nvPr/>
          </p:nvSpPr>
          <p:spPr bwMode="auto">
            <a:xfrm>
              <a:off x="1863" y="1718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1" name="Rectangle 70"/>
            <p:cNvSpPr>
              <a:spLocks noChangeArrowheads="1"/>
            </p:cNvSpPr>
            <p:nvPr/>
          </p:nvSpPr>
          <p:spPr bwMode="auto">
            <a:xfrm>
              <a:off x="2805" y="2023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2" name="Line 71"/>
            <p:cNvSpPr>
              <a:spLocks noChangeShapeType="1"/>
            </p:cNvSpPr>
            <p:nvPr/>
          </p:nvSpPr>
          <p:spPr bwMode="auto">
            <a:xfrm>
              <a:off x="3063" y="2054"/>
              <a:ext cx="122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3" name="Line 72"/>
            <p:cNvSpPr>
              <a:spLocks noChangeShapeType="1"/>
            </p:cNvSpPr>
            <p:nvPr/>
          </p:nvSpPr>
          <p:spPr bwMode="auto">
            <a:xfrm flipH="1">
              <a:off x="1383" y="2054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4" name="Oval 73"/>
            <p:cNvSpPr>
              <a:spLocks noChangeArrowheads="1"/>
            </p:cNvSpPr>
            <p:nvPr/>
          </p:nvSpPr>
          <p:spPr bwMode="auto">
            <a:xfrm>
              <a:off x="4246" y="1516"/>
              <a:ext cx="54" cy="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2474" name="Text Box 74"/>
            <p:cNvSpPr txBox="1">
              <a:spLocks noChangeArrowheads="1"/>
            </p:cNvSpPr>
            <p:nvPr/>
          </p:nvSpPr>
          <p:spPr bwMode="auto">
            <a:xfrm>
              <a:off x="2193" y="1586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A1</a:t>
              </a:r>
            </a:p>
          </p:txBody>
        </p:sp>
        <p:sp>
          <p:nvSpPr>
            <p:cNvPr id="742475" name="Text Box 75"/>
            <p:cNvSpPr txBox="1">
              <a:spLocks noChangeArrowheads="1"/>
            </p:cNvSpPr>
            <p:nvPr/>
          </p:nvSpPr>
          <p:spPr bwMode="auto">
            <a:xfrm>
              <a:off x="3825" y="1589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A2</a:t>
              </a:r>
            </a:p>
          </p:txBody>
        </p:sp>
      </p:grpSp>
      <p:sp>
        <p:nvSpPr>
          <p:cNvPr id="742476" name="Text Box 76"/>
          <p:cNvSpPr txBox="1">
            <a:spLocks noChangeArrowheads="1"/>
          </p:cNvSpPr>
          <p:nvPr/>
        </p:nvSpPr>
        <p:spPr bwMode="auto">
          <a:xfrm>
            <a:off x="411163" y="3486150"/>
            <a:ext cx="992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</a:t>
            </a:r>
          </a:p>
        </p:txBody>
      </p:sp>
      <p:sp>
        <p:nvSpPr>
          <p:cNvPr id="742477" name="Text Box 77"/>
          <p:cNvSpPr txBox="1">
            <a:spLocks noChangeArrowheads="1"/>
          </p:cNvSpPr>
          <p:nvPr/>
        </p:nvSpPr>
        <p:spPr bwMode="auto">
          <a:xfrm>
            <a:off x="685800" y="3995738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因反馈电路直接从运算放大器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的输出端引出，所以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是电压反馈；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742478" name="Rectangle 78"/>
          <p:cNvSpPr>
            <a:spLocks noChangeArrowheads="1"/>
          </p:cNvSpPr>
          <p:nvPr/>
        </p:nvSpPr>
        <p:spPr bwMode="auto">
          <a:xfrm>
            <a:off x="323850" y="4914900"/>
            <a:ext cx="8820150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因输入信号和反馈信号分别加在反相输入端和同相输入端上，所以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是串联反馈；</a:t>
            </a:r>
          </a:p>
          <a:p>
            <a:pPr algn="l">
              <a:spcBef>
                <a:spcPct val="5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因输入信号和反馈信号的极性相同，所以是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负反馈。</a:t>
            </a:r>
          </a:p>
        </p:txBody>
      </p:sp>
      <p:sp>
        <p:nvSpPr>
          <p:cNvPr id="742479" name="Oval 79"/>
          <p:cNvSpPr>
            <a:spLocks noChangeArrowheads="1"/>
          </p:cNvSpPr>
          <p:nvPr/>
        </p:nvSpPr>
        <p:spPr bwMode="auto">
          <a:xfrm flipV="1">
            <a:off x="4114800" y="1849438"/>
            <a:ext cx="304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742480" name="Rectangle 80"/>
          <p:cNvSpPr>
            <a:spLocks noChangeArrowheads="1"/>
          </p:cNvSpPr>
          <p:nvPr/>
        </p:nvSpPr>
        <p:spPr bwMode="auto">
          <a:xfrm>
            <a:off x="1447800" y="1544638"/>
            <a:ext cx="49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742481" name="Oval 81"/>
          <p:cNvSpPr>
            <a:spLocks noChangeArrowheads="1"/>
          </p:cNvSpPr>
          <p:nvPr/>
        </p:nvSpPr>
        <p:spPr bwMode="auto">
          <a:xfrm flipV="1">
            <a:off x="5105400" y="1697038"/>
            <a:ext cx="304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742482" name="Rectangle 82"/>
          <p:cNvSpPr>
            <a:spLocks noChangeArrowheads="1"/>
          </p:cNvSpPr>
          <p:nvPr/>
        </p:nvSpPr>
        <p:spPr bwMode="auto">
          <a:xfrm>
            <a:off x="7086600" y="203200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742483" name="Rectangle 83"/>
          <p:cNvSpPr>
            <a:spLocks noChangeArrowheads="1"/>
          </p:cNvSpPr>
          <p:nvPr/>
        </p:nvSpPr>
        <p:spPr bwMode="auto">
          <a:xfrm>
            <a:off x="2895600" y="2611438"/>
            <a:ext cx="49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742484" name="Text Box 84"/>
          <p:cNvSpPr txBox="1">
            <a:spLocks noChangeArrowheads="1"/>
          </p:cNvSpPr>
          <p:nvPr/>
        </p:nvSpPr>
        <p:spPr bwMode="auto">
          <a:xfrm>
            <a:off x="4632325" y="822325"/>
            <a:ext cx="3468688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串联电压负反馈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42485" name="Text Box 85"/>
          <p:cNvSpPr txBox="1">
            <a:spLocks noChangeArrowheads="1"/>
          </p:cNvSpPr>
          <p:nvPr/>
        </p:nvSpPr>
        <p:spPr bwMode="auto">
          <a:xfrm>
            <a:off x="1116013" y="3486150"/>
            <a:ext cx="727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先在图中标出各点的瞬时极性及反馈信号；</a:t>
            </a:r>
          </a:p>
        </p:txBody>
      </p:sp>
      <p:sp>
        <p:nvSpPr>
          <p:cNvPr id="742486" name="Line 86"/>
          <p:cNvSpPr>
            <a:spLocks noChangeShapeType="1"/>
          </p:cNvSpPr>
          <p:nvPr/>
        </p:nvSpPr>
        <p:spPr bwMode="auto">
          <a:xfrm flipH="1">
            <a:off x="3065463" y="2147888"/>
            <a:ext cx="0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2487" name="Rectangle 87"/>
          <p:cNvSpPr>
            <a:spLocks noChangeArrowheads="1"/>
          </p:cNvSpPr>
          <p:nvPr/>
        </p:nvSpPr>
        <p:spPr bwMode="auto">
          <a:xfrm>
            <a:off x="2555875" y="1984375"/>
            <a:ext cx="51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3098165" y="2410460"/>
              <a:ext cx="17780" cy="10731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3098165" y="2410460"/>
                <a:ext cx="1778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墨迹 27"/>
              <p14:cNvContentPartPr/>
              <p14:nvPr/>
            </p14:nvContentPartPr>
            <p14:xfrm>
              <a:off x="3018155" y="2018030"/>
              <a:ext cx="17780" cy="3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"/>
            </p:blipFill>
            <p:spPr>
              <a:xfrm>
                <a:off x="3018155" y="201803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4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4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4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2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2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76" grpId="0" autoUpdateAnimBg="0"/>
      <p:bldP spid="742477" grpId="0" autoUpdateAnimBg="0"/>
      <p:bldP spid="742478" grpId="0" build="p" autoUpdateAnimBg="0"/>
      <p:bldP spid="742479" grpId="0" animBg="1" autoUpdateAnimBg="0"/>
      <p:bldP spid="742480" grpId="0" autoUpdateAnimBg="0"/>
      <p:bldP spid="742481" grpId="0" animBg="1" autoUpdateAnimBg="0"/>
      <p:bldP spid="742482" grpId="0" autoUpdateAnimBg="0"/>
      <p:bldP spid="742483" grpId="0" autoUpdateAnimBg="0"/>
      <p:bldP spid="742484" grpId="0" animBg="1" autoUpdateAnimBg="0"/>
      <p:bldP spid="742485" grpId="0" autoUpdateAnimBg="0"/>
      <p:bldP spid="742486" grpId="0" animBg="1"/>
      <p:bldP spid="74248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55600"/>
            <a:ext cx="1219200" cy="60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914400" y="40005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试判别下图放大电路中从运算放大器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输出端引至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输入端的是何种类型的反馈电路。</a:t>
            </a:r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250825" y="3671888"/>
            <a:ext cx="110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</a:t>
            </a:r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685800" y="370205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因反馈电路是从运算放大器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的负载电阻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的靠近“地”端引出的，所以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是电流反馈；</a:t>
            </a:r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685800" y="461645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因输入信号和反馈信号均加在同相输入端上，所以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是并联反馈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;</a:t>
            </a:r>
          </a:p>
        </p:txBody>
      </p:sp>
      <p:sp>
        <p:nvSpPr>
          <p:cNvPr id="743431" name="Rectangle 7"/>
          <p:cNvSpPr>
            <a:spLocks noChangeArrowheads="1"/>
          </p:cNvSpPr>
          <p:nvPr/>
        </p:nvSpPr>
        <p:spPr bwMode="auto">
          <a:xfrm>
            <a:off x="685800" y="553085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因净输入电流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d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等于输入电流和反馈电流之差，所以是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负反馈。</a:t>
            </a:r>
          </a:p>
        </p:txBody>
      </p:sp>
      <p:sp>
        <p:nvSpPr>
          <p:cNvPr id="743432" name="Rectangle 8"/>
          <p:cNvSpPr>
            <a:spLocks noChangeArrowheads="1"/>
          </p:cNvSpPr>
          <p:nvPr/>
        </p:nvSpPr>
        <p:spPr bwMode="auto">
          <a:xfrm>
            <a:off x="1905000" y="256540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743433" name="Oval 9"/>
          <p:cNvSpPr>
            <a:spLocks noChangeArrowheads="1"/>
          </p:cNvSpPr>
          <p:nvPr/>
        </p:nvSpPr>
        <p:spPr bwMode="auto">
          <a:xfrm flipV="1">
            <a:off x="7239000" y="2108200"/>
            <a:ext cx="285750" cy="295275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743434" name="Rectangle 10"/>
          <p:cNvSpPr>
            <a:spLocks noChangeArrowheads="1"/>
          </p:cNvSpPr>
          <p:nvPr/>
        </p:nvSpPr>
        <p:spPr bwMode="auto">
          <a:xfrm>
            <a:off x="4038600" y="1757363"/>
            <a:ext cx="496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4322763" y="831850"/>
            <a:ext cx="3455987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并联电流负反馈</a:t>
            </a:r>
          </a:p>
        </p:txBody>
      </p:sp>
      <p:grpSp>
        <p:nvGrpSpPr>
          <p:cNvPr id="41996" name="Group 12"/>
          <p:cNvGrpSpPr/>
          <p:nvPr/>
        </p:nvGrpSpPr>
        <p:grpSpPr bwMode="auto">
          <a:xfrm>
            <a:off x="1417638" y="1390650"/>
            <a:ext cx="6659562" cy="2470150"/>
            <a:chOff x="893" y="796"/>
            <a:chExt cx="4195" cy="1556"/>
          </a:xfrm>
        </p:grpSpPr>
        <p:sp>
          <p:nvSpPr>
            <p:cNvPr id="743437" name="Text Box 13"/>
            <p:cNvSpPr txBox="1">
              <a:spLocks noChangeArrowheads="1"/>
            </p:cNvSpPr>
            <p:nvPr/>
          </p:nvSpPr>
          <p:spPr bwMode="auto">
            <a:xfrm>
              <a:off x="2545" y="128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o1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09" name="Rectangle 14"/>
            <p:cNvSpPr>
              <a:spLocks noChangeArrowheads="1"/>
            </p:cNvSpPr>
            <p:nvPr/>
          </p:nvSpPr>
          <p:spPr bwMode="auto">
            <a:xfrm>
              <a:off x="2189" y="796"/>
              <a:ext cx="258" cy="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0" name="Line 15"/>
            <p:cNvSpPr>
              <a:spLocks noChangeShapeType="1"/>
            </p:cNvSpPr>
            <p:nvPr/>
          </p:nvSpPr>
          <p:spPr bwMode="auto">
            <a:xfrm>
              <a:off x="2823" y="835"/>
              <a:ext cx="0" cy="5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0" name="Text Box 16"/>
            <p:cNvSpPr txBox="1">
              <a:spLocks noChangeArrowheads="1"/>
            </p:cNvSpPr>
            <p:nvPr/>
          </p:nvSpPr>
          <p:spPr bwMode="auto">
            <a:xfrm>
              <a:off x="893" y="1641"/>
              <a:ext cx="3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12" name="Rectangle 17"/>
            <p:cNvSpPr>
              <a:spLocks noChangeArrowheads="1"/>
            </p:cNvSpPr>
            <p:nvPr/>
          </p:nvSpPr>
          <p:spPr bwMode="auto">
            <a:xfrm>
              <a:off x="1479" y="1831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2" name="Text Box 18"/>
            <p:cNvSpPr txBox="1">
              <a:spLocks noChangeArrowheads="1"/>
            </p:cNvSpPr>
            <p:nvPr/>
          </p:nvSpPr>
          <p:spPr bwMode="auto">
            <a:xfrm>
              <a:off x="2806" y="152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14" name="Rectangle 19"/>
            <p:cNvSpPr>
              <a:spLocks noChangeArrowheads="1"/>
            </p:cNvSpPr>
            <p:nvPr/>
          </p:nvSpPr>
          <p:spPr bwMode="auto">
            <a:xfrm>
              <a:off x="1431" y="1219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20"/>
            <p:cNvSpPr>
              <a:spLocks noChangeShapeType="1"/>
            </p:cNvSpPr>
            <p:nvPr/>
          </p:nvSpPr>
          <p:spPr bwMode="auto">
            <a:xfrm>
              <a:off x="1863" y="835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Line 21"/>
            <p:cNvSpPr>
              <a:spLocks noChangeShapeType="1"/>
            </p:cNvSpPr>
            <p:nvPr/>
          </p:nvSpPr>
          <p:spPr bwMode="auto">
            <a:xfrm>
              <a:off x="2458" y="835"/>
              <a:ext cx="3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Line 22"/>
            <p:cNvSpPr>
              <a:spLocks noChangeShapeType="1"/>
            </p:cNvSpPr>
            <p:nvPr/>
          </p:nvSpPr>
          <p:spPr bwMode="auto">
            <a:xfrm flipH="1">
              <a:off x="1202" y="1271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Line 23"/>
            <p:cNvSpPr>
              <a:spLocks noChangeShapeType="1"/>
            </p:cNvSpPr>
            <p:nvPr/>
          </p:nvSpPr>
          <p:spPr bwMode="auto">
            <a:xfrm flipH="1">
              <a:off x="1737" y="186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19" name="Group 24"/>
            <p:cNvGrpSpPr/>
            <p:nvPr/>
          </p:nvGrpSpPr>
          <p:grpSpPr bwMode="auto">
            <a:xfrm>
              <a:off x="1126" y="1263"/>
              <a:ext cx="148" cy="153"/>
              <a:chOff x="720" y="2736"/>
              <a:chExt cx="185" cy="192"/>
            </a:xfrm>
          </p:grpSpPr>
          <p:sp>
            <p:nvSpPr>
              <p:cNvPr id="42066" name="Line 25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67" name="Line 26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20" name="Line 27"/>
            <p:cNvSpPr>
              <a:spLocks noChangeShapeType="1"/>
            </p:cNvSpPr>
            <p:nvPr/>
          </p:nvSpPr>
          <p:spPr bwMode="auto">
            <a:xfrm>
              <a:off x="1863" y="835"/>
              <a:ext cx="3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Rectangle 28" descr="40%"/>
            <p:cNvSpPr>
              <a:spLocks noChangeArrowheads="1"/>
            </p:cNvSpPr>
            <p:nvPr/>
          </p:nvSpPr>
          <p:spPr bwMode="auto">
            <a:xfrm>
              <a:off x="2056" y="1027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53" name="Text Box 29"/>
            <p:cNvSpPr txBox="1">
              <a:spLocks noChangeArrowheads="1"/>
            </p:cNvSpPr>
            <p:nvPr/>
          </p:nvSpPr>
          <p:spPr bwMode="auto">
            <a:xfrm>
              <a:off x="2049" y="1350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3454" name="Text Box 30"/>
            <p:cNvSpPr txBox="1">
              <a:spLocks noChangeArrowheads="1"/>
            </p:cNvSpPr>
            <p:nvPr/>
          </p:nvSpPr>
          <p:spPr bwMode="auto">
            <a:xfrm>
              <a:off x="2367" y="1209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3455" name="Text Box 31"/>
            <p:cNvSpPr txBox="1">
              <a:spLocks noChangeArrowheads="1"/>
            </p:cNvSpPr>
            <p:nvPr/>
          </p:nvSpPr>
          <p:spPr bwMode="auto">
            <a:xfrm>
              <a:off x="2266" y="991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25" name="Line 32"/>
            <p:cNvSpPr>
              <a:spLocks noChangeShapeType="1"/>
            </p:cNvSpPr>
            <p:nvPr/>
          </p:nvSpPr>
          <p:spPr bwMode="auto">
            <a:xfrm>
              <a:off x="1861" y="1517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6" name="Line 33"/>
            <p:cNvSpPr>
              <a:spLocks noChangeShapeType="1"/>
            </p:cNvSpPr>
            <p:nvPr/>
          </p:nvSpPr>
          <p:spPr bwMode="auto">
            <a:xfrm>
              <a:off x="2574" y="1353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7" name="Line 34"/>
            <p:cNvSpPr>
              <a:spLocks noChangeShapeType="1"/>
            </p:cNvSpPr>
            <p:nvPr/>
          </p:nvSpPr>
          <p:spPr bwMode="auto">
            <a:xfrm>
              <a:off x="1860" y="854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8" name="Line 35"/>
            <p:cNvSpPr>
              <a:spLocks noChangeShapeType="1"/>
            </p:cNvSpPr>
            <p:nvPr/>
          </p:nvSpPr>
          <p:spPr bwMode="auto">
            <a:xfrm>
              <a:off x="1694" y="1270"/>
              <a:ext cx="35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60" name="Text Box 36"/>
            <p:cNvSpPr txBox="1">
              <a:spLocks noChangeArrowheads="1"/>
            </p:cNvSpPr>
            <p:nvPr/>
          </p:nvSpPr>
          <p:spPr bwMode="auto">
            <a:xfrm>
              <a:off x="2056" y="1078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3461" name="Text Box 37"/>
            <p:cNvSpPr txBox="1">
              <a:spLocks noChangeArrowheads="1"/>
            </p:cNvSpPr>
            <p:nvPr/>
          </p:nvSpPr>
          <p:spPr bwMode="auto">
            <a:xfrm rot="5400000">
              <a:off x="2124" y="1003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31" name="Oval 38"/>
            <p:cNvSpPr>
              <a:spLocks noChangeArrowheads="1"/>
            </p:cNvSpPr>
            <p:nvPr/>
          </p:nvSpPr>
          <p:spPr bwMode="auto">
            <a:xfrm>
              <a:off x="1185" y="1824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63" name="Text Box 39"/>
            <p:cNvSpPr txBox="1">
              <a:spLocks noChangeArrowheads="1"/>
            </p:cNvSpPr>
            <p:nvPr/>
          </p:nvSpPr>
          <p:spPr bwMode="auto">
            <a:xfrm>
              <a:off x="4329" y="959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33" name="Rectangle 40"/>
            <p:cNvSpPr>
              <a:spLocks noChangeArrowheads="1"/>
            </p:cNvSpPr>
            <p:nvPr/>
          </p:nvSpPr>
          <p:spPr bwMode="auto">
            <a:xfrm>
              <a:off x="3734" y="796"/>
              <a:ext cx="258" cy="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4" name="Line 41"/>
            <p:cNvSpPr>
              <a:spLocks noChangeShapeType="1"/>
            </p:cNvSpPr>
            <p:nvPr/>
          </p:nvSpPr>
          <p:spPr bwMode="auto">
            <a:xfrm>
              <a:off x="4272" y="835"/>
              <a:ext cx="0" cy="5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5" name="Rectangle 42"/>
            <p:cNvSpPr>
              <a:spLocks noChangeArrowheads="1"/>
            </p:cNvSpPr>
            <p:nvPr/>
          </p:nvSpPr>
          <p:spPr bwMode="auto">
            <a:xfrm>
              <a:off x="3015" y="1232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Line 43"/>
            <p:cNvSpPr>
              <a:spLocks noChangeShapeType="1"/>
            </p:cNvSpPr>
            <p:nvPr/>
          </p:nvSpPr>
          <p:spPr bwMode="auto">
            <a:xfrm>
              <a:off x="3465" y="835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Line 44"/>
            <p:cNvSpPr>
              <a:spLocks noChangeShapeType="1"/>
            </p:cNvSpPr>
            <p:nvPr/>
          </p:nvSpPr>
          <p:spPr bwMode="auto">
            <a:xfrm>
              <a:off x="4003" y="835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8" name="Line 45"/>
            <p:cNvSpPr>
              <a:spLocks noChangeShapeType="1"/>
            </p:cNvSpPr>
            <p:nvPr/>
          </p:nvSpPr>
          <p:spPr bwMode="auto">
            <a:xfrm flipH="1">
              <a:off x="2823" y="1271"/>
              <a:ext cx="1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39" name="Group 46"/>
            <p:cNvGrpSpPr/>
            <p:nvPr/>
          </p:nvGrpSpPr>
          <p:grpSpPr bwMode="auto">
            <a:xfrm>
              <a:off x="3281" y="1514"/>
              <a:ext cx="148" cy="153"/>
              <a:chOff x="720" y="2736"/>
              <a:chExt cx="185" cy="192"/>
            </a:xfrm>
          </p:grpSpPr>
          <p:sp>
            <p:nvSpPr>
              <p:cNvPr id="42064" name="Line 47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65" name="Line 48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40" name="Line 49"/>
            <p:cNvSpPr>
              <a:spLocks noChangeShapeType="1"/>
            </p:cNvSpPr>
            <p:nvPr/>
          </p:nvSpPr>
          <p:spPr bwMode="auto">
            <a:xfrm>
              <a:off x="3465" y="835"/>
              <a:ext cx="2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1" name="Rectangle 50" descr="40%"/>
            <p:cNvSpPr>
              <a:spLocks noChangeArrowheads="1"/>
            </p:cNvSpPr>
            <p:nvPr/>
          </p:nvSpPr>
          <p:spPr bwMode="auto">
            <a:xfrm>
              <a:off x="3658" y="1027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3651" y="1350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3476" name="Text Box 52"/>
            <p:cNvSpPr txBox="1">
              <a:spLocks noChangeArrowheads="1"/>
            </p:cNvSpPr>
            <p:nvPr/>
          </p:nvSpPr>
          <p:spPr bwMode="auto">
            <a:xfrm>
              <a:off x="3969" y="1209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3477" name="Text Box 53"/>
            <p:cNvSpPr txBox="1">
              <a:spLocks noChangeArrowheads="1"/>
            </p:cNvSpPr>
            <p:nvPr/>
          </p:nvSpPr>
          <p:spPr bwMode="auto">
            <a:xfrm>
              <a:off x="3868" y="991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45" name="Line 54"/>
            <p:cNvSpPr>
              <a:spLocks noChangeShapeType="1"/>
            </p:cNvSpPr>
            <p:nvPr/>
          </p:nvSpPr>
          <p:spPr bwMode="auto">
            <a:xfrm>
              <a:off x="3369" y="1517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6" name="Line 55"/>
            <p:cNvSpPr>
              <a:spLocks noChangeShapeType="1"/>
            </p:cNvSpPr>
            <p:nvPr/>
          </p:nvSpPr>
          <p:spPr bwMode="auto">
            <a:xfrm>
              <a:off x="4176" y="1353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7" name="Line 56"/>
            <p:cNvSpPr>
              <a:spLocks noChangeShapeType="1"/>
            </p:cNvSpPr>
            <p:nvPr/>
          </p:nvSpPr>
          <p:spPr bwMode="auto">
            <a:xfrm>
              <a:off x="3462" y="854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8" name="Line 57"/>
            <p:cNvSpPr>
              <a:spLocks noChangeShapeType="1"/>
            </p:cNvSpPr>
            <p:nvPr/>
          </p:nvSpPr>
          <p:spPr bwMode="auto">
            <a:xfrm>
              <a:off x="3279" y="1270"/>
              <a:ext cx="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82" name="Text Box 58"/>
            <p:cNvSpPr txBox="1">
              <a:spLocks noChangeArrowheads="1"/>
            </p:cNvSpPr>
            <p:nvPr/>
          </p:nvSpPr>
          <p:spPr bwMode="auto">
            <a:xfrm>
              <a:off x="3658" y="1078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3483" name="Text Box 59"/>
            <p:cNvSpPr txBox="1">
              <a:spLocks noChangeArrowheads="1"/>
            </p:cNvSpPr>
            <p:nvPr/>
          </p:nvSpPr>
          <p:spPr bwMode="auto">
            <a:xfrm rot="5400000">
              <a:off x="3726" y="1003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51" name="Oval 60"/>
            <p:cNvSpPr>
              <a:spLocks noChangeArrowheads="1"/>
            </p:cNvSpPr>
            <p:nvPr/>
          </p:nvSpPr>
          <p:spPr bwMode="auto">
            <a:xfrm>
              <a:off x="4410" y="1319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52" name="Group 61"/>
            <p:cNvGrpSpPr/>
            <p:nvPr/>
          </p:nvGrpSpPr>
          <p:grpSpPr bwMode="auto">
            <a:xfrm>
              <a:off x="4385" y="2208"/>
              <a:ext cx="127" cy="144"/>
              <a:chOff x="2448" y="2832"/>
              <a:chExt cx="185" cy="96"/>
            </a:xfrm>
          </p:grpSpPr>
          <p:sp>
            <p:nvSpPr>
              <p:cNvPr id="42062" name="Line 62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63" name="Line 63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53" name="Rectangle 64"/>
            <p:cNvSpPr>
              <a:spLocks noChangeArrowheads="1"/>
            </p:cNvSpPr>
            <p:nvPr/>
          </p:nvSpPr>
          <p:spPr bwMode="auto">
            <a:xfrm rot="-5400000">
              <a:off x="4318" y="1577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4" name="Line 65"/>
            <p:cNvSpPr>
              <a:spLocks noChangeShapeType="1"/>
            </p:cNvSpPr>
            <p:nvPr/>
          </p:nvSpPr>
          <p:spPr bwMode="auto">
            <a:xfrm>
              <a:off x="4447" y="1386"/>
              <a:ext cx="0" cy="1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90" name="Rectangle 66"/>
            <p:cNvSpPr>
              <a:spLocks noChangeArrowheads="1"/>
            </p:cNvSpPr>
            <p:nvPr/>
          </p:nvSpPr>
          <p:spPr bwMode="auto">
            <a:xfrm>
              <a:off x="4521" y="1478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</a:t>
              </a:r>
              <a:endPara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56" name="Line 67"/>
            <p:cNvSpPr>
              <a:spLocks noChangeShapeType="1"/>
            </p:cNvSpPr>
            <p:nvPr/>
          </p:nvSpPr>
          <p:spPr bwMode="auto">
            <a:xfrm>
              <a:off x="1863" y="1526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7" name="Rectangle 68"/>
            <p:cNvSpPr>
              <a:spLocks noChangeArrowheads="1"/>
            </p:cNvSpPr>
            <p:nvPr/>
          </p:nvSpPr>
          <p:spPr bwMode="auto">
            <a:xfrm>
              <a:off x="2805" y="1831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8" name="Line 69"/>
            <p:cNvSpPr>
              <a:spLocks noChangeShapeType="1"/>
            </p:cNvSpPr>
            <p:nvPr/>
          </p:nvSpPr>
          <p:spPr bwMode="auto">
            <a:xfrm>
              <a:off x="3063" y="1862"/>
              <a:ext cx="13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59" name="Line 70"/>
            <p:cNvSpPr>
              <a:spLocks noChangeShapeType="1"/>
            </p:cNvSpPr>
            <p:nvPr/>
          </p:nvSpPr>
          <p:spPr bwMode="auto">
            <a:xfrm flipH="1">
              <a:off x="1248" y="1862"/>
              <a:ext cx="2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95" name="Text Box 71"/>
            <p:cNvSpPr txBox="1">
              <a:spLocks noChangeArrowheads="1"/>
            </p:cNvSpPr>
            <p:nvPr/>
          </p:nvSpPr>
          <p:spPr bwMode="auto">
            <a:xfrm>
              <a:off x="2193" y="1394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A1</a:t>
              </a:r>
            </a:p>
          </p:txBody>
        </p:sp>
        <p:sp>
          <p:nvSpPr>
            <p:cNvPr id="743496" name="Text Box 72"/>
            <p:cNvSpPr txBox="1">
              <a:spLocks noChangeArrowheads="1"/>
            </p:cNvSpPr>
            <p:nvPr/>
          </p:nvSpPr>
          <p:spPr bwMode="auto">
            <a:xfrm>
              <a:off x="3825" y="1397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A2</a:t>
              </a:r>
            </a:p>
          </p:txBody>
        </p:sp>
      </p:grpSp>
      <p:sp>
        <p:nvSpPr>
          <p:cNvPr id="41997" name="Rectangle 73"/>
          <p:cNvSpPr>
            <a:spLocks noChangeArrowheads="1"/>
          </p:cNvSpPr>
          <p:nvPr/>
        </p:nvSpPr>
        <p:spPr bwMode="auto">
          <a:xfrm rot="-5400000">
            <a:off x="6857206" y="3364707"/>
            <a:ext cx="409575" cy="1254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Line 74"/>
          <p:cNvSpPr>
            <a:spLocks noChangeShapeType="1"/>
          </p:cNvSpPr>
          <p:nvPr/>
        </p:nvSpPr>
        <p:spPr bwMode="auto">
          <a:xfrm>
            <a:off x="7050088" y="29098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3499" name="Rectangle 75"/>
          <p:cNvSpPr>
            <a:spLocks noChangeArrowheads="1"/>
          </p:cNvSpPr>
          <p:nvPr/>
        </p:nvSpPr>
        <p:spPr bwMode="auto">
          <a:xfrm>
            <a:off x="5105400" y="1651000"/>
            <a:ext cx="49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</a:t>
            </a:r>
          </a:p>
        </p:txBody>
      </p:sp>
      <p:grpSp>
        <p:nvGrpSpPr>
          <p:cNvPr id="743500" name="Group 76"/>
          <p:cNvGrpSpPr/>
          <p:nvPr/>
        </p:nvGrpSpPr>
        <p:grpSpPr bwMode="auto">
          <a:xfrm>
            <a:off x="1981200" y="2565400"/>
            <a:ext cx="1600200" cy="1128713"/>
            <a:chOff x="1248" y="1536"/>
            <a:chExt cx="1008" cy="711"/>
          </a:xfrm>
        </p:grpSpPr>
        <p:sp>
          <p:nvSpPr>
            <p:cNvPr id="42002" name="Line 77"/>
            <p:cNvSpPr>
              <a:spLocks noChangeShapeType="1"/>
            </p:cNvSpPr>
            <p:nvPr/>
          </p:nvSpPr>
          <p:spPr bwMode="auto">
            <a:xfrm>
              <a:off x="1248" y="1945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502" name="Text Box 78"/>
            <p:cNvSpPr txBox="1">
              <a:spLocks noChangeArrowheads="1"/>
            </p:cNvSpPr>
            <p:nvPr/>
          </p:nvSpPr>
          <p:spPr bwMode="auto">
            <a:xfrm>
              <a:off x="1248" y="192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04" name="Line 79"/>
            <p:cNvSpPr>
              <a:spLocks noChangeShapeType="1"/>
            </p:cNvSpPr>
            <p:nvPr/>
          </p:nvSpPr>
          <p:spPr bwMode="auto">
            <a:xfrm>
              <a:off x="1920" y="1920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504" name="Text Box 80"/>
            <p:cNvSpPr txBox="1">
              <a:spLocks noChangeArrowheads="1"/>
            </p:cNvSpPr>
            <p:nvPr/>
          </p:nvSpPr>
          <p:spPr bwMode="auto">
            <a:xfrm>
              <a:off x="1872" y="188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2006" name="Line 81"/>
            <p:cNvSpPr>
              <a:spLocks noChangeShapeType="1"/>
            </p:cNvSpPr>
            <p:nvPr/>
          </p:nvSpPr>
          <p:spPr bwMode="auto">
            <a:xfrm flipV="1">
              <a:off x="1920" y="158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506" name="Rectangle 82"/>
            <p:cNvSpPr>
              <a:spLocks noChangeArrowheads="1"/>
            </p:cNvSpPr>
            <p:nvPr/>
          </p:nvSpPr>
          <p:spPr bwMode="auto">
            <a:xfrm>
              <a:off x="1920" y="1536"/>
              <a:ext cx="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</p:grpSp>
      <p:sp>
        <p:nvSpPr>
          <p:cNvPr id="743507" name="Oval 83"/>
          <p:cNvSpPr>
            <a:spLocks noChangeArrowheads="1"/>
          </p:cNvSpPr>
          <p:nvPr/>
        </p:nvSpPr>
        <p:spPr bwMode="auto">
          <a:xfrm flipV="1">
            <a:off x="2700338" y="3195638"/>
            <a:ext cx="285750" cy="295275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4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8" grpId="0" autoUpdateAnimBg="0"/>
      <p:bldP spid="743429" grpId="0" autoUpdateAnimBg="0"/>
      <p:bldP spid="743430" grpId="0" autoUpdateAnimBg="0"/>
      <p:bldP spid="743431" grpId="0" autoUpdateAnimBg="0"/>
      <p:bldP spid="743432" grpId="0" autoUpdateAnimBg="0"/>
      <p:bldP spid="743433" grpId="0" animBg="1" autoUpdateAnimBg="0"/>
      <p:bldP spid="743434" grpId="0" autoUpdateAnimBg="0"/>
      <p:bldP spid="743435" grpId="0" animBg="1" autoUpdateAnimBg="0"/>
      <p:bldP spid="743499" grpId="0" autoUpdateAnimBg="0"/>
      <p:bldP spid="74350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运算放大器电路反馈类型的判别方法：</a:t>
            </a: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83575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1.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反馈电路直接从输出端引出的，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是电压反馈；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从负载电阻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L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的靠近“地”端引出的，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是电流反馈；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2.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输入信号和反馈信号分别加在两个输入端（同相和反相）上的，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是串联反馈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；加在同一个输入端（同相或反相）上的，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是并联反馈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；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3.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对串联反馈，输入信号和反馈信号的极性相同时，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是负反馈；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极性相反时，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是正反馈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；</a:t>
            </a: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4.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对并联反馈，净输入电流等于输入电流和反馈电流之差时，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是负反馈；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否则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是正反馈。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。</a:t>
            </a:r>
          </a:p>
        </p:txBody>
      </p:sp>
      <p:sp>
        <p:nvSpPr>
          <p:cNvPr id="763908" name="Text Box 4"/>
          <p:cNvSpPr txBox="1">
            <a:spLocks noChangeArrowheads="1"/>
          </p:cNvSpPr>
          <p:nvPr/>
        </p:nvSpPr>
        <p:spPr bwMode="auto">
          <a:xfrm>
            <a:off x="6084888" y="1268413"/>
            <a:ext cx="2016125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同出为压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6156325" y="1844675"/>
            <a:ext cx="2016125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异出为流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222625" y="2795588"/>
            <a:ext cx="2016125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异入为串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924300" y="3360738"/>
            <a:ext cx="2016125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同入为并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 autoUpdateAnimBg="0"/>
      <p:bldP spid="763908" grpId="0" animBg="1" autoUpdateAnimBg="0"/>
      <p:bldP spid="763909" grpId="0" animBg="1" autoUpdateAnimBg="0"/>
      <p:bldP spid="763910" grpId="0" animBg="1" autoUpdateAnimBg="0"/>
      <p:bldP spid="76391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Text Box 2"/>
          <p:cNvSpPr txBox="1">
            <a:spLocks noChangeArrowheads="1"/>
          </p:cNvSpPr>
          <p:nvPr/>
        </p:nvSpPr>
        <p:spPr bwMode="auto">
          <a:xfrm>
            <a:off x="323850" y="401638"/>
            <a:ext cx="8534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8.3  </a:t>
            </a:r>
            <a:r>
              <a:rPr kumimoji="1"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负反馈对放大电路性能的影响</a:t>
            </a:r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395288" y="981075"/>
            <a:ext cx="392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ea typeface="楷体_GB2312" pitchFamily="49" charset="-122"/>
              </a:rPr>
              <a:t>1.  </a:t>
            </a:r>
            <a:r>
              <a:rPr kumimoji="1" lang="zh-CN" altLang="en-US" sz="2800" b="1">
                <a:solidFill>
                  <a:srgbClr val="FF0000"/>
                </a:solidFill>
                <a:ea typeface="楷体_GB2312" pitchFamily="49" charset="-122"/>
              </a:rPr>
              <a:t>降低放大倍数</a:t>
            </a:r>
          </a:p>
        </p:txBody>
      </p:sp>
      <p:graphicFrame>
        <p:nvGraphicFramePr>
          <p:cNvPr id="630788" name="Object 4"/>
          <p:cNvGraphicFramePr>
            <a:graphicFrameLocks noChangeAspect="1"/>
          </p:cNvGraphicFramePr>
          <p:nvPr/>
        </p:nvGraphicFramePr>
        <p:xfrm>
          <a:off x="3248025" y="1181100"/>
          <a:ext cx="33194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08075" imgH="419735" progId="Equation.3">
                  <p:embed/>
                </p:oleObj>
              </mc:Choice>
              <mc:Fallback>
                <p:oleObj name="公式" r:id="rId2" imgW="1108075" imgH="4197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181100"/>
                        <a:ext cx="3319463" cy="11588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2038350" y="2419350"/>
          <a:ext cx="69405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18995" imgH="226060" progId="Equation.3">
                  <p:embed/>
                </p:oleObj>
              </mc:Choice>
              <mc:Fallback>
                <p:oleObj name="公式" r:id="rId4" imgW="2118995" imgH="2260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419350"/>
                        <a:ext cx="69405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323850" y="3141663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ea typeface="楷体_GB2312" pitchFamily="49" charset="-122"/>
              </a:rPr>
              <a:t>2.  </a:t>
            </a:r>
            <a:r>
              <a:rPr kumimoji="1" lang="zh-CN" altLang="en-US" sz="2800" b="1">
                <a:solidFill>
                  <a:srgbClr val="FF0000"/>
                </a:solidFill>
                <a:ea typeface="楷体_GB2312" pitchFamily="49" charset="-122"/>
              </a:rPr>
              <a:t>提高放大倍数的稳定性</a:t>
            </a:r>
          </a:p>
        </p:txBody>
      </p:sp>
      <p:graphicFrame>
        <p:nvGraphicFramePr>
          <p:cNvPr id="630792" name="Object 8"/>
          <p:cNvGraphicFramePr>
            <a:graphicFrameLocks noChangeAspect="1"/>
          </p:cNvGraphicFramePr>
          <p:nvPr/>
        </p:nvGraphicFramePr>
        <p:xfrm>
          <a:off x="3586163" y="3762375"/>
          <a:ext cx="475773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24330" imgH="441325" progId="Equation.3">
                  <p:embed/>
                </p:oleObj>
              </mc:Choice>
              <mc:Fallback>
                <p:oleObj name="公式" r:id="rId6" imgW="1624330" imgH="4413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3762375"/>
                        <a:ext cx="4757737" cy="12509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93" name="Object 9"/>
          <p:cNvGraphicFramePr>
            <a:graphicFrameLocks noChangeAspect="1"/>
          </p:cNvGraphicFramePr>
          <p:nvPr/>
        </p:nvGraphicFramePr>
        <p:xfrm>
          <a:off x="2062163" y="5013325"/>
          <a:ext cx="46482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67510" imgH="441325" progId="Equation.3">
                  <p:embed/>
                </p:oleObj>
              </mc:Choice>
              <mc:Fallback>
                <p:oleObj name="公式" r:id="rId8" imgW="1667510" imgH="4413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5013325"/>
                        <a:ext cx="4648200" cy="132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95" name="Rectangle 11"/>
          <p:cNvSpPr>
            <a:spLocks noChangeArrowheads="1"/>
          </p:cNvSpPr>
          <p:nvPr/>
        </p:nvSpPr>
        <p:spPr bwMode="auto">
          <a:xfrm>
            <a:off x="179388" y="2489200"/>
            <a:ext cx="2303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ea typeface="楷体_GB2312" pitchFamily="49" charset="-122"/>
              </a:rPr>
              <a:t>负反馈时</a:t>
            </a:r>
          </a:p>
        </p:txBody>
      </p:sp>
      <p:sp>
        <p:nvSpPr>
          <p:cNvPr id="630796" name="Text Box 12"/>
          <p:cNvSpPr txBox="1">
            <a:spLocks noChangeArrowheads="1"/>
          </p:cNvSpPr>
          <p:nvPr/>
        </p:nvSpPr>
        <p:spPr bwMode="auto">
          <a:xfrm>
            <a:off x="1187450" y="5373688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或者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 autoUpdateAnimBg="0"/>
      <p:bldP spid="630787" grpId="0" autoUpdateAnimBg="0"/>
      <p:bldP spid="630790" grpId="0" autoUpdateAnimBg="0"/>
      <p:bldP spid="630795" grpId="0"/>
      <p:bldP spid="63079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ext Box 2"/>
          <p:cNvSpPr txBox="1">
            <a:spLocks noChangeArrowheads="1"/>
          </p:cNvSpPr>
          <p:nvPr/>
        </p:nvSpPr>
        <p:spPr bwMode="auto">
          <a:xfrm>
            <a:off x="228600" y="401638"/>
            <a:ext cx="4271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ea typeface="楷体_GB2312" pitchFamily="49" charset="-122"/>
              </a:rPr>
              <a:t>3.  </a:t>
            </a:r>
            <a:r>
              <a:rPr kumimoji="1" lang="zh-CN" altLang="en-US" sz="2800" b="1">
                <a:solidFill>
                  <a:srgbClr val="FF0000"/>
                </a:solidFill>
                <a:ea typeface="楷体_GB2312" pitchFamily="49" charset="-122"/>
              </a:rPr>
              <a:t>改善非线性失真</a:t>
            </a:r>
          </a:p>
        </p:txBody>
      </p:sp>
      <p:grpSp>
        <p:nvGrpSpPr>
          <p:cNvPr id="632835" name="Group 3"/>
          <p:cNvGrpSpPr/>
          <p:nvPr/>
        </p:nvGrpSpPr>
        <p:grpSpPr bwMode="auto">
          <a:xfrm>
            <a:off x="1743075" y="3219450"/>
            <a:ext cx="4984750" cy="2628900"/>
            <a:chOff x="882" y="2028"/>
            <a:chExt cx="3140" cy="1656"/>
          </a:xfrm>
        </p:grpSpPr>
        <p:sp>
          <p:nvSpPr>
            <p:cNvPr id="45126" name="Line 4"/>
            <p:cNvSpPr>
              <a:spLocks noChangeShapeType="1"/>
            </p:cNvSpPr>
            <p:nvPr/>
          </p:nvSpPr>
          <p:spPr bwMode="auto">
            <a:xfrm flipV="1">
              <a:off x="3384" y="3408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7" name="Line 5"/>
            <p:cNvSpPr>
              <a:spLocks noChangeShapeType="1"/>
            </p:cNvSpPr>
            <p:nvPr/>
          </p:nvSpPr>
          <p:spPr bwMode="auto">
            <a:xfrm flipV="1">
              <a:off x="1536" y="3420"/>
              <a:ext cx="1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8" name="Line 6"/>
            <p:cNvSpPr>
              <a:spLocks noChangeShapeType="1"/>
            </p:cNvSpPr>
            <p:nvPr/>
          </p:nvSpPr>
          <p:spPr bwMode="auto">
            <a:xfrm>
              <a:off x="1656" y="2400"/>
              <a:ext cx="9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9" name="Line 7"/>
            <p:cNvSpPr>
              <a:spLocks noChangeShapeType="1"/>
            </p:cNvSpPr>
            <p:nvPr/>
          </p:nvSpPr>
          <p:spPr bwMode="auto">
            <a:xfrm flipV="1">
              <a:off x="3348" y="2400"/>
              <a:ext cx="66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130" name="Object 8"/>
            <p:cNvGraphicFramePr>
              <a:graphicFrameLocks noChangeAspect="1"/>
            </p:cNvGraphicFramePr>
            <p:nvPr/>
          </p:nvGraphicFramePr>
          <p:xfrm>
            <a:off x="882" y="2062"/>
            <a:ext cx="23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6360" imgH="161290" progId="Equation.3">
                    <p:embed/>
                  </p:oleObj>
                </mc:Choice>
                <mc:Fallback>
                  <p:oleObj name="Equation" r:id="rId2" imgW="86360" imgH="1612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2062"/>
                          <a:ext cx="23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31" name="Rectangle 9"/>
            <p:cNvSpPr>
              <a:spLocks noChangeArrowheads="1"/>
            </p:cNvSpPr>
            <p:nvPr/>
          </p:nvSpPr>
          <p:spPr bwMode="auto">
            <a:xfrm>
              <a:off x="2580" y="2100"/>
              <a:ext cx="780" cy="5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2" name="Rectangle 10"/>
            <p:cNvSpPr>
              <a:spLocks noChangeArrowheads="1"/>
            </p:cNvSpPr>
            <p:nvPr/>
          </p:nvSpPr>
          <p:spPr bwMode="auto">
            <a:xfrm>
              <a:off x="2714" y="2162"/>
              <a:ext cx="44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36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45133" name="Object 11"/>
            <p:cNvGraphicFramePr>
              <a:graphicFrameLocks noChangeAspect="1"/>
            </p:cNvGraphicFramePr>
            <p:nvPr/>
          </p:nvGraphicFramePr>
          <p:xfrm>
            <a:off x="2146" y="2040"/>
            <a:ext cx="27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110" imgH="172085" progId="Equation.3">
                    <p:embed/>
                  </p:oleObj>
                </mc:Choice>
                <mc:Fallback>
                  <p:oleObj name="Equation" r:id="rId4" imgW="118110" imgH="17208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" y="2040"/>
                          <a:ext cx="27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34" name="Object 12"/>
            <p:cNvGraphicFramePr>
              <a:graphicFrameLocks noChangeAspect="1"/>
            </p:cNvGraphicFramePr>
            <p:nvPr/>
          </p:nvGraphicFramePr>
          <p:xfrm>
            <a:off x="3764" y="2028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6520" imgH="172085" progId="Equation.3">
                    <p:embed/>
                  </p:oleObj>
                </mc:Choice>
                <mc:Fallback>
                  <p:oleObj name="Equation" r:id="rId6" imgW="96520" imgH="17208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2028"/>
                          <a:ext cx="25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35" name="Rectangle 13"/>
            <p:cNvSpPr>
              <a:spLocks noChangeArrowheads="1"/>
            </p:cNvSpPr>
            <p:nvPr/>
          </p:nvSpPr>
          <p:spPr bwMode="auto">
            <a:xfrm>
              <a:off x="2592" y="3096"/>
              <a:ext cx="780" cy="5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6" name="Rectangle 14"/>
            <p:cNvSpPr>
              <a:spLocks noChangeArrowheads="1"/>
            </p:cNvSpPr>
            <p:nvPr/>
          </p:nvSpPr>
          <p:spPr bwMode="auto">
            <a:xfrm>
              <a:off x="2726" y="3158"/>
              <a:ext cx="44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36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36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45137" name="Line 15"/>
            <p:cNvSpPr>
              <a:spLocks noChangeShapeType="1"/>
            </p:cNvSpPr>
            <p:nvPr/>
          </p:nvSpPr>
          <p:spPr bwMode="auto">
            <a:xfrm>
              <a:off x="3696" y="2424"/>
              <a:ext cx="0" cy="9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8" name="Oval 16"/>
            <p:cNvSpPr>
              <a:spLocks noChangeArrowheads="1"/>
            </p:cNvSpPr>
            <p:nvPr/>
          </p:nvSpPr>
          <p:spPr bwMode="auto">
            <a:xfrm>
              <a:off x="3672" y="2376"/>
              <a:ext cx="68" cy="68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9" name="Line 17"/>
            <p:cNvSpPr>
              <a:spLocks noChangeShapeType="1"/>
            </p:cNvSpPr>
            <p:nvPr/>
          </p:nvSpPr>
          <p:spPr bwMode="auto">
            <a:xfrm flipH="1" flipV="1">
              <a:off x="912" y="240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40" name="AutoShape 18"/>
            <p:cNvSpPr>
              <a:spLocks noChangeArrowheads="1"/>
            </p:cNvSpPr>
            <p:nvPr/>
          </p:nvSpPr>
          <p:spPr bwMode="auto">
            <a:xfrm>
              <a:off x="1392" y="2256"/>
              <a:ext cx="272" cy="272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1" name="Line 19"/>
            <p:cNvSpPr>
              <a:spLocks noChangeShapeType="1"/>
            </p:cNvSpPr>
            <p:nvPr/>
          </p:nvSpPr>
          <p:spPr bwMode="auto">
            <a:xfrm>
              <a:off x="1536" y="2520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42" name="Object 20"/>
            <p:cNvGraphicFramePr>
              <a:graphicFrameLocks noChangeAspect="1"/>
            </p:cNvGraphicFramePr>
            <p:nvPr/>
          </p:nvGraphicFramePr>
          <p:xfrm>
            <a:off x="1832" y="2462"/>
            <a:ext cx="27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8905" imgH="182880" progId="Equation.3">
                    <p:embed/>
                  </p:oleObj>
                </mc:Choice>
                <mc:Fallback>
                  <p:oleObj name="Equation" r:id="rId8" imgW="128905" imgH="1828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2462"/>
                          <a:ext cx="27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43" name="Object 21"/>
            <p:cNvGraphicFramePr>
              <a:graphicFrameLocks noChangeAspect="1"/>
            </p:cNvGraphicFramePr>
            <p:nvPr/>
          </p:nvGraphicFramePr>
          <p:xfrm>
            <a:off x="1613" y="2580"/>
            <a:ext cx="18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795" imgH="10795" progId="Equation.3">
                    <p:embed/>
                  </p:oleObj>
                </mc:Choice>
                <mc:Fallback>
                  <p:oleObj name="Equation" r:id="rId10" imgW="10795" imgH="1079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2580"/>
                          <a:ext cx="18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44" name="Object 22"/>
            <p:cNvGraphicFramePr>
              <a:graphicFrameLocks noChangeAspect="1"/>
            </p:cNvGraphicFramePr>
            <p:nvPr/>
          </p:nvGraphicFramePr>
          <p:xfrm>
            <a:off x="1184" y="2158"/>
            <a:ext cx="1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5565" imgH="75565" progId="Equation.3">
                    <p:embed/>
                  </p:oleObj>
                </mc:Choice>
                <mc:Fallback>
                  <p:oleObj name="Equation" r:id="rId12" imgW="75565" imgH="7556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158"/>
                          <a:ext cx="1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2855" name="Group 23"/>
          <p:cNvGrpSpPr/>
          <p:nvPr/>
        </p:nvGrpSpPr>
        <p:grpSpPr bwMode="auto">
          <a:xfrm>
            <a:off x="307975" y="3022600"/>
            <a:ext cx="1531938" cy="1425575"/>
            <a:chOff x="218" y="800"/>
            <a:chExt cx="1187" cy="898"/>
          </a:xfrm>
        </p:grpSpPr>
        <p:sp>
          <p:nvSpPr>
            <p:cNvPr id="45119" name="Freeform 24"/>
            <p:cNvSpPr/>
            <p:nvPr/>
          </p:nvSpPr>
          <p:spPr bwMode="auto">
            <a:xfrm>
              <a:off x="387" y="1102"/>
              <a:ext cx="351" cy="260"/>
            </a:xfrm>
            <a:custGeom>
              <a:avLst/>
              <a:gdLst>
                <a:gd name="T0" fmla="*/ 0 w 912"/>
                <a:gd name="T1" fmla="*/ 13 h 398"/>
                <a:gd name="T2" fmla="*/ 0 w 912"/>
                <a:gd name="T3" fmla="*/ 8 h 398"/>
                <a:gd name="T4" fmla="*/ 0 w 912"/>
                <a:gd name="T5" fmla="*/ 2 h 398"/>
                <a:gd name="T6" fmla="*/ 0 w 912"/>
                <a:gd name="T7" fmla="*/ 1 h 398"/>
                <a:gd name="T8" fmla="*/ 0 w 912"/>
                <a:gd name="T9" fmla="*/ 3 h 398"/>
                <a:gd name="T10" fmla="*/ 0 w 912"/>
                <a:gd name="T11" fmla="*/ 7 h 398"/>
                <a:gd name="T12" fmla="*/ 0 w 912"/>
                <a:gd name="T13" fmla="*/ 13 h 3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2" h="398">
                  <a:moveTo>
                    <a:pt x="0" y="398"/>
                  </a:moveTo>
                  <a:cubicBezTo>
                    <a:pt x="18" y="372"/>
                    <a:pt x="60" y="296"/>
                    <a:pt x="108" y="242"/>
                  </a:cubicBezTo>
                  <a:cubicBezTo>
                    <a:pt x="156" y="188"/>
                    <a:pt x="230" y="114"/>
                    <a:pt x="288" y="74"/>
                  </a:cubicBezTo>
                  <a:cubicBezTo>
                    <a:pt x="346" y="34"/>
                    <a:pt x="398" y="0"/>
                    <a:pt x="456" y="2"/>
                  </a:cubicBezTo>
                  <a:cubicBezTo>
                    <a:pt x="514" y="4"/>
                    <a:pt x="582" y="52"/>
                    <a:pt x="636" y="86"/>
                  </a:cubicBezTo>
                  <a:cubicBezTo>
                    <a:pt x="690" y="120"/>
                    <a:pt x="734" y="154"/>
                    <a:pt x="780" y="206"/>
                  </a:cubicBezTo>
                  <a:cubicBezTo>
                    <a:pt x="826" y="258"/>
                    <a:pt x="884" y="358"/>
                    <a:pt x="912" y="398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0" name="Freeform 25"/>
            <p:cNvSpPr/>
            <p:nvPr/>
          </p:nvSpPr>
          <p:spPr bwMode="auto">
            <a:xfrm flipV="1">
              <a:off x="738" y="1348"/>
              <a:ext cx="350" cy="260"/>
            </a:xfrm>
            <a:custGeom>
              <a:avLst/>
              <a:gdLst>
                <a:gd name="T0" fmla="*/ 0 w 912"/>
                <a:gd name="T1" fmla="*/ 13 h 398"/>
                <a:gd name="T2" fmla="*/ 0 w 912"/>
                <a:gd name="T3" fmla="*/ 8 h 398"/>
                <a:gd name="T4" fmla="*/ 0 w 912"/>
                <a:gd name="T5" fmla="*/ 2 h 398"/>
                <a:gd name="T6" fmla="*/ 0 w 912"/>
                <a:gd name="T7" fmla="*/ 1 h 398"/>
                <a:gd name="T8" fmla="*/ 0 w 912"/>
                <a:gd name="T9" fmla="*/ 3 h 398"/>
                <a:gd name="T10" fmla="*/ 0 w 912"/>
                <a:gd name="T11" fmla="*/ 7 h 398"/>
                <a:gd name="T12" fmla="*/ 0 w 912"/>
                <a:gd name="T13" fmla="*/ 13 h 3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2" h="398">
                  <a:moveTo>
                    <a:pt x="0" y="398"/>
                  </a:moveTo>
                  <a:cubicBezTo>
                    <a:pt x="18" y="372"/>
                    <a:pt x="60" y="296"/>
                    <a:pt x="108" y="242"/>
                  </a:cubicBezTo>
                  <a:cubicBezTo>
                    <a:pt x="156" y="188"/>
                    <a:pt x="230" y="114"/>
                    <a:pt x="288" y="74"/>
                  </a:cubicBezTo>
                  <a:cubicBezTo>
                    <a:pt x="346" y="34"/>
                    <a:pt x="398" y="0"/>
                    <a:pt x="456" y="2"/>
                  </a:cubicBezTo>
                  <a:cubicBezTo>
                    <a:pt x="514" y="4"/>
                    <a:pt x="582" y="52"/>
                    <a:pt x="636" y="86"/>
                  </a:cubicBezTo>
                  <a:cubicBezTo>
                    <a:pt x="690" y="120"/>
                    <a:pt x="734" y="154"/>
                    <a:pt x="780" y="206"/>
                  </a:cubicBezTo>
                  <a:cubicBezTo>
                    <a:pt x="826" y="258"/>
                    <a:pt x="884" y="358"/>
                    <a:pt x="912" y="39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1" name="Line 26"/>
            <p:cNvSpPr>
              <a:spLocks noChangeShapeType="1"/>
            </p:cNvSpPr>
            <p:nvPr/>
          </p:nvSpPr>
          <p:spPr bwMode="auto">
            <a:xfrm>
              <a:off x="390" y="1356"/>
              <a:ext cx="9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2" name="Line 27"/>
            <p:cNvSpPr>
              <a:spLocks noChangeShapeType="1"/>
            </p:cNvSpPr>
            <p:nvPr/>
          </p:nvSpPr>
          <p:spPr bwMode="auto">
            <a:xfrm rot="-5400000">
              <a:off x="-19" y="1296"/>
              <a:ext cx="8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23" name="Rectangle 28"/>
            <p:cNvSpPr>
              <a:spLocks noChangeArrowheads="1"/>
            </p:cNvSpPr>
            <p:nvPr/>
          </p:nvSpPr>
          <p:spPr bwMode="auto">
            <a:xfrm>
              <a:off x="218" y="1231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/>
                <a:t>o</a:t>
              </a:r>
            </a:p>
          </p:txBody>
        </p:sp>
        <p:sp>
          <p:nvSpPr>
            <p:cNvPr id="45124" name="Rectangle 29"/>
            <p:cNvSpPr>
              <a:spLocks noChangeArrowheads="1"/>
            </p:cNvSpPr>
            <p:nvPr/>
          </p:nvSpPr>
          <p:spPr bwMode="auto">
            <a:xfrm>
              <a:off x="1208" y="1327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/>
                <a:t>t</a:t>
              </a:r>
            </a:p>
          </p:txBody>
        </p:sp>
        <p:sp>
          <p:nvSpPr>
            <p:cNvPr id="45125" name="Rectangle 30"/>
            <p:cNvSpPr>
              <a:spLocks noChangeArrowheads="1"/>
            </p:cNvSpPr>
            <p:nvPr/>
          </p:nvSpPr>
          <p:spPr bwMode="auto">
            <a:xfrm>
              <a:off x="414" y="800"/>
              <a:ext cx="2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u</a:t>
              </a:r>
              <a:r>
                <a:rPr kumimoji="1" lang="en-US" altLang="zh-CN" sz="2000" b="1" baseline="-30000"/>
                <a:t>i</a:t>
              </a:r>
            </a:p>
          </p:txBody>
        </p:sp>
      </p:grpSp>
      <p:grpSp>
        <p:nvGrpSpPr>
          <p:cNvPr id="632863" name="Group 31"/>
          <p:cNvGrpSpPr/>
          <p:nvPr/>
        </p:nvGrpSpPr>
        <p:grpSpPr bwMode="auto">
          <a:xfrm>
            <a:off x="2746375" y="4241800"/>
            <a:ext cx="1504950" cy="1100138"/>
            <a:chOff x="470" y="3116"/>
            <a:chExt cx="948" cy="693"/>
          </a:xfrm>
        </p:grpSpPr>
        <p:sp>
          <p:nvSpPr>
            <p:cNvPr id="45112" name="Freeform 32"/>
            <p:cNvSpPr/>
            <p:nvPr/>
          </p:nvSpPr>
          <p:spPr bwMode="auto">
            <a:xfrm>
              <a:off x="636" y="3430"/>
              <a:ext cx="297" cy="176"/>
            </a:xfrm>
            <a:custGeom>
              <a:avLst/>
              <a:gdLst>
                <a:gd name="T0" fmla="*/ 0 w 912"/>
                <a:gd name="T1" fmla="*/ 0 h 398"/>
                <a:gd name="T2" fmla="*/ 0 w 912"/>
                <a:gd name="T3" fmla="*/ 0 h 398"/>
                <a:gd name="T4" fmla="*/ 0 w 912"/>
                <a:gd name="T5" fmla="*/ 0 h 398"/>
                <a:gd name="T6" fmla="*/ 0 w 912"/>
                <a:gd name="T7" fmla="*/ 0 h 398"/>
                <a:gd name="T8" fmla="*/ 0 w 912"/>
                <a:gd name="T9" fmla="*/ 0 h 398"/>
                <a:gd name="T10" fmla="*/ 0 w 912"/>
                <a:gd name="T11" fmla="*/ 0 h 398"/>
                <a:gd name="T12" fmla="*/ 0 w 912"/>
                <a:gd name="T13" fmla="*/ 0 h 3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2" h="398">
                  <a:moveTo>
                    <a:pt x="0" y="398"/>
                  </a:moveTo>
                  <a:cubicBezTo>
                    <a:pt x="18" y="372"/>
                    <a:pt x="60" y="296"/>
                    <a:pt x="108" y="242"/>
                  </a:cubicBezTo>
                  <a:cubicBezTo>
                    <a:pt x="156" y="188"/>
                    <a:pt x="230" y="114"/>
                    <a:pt x="288" y="74"/>
                  </a:cubicBezTo>
                  <a:cubicBezTo>
                    <a:pt x="346" y="34"/>
                    <a:pt x="398" y="0"/>
                    <a:pt x="456" y="2"/>
                  </a:cubicBezTo>
                  <a:cubicBezTo>
                    <a:pt x="514" y="4"/>
                    <a:pt x="582" y="52"/>
                    <a:pt x="636" y="86"/>
                  </a:cubicBezTo>
                  <a:cubicBezTo>
                    <a:pt x="690" y="120"/>
                    <a:pt x="734" y="154"/>
                    <a:pt x="780" y="206"/>
                  </a:cubicBezTo>
                  <a:cubicBezTo>
                    <a:pt x="826" y="258"/>
                    <a:pt x="884" y="358"/>
                    <a:pt x="912" y="3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3" name="Freeform 33"/>
            <p:cNvSpPr/>
            <p:nvPr/>
          </p:nvSpPr>
          <p:spPr bwMode="auto">
            <a:xfrm flipV="1">
              <a:off x="933" y="3580"/>
              <a:ext cx="295" cy="92"/>
            </a:xfrm>
            <a:custGeom>
              <a:avLst/>
              <a:gdLst>
                <a:gd name="T0" fmla="*/ 0 w 912"/>
                <a:gd name="T1" fmla="*/ 0 h 398"/>
                <a:gd name="T2" fmla="*/ 0 w 912"/>
                <a:gd name="T3" fmla="*/ 0 h 398"/>
                <a:gd name="T4" fmla="*/ 0 w 912"/>
                <a:gd name="T5" fmla="*/ 0 h 398"/>
                <a:gd name="T6" fmla="*/ 0 w 912"/>
                <a:gd name="T7" fmla="*/ 0 h 398"/>
                <a:gd name="T8" fmla="*/ 0 w 912"/>
                <a:gd name="T9" fmla="*/ 0 h 398"/>
                <a:gd name="T10" fmla="*/ 0 w 912"/>
                <a:gd name="T11" fmla="*/ 0 h 398"/>
                <a:gd name="T12" fmla="*/ 0 w 912"/>
                <a:gd name="T13" fmla="*/ 0 h 3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2" h="398">
                  <a:moveTo>
                    <a:pt x="0" y="398"/>
                  </a:moveTo>
                  <a:cubicBezTo>
                    <a:pt x="18" y="372"/>
                    <a:pt x="60" y="296"/>
                    <a:pt x="108" y="242"/>
                  </a:cubicBezTo>
                  <a:cubicBezTo>
                    <a:pt x="156" y="188"/>
                    <a:pt x="230" y="114"/>
                    <a:pt x="288" y="74"/>
                  </a:cubicBezTo>
                  <a:cubicBezTo>
                    <a:pt x="346" y="34"/>
                    <a:pt x="398" y="0"/>
                    <a:pt x="456" y="2"/>
                  </a:cubicBezTo>
                  <a:cubicBezTo>
                    <a:pt x="514" y="4"/>
                    <a:pt x="582" y="52"/>
                    <a:pt x="636" y="86"/>
                  </a:cubicBezTo>
                  <a:cubicBezTo>
                    <a:pt x="690" y="120"/>
                    <a:pt x="734" y="154"/>
                    <a:pt x="780" y="206"/>
                  </a:cubicBezTo>
                  <a:cubicBezTo>
                    <a:pt x="826" y="258"/>
                    <a:pt x="884" y="358"/>
                    <a:pt x="912" y="3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4" name="Line 34"/>
            <p:cNvSpPr>
              <a:spLocks noChangeShapeType="1"/>
            </p:cNvSpPr>
            <p:nvPr/>
          </p:nvSpPr>
          <p:spPr bwMode="auto">
            <a:xfrm>
              <a:off x="639" y="3588"/>
              <a:ext cx="7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5" name="Line 35"/>
            <p:cNvSpPr>
              <a:spLocks noChangeShapeType="1"/>
            </p:cNvSpPr>
            <p:nvPr/>
          </p:nvSpPr>
          <p:spPr bwMode="auto">
            <a:xfrm rot="5400000" flipH="1">
              <a:off x="369" y="3546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16" name="Rectangle 36"/>
            <p:cNvSpPr>
              <a:spLocks noChangeArrowheads="1"/>
            </p:cNvSpPr>
            <p:nvPr/>
          </p:nvSpPr>
          <p:spPr bwMode="auto">
            <a:xfrm>
              <a:off x="470" y="34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/>
                <a:t>o</a:t>
              </a:r>
            </a:p>
          </p:txBody>
        </p:sp>
        <p:sp>
          <p:nvSpPr>
            <p:cNvPr id="45117" name="Rectangle 37"/>
            <p:cNvSpPr>
              <a:spLocks noChangeArrowheads="1"/>
            </p:cNvSpPr>
            <p:nvPr/>
          </p:nvSpPr>
          <p:spPr bwMode="auto">
            <a:xfrm>
              <a:off x="1258" y="3559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/>
                <a:t>t</a:t>
              </a:r>
            </a:p>
          </p:txBody>
        </p:sp>
        <p:sp>
          <p:nvSpPr>
            <p:cNvPr id="45118" name="Rectangle 38"/>
            <p:cNvSpPr>
              <a:spLocks noChangeArrowheads="1"/>
            </p:cNvSpPr>
            <p:nvPr/>
          </p:nvSpPr>
          <p:spPr bwMode="auto">
            <a:xfrm>
              <a:off x="642" y="3116"/>
              <a:ext cx="4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u</a:t>
              </a:r>
              <a:r>
                <a:rPr kumimoji="1" lang="en-US" altLang="zh-CN" sz="2000" b="1" i="1" baseline="-30000"/>
                <a:t>f</a:t>
              </a:r>
            </a:p>
          </p:txBody>
        </p:sp>
      </p:grpSp>
      <p:grpSp>
        <p:nvGrpSpPr>
          <p:cNvPr id="632871" name="Group 39"/>
          <p:cNvGrpSpPr/>
          <p:nvPr/>
        </p:nvGrpSpPr>
        <p:grpSpPr bwMode="auto">
          <a:xfrm>
            <a:off x="2841625" y="2451100"/>
            <a:ext cx="1524000" cy="1235075"/>
            <a:chOff x="578" y="3272"/>
            <a:chExt cx="960" cy="778"/>
          </a:xfrm>
        </p:grpSpPr>
        <p:sp>
          <p:nvSpPr>
            <p:cNvPr id="45105" name="Freeform 40"/>
            <p:cNvSpPr/>
            <p:nvPr/>
          </p:nvSpPr>
          <p:spPr bwMode="auto">
            <a:xfrm>
              <a:off x="744" y="3598"/>
              <a:ext cx="297" cy="92"/>
            </a:xfrm>
            <a:custGeom>
              <a:avLst/>
              <a:gdLst>
                <a:gd name="T0" fmla="*/ 0 w 912"/>
                <a:gd name="T1" fmla="*/ 0 h 398"/>
                <a:gd name="T2" fmla="*/ 0 w 912"/>
                <a:gd name="T3" fmla="*/ 0 h 398"/>
                <a:gd name="T4" fmla="*/ 0 w 912"/>
                <a:gd name="T5" fmla="*/ 0 h 398"/>
                <a:gd name="T6" fmla="*/ 0 w 912"/>
                <a:gd name="T7" fmla="*/ 0 h 398"/>
                <a:gd name="T8" fmla="*/ 0 w 912"/>
                <a:gd name="T9" fmla="*/ 0 h 398"/>
                <a:gd name="T10" fmla="*/ 0 w 912"/>
                <a:gd name="T11" fmla="*/ 0 h 398"/>
                <a:gd name="T12" fmla="*/ 0 w 912"/>
                <a:gd name="T13" fmla="*/ 0 h 3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2" h="398">
                  <a:moveTo>
                    <a:pt x="0" y="398"/>
                  </a:moveTo>
                  <a:cubicBezTo>
                    <a:pt x="18" y="372"/>
                    <a:pt x="60" y="296"/>
                    <a:pt x="108" y="242"/>
                  </a:cubicBezTo>
                  <a:cubicBezTo>
                    <a:pt x="156" y="188"/>
                    <a:pt x="230" y="114"/>
                    <a:pt x="288" y="74"/>
                  </a:cubicBezTo>
                  <a:cubicBezTo>
                    <a:pt x="346" y="34"/>
                    <a:pt x="398" y="0"/>
                    <a:pt x="456" y="2"/>
                  </a:cubicBezTo>
                  <a:cubicBezTo>
                    <a:pt x="514" y="4"/>
                    <a:pt x="582" y="52"/>
                    <a:pt x="636" y="86"/>
                  </a:cubicBezTo>
                  <a:cubicBezTo>
                    <a:pt x="690" y="120"/>
                    <a:pt x="734" y="154"/>
                    <a:pt x="780" y="206"/>
                  </a:cubicBezTo>
                  <a:cubicBezTo>
                    <a:pt x="826" y="258"/>
                    <a:pt x="884" y="358"/>
                    <a:pt x="912" y="3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6" name="Freeform 41"/>
            <p:cNvSpPr/>
            <p:nvPr/>
          </p:nvSpPr>
          <p:spPr bwMode="auto">
            <a:xfrm flipV="1">
              <a:off x="1041" y="3676"/>
              <a:ext cx="295" cy="176"/>
            </a:xfrm>
            <a:custGeom>
              <a:avLst/>
              <a:gdLst>
                <a:gd name="T0" fmla="*/ 0 w 912"/>
                <a:gd name="T1" fmla="*/ 0 h 398"/>
                <a:gd name="T2" fmla="*/ 0 w 912"/>
                <a:gd name="T3" fmla="*/ 0 h 398"/>
                <a:gd name="T4" fmla="*/ 0 w 912"/>
                <a:gd name="T5" fmla="*/ 0 h 398"/>
                <a:gd name="T6" fmla="*/ 0 w 912"/>
                <a:gd name="T7" fmla="*/ 0 h 398"/>
                <a:gd name="T8" fmla="*/ 0 w 912"/>
                <a:gd name="T9" fmla="*/ 0 h 398"/>
                <a:gd name="T10" fmla="*/ 0 w 912"/>
                <a:gd name="T11" fmla="*/ 0 h 398"/>
                <a:gd name="T12" fmla="*/ 0 w 912"/>
                <a:gd name="T13" fmla="*/ 0 h 3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2" h="398">
                  <a:moveTo>
                    <a:pt x="0" y="398"/>
                  </a:moveTo>
                  <a:cubicBezTo>
                    <a:pt x="18" y="372"/>
                    <a:pt x="60" y="296"/>
                    <a:pt x="108" y="242"/>
                  </a:cubicBezTo>
                  <a:cubicBezTo>
                    <a:pt x="156" y="188"/>
                    <a:pt x="230" y="114"/>
                    <a:pt x="288" y="74"/>
                  </a:cubicBezTo>
                  <a:cubicBezTo>
                    <a:pt x="346" y="34"/>
                    <a:pt x="398" y="0"/>
                    <a:pt x="456" y="2"/>
                  </a:cubicBezTo>
                  <a:cubicBezTo>
                    <a:pt x="514" y="4"/>
                    <a:pt x="582" y="52"/>
                    <a:pt x="636" y="86"/>
                  </a:cubicBezTo>
                  <a:cubicBezTo>
                    <a:pt x="690" y="120"/>
                    <a:pt x="734" y="154"/>
                    <a:pt x="780" y="206"/>
                  </a:cubicBezTo>
                  <a:cubicBezTo>
                    <a:pt x="826" y="258"/>
                    <a:pt x="884" y="358"/>
                    <a:pt x="912" y="3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7" name="Line 42"/>
            <p:cNvSpPr>
              <a:spLocks noChangeShapeType="1"/>
            </p:cNvSpPr>
            <p:nvPr/>
          </p:nvSpPr>
          <p:spPr bwMode="auto">
            <a:xfrm>
              <a:off x="747" y="3684"/>
              <a:ext cx="7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8" name="Line 43"/>
            <p:cNvSpPr>
              <a:spLocks noChangeShapeType="1"/>
            </p:cNvSpPr>
            <p:nvPr/>
          </p:nvSpPr>
          <p:spPr bwMode="auto">
            <a:xfrm rot="5400000" flipH="1">
              <a:off x="411" y="3720"/>
              <a:ext cx="6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109" name="Rectangle 44"/>
            <p:cNvSpPr>
              <a:spLocks noChangeArrowheads="1"/>
            </p:cNvSpPr>
            <p:nvPr/>
          </p:nvSpPr>
          <p:spPr bwMode="auto">
            <a:xfrm>
              <a:off x="578" y="355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/>
                <a:t>o</a:t>
              </a:r>
            </a:p>
          </p:txBody>
        </p:sp>
        <p:sp>
          <p:nvSpPr>
            <p:cNvPr id="45110" name="Rectangle 45"/>
            <p:cNvSpPr>
              <a:spLocks noChangeArrowheads="1"/>
            </p:cNvSpPr>
            <p:nvPr/>
          </p:nvSpPr>
          <p:spPr bwMode="auto">
            <a:xfrm>
              <a:off x="1378" y="3655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/>
                <a:t>t</a:t>
              </a:r>
            </a:p>
          </p:txBody>
        </p:sp>
        <p:sp>
          <p:nvSpPr>
            <p:cNvPr id="45111" name="Rectangle 46"/>
            <p:cNvSpPr>
              <a:spLocks noChangeArrowheads="1"/>
            </p:cNvSpPr>
            <p:nvPr/>
          </p:nvSpPr>
          <p:spPr bwMode="auto">
            <a:xfrm>
              <a:off x="774" y="3272"/>
              <a:ext cx="4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u</a:t>
              </a:r>
              <a:r>
                <a:rPr kumimoji="1" lang="en-US" altLang="zh-CN" sz="2000" b="1" baseline="-30000"/>
                <a:t>d</a:t>
              </a:r>
            </a:p>
          </p:txBody>
        </p:sp>
      </p:grpSp>
      <p:sp>
        <p:nvSpPr>
          <p:cNvPr id="632879" name="Rectangle 47"/>
          <p:cNvSpPr>
            <a:spLocks noChangeArrowheads="1"/>
          </p:cNvSpPr>
          <p:nvPr/>
        </p:nvSpPr>
        <p:spPr bwMode="auto">
          <a:xfrm>
            <a:off x="2709863" y="5894388"/>
            <a:ext cx="452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有负反馈时的波形</a:t>
            </a:r>
          </a:p>
        </p:txBody>
      </p:sp>
      <p:grpSp>
        <p:nvGrpSpPr>
          <p:cNvPr id="632880" name="Group 48"/>
          <p:cNvGrpSpPr/>
          <p:nvPr/>
        </p:nvGrpSpPr>
        <p:grpSpPr bwMode="auto">
          <a:xfrm>
            <a:off x="438150" y="846138"/>
            <a:ext cx="8477250" cy="1662112"/>
            <a:chOff x="372" y="360"/>
            <a:chExt cx="5340" cy="1047"/>
          </a:xfrm>
        </p:grpSpPr>
        <p:sp>
          <p:nvSpPr>
            <p:cNvPr id="45102" name="Text Box 49"/>
            <p:cNvSpPr txBox="1">
              <a:spLocks noChangeArrowheads="1"/>
            </p:cNvSpPr>
            <p:nvPr/>
          </p:nvSpPr>
          <p:spPr bwMode="auto">
            <a:xfrm>
              <a:off x="384" y="360"/>
              <a:ext cx="5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30000">
                  <a:solidFill>
                    <a:srgbClr val="003399"/>
                  </a:solidFill>
                </a:rPr>
                <a:t>o</a:t>
              </a: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大→ 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i="1" baseline="-30000">
                  <a:solidFill>
                    <a:srgbClr val="003399"/>
                  </a:solidFill>
                </a:rPr>
                <a:t>f</a:t>
              </a: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大→反馈强→ 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30000">
                  <a:solidFill>
                    <a:srgbClr val="003399"/>
                  </a:solidFill>
                </a:rPr>
                <a:t>d</a:t>
              </a: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减小的多→ 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30000">
                  <a:solidFill>
                    <a:srgbClr val="003399"/>
                  </a:solidFill>
                </a:rPr>
                <a:t>o</a:t>
              </a: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减小的多</a:t>
              </a:r>
            </a:p>
          </p:txBody>
        </p:sp>
        <p:sp>
          <p:nvSpPr>
            <p:cNvPr id="45103" name="Text Box 50"/>
            <p:cNvSpPr txBox="1">
              <a:spLocks noChangeArrowheads="1"/>
            </p:cNvSpPr>
            <p:nvPr/>
          </p:nvSpPr>
          <p:spPr bwMode="auto">
            <a:xfrm>
              <a:off x="372" y="732"/>
              <a:ext cx="5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30000">
                  <a:solidFill>
                    <a:srgbClr val="003399"/>
                  </a:solidFill>
                </a:rPr>
                <a:t>o</a:t>
              </a: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小→ 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i="1" baseline="-30000">
                  <a:solidFill>
                    <a:srgbClr val="003399"/>
                  </a:solidFill>
                </a:rPr>
                <a:t>f</a:t>
              </a: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小→反馈弱→ 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30000">
                  <a:solidFill>
                    <a:srgbClr val="003399"/>
                  </a:solidFill>
                </a:rPr>
                <a:t>d</a:t>
              </a: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减小的少→ </a:t>
              </a: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30000">
                  <a:solidFill>
                    <a:srgbClr val="003399"/>
                  </a:solidFill>
                </a:rPr>
                <a:t>o</a:t>
              </a: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减小的少</a:t>
              </a:r>
            </a:p>
          </p:txBody>
        </p:sp>
        <p:sp>
          <p:nvSpPr>
            <p:cNvPr id="45104" name="Text Box 51"/>
            <p:cNvSpPr txBox="1">
              <a:spLocks noChangeArrowheads="1"/>
            </p:cNvSpPr>
            <p:nvPr/>
          </p:nvSpPr>
          <p:spPr bwMode="auto">
            <a:xfrm>
              <a:off x="396" y="1080"/>
              <a:ext cx="5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这样使输出波形基本对称，改善了失真的波形</a:t>
              </a:r>
            </a:p>
          </p:txBody>
        </p:sp>
      </p:grpSp>
      <p:grpSp>
        <p:nvGrpSpPr>
          <p:cNvPr id="632884" name="Group 52"/>
          <p:cNvGrpSpPr/>
          <p:nvPr/>
        </p:nvGrpSpPr>
        <p:grpSpPr bwMode="auto">
          <a:xfrm>
            <a:off x="593725" y="496888"/>
            <a:ext cx="7715250" cy="2068512"/>
            <a:chOff x="374" y="260"/>
            <a:chExt cx="4860" cy="1303"/>
          </a:xfrm>
        </p:grpSpPr>
        <p:grpSp>
          <p:nvGrpSpPr>
            <p:cNvPr id="45077" name="Group 53"/>
            <p:cNvGrpSpPr/>
            <p:nvPr/>
          </p:nvGrpSpPr>
          <p:grpSpPr bwMode="auto">
            <a:xfrm>
              <a:off x="1446" y="624"/>
              <a:ext cx="2684" cy="624"/>
              <a:chOff x="1314" y="876"/>
              <a:chExt cx="2684" cy="624"/>
            </a:xfrm>
          </p:grpSpPr>
          <p:sp>
            <p:nvSpPr>
              <p:cNvPr id="45095" name="Line 54"/>
              <p:cNvSpPr>
                <a:spLocks noChangeShapeType="1"/>
              </p:cNvSpPr>
              <p:nvPr/>
            </p:nvSpPr>
            <p:spPr bwMode="auto">
              <a:xfrm flipV="1">
                <a:off x="1620" y="1212"/>
                <a:ext cx="6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96" name="Line 55"/>
              <p:cNvSpPr>
                <a:spLocks noChangeShapeType="1"/>
              </p:cNvSpPr>
              <p:nvPr/>
            </p:nvSpPr>
            <p:spPr bwMode="auto">
              <a:xfrm flipV="1">
                <a:off x="3000" y="1212"/>
                <a:ext cx="6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45097" name="Object 56"/>
              <p:cNvGraphicFramePr>
                <a:graphicFrameLocks noChangeAspect="1"/>
              </p:cNvGraphicFramePr>
              <p:nvPr/>
            </p:nvGraphicFramePr>
            <p:xfrm>
              <a:off x="1314" y="994"/>
              <a:ext cx="238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86360" imgH="161290" progId="Equation.3">
                      <p:embed/>
                    </p:oleObj>
                  </mc:Choice>
                  <mc:Fallback>
                    <p:oleObj name="Equation" r:id="rId14" imgW="86360" imgH="16129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4" y="994"/>
                            <a:ext cx="238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98" name="Rectangle 57"/>
              <p:cNvSpPr>
                <a:spLocks noChangeArrowheads="1"/>
              </p:cNvSpPr>
              <p:nvPr/>
            </p:nvSpPr>
            <p:spPr bwMode="auto">
              <a:xfrm>
                <a:off x="2232" y="912"/>
                <a:ext cx="780" cy="5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9" name="Rectangle 58"/>
              <p:cNvSpPr>
                <a:spLocks noChangeArrowheads="1"/>
              </p:cNvSpPr>
              <p:nvPr/>
            </p:nvSpPr>
            <p:spPr bwMode="auto">
              <a:xfrm>
                <a:off x="2366" y="974"/>
                <a:ext cx="44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3600" b="1" i="1">
                    <a:solidFill>
                      <a:srgbClr val="FF3300"/>
                    </a:solidFill>
                    <a:ea typeface="楷体_GB2312" pitchFamily="49" charset="-122"/>
                  </a:rPr>
                  <a:t>A</a:t>
                </a:r>
                <a:r>
                  <a:rPr kumimoji="1" lang="en-US" altLang="zh-CN" sz="36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X</a:t>
                </a:r>
              </a:p>
            </p:txBody>
          </p:sp>
          <p:graphicFrame>
            <p:nvGraphicFramePr>
              <p:cNvPr id="45100" name="Object 59"/>
              <p:cNvGraphicFramePr>
                <a:graphicFrameLocks noChangeAspect="1"/>
              </p:cNvGraphicFramePr>
              <p:nvPr/>
            </p:nvGraphicFramePr>
            <p:xfrm>
              <a:off x="1882" y="876"/>
              <a:ext cx="27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18110" imgH="172085" progId="Equation.3">
                      <p:embed/>
                    </p:oleObj>
                  </mc:Choice>
                  <mc:Fallback>
                    <p:oleObj name="Equation" r:id="rId16" imgW="118110" imgH="172085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876"/>
                            <a:ext cx="278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01" name="Object 60"/>
              <p:cNvGraphicFramePr>
                <a:graphicFrameLocks noChangeAspect="1"/>
              </p:cNvGraphicFramePr>
              <p:nvPr/>
            </p:nvGraphicFramePr>
            <p:xfrm>
              <a:off x="3739" y="1032"/>
              <a:ext cx="259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96520" imgH="172085" progId="Equation.3">
                      <p:embed/>
                    </p:oleObj>
                  </mc:Choice>
                  <mc:Fallback>
                    <p:oleObj name="Equation" r:id="rId18" imgW="96520" imgH="172085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9" y="1032"/>
                            <a:ext cx="259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78" name="Group 61"/>
            <p:cNvGrpSpPr/>
            <p:nvPr/>
          </p:nvGrpSpPr>
          <p:grpSpPr bwMode="auto">
            <a:xfrm>
              <a:off x="374" y="380"/>
              <a:ext cx="965" cy="898"/>
              <a:chOff x="218" y="800"/>
              <a:chExt cx="1187" cy="898"/>
            </a:xfrm>
          </p:grpSpPr>
          <p:sp>
            <p:nvSpPr>
              <p:cNvPr id="45088" name="Freeform 62"/>
              <p:cNvSpPr/>
              <p:nvPr/>
            </p:nvSpPr>
            <p:spPr bwMode="auto">
              <a:xfrm>
                <a:off x="387" y="1102"/>
                <a:ext cx="351" cy="260"/>
              </a:xfrm>
              <a:custGeom>
                <a:avLst/>
                <a:gdLst>
                  <a:gd name="T0" fmla="*/ 0 w 912"/>
                  <a:gd name="T1" fmla="*/ 13 h 398"/>
                  <a:gd name="T2" fmla="*/ 0 w 912"/>
                  <a:gd name="T3" fmla="*/ 8 h 398"/>
                  <a:gd name="T4" fmla="*/ 0 w 912"/>
                  <a:gd name="T5" fmla="*/ 2 h 398"/>
                  <a:gd name="T6" fmla="*/ 0 w 912"/>
                  <a:gd name="T7" fmla="*/ 1 h 398"/>
                  <a:gd name="T8" fmla="*/ 0 w 912"/>
                  <a:gd name="T9" fmla="*/ 3 h 398"/>
                  <a:gd name="T10" fmla="*/ 0 w 912"/>
                  <a:gd name="T11" fmla="*/ 7 h 398"/>
                  <a:gd name="T12" fmla="*/ 0 w 912"/>
                  <a:gd name="T13" fmla="*/ 13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9" name="Freeform 63"/>
              <p:cNvSpPr/>
              <p:nvPr/>
            </p:nvSpPr>
            <p:spPr bwMode="auto">
              <a:xfrm flipV="1">
                <a:off x="738" y="1348"/>
                <a:ext cx="350" cy="260"/>
              </a:xfrm>
              <a:custGeom>
                <a:avLst/>
                <a:gdLst>
                  <a:gd name="T0" fmla="*/ 0 w 912"/>
                  <a:gd name="T1" fmla="*/ 13 h 398"/>
                  <a:gd name="T2" fmla="*/ 0 w 912"/>
                  <a:gd name="T3" fmla="*/ 8 h 398"/>
                  <a:gd name="T4" fmla="*/ 0 w 912"/>
                  <a:gd name="T5" fmla="*/ 2 h 398"/>
                  <a:gd name="T6" fmla="*/ 0 w 912"/>
                  <a:gd name="T7" fmla="*/ 1 h 398"/>
                  <a:gd name="T8" fmla="*/ 0 w 912"/>
                  <a:gd name="T9" fmla="*/ 3 h 398"/>
                  <a:gd name="T10" fmla="*/ 0 w 912"/>
                  <a:gd name="T11" fmla="*/ 7 h 398"/>
                  <a:gd name="T12" fmla="*/ 0 w 912"/>
                  <a:gd name="T13" fmla="*/ 13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90" name="Line 64"/>
              <p:cNvSpPr>
                <a:spLocks noChangeShapeType="1"/>
              </p:cNvSpPr>
              <p:nvPr/>
            </p:nvSpPr>
            <p:spPr bwMode="auto">
              <a:xfrm>
                <a:off x="390" y="1356"/>
                <a:ext cx="93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91" name="Line 65"/>
              <p:cNvSpPr>
                <a:spLocks noChangeShapeType="1"/>
              </p:cNvSpPr>
              <p:nvPr/>
            </p:nvSpPr>
            <p:spPr bwMode="auto">
              <a:xfrm rot="-5400000">
                <a:off x="-19" y="1296"/>
                <a:ext cx="8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92" name="Rectangle 66"/>
              <p:cNvSpPr>
                <a:spLocks noChangeArrowheads="1"/>
              </p:cNvSpPr>
              <p:nvPr/>
            </p:nvSpPr>
            <p:spPr bwMode="auto">
              <a:xfrm>
                <a:off x="218" y="1231"/>
                <a:ext cx="24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000" b="1" i="1"/>
                  <a:t>o</a:t>
                </a:r>
              </a:p>
            </p:txBody>
          </p:sp>
          <p:sp>
            <p:nvSpPr>
              <p:cNvPr id="45093" name="Rectangle 67"/>
              <p:cNvSpPr>
                <a:spLocks noChangeArrowheads="1"/>
              </p:cNvSpPr>
              <p:nvPr/>
            </p:nvSpPr>
            <p:spPr bwMode="auto">
              <a:xfrm>
                <a:off x="1208" y="1327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000" b="1" i="1"/>
                  <a:t>t</a:t>
                </a:r>
              </a:p>
            </p:txBody>
          </p:sp>
          <p:sp>
            <p:nvSpPr>
              <p:cNvPr id="45094" name="Rectangle 68"/>
              <p:cNvSpPr>
                <a:spLocks noChangeArrowheads="1"/>
              </p:cNvSpPr>
              <p:nvPr/>
            </p:nvSpPr>
            <p:spPr bwMode="auto">
              <a:xfrm>
                <a:off x="414" y="800"/>
                <a:ext cx="2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000" b="1" i="1">
                    <a:ea typeface="楷体_GB2312" pitchFamily="49" charset="-122"/>
                  </a:rPr>
                  <a:t>u</a:t>
                </a:r>
                <a:r>
                  <a:rPr kumimoji="1" lang="en-US" altLang="zh-CN" sz="2000" b="1" baseline="-30000"/>
                  <a:t>i</a:t>
                </a:r>
              </a:p>
            </p:txBody>
          </p:sp>
        </p:grpSp>
        <p:grpSp>
          <p:nvGrpSpPr>
            <p:cNvPr id="45079" name="Group 69"/>
            <p:cNvGrpSpPr/>
            <p:nvPr/>
          </p:nvGrpSpPr>
          <p:grpSpPr bwMode="auto">
            <a:xfrm>
              <a:off x="4086" y="260"/>
              <a:ext cx="1148" cy="1116"/>
              <a:chOff x="4086" y="260"/>
              <a:chExt cx="1148" cy="1116"/>
            </a:xfrm>
          </p:grpSpPr>
          <p:sp>
            <p:nvSpPr>
              <p:cNvPr id="45081" name="Freeform 70"/>
              <p:cNvSpPr/>
              <p:nvPr/>
            </p:nvSpPr>
            <p:spPr bwMode="auto">
              <a:xfrm flipV="1">
                <a:off x="4380" y="692"/>
                <a:ext cx="297" cy="536"/>
              </a:xfrm>
              <a:custGeom>
                <a:avLst/>
                <a:gdLst>
                  <a:gd name="T0" fmla="*/ 0 w 912"/>
                  <a:gd name="T1" fmla="*/ 4306 h 398"/>
                  <a:gd name="T2" fmla="*/ 0 w 912"/>
                  <a:gd name="T3" fmla="*/ 2619 h 398"/>
                  <a:gd name="T4" fmla="*/ 0 w 912"/>
                  <a:gd name="T5" fmla="*/ 805 h 398"/>
                  <a:gd name="T6" fmla="*/ 0 w 912"/>
                  <a:gd name="T7" fmla="*/ 22 h 398"/>
                  <a:gd name="T8" fmla="*/ 0 w 912"/>
                  <a:gd name="T9" fmla="*/ 931 h 398"/>
                  <a:gd name="T10" fmla="*/ 0 w 912"/>
                  <a:gd name="T11" fmla="*/ 2223 h 398"/>
                  <a:gd name="T12" fmla="*/ 0 w 912"/>
                  <a:gd name="T13" fmla="*/ 4306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2" name="Freeform 71"/>
              <p:cNvSpPr/>
              <p:nvPr/>
            </p:nvSpPr>
            <p:spPr bwMode="auto">
              <a:xfrm>
                <a:off x="4677" y="410"/>
                <a:ext cx="295" cy="308"/>
              </a:xfrm>
              <a:custGeom>
                <a:avLst/>
                <a:gdLst>
                  <a:gd name="T0" fmla="*/ 0 w 912"/>
                  <a:gd name="T1" fmla="*/ 51 h 398"/>
                  <a:gd name="T2" fmla="*/ 0 w 912"/>
                  <a:gd name="T3" fmla="*/ 31 h 398"/>
                  <a:gd name="T4" fmla="*/ 0 w 912"/>
                  <a:gd name="T5" fmla="*/ 9 h 398"/>
                  <a:gd name="T6" fmla="*/ 0 w 912"/>
                  <a:gd name="T7" fmla="*/ 2 h 398"/>
                  <a:gd name="T8" fmla="*/ 0 w 912"/>
                  <a:gd name="T9" fmla="*/ 12 h 398"/>
                  <a:gd name="T10" fmla="*/ 0 w 912"/>
                  <a:gd name="T11" fmla="*/ 26 h 398"/>
                  <a:gd name="T12" fmla="*/ 0 w 912"/>
                  <a:gd name="T13" fmla="*/ 51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3" name="Line 72"/>
              <p:cNvSpPr>
                <a:spLocks noChangeShapeType="1"/>
              </p:cNvSpPr>
              <p:nvPr/>
            </p:nvSpPr>
            <p:spPr bwMode="auto">
              <a:xfrm flipV="1">
                <a:off x="4383" y="710"/>
                <a:ext cx="7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4" name="Line 73"/>
              <p:cNvSpPr>
                <a:spLocks noChangeShapeType="1"/>
              </p:cNvSpPr>
              <p:nvPr/>
            </p:nvSpPr>
            <p:spPr bwMode="auto">
              <a:xfrm rot="-5400000">
                <a:off x="3873" y="872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85" name="Rectangle 74"/>
              <p:cNvSpPr>
                <a:spLocks noChangeArrowheads="1"/>
              </p:cNvSpPr>
              <p:nvPr/>
            </p:nvSpPr>
            <p:spPr bwMode="auto">
              <a:xfrm flipV="1">
                <a:off x="4202" y="63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000" b="1" i="1"/>
                  <a:t>o</a:t>
                </a:r>
              </a:p>
            </p:txBody>
          </p:sp>
          <p:sp>
            <p:nvSpPr>
              <p:cNvPr id="45086" name="Rectangle 75"/>
              <p:cNvSpPr>
                <a:spLocks noChangeArrowheads="1"/>
              </p:cNvSpPr>
              <p:nvPr/>
            </p:nvSpPr>
            <p:spPr bwMode="auto">
              <a:xfrm flipV="1">
                <a:off x="5074" y="489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000" b="1" i="1"/>
                  <a:t>t</a:t>
                </a:r>
              </a:p>
            </p:txBody>
          </p:sp>
          <p:sp>
            <p:nvSpPr>
              <p:cNvPr id="45087" name="Rectangle 76"/>
              <p:cNvSpPr>
                <a:spLocks noChangeArrowheads="1"/>
              </p:cNvSpPr>
              <p:nvPr/>
            </p:nvSpPr>
            <p:spPr bwMode="auto">
              <a:xfrm>
                <a:off x="4086" y="260"/>
                <a:ext cx="2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000" b="1" i="1">
                    <a:ea typeface="楷体_GB2312" pitchFamily="49" charset="-122"/>
                  </a:rPr>
                  <a:t>u</a:t>
                </a:r>
                <a:r>
                  <a:rPr kumimoji="1" lang="en-US" altLang="zh-CN" sz="2000" b="1" baseline="-30000"/>
                  <a:t>o</a:t>
                </a:r>
              </a:p>
            </p:txBody>
          </p:sp>
        </p:grpSp>
        <p:sp>
          <p:nvSpPr>
            <p:cNvPr id="45080" name="Text Box 77"/>
            <p:cNvSpPr txBox="1">
              <a:spLocks noChangeArrowheads="1"/>
            </p:cNvSpPr>
            <p:nvPr/>
          </p:nvSpPr>
          <p:spPr bwMode="auto">
            <a:xfrm>
              <a:off x="1884" y="1236"/>
              <a:ext cx="2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无反馈时的波形</a:t>
              </a:r>
            </a:p>
          </p:txBody>
        </p:sp>
      </p:grpSp>
      <p:grpSp>
        <p:nvGrpSpPr>
          <p:cNvPr id="632910" name="Group 78"/>
          <p:cNvGrpSpPr/>
          <p:nvPr/>
        </p:nvGrpSpPr>
        <p:grpSpPr bwMode="auto">
          <a:xfrm>
            <a:off x="6727825" y="3060700"/>
            <a:ext cx="1771650" cy="1670050"/>
            <a:chOff x="4238" y="1652"/>
            <a:chExt cx="1116" cy="1052"/>
          </a:xfrm>
        </p:grpSpPr>
        <p:sp>
          <p:nvSpPr>
            <p:cNvPr id="45070" name="Freeform 79"/>
            <p:cNvSpPr/>
            <p:nvPr/>
          </p:nvSpPr>
          <p:spPr bwMode="auto">
            <a:xfrm flipV="1">
              <a:off x="4500" y="2168"/>
              <a:ext cx="297" cy="536"/>
            </a:xfrm>
            <a:custGeom>
              <a:avLst/>
              <a:gdLst>
                <a:gd name="T0" fmla="*/ 0 w 912"/>
                <a:gd name="T1" fmla="*/ 4306 h 398"/>
                <a:gd name="T2" fmla="*/ 0 w 912"/>
                <a:gd name="T3" fmla="*/ 2619 h 398"/>
                <a:gd name="T4" fmla="*/ 0 w 912"/>
                <a:gd name="T5" fmla="*/ 805 h 398"/>
                <a:gd name="T6" fmla="*/ 0 w 912"/>
                <a:gd name="T7" fmla="*/ 22 h 398"/>
                <a:gd name="T8" fmla="*/ 0 w 912"/>
                <a:gd name="T9" fmla="*/ 931 h 398"/>
                <a:gd name="T10" fmla="*/ 0 w 912"/>
                <a:gd name="T11" fmla="*/ 2223 h 398"/>
                <a:gd name="T12" fmla="*/ 0 w 912"/>
                <a:gd name="T13" fmla="*/ 4306 h 3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2" h="398">
                  <a:moveTo>
                    <a:pt x="0" y="398"/>
                  </a:moveTo>
                  <a:cubicBezTo>
                    <a:pt x="18" y="372"/>
                    <a:pt x="60" y="296"/>
                    <a:pt x="108" y="242"/>
                  </a:cubicBezTo>
                  <a:cubicBezTo>
                    <a:pt x="156" y="188"/>
                    <a:pt x="230" y="114"/>
                    <a:pt x="288" y="74"/>
                  </a:cubicBezTo>
                  <a:cubicBezTo>
                    <a:pt x="346" y="34"/>
                    <a:pt x="398" y="0"/>
                    <a:pt x="456" y="2"/>
                  </a:cubicBezTo>
                  <a:cubicBezTo>
                    <a:pt x="514" y="4"/>
                    <a:pt x="582" y="52"/>
                    <a:pt x="636" y="86"/>
                  </a:cubicBezTo>
                  <a:cubicBezTo>
                    <a:pt x="690" y="120"/>
                    <a:pt x="734" y="154"/>
                    <a:pt x="780" y="206"/>
                  </a:cubicBezTo>
                  <a:cubicBezTo>
                    <a:pt x="826" y="258"/>
                    <a:pt x="884" y="358"/>
                    <a:pt x="912" y="3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1" name="Freeform 80"/>
            <p:cNvSpPr/>
            <p:nvPr/>
          </p:nvSpPr>
          <p:spPr bwMode="auto">
            <a:xfrm>
              <a:off x="4797" y="1886"/>
              <a:ext cx="295" cy="308"/>
            </a:xfrm>
            <a:custGeom>
              <a:avLst/>
              <a:gdLst>
                <a:gd name="T0" fmla="*/ 0 w 912"/>
                <a:gd name="T1" fmla="*/ 51 h 398"/>
                <a:gd name="T2" fmla="*/ 0 w 912"/>
                <a:gd name="T3" fmla="*/ 31 h 398"/>
                <a:gd name="T4" fmla="*/ 0 w 912"/>
                <a:gd name="T5" fmla="*/ 9 h 398"/>
                <a:gd name="T6" fmla="*/ 0 w 912"/>
                <a:gd name="T7" fmla="*/ 2 h 398"/>
                <a:gd name="T8" fmla="*/ 0 w 912"/>
                <a:gd name="T9" fmla="*/ 12 h 398"/>
                <a:gd name="T10" fmla="*/ 0 w 912"/>
                <a:gd name="T11" fmla="*/ 26 h 398"/>
                <a:gd name="T12" fmla="*/ 0 w 912"/>
                <a:gd name="T13" fmla="*/ 51 h 3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2" h="398">
                  <a:moveTo>
                    <a:pt x="0" y="398"/>
                  </a:moveTo>
                  <a:cubicBezTo>
                    <a:pt x="18" y="372"/>
                    <a:pt x="60" y="296"/>
                    <a:pt x="108" y="242"/>
                  </a:cubicBezTo>
                  <a:cubicBezTo>
                    <a:pt x="156" y="188"/>
                    <a:pt x="230" y="114"/>
                    <a:pt x="288" y="74"/>
                  </a:cubicBezTo>
                  <a:cubicBezTo>
                    <a:pt x="346" y="34"/>
                    <a:pt x="398" y="0"/>
                    <a:pt x="456" y="2"/>
                  </a:cubicBezTo>
                  <a:cubicBezTo>
                    <a:pt x="514" y="4"/>
                    <a:pt x="582" y="52"/>
                    <a:pt x="636" y="86"/>
                  </a:cubicBezTo>
                  <a:cubicBezTo>
                    <a:pt x="690" y="120"/>
                    <a:pt x="734" y="154"/>
                    <a:pt x="780" y="206"/>
                  </a:cubicBezTo>
                  <a:cubicBezTo>
                    <a:pt x="826" y="258"/>
                    <a:pt x="884" y="358"/>
                    <a:pt x="912" y="3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2" name="Line 81"/>
            <p:cNvSpPr>
              <a:spLocks noChangeShapeType="1"/>
            </p:cNvSpPr>
            <p:nvPr/>
          </p:nvSpPr>
          <p:spPr bwMode="auto">
            <a:xfrm flipV="1">
              <a:off x="4495" y="2186"/>
              <a:ext cx="7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3" name="Line 82"/>
            <p:cNvSpPr>
              <a:spLocks noChangeShapeType="1"/>
            </p:cNvSpPr>
            <p:nvPr/>
          </p:nvSpPr>
          <p:spPr bwMode="auto">
            <a:xfrm rot="-5400000">
              <a:off x="4087" y="2246"/>
              <a:ext cx="8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074" name="Rectangle 83"/>
            <p:cNvSpPr>
              <a:spLocks noChangeArrowheads="1"/>
            </p:cNvSpPr>
            <p:nvPr/>
          </p:nvSpPr>
          <p:spPr bwMode="auto">
            <a:xfrm flipV="1">
              <a:off x="4302" y="20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/>
                <a:t>o</a:t>
              </a:r>
            </a:p>
          </p:txBody>
        </p:sp>
        <p:sp>
          <p:nvSpPr>
            <p:cNvPr id="45075" name="Rectangle 84"/>
            <p:cNvSpPr>
              <a:spLocks noChangeArrowheads="1"/>
            </p:cNvSpPr>
            <p:nvPr/>
          </p:nvSpPr>
          <p:spPr bwMode="auto">
            <a:xfrm flipV="1">
              <a:off x="5194" y="1965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/>
                <a:t>t</a:t>
              </a:r>
            </a:p>
          </p:txBody>
        </p:sp>
        <p:sp>
          <p:nvSpPr>
            <p:cNvPr id="45076" name="Rectangle 85"/>
            <p:cNvSpPr>
              <a:spLocks noChangeArrowheads="1"/>
            </p:cNvSpPr>
            <p:nvPr/>
          </p:nvSpPr>
          <p:spPr bwMode="auto">
            <a:xfrm>
              <a:off x="4238" y="1652"/>
              <a:ext cx="2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u</a:t>
              </a:r>
              <a:r>
                <a:rPr kumimoji="1" lang="en-US" altLang="zh-CN" sz="2000" b="1" baseline="-30000"/>
                <a:t>o</a:t>
              </a:r>
            </a:p>
          </p:txBody>
        </p:sp>
      </p:grpSp>
      <p:grpSp>
        <p:nvGrpSpPr>
          <p:cNvPr id="632918" name="Group 86"/>
          <p:cNvGrpSpPr/>
          <p:nvPr/>
        </p:nvGrpSpPr>
        <p:grpSpPr bwMode="auto">
          <a:xfrm flipV="1">
            <a:off x="7143750" y="3581400"/>
            <a:ext cx="925513" cy="609600"/>
            <a:chOff x="4269" y="2208"/>
            <a:chExt cx="583" cy="384"/>
          </a:xfrm>
        </p:grpSpPr>
        <p:sp>
          <p:nvSpPr>
            <p:cNvPr id="45068" name="Freeform 87"/>
            <p:cNvSpPr/>
            <p:nvPr/>
          </p:nvSpPr>
          <p:spPr bwMode="auto">
            <a:xfrm flipV="1">
              <a:off x="4557" y="2392"/>
              <a:ext cx="295" cy="200"/>
            </a:xfrm>
            <a:custGeom>
              <a:avLst/>
              <a:gdLst>
                <a:gd name="T0" fmla="*/ 0 w 912"/>
                <a:gd name="T1" fmla="*/ 2 h 398"/>
                <a:gd name="T2" fmla="*/ 0 w 912"/>
                <a:gd name="T3" fmla="*/ 1 h 398"/>
                <a:gd name="T4" fmla="*/ 0 w 912"/>
                <a:gd name="T5" fmla="*/ 1 h 398"/>
                <a:gd name="T6" fmla="*/ 0 w 912"/>
                <a:gd name="T7" fmla="*/ 1 h 398"/>
                <a:gd name="T8" fmla="*/ 0 w 912"/>
                <a:gd name="T9" fmla="*/ 1 h 398"/>
                <a:gd name="T10" fmla="*/ 0 w 912"/>
                <a:gd name="T11" fmla="*/ 1 h 398"/>
                <a:gd name="T12" fmla="*/ 0 w 912"/>
                <a:gd name="T13" fmla="*/ 2 h 3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2" h="398">
                  <a:moveTo>
                    <a:pt x="0" y="398"/>
                  </a:moveTo>
                  <a:cubicBezTo>
                    <a:pt x="18" y="372"/>
                    <a:pt x="60" y="296"/>
                    <a:pt x="108" y="242"/>
                  </a:cubicBezTo>
                  <a:cubicBezTo>
                    <a:pt x="156" y="188"/>
                    <a:pt x="230" y="114"/>
                    <a:pt x="288" y="74"/>
                  </a:cubicBezTo>
                  <a:cubicBezTo>
                    <a:pt x="346" y="34"/>
                    <a:pt x="398" y="0"/>
                    <a:pt x="456" y="2"/>
                  </a:cubicBezTo>
                  <a:cubicBezTo>
                    <a:pt x="514" y="4"/>
                    <a:pt x="582" y="52"/>
                    <a:pt x="636" y="86"/>
                  </a:cubicBezTo>
                  <a:cubicBezTo>
                    <a:pt x="690" y="120"/>
                    <a:pt x="734" y="154"/>
                    <a:pt x="780" y="206"/>
                  </a:cubicBezTo>
                  <a:cubicBezTo>
                    <a:pt x="826" y="258"/>
                    <a:pt x="884" y="358"/>
                    <a:pt x="912" y="39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69" name="Freeform 88"/>
            <p:cNvSpPr/>
            <p:nvPr/>
          </p:nvSpPr>
          <p:spPr bwMode="auto">
            <a:xfrm>
              <a:off x="4269" y="2208"/>
              <a:ext cx="295" cy="200"/>
            </a:xfrm>
            <a:custGeom>
              <a:avLst/>
              <a:gdLst>
                <a:gd name="T0" fmla="*/ 0 w 912"/>
                <a:gd name="T1" fmla="*/ 2 h 398"/>
                <a:gd name="T2" fmla="*/ 0 w 912"/>
                <a:gd name="T3" fmla="*/ 1 h 398"/>
                <a:gd name="T4" fmla="*/ 0 w 912"/>
                <a:gd name="T5" fmla="*/ 1 h 398"/>
                <a:gd name="T6" fmla="*/ 0 w 912"/>
                <a:gd name="T7" fmla="*/ 1 h 398"/>
                <a:gd name="T8" fmla="*/ 0 w 912"/>
                <a:gd name="T9" fmla="*/ 1 h 398"/>
                <a:gd name="T10" fmla="*/ 0 w 912"/>
                <a:gd name="T11" fmla="*/ 1 h 398"/>
                <a:gd name="T12" fmla="*/ 0 w 912"/>
                <a:gd name="T13" fmla="*/ 2 h 3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2" h="398">
                  <a:moveTo>
                    <a:pt x="0" y="398"/>
                  </a:moveTo>
                  <a:cubicBezTo>
                    <a:pt x="18" y="372"/>
                    <a:pt x="60" y="296"/>
                    <a:pt x="108" y="242"/>
                  </a:cubicBezTo>
                  <a:cubicBezTo>
                    <a:pt x="156" y="188"/>
                    <a:pt x="230" y="114"/>
                    <a:pt x="288" y="74"/>
                  </a:cubicBezTo>
                  <a:cubicBezTo>
                    <a:pt x="346" y="34"/>
                    <a:pt x="398" y="0"/>
                    <a:pt x="456" y="2"/>
                  </a:cubicBezTo>
                  <a:cubicBezTo>
                    <a:pt x="514" y="4"/>
                    <a:pt x="582" y="52"/>
                    <a:pt x="636" y="86"/>
                  </a:cubicBezTo>
                  <a:cubicBezTo>
                    <a:pt x="690" y="120"/>
                    <a:pt x="734" y="154"/>
                    <a:pt x="780" y="206"/>
                  </a:cubicBezTo>
                  <a:cubicBezTo>
                    <a:pt x="826" y="258"/>
                    <a:pt x="884" y="358"/>
                    <a:pt x="912" y="39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2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6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autoUpdateAnimBg="0"/>
      <p:bldP spid="63287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ext Box 2"/>
          <p:cNvSpPr txBox="1">
            <a:spLocks noChangeArrowheads="1"/>
          </p:cNvSpPr>
          <p:nvPr/>
        </p:nvSpPr>
        <p:spPr bwMode="auto">
          <a:xfrm>
            <a:off x="228600" y="461963"/>
            <a:ext cx="405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ea typeface="楷体_GB2312" pitchFamily="49" charset="-122"/>
              </a:rPr>
              <a:t>4.  </a:t>
            </a:r>
            <a:r>
              <a:rPr kumimoji="1" lang="zh-CN" altLang="en-US" sz="2800" b="1">
                <a:solidFill>
                  <a:srgbClr val="FF0000"/>
                </a:solidFill>
                <a:ea typeface="楷体_GB2312" pitchFamily="49" charset="-122"/>
              </a:rPr>
              <a:t>展宽通频带</a:t>
            </a:r>
          </a:p>
        </p:txBody>
      </p:sp>
      <p:grpSp>
        <p:nvGrpSpPr>
          <p:cNvPr id="633859" name="Group 3"/>
          <p:cNvGrpSpPr/>
          <p:nvPr/>
        </p:nvGrpSpPr>
        <p:grpSpPr bwMode="auto">
          <a:xfrm>
            <a:off x="819150" y="2960688"/>
            <a:ext cx="6567488" cy="1900237"/>
            <a:chOff x="516" y="1865"/>
            <a:chExt cx="4137" cy="1197"/>
          </a:xfrm>
        </p:grpSpPr>
        <p:grpSp>
          <p:nvGrpSpPr>
            <p:cNvPr id="46107" name="Group 4"/>
            <p:cNvGrpSpPr/>
            <p:nvPr/>
          </p:nvGrpSpPr>
          <p:grpSpPr bwMode="auto">
            <a:xfrm>
              <a:off x="1332" y="2160"/>
              <a:ext cx="3168" cy="276"/>
              <a:chOff x="1212" y="2136"/>
              <a:chExt cx="3348" cy="240"/>
            </a:xfrm>
          </p:grpSpPr>
          <p:sp>
            <p:nvSpPr>
              <p:cNvPr id="46120" name="Line 5"/>
              <p:cNvSpPr>
                <a:spLocks noChangeShapeType="1"/>
              </p:cNvSpPr>
              <p:nvPr/>
            </p:nvSpPr>
            <p:spPr bwMode="auto">
              <a:xfrm>
                <a:off x="2004" y="2148"/>
                <a:ext cx="17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1" name="Freeform 6"/>
              <p:cNvSpPr/>
              <p:nvPr/>
            </p:nvSpPr>
            <p:spPr bwMode="auto">
              <a:xfrm>
                <a:off x="3744" y="2136"/>
                <a:ext cx="816" cy="240"/>
              </a:xfrm>
              <a:custGeom>
                <a:avLst/>
                <a:gdLst>
                  <a:gd name="T0" fmla="*/ 0 w 816"/>
                  <a:gd name="T1" fmla="*/ 0 h 240"/>
                  <a:gd name="T2" fmla="*/ 312 w 816"/>
                  <a:gd name="T3" fmla="*/ 48 h 240"/>
                  <a:gd name="T4" fmla="*/ 708 w 816"/>
                  <a:gd name="T5" fmla="*/ 180 h 240"/>
                  <a:gd name="T6" fmla="*/ 816 w 81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6" h="240">
                    <a:moveTo>
                      <a:pt x="0" y="0"/>
                    </a:moveTo>
                    <a:cubicBezTo>
                      <a:pt x="97" y="9"/>
                      <a:pt x="194" y="18"/>
                      <a:pt x="312" y="48"/>
                    </a:cubicBezTo>
                    <a:cubicBezTo>
                      <a:pt x="430" y="78"/>
                      <a:pt x="624" y="148"/>
                      <a:pt x="708" y="180"/>
                    </a:cubicBezTo>
                    <a:cubicBezTo>
                      <a:pt x="792" y="212"/>
                      <a:pt x="798" y="230"/>
                      <a:pt x="816" y="24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2" name="Freeform 7"/>
              <p:cNvSpPr/>
              <p:nvPr/>
            </p:nvSpPr>
            <p:spPr bwMode="auto">
              <a:xfrm flipH="1">
                <a:off x="1212" y="2136"/>
                <a:ext cx="816" cy="240"/>
              </a:xfrm>
              <a:custGeom>
                <a:avLst/>
                <a:gdLst>
                  <a:gd name="T0" fmla="*/ 0 w 816"/>
                  <a:gd name="T1" fmla="*/ 0 h 240"/>
                  <a:gd name="T2" fmla="*/ 312 w 816"/>
                  <a:gd name="T3" fmla="*/ 48 h 240"/>
                  <a:gd name="T4" fmla="*/ 708 w 816"/>
                  <a:gd name="T5" fmla="*/ 180 h 240"/>
                  <a:gd name="T6" fmla="*/ 816 w 81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6" h="240">
                    <a:moveTo>
                      <a:pt x="0" y="0"/>
                    </a:moveTo>
                    <a:cubicBezTo>
                      <a:pt x="97" y="9"/>
                      <a:pt x="194" y="18"/>
                      <a:pt x="312" y="48"/>
                    </a:cubicBezTo>
                    <a:cubicBezTo>
                      <a:pt x="430" y="78"/>
                      <a:pt x="624" y="148"/>
                      <a:pt x="708" y="180"/>
                    </a:cubicBezTo>
                    <a:cubicBezTo>
                      <a:pt x="792" y="212"/>
                      <a:pt x="798" y="230"/>
                      <a:pt x="816" y="24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08" name="Group 8"/>
            <p:cNvGrpSpPr/>
            <p:nvPr/>
          </p:nvGrpSpPr>
          <p:grpSpPr bwMode="auto">
            <a:xfrm>
              <a:off x="516" y="1865"/>
              <a:ext cx="4137" cy="1197"/>
              <a:chOff x="516" y="1865"/>
              <a:chExt cx="4137" cy="1197"/>
            </a:xfrm>
          </p:grpSpPr>
          <p:sp>
            <p:nvSpPr>
              <p:cNvPr id="46109" name="Rectangle 9"/>
              <p:cNvSpPr>
                <a:spLocks noChangeArrowheads="1"/>
              </p:cNvSpPr>
              <p:nvPr/>
            </p:nvSpPr>
            <p:spPr bwMode="auto">
              <a:xfrm>
                <a:off x="1162" y="1865"/>
                <a:ext cx="8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3300"/>
                    </a:solidFill>
                    <a:ea typeface="楷体_GB2312" pitchFamily="49" charset="-122"/>
                  </a:rPr>
                  <a:t>|A</a:t>
                </a:r>
                <a:r>
                  <a:rPr kumimoji="1" lang="en-US" altLang="zh-CN" sz="2400" b="1" baseline="-30000">
                    <a:solidFill>
                      <a:srgbClr val="FF3300"/>
                    </a:solidFill>
                  </a:rPr>
                  <a:t>X</a:t>
                </a:r>
                <a:r>
                  <a:rPr kumimoji="1" lang="en-US" altLang="zh-CN" sz="2400" b="1" i="1" baseline="-30000">
                    <a:solidFill>
                      <a:srgbClr val="FF3300"/>
                    </a:solidFill>
                  </a:rPr>
                  <a:t>f</a:t>
                </a:r>
                <a:r>
                  <a:rPr kumimoji="1" lang="en-US" altLang="zh-CN" sz="2400" b="1" baseline="-30000">
                    <a:solidFill>
                      <a:srgbClr val="FF3300"/>
                    </a:solidFill>
                  </a:rPr>
                  <a:t> </a:t>
                </a:r>
                <a:r>
                  <a:rPr kumimoji="1" lang="en-US" altLang="zh-CN" sz="2400" b="1" i="1">
                    <a:solidFill>
                      <a:srgbClr val="FF3300"/>
                    </a:solidFill>
                    <a:ea typeface="楷体_GB2312" pitchFamily="49" charset="-122"/>
                  </a:rPr>
                  <a:t>|</a:t>
                </a:r>
              </a:p>
            </p:txBody>
          </p:sp>
          <p:sp>
            <p:nvSpPr>
              <p:cNvPr id="46110" name="Line 10"/>
              <p:cNvSpPr>
                <a:spLocks noChangeShapeType="1"/>
              </p:cNvSpPr>
              <p:nvPr/>
            </p:nvSpPr>
            <p:spPr bwMode="auto">
              <a:xfrm flipH="1">
                <a:off x="1152" y="2160"/>
                <a:ext cx="840" cy="0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1" name="Line 11"/>
              <p:cNvSpPr>
                <a:spLocks noChangeShapeType="1"/>
              </p:cNvSpPr>
              <p:nvPr/>
            </p:nvSpPr>
            <p:spPr bwMode="auto">
              <a:xfrm flipH="1" flipV="1">
                <a:off x="1164" y="2340"/>
                <a:ext cx="3348" cy="0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2" name="Line 12"/>
              <p:cNvSpPr>
                <a:spLocks noChangeShapeType="1"/>
              </p:cNvSpPr>
              <p:nvPr/>
            </p:nvSpPr>
            <p:spPr bwMode="auto">
              <a:xfrm rot="16200000" flipH="1">
                <a:off x="1301" y="2549"/>
                <a:ext cx="396" cy="0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3" name="Line 13"/>
              <p:cNvSpPr>
                <a:spLocks noChangeShapeType="1"/>
              </p:cNvSpPr>
              <p:nvPr/>
            </p:nvSpPr>
            <p:spPr bwMode="auto">
              <a:xfrm rot="16200000" flipH="1">
                <a:off x="4121" y="2549"/>
                <a:ext cx="396" cy="0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6114" name="Object 14"/>
              <p:cNvGraphicFramePr>
                <a:graphicFrameLocks noChangeAspect="1"/>
              </p:cNvGraphicFramePr>
              <p:nvPr/>
            </p:nvGraphicFramePr>
            <p:xfrm>
              <a:off x="516" y="1974"/>
              <a:ext cx="657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311785" imgH="473075" progId="Equation.3">
                      <p:embed/>
                    </p:oleObj>
                  </mc:Choice>
                  <mc:Fallback>
                    <p:oleObj name="公式" r:id="rId2" imgW="311785" imgH="473075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" y="1974"/>
                            <a:ext cx="657" cy="6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15" name="Object 15"/>
              <p:cNvGraphicFramePr>
                <a:graphicFrameLocks noChangeAspect="1"/>
              </p:cNvGraphicFramePr>
              <p:nvPr/>
            </p:nvGraphicFramePr>
            <p:xfrm>
              <a:off x="2598" y="2342"/>
              <a:ext cx="548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333375" imgH="182880" progId="Equation.3">
                      <p:embed/>
                    </p:oleObj>
                  </mc:Choice>
                  <mc:Fallback>
                    <p:oleObj name="公式" r:id="rId4" imgW="333375" imgH="18288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8" y="2342"/>
                            <a:ext cx="548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16" name="Line 16"/>
              <p:cNvSpPr>
                <a:spLocks noChangeShapeType="1"/>
              </p:cNvSpPr>
              <p:nvPr/>
            </p:nvSpPr>
            <p:spPr bwMode="auto">
              <a:xfrm>
                <a:off x="3132" y="2508"/>
                <a:ext cx="1188" cy="0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7" name="Line 17"/>
              <p:cNvSpPr>
                <a:spLocks noChangeShapeType="1"/>
              </p:cNvSpPr>
              <p:nvPr/>
            </p:nvSpPr>
            <p:spPr bwMode="auto">
              <a:xfrm flipH="1">
                <a:off x="1512" y="2520"/>
                <a:ext cx="1104" cy="0"/>
              </a:xfrm>
              <a:prstGeom prst="line">
                <a:avLst/>
              </a:prstGeom>
              <a:noFill/>
              <a:ln w="25400">
                <a:solidFill>
                  <a:srgbClr val="333399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6118" name="Object 18"/>
              <p:cNvGraphicFramePr>
                <a:graphicFrameLocks noChangeAspect="1"/>
              </p:cNvGraphicFramePr>
              <p:nvPr/>
            </p:nvGraphicFramePr>
            <p:xfrm>
              <a:off x="1330" y="2715"/>
              <a:ext cx="46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04470" imgH="182880" progId="Equation.3">
                      <p:embed/>
                    </p:oleObj>
                  </mc:Choice>
                  <mc:Fallback>
                    <p:oleObj name="公式" r:id="rId6" imgW="204470" imgH="18288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0" y="2715"/>
                            <a:ext cx="468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19" name="Object 19"/>
              <p:cNvGraphicFramePr>
                <a:graphicFrameLocks noChangeAspect="1"/>
              </p:cNvGraphicFramePr>
              <p:nvPr/>
            </p:nvGraphicFramePr>
            <p:xfrm>
              <a:off x="4163" y="2727"/>
              <a:ext cx="490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215265" imgH="182880" progId="Equation.3">
                      <p:embed/>
                    </p:oleObj>
                  </mc:Choice>
                  <mc:Fallback>
                    <p:oleObj name="公式" r:id="rId8" imgW="215265" imgH="18288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3" y="2727"/>
                            <a:ext cx="490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33876" name="Object 20"/>
          <p:cNvGraphicFramePr>
            <a:graphicFrameLocks noChangeAspect="1"/>
          </p:cNvGraphicFramePr>
          <p:nvPr/>
        </p:nvGraphicFramePr>
        <p:xfrm>
          <a:off x="5554663" y="587375"/>
          <a:ext cx="3208337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08075" imgH="419735" progId="Equation.3">
                  <p:embed/>
                </p:oleObj>
              </mc:Choice>
              <mc:Fallback>
                <p:oleObj name="公式" r:id="rId10" imgW="1108075" imgH="4197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587375"/>
                        <a:ext cx="3208337" cy="1112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3877" name="Group 21"/>
          <p:cNvGrpSpPr/>
          <p:nvPr/>
        </p:nvGrpSpPr>
        <p:grpSpPr bwMode="auto">
          <a:xfrm>
            <a:off x="936625" y="750888"/>
            <a:ext cx="7165975" cy="4095750"/>
            <a:chOff x="590" y="473"/>
            <a:chExt cx="4514" cy="2580"/>
          </a:xfrm>
        </p:grpSpPr>
        <p:sp>
          <p:nvSpPr>
            <p:cNvPr id="46087" name="Rectangle 22"/>
            <p:cNvSpPr>
              <a:spLocks noChangeArrowheads="1"/>
            </p:cNvSpPr>
            <p:nvPr/>
          </p:nvSpPr>
          <p:spPr bwMode="auto">
            <a:xfrm>
              <a:off x="1210" y="473"/>
              <a:ext cx="6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800" b="1" i="1" baseline="-30000">
                  <a:solidFill>
                    <a:srgbClr val="003399"/>
                  </a:solidFill>
                </a:rPr>
                <a:t>X</a:t>
              </a:r>
            </a:p>
          </p:txBody>
        </p:sp>
        <p:sp>
          <p:nvSpPr>
            <p:cNvPr id="46088" name="Line 23"/>
            <p:cNvSpPr>
              <a:spLocks noChangeShapeType="1"/>
            </p:cNvSpPr>
            <p:nvPr/>
          </p:nvSpPr>
          <p:spPr bwMode="auto">
            <a:xfrm flipV="1">
              <a:off x="1188" y="552"/>
              <a:ext cx="1" cy="21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24"/>
            <p:cNvSpPr>
              <a:spLocks noChangeShapeType="1"/>
            </p:cNvSpPr>
            <p:nvPr/>
          </p:nvSpPr>
          <p:spPr bwMode="auto">
            <a:xfrm>
              <a:off x="1188" y="2724"/>
              <a:ext cx="386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Rectangle 25"/>
            <p:cNvSpPr>
              <a:spLocks noChangeArrowheads="1"/>
            </p:cNvSpPr>
            <p:nvPr/>
          </p:nvSpPr>
          <p:spPr bwMode="auto">
            <a:xfrm>
              <a:off x="4828" y="271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/>
                <a:t>f</a:t>
              </a:r>
            </a:p>
          </p:txBody>
        </p:sp>
        <p:sp>
          <p:nvSpPr>
            <p:cNvPr id="46091" name="Rectangle 26"/>
            <p:cNvSpPr>
              <a:spLocks noChangeArrowheads="1"/>
            </p:cNvSpPr>
            <p:nvPr/>
          </p:nvSpPr>
          <p:spPr bwMode="auto">
            <a:xfrm>
              <a:off x="1000" y="26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/>
                <a:t>o</a:t>
              </a:r>
            </a:p>
          </p:txBody>
        </p:sp>
        <p:sp>
          <p:nvSpPr>
            <p:cNvPr id="46092" name="Line 27"/>
            <p:cNvSpPr>
              <a:spLocks noChangeShapeType="1"/>
            </p:cNvSpPr>
            <p:nvPr/>
          </p:nvSpPr>
          <p:spPr bwMode="auto">
            <a:xfrm flipH="1">
              <a:off x="1176" y="1140"/>
              <a:ext cx="996" cy="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28"/>
            <p:cNvSpPr>
              <a:spLocks noChangeShapeType="1"/>
            </p:cNvSpPr>
            <p:nvPr/>
          </p:nvSpPr>
          <p:spPr bwMode="auto">
            <a:xfrm flipH="1">
              <a:off x="1188" y="1536"/>
              <a:ext cx="2976" cy="1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Line 29"/>
            <p:cNvSpPr>
              <a:spLocks noChangeShapeType="1"/>
            </p:cNvSpPr>
            <p:nvPr/>
          </p:nvSpPr>
          <p:spPr bwMode="auto">
            <a:xfrm rot="16200000" flipH="1">
              <a:off x="1297" y="2141"/>
              <a:ext cx="1164" cy="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Line 30"/>
            <p:cNvSpPr>
              <a:spLocks noChangeShapeType="1"/>
            </p:cNvSpPr>
            <p:nvPr/>
          </p:nvSpPr>
          <p:spPr bwMode="auto">
            <a:xfrm rot="16200000" flipH="1">
              <a:off x="3337" y="2141"/>
              <a:ext cx="1164" cy="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Rectangle 31"/>
            <p:cNvSpPr>
              <a:spLocks noChangeArrowheads="1"/>
            </p:cNvSpPr>
            <p:nvPr/>
          </p:nvSpPr>
          <p:spPr bwMode="auto">
            <a:xfrm>
              <a:off x="1174" y="845"/>
              <a:ext cx="8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FF"/>
                  </a:solidFill>
                  <a:ea typeface="楷体_GB2312" pitchFamily="49" charset="-122"/>
                </a:rPr>
                <a:t>|A</a:t>
              </a:r>
              <a:r>
                <a:rPr kumimoji="1" lang="en-US" altLang="zh-CN" sz="2400" b="1" baseline="-30000">
                  <a:solidFill>
                    <a:srgbClr val="0000FF"/>
                  </a:solidFill>
                </a:rPr>
                <a:t>XO </a:t>
              </a:r>
              <a:r>
                <a:rPr kumimoji="1" lang="en-US" altLang="zh-CN" sz="2400" b="1" i="1">
                  <a:solidFill>
                    <a:srgbClr val="0000FF"/>
                  </a:solidFill>
                  <a:ea typeface="楷体_GB2312" pitchFamily="49" charset="-122"/>
                </a:rPr>
                <a:t>|</a:t>
              </a:r>
            </a:p>
          </p:txBody>
        </p:sp>
        <p:graphicFrame>
          <p:nvGraphicFramePr>
            <p:cNvPr id="46097" name="Object 32"/>
            <p:cNvGraphicFramePr>
              <a:graphicFrameLocks noChangeAspect="1"/>
            </p:cNvGraphicFramePr>
            <p:nvPr/>
          </p:nvGraphicFramePr>
          <p:xfrm>
            <a:off x="590" y="1241"/>
            <a:ext cx="57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33375" imgH="430530" progId="Equation.3">
                    <p:embed/>
                  </p:oleObj>
                </mc:Choice>
                <mc:Fallback>
                  <p:oleObj name="公式" r:id="rId12" imgW="333375" imgH="43053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1241"/>
                          <a:ext cx="57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8" name="Object 33"/>
            <p:cNvGraphicFramePr>
              <a:graphicFrameLocks noChangeAspect="1"/>
            </p:cNvGraphicFramePr>
            <p:nvPr/>
          </p:nvGraphicFramePr>
          <p:xfrm>
            <a:off x="1716" y="2720"/>
            <a:ext cx="38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39700" imgH="161290" progId="Equation.3">
                    <p:embed/>
                  </p:oleObj>
                </mc:Choice>
                <mc:Fallback>
                  <p:oleObj name="公式" r:id="rId14" imgW="139700" imgH="16129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720"/>
                          <a:ext cx="38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9" name="Object 34"/>
            <p:cNvGraphicFramePr>
              <a:graphicFrameLocks noChangeAspect="1"/>
            </p:cNvGraphicFramePr>
            <p:nvPr/>
          </p:nvGraphicFramePr>
          <p:xfrm>
            <a:off x="3732" y="2696"/>
            <a:ext cx="40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61290" imgH="161290" progId="Equation.3">
                    <p:embed/>
                  </p:oleObj>
                </mc:Choice>
                <mc:Fallback>
                  <p:oleObj name="公式" r:id="rId16" imgW="161290" imgH="16129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2696"/>
                          <a:ext cx="40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0" name="Object 35"/>
            <p:cNvGraphicFramePr>
              <a:graphicFrameLocks noChangeAspect="1"/>
            </p:cNvGraphicFramePr>
            <p:nvPr/>
          </p:nvGraphicFramePr>
          <p:xfrm>
            <a:off x="2496" y="1587"/>
            <a:ext cx="60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69240" imgH="118110" progId="Equation.3">
                    <p:embed/>
                  </p:oleObj>
                </mc:Choice>
                <mc:Fallback>
                  <p:oleObj name="公式" r:id="rId18" imgW="269240" imgH="11811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87"/>
                          <a:ext cx="60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1" name="Line 36"/>
            <p:cNvSpPr>
              <a:spLocks noChangeShapeType="1"/>
            </p:cNvSpPr>
            <p:nvPr/>
          </p:nvSpPr>
          <p:spPr bwMode="auto">
            <a:xfrm flipV="1">
              <a:off x="2964" y="1740"/>
              <a:ext cx="936" cy="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37"/>
            <p:cNvSpPr>
              <a:spLocks noChangeShapeType="1"/>
            </p:cNvSpPr>
            <p:nvPr/>
          </p:nvSpPr>
          <p:spPr bwMode="auto">
            <a:xfrm flipH="1" flipV="1">
              <a:off x="1860" y="1740"/>
              <a:ext cx="660" cy="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03" name="Group 38"/>
            <p:cNvGrpSpPr/>
            <p:nvPr/>
          </p:nvGrpSpPr>
          <p:grpSpPr bwMode="auto">
            <a:xfrm>
              <a:off x="1704" y="1128"/>
              <a:ext cx="2388" cy="756"/>
              <a:chOff x="1632" y="1128"/>
              <a:chExt cx="2520" cy="756"/>
            </a:xfrm>
          </p:grpSpPr>
          <p:sp>
            <p:nvSpPr>
              <p:cNvPr id="46104" name="Line 39"/>
              <p:cNvSpPr>
                <a:spLocks noChangeShapeType="1"/>
              </p:cNvSpPr>
              <p:nvPr/>
            </p:nvSpPr>
            <p:spPr bwMode="auto">
              <a:xfrm>
                <a:off x="2091" y="1152"/>
                <a:ext cx="1632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5" name="Freeform 40"/>
              <p:cNvSpPr/>
              <p:nvPr/>
            </p:nvSpPr>
            <p:spPr bwMode="auto">
              <a:xfrm>
                <a:off x="1632" y="1128"/>
                <a:ext cx="432" cy="756"/>
              </a:xfrm>
              <a:custGeom>
                <a:avLst/>
                <a:gdLst>
                  <a:gd name="T0" fmla="*/ 432 w 432"/>
                  <a:gd name="T1" fmla="*/ 0 h 756"/>
                  <a:gd name="T2" fmla="*/ 288 w 432"/>
                  <a:gd name="T3" fmla="*/ 216 h 756"/>
                  <a:gd name="T4" fmla="*/ 0 w 432"/>
                  <a:gd name="T5" fmla="*/ 756 h 7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" h="756">
                    <a:moveTo>
                      <a:pt x="432" y="0"/>
                    </a:moveTo>
                    <a:cubicBezTo>
                      <a:pt x="396" y="45"/>
                      <a:pt x="360" y="90"/>
                      <a:pt x="288" y="216"/>
                    </a:cubicBezTo>
                    <a:cubicBezTo>
                      <a:pt x="216" y="342"/>
                      <a:pt x="48" y="666"/>
                      <a:pt x="0" y="756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6" name="Freeform 41"/>
              <p:cNvSpPr/>
              <p:nvPr/>
            </p:nvSpPr>
            <p:spPr bwMode="auto">
              <a:xfrm flipH="1">
                <a:off x="3720" y="1128"/>
                <a:ext cx="432" cy="756"/>
              </a:xfrm>
              <a:custGeom>
                <a:avLst/>
                <a:gdLst>
                  <a:gd name="T0" fmla="*/ 432 w 432"/>
                  <a:gd name="T1" fmla="*/ 0 h 756"/>
                  <a:gd name="T2" fmla="*/ 288 w 432"/>
                  <a:gd name="T3" fmla="*/ 216 h 756"/>
                  <a:gd name="T4" fmla="*/ 0 w 432"/>
                  <a:gd name="T5" fmla="*/ 756 h 7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" h="756">
                    <a:moveTo>
                      <a:pt x="432" y="0"/>
                    </a:moveTo>
                    <a:cubicBezTo>
                      <a:pt x="396" y="45"/>
                      <a:pt x="360" y="90"/>
                      <a:pt x="288" y="216"/>
                    </a:cubicBezTo>
                    <a:cubicBezTo>
                      <a:pt x="216" y="342"/>
                      <a:pt x="48" y="666"/>
                      <a:pt x="0" y="756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533400" y="4838700"/>
            <a:ext cx="82486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在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BW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内， 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|A</a:t>
            </a:r>
            <a:r>
              <a:rPr kumimoji="1" lang="en-US" altLang="zh-CN" sz="2800" b="1" baseline="-30000">
                <a:solidFill>
                  <a:srgbClr val="0033CC"/>
                </a:solidFill>
              </a:rPr>
              <a:t>XO 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|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高，反馈强，使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|A</a:t>
            </a:r>
            <a:r>
              <a:rPr kumimoji="1" lang="en-US" altLang="zh-CN" sz="2800" b="1" baseline="-30000">
                <a:solidFill>
                  <a:srgbClr val="0033CC"/>
                </a:solidFill>
              </a:rPr>
              <a:t>X</a:t>
            </a:r>
            <a:r>
              <a:rPr kumimoji="1" lang="en-US" altLang="zh-CN" sz="2800" b="1" i="1" baseline="-30000">
                <a:solidFill>
                  <a:srgbClr val="0033CC"/>
                </a:solidFill>
              </a:rPr>
              <a:t>f</a:t>
            </a:r>
            <a:r>
              <a:rPr kumimoji="1" lang="en-US" altLang="zh-CN" sz="2800" b="1" baseline="-30000">
                <a:solidFill>
                  <a:srgbClr val="0033CC"/>
                </a:solidFill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|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下降多，在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BW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外， 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|A</a:t>
            </a:r>
            <a:r>
              <a:rPr kumimoji="1" lang="en-US" altLang="zh-CN" sz="2800" b="1" baseline="-30000">
                <a:solidFill>
                  <a:srgbClr val="0033CC"/>
                </a:solidFill>
              </a:rPr>
              <a:t>XO 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|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低，反馈弱，使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|A</a:t>
            </a:r>
            <a:r>
              <a:rPr kumimoji="1" lang="en-US" altLang="zh-CN" sz="2800" b="1" baseline="-30000">
                <a:solidFill>
                  <a:srgbClr val="0033CC"/>
                </a:solidFill>
              </a:rPr>
              <a:t>X</a:t>
            </a:r>
            <a:r>
              <a:rPr kumimoji="1" lang="en-US" altLang="zh-CN" sz="2800" b="1" i="1" baseline="-30000">
                <a:solidFill>
                  <a:srgbClr val="0033CC"/>
                </a:solidFill>
              </a:rPr>
              <a:t>f</a:t>
            </a:r>
            <a:r>
              <a:rPr kumimoji="1" lang="en-US" altLang="zh-CN" sz="2800" b="1" baseline="-30000">
                <a:solidFill>
                  <a:srgbClr val="0033CC"/>
                </a:solidFill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|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下降少，这样使特性曲线的两端较平缓，所以通频带展宽。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3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8" grpId="0" autoUpdateAnimBg="0"/>
      <p:bldP spid="63389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304800" y="493713"/>
            <a:ext cx="666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ea typeface="楷体_GB2312" pitchFamily="49" charset="-122"/>
              </a:rPr>
              <a:t>5.  </a:t>
            </a:r>
            <a:r>
              <a:rPr kumimoji="1" lang="zh-CN" altLang="en-US" sz="2800" b="1">
                <a:solidFill>
                  <a:srgbClr val="FF0000"/>
                </a:solidFill>
                <a:ea typeface="楷体_GB2312" pitchFamily="49" charset="-122"/>
              </a:rPr>
              <a:t>改变输入电阻和输出电阻</a:t>
            </a:r>
          </a:p>
        </p:txBody>
      </p:sp>
      <p:sp>
        <p:nvSpPr>
          <p:cNvPr id="634883" name="Text Box 3"/>
          <p:cNvSpPr txBox="1">
            <a:spLocks noChangeArrowheads="1"/>
          </p:cNvSpPr>
          <p:nvPr/>
        </p:nvSpPr>
        <p:spPr bwMode="auto">
          <a:xfrm>
            <a:off x="323850" y="998538"/>
            <a:ext cx="666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ea typeface="楷体_GB2312" pitchFamily="49" charset="-122"/>
              </a:rPr>
              <a:t>⑴  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对输入电阻 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i="1" baseline="-30000">
                <a:solidFill>
                  <a:srgbClr val="0000FF"/>
                </a:solidFill>
              </a:rPr>
              <a:t>i</a:t>
            </a:r>
            <a:r>
              <a:rPr kumimoji="1" lang="en-US" altLang="zh-CN" sz="2800" b="1" baseline="-30000">
                <a:solidFill>
                  <a:srgbClr val="0000FF"/>
                </a:solidFill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的影响</a:t>
            </a: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508000" y="1589088"/>
            <a:ext cx="863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串联反馈使放大电路的输入电阻</a:t>
            </a: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3200" b="1" i="1" baseline="-30000">
                <a:solidFill>
                  <a:srgbClr val="003399"/>
                </a:solidFill>
              </a:rPr>
              <a:t>i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增大；</a:t>
            </a:r>
          </a:p>
        </p:txBody>
      </p:sp>
      <p:graphicFrame>
        <p:nvGraphicFramePr>
          <p:cNvPr id="634895" name="Object 15"/>
          <p:cNvGraphicFramePr>
            <a:graphicFrameLocks noChangeAspect="1"/>
          </p:cNvGraphicFramePr>
          <p:nvPr/>
        </p:nvGraphicFramePr>
        <p:xfrm>
          <a:off x="3952875" y="2597150"/>
          <a:ext cx="44211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43100" imgH="431800" progId="Equation.3">
                  <p:embed/>
                </p:oleObj>
              </mc:Choice>
              <mc:Fallback>
                <p:oleObj name="公式" r:id="rId2" imgW="19431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2597150"/>
                        <a:ext cx="442118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6" name="Object 16"/>
          <p:cNvGraphicFramePr>
            <a:graphicFrameLocks noChangeAspect="1"/>
          </p:cNvGraphicFramePr>
          <p:nvPr/>
        </p:nvGraphicFramePr>
        <p:xfrm>
          <a:off x="4492625" y="3965575"/>
          <a:ext cx="23320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32510" imgH="161290" progId="Equation.3">
                  <p:embed/>
                </p:oleObj>
              </mc:Choice>
              <mc:Fallback>
                <p:oleObj name="公式" r:id="rId4" imgW="1032510" imgH="16129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3965575"/>
                        <a:ext cx="2332038" cy="5032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7" name="Rectangle 17"/>
          <p:cNvSpPr>
            <a:spLocks noChangeArrowheads="1"/>
          </p:cNvSpPr>
          <p:nvPr/>
        </p:nvSpPr>
        <p:spPr bwMode="auto">
          <a:xfrm>
            <a:off x="1766888" y="4884738"/>
            <a:ext cx="218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600" b="1">
                <a:solidFill>
                  <a:srgbClr val="0033CC"/>
                </a:solidFill>
                <a:ea typeface="楷体_GB2312" pitchFamily="49" charset="-122"/>
              </a:rPr>
              <a:t>深度负反馈：</a:t>
            </a:r>
          </a:p>
        </p:txBody>
      </p:sp>
      <p:graphicFrame>
        <p:nvGraphicFramePr>
          <p:cNvPr id="634898" name="Object 18"/>
          <p:cNvGraphicFramePr>
            <a:graphicFrameLocks noChangeAspect="1"/>
          </p:cNvGraphicFramePr>
          <p:nvPr/>
        </p:nvGraphicFramePr>
        <p:xfrm>
          <a:off x="4138613" y="4886325"/>
          <a:ext cx="11255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73075" imgH="161290" progId="Equation.3">
                  <p:embed/>
                </p:oleObj>
              </mc:Choice>
              <mc:Fallback>
                <p:oleObj name="公式" r:id="rId6" imgW="473075" imgH="1612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4886325"/>
                        <a:ext cx="1125537" cy="487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899" name="Group 19"/>
          <p:cNvGrpSpPr/>
          <p:nvPr/>
        </p:nvGrpSpPr>
        <p:grpSpPr bwMode="auto">
          <a:xfrm>
            <a:off x="395288" y="2381250"/>
            <a:ext cx="2895600" cy="2173288"/>
            <a:chOff x="240" y="1008"/>
            <a:chExt cx="1824" cy="1369"/>
          </a:xfrm>
        </p:grpSpPr>
        <p:sp>
          <p:nvSpPr>
            <p:cNvPr id="47118" name="Rectangle 20"/>
            <p:cNvSpPr>
              <a:spLocks noChangeArrowheads="1"/>
            </p:cNvSpPr>
            <p:nvPr/>
          </p:nvSpPr>
          <p:spPr bwMode="auto">
            <a:xfrm>
              <a:off x="528" y="10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0033CC"/>
                  </a:solidFill>
                </a:rPr>
                <a:t>i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i</a:t>
              </a:r>
            </a:p>
          </p:txBody>
        </p:sp>
        <p:sp>
          <p:nvSpPr>
            <p:cNvPr id="47119" name="Text Box 21"/>
            <p:cNvSpPr txBox="1">
              <a:spLocks noChangeArrowheads="1"/>
            </p:cNvSpPr>
            <p:nvPr/>
          </p:nvSpPr>
          <p:spPr bwMode="auto">
            <a:xfrm>
              <a:off x="1344" y="1200"/>
              <a:ext cx="720" cy="505"/>
            </a:xfrm>
            <a:prstGeom prst="rect">
              <a:avLst/>
            </a:prstGeom>
            <a:solidFill>
              <a:srgbClr val="FBFEDA"/>
            </a:solidFill>
            <a:ln w="38100">
              <a:solidFill>
                <a:srgbClr val="00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en-US" altLang="zh-CN" sz="800" b="1">
                <a:solidFill>
                  <a:srgbClr val="FF0066"/>
                </a:solidFill>
              </a:endParaRPr>
            </a:p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</a:rPr>
                <a:t>      </a:t>
              </a:r>
              <a:r>
                <a:rPr kumimoji="1" lang="en-US" altLang="zh-CN" sz="2800" b="1" i="1">
                  <a:solidFill>
                    <a:srgbClr val="0033CC"/>
                  </a:solidFill>
                </a:rPr>
                <a:t>A</a:t>
              </a:r>
            </a:p>
            <a:p>
              <a:pPr eaLnBrk="1" hangingPunct="1"/>
              <a:endParaRPr kumimoji="1" lang="en-US" altLang="zh-CN" sz="800" b="1">
                <a:solidFill>
                  <a:srgbClr val="FF0066"/>
                </a:solidFill>
              </a:endParaRPr>
            </a:p>
          </p:txBody>
        </p:sp>
        <p:sp>
          <p:nvSpPr>
            <p:cNvPr id="47120" name="Text Box 22"/>
            <p:cNvSpPr txBox="1">
              <a:spLocks noChangeArrowheads="1"/>
            </p:cNvSpPr>
            <p:nvPr/>
          </p:nvSpPr>
          <p:spPr bwMode="auto">
            <a:xfrm>
              <a:off x="1344" y="1872"/>
              <a:ext cx="720" cy="505"/>
            </a:xfrm>
            <a:prstGeom prst="rect">
              <a:avLst/>
            </a:prstGeom>
            <a:solidFill>
              <a:srgbClr val="FBFEDA"/>
            </a:solidFill>
            <a:ln w="38100">
              <a:solidFill>
                <a:srgbClr val="00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en-US" altLang="zh-CN" sz="800" b="1">
                <a:solidFill>
                  <a:srgbClr val="FF0066"/>
                </a:solidFill>
              </a:endParaRPr>
            </a:p>
            <a:p>
              <a:pPr eaLnBrk="1" hangingPunct="1"/>
              <a:r>
                <a:rPr kumimoji="1" lang="en-US" altLang="zh-CN" sz="2800" b="1">
                  <a:solidFill>
                    <a:srgbClr val="FF0000"/>
                  </a:solidFill>
                </a:rPr>
                <a:t>       </a:t>
              </a:r>
              <a:r>
                <a:rPr kumimoji="1" lang="en-US" altLang="zh-CN" sz="2800" b="1" i="1">
                  <a:solidFill>
                    <a:srgbClr val="0033CC"/>
                  </a:solidFill>
                </a:rPr>
                <a:t>F</a:t>
              </a:r>
            </a:p>
            <a:p>
              <a:pPr eaLnBrk="1" hangingPunct="1"/>
              <a:endParaRPr kumimoji="1" lang="en-US" altLang="zh-CN" sz="800" b="1">
                <a:solidFill>
                  <a:srgbClr val="FF0066"/>
                </a:solidFill>
              </a:endParaRPr>
            </a:p>
          </p:txBody>
        </p:sp>
        <p:grpSp>
          <p:nvGrpSpPr>
            <p:cNvPr id="47121" name="Group 23"/>
            <p:cNvGrpSpPr/>
            <p:nvPr/>
          </p:nvGrpSpPr>
          <p:grpSpPr bwMode="auto">
            <a:xfrm flipH="1">
              <a:off x="1152" y="1632"/>
              <a:ext cx="528" cy="336"/>
              <a:chOff x="2400" y="2016"/>
              <a:chExt cx="192" cy="336"/>
            </a:xfrm>
          </p:grpSpPr>
          <p:sp>
            <p:nvSpPr>
              <p:cNvPr id="47150" name="Line 24"/>
              <p:cNvSpPr>
                <a:spLocks noChangeShapeType="1"/>
              </p:cNvSpPr>
              <p:nvPr/>
            </p:nvSpPr>
            <p:spPr bwMode="auto">
              <a:xfrm>
                <a:off x="2400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1" name="Line 25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2" name="Line 26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22" name="Line 27"/>
            <p:cNvSpPr>
              <a:spLocks noChangeShapeType="1"/>
            </p:cNvSpPr>
            <p:nvPr/>
          </p:nvSpPr>
          <p:spPr bwMode="auto">
            <a:xfrm>
              <a:off x="528" y="1296"/>
              <a:ext cx="115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28"/>
            <p:cNvSpPr>
              <a:spLocks noChangeShapeType="1"/>
            </p:cNvSpPr>
            <p:nvPr/>
          </p:nvSpPr>
          <p:spPr bwMode="auto">
            <a:xfrm>
              <a:off x="720" y="2256"/>
              <a:ext cx="96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29"/>
            <p:cNvSpPr>
              <a:spLocks noChangeShapeType="1"/>
            </p:cNvSpPr>
            <p:nvPr/>
          </p:nvSpPr>
          <p:spPr bwMode="auto">
            <a:xfrm>
              <a:off x="720" y="1728"/>
              <a:ext cx="0" cy="52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Oval 30"/>
            <p:cNvSpPr>
              <a:spLocks noChangeArrowheads="1"/>
            </p:cNvSpPr>
            <p:nvPr/>
          </p:nvSpPr>
          <p:spPr bwMode="auto">
            <a:xfrm>
              <a:off x="1584" y="2016"/>
              <a:ext cx="192" cy="192"/>
            </a:xfrm>
            <a:prstGeom prst="ellipse">
              <a:avLst/>
            </a:prstGeom>
            <a:noFill/>
            <a:ln w="38100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31"/>
            <p:cNvSpPr>
              <a:spLocks noChangeShapeType="1"/>
            </p:cNvSpPr>
            <p:nvPr/>
          </p:nvSpPr>
          <p:spPr bwMode="auto">
            <a:xfrm flipV="1">
              <a:off x="912" y="1584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27" name="Group 32"/>
            <p:cNvGrpSpPr/>
            <p:nvPr/>
          </p:nvGrpSpPr>
          <p:grpSpPr bwMode="auto">
            <a:xfrm>
              <a:off x="912" y="1296"/>
              <a:ext cx="96" cy="96"/>
              <a:chOff x="1152" y="768"/>
              <a:chExt cx="96" cy="96"/>
            </a:xfrm>
          </p:grpSpPr>
          <p:sp>
            <p:nvSpPr>
              <p:cNvPr id="47148" name="Line 33"/>
              <p:cNvSpPr>
                <a:spLocks noChangeShapeType="1"/>
              </p:cNvSpPr>
              <p:nvPr/>
            </p:nvSpPr>
            <p:spPr bwMode="auto">
              <a:xfrm rot="5400000" flipV="1">
                <a:off x="1152" y="81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9" name="Line 34"/>
              <p:cNvSpPr>
                <a:spLocks noChangeShapeType="1"/>
              </p:cNvSpPr>
              <p:nvPr/>
            </p:nvSpPr>
            <p:spPr bwMode="auto">
              <a:xfrm flipV="1">
                <a:off x="1152" y="81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28" name="Line 35"/>
            <p:cNvSpPr>
              <a:spLocks noChangeShapeType="1"/>
            </p:cNvSpPr>
            <p:nvPr/>
          </p:nvSpPr>
          <p:spPr bwMode="auto">
            <a:xfrm flipV="1">
              <a:off x="336" y="1728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29" name="Group 36"/>
            <p:cNvGrpSpPr/>
            <p:nvPr/>
          </p:nvGrpSpPr>
          <p:grpSpPr bwMode="auto">
            <a:xfrm>
              <a:off x="336" y="1200"/>
              <a:ext cx="96" cy="96"/>
              <a:chOff x="1152" y="768"/>
              <a:chExt cx="96" cy="96"/>
            </a:xfrm>
          </p:grpSpPr>
          <p:sp>
            <p:nvSpPr>
              <p:cNvPr id="47146" name="Line 37"/>
              <p:cNvSpPr>
                <a:spLocks noChangeShapeType="1"/>
              </p:cNvSpPr>
              <p:nvPr/>
            </p:nvSpPr>
            <p:spPr bwMode="auto">
              <a:xfrm rot="5400000" flipV="1">
                <a:off x="1152" y="81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7" name="Line 38"/>
              <p:cNvSpPr>
                <a:spLocks noChangeShapeType="1"/>
              </p:cNvSpPr>
              <p:nvPr/>
            </p:nvSpPr>
            <p:spPr bwMode="auto">
              <a:xfrm flipV="1">
                <a:off x="1152" y="81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30" name="Line 39"/>
            <p:cNvSpPr>
              <a:spLocks noChangeShapeType="1"/>
            </p:cNvSpPr>
            <p:nvPr/>
          </p:nvSpPr>
          <p:spPr bwMode="auto">
            <a:xfrm flipV="1">
              <a:off x="912" y="2208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31" name="Group 40"/>
            <p:cNvGrpSpPr/>
            <p:nvPr/>
          </p:nvGrpSpPr>
          <p:grpSpPr bwMode="auto">
            <a:xfrm>
              <a:off x="912" y="1920"/>
              <a:ext cx="96" cy="96"/>
              <a:chOff x="1152" y="768"/>
              <a:chExt cx="96" cy="96"/>
            </a:xfrm>
          </p:grpSpPr>
          <p:sp>
            <p:nvSpPr>
              <p:cNvPr id="47144" name="Line 41"/>
              <p:cNvSpPr>
                <a:spLocks noChangeShapeType="1"/>
              </p:cNvSpPr>
              <p:nvPr/>
            </p:nvSpPr>
            <p:spPr bwMode="auto">
              <a:xfrm rot="5400000" flipV="1">
                <a:off x="1152" y="81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5" name="Line 42"/>
              <p:cNvSpPr>
                <a:spLocks noChangeShapeType="1"/>
              </p:cNvSpPr>
              <p:nvPr/>
            </p:nvSpPr>
            <p:spPr bwMode="auto">
              <a:xfrm flipV="1">
                <a:off x="1152" y="81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32" name="Text Box 43"/>
            <p:cNvSpPr txBox="1">
              <a:spLocks noChangeArrowheads="1"/>
            </p:cNvSpPr>
            <p:nvPr/>
          </p:nvSpPr>
          <p:spPr bwMode="auto">
            <a:xfrm>
              <a:off x="240" y="12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0033CC"/>
                  </a:solidFill>
                </a:rPr>
                <a:t>u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i</a:t>
              </a:r>
            </a:p>
          </p:txBody>
        </p:sp>
        <p:sp>
          <p:nvSpPr>
            <p:cNvPr id="47133" name="Text Box 44"/>
            <p:cNvSpPr txBox="1">
              <a:spLocks noChangeArrowheads="1"/>
            </p:cNvSpPr>
            <p:nvPr/>
          </p:nvSpPr>
          <p:spPr bwMode="auto">
            <a:xfrm>
              <a:off x="864" y="124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0033CC"/>
                  </a:solidFill>
                </a:rPr>
                <a:t>u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id</a:t>
              </a:r>
            </a:p>
          </p:txBody>
        </p:sp>
        <p:sp>
          <p:nvSpPr>
            <p:cNvPr id="47134" name="Text Box 45"/>
            <p:cNvSpPr txBox="1">
              <a:spLocks noChangeArrowheads="1"/>
            </p:cNvSpPr>
            <p:nvPr/>
          </p:nvSpPr>
          <p:spPr bwMode="auto">
            <a:xfrm>
              <a:off x="816" y="187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0033CC"/>
                  </a:solidFill>
                </a:rPr>
                <a:t>u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f</a:t>
              </a:r>
            </a:p>
          </p:txBody>
        </p:sp>
        <p:sp>
          <p:nvSpPr>
            <p:cNvPr id="47135" name="Line 46"/>
            <p:cNvSpPr>
              <a:spLocks noChangeShapeType="1"/>
            </p:cNvSpPr>
            <p:nvPr/>
          </p:nvSpPr>
          <p:spPr bwMode="auto">
            <a:xfrm>
              <a:off x="1680" y="1296"/>
              <a:ext cx="0" cy="33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47"/>
            <p:cNvSpPr>
              <a:spLocks noChangeShapeType="1"/>
            </p:cNvSpPr>
            <p:nvPr/>
          </p:nvSpPr>
          <p:spPr bwMode="auto">
            <a:xfrm>
              <a:off x="1680" y="1968"/>
              <a:ext cx="0" cy="28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Rectangle 48"/>
            <p:cNvSpPr>
              <a:spLocks noChangeArrowheads="1"/>
            </p:cNvSpPr>
            <p:nvPr/>
          </p:nvSpPr>
          <p:spPr bwMode="auto">
            <a:xfrm>
              <a:off x="1632" y="1344"/>
              <a:ext cx="96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49"/>
            <p:cNvSpPr>
              <a:spLocks noChangeShapeType="1"/>
            </p:cNvSpPr>
            <p:nvPr/>
          </p:nvSpPr>
          <p:spPr bwMode="auto">
            <a:xfrm>
              <a:off x="528" y="1728"/>
              <a:ext cx="192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Text Box 50"/>
            <p:cNvSpPr txBox="1">
              <a:spLocks noChangeArrowheads="1"/>
            </p:cNvSpPr>
            <p:nvPr/>
          </p:nvSpPr>
          <p:spPr bwMode="auto">
            <a:xfrm>
              <a:off x="1296" y="129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FF0066"/>
                  </a:solidFill>
                </a:rPr>
                <a:t>R</a:t>
              </a:r>
              <a:r>
                <a:rPr kumimoji="1" lang="en-US" altLang="zh-CN" sz="2400" b="1" baseline="-25000">
                  <a:solidFill>
                    <a:srgbClr val="FF0066"/>
                  </a:solidFill>
                </a:rPr>
                <a:t>i</a:t>
              </a:r>
            </a:p>
          </p:txBody>
        </p:sp>
        <p:sp>
          <p:nvSpPr>
            <p:cNvPr id="47140" name="Text Box 51"/>
            <p:cNvSpPr txBox="1">
              <a:spLocks noChangeArrowheads="1"/>
            </p:cNvSpPr>
            <p:nvPr/>
          </p:nvSpPr>
          <p:spPr bwMode="auto">
            <a:xfrm>
              <a:off x="1056" y="196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FF0000"/>
                  </a:solidFill>
                </a:rPr>
                <a:t>AFu</a:t>
              </a:r>
              <a:r>
                <a:rPr kumimoji="1" lang="en-US" altLang="zh-CN" sz="2400" b="1" baseline="-25000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47141" name="Line 52"/>
            <p:cNvSpPr>
              <a:spLocks noChangeShapeType="1"/>
            </p:cNvSpPr>
            <p:nvPr/>
          </p:nvSpPr>
          <p:spPr bwMode="auto">
            <a:xfrm>
              <a:off x="720" y="1200"/>
              <a:ext cx="24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Oval 53"/>
            <p:cNvSpPr>
              <a:spLocks noChangeArrowheads="1"/>
            </p:cNvSpPr>
            <p:nvPr/>
          </p:nvSpPr>
          <p:spPr bwMode="auto">
            <a:xfrm>
              <a:off x="480" y="1248"/>
              <a:ext cx="68" cy="68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Oval 54"/>
            <p:cNvSpPr>
              <a:spLocks noChangeArrowheads="1"/>
            </p:cNvSpPr>
            <p:nvPr/>
          </p:nvSpPr>
          <p:spPr bwMode="auto">
            <a:xfrm>
              <a:off x="480" y="1680"/>
              <a:ext cx="68" cy="68"/>
            </a:xfrm>
            <a:prstGeom prst="ellips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4935" name="Group 55"/>
          <p:cNvGrpSpPr/>
          <p:nvPr/>
        </p:nvGrpSpPr>
        <p:grpSpPr bwMode="auto">
          <a:xfrm>
            <a:off x="539750" y="3389313"/>
            <a:ext cx="857250" cy="827087"/>
            <a:chOff x="336" y="1584"/>
            <a:chExt cx="540" cy="521"/>
          </a:xfrm>
        </p:grpSpPr>
        <p:sp>
          <p:nvSpPr>
            <p:cNvPr id="47115" name="Line 56"/>
            <p:cNvSpPr>
              <a:spLocks noChangeShapeType="1"/>
            </p:cNvSpPr>
            <p:nvPr/>
          </p:nvSpPr>
          <p:spPr bwMode="auto">
            <a:xfrm>
              <a:off x="624" y="1584"/>
              <a:ext cx="0" cy="35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Line 57"/>
            <p:cNvSpPr>
              <a:spLocks noChangeShapeType="1"/>
            </p:cNvSpPr>
            <p:nvPr/>
          </p:nvSpPr>
          <p:spPr bwMode="auto">
            <a:xfrm>
              <a:off x="624" y="1584"/>
              <a:ext cx="24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Rectangle 58"/>
            <p:cNvSpPr>
              <a:spLocks noChangeArrowheads="1"/>
            </p:cNvSpPr>
            <p:nvPr/>
          </p:nvSpPr>
          <p:spPr bwMode="auto">
            <a:xfrm>
              <a:off x="336" y="1817"/>
              <a:ext cx="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66"/>
                  </a:solidFill>
                </a:rPr>
                <a:t>r</a:t>
              </a:r>
              <a:r>
                <a:rPr kumimoji="1" lang="en-US" altLang="zh-CN" sz="2400" b="1" baseline="-25000">
                  <a:solidFill>
                    <a:srgbClr val="FF0066"/>
                  </a:solidFill>
                </a:rPr>
                <a:t>if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/>
              <p14:cNvContentPartPr/>
              <p14:nvPr/>
            </p14:nvContentPartPr>
            <p14:xfrm>
              <a:off x="481965" y="4276725"/>
              <a:ext cx="312420" cy="95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9"/>
            </p:blipFill>
            <p:spPr>
              <a:xfrm>
                <a:off x="481965" y="4276725"/>
                <a:ext cx="31242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墨迹 2"/>
              <p14:cNvContentPartPr/>
              <p14:nvPr/>
            </p14:nvContentPartPr>
            <p14:xfrm>
              <a:off x="464185" y="3232150"/>
              <a:ext cx="285750" cy="889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11"/>
            </p:blipFill>
            <p:spPr>
              <a:xfrm>
                <a:off x="464185" y="3232150"/>
                <a:ext cx="285750" cy="889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3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3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  <p:bldP spid="634883" grpId="0" autoUpdateAnimBg="0"/>
      <p:bldP spid="634884" grpId="0" autoUpdateAnimBg="0"/>
      <p:bldP spid="63489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468313" y="692150"/>
            <a:ext cx="8385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并联反馈使放大电路的输入电阻 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i="1" baseline="-30000">
                <a:solidFill>
                  <a:srgbClr val="003399"/>
                </a:solidFill>
              </a:rPr>
              <a:t>i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减小。</a:t>
            </a:r>
          </a:p>
        </p:txBody>
      </p:sp>
      <p:graphicFrame>
        <p:nvGraphicFramePr>
          <p:cNvPr id="776197" name="Object 5"/>
          <p:cNvGraphicFramePr>
            <a:graphicFrameLocks noChangeAspect="1"/>
          </p:cNvGraphicFramePr>
          <p:nvPr/>
        </p:nvGraphicFramePr>
        <p:xfrm>
          <a:off x="3754438" y="1539875"/>
          <a:ext cx="4649787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03400" imgH="431800" progId="Equation.3">
                  <p:embed/>
                </p:oleObj>
              </mc:Choice>
              <mc:Fallback>
                <p:oleObj name="公式" r:id="rId2" imgW="1803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1539875"/>
                        <a:ext cx="4649787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6198" name="Object 6"/>
          <p:cNvGraphicFramePr>
            <a:graphicFrameLocks noChangeAspect="1"/>
          </p:cNvGraphicFramePr>
          <p:nvPr/>
        </p:nvGraphicFramePr>
        <p:xfrm>
          <a:off x="4932363" y="3073400"/>
          <a:ext cx="16605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63905" imgH="354965" progId="Equation.3">
                  <p:embed/>
                </p:oleObj>
              </mc:Choice>
              <mc:Fallback>
                <p:oleObj name="公式" r:id="rId4" imgW="763905" imgH="3549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73400"/>
                        <a:ext cx="1660525" cy="9048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9" name="Rectangle 7"/>
          <p:cNvSpPr>
            <a:spLocks noChangeArrowheads="1"/>
          </p:cNvSpPr>
          <p:nvPr/>
        </p:nvSpPr>
        <p:spPr bwMode="auto">
          <a:xfrm>
            <a:off x="1677988" y="4479925"/>
            <a:ext cx="218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600" b="1">
                <a:solidFill>
                  <a:srgbClr val="0033CC"/>
                </a:solidFill>
                <a:ea typeface="楷体_GB2312" pitchFamily="49" charset="-122"/>
              </a:rPr>
              <a:t>深度负反馈：</a:t>
            </a:r>
          </a:p>
        </p:txBody>
      </p:sp>
      <p:graphicFrame>
        <p:nvGraphicFramePr>
          <p:cNvPr id="776200" name="Object 8"/>
          <p:cNvGraphicFramePr>
            <a:graphicFrameLocks noChangeAspect="1"/>
          </p:cNvGraphicFramePr>
          <p:nvPr/>
        </p:nvGraphicFramePr>
        <p:xfrm>
          <a:off x="4271963" y="4500563"/>
          <a:ext cx="9842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41325" imgH="161290" progId="Equation.3">
                  <p:embed/>
                </p:oleObj>
              </mc:Choice>
              <mc:Fallback>
                <p:oleObj name="公式" r:id="rId6" imgW="441325" imgH="1612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4500563"/>
                        <a:ext cx="984250" cy="4683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6201" name="Group 9"/>
          <p:cNvGrpSpPr/>
          <p:nvPr/>
        </p:nvGrpSpPr>
        <p:grpSpPr bwMode="auto">
          <a:xfrm>
            <a:off x="611188" y="1557338"/>
            <a:ext cx="2743200" cy="2325687"/>
            <a:chOff x="336" y="2592"/>
            <a:chExt cx="1728" cy="1465"/>
          </a:xfrm>
        </p:grpSpPr>
        <p:sp>
          <p:nvSpPr>
            <p:cNvPr id="48140" name="Text Box 10"/>
            <p:cNvSpPr txBox="1">
              <a:spLocks noChangeArrowheads="1"/>
            </p:cNvSpPr>
            <p:nvPr/>
          </p:nvSpPr>
          <p:spPr bwMode="auto">
            <a:xfrm>
              <a:off x="720" y="297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rgbClr val="0033CC"/>
                  </a:solidFill>
                </a:rPr>
                <a:t>i</a:t>
              </a:r>
              <a:r>
                <a:rPr kumimoji="1" lang="en-US" altLang="zh-CN" sz="2800" b="1" baseline="-25000">
                  <a:solidFill>
                    <a:srgbClr val="0033CC"/>
                  </a:solidFill>
                </a:rPr>
                <a:t>f</a:t>
              </a:r>
            </a:p>
          </p:txBody>
        </p:sp>
        <p:sp>
          <p:nvSpPr>
            <p:cNvPr id="48141" name="Line 11"/>
            <p:cNvSpPr>
              <a:spLocks noChangeShapeType="1"/>
            </p:cNvSpPr>
            <p:nvPr/>
          </p:nvSpPr>
          <p:spPr bwMode="auto">
            <a:xfrm>
              <a:off x="1104" y="2928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Line 12"/>
            <p:cNvSpPr>
              <a:spLocks noChangeShapeType="1"/>
            </p:cNvSpPr>
            <p:nvPr/>
          </p:nvSpPr>
          <p:spPr bwMode="auto">
            <a:xfrm rot="5400000" flipV="1">
              <a:off x="888" y="3144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Text Box 13"/>
            <p:cNvSpPr txBox="1">
              <a:spLocks noChangeArrowheads="1"/>
            </p:cNvSpPr>
            <p:nvPr/>
          </p:nvSpPr>
          <p:spPr bwMode="auto">
            <a:xfrm>
              <a:off x="1056" y="259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0033CC"/>
                  </a:solidFill>
                </a:rPr>
                <a:t>i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id</a:t>
              </a:r>
            </a:p>
          </p:txBody>
        </p:sp>
        <p:sp>
          <p:nvSpPr>
            <p:cNvPr id="48144" name="Rectangle 14"/>
            <p:cNvSpPr>
              <a:spLocks noChangeArrowheads="1"/>
            </p:cNvSpPr>
            <p:nvPr/>
          </p:nvSpPr>
          <p:spPr bwMode="auto">
            <a:xfrm>
              <a:off x="624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0033CC"/>
                  </a:solidFill>
                </a:rPr>
                <a:t>i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i</a:t>
              </a:r>
            </a:p>
          </p:txBody>
        </p:sp>
        <p:sp>
          <p:nvSpPr>
            <p:cNvPr id="48145" name="Text Box 15"/>
            <p:cNvSpPr txBox="1">
              <a:spLocks noChangeArrowheads="1"/>
            </p:cNvSpPr>
            <p:nvPr/>
          </p:nvSpPr>
          <p:spPr bwMode="auto">
            <a:xfrm>
              <a:off x="1344" y="2880"/>
              <a:ext cx="720" cy="505"/>
            </a:xfrm>
            <a:prstGeom prst="rect">
              <a:avLst/>
            </a:prstGeom>
            <a:solidFill>
              <a:srgbClr val="FBFEDA"/>
            </a:solidFill>
            <a:ln w="38100">
              <a:solidFill>
                <a:srgbClr val="00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en-US" altLang="zh-CN" sz="800" b="1">
                <a:solidFill>
                  <a:srgbClr val="FF0066"/>
                </a:solidFill>
              </a:endParaRPr>
            </a:p>
            <a:p>
              <a:pPr eaLnBrk="1" hangingPunct="1"/>
              <a:r>
                <a:rPr kumimoji="1" lang="en-US" altLang="zh-CN" sz="2800" b="1">
                  <a:solidFill>
                    <a:srgbClr val="FF0066"/>
                  </a:solidFill>
                </a:rPr>
                <a:t>       </a:t>
              </a:r>
              <a:r>
                <a:rPr kumimoji="1" lang="en-US" altLang="zh-CN" sz="2800" b="1" i="1">
                  <a:solidFill>
                    <a:srgbClr val="0033CC"/>
                  </a:solidFill>
                </a:rPr>
                <a:t>A</a:t>
              </a:r>
            </a:p>
            <a:p>
              <a:pPr eaLnBrk="1" hangingPunct="1"/>
              <a:endParaRPr kumimoji="1" lang="en-US" altLang="zh-CN" sz="800" b="1">
                <a:solidFill>
                  <a:srgbClr val="0033CC"/>
                </a:solidFill>
              </a:endParaRPr>
            </a:p>
          </p:txBody>
        </p:sp>
        <p:sp>
          <p:nvSpPr>
            <p:cNvPr id="48146" name="Text Box 16"/>
            <p:cNvSpPr txBox="1">
              <a:spLocks noChangeArrowheads="1"/>
            </p:cNvSpPr>
            <p:nvPr/>
          </p:nvSpPr>
          <p:spPr bwMode="auto">
            <a:xfrm>
              <a:off x="1344" y="3552"/>
              <a:ext cx="720" cy="505"/>
            </a:xfrm>
            <a:prstGeom prst="rect">
              <a:avLst/>
            </a:prstGeom>
            <a:solidFill>
              <a:srgbClr val="FBFEDA"/>
            </a:solidFill>
            <a:ln w="38100">
              <a:solidFill>
                <a:srgbClr val="00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en-US" altLang="zh-CN" sz="800" b="1">
                <a:solidFill>
                  <a:srgbClr val="FF0066"/>
                </a:solidFill>
              </a:endParaRPr>
            </a:p>
            <a:p>
              <a:pPr eaLnBrk="1" hangingPunct="1"/>
              <a:r>
                <a:rPr kumimoji="1" lang="en-US" altLang="zh-CN" sz="2800" b="1">
                  <a:solidFill>
                    <a:srgbClr val="FF0000"/>
                  </a:solidFill>
                </a:rPr>
                <a:t>       </a:t>
              </a:r>
              <a:r>
                <a:rPr kumimoji="1" lang="en-US" altLang="zh-CN" sz="2800" b="1" i="1">
                  <a:solidFill>
                    <a:srgbClr val="0033CC"/>
                  </a:solidFill>
                </a:rPr>
                <a:t>F</a:t>
              </a:r>
            </a:p>
            <a:p>
              <a:pPr eaLnBrk="1" hangingPunct="1"/>
              <a:endParaRPr kumimoji="1" lang="en-US" altLang="zh-CN" sz="800" b="1">
                <a:solidFill>
                  <a:srgbClr val="FF0066"/>
                </a:solidFill>
              </a:endParaRPr>
            </a:p>
          </p:txBody>
        </p:sp>
        <p:sp>
          <p:nvSpPr>
            <p:cNvPr id="48147" name="Line 17"/>
            <p:cNvSpPr>
              <a:spLocks noChangeShapeType="1"/>
            </p:cNvSpPr>
            <p:nvPr/>
          </p:nvSpPr>
          <p:spPr bwMode="auto">
            <a:xfrm flipH="1">
              <a:off x="576" y="3312"/>
              <a:ext cx="110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18"/>
            <p:cNvSpPr>
              <a:spLocks noChangeShapeType="1"/>
            </p:cNvSpPr>
            <p:nvPr/>
          </p:nvSpPr>
          <p:spPr bwMode="auto">
            <a:xfrm flipH="1" flipV="1">
              <a:off x="1056" y="3648"/>
              <a:ext cx="62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Line 19"/>
            <p:cNvSpPr>
              <a:spLocks noChangeShapeType="1"/>
            </p:cNvSpPr>
            <p:nvPr/>
          </p:nvSpPr>
          <p:spPr bwMode="auto">
            <a:xfrm flipH="1">
              <a:off x="1056" y="2976"/>
              <a:ext cx="0" cy="67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Line 20"/>
            <p:cNvSpPr>
              <a:spLocks noChangeShapeType="1"/>
            </p:cNvSpPr>
            <p:nvPr/>
          </p:nvSpPr>
          <p:spPr bwMode="auto">
            <a:xfrm>
              <a:off x="576" y="2976"/>
              <a:ext cx="110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1" name="Line 21"/>
            <p:cNvSpPr>
              <a:spLocks noChangeShapeType="1"/>
            </p:cNvSpPr>
            <p:nvPr/>
          </p:nvSpPr>
          <p:spPr bwMode="auto">
            <a:xfrm>
              <a:off x="720" y="3936"/>
              <a:ext cx="96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Line 22"/>
            <p:cNvSpPr>
              <a:spLocks noChangeShapeType="1"/>
            </p:cNvSpPr>
            <p:nvPr/>
          </p:nvSpPr>
          <p:spPr bwMode="auto">
            <a:xfrm>
              <a:off x="720" y="3312"/>
              <a:ext cx="0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3" name="Line 23"/>
            <p:cNvSpPr>
              <a:spLocks noChangeShapeType="1"/>
            </p:cNvSpPr>
            <p:nvPr/>
          </p:nvSpPr>
          <p:spPr bwMode="auto">
            <a:xfrm flipV="1">
              <a:off x="384" y="3312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54" name="Group 24"/>
            <p:cNvGrpSpPr/>
            <p:nvPr/>
          </p:nvGrpSpPr>
          <p:grpSpPr bwMode="auto">
            <a:xfrm>
              <a:off x="384" y="2880"/>
              <a:ext cx="96" cy="96"/>
              <a:chOff x="1152" y="768"/>
              <a:chExt cx="96" cy="96"/>
            </a:xfrm>
          </p:grpSpPr>
          <p:sp>
            <p:nvSpPr>
              <p:cNvPr id="48168" name="Line 25"/>
              <p:cNvSpPr>
                <a:spLocks noChangeShapeType="1"/>
              </p:cNvSpPr>
              <p:nvPr/>
            </p:nvSpPr>
            <p:spPr bwMode="auto">
              <a:xfrm rot="5400000" flipV="1">
                <a:off x="1152" y="81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9" name="Line 26"/>
              <p:cNvSpPr>
                <a:spLocks noChangeShapeType="1"/>
              </p:cNvSpPr>
              <p:nvPr/>
            </p:nvSpPr>
            <p:spPr bwMode="auto">
              <a:xfrm flipV="1">
                <a:off x="1152" y="81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36" y="292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0033CC"/>
                  </a:solidFill>
                </a:rPr>
                <a:t>u</a:t>
              </a:r>
              <a:r>
                <a:rPr kumimoji="1" lang="en-US" altLang="zh-CN" sz="2400" b="1" baseline="-25000">
                  <a:solidFill>
                    <a:srgbClr val="0033CC"/>
                  </a:solidFill>
                </a:rPr>
                <a:t>i</a:t>
              </a:r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1680" y="2976"/>
              <a:ext cx="0" cy="33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1680" y="3648"/>
              <a:ext cx="0" cy="28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Rectangle 30"/>
            <p:cNvSpPr>
              <a:spLocks noChangeArrowheads="1"/>
            </p:cNvSpPr>
            <p:nvPr/>
          </p:nvSpPr>
          <p:spPr bwMode="auto">
            <a:xfrm>
              <a:off x="1632" y="3024"/>
              <a:ext cx="96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33C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9" name="Text Box 31"/>
            <p:cNvSpPr txBox="1">
              <a:spLocks noChangeArrowheads="1"/>
            </p:cNvSpPr>
            <p:nvPr/>
          </p:nvSpPr>
          <p:spPr bwMode="auto">
            <a:xfrm>
              <a:off x="1296" y="297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FF0066"/>
                  </a:solidFill>
                </a:rPr>
                <a:t>r</a:t>
              </a:r>
              <a:r>
                <a:rPr kumimoji="1" lang="en-US" altLang="zh-CN" sz="2400" b="1" baseline="-25000">
                  <a:solidFill>
                    <a:srgbClr val="FF0066"/>
                  </a:solidFill>
                </a:rPr>
                <a:t>i</a:t>
              </a:r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720" y="2928"/>
              <a:ext cx="24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61" name="Group 33"/>
            <p:cNvGrpSpPr/>
            <p:nvPr/>
          </p:nvGrpSpPr>
          <p:grpSpPr bwMode="auto">
            <a:xfrm>
              <a:off x="1584" y="3696"/>
              <a:ext cx="192" cy="192"/>
              <a:chOff x="816" y="1920"/>
              <a:chExt cx="192" cy="192"/>
            </a:xfrm>
          </p:grpSpPr>
          <p:sp>
            <p:nvSpPr>
              <p:cNvPr id="48166" name="Oval 34"/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7" name="Line 35"/>
              <p:cNvSpPr>
                <a:spLocks noChangeShapeType="1"/>
              </p:cNvSpPr>
              <p:nvPr/>
            </p:nvSpPr>
            <p:spPr bwMode="auto">
              <a:xfrm>
                <a:off x="816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62" name="Text Box 36"/>
            <p:cNvSpPr txBox="1">
              <a:spLocks noChangeArrowheads="1"/>
            </p:cNvSpPr>
            <p:nvPr/>
          </p:nvSpPr>
          <p:spPr bwMode="auto">
            <a:xfrm>
              <a:off x="960" y="364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FF0000"/>
                  </a:solidFill>
                </a:rPr>
                <a:t>AFi</a:t>
              </a:r>
              <a:r>
                <a:rPr kumimoji="1" lang="en-US" altLang="zh-CN" sz="2400" b="1" baseline="-25000">
                  <a:solidFill>
                    <a:srgbClr val="FF0000"/>
                  </a:solidFill>
                </a:rPr>
                <a:t>id</a:t>
              </a:r>
            </a:p>
          </p:txBody>
        </p:sp>
        <p:grpSp>
          <p:nvGrpSpPr>
            <p:cNvPr id="48163" name="Group 37"/>
            <p:cNvGrpSpPr/>
            <p:nvPr/>
          </p:nvGrpSpPr>
          <p:grpSpPr bwMode="auto">
            <a:xfrm>
              <a:off x="528" y="2928"/>
              <a:ext cx="68" cy="403"/>
              <a:chOff x="2112" y="2748"/>
              <a:chExt cx="68" cy="403"/>
            </a:xfrm>
          </p:grpSpPr>
          <p:sp>
            <p:nvSpPr>
              <p:cNvPr id="48164" name="Oval 38"/>
              <p:cNvSpPr>
                <a:spLocks noChangeArrowheads="1"/>
              </p:cNvSpPr>
              <p:nvPr/>
            </p:nvSpPr>
            <p:spPr bwMode="auto">
              <a:xfrm>
                <a:off x="2112" y="2748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5" name="Oval 39"/>
              <p:cNvSpPr>
                <a:spLocks noChangeArrowheads="1"/>
              </p:cNvSpPr>
              <p:nvPr/>
            </p:nvSpPr>
            <p:spPr bwMode="auto">
              <a:xfrm>
                <a:off x="2112" y="3083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33CC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76232" name="Group 40"/>
          <p:cNvGrpSpPr/>
          <p:nvPr/>
        </p:nvGrpSpPr>
        <p:grpSpPr bwMode="auto">
          <a:xfrm>
            <a:off x="395288" y="2565400"/>
            <a:ext cx="857250" cy="827088"/>
            <a:chOff x="336" y="1584"/>
            <a:chExt cx="540" cy="521"/>
          </a:xfrm>
        </p:grpSpPr>
        <p:sp>
          <p:nvSpPr>
            <p:cNvPr id="48137" name="Line 41"/>
            <p:cNvSpPr>
              <a:spLocks noChangeShapeType="1"/>
            </p:cNvSpPr>
            <p:nvPr/>
          </p:nvSpPr>
          <p:spPr bwMode="auto">
            <a:xfrm>
              <a:off x="624" y="1584"/>
              <a:ext cx="0" cy="35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Line 42"/>
            <p:cNvSpPr>
              <a:spLocks noChangeShapeType="1"/>
            </p:cNvSpPr>
            <p:nvPr/>
          </p:nvSpPr>
          <p:spPr bwMode="auto">
            <a:xfrm>
              <a:off x="624" y="1584"/>
              <a:ext cx="24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9" name="Rectangle 43"/>
            <p:cNvSpPr>
              <a:spLocks noChangeArrowheads="1"/>
            </p:cNvSpPr>
            <p:nvPr/>
          </p:nvSpPr>
          <p:spPr bwMode="auto">
            <a:xfrm>
              <a:off x="336" y="1817"/>
              <a:ext cx="5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66"/>
                  </a:solidFill>
                </a:rPr>
                <a:t>r</a:t>
              </a:r>
              <a:r>
                <a:rPr kumimoji="1" lang="en-US" altLang="zh-CN" sz="2400" b="1" baseline="-25000">
                  <a:solidFill>
                    <a:srgbClr val="FF0066"/>
                  </a:solidFill>
                </a:rPr>
                <a:t>if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7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6" grpId="0" autoUpdateAnimBg="0"/>
      <p:bldP spid="7761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042988" y="1784350"/>
          <a:ext cx="72723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41315" imgH="914400" progId="Visio.Drawing.11">
                  <p:embed/>
                </p:oleObj>
              </mc:Choice>
              <mc:Fallback>
                <p:oleObj name="Visio" r:id="rId2" imgW="5441315" imgH="9144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84350"/>
                        <a:ext cx="727233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3667125"/>
          <a:ext cx="7775575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547485" imgH="1760855" progId="Visio.Drawing.11">
                  <p:embed/>
                </p:oleObj>
              </mc:Choice>
              <mc:Fallback>
                <p:oleObj name="Visio" r:id="rId4" imgW="6547485" imgH="176085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67125"/>
                        <a:ext cx="7775575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34" name="AutoShape 10"/>
          <p:cNvSpPr>
            <a:spLocks noChangeArrowheads="1"/>
          </p:cNvSpPr>
          <p:nvPr/>
        </p:nvSpPr>
        <p:spPr bwMode="auto">
          <a:xfrm>
            <a:off x="3635375" y="3141663"/>
            <a:ext cx="1296988" cy="431800"/>
          </a:xfrm>
          <a:prstGeom prst="wedgeRoundRectCallout">
            <a:avLst>
              <a:gd name="adj1" fmla="val -49755"/>
              <a:gd name="adj2" fmla="val 207352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净输入</a:t>
            </a:r>
          </a:p>
        </p:txBody>
      </p:sp>
      <p:sp>
        <p:nvSpPr>
          <p:cNvPr id="794635" name="AutoShape 11"/>
          <p:cNvSpPr>
            <a:spLocks noChangeArrowheads="1"/>
          </p:cNvSpPr>
          <p:nvPr/>
        </p:nvSpPr>
        <p:spPr bwMode="auto">
          <a:xfrm>
            <a:off x="2987675" y="1341438"/>
            <a:ext cx="1296988" cy="431800"/>
          </a:xfrm>
          <a:prstGeom prst="wedgeRoundRectCallout">
            <a:avLst>
              <a:gd name="adj1" fmla="val -49755"/>
              <a:gd name="adj2" fmla="val 207352"/>
              <a:gd name="adj3" fmla="val 16667"/>
            </a:avLst>
          </a:prstGeom>
          <a:noFill/>
          <a:ln w="28575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净输入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0" y="314325"/>
            <a:ext cx="527685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4400" b="1" dirty="0">
                <a:solidFill>
                  <a:srgbClr val="FF0000"/>
                </a:solidFill>
                <a:ea typeface="楷体_GB2312" pitchFamily="49" charset="-122"/>
              </a:rPr>
              <a:t>8.1  </a:t>
            </a:r>
            <a:r>
              <a:rPr kumimoji="1" lang="zh-CN" altLang="en-US" sz="4400" b="1" dirty="0">
                <a:solidFill>
                  <a:srgbClr val="FF0000"/>
                </a:solidFill>
                <a:ea typeface="楷体_GB2312" pitchFamily="49" charset="-122"/>
              </a:rPr>
              <a:t>反馈的基本概念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34" grpId="0" animBg="1"/>
      <p:bldP spid="794635" grpId="0" animBg="1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2" name="Text Box 4"/>
          <p:cNvSpPr txBox="1">
            <a:spLocks noChangeArrowheads="1"/>
          </p:cNvSpPr>
          <p:nvPr/>
        </p:nvSpPr>
        <p:spPr bwMode="auto">
          <a:xfrm>
            <a:off x="266700" y="404813"/>
            <a:ext cx="666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ea typeface="楷体_GB2312" pitchFamily="49" charset="-122"/>
              </a:rPr>
              <a:t>⑵  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对输出电阻 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30000">
                <a:solidFill>
                  <a:srgbClr val="0000FF"/>
                </a:solidFill>
              </a:rPr>
              <a:t>o  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的影响</a:t>
            </a:r>
          </a:p>
        </p:txBody>
      </p:sp>
      <p:sp>
        <p:nvSpPr>
          <p:cNvPr id="775173" name="Rectangle 5"/>
          <p:cNvSpPr>
            <a:spLocks noChangeArrowheads="1"/>
          </p:cNvSpPr>
          <p:nvPr/>
        </p:nvSpPr>
        <p:spPr bwMode="auto">
          <a:xfrm>
            <a:off x="174625" y="973138"/>
            <a:ext cx="896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电压负反馈稳定输出电压，使输出电阻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30000">
                <a:solidFill>
                  <a:srgbClr val="003399"/>
                </a:solidFill>
              </a:rPr>
              <a:t>o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减小；</a:t>
            </a:r>
          </a:p>
        </p:txBody>
      </p:sp>
      <p:grpSp>
        <p:nvGrpSpPr>
          <p:cNvPr id="775181" name="Group 13"/>
          <p:cNvGrpSpPr/>
          <p:nvPr/>
        </p:nvGrpSpPr>
        <p:grpSpPr bwMode="auto">
          <a:xfrm>
            <a:off x="574675" y="1603375"/>
            <a:ext cx="2714625" cy="1868488"/>
            <a:chOff x="396" y="1008"/>
            <a:chExt cx="1710" cy="1177"/>
          </a:xfrm>
        </p:grpSpPr>
        <p:grpSp>
          <p:nvGrpSpPr>
            <p:cNvPr id="49195" name="Group 14"/>
            <p:cNvGrpSpPr/>
            <p:nvPr/>
          </p:nvGrpSpPr>
          <p:grpSpPr bwMode="auto">
            <a:xfrm>
              <a:off x="396" y="1008"/>
              <a:ext cx="1412" cy="1177"/>
              <a:chOff x="528" y="816"/>
              <a:chExt cx="1412" cy="1177"/>
            </a:xfrm>
          </p:grpSpPr>
          <p:grpSp>
            <p:nvGrpSpPr>
              <p:cNvPr id="49206" name="Group 15"/>
              <p:cNvGrpSpPr/>
              <p:nvPr/>
            </p:nvGrpSpPr>
            <p:grpSpPr bwMode="auto">
              <a:xfrm>
                <a:off x="528" y="816"/>
                <a:ext cx="1344" cy="1177"/>
                <a:chOff x="528" y="816"/>
                <a:chExt cx="1344" cy="1177"/>
              </a:xfrm>
            </p:grpSpPr>
            <p:sp>
              <p:nvSpPr>
                <p:cNvPr id="4921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20" y="816"/>
                  <a:ext cx="528" cy="505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rgbClr val="0033CC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en-US" altLang="zh-CN" sz="800" b="1">
                    <a:solidFill>
                      <a:srgbClr val="FF0066"/>
                    </a:solidFill>
                  </a:endParaRPr>
                </a:p>
                <a:p>
                  <a:pPr eaLnBrk="1" hangingPunct="1"/>
                  <a:r>
                    <a:rPr kumimoji="1" lang="en-US" altLang="zh-CN" sz="2800" b="1" i="1">
                      <a:solidFill>
                        <a:srgbClr val="FF0066"/>
                      </a:solidFill>
                    </a:rPr>
                    <a:t>A</a:t>
                  </a:r>
                </a:p>
                <a:p>
                  <a:pPr eaLnBrk="1" hangingPunct="1"/>
                  <a:endParaRPr kumimoji="1" lang="en-US" altLang="zh-CN" sz="800" b="1">
                    <a:solidFill>
                      <a:srgbClr val="FF0066"/>
                    </a:solidFill>
                  </a:endParaRPr>
                </a:p>
              </p:txBody>
            </p:sp>
            <p:sp>
              <p:nvSpPr>
                <p:cNvPr id="4921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20" y="1488"/>
                  <a:ext cx="528" cy="505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rgbClr val="0033CC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en-US" altLang="zh-CN" sz="800" b="1">
                    <a:solidFill>
                      <a:srgbClr val="FF0066"/>
                    </a:solidFill>
                  </a:endParaRPr>
                </a:p>
                <a:p>
                  <a:pPr eaLnBrk="1" hangingPunct="1"/>
                  <a:r>
                    <a:rPr kumimoji="1" lang="en-US" altLang="zh-CN" sz="2800" b="1" i="1">
                      <a:solidFill>
                        <a:srgbClr val="FF0000"/>
                      </a:solidFill>
                    </a:rPr>
                    <a:t>F</a:t>
                  </a:r>
                </a:p>
                <a:p>
                  <a:pPr eaLnBrk="1" hangingPunct="1"/>
                  <a:endParaRPr kumimoji="1" lang="en-US" altLang="zh-CN" sz="800" b="1">
                    <a:solidFill>
                      <a:srgbClr val="FF0066"/>
                    </a:solidFill>
                  </a:endParaRPr>
                </a:p>
              </p:txBody>
            </p:sp>
            <p:sp>
              <p:nvSpPr>
                <p:cNvPr id="49212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528" y="1248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1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528" y="158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14" name="Line 20"/>
                <p:cNvSpPr>
                  <a:spLocks noChangeShapeType="1"/>
                </p:cNvSpPr>
                <p:nvPr/>
              </p:nvSpPr>
              <p:spPr bwMode="auto">
                <a:xfrm>
                  <a:off x="528" y="9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15" name="Line 21"/>
                <p:cNvSpPr>
                  <a:spLocks noChangeShapeType="1"/>
                </p:cNvSpPr>
                <p:nvPr/>
              </p:nvSpPr>
              <p:spPr bwMode="auto">
                <a:xfrm>
                  <a:off x="528" y="187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9216" name="Group 22"/>
                <p:cNvGrpSpPr/>
                <p:nvPr/>
              </p:nvGrpSpPr>
              <p:grpSpPr bwMode="auto">
                <a:xfrm flipH="1">
                  <a:off x="1248" y="912"/>
                  <a:ext cx="336" cy="672"/>
                  <a:chOff x="672" y="1200"/>
                  <a:chExt cx="192" cy="336"/>
                </a:xfrm>
              </p:grpSpPr>
              <p:sp>
                <p:nvSpPr>
                  <p:cNvPr id="49222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153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23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1200"/>
                    <a:ext cx="0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00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17" name="Group 25"/>
                <p:cNvGrpSpPr/>
                <p:nvPr/>
              </p:nvGrpSpPr>
              <p:grpSpPr bwMode="auto">
                <a:xfrm flipH="1">
                  <a:off x="1248" y="1248"/>
                  <a:ext cx="528" cy="624"/>
                  <a:chOff x="672" y="1200"/>
                  <a:chExt cx="192" cy="336"/>
                </a:xfrm>
              </p:grpSpPr>
              <p:sp>
                <p:nvSpPr>
                  <p:cNvPr id="49220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1536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21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1200"/>
                    <a:ext cx="0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0033CC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218" name="Line 28"/>
                <p:cNvSpPr>
                  <a:spLocks noChangeShapeType="1"/>
                </p:cNvSpPr>
                <p:nvPr/>
              </p:nvSpPr>
              <p:spPr bwMode="auto">
                <a:xfrm>
                  <a:off x="1248" y="912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19" name="Line 29"/>
                <p:cNvSpPr>
                  <a:spLocks noChangeShapeType="1"/>
                </p:cNvSpPr>
                <p:nvPr/>
              </p:nvSpPr>
              <p:spPr bwMode="auto">
                <a:xfrm>
                  <a:off x="1248" y="1248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07" name="Group 30"/>
              <p:cNvGrpSpPr/>
              <p:nvPr/>
            </p:nvGrpSpPr>
            <p:grpSpPr bwMode="auto">
              <a:xfrm>
                <a:off x="1872" y="864"/>
                <a:ext cx="68" cy="403"/>
                <a:chOff x="2112" y="2748"/>
                <a:chExt cx="68" cy="403"/>
              </a:xfrm>
            </p:grpSpPr>
            <p:sp>
              <p:nvSpPr>
                <p:cNvPr id="49208" name="Oval 31"/>
                <p:cNvSpPr>
                  <a:spLocks noChangeArrowheads="1"/>
                </p:cNvSpPr>
                <p:nvPr/>
              </p:nvSpPr>
              <p:spPr bwMode="auto">
                <a:xfrm>
                  <a:off x="2112" y="2748"/>
                  <a:ext cx="68" cy="68"/>
                </a:xfrm>
                <a:prstGeom prst="ellips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9" name="Oval 32"/>
                <p:cNvSpPr>
                  <a:spLocks noChangeArrowheads="1"/>
                </p:cNvSpPr>
                <p:nvPr/>
              </p:nvSpPr>
              <p:spPr bwMode="auto">
                <a:xfrm>
                  <a:off x="2112" y="3083"/>
                  <a:ext cx="68" cy="68"/>
                </a:xfrm>
                <a:prstGeom prst="ellips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9196" name="Group 33"/>
            <p:cNvGrpSpPr/>
            <p:nvPr/>
          </p:nvGrpSpPr>
          <p:grpSpPr bwMode="auto">
            <a:xfrm>
              <a:off x="1188" y="1248"/>
              <a:ext cx="336" cy="480"/>
              <a:chOff x="1296" y="1152"/>
              <a:chExt cx="308" cy="480"/>
            </a:xfrm>
          </p:grpSpPr>
          <p:grpSp>
            <p:nvGrpSpPr>
              <p:cNvPr id="49202" name="Group 34"/>
              <p:cNvGrpSpPr/>
              <p:nvPr/>
            </p:nvGrpSpPr>
            <p:grpSpPr bwMode="auto">
              <a:xfrm>
                <a:off x="1296" y="1152"/>
                <a:ext cx="192" cy="240"/>
                <a:chOff x="2064" y="1056"/>
                <a:chExt cx="192" cy="336"/>
              </a:xfrm>
            </p:grpSpPr>
            <p:sp>
              <p:nvSpPr>
                <p:cNvPr id="49204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64" y="105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5" name="Line 36"/>
                <p:cNvSpPr>
                  <a:spLocks noChangeShapeType="1"/>
                </p:cNvSpPr>
                <p:nvPr/>
              </p:nvSpPr>
              <p:spPr bwMode="auto">
                <a:xfrm>
                  <a:off x="2256" y="105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203" name="Text Box 37"/>
              <p:cNvSpPr txBox="1">
                <a:spLocks noChangeArrowheads="1"/>
              </p:cNvSpPr>
              <p:nvPr/>
            </p:nvSpPr>
            <p:spPr bwMode="auto">
              <a:xfrm>
                <a:off x="1296" y="134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0066"/>
                    </a:solidFill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66"/>
                    </a:solidFill>
                  </a:rPr>
                  <a:t>o</a:t>
                </a:r>
              </a:p>
            </p:txBody>
          </p:sp>
        </p:grpSp>
        <p:grpSp>
          <p:nvGrpSpPr>
            <p:cNvPr id="49197" name="Group 38"/>
            <p:cNvGrpSpPr/>
            <p:nvPr/>
          </p:nvGrpSpPr>
          <p:grpSpPr bwMode="auto">
            <a:xfrm>
              <a:off x="1716" y="1248"/>
              <a:ext cx="390" cy="480"/>
              <a:chOff x="1824" y="1152"/>
              <a:chExt cx="360" cy="480"/>
            </a:xfrm>
          </p:grpSpPr>
          <p:sp>
            <p:nvSpPr>
              <p:cNvPr id="49198" name="Text Box 39"/>
              <p:cNvSpPr txBox="1">
                <a:spLocks noChangeArrowheads="1"/>
              </p:cNvSpPr>
              <p:nvPr/>
            </p:nvSpPr>
            <p:spPr bwMode="auto">
              <a:xfrm>
                <a:off x="1909" y="1344"/>
                <a:ext cx="2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</a:rPr>
                  <a:t>of</a:t>
                </a:r>
              </a:p>
            </p:txBody>
          </p:sp>
          <p:grpSp>
            <p:nvGrpSpPr>
              <p:cNvPr id="49199" name="Group 40"/>
              <p:cNvGrpSpPr/>
              <p:nvPr/>
            </p:nvGrpSpPr>
            <p:grpSpPr bwMode="auto">
              <a:xfrm>
                <a:off x="1824" y="1152"/>
                <a:ext cx="192" cy="240"/>
                <a:chOff x="2064" y="1056"/>
                <a:chExt cx="192" cy="336"/>
              </a:xfrm>
            </p:grpSpPr>
            <p:sp>
              <p:nvSpPr>
                <p:cNvPr id="4920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064" y="105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201" name="Line 42"/>
                <p:cNvSpPr>
                  <a:spLocks noChangeShapeType="1"/>
                </p:cNvSpPr>
                <p:nvPr/>
              </p:nvSpPr>
              <p:spPr bwMode="auto">
                <a:xfrm>
                  <a:off x="2256" y="105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775211" name="Object 43"/>
          <p:cNvGraphicFramePr>
            <a:graphicFrameLocks noChangeAspect="1"/>
          </p:cNvGraphicFramePr>
          <p:nvPr/>
        </p:nvGraphicFramePr>
        <p:xfrm>
          <a:off x="4284663" y="1563688"/>
          <a:ext cx="1981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17880" imgH="354965" progId="Equation.3">
                  <p:embed/>
                </p:oleObj>
              </mc:Choice>
              <mc:Fallback>
                <p:oleObj name="公式" r:id="rId2" imgW="817880" imgH="354965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563688"/>
                        <a:ext cx="1981200" cy="10096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212" name="Rectangle 44"/>
          <p:cNvSpPr>
            <a:spLocks noChangeArrowheads="1"/>
          </p:cNvSpPr>
          <p:nvPr/>
        </p:nvSpPr>
        <p:spPr bwMode="auto">
          <a:xfrm>
            <a:off x="3565525" y="2476500"/>
            <a:ext cx="5578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600" b="1" i="1">
                <a:solidFill>
                  <a:srgbClr val="0033CC"/>
                </a:solidFill>
                <a:ea typeface="楷体_GB2312" pitchFamily="49" charset="-122"/>
              </a:rPr>
              <a:t>A</a:t>
            </a:r>
            <a:r>
              <a:rPr kumimoji="1" lang="en-US" altLang="zh-CN" sz="2600" b="1">
                <a:solidFill>
                  <a:srgbClr val="0033CC"/>
                </a:solidFill>
                <a:ea typeface="楷体_GB2312" pitchFamily="49" charset="-122"/>
                <a:sym typeface="Symbol" panose="05050102010706020507" pitchFamily="18" charset="2"/>
              </a:rPr>
              <a:t> </a:t>
            </a:r>
            <a:r>
              <a:rPr kumimoji="1" lang="zh-CN" altLang="en-US" sz="2600" b="1">
                <a:solidFill>
                  <a:srgbClr val="0033CC"/>
                </a:solidFill>
                <a:ea typeface="楷体_GB2312" pitchFamily="49" charset="-122"/>
              </a:rPr>
              <a:t>为负载开路时的源电压放大倍数。</a:t>
            </a:r>
          </a:p>
        </p:txBody>
      </p:sp>
      <p:sp>
        <p:nvSpPr>
          <p:cNvPr id="775213" name="Rectangle 45"/>
          <p:cNvSpPr>
            <a:spLocks noChangeArrowheads="1"/>
          </p:cNvSpPr>
          <p:nvPr/>
        </p:nvSpPr>
        <p:spPr bwMode="auto">
          <a:xfrm>
            <a:off x="3779838" y="2997200"/>
            <a:ext cx="218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6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深度负反馈：</a:t>
            </a:r>
          </a:p>
        </p:txBody>
      </p:sp>
      <p:graphicFrame>
        <p:nvGraphicFramePr>
          <p:cNvPr id="775214" name="Object 46"/>
          <p:cNvGraphicFramePr>
            <a:graphicFrameLocks noChangeAspect="1"/>
          </p:cNvGraphicFramePr>
          <p:nvPr/>
        </p:nvGraphicFramePr>
        <p:xfrm>
          <a:off x="6196013" y="3055938"/>
          <a:ext cx="9953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62280" imgH="172085" progId="Equation.3">
                  <p:embed/>
                </p:oleObj>
              </mc:Choice>
              <mc:Fallback>
                <p:oleObj name="公式" r:id="rId4" imgW="462280" imgH="17208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3055938"/>
                        <a:ext cx="995362" cy="4873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215" name="Rectangle 47"/>
          <p:cNvSpPr>
            <a:spLocks noChangeArrowheads="1"/>
          </p:cNvSpPr>
          <p:nvPr/>
        </p:nvSpPr>
        <p:spPr bwMode="auto">
          <a:xfrm>
            <a:off x="0" y="3573463"/>
            <a:ext cx="8721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电流负反馈稳定输出电流，使输出电阻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30000">
                <a:solidFill>
                  <a:srgbClr val="003399"/>
                </a:solidFill>
              </a:rPr>
              <a:t>o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增大。</a:t>
            </a:r>
          </a:p>
        </p:txBody>
      </p:sp>
      <p:grpSp>
        <p:nvGrpSpPr>
          <p:cNvPr id="775216" name="Group 48"/>
          <p:cNvGrpSpPr/>
          <p:nvPr/>
        </p:nvGrpSpPr>
        <p:grpSpPr bwMode="auto">
          <a:xfrm>
            <a:off x="395288" y="4440238"/>
            <a:ext cx="2873375" cy="1868487"/>
            <a:chOff x="396" y="2784"/>
            <a:chExt cx="1810" cy="1177"/>
          </a:xfrm>
        </p:grpSpPr>
        <p:grpSp>
          <p:nvGrpSpPr>
            <p:cNvPr id="49167" name="Group 49"/>
            <p:cNvGrpSpPr/>
            <p:nvPr/>
          </p:nvGrpSpPr>
          <p:grpSpPr bwMode="auto">
            <a:xfrm>
              <a:off x="396" y="2784"/>
              <a:ext cx="1556" cy="1177"/>
              <a:chOff x="576" y="2784"/>
              <a:chExt cx="1556" cy="1177"/>
            </a:xfrm>
          </p:grpSpPr>
          <p:sp>
            <p:nvSpPr>
              <p:cNvPr id="49178" name="Text Box 50"/>
              <p:cNvSpPr txBox="1">
                <a:spLocks noChangeArrowheads="1"/>
              </p:cNvSpPr>
              <p:nvPr/>
            </p:nvSpPr>
            <p:spPr bwMode="auto">
              <a:xfrm>
                <a:off x="768" y="2784"/>
                <a:ext cx="528" cy="505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en-US" altLang="zh-CN" sz="800" b="1">
                  <a:solidFill>
                    <a:srgbClr val="FF0066"/>
                  </a:solidFill>
                </a:endParaRPr>
              </a:p>
              <a:p>
                <a:pPr eaLnBrk="1" hangingPunct="1"/>
                <a:r>
                  <a:rPr kumimoji="1" lang="en-US" altLang="zh-CN" sz="2800" b="1" i="1">
                    <a:solidFill>
                      <a:srgbClr val="FF0066"/>
                    </a:solidFill>
                  </a:rPr>
                  <a:t>A</a:t>
                </a:r>
              </a:p>
              <a:p>
                <a:pPr eaLnBrk="1" hangingPunct="1"/>
                <a:endParaRPr kumimoji="1" lang="en-US" altLang="zh-CN" sz="800" b="1">
                  <a:solidFill>
                    <a:srgbClr val="FF0066"/>
                  </a:solidFill>
                </a:endParaRPr>
              </a:p>
            </p:txBody>
          </p:sp>
          <p:sp>
            <p:nvSpPr>
              <p:cNvPr id="49179" name="Text Box 51"/>
              <p:cNvSpPr txBox="1">
                <a:spLocks noChangeArrowheads="1"/>
              </p:cNvSpPr>
              <p:nvPr/>
            </p:nvSpPr>
            <p:spPr bwMode="auto">
              <a:xfrm>
                <a:off x="768" y="3456"/>
                <a:ext cx="528" cy="505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33CC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en-US" altLang="zh-CN" sz="800" b="1">
                  <a:solidFill>
                    <a:srgbClr val="FF0066"/>
                  </a:solidFill>
                </a:endParaRPr>
              </a:p>
              <a:p>
                <a:pPr eaLnBrk="1" hangingPunct="1"/>
                <a:r>
                  <a:rPr kumimoji="1" lang="en-US" altLang="zh-CN" sz="2800" b="1">
                    <a:solidFill>
                      <a:srgbClr val="FF0000"/>
                    </a:solidFill>
                  </a:rPr>
                  <a:t>F</a:t>
                </a:r>
              </a:p>
              <a:p>
                <a:pPr eaLnBrk="1" hangingPunct="1"/>
                <a:endParaRPr kumimoji="1" lang="en-US" altLang="zh-CN" sz="800" b="1">
                  <a:solidFill>
                    <a:srgbClr val="FF0066"/>
                  </a:solidFill>
                </a:endParaRPr>
              </a:p>
            </p:txBody>
          </p:sp>
          <p:sp>
            <p:nvSpPr>
              <p:cNvPr id="49180" name="Line 52"/>
              <p:cNvSpPr>
                <a:spLocks noChangeShapeType="1"/>
              </p:cNvSpPr>
              <p:nvPr/>
            </p:nvSpPr>
            <p:spPr bwMode="auto">
              <a:xfrm flipH="1">
                <a:off x="576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1" name="Line 53"/>
              <p:cNvSpPr>
                <a:spLocks noChangeShapeType="1"/>
              </p:cNvSpPr>
              <p:nvPr/>
            </p:nvSpPr>
            <p:spPr bwMode="auto">
              <a:xfrm flipH="1">
                <a:off x="576" y="35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2" name="Line 54"/>
              <p:cNvSpPr>
                <a:spLocks noChangeShapeType="1"/>
              </p:cNvSpPr>
              <p:nvPr/>
            </p:nvSpPr>
            <p:spPr bwMode="auto">
              <a:xfrm>
                <a:off x="576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3" name="Line 55"/>
              <p:cNvSpPr>
                <a:spLocks noChangeShapeType="1"/>
              </p:cNvSpPr>
              <p:nvPr/>
            </p:nvSpPr>
            <p:spPr bwMode="auto">
              <a:xfrm>
                <a:off x="576" y="384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184" name="Group 56"/>
              <p:cNvGrpSpPr/>
              <p:nvPr/>
            </p:nvGrpSpPr>
            <p:grpSpPr bwMode="auto">
              <a:xfrm flipH="1">
                <a:off x="1296" y="3216"/>
                <a:ext cx="336" cy="336"/>
                <a:chOff x="672" y="1200"/>
                <a:chExt cx="192" cy="336"/>
              </a:xfrm>
            </p:grpSpPr>
            <p:sp>
              <p:nvSpPr>
                <p:cNvPr id="49193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672" y="15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672" y="1200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85" name="Group 59"/>
              <p:cNvGrpSpPr/>
              <p:nvPr/>
            </p:nvGrpSpPr>
            <p:grpSpPr bwMode="auto">
              <a:xfrm flipH="1">
                <a:off x="1296" y="3216"/>
                <a:ext cx="528" cy="624"/>
                <a:chOff x="672" y="1200"/>
                <a:chExt cx="192" cy="336"/>
              </a:xfrm>
            </p:grpSpPr>
            <p:sp>
              <p:nvSpPr>
                <p:cNvPr id="4919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672" y="15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672" y="1200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186" name="Line 62"/>
              <p:cNvSpPr>
                <a:spLocks noChangeShapeType="1"/>
              </p:cNvSpPr>
              <p:nvPr/>
            </p:nvSpPr>
            <p:spPr bwMode="auto">
              <a:xfrm>
                <a:off x="1296" y="2880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7" name="Line 63"/>
              <p:cNvSpPr>
                <a:spLocks noChangeShapeType="1"/>
              </p:cNvSpPr>
              <p:nvPr/>
            </p:nvSpPr>
            <p:spPr bwMode="auto">
              <a:xfrm>
                <a:off x="1296" y="3216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8" name="Line 64"/>
              <p:cNvSpPr>
                <a:spLocks noChangeShapeType="1"/>
              </p:cNvSpPr>
              <p:nvPr/>
            </p:nvSpPr>
            <p:spPr bwMode="auto">
              <a:xfrm>
                <a:off x="1824" y="321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9" name="Oval 65"/>
              <p:cNvSpPr>
                <a:spLocks noChangeArrowheads="1"/>
              </p:cNvSpPr>
              <p:nvPr/>
            </p:nvSpPr>
            <p:spPr bwMode="auto">
              <a:xfrm>
                <a:off x="2064" y="2844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0" name="Oval 66"/>
              <p:cNvSpPr>
                <a:spLocks noChangeArrowheads="1"/>
              </p:cNvSpPr>
              <p:nvPr/>
            </p:nvSpPr>
            <p:spPr bwMode="auto">
              <a:xfrm>
                <a:off x="2064" y="3179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0033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168" name="Group 67"/>
            <p:cNvGrpSpPr/>
            <p:nvPr/>
          </p:nvGrpSpPr>
          <p:grpSpPr bwMode="auto">
            <a:xfrm>
              <a:off x="1356" y="3072"/>
              <a:ext cx="336" cy="480"/>
              <a:chOff x="1296" y="1152"/>
              <a:chExt cx="308" cy="480"/>
            </a:xfrm>
          </p:grpSpPr>
          <p:grpSp>
            <p:nvGrpSpPr>
              <p:cNvPr id="49174" name="Group 68"/>
              <p:cNvGrpSpPr/>
              <p:nvPr/>
            </p:nvGrpSpPr>
            <p:grpSpPr bwMode="auto">
              <a:xfrm>
                <a:off x="1296" y="1152"/>
                <a:ext cx="192" cy="240"/>
                <a:chOff x="2064" y="1056"/>
                <a:chExt cx="192" cy="336"/>
              </a:xfrm>
            </p:grpSpPr>
            <p:sp>
              <p:nvSpPr>
                <p:cNvPr id="49176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064" y="105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77" name="Line 70"/>
                <p:cNvSpPr>
                  <a:spLocks noChangeShapeType="1"/>
                </p:cNvSpPr>
                <p:nvPr/>
              </p:nvSpPr>
              <p:spPr bwMode="auto">
                <a:xfrm>
                  <a:off x="2256" y="105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175" name="Text Box 71"/>
              <p:cNvSpPr txBox="1">
                <a:spLocks noChangeArrowheads="1"/>
              </p:cNvSpPr>
              <p:nvPr/>
            </p:nvSpPr>
            <p:spPr bwMode="auto">
              <a:xfrm>
                <a:off x="1296" y="134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0066"/>
                    </a:solidFill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66"/>
                    </a:solidFill>
                  </a:rPr>
                  <a:t>o</a:t>
                </a:r>
              </a:p>
            </p:txBody>
          </p:sp>
        </p:grpSp>
        <p:grpSp>
          <p:nvGrpSpPr>
            <p:cNvPr id="49169" name="Group 72"/>
            <p:cNvGrpSpPr/>
            <p:nvPr/>
          </p:nvGrpSpPr>
          <p:grpSpPr bwMode="auto">
            <a:xfrm>
              <a:off x="1788" y="3072"/>
              <a:ext cx="418" cy="480"/>
              <a:chOff x="1824" y="1152"/>
              <a:chExt cx="347" cy="480"/>
            </a:xfrm>
          </p:grpSpPr>
          <p:sp>
            <p:nvSpPr>
              <p:cNvPr id="49170" name="Text Box 73"/>
              <p:cNvSpPr txBox="1">
                <a:spLocks noChangeArrowheads="1"/>
              </p:cNvSpPr>
              <p:nvPr/>
            </p:nvSpPr>
            <p:spPr bwMode="auto">
              <a:xfrm>
                <a:off x="1923" y="1344"/>
                <a:ext cx="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</a:rPr>
                  <a:t>of</a:t>
                </a:r>
              </a:p>
            </p:txBody>
          </p:sp>
          <p:grpSp>
            <p:nvGrpSpPr>
              <p:cNvPr id="49171" name="Group 74"/>
              <p:cNvGrpSpPr/>
              <p:nvPr/>
            </p:nvGrpSpPr>
            <p:grpSpPr bwMode="auto">
              <a:xfrm>
                <a:off x="1824" y="1152"/>
                <a:ext cx="192" cy="240"/>
                <a:chOff x="2064" y="1056"/>
                <a:chExt cx="192" cy="336"/>
              </a:xfrm>
            </p:grpSpPr>
            <p:sp>
              <p:nvSpPr>
                <p:cNvPr id="4917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2064" y="105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173" name="Line 76"/>
                <p:cNvSpPr>
                  <a:spLocks noChangeShapeType="1"/>
                </p:cNvSpPr>
                <p:nvPr/>
              </p:nvSpPr>
              <p:spPr bwMode="auto">
                <a:xfrm>
                  <a:off x="2256" y="105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FF006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775245" name="Object 77"/>
          <p:cNvGraphicFramePr>
            <a:graphicFrameLocks noChangeAspect="1"/>
          </p:cNvGraphicFramePr>
          <p:nvPr/>
        </p:nvGraphicFramePr>
        <p:xfrm>
          <a:off x="3784600" y="4387850"/>
          <a:ext cx="29368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18870" imgH="172085" progId="Equation.3">
                  <p:embed/>
                </p:oleObj>
              </mc:Choice>
              <mc:Fallback>
                <p:oleObj name="公式" r:id="rId6" imgW="1118870" imgH="172085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387850"/>
                        <a:ext cx="2936875" cy="6238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246" name="Rectangle 78"/>
          <p:cNvSpPr>
            <a:spLocks noChangeArrowheads="1"/>
          </p:cNvSpPr>
          <p:nvPr/>
        </p:nvSpPr>
        <p:spPr bwMode="auto">
          <a:xfrm>
            <a:off x="3432175" y="5084763"/>
            <a:ext cx="5711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600" b="1" i="1">
                <a:solidFill>
                  <a:srgbClr val="0033CC"/>
                </a:solidFill>
                <a:ea typeface="楷体_GB2312" pitchFamily="49" charset="-122"/>
              </a:rPr>
              <a:t>A</a:t>
            </a:r>
            <a:r>
              <a:rPr kumimoji="1" lang="en-US" altLang="zh-CN" sz="2600" b="1">
                <a:solidFill>
                  <a:srgbClr val="0033CC"/>
                </a:solidFill>
                <a:ea typeface="楷体_GB2312" pitchFamily="49" charset="-122"/>
                <a:sym typeface="Symbol" panose="05050102010706020507" pitchFamily="18" charset="2"/>
              </a:rPr>
              <a:t> </a:t>
            </a:r>
            <a:r>
              <a:rPr kumimoji="1" lang="zh-CN" altLang="en-US" sz="2600" b="1">
                <a:solidFill>
                  <a:srgbClr val="0033CC"/>
                </a:solidFill>
                <a:ea typeface="楷体_GB2312" pitchFamily="49" charset="-122"/>
              </a:rPr>
              <a:t>为负载短路时的源电压放大倍数。</a:t>
            </a:r>
          </a:p>
        </p:txBody>
      </p:sp>
      <p:sp>
        <p:nvSpPr>
          <p:cNvPr id="775247" name="Rectangle 79"/>
          <p:cNvSpPr>
            <a:spLocks noChangeArrowheads="1"/>
          </p:cNvSpPr>
          <p:nvPr/>
        </p:nvSpPr>
        <p:spPr bwMode="auto">
          <a:xfrm>
            <a:off x="3586163" y="5780088"/>
            <a:ext cx="218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6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深度负反馈：</a:t>
            </a:r>
          </a:p>
        </p:txBody>
      </p:sp>
      <p:graphicFrame>
        <p:nvGraphicFramePr>
          <p:cNvPr id="775248" name="Object 80"/>
          <p:cNvGraphicFramePr>
            <a:graphicFrameLocks noChangeAspect="1"/>
          </p:cNvGraphicFramePr>
          <p:nvPr/>
        </p:nvGraphicFramePr>
        <p:xfrm>
          <a:off x="5964238" y="5811838"/>
          <a:ext cx="11287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05460" imgH="172085" progId="Equation.3">
                  <p:embed/>
                </p:oleObj>
              </mc:Choice>
              <mc:Fallback>
                <p:oleObj name="公式" r:id="rId8" imgW="505460" imgH="172085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5811838"/>
                        <a:ext cx="1128712" cy="4921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墨迹 1"/>
              <p14:cNvContentPartPr/>
              <p14:nvPr/>
            </p14:nvContentPartPr>
            <p14:xfrm>
              <a:off x="2839085" y="2776855"/>
              <a:ext cx="401955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11"/>
            </p:blipFill>
            <p:spPr>
              <a:xfrm>
                <a:off x="2839085" y="2776855"/>
                <a:ext cx="401955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5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5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5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7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2" grpId="0" autoUpdateAnimBg="0"/>
      <p:bldP spid="775173" grpId="0" autoUpdateAnimBg="0"/>
      <p:bldP spid="775212" grpId="0" build="p" autoUpdateAnimBg="0"/>
      <p:bldP spid="775213" grpId="0" build="p" autoUpdateAnimBg="0"/>
      <p:bldP spid="775215" grpId="0" autoUpdateAnimBg="0"/>
      <p:bldP spid="775246" grpId="0" build="p" autoUpdateAnimBg="0"/>
      <p:bldP spid="77524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44" name="Group 4"/>
          <p:cNvGrpSpPr/>
          <p:nvPr/>
        </p:nvGrpSpPr>
        <p:grpSpPr bwMode="auto">
          <a:xfrm>
            <a:off x="663575" y="692150"/>
            <a:ext cx="8480425" cy="1784350"/>
            <a:chOff x="216" y="2794"/>
            <a:chExt cx="5342" cy="1124"/>
          </a:xfrm>
        </p:grpSpPr>
        <p:sp>
          <p:nvSpPr>
            <p:cNvPr id="50179" name="Rectangle 5"/>
            <p:cNvSpPr>
              <a:spLocks noChangeArrowheads="1"/>
            </p:cNvSpPr>
            <p:nvPr/>
          </p:nvSpPr>
          <p:spPr bwMode="auto">
            <a:xfrm>
              <a:off x="1390" y="2794"/>
              <a:ext cx="41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3600" b="1">
                  <a:solidFill>
                    <a:srgbClr val="FF3300"/>
                  </a:solidFill>
                  <a:ea typeface="楷体_GB2312" pitchFamily="49" charset="-122"/>
                </a:rPr>
                <a:t>并入阻 低、串入阻高 </a:t>
              </a:r>
            </a:p>
          </p:txBody>
        </p:sp>
        <p:sp>
          <p:nvSpPr>
            <p:cNvPr id="50180" name="Rectangle 6"/>
            <p:cNvSpPr>
              <a:spLocks noChangeArrowheads="1"/>
            </p:cNvSpPr>
            <p:nvPr/>
          </p:nvSpPr>
          <p:spPr bwMode="auto">
            <a:xfrm>
              <a:off x="1402" y="3130"/>
              <a:ext cx="41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3600" b="1">
                  <a:solidFill>
                    <a:srgbClr val="FF3300"/>
                  </a:solidFill>
                  <a:ea typeface="楷体_GB2312" pitchFamily="49" charset="-122"/>
                </a:rPr>
                <a:t>压出阻 低、流出阻高 </a:t>
              </a:r>
            </a:p>
          </p:txBody>
        </p:sp>
        <p:sp>
          <p:nvSpPr>
            <p:cNvPr id="50181" name="Rectangle 7"/>
            <p:cNvSpPr>
              <a:spLocks noChangeArrowheads="1"/>
            </p:cNvSpPr>
            <p:nvPr/>
          </p:nvSpPr>
          <p:spPr bwMode="auto">
            <a:xfrm>
              <a:off x="1414" y="3514"/>
              <a:ext cx="32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3600" b="1">
                  <a:solidFill>
                    <a:srgbClr val="FF3300"/>
                  </a:solidFill>
                  <a:ea typeface="楷体_GB2312" pitchFamily="49" charset="-122"/>
                </a:rPr>
                <a:t>压稳压、流稳流 </a:t>
              </a:r>
            </a:p>
          </p:txBody>
        </p:sp>
        <p:sp>
          <p:nvSpPr>
            <p:cNvPr id="50182" name="AutoShape 8"/>
            <p:cNvSpPr/>
            <p:nvPr/>
          </p:nvSpPr>
          <p:spPr bwMode="auto">
            <a:xfrm>
              <a:off x="1080" y="2940"/>
              <a:ext cx="288" cy="768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3" name="Text Box 9"/>
            <p:cNvSpPr txBox="1">
              <a:spLocks noChangeArrowheads="1"/>
            </p:cNvSpPr>
            <p:nvPr/>
          </p:nvSpPr>
          <p:spPr bwMode="auto">
            <a:xfrm>
              <a:off x="216" y="3084"/>
              <a:ext cx="18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3600" b="1">
                  <a:solidFill>
                    <a:srgbClr val="FF3300"/>
                  </a:solidFill>
                  <a:ea typeface="楷体_GB2312" pitchFamily="49" charset="-122"/>
                </a:rPr>
                <a:t>特点：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642870" y="1178560"/>
              <a:ext cx="857250" cy="711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642870" y="1178560"/>
                <a:ext cx="8572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3625215" y="1196340"/>
              <a:ext cx="196215" cy="984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3625215" y="1196340"/>
                <a:ext cx="196215" cy="9842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8" name="Rectangle 4"/>
          <p:cNvSpPr>
            <a:spLocks noChangeArrowheads="1"/>
          </p:cNvSpPr>
          <p:nvPr/>
        </p:nvSpPr>
        <p:spPr bwMode="auto">
          <a:xfrm>
            <a:off x="468313" y="492125"/>
            <a:ext cx="7650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 b="1" dirty="0">
                <a:solidFill>
                  <a:srgbClr val="FF3300"/>
                </a:solidFill>
                <a:ea typeface="楷体_GB2312" pitchFamily="49" charset="-122"/>
              </a:rPr>
              <a:t>8.4 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放大电路引入负反馈的一般原则</a:t>
            </a:r>
          </a:p>
        </p:txBody>
      </p:sp>
      <p:sp>
        <p:nvSpPr>
          <p:cNvPr id="779269" name="Text Box 5"/>
          <p:cNvSpPr txBox="1">
            <a:spLocks noChangeArrowheads="1"/>
          </p:cNvSpPr>
          <p:nvPr/>
        </p:nvSpPr>
        <p:spPr bwMode="auto">
          <a:xfrm>
            <a:off x="684213" y="1196975"/>
            <a:ext cx="6765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chemeClr val="accent2"/>
                </a:solidFill>
                <a:ea typeface="楷体_GB2312" pitchFamily="49" charset="-122"/>
              </a:rPr>
              <a:t>1.   </a:t>
            </a:r>
            <a:r>
              <a:rPr kumimoji="1" lang="zh-CN" altLang="en-US" sz="2800" b="1">
                <a:solidFill>
                  <a:schemeClr val="accent2"/>
                </a:solidFill>
                <a:ea typeface="楷体_GB2312" pitchFamily="49" charset="-122"/>
              </a:rPr>
              <a:t>欲稳定某个量，则引该量的负反馈</a:t>
            </a:r>
          </a:p>
        </p:txBody>
      </p:sp>
      <p:sp>
        <p:nvSpPr>
          <p:cNvPr id="779270" name="Rectangle 6"/>
          <p:cNvSpPr>
            <a:spLocks noChangeArrowheads="1"/>
          </p:cNvSpPr>
          <p:nvPr/>
        </p:nvSpPr>
        <p:spPr bwMode="auto">
          <a:xfrm>
            <a:off x="1582738" y="1773238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稳定直流，</a:t>
            </a:r>
          </a:p>
        </p:txBody>
      </p:sp>
      <p:sp>
        <p:nvSpPr>
          <p:cNvPr id="779271" name="Rectangle 7"/>
          <p:cNvSpPr>
            <a:spLocks noChangeArrowheads="1"/>
          </p:cNvSpPr>
          <p:nvPr/>
        </p:nvSpPr>
        <p:spPr bwMode="auto">
          <a:xfrm>
            <a:off x="3455988" y="1776413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引直流反馈；</a:t>
            </a:r>
          </a:p>
        </p:txBody>
      </p:sp>
      <p:sp>
        <p:nvSpPr>
          <p:cNvPr id="779272" name="Rectangle 8"/>
          <p:cNvSpPr>
            <a:spLocks noChangeArrowheads="1"/>
          </p:cNvSpPr>
          <p:nvPr/>
        </p:nvSpPr>
        <p:spPr bwMode="auto">
          <a:xfrm>
            <a:off x="1547813" y="2349500"/>
            <a:ext cx="233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稳定交流，</a:t>
            </a:r>
          </a:p>
        </p:txBody>
      </p:sp>
      <p:sp>
        <p:nvSpPr>
          <p:cNvPr id="779273" name="Rectangle 9"/>
          <p:cNvSpPr>
            <a:spLocks noChangeArrowheads="1"/>
          </p:cNvSpPr>
          <p:nvPr/>
        </p:nvSpPr>
        <p:spPr bwMode="auto">
          <a:xfrm>
            <a:off x="3348038" y="2349500"/>
            <a:ext cx="298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引交流反馈；</a:t>
            </a:r>
          </a:p>
        </p:txBody>
      </p:sp>
      <p:sp>
        <p:nvSpPr>
          <p:cNvPr id="779274" name="Rectangle 10"/>
          <p:cNvSpPr>
            <a:spLocks noChangeArrowheads="1"/>
          </p:cNvSpPr>
          <p:nvPr/>
        </p:nvSpPr>
        <p:spPr bwMode="auto">
          <a:xfrm>
            <a:off x="1476375" y="2924175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稳定输出电压，</a:t>
            </a:r>
          </a:p>
        </p:txBody>
      </p:sp>
      <p:sp>
        <p:nvSpPr>
          <p:cNvPr id="779275" name="Rectangle 11"/>
          <p:cNvSpPr>
            <a:spLocks noChangeArrowheads="1"/>
          </p:cNvSpPr>
          <p:nvPr/>
        </p:nvSpPr>
        <p:spPr bwMode="auto">
          <a:xfrm>
            <a:off x="4048125" y="2954338"/>
            <a:ext cx="2828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引电压反馈；</a:t>
            </a:r>
          </a:p>
        </p:txBody>
      </p:sp>
      <p:sp>
        <p:nvSpPr>
          <p:cNvPr id="779276" name="Rectangle 12"/>
          <p:cNvSpPr>
            <a:spLocks noChangeArrowheads="1"/>
          </p:cNvSpPr>
          <p:nvPr/>
        </p:nvSpPr>
        <p:spPr bwMode="auto">
          <a:xfrm>
            <a:off x="1476375" y="3579813"/>
            <a:ext cx="3019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稳定输出电流，</a:t>
            </a:r>
          </a:p>
        </p:txBody>
      </p:sp>
      <p:sp>
        <p:nvSpPr>
          <p:cNvPr id="779277" name="Rectangle 13"/>
          <p:cNvSpPr>
            <a:spLocks noChangeArrowheads="1"/>
          </p:cNvSpPr>
          <p:nvPr/>
        </p:nvSpPr>
        <p:spPr bwMode="auto">
          <a:xfrm>
            <a:off x="3963988" y="3573463"/>
            <a:ext cx="2840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引电流反馈。</a:t>
            </a:r>
          </a:p>
        </p:txBody>
      </p:sp>
      <p:sp>
        <p:nvSpPr>
          <p:cNvPr id="779278" name="Text Box 14"/>
          <p:cNvSpPr txBox="1">
            <a:spLocks noChangeArrowheads="1"/>
          </p:cNvSpPr>
          <p:nvPr/>
        </p:nvSpPr>
        <p:spPr bwMode="auto">
          <a:xfrm>
            <a:off x="539750" y="4149725"/>
            <a:ext cx="747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chemeClr val="accent2"/>
                </a:solidFill>
                <a:ea typeface="楷体_GB2312" pitchFamily="49" charset="-122"/>
              </a:rPr>
              <a:t>2.   </a:t>
            </a:r>
            <a:r>
              <a:rPr kumimoji="1" lang="zh-CN" altLang="en-US" sz="2800" b="1">
                <a:solidFill>
                  <a:schemeClr val="accent2"/>
                </a:solidFill>
                <a:ea typeface="楷体_GB2312" pitchFamily="49" charset="-122"/>
              </a:rPr>
              <a:t>根据对输入、输出电阻的要求选择反馈类型</a:t>
            </a:r>
          </a:p>
        </p:txBody>
      </p:sp>
      <p:sp>
        <p:nvSpPr>
          <p:cNvPr id="779279" name="Rectangle 15"/>
          <p:cNvSpPr>
            <a:spLocks noChangeArrowheads="1"/>
          </p:cNvSpPr>
          <p:nvPr/>
        </p:nvSpPr>
        <p:spPr bwMode="auto">
          <a:xfrm>
            <a:off x="971550" y="4797425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a typeface="楷体_GB2312" pitchFamily="49" charset="-122"/>
              </a:rPr>
              <a:t>欲提高输入电阻，</a:t>
            </a:r>
          </a:p>
        </p:txBody>
      </p:sp>
      <p:sp>
        <p:nvSpPr>
          <p:cNvPr id="779280" name="Rectangle 16"/>
          <p:cNvSpPr>
            <a:spLocks noChangeArrowheads="1"/>
          </p:cNvSpPr>
          <p:nvPr/>
        </p:nvSpPr>
        <p:spPr bwMode="auto">
          <a:xfrm>
            <a:off x="3995738" y="4868863"/>
            <a:ext cx="331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采用串联反馈；</a:t>
            </a:r>
          </a:p>
        </p:txBody>
      </p:sp>
      <p:sp>
        <p:nvSpPr>
          <p:cNvPr id="779281" name="Rectangle 17"/>
          <p:cNvSpPr>
            <a:spLocks noChangeArrowheads="1"/>
          </p:cNvSpPr>
          <p:nvPr/>
        </p:nvSpPr>
        <p:spPr bwMode="auto">
          <a:xfrm>
            <a:off x="1116013" y="5516563"/>
            <a:ext cx="352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欲降低输入电阻，</a:t>
            </a:r>
          </a:p>
        </p:txBody>
      </p:sp>
      <p:sp>
        <p:nvSpPr>
          <p:cNvPr id="779282" name="Rectangle 18"/>
          <p:cNvSpPr>
            <a:spLocks noChangeArrowheads="1"/>
          </p:cNvSpPr>
          <p:nvPr/>
        </p:nvSpPr>
        <p:spPr bwMode="auto">
          <a:xfrm>
            <a:off x="3995738" y="551656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采用并联反馈；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7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779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9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9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9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9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9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9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9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7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8" grpId="0" build="p" autoUpdateAnimBg="0" advAuto="0"/>
      <p:bldP spid="779269" grpId="0" build="p" autoUpdateAnimBg="0"/>
      <p:bldP spid="779270" grpId="0" build="p" autoUpdateAnimBg="0"/>
      <p:bldP spid="779271" grpId="0" build="p" autoUpdateAnimBg="0" advAuto="1000"/>
      <p:bldP spid="779272" grpId="0" build="p" autoUpdateAnimBg="0" advAuto="1000"/>
      <p:bldP spid="779273" grpId="0" build="p" autoUpdateAnimBg="0" advAuto="1000"/>
      <p:bldP spid="779274" grpId="0" build="p" autoUpdateAnimBg="0" advAuto="2000"/>
      <p:bldP spid="779275" grpId="0" build="p" autoUpdateAnimBg="0" advAuto="1000"/>
      <p:bldP spid="779276" grpId="0" build="p" autoUpdateAnimBg="0" advAuto="1000"/>
      <p:bldP spid="779277" grpId="0" build="p" autoUpdateAnimBg="0" advAuto="1000"/>
      <p:bldP spid="779278" grpId="0" build="p" autoUpdateAnimBg="0"/>
      <p:bldP spid="779279" grpId="0" build="p" autoUpdateAnimBg="0"/>
      <p:bldP spid="779280" grpId="0" build="p" autoUpdateAnimBg="0" advAuto="1000"/>
      <p:bldP spid="779281" grpId="0" build="p" autoUpdateAnimBg="0"/>
      <p:bldP spid="779282" grpId="0" build="p" autoUpdateAnimBg="0" advAuto="100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971550" y="692150"/>
            <a:ext cx="352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要求高内阻输出，</a:t>
            </a:r>
          </a:p>
        </p:txBody>
      </p:sp>
      <p:sp>
        <p:nvSpPr>
          <p:cNvPr id="780293" name="Rectangle 5"/>
          <p:cNvSpPr>
            <a:spLocks noChangeArrowheads="1"/>
          </p:cNvSpPr>
          <p:nvPr/>
        </p:nvSpPr>
        <p:spPr bwMode="auto">
          <a:xfrm>
            <a:off x="4448175" y="692150"/>
            <a:ext cx="300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采用电流反馈；</a:t>
            </a:r>
          </a:p>
        </p:txBody>
      </p:sp>
      <p:sp>
        <p:nvSpPr>
          <p:cNvPr id="780294" name="Rectangle 6"/>
          <p:cNvSpPr>
            <a:spLocks noChangeArrowheads="1"/>
          </p:cNvSpPr>
          <p:nvPr/>
        </p:nvSpPr>
        <p:spPr bwMode="auto">
          <a:xfrm>
            <a:off x="971550" y="130175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要求低内阻输出，</a:t>
            </a:r>
          </a:p>
        </p:txBody>
      </p:sp>
      <p:sp>
        <p:nvSpPr>
          <p:cNvPr id="780295" name="Rectangle 7"/>
          <p:cNvSpPr>
            <a:spLocks noChangeArrowheads="1"/>
          </p:cNvSpPr>
          <p:nvPr/>
        </p:nvSpPr>
        <p:spPr bwMode="auto">
          <a:xfrm>
            <a:off x="4448175" y="1301750"/>
            <a:ext cx="343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采用电压反馈。</a:t>
            </a:r>
          </a:p>
        </p:txBody>
      </p:sp>
      <p:sp>
        <p:nvSpPr>
          <p:cNvPr id="780296" name="Text Box 8"/>
          <p:cNvSpPr txBox="1">
            <a:spLocks noChangeArrowheads="1"/>
          </p:cNvSpPr>
          <p:nvPr/>
        </p:nvSpPr>
        <p:spPr bwMode="auto">
          <a:xfrm>
            <a:off x="179388" y="2209800"/>
            <a:ext cx="921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chemeClr val="accent2"/>
                </a:solidFill>
                <a:ea typeface="楷体_GB2312" pitchFamily="49" charset="-122"/>
              </a:rPr>
              <a:t>、为使反馈效果强，根据信号源及负载确定反馈类型</a:t>
            </a:r>
          </a:p>
        </p:txBody>
      </p:sp>
      <p:sp>
        <p:nvSpPr>
          <p:cNvPr id="780297" name="Rectangle 9"/>
          <p:cNvSpPr>
            <a:spLocks noChangeArrowheads="1"/>
          </p:cNvSpPr>
          <p:nvPr/>
        </p:nvSpPr>
        <p:spPr bwMode="auto">
          <a:xfrm>
            <a:off x="1143000" y="3048000"/>
            <a:ext cx="364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信号源为恒压源，</a:t>
            </a:r>
          </a:p>
        </p:txBody>
      </p:sp>
      <p:sp>
        <p:nvSpPr>
          <p:cNvPr id="780298" name="Rectangle 10"/>
          <p:cNvSpPr>
            <a:spLocks noChangeArrowheads="1"/>
          </p:cNvSpPr>
          <p:nvPr/>
        </p:nvSpPr>
        <p:spPr bwMode="auto">
          <a:xfrm>
            <a:off x="4495800" y="2995613"/>
            <a:ext cx="324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采用串联反馈；</a:t>
            </a:r>
          </a:p>
        </p:txBody>
      </p:sp>
      <p:sp>
        <p:nvSpPr>
          <p:cNvPr id="780299" name="Rectangle 11"/>
          <p:cNvSpPr>
            <a:spLocks noChangeArrowheads="1"/>
          </p:cNvSpPr>
          <p:nvPr/>
        </p:nvSpPr>
        <p:spPr bwMode="auto">
          <a:xfrm>
            <a:off x="1162050" y="3681413"/>
            <a:ext cx="3481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信号源为恒流源，</a:t>
            </a:r>
          </a:p>
        </p:txBody>
      </p:sp>
      <p:sp>
        <p:nvSpPr>
          <p:cNvPr id="780300" name="Rectangle 12"/>
          <p:cNvSpPr>
            <a:spLocks noChangeArrowheads="1"/>
          </p:cNvSpPr>
          <p:nvPr/>
        </p:nvSpPr>
        <p:spPr bwMode="auto">
          <a:xfrm>
            <a:off x="4441825" y="3681413"/>
            <a:ext cx="322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采用并联反馈；</a:t>
            </a:r>
          </a:p>
        </p:txBody>
      </p:sp>
      <p:sp>
        <p:nvSpPr>
          <p:cNvPr id="780301" name="Rectangle 13"/>
          <p:cNvSpPr>
            <a:spLocks noChangeArrowheads="1"/>
          </p:cNvSpPr>
          <p:nvPr/>
        </p:nvSpPr>
        <p:spPr bwMode="auto">
          <a:xfrm>
            <a:off x="1162050" y="4367213"/>
            <a:ext cx="377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要求负载能力强，</a:t>
            </a:r>
          </a:p>
        </p:txBody>
      </p:sp>
      <p:sp>
        <p:nvSpPr>
          <p:cNvPr id="780302" name="Rectangle 14"/>
          <p:cNvSpPr>
            <a:spLocks noChangeArrowheads="1"/>
          </p:cNvSpPr>
          <p:nvPr/>
        </p:nvSpPr>
        <p:spPr bwMode="auto">
          <a:xfrm>
            <a:off x="4419600" y="4367213"/>
            <a:ext cx="3032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采用电压反馈；</a:t>
            </a:r>
          </a:p>
        </p:txBody>
      </p:sp>
      <p:sp>
        <p:nvSpPr>
          <p:cNvPr id="780303" name="Rectangle 15"/>
          <p:cNvSpPr>
            <a:spLocks noChangeArrowheads="1"/>
          </p:cNvSpPr>
          <p:nvPr/>
        </p:nvSpPr>
        <p:spPr bwMode="auto">
          <a:xfrm>
            <a:off x="1143000" y="5129213"/>
            <a:ext cx="3573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要求恒流源输出，</a:t>
            </a:r>
          </a:p>
        </p:txBody>
      </p:sp>
      <p:sp>
        <p:nvSpPr>
          <p:cNvPr id="780304" name="Rectangle 16"/>
          <p:cNvSpPr>
            <a:spLocks noChangeArrowheads="1"/>
          </p:cNvSpPr>
          <p:nvPr/>
        </p:nvSpPr>
        <p:spPr bwMode="auto">
          <a:xfrm>
            <a:off x="4448175" y="5129213"/>
            <a:ext cx="307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ea typeface="楷体_GB2312" pitchFamily="49" charset="-122"/>
              </a:rPr>
              <a:t>采用电流反馈。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0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0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0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0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0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0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 build="p" autoUpdateAnimBg="0"/>
      <p:bldP spid="780293" grpId="0" build="p" autoUpdateAnimBg="0" advAuto="1000"/>
      <p:bldP spid="780294" grpId="0" build="p" autoUpdateAnimBg="0"/>
      <p:bldP spid="780295" grpId="0" build="p" autoUpdateAnimBg="0" advAuto="1000"/>
      <p:bldP spid="780296" grpId="0" build="p" autoUpdateAnimBg="0"/>
      <p:bldP spid="780297" grpId="0" build="p" autoUpdateAnimBg="0"/>
      <p:bldP spid="780298" grpId="0" build="p" autoUpdateAnimBg="0" advAuto="1000"/>
      <p:bldP spid="780299" grpId="0" build="p" autoUpdateAnimBg="0"/>
      <p:bldP spid="780300" grpId="0" build="p" autoUpdateAnimBg="0" advAuto="1000"/>
      <p:bldP spid="780301" grpId="0" build="p" autoUpdateAnimBg="0"/>
      <p:bldP spid="780302" grpId="0" build="p" autoUpdateAnimBg="0" advAuto="1000"/>
      <p:bldP spid="780303" grpId="0" build="p" autoUpdateAnimBg="0"/>
      <p:bldP spid="780304" grpId="0" build="p" autoUpdateAnimBg="0" advAuto="100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2051050" y="1628775"/>
            <a:ext cx="44640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8000" b="1" dirty="0">
                <a:solidFill>
                  <a:srgbClr val="FF3300"/>
                </a:solidFill>
                <a:ea typeface="楷体_GB2312" pitchFamily="49" charset="-122"/>
              </a:rPr>
              <a:t>第 </a:t>
            </a:r>
            <a:r>
              <a:rPr kumimoji="1" lang="en-US" altLang="zh-CN" sz="8000" b="1" dirty="0">
                <a:solidFill>
                  <a:srgbClr val="FF3300"/>
                </a:solidFill>
                <a:ea typeface="楷体_GB2312" pitchFamily="49" charset="-122"/>
              </a:rPr>
              <a:t>8 </a:t>
            </a:r>
            <a:r>
              <a:rPr kumimoji="1" lang="zh-CN" altLang="en-US" sz="8000" b="1" dirty="0">
                <a:solidFill>
                  <a:srgbClr val="FF3300"/>
                </a:solidFill>
                <a:ea typeface="楷体_GB2312" pitchFamily="49" charset="-122"/>
              </a:rPr>
              <a:t>章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6000" b="1" dirty="0">
                <a:solidFill>
                  <a:srgbClr val="3399FF"/>
                </a:solidFill>
                <a:ea typeface="楷体_GB2312" pitchFamily="49" charset="-122"/>
              </a:rPr>
              <a:t>结束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4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476250" y="2419350"/>
            <a:ext cx="82867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反馈</a:t>
            </a:r>
            <a:r>
              <a:rPr kumimoji="1" lang="en-US" altLang="zh-CN" sz="3200" b="1">
                <a:ea typeface="楷体_GB2312" pitchFamily="49" charset="-122"/>
              </a:rPr>
              <a:t>——</a:t>
            </a:r>
            <a:r>
              <a:rPr kumimoji="1" lang="zh-CN" altLang="en-US" sz="3200" b="1">
                <a:ea typeface="楷体_GB2312" pitchFamily="49" charset="-122"/>
              </a:rPr>
              <a:t>将放大电路输出信号（电压或电流）的部分或全部反送到输入端，控制输入信号。这一过程称为反馈。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590550" y="5086350"/>
            <a:ext cx="8286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正反馈</a:t>
            </a:r>
            <a:r>
              <a:rPr kumimoji="1" lang="en-US" altLang="zh-CN" sz="3200" b="1">
                <a:ea typeface="楷体_GB2312" pitchFamily="49" charset="-122"/>
              </a:rPr>
              <a:t>——</a:t>
            </a:r>
            <a:r>
              <a:rPr kumimoji="1" lang="zh-CN" altLang="en-US" sz="3200" b="1">
                <a:ea typeface="楷体_GB2312" pitchFamily="49" charset="-122"/>
              </a:rPr>
              <a:t>反馈信号使净输入信号增大，放大倍数升高，称为正反馈。</a:t>
            </a:r>
          </a:p>
        </p:txBody>
      </p:sp>
      <p:sp>
        <p:nvSpPr>
          <p:cNvPr id="607238" name="Text Box 6"/>
          <p:cNvSpPr txBox="1">
            <a:spLocks noChangeArrowheads="1"/>
          </p:cNvSpPr>
          <p:nvPr/>
        </p:nvSpPr>
        <p:spPr bwMode="auto">
          <a:xfrm>
            <a:off x="314325" y="1412875"/>
            <a:ext cx="430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3300"/>
                </a:solidFill>
                <a:ea typeface="楷体_GB2312" pitchFamily="49" charset="-122"/>
              </a:rPr>
              <a:t>1 .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什么是 反馈</a:t>
            </a:r>
          </a:p>
        </p:txBody>
      </p:sp>
      <p:sp>
        <p:nvSpPr>
          <p:cNvPr id="607239" name="Text Box 7"/>
          <p:cNvSpPr txBox="1">
            <a:spLocks noChangeArrowheads="1"/>
          </p:cNvSpPr>
          <p:nvPr/>
        </p:nvSpPr>
        <p:spPr bwMode="auto">
          <a:xfrm>
            <a:off x="552450" y="3962400"/>
            <a:ext cx="8286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indent="666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负反馈</a:t>
            </a:r>
            <a:r>
              <a:rPr kumimoji="1" lang="en-US" altLang="zh-CN" sz="3200" b="1">
                <a:ea typeface="楷体_GB2312" pitchFamily="49" charset="-122"/>
              </a:rPr>
              <a:t>——</a:t>
            </a:r>
            <a:r>
              <a:rPr kumimoji="1" lang="zh-CN" altLang="en-US" sz="3200" b="1">
                <a:ea typeface="楷体_GB2312" pitchFamily="49" charset="-122"/>
              </a:rPr>
              <a:t>反馈信号使净输入信号减小，放大倍数降低，称为负反馈。</a:t>
            </a:r>
          </a:p>
        </p:txBody>
      </p:sp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228600" y="893763"/>
            <a:ext cx="893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实际放大电路中，总要引入反馈，以改善电路的性能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autoUpdateAnimBg="0"/>
      <p:bldP spid="607236" grpId="0" autoUpdateAnimBg="0"/>
      <p:bldP spid="607238" grpId="0" autoUpdateAnimBg="0"/>
      <p:bldP spid="607239" grpId="0" autoUpdateAnimBg="0"/>
      <p:bldP spid="6072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ext Box 2"/>
          <p:cNvSpPr txBox="1">
            <a:spLocks noChangeArrowheads="1"/>
          </p:cNvSpPr>
          <p:nvPr/>
        </p:nvSpPr>
        <p:spPr bwMode="auto">
          <a:xfrm>
            <a:off x="400050" y="473075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2. 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反馈的框图表示</a:t>
            </a:r>
          </a:p>
        </p:txBody>
      </p:sp>
      <p:sp>
        <p:nvSpPr>
          <p:cNvPr id="608270" name="Text Box 14"/>
          <p:cNvSpPr txBox="1">
            <a:spLocks noChangeArrowheads="1"/>
          </p:cNvSpPr>
          <p:nvPr/>
        </p:nvSpPr>
        <p:spPr bwMode="auto">
          <a:xfrm>
            <a:off x="419100" y="1009650"/>
            <a:ext cx="565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CC"/>
                </a:solidFill>
                <a:ea typeface="楷体_GB2312" pitchFamily="49" charset="-122"/>
              </a:rPr>
              <a:t>⑴  </a:t>
            </a:r>
            <a:r>
              <a:rPr kumimoji="1" lang="zh-CN" altLang="en-US" sz="3200" b="1">
                <a:solidFill>
                  <a:srgbClr val="0033CC"/>
                </a:solidFill>
                <a:ea typeface="楷体_GB2312" pitchFamily="49" charset="-122"/>
              </a:rPr>
              <a:t>开环系统（无反馈系统）</a:t>
            </a:r>
          </a:p>
        </p:txBody>
      </p:sp>
      <p:grpSp>
        <p:nvGrpSpPr>
          <p:cNvPr id="608271" name="Group 15"/>
          <p:cNvGrpSpPr/>
          <p:nvPr/>
        </p:nvGrpSpPr>
        <p:grpSpPr bwMode="auto">
          <a:xfrm>
            <a:off x="1123950" y="3765550"/>
            <a:ext cx="3605213" cy="742950"/>
            <a:chOff x="516" y="1788"/>
            <a:chExt cx="2271" cy="468"/>
          </a:xfrm>
        </p:grpSpPr>
        <p:sp>
          <p:nvSpPr>
            <p:cNvPr id="17429" name="Rectangle 16"/>
            <p:cNvSpPr>
              <a:spLocks noChangeArrowheads="1"/>
            </p:cNvSpPr>
            <p:nvPr/>
          </p:nvSpPr>
          <p:spPr bwMode="auto">
            <a:xfrm>
              <a:off x="516" y="1843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净输入信号：</a:t>
              </a:r>
            </a:p>
          </p:txBody>
        </p:sp>
        <p:graphicFrame>
          <p:nvGraphicFramePr>
            <p:cNvPr id="17430" name="Object 17"/>
            <p:cNvGraphicFramePr>
              <a:graphicFrameLocks noChangeAspect="1"/>
            </p:cNvGraphicFramePr>
            <p:nvPr/>
          </p:nvGraphicFramePr>
          <p:xfrm>
            <a:off x="1904" y="1788"/>
            <a:ext cx="883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16255" imgH="172085" progId="Equation.3">
                    <p:embed/>
                  </p:oleObj>
                </mc:Choice>
                <mc:Fallback>
                  <p:oleObj name="Equation" r:id="rId2" imgW="516255" imgH="17208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" y="1788"/>
                          <a:ext cx="883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8274" name="Group 18"/>
          <p:cNvGrpSpPr/>
          <p:nvPr/>
        </p:nvGrpSpPr>
        <p:grpSpPr bwMode="auto">
          <a:xfrm>
            <a:off x="1123950" y="4365625"/>
            <a:ext cx="4600575" cy="1368425"/>
            <a:chOff x="516" y="2411"/>
            <a:chExt cx="2898" cy="862"/>
          </a:xfrm>
        </p:grpSpPr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516" y="2640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开环放大倍数：</a:t>
              </a:r>
            </a:p>
          </p:txBody>
        </p:sp>
        <p:graphicFrame>
          <p:nvGraphicFramePr>
            <p:cNvPr id="17428" name="Object 20"/>
            <p:cNvGraphicFramePr>
              <a:graphicFrameLocks noChangeAspect="1"/>
            </p:cNvGraphicFramePr>
            <p:nvPr/>
          </p:nvGraphicFramePr>
          <p:xfrm>
            <a:off x="2094" y="2411"/>
            <a:ext cx="1320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2615" imgH="398145" progId="Equation.3">
                    <p:embed/>
                  </p:oleObj>
                </mc:Choice>
                <mc:Fallback>
                  <p:oleObj name="Equation" r:id="rId4" imgW="602615" imgH="39814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4" y="2411"/>
                          <a:ext cx="1320" cy="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8279" name="Group 23"/>
          <p:cNvGrpSpPr/>
          <p:nvPr/>
        </p:nvGrpSpPr>
        <p:grpSpPr bwMode="auto">
          <a:xfrm>
            <a:off x="1104900" y="1763713"/>
            <a:ext cx="6419850" cy="1562100"/>
            <a:chOff x="696" y="1111"/>
            <a:chExt cx="4044" cy="984"/>
          </a:xfrm>
        </p:grpSpPr>
        <p:grpSp>
          <p:nvGrpSpPr>
            <p:cNvPr id="17415" name="Group 3"/>
            <p:cNvGrpSpPr/>
            <p:nvPr/>
          </p:nvGrpSpPr>
          <p:grpSpPr bwMode="auto">
            <a:xfrm>
              <a:off x="696" y="1111"/>
              <a:ext cx="4044" cy="984"/>
              <a:chOff x="1032" y="907"/>
              <a:chExt cx="4044" cy="984"/>
            </a:xfrm>
          </p:grpSpPr>
          <p:sp>
            <p:nvSpPr>
              <p:cNvPr id="17417" name="Line 4"/>
              <p:cNvSpPr>
                <a:spLocks noChangeShapeType="1"/>
              </p:cNvSpPr>
              <p:nvPr/>
            </p:nvSpPr>
            <p:spPr bwMode="auto">
              <a:xfrm>
                <a:off x="1812" y="1476"/>
                <a:ext cx="9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18" name="Line 5"/>
              <p:cNvSpPr>
                <a:spLocks noChangeShapeType="1"/>
              </p:cNvSpPr>
              <p:nvPr/>
            </p:nvSpPr>
            <p:spPr bwMode="auto">
              <a:xfrm flipV="1">
                <a:off x="3504" y="1476"/>
                <a:ext cx="6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7419" name="Object 6"/>
              <p:cNvGraphicFramePr>
                <a:graphicFrameLocks noChangeAspect="1"/>
              </p:cNvGraphicFramePr>
              <p:nvPr/>
            </p:nvGraphicFramePr>
            <p:xfrm>
              <a:off x="1394" y="1306"/>
              <a:ext cx="318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39700" imgH="161290" progId="Equation.3">
                      <p:embed/>
                    </p:oleObj>
                  </mc:Choice>
                  <mc:Fallback>
                    <p:oleObj name="Equation" r:id="rId6" imgW="139700" imgH="16129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1306"/>
                            <a:ext cx="318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0" name="Rectangle 7"/>
              <p:cNvSpPr>
                <a:spLocks noChangeArrowheads="1"/>
              </p:cNvSpPr>
              <p:nvPr/>
            </p:nvSpPr>
            <p:spPr bwMode="auto">
              <a:xfrm>
                <a:off x="2688" y="907"/>
                <a:ext cx="11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0033CC"/>
                    </a:solidFill>
                    <a:ea typeface="楷体_GB2312" pitchFamily="49" charset="-122"/>
                  </a:rPr>
                  <a:t>放大电路</a:t>
                </a:r>
              </a:p>
            </p:txBody>
          </p:sp>
          <p:sp>
            <p:nvSpPr>
              <p:cNvPr id="17421" name="Rectangle 8"/>
              <p:cNvSpPr>
                <a:spLocks noChangeArrowheads="1"/>
              </p:cNvSpPr>
              <p:nvPr/>
            </p:nvSpPr>
            <p:spPr bwMode="auto">
              <a:xfrm>
                <a:off x="2736" y="1176"/>
                <a:ext cx="780" cy="5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2" name="Rectangle 9"/>
              <p:cNvSpPr>
                <a:spLocks noChangeArrowheads="1"/>
              </p:cNvSpPr>
              <p:nvPr/>
            </p:nvSpPr>
            <p:spPr bwMode="auto">
              <a:xfrm>
                <a:off x="2870" y="1238"/>
                <a:ext cx="44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3600" b="1" i="1">
                    <a:solidFill>
                      <a:srgbClr val="FF3300"/>
                    </a:solidFill>
                    <a:ea typeface="楷体_GB2312" pitchFamily="49" charset="-122"/>
                  </a:rPr>
                  <a:t>A</a:t>
                </a:r>
                <a:r>
                  <a:rPr kumimoji="1" lang="en-US" altLang="zh-CN" sz="36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X</a:t>
                </a:r>
              </a:p>
            </p:txBody>
          </p:sp>
          <p:graphicFrame>
            <p:nvGraphicFramePr>
              <p:cNvPr id="17423" name="Object 10"/>
              <p:cNvGraphicFramePr>
                <a:graphicFrameLocks noChangeAspect="1"/>
              </p:cNvGraphicFramePr>
              <p:nvPr/>
            </p:nvGraphicFramePr>
            <p:xfrm>
              <a:off x="2104" y="1140"/>
              <a:ext cx="33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61290" imgH="172085" progId="Equation.3">
                      <p:embed/>
                    </p:oleObj>
                  </mc:Choice>
                  <mc:Fallback>
                    <p:oleObj name="Equation" r:id="rId8" imgW="161290" imgH="17208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4" y="1140"/>
                            <a:ext cx="338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4" name="Object 11"/>
              <p:cNvGraphicFramePr>
                <a:graphicFrameLocks noChangeAspect="1"/>
              </p:cNvGraphicFramePr>
              <p:nvPr/>
            </p:nvGraphicFramePr>
            <p:xfrm>
              <a:off x="4204" y="1296"/>
              <a:ext cx="33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61290" imgH="172085" progId="Equation.3">
                      <p:embed/>
                    </p:oleObj>
                  </mc:Choice>
                  <mc:Fallback>
                    <p:oleObj name="Equation" r:id="rId10" imgW="161290" imgH="172085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4" y="1296"/>
                            <a:ext cx="338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5" name="Rectangle 12"/>
              <p:cNvSpPr>
                <a:spLocks noChangeArrowheads="1"/>
              </p:cNvSpPr>
              <p:nvPr/>
            </p:nvSpPr>
            <p:spPr bwMode="auto">
              <a:xfrm>
                <a:off x="1032" y="1603"/>
                <a:ext cx="12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0033CC"/>
                    </a:solidFill>
                    <a:ea typeface="楷体_GB2312" pitchFamily="49" charset="-122"/>
                  </a:rPr>
                  <a:t>输入信号</a:t>
                </a:r>
              </a:p>
            </p:txBody>
          </p:sp>
          <p:sp>
            <p:nvSpPr>
              <p:cNvPr id="17426" name="Rectangle 13"/>
              <p:cNvSpPr>
                <a:spLocks noChangeArrowheads="1"/>
              </p:cNvSpPr>
              <p:nvPr/>
            </p:nvSpPr>
            <p:spPr bwMode="auto">
              <a:xfrm>
                <a:off x="3900" y="1591"/>
                <a:ext cx="11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0033CC"/>
                    </a:solidFill>
                    <a:ea typeface="楷体_GB2312" pitchFamily="49" charset="-122"/>
                  </a:rPr>
                  <a:t>输出信号</a:t>
                </a:r>
              </a:p>
            </p:txBody>
          </p:sp>
        </p:grpSp>
        <p:sp>
          <p:nvSpPr>
            <p:cNvPr id="17416" name="Rectangle 22"/>
            <p:cNvSpPr>
              <a:spLocks noChangeArrowheads="1"/>
            </p:cNvSpPr>
            <p:nvPr/>
          </p:nvSpPr>
          <p:spPr bwMode="auto">
            <a:xfrm>
              <a:off x="1519" y="1661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33CC"/>
                  </a:solidFill>
                  <a:latin typeface="Arial" panose="020B0604020202020204" pitchFamily="34" charset="0"/>
                  <a:ea typeface="楷体_GB2312" pitchFamily="49" charset="-122"/>
                </a:rPr>
                <a:t>净</a:t>
              </a:r>
              <a:r>
                <a:rPr kumimoji="1" lang="zh-CN" altLang="en-US" sz="2000" b="1">
                  <a:solidFill>
                    <a:srgbClr val="0033CC"/>
                  </a:solidFill>
                  <a:ea typeface="楷体_GB2312" pitchFamily="49" charset="-122"/>
                </a:rPr>
                <a:t>输入信号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8" grpId="0"/>
      <p:bldP spid="6082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Text Box 2"/>
          <p:cNvSpPr txBox="1">
            <a:spLocks noChangeArrowheads="1"/>
          </p:cNvSpPr>
          <p:nvPr/>
        </p:nvSpPr>
        <p:spPr bwMode="auto">
          <a:xfrm>
            <a:off x="190500" y="473075"/>
            <a:ext cx="565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CC"/>
                </a:solidFill>
                <a:ea typeface="楷体_GB2312" pitchFamily="49" charset="-122"/>
              </a:rPr>
              <a:t>⑵  </a:t>
            </a:r>
            <a:r>
              <a:rPr kumimoji="1" lang="zh-CN" altLang="en-US" sz="3200" b="1">
                <a:solidFill>
                  <a:srgbClr val="0033CC"/>
                </a:solidFill>
                <a:ea typeface="楷体_GB2312" pitchFamily="49" charset="-122"/>
              </a:rPr>
              <a:t>闭环系统（有反馈系统）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361950" y="4098925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开环放大倍数：</a:t>
            </a:r>
          </a:p>
        </p:txBody>
      </p:sp>
      <p:graphicFrame>
        <p:nvGraphicFramePr>
          <p:cNvPr id="609284" name="Object 4"/>
          <p:cNvGraphicFramePr>
            <a:graphicFrameLocks noChangeAspect="1"/>
          </p:cNvGraphicFramePr>
          <p:nvPr/>
        </p:nvGraphicFramePr>
        <p:xfrm>
          <a:off x="2830513" y="3922713"/>
          <a:ext cx="205263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1820" imgH="398145" progId="Equation.3">
                  <p:embed/>
                </p:oleObj>
              </mc:Choice>
              <mc:Fallback>
                <p:oleObj name="Equation" r:id="rId2" imgW="591820" imgH="39814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3922713"/>
                        <a:ext cx="2052637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285" name="Object 5"/>
          <p:cNvGraphicFramePr>
            <a:graphicFrameLocks noChangeAspect="1"/>
          </p:cNvGraphicFramePr>
          <p:nvPr/>
        </p:nvGraphicFramePr>
        <p:xfrm>
          <a:off x="7048500" y="3827463"/>
          <a:ext cx="152400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2615" imgH="430530" progId="Equation.3">
                  <p:embed/>
                </p:oleObj>
              </mc:Choice>
              <mc:Fallback>
                <p:oleObj name="Equation" r:id="rId4" imgW="602615" imgH="4305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827463"/>
                        <a:ext cx="1524000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286" name="Rectangle 6"/>
          <p:cNvSpPr>
            <a:spLocks noChangeArrowheads="1"/>
          </p:cNvSpPr>
          <p:nvPr/>
        </p:nvSpPr>
        <p:spPr bwMode="auto">
          <a:xfrm>
            <a:off x="5338763" y="4198938"/>
            <a:ext cx="312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反馈系数：</a:t>
            </a:r>
          </a:p>
        </p:txBody>
      </p:sp>
      <p:grpSp>
        <p:nvGrpSpPr>
          <p:cNvPr id="609287" name="Group 7"/>
          <p:cNvGrpSpPr/>
          <p:nvPr/>
        </p:nvGrpSpPr>
        <p:grpSpPr bwMode="auto">
          <a:xfrm>
            <a:off x="647700" y="5237163"/>
            <a:ext cx="4513263" cy="784225"/>
            <a:chOff x="408" y="3143"/>
            <a:chExt cx="2843" cy="494"/>
          </a:xfrm>
        </p:grpSpPr>
        <p:sp>
          <p:nvSpPr>
            <p:cNvPr id="18469" name="Rectangle 8"/>
            <p:cNvSpPr>
              <a:spLocks noChangeArrowheads="1"/>
            </p:cNvSpPr>
            <p:nvPr/>
          </p:nvSpPr>
          <p:spPr bwMode="auto">
            <a:xfrm>
              <a:off x="408" y="3175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3399"/>
                  </a:solidFill>
                  <a:ea typeface="楷体_GB2312" pitchFamily="49" charset="-122"/>
                </a:rPr>
                <a:t>净输入信号：</a:t>
              </a:r>
            </a:p>
          </p:txBody>
        </p:sp>
        <p:graphicFrame>
          <p:nvGraphicFramePr>
            <p:cNvPr id="18470" name="Object 9"/>
            <p:cNvGraphicFramePr>
              <a:graphicFrameLocks noChangeAspect="1"/>
            </p:cNvGraphicFramePr>
            <p:nvPr/>
          </p:nvGraphicFramePr>
          <p:xfrm>
            <a:off x="1801" y="3143"/>
            <a:ext cx="1450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03605" imgH="182880" progId="Equation.3">
                    <p:embed/>
                  </p:oleObj>
                </mc:Choice>
                <mc:Fallback>
                  <p:oleObj name="Equation" r:id="rId6" imgW="903605" imgH="182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3143"/>
                          <a:ext cx="1450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9319" name="Group 39"/>
          <p:cNvGrpSpPr/>
          <p:nvPr/>
        </p:nvGrpSpPr>
        <p:grpSpPr bwMode="auto">
          <a:xfrm>
            <a:off x="611188" y="908050"/>
            <a:ext cx="7200900" cy="2941638"/>
            <a:chOff x="385" y="527"/>
            <a:chExt cx="4536" cy="1853"/>
          </a:xfrm>
        </p:grpSpPr>
        <p:grpSp>
          <p:nvGrpSpPr>
            <p:cNvPr id="18441" name="Group 10"/>
            <p:cNvGrpSpPr/>
            <p:nvPr/>
          </p:nvGrpSpPr>
          <p:grpSpPr bwMode="auto">
            <a:xfrm>
              <a:off x="385" y="527"/>
              <a:ext cx="4536" cy="1853"/>
              <a:chOff x="384" y="463"/>
              <a:chExt cx="4536" cy="1853"/>
            </a:xfrm>
          </p:grpSpPr>
          <p:grpSp>
            <p:nvGrpSpPr>
              <p:cNvPr id="18443" name="Group 11"/>
              <p:cNvGrpSpPr/>
              <p:nvPr/>
            </p:nvGrpSpPr>
            <p:grpSpPr bwMode="auto">
              <a:xfrm>
                <a:off x="384" y="463"/>
                <a:ext cx="4536" cy="1853"/>
                <a:chOff x="576" y="475"/>
                <a:chExt cx="4536" cy="1853"/>
              </a:xfrm>
            </p:grpSpPr>
            <p:sp>
              <p:nvSpPr>
                <p:cNvPr id="1844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576" y="2052"/>
                  <a:ext cx="3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28" y="2064"/>
                  <a:ext cx="10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7" name="Line 14"/>
                <p:cNvSpPr>
                  <a:spLocks noChangeShapeType="1"/>
                </p:cNvSpPr>
                <p:nvPr/>
              </p:nvSpPr>
              <p:spPr bwMode="auto">
                <a:xfrm>
                  <a:off x="1848" y="1044"/>
                  <a:ext cx="9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4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540" y="1044"/>
                  <a:ext cx="660" cy="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449" name="Object 16"/>
                <p:cNvGraphicFramePr>
                  <a:graphicFrameLocks noChangeAspect="1"/>
                </p:cNvGraphicFramePr>
                <p:nvPr/>
              </p:nvGraphicFramePr>
              <p:xfrm>
                <a:off x="782" y="850"/>
                <a:ext cx="318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139700" imgH="161290" progId="Equation.3">
                        <p:embed/>
                      </p:oleObj>
                    </mc:Choice>
                    <mc:Fallback>
                      <p:oleObj name="Equation" r:id="rId8" imgW="139700" imgH="16129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2" y="850"/>
                              <a:ext cx="318" cy="3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50" name="Rectangle 17"/>
                <p:cNvSpPr>
                  <a:spLocks noChangeArrowheads="1"/>
                </p:cNvSpPr>
                <p:nvPr/>
              </p:nvSpPr>
              <p:spPr bwMode="auto">
                <a:xfrm>
                  <a:off x="2724" y="475"/>
                  <a:ext cx="11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400" b="1">
                      <a:solidFill>
                        <a:srgbClr val="0033CC"/>
                      </a:solidFill>
                      <a:ea typeface="楷体_GB2312" pitchFamily="49" charset="-122"/>
                    </a:rPr>
                    <a:t>放大电路</a:t>
                  </a:r>
                </a:p>
              </p:txBody>
            </p:sp>
            <p:sp>
              <p:nvSpPr>
                <p:cNvPr id="18451" name="Rectangle 18"/>
                <p:cNvSpPr>
                  <a:spLocks noChangeArrowheads="1"/>
                </p:cNvSpPr>
                <p:nvPr/>
              </p:nvSpPr>
              <p:spPr bwMode="auto">
                <a:xfrm>
                  <a:off x="2772" y="744"/>
                  <a:ext cx="780" cy="58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2" name="Rectangle 19"/>
                <p:cNvSpPr>
                  <a:spLocks noChangeArrowheads="1"/>
                </p:cNvSpPr>
                <p:nvPr/>
              </p:nvSpPr>
              <p:spPr bwMode="auto">
                <a:xfrm>
                  <a:off x="2906" y="806"/>
                  <a:ext cx="447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kumimoji="1" lang="en-US" altLang="zh-CN" sz="3600" b="1" i="1">
                      <a:solidFill>
                        <a:srgbClr val="FF3300"/>
                      </a:solidFill>
                      <a:ea typeface="楷体_GB2312" pitchFamily="49" charset="-122"/>
                    </a:rPr>
                    <a:t>A</a:t>
                  </a:r>
                  <a:r>
                    <a:rPr kumimoji="1" lang="en-US" altLang="zh-CN" sz="3600" b="1" baseline="-25000">
                      <a:solidFill>
                        <a:srgbClr val="FF3300"/>
                      </a:solidFill>
                      <a:ea typeface="楷体_GB2312" pitchFamily="49" charset="-122"/>
                    </a:rPr>
                    <a:t>X</a:t>
                  </a:r>
                </a:p>
              </p:txBody>
            </p:sp>
            <p:graphicFrame>
              <p:nvGraphicFramePr>
                <p:cNvPr id="18453" name="Object 20"/>
                <p:cNvGraphicFramePr>
                  <a:graphicFrameLocks noChangeAspect="1"/>
                </p:cNvGraphicFramePr>
                <p:nvPr/>
              </p:nvGraphicFramePr>
              <p:xfrm>
                <a:off x="2308" y="684"/>
                <a:ext cx="338" cy="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161290" imgH="172085" progId="Equation.3">
                        <p:embed/>
                      </p:oleObj>
                    </mc:Choice>
                    <mc:Fallback>
                      <p:oleObj name="Equation" r:id="rId10" imgW="161290" imgH="172085" progId="Equation.3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8" y="684"/>
                              <a:ext cx="338" cy="3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54" name="Object 21"/>
                <p:cNvGraphicFramePr>
                  <a:graphicFrameLocks noChangeAspect="1"/>
                </p:cNvGraphicFramePr>
                <p:nvPr/>
              </p:nvGraphicFramePr>
              <p:xfrm>
                <a:off x="4240" y="864"/>
                <a:ext cx="338" cy="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161290" imgH="172085" progId="Equation.3">
                        <p:embed/>
                      </p:oleObj>
                    </mc:Choice>
                    <mc:Fallback>
                      <p:oleObj name="Equation" r:id="rId12" imgW="161290" imgH="172085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0" y="864"/>
                              <a:ext cx="338" cy="3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55" name="Rectangle 22"/>
                <p:cNvSpPr>
                  <a:spLocks noChangeArrowheads="1"/>
                </p:cNvSpPr>
                <p:nvPr/>
              </p:nvSpPr>
              <p:spPr bwMode="auto">
                <a:xfrm>
                  <a:off x="576" y="1171"/>
                  <a:ext cx="12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400" b="1">
                      <a:solidFill>
                        <a:srgbClr val="0033CC"/>
                      </a:solidFill>
                      <a:ea typeface="楷体_GB2312" pitchFamily="49" charset="-122"/>
                    </a:rPr>
                    <a:t>输入信号</a:t>
                  </a:r>
                </a:p>
              </p:txBody>
            </p:sp>
            <p:sp>
              <p:nvSpPr>
                <p:cNvPr id="18456" name="Rectangle 23"/>
                <p:cNvSpPr>
                  <a:spLocks noChangeArrowheads="1"/>
                </p:cNvSpPr>
                <p:nvPr/>
              </p:nvSpPr>
              <p:spPr bwMode="auto">
                <a:xfrm>
                  <a:off x="3936" y="1159"/>
                  <a:ext cx="11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400" b="1">
                      <a:solidFill>
                        <a:srgbClr val="0033CC"/>
                      </a:solidFill>
                      <a:ea typeface="楷体_GB2312" pitchFamily="49" charset="-122"/>
                    </a:rPr>
                    <a:t>输出信号</a:t>
                  </a:r>
                </a:p>
              </p:txBody>
            </p:sp>
            <p:sp>
              <p:nvSpPr>
                <p:cNvPr id="18457" name="Rectangle 24"/>
                <p:cNvSpPr>
                  <a:spLocks noChangeArrowheads="1"/>
                </p:cNvSpPr>
                <p:nvPr/>
              </p:nvSpPr>
              <p:spPr bwMode="auto">
                <a:xfrm>
                  <a:off x="2784" y="1740"/>
                  <a:ext cx="780" cy="58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8" name="Rectangle 25"/>
                <p:cNvSpPr>
                  <a:spLocks noChangeArrowheads="1"/>
                </p:cNvSpPr>
                <p:nvPr/>
              </p:nvSpPr>
              <p:spPr bwMode="auto">
                <a:xfrm>
                  <a:off x="2918" y="1802"/>
                  <a:ext cx="447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kumimoji="1" lang="en-US" altLang="zh-CN" sz="3600" b="1" i="1">
                      <a:solidFill>
                        <a:srgbClr val="FF3300"/>
                      </a:solidFill>
                      <a:ea typeface="楷体_GB2312" pitchFamily="49" charset="-122"/>
                    </a:rPr>
                    <a:t>F</a:t>
                  </a:r>
                  <a:r>
                    <a:rPr kumimoji="1" lang="en-US" altLang="zh-CN" sz="3600" b="1" baseline="-25000">
                      <a:solidFill>
                        <a:srgbClr val="FF3300"/>
                      </a:solidFill>
                      <a:ea typeface="楷体_GB2312" pitchFamily="49" charset="-122"/>
                    </a:rPr>
                    <a:t>X</a:t>
                  </a:r>
                </a:p>
              </p:txBody>
            </p:sp>
            <p:sp>
              <p:nvSpPr>
                <p:cNvPr id="18459" name="Rectangle 26"/>
                <p:cNvSpPr>
                  <a:spLocks noChangeArrowheads="1"/>
                </p:cNvSpPr>
                <p:nvPr/>
              </p:nvSpPr>
              <p:spPr bwMode="auto">
                <a:xfrm>
                  <a:off x="2728" y="1474"/>
                  <a:ext cx="109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400" b="1">
                      <a:solidFill>
                        <a:srgbClr val="0033CC"/>
                      </a:solidFill>
                      <a:ea typeface="楷体_GB2312" pitchFamily="49" charset="-122"/>
                    </a:rPr>
                    <a:t>反馈电路</a:t>
                  </a:r>
                </a:p>
              </p:txBody>
            </p:sp>
            <p:sp>
              <p:nvSpPr>
                <p:cNvPr id="18460" name="Line 27"/>
                <p:cNvSpPr>
                  <a:spLocks noChangeShapeType="1"/>
                </p:cNvSpPr>
                <p:nvPr/>
              </p:nvSpPr>
              <p:spPr bwMode="auto">
                <a:xfrm>
                  <a:off x="3888" y="1068"/>
                  <a:ext cx="0" cy="9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1" name="Oval 28"/>
                <p:cNvSpPr>
                  <a:spLocks noChangeArrowheads="1"/>
                </p:cNvSpPr>
                <p:nvPr/>
              </p:nvSpPr>
              <p:spPr bwMode="auto">
                <a:xfrm>
                  <a:off x="3864" y="1020"/>
                  <a:ext cx="68" cy="68"/>
                </a:xfrm>
                <a:prstGeom prst="ellipse">
                  <a:avLst/>
                </a:prstGeom>
                <a:solidFill>
                  <a:srgbClr val="000000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2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1104" y="104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63" name="AutoShape 30"/>
                <p:cNvSpPr>
                  <a:spLocks noChangeArrowheads="1"/>
                </p:cNvSpPr>
                <p:nvPr/>
              </p:nvSpPr>
              <p:spPr bwMode="auto">
                <a:xfrm>
                  <a:off x="1584" y="900"/>
                  <a:ext cx="272" cy="272"/>
                </a:xfrm>
                <a:prstGeom prst="flowChartSummingJunction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4" name="Line 31"/>
                <p:cNvSpPr>
                  <a:spLocks noChangeShapeType="1"/>
                </p:cNvSpPr>
                <p:nvPr/>
              </p:nvSpPr>
              <p:spPr bwMode="auto">
                <a:xfrm>
                  <a:off x="1728" y="1164"/>
                  <a:ext cx="0" cy="9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8465" name="Object 32"/>
                <p:cNvGraphicFramePr>
                  <a:graphicFrameLocks noChangeAspect="1"/>
                </p:cNvGraphicFramePr>
                <p:nvPr/>
              </p:nvGraphicFramePr>
              <p:xfrm>
                <a:off x="1784" y="1382"/>
                <a:ext cx="342" cy="3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4" imgW="182880" imgH="182880" progId="Equation.3">
                        <p:embed/>
                      </p:oleObj>
                    </mc:Choice>
                    <mc:Fallback>
                      <p:oleObj name="Equation" r:id="rId14" imgW="182880" imgH="182880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84" y="1382"/>
                              <a:ext cx="342" cy="3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8466" name="Rectangle 33"/>
                <p:cNvSpPr>
                  <a:spLocks noChangeArrowheads="1"/>
                </p:cNvSpPr>
                <p:nvPr/>
              </p:nvSpPr>
              <p:spPr bwMode="auto">
                <a:xfrm>
                  <a:off x="1692" y="1675"/>
                  <a:ext cx="12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zh-CN" altLang="en-US" sz="2400" b="1">
                      <a:solidFill>
                        <a:srgbClr val="0033CC"/>
                      </a:solidFill>
                      <a:ea typeface="楷体_GB2312" pitchFamily="49" charset="-122"/>
                    </a:rPr>
                    <a:t>反馈信号</a:t>
                  </a:r>
                </a:p>
              </p:txBody>
            </p:sp>
            <p:graphicFrame>
              <p:nvGraphicFramePr>
                <p:cNvPr id="18467" name="Object 34"/>
                <p:cNvGraphicFramePr>
                  <a:graphicFrameLocks noChangeAspect="1"/>
                </p:cNvGraphicFramePr>
                <p:nvPr/>
              </p:nvGraphicFramePr>
              <p:xfrm>
                <a:off x="1805" y="1224"/>
                <a:ext cx="180" cy="1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10795" imgH="10795" progId="Equation.3">
                        <p:embed/>
                      </p:oleObj>
                    </mc:Choice>
                    <mc:Fallback>
                      <p:oleObj name="Equation" r:id="rId16" imgW="10795" imgH="10795" progId="Equation.3">
                        <p:embed/>
                        <p:pic>
                          <p:nvPicPr>
                            <p:cNvPr id="0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05" y="1224"/>
                              <a:ext cx="180" cy="1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68" name="Object 35"/>
                <p:cNvGraphicFramePr>
                  <a:graphicFrameLocks noChangeAspect="1"/>
                </p:cNvGraphicFramePr>
                <p:nvPr/>
              </p:nvGraphicFramePr>
              <p:xfrm>
                <a:off x="1376" y="802"/>
                <a:ext cx="198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8" imgW="75565" imgH="75565" progId="Equation.3">
                        <p:embed/>
                      </p:oleObj>
                    </mc:Choice>
                    <mc:Fallback>
                      <p:oleObj name="Equation" r:id="rId18" imgW="75565" imgH="75565" progId="Equation.3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76" y="802"/>
                              <a:ext cx="198" cy="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8444" name="Rectangle 36"/>
              <p:cNvSpPr>
                <a:spLocks noChangeArrowheads="1"/>
              </p:cNvSpPr>
              <p:nvPr/>
            </p:nvSpPr>
            <p:spPr bwMode="auto">
              <a:xfrm>
                <a:off x="1174" y="576"/>
                <a:ext cx="11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0033CC"/>
                    </a:solidFill>
                    <a:ea typeface="楷体_GB2312" pitchFamily="49" charset="-122"/>
                  </a:rPr>
                  <a:t>比较环节</a:t>
                </a:r>
              </a:p>
            </p:txBody>
          </p:sp>
        </p:grpSp>
        <p:sp>
          <p:nvSpPr>
            <p:cNvPr id="18442" name="Rectangle 38"/>
            <p:cNvSpPr>
              <a:spLocks noChangeArrowheads="1"/>
            </p:cNvSpPr>
            <p:nvPr/>
          </p:nvSpPr>
          <p:spPr bwMode="auto">
            <a:xfrm>
              <a:off x="1701" y="1071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33CC"/>
                  </a:solidFill>
                  <a:latin typeface="Arial" panose="020B0604020202020204" pitchFamily="34" charset="0"/>
                  <a:ea typeface="楷体_GB2312" pitchFamily="49" charset="-122"/>
                </a:rPr>
                <a:t>净</a:t>
              </a:r>
              <a:r>
                <a:rPr kumimoji="1" lang="zh-CN" altLang="en-US" sz="2000" b="1">
                  <a:solidFill>
                    <a:srgbClr val="0033CC"/>
                  </a:solidFill>
                  <a:ea typeface="楷体_GB2312" pitchFamily="49" charset="-122"/>
                </a:rPr>
                <a:t>输入信号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8115249-0591-AD07-7CC9-EFB7C2B62E53}"/>
                  </a:ext>
                </a:extLst>
              </p14:cNvPr>
              <p14:cNvContentPartPr/>
              <p14:nvPr/>
            </p14:nvContentPartPr>
            <p14:xfrm>
              <a:off x="2113200" y="2091600"/>
              <a:ext cx="180360" cy="3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8115249-0591-AD07-7CC9-EFB7C2B62E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3840" y="2082240"/>
                <a:ext cx="19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2" grpId="0" autoUpdateAnimBg="0"/>
      <p:bldP spid="609283" grpId="0" autoUpdateAnimBg="0"/>
      <p:bldP spid="60928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1714500" y="476250"/>
            <a:ext cx="4362450" cy="24765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0307" name="Group 3"/>
          <p:cNvGrpSpPr/>
          <p:nvPr/>
        </p:nvGrpSpPr>
        <p:grpSpPr bwMode="auto">
          <a:xfrm>
            <a:off x="250825" y="620713"/>
            <a:ext cx="7867650" cy="2384425"/>
            <a:chOff x="360" y="223"/>
            <a:chExt cx="4956" cy="1502"/>
          </a:xfrm>
        </p:grpSpPr>
        <p:sp>
          <p:nvSpPr>
            <p:cNvPr id="19468" name="Line 4"/>
            <p:cNvSpPr>
              <a:spLocks noChangeShapeType="1"/>
            </p:cNvSpPr>
            <p:nvPr/>
          </p:nvSpPr>
          <p:spPr bwMode="auto">
            <a:xfrm flipV="1">
              <a:off x="3528" y="1500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9" name="Line 5"/>
            <p:cNvSpPr>
              <a:spLocks noChangeShapeType="1"/>
            </p:cNvSpPr>
            <p:nvPr/>
          </p:nvSpPr>
          <p:spPr bwMode="auto">
            <a:xfrm flipV="1">
              <a:off x="1680" y="1500"/>
              <a:ext cx="1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0" name="Line 6"/>
            <p:cNvSpPr>
              <a:spLocks noChangeShapeType="1"/>
            </p:cNvSpPr>
            <p:nvPr/>
          </p:nvSpPr>
          <p:spPr bwMode="auto">
            <a:xfrm>
              <a:off x="1800" y="720"/>
              <a:ext cx="9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1" name="Line 7"/>
            <p:cNvSpPr>
              <a:spLocks noChangeShapeType="1"/>
            </p:cNvSpPr>
            <p:nvPr/>
          </p:nvSpPr>
          <p:spPr bwMode="auto">
            <a:xfrm flipV="1">
              <a:off x="3492" y="732"/>
              <a:ext cx="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72" name="Object 8"/>
            <p:cNvGraphicFramePr>
              <a:graphicFrameLocks noChangeAspect="1"/>
            </p:cNvGraphicFramePr>
            <p:nvPr/>
          </p:nvGraphicFramePr>
          <p:xfrm>
            <a:off x="614" y="526"/>
            <a:ext cx="31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700" imgH="161290" progId="Equation.3">
                    <p:embed/>
                  </p:oleObj>
                </mc:Choice>
                <mc:Fallback>
                  <p:oleObj name="Equation" r:id="rId2" imgW="139700" imgH="16129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" y="526"/>
                          <a:ext cx="31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Rectangle 9"/>
            <p:cNvSpPr>
              <a:spLocks noChangeArrowheads="1"/>
            </p:cNvSpPr>
            <p:nvPr/>
          </p:nvSpPr>
          <p:spPr bwMode="auto">
            <a:xfrm>
              <a:off x="2676" y="223"/>
              <a:ext cx="1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ea typeface="楷体_GB2312" pitchFamily="49" charset="-122"/>
                </a:rPr>
                <a:t>放大电路</a:t>
              </a:r>
            </a:p>
          </p:txBody>
        </p:sp>
        <p:sp>
          <p:nvSpPr>
            <p:cNvPr id="19474" name="Rectangle 10"/>
            <p:cNvSpPr>
              <a:spLocks noChangeArrowheads="1"/>
            </p:cNvSpPr>
            <p:nvPr/>
          </p:nvSpPr>
          <p:spPr bwMode="auto">
            <a:xfrm>
              <a:off x="2712" y="492"/>
              <a:ext cx="780" cy="45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Rectangle 11"/>
            <p:cNvSpPr>
              <a:spLocks noChangeArrowheads="1"/>
            </p:cNvSpPr>
            <p:nvPr/>
          </p:nvSpPr>
          <p:spPr bwMode="auto">
            <a:xfrm>
              <a:off x="2882" y="494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graphicFrame>
          <p:nvGraphicFramePr>
            <p:cNvPr id="19476" name="Object 12"/>
            <p:cNvGraphicFramePr>
              <a:graphicFrameLocks noChangeAspect="1"/>
            </p:cNvGraphicFramePr>
            <p:nvPr/>
          </p:nvGraphicFramePr>
          <p:xfrm>
            <a:off x="2260" y="360"/>
            <a:ext cx="33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1290" imgH="172085" progId="Equation.3">
                    <p:embed/>
                  </p:oleObj>
                </mc:Choice>
                <mc:Fallback>
                  <p:oleObj name="Equation" r:id="rId4" imgW="161290" imgH="17208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0" y="360"/>
                          <a:ext cx="33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13"/>
            <p:cNvGraphicFramePr>
              <a:graphicFrameLocks noChangeAspect="1"/>
            </p:cNvGraphicFramePr>
            <p:nvPr/>
          </p:nvGraphicFramePr>
          <p:xfrm>
            <a:off x="4276" y="540"/>
            <a:ext cx="33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1290" imgH="172085" progId="Equation.3">
                    <p:embed/>
                  </p:oleObj>
                </mc:Choice>
                <mc:Fallback>
                  <p:oleObj name="Equation" r:id="rId6" imgW="161290" imgH="17208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" y="540"/>
                          <a:ext cx="33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8" name="Rectangle 14"/>
            <p:cNvSpPr>
              <a:spLocks noChangeArrowheads="1"/>
            </p:cNvSpPr>
            <p:nvPr/>
          </p:nvSpPr>
          <p:spPr bwMode="auto">
            <a:xfrm>
              <a:off x="360" y="847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ea typeface="楷体_GB2312" pitchFamily="49" charset="-122"/>
                </a:rPr>
                <a:t>输入信号</a:t>
              </a:r>
            </a:p>
          </p:txBody>
        </p:sp>
        <p:sp>
          <p:nvSpPr>
            <p:cNvPr id="19479" name="Rectangle 15"/>
            <p:cNvSpPr>
              <a:spLocks noChangeArrowheads="1"/>
            </p:cNvSpPr>
            <p:nvPr/>
          </p:nvSpPr>
          <p:spPr bwMode="auto">
            <a:xfrm>
              <a:off x="4140" y="835"/>
              <a:ext cx="1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ea typeface="楷体_GB2312" pitchFamily="49" charset="-122"/>
                </a:rPr>
                <a:t>输出信号</a:t>
              </a:r>
            </a:p>
          </p:txBody>
        </p:sp>
        <p:sp>
          <p:nvSpPr>
            <p:cNvPr id="19480" name="Rectangle 16"/>
            <p:cNvSpPr>
              <a:spLocks noChangeArrowheads="1"/>
            </p:cNvSpPr>
            <p:nvPr/>
          </p:nvSpPr>
          <p:spPr bwMode="auto">
            <a:xfrm>
              <a:off x="2736" y="1272"/>
              <a:ext cx="780" cy="45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Rectangle 17"/>
            <p:cNvSpPr>
              <a:spLocks noChangeArrowheads="1"/>
            </p:cNvSpPr>
            <p:nvPr/>
          </p:nvSpPr>
          <p:spPr bwMode="auto">
            <a:xfrm>
              <a:off x="2894" y="1286"/>
              <a:ext cx="4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19482" name="Rectangle 18"/>
            <p:cNvSpPr>
              <a:spLocks noChangeArrowheads="1"/>
            </p:cNvSpPr>
            <p:nvPr/>
          </p:nvSpPr>
          <p:spPr bwMode="auto">
            <a:xfrm>
              <a:off x="2680" y="1030"/>
              <a:ext cx="10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ea typeface="楷体_GB2312" pitchFamily="49" charset="-122"/>
                </a:rPr>
                <a:t>反馈电路</a:t>
              </a:r>
            </a:p>
          </p:txBody>
        </p:sp>
        <p:sp>
          <p:nvSpPr>
            <p:cNvPr id="19483" name="Line 19"/>
            <p:cNvSpPr>
              <a:spLocks noChangeShapeType="1"/>
            </p:cNvSpPr>
            <p:nvPr/>
          </p:nvSpPr>
          <p:spPr bwMode="auto">
            <a:xfrm>
              <a:off x="3840" y="744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Oval 20"/>
            <p:cNvSpPr>
              <a:spLocks noChangeArrowheads="1"/>
            </p:cNvSpPr>
            <p:nvPr/>
          </p:nvSpPr>
          <p:spPr bwMode="auto">
            <a:xfrm>
              <a:off x="3816" y="696"/>
              <a:ext cx="68" cy="68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Line 21"/>
            <p:cNvSpPr>
              <a:spLocks noChangeShapeType="1"/>
            </p:cNvSpPr>
            <p:nvPr/>
          </p:nvSpPr>
          <p:spPr bwMode="auto">
            <a:xfrm flipH="1">
              <a:off x="996" y="720"/>
              <a:ext cx="54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6" name="AutoShape 22"/>
            <p:cNvSpPr>
              <a:spLocks noChangeArrowheads="1"/>
            </p:cNvSpPr>
            <p:nvPr/>
          </p:nvSpPr>
          <p:spPr bwMode="auto">
            <a:xfrm>
              <a:off x="1536" y="576"/>
              <a:ext cx="272" cy="272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23"/>
            <p:cNvSpPr>
              <a:spLocks noChangeShapeType="1"/>
            </p:cNvSpPr>
            <p:nvPr/>
          </p:nvSpPr>
          <p:spPr bwMode="auto">
            <a:xfrm flipH="1">
              <a:off x="1680" y="840"/>
              <a:ext cx="0" cy="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88" name="Object 24"/>
            <p:cNvGraphicFramePr>
              <a:graphicFrameLocks noChangeAspect="1"/>
            </p:cNvGraphicFramePr>
            <p:nvPr/>
          </p:nvGraphicFramePr>
          <p:xfrm>
            <a:off x="1800" y="945"/>
            <a:ext cx="42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5181600" imgH="5486400" progId="Equation.3">
                    <p:embed/>
                  </p:oleObj>
                </mc:Choice>
                <mc:Fallback>
                  <p:oleObj name="公式" r:id="rId8" imgW="5181600" imgH="5486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945"/>
                          <a:ext cx="420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9" name="Rectangle 25"/>
            <p:cNvSpPr>
              <a:spLocks noChangeArrowheads="1"/>
            </p:cNvSpPr>
            <p:nvPr/>
          </p:nvSpPr>
          <p:spPr bwMode="auto">
            <a:xfrm>
              <a:off x="1644" y="1195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ea typeface="楷体_GB2312" pitchFamily="49" charset="-122"/>
                </a:rPr>
                <a:t>反馈信号</a:t>
              </a:r>
            </a:p>
          </p:txBody>
        </p:sp>
        <p:graphicFrame>
          <p:nvGraphicFramePr>
            <p:cNvPr id="19490" name="Object 26"/>
            <p:cNvGraphicFramePr>
              <a:graphicFrameLocks noChangeAspect="1"/>
            </p:cNvGraphicFramePr>
            <p:nvPr/>
          </p:nvGraphicFramePr>
          <p:xfrm>
            <a:off x="1836" y="919"/>
            <a:ext cx="22" cy="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048000" imgH="1828800" progId="Equation.3">
                    <p:embed/>
                  </p:oleObj>
                </mc:Choice>
                <mc:Fallback>
                  <p:oleObj name="公式" r:id="rId10" imgW="3048000" imgH="1828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919"/>
                          <a:ext cx="22" cy="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1" name="Object 27"/>
            <p:cNvGraphicFramePr>
              <a:graphicFrameLocks noChangeAspect="1"/>
            </p:cNvGraphicFramePr>
            <p:nvPr/>
          </p:nvGraphicFramePr>
          <p:xfrm>
            <a:off x="1282" y="492"/>
            <a:ext cx="25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352800" imgH="3352800" progId="Equation.3">
                    <p:embed/>
                  </p:oleObj>
                </mc:Choice>
                <mc:Fallback>
                  <p:oleObj name="公式" r:id="rId12" imgW="3352800" imgH="3352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492"/>
                          <a:ext cx="25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2" name="Rectangle 28"/>
            <p:cNvSpPr>
              <a:spLocks noChangeArrowheads="1"/>
            </p:cNvSpPr>
            <p:nvPr/>
          </p:nvSpPr>
          <p:spPr bwMode="auto">
            <a:xfrm>
              <a:off x="1318" y="264"/>
              <a:ext cx="1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ea typeface="楷体_GB2312" pitchFamily="49" charset="-122"/>
                </a:rPr>
                <a:t>比较环节</a:t>
              </a:r>
            </a:p>
          </p:txBody>
        </p:sp>
      </p:grpSp>
      <p:sp>
        <p:nvSpPr>
          <p:cNvPr id="610333" name="Text Box 29"/>
          <p:cNvSpPr txBox="1">
            <a:spLocks noChangeArrowheads="1"/>
          </p:cNvSpPr>
          <p:nvPr/>
        </p:nvSpPr>
        <p:spPr bwMode="auto">
          <a:xfrm>
            <a:off x="323850" y="298132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闭环放大倍数：</a:t>
            </a:r>
          </a:p>
        </p:txBody>
      </p:sp>
      <p:graphicFrame>
        <p:nvGraphicFramePr>
          <p:cNvPr id="610334" name="Object 30"/>
          <p:cNvGraphicFramePr>
            <a:graphicFrameLocks noChangeAspect="1"/>
          </p:cNvGraphicFramePr>
          <p:nvPr/>
        </p:nvGraphicFramePr>
        <p:xfrm>
          <a:off x="107504" y="3687763"/>
          <a:ext cx="5648771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5648800" imgH="21945600" progId="Equation.3">
                  <p:embed/>
                </p:oleObj>
              </mc:Choice>
              <mc:Fallback>
                <p:oleObj name="公式" r:id="rId14" imgW="85648800" imgH="2194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687763"/>
                        <a:ext cx="5648771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0335" name="Group 31"/>
          <p:cNvGrpSpPr/>
          <p:nvPr/>
        </p:nvGrpSpPr>
        <p:grpSpPr bwMode="auto">
          <a:xfrm>
            <a:off x="6153150" y="2170113"/>
            <a:ext cx="2747963" cy="1238250"/>
            <a:chOff x="3876" y="1080"/>
            <a:chExt cx="1731" cy="780"/>
          </a:xfrm>
        </p:grpSpPr>
        <p:graphicFrame>
          <p:nvGraphicFramePr>
            <p:cNvPr id="19465" name="Object 32"/>
            <p:cNvGraphicFramePr>
              <a:graphicFrameLocks noChangeAspect="1"/>
            </p:cNvGraphicFramePr>
            <p:nvPr/>
          </p:nvGraphicFramePr>
          <p:xfrm>
            <a:off x="3938" y="1339"/>
            <a:ext cx="898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4935200" imgH="10972800" progId="Equation.3">
                    <p:embed/>
                  </p:oleObj>
                </mc:Choice>
                <mc:Fallback>
                  <p:oleObj name="公式" r:id="rId16" imgW="14935200" imgH="109728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1339"/>
                          <a:ext cx="898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33"/>
            <p:cNvGraphicFramePr>
              <a:graphicFrameLocks noChangeAspect="1"/>
            </p:cNvGraphicFramePr>
            <p:nvPr/>
          </p:nvGraphicFramePr>
          <p:xfrm>
            <a:off x="4845" y="1298"/>
            <a:ext cx="76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635000" imgH="430530" progId="Equation.3">
                    <p:embed/>
                  </p:oleObj>
                </mc:Choice>
                <mc:Fallback>
                  <p:oleObj name="公式" r:id="rId18" imgW="635000" imgH="43053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5" y="1298"/>
                          <a:ext cx="762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Rectangle 34"/>
            <p:cNvSpPr>
              <a:spLocks noChangeArrowheads="1"/>
            </p:cNvSpPr>
            <p:nvPr/>
          </p:nvSpPr>
          <p:spPr bwMode="auto">
            <a:xfrm>
              <a:off x="3876" y="1080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6666FF"/>
                  </a:solidFill>
                  <a:ea typeface="楷体_GB2312" pitchFamily="49" charset="-122"/>
                </a:rPr>
                <a:t>其中：</a:t>
              </a:r>
            </a:p>
          </p:txBody>
        </p:sp>
      </p:grpSp>
      <p:graphicFrame>
        <p:nvGraphicFramePr>
          <p:cNvPr id="610339" name="Object 35"/>
          <p:cNvGraphicFramePr>
            <a:graphicFrameLocks noChangeAspect="1"/>
          </p:cNvGraphicFramePr>
          <p:nvPr/>
        </p:nvGraphicFramePr>
        <p:xfrm>
          <a:off x="5656263" y="4778375"/>
          <a:ext cx="331946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108075" imgH="419735" progId="Equation.3">
                  <p:embed/>
                </p:oleObj>
              </mc:Choice>
              <mc:Fallback>
                <p:oleObj name="公式" r:id="rId20" imgW="1108075" imgH="41973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4778375"/>
                        <a:ext cx="3319462" cy="1330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41" name="Rectangle 37"/>
          <p:cNvSpPr>
            <a:spLocks noChangeArrowheads="1"/>
          </p:cNvSpPr>
          <p:nvPr/>
        </p:nvSpPr>
        <p:spPr bwMode="auto">
          <a:xfrm>
            <a:off x="2627313" y="1341438"/>
            <a:ext cx="145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0033CC"/>
                </a:solidFill>
                <a:latin typeface="Arial" panose="020B0604020202020204" pitchFamily="34" charset="0"/>
                <a:ea typeface="楷体_GB2312" pitchFamily="49" charset="-122"/>
              </a:rPr>
              <a:t>净</a:t>
            </a:r>
            <a:r>
              <a:rPr kumimoji="1" lang="zh-CN" altLang="en-US" sz="2000" b="1">
                <a:solidFill>
                  <a:srgbClr val="0033CC"/>
                </a:solidFill>
                <a:ea typeface="楷体_GB2312" pitchFamily="49" charset="-122"/>
              </a:rPr>
              <a:t>输入信号</a:t>
            </a:r>
          </a:p>
        </p:txBody>
      </p:sp>
      <p:graphicFrame>
        <p:nvGraphicFramePr>
          <p:cNvPr id="37" name="Object 27"/>
          <p:cNvGraphicFramePr>
            <a:graphicFrameLocks noChangeAspect="1"/>
          </p:cNvGraphicFramePr>
          <p:nvPr/>
        </p:nvGraphicFramePr>
        <p:xfrm>
          <a:off x="2435225" y="1646238"/>
          <a:ext cx="2286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3048000" imgH="1828800" progId="Equation.3">
                  <p:embed/>
                </p:oleObj>
              </mc:Choice>
              <mc:Fallback>
                <p:oleObj name="公式" r:id="rId22" imgW="3048000" imgH="1828800" progId="Equation.3">
                  <p:embed/>
                  <p:pic>
                    <p:nvPicPr>
                      <p:cNvPr id="0" name="图片 19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1646238"/>
                        <a:ext cx="2286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6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6" grpId="0" animBg="1"/>
      <p:bldP spid="610333" grpId="0" autoUpdateAnimBg="0"/>
      <p:bldP spid="6103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79388" y="401638"/>
            <a:ext cx="396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ea typeface="楷体_GB2312" pitchFamily="49" charset="-122"/>
              </a:rPr>
              <a:t>3.  </a:t>
            </a: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反馈深度分析</a:t>
            </a:r>
          </a:p>
        </p:txBody>
      </p:sp>
      <p:grpSp>
        <p:nvGrpSpPr>
          <p:cNvPr id="611331" name="Group 3"/>
          <p:cNvGrpSpPr/>
          <p:nvPr/>
        </p:nvGrpSpPr>
        <p:grpSpPr bwMode="auto">
          <a:xfrm>
            <a:off x="433388" y="673100"/>
            <a:ext cx="7523162" cy="1406525"/>
            <a:chOff x="264" y="381"/>
            <a:chExt cx="3757" cy="642"/>
          </a:xfrm>
        </p:grpSpPr>
        <p:graphicFrame>
          <p:nvGraphicFramePr>
            <p:cNvPr id="20488" name="Object 4"/>
            <p:cNvGraphicFramePr>
              <a:graphicFrameLocks noChangeAspect="1"/>
            </p:cNvGraphicFramePr>
            <p:nvPr/>
          </p:nvGraphicFramePr>
          <p:xfrm>
            <a:off x="264" y="381"/>
            <a:ext cx="177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108075" imgH="430530" progId="Equation.3">
                    <p:embed/>
                  </p:oleObj>
                </mc:Choice>
                <mc:Fallback>
                  <p:oleObj name="公式" r:id="rId2" imgW="1108075" imgH="43053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" y="381"/>
                          <a:ext cx="1776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5"/>
            <p:cNvGraphicFramePr>
              <a:graphicFrameLocks noChangeAspect="1"/>
            </p:cNvGraphicFramePr>
            <p:nvPr/>
          </p:nvGraphicFramePr>
          <p:xfrm>
            <a:off x="2830" y="531"/>
            <a:ext cx="119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77545" imgH="139700" progId="Equation.3">
                    <p:embed/>
                  </p:oleObj>
                </mc:Choice>
                <mc:Fallback>
                  <p:oleObj name="公式" r:id="rId4" imgW="677545" imgH="139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531"/>
                          <a:ext cx="1191" cy="30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Line 6"/>
            <p:cNvSpPr>
              <a:spLocks noChangeShapeType="1"/>
            </p:cNvSpPr>
            <p:nvPr/>
          </p:nvSpPr>
          <p:spPr bwMode="auto">
            <a:xfrm>
              <a:off x="2016" y="696"/>
              <a:ext cx="75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11335" name="Object 7"/>
          <p:cNvGraphicFramePr>
            <a:graphicFrameLocks noChangeAspect="1"/>
          </p:cNvGraphicFramePr>
          <p:nvPr/>
        </p:nvGraphicFramePr>
        <p:xfrm>
          <a:off x="179388" y="2881313"/>
          <a:ext cx="86407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36875" imgH="226060" progId="Equation.3">
                  <p:embed/>
                </p:oleObj>
              </mc:Choice>
              <mc:Fallback>
                <p:oleObj name="Equation" r:id="rId6" imgW="2936875" imgH="2260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881313"/>
                        <a:ext cx="864076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6" name="Object 8"/>
          <p:cNvGraphicFramePr>
            <a:graphicFrameLocks noChangeAspect="1"/>
          </p:cNvGraphicFramePr>
          <p:nvPr/>
        </p:nvGraphicFramePr>
        <p:xfrm>
          <a:off x="847725" y="4700588"/>
          <a:ext cx="74295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86380" imgH="354965" progId="Equation.DSMT4">
                  <p:embed/>
                </p:oleObj>
              </mc:Choice>
              <mc:Fallback>
                <p:oleObj name="Equation" r:id="rId8" imgW="2786380" imgH="35496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700588"/>
                        <a:ext cx="74295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8" name="Object 10"/>
          <p:cNvGraphicFramePr>
            <a:graphicFrameLocks noChangeAspect="1"/>
          </p:cNvGraphicFramePr>
          <p:nvPr/>
        </p:nvGraphicFramePr>
        <p:xfrm>
          <a:off x="179388" y="2017713"/>
          <a:ext cx="85693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36875" imgH="226060" progId="Equation.3">
                  <p:embed/>
                </p:oleObj>
              </mc:Choice>
              <mc:Fallback>
                <p:oleObj name="Equation" r:id="rId10" imgW="2936875" imgH="2260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17713"/>
                        <a:ext cx="85693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9" name="Object 11"/>
          <p:cNvGraphicFramePr>
            <a:graphicFrameLocks noChangeAspect="1"/>
          </p:cNvGraphicFramePr>
          <p:nvPr/>
        </p:nvGraphicFramePr>
        <p:xfrm>
          <a:off x="179388" y="3789363"/>
          <a:ext cx="89646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56610" imgH="204470" progId="Equation.3">
                  <p:embed/>
                </p:oleObj>
              </mc:Choice>
              <mc:Fallback>
                <p:oleObj name="Equation" r:id="rId12" imgW="3356610" imgH="20447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89363"/>
                        <a:ext cx="89646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87b7289-b1cb-4522-a3f1-dd0055697c20"/>
  <p:tag name="COMMONDATA" val="eyJoZGlkIjoiNjQyNDJkMTkzYzEzZTcxMTM0YTkyN2Y3ZDNlODljNjQ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13</TotalTime>
  <Words>2185</Words>
  <Application>Microsoft Office PowerPoint</Application>
  <PresentationFormat>全屏显示(4:3)</PresentationFormat>
  <Paragraphs>748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楷体_GB2312</vt:lpstr>
      <vt:lpstr>Arial</vt:lpstr>
      <vt:lpstr>Cambria Math</vt:lpstr>
      <vt:lpstr>Times New Roman</vt:lpstr>
      <vt:lpstr>自定义设计方案</vt:lpstr>
      <vt:lpstr>Photo Editor 照片</vt:lpstr>
      <vt:lpstr>Visio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例1：</vt:lpstr>
      <vt:lpstr>例2：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电工电子技术第6章</dc:title>
  <dc:creator>王建平</dc:creator>
  <cp:lastModifiedBy>宝飞 秦</cp:lastModifiedBy>
  <cp:revision>344</cp:revision>
  <dcterms:created xsi:type="dcterms:W3CDTF">2002-05-10T01:23:00Z</dcterms:created>
  <dcterms:modified xsi:type="dcterms:W3CDTF">2023-11-26T13:51:37Z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23E1478EBAF7429C96A21013B46AE2C4</vt:lpwstr>
  </property>
  <property fmtid="{D5CDD505-2E9C-101B-9397-08002B2CF9AE}" pid="3" name="KSOProductBuildVer">
    <vt:lpwstr>2052-11.1.0.12763</vt:lpwstr>
  </property>
</Properties>
</file>