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emf" ContentType="image/x-emf"/>
  <Default Extension="wmf" ContentType="image/x-w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72"/>
  </p:handoutMasterIdLst>
  <p:sldIdLst>
    <p:sldId id="607" r:id="rId3"/>
    <p:sldId id="431" r:id="rId4"/>
    <p:sldId id="473" r:id="rId6"/>
    <p:sldId id="474" r:id="rId7"/>
    <p:sldId id="475" r:id="rId8"/>
    <p:sldId id="476" r:id="rId9"/>
    <p:sldId id="477" r:id="rId10"/>
    <p:sldId id="478" r:id="rId11"/>
    <p:sldId id="479" r:id="rId12"/>
    <p:sldId id="480" r:id="rId13"/>
    <p:sldId id="481" r:id="rId14"/>
    <p:sldId id="482" r:id="rId15"/>
    <p:sldId id="483" r:id="rId16"/>
    <p:sldId id="484" r:id="rId17"/>
    <p:sldId id="569" r:id="rId18"/>
    <p:sldId id="611" r:id="rId19"/>
    <p:sldId id="612" r:id="rId20"/>
    <p:sldId id="613" r:id="rId21"/>
    <p:sldId id="490" r:id="rId22"/>
    <p:sldId id="491" r:id="rId23"/>
    <p:sldId id="492" r:id="rId24"/>
    <p:sldId id="493" r:id="rId25"/>
    <p:sldId id="494" r:id="rId26"/>
    <p:sldId id="495" r:id="rId27"/>
    <p:sldId id="496" r:id="rId28"/>
    <p:sldId id="616" r:id="rId29"/>
    <p:sldId id="485" r:id="rId30"/>
    <p:sldId id="486" r:id="rId31"/>
    <p:sldId id="487" r:id="rId32"/>
    <p:sldId id="488" r:id="rId33"/>
    <p:sldId id="617" r:id="rId34"/>
    <p:sldId id="497" r:id="rId35"/>
    <p:sldId id="498" r:id="rId36"/>
    <p:sldId id="499" r:id="rId37"/>
    <p:sldId id="500" r:id="rId38"/>
    <p:sldId id="501" r:id="rId39"/>
    <p:sldId id="502" r:id="rId40"/>
    <p:sldId id="535" r:id="rId41"/>
    <p:sldId id="536" r:id="rId42"/>
    <p:sldId id="503" r:id="rId43"/>
    <p:sldId id="504" r:id="rId44"/>
    <p:sldId id="615" r:id="rId45"/>
    <p:sldId id="505" r:id="rId46"/>
    <p:sldId id="547" r:id="rId47"/>
    <p:sldId id="544" r:id="rId48"/>
    <p:sldId id="545" r:id="rId49"/>
    <p:sldId id="546" r:id="rId50"/>
    <p:sldId id="554" r:id="rId51"/>
    <p:sldId id="507" r:id="rId52"/>
    <p:sldId id="508" r:id="rId53"/>
    <p:sldId id="509" r:id="rId54"/>
    <p:sldId id="510" r:id="rId55"/>
    <p:sldId id="548" r:id="rId56"/>
    <p:sldId id="556" r:id="rId57"/>
    <p:sldId id="557" r:id="rId58"/>
    <p:sldId id="558" r:id="rId59"/>
    <p:sldId id="559" r:id="rId60"/>
    <p:sldId id="560" r:id="rId61"/>
    <p:sldId id="512" r:id="rId62"/>
    <p:sldId id="513" r:id="rId63"/>
    <p:sldId id="514" r:id="rId64"/>
    <p:sldId id="537" r:id="rId65"/>
    <p:sldId id="515" r:id="rId66"/>
    <p:sldId id="516" r:id="rId67"/>
    <p:sldId id="517" r:id="rId68"/>
    <p:sldId id="518" r:id="rId69"/>
    <p:sldId id="519" r:id="rId70"/>
    <p:sldId id="604" r:id="rId71"/>
  </p:sldIdLst>
  <p:sldSz cx="9144000" cy="6858000" type="screen4x3"/>
  <p:notesSz cx="6858000" cy="9144000"/>
  <p:custDataLst>
    <p:tags r:id="rId76"/>
  </p:custDataLst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00080"/>
    <a:srgbClr val="FF00FF"/>
    <a:srgbClr val="0000FF"/>
    <a:srgbClr val="FF3300"/>
    <a:srgbClr val="CC3300"/>
    <a:srgbClr val="A50021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>
        <p:scale>
          <a:sx n="64" d="100"/>
          <a:sy n="64" d="100"/>
        </p:scale>
        <p:origin x="-1752" y="-5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6"/>
    </p:cViewPr>
  </p:sorterViewPr>
  <p:notesViewPr>
    <p:cSldViewPr>
      <p:cViewPr varScale="1">
        <p:scale>
          <a:sx n="43" d="100"/>
          <a:sy n="43" d="100"/>
        </p:scale>
        <p:origin x="-14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6" Type="http://schemas.openxmlformats.org/officeDocument/2006/relationships/tags" Target="tags/tag1.xml"/><Relationship Id="rId75" Type="http://schemas.openxmlformats.org/officeDocument/2006/relationships/tableStyles" Target="tableStyles.xml"/><Relationship Id="rId74" Type="http://schemas.openxmlformats.org/officeDocument/2006/relationships/viewProps" Target="viewProps.xml"/><Relationship Id="rId73" Type="http://schemas.openxmlformats.org/officeDocument/2006/relationships/presProps" Target="presProps.xml"/><Relationship Id="rId72" Type="http://schemas.openxmlformats.org/officeDocument/2006/relationships/handoutMaster" Target="handoutMasters/handoutMaster1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26.wmf"/><Relationship Id="rId3" Type="http://schemas.openxmlformats.org/officeDocument/2006/relationships/image" Target="../media/image41.e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51.wmf"/><Relationship Id="rId4" Type="http://schemas.openxmlformats.org/officeDocument/2006/relationships/image" Target="../media/image50.emf"/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13.vml.rels><?xml version="1.0" encoding="UTF-8" standalone="yes"?>
<Relationships xmlns="http://schemas.openxmlformats.org/package/2006/relationships"><Relationship Id="rId4" Type="http://schemas.openxmlformats.org/officeDocument/2006/relationships/image" Target="../media/image55.emf"/><Relationship Id="rId3" Type="http://schemas.openxmlformats.org/officeDocument/2006/relationships/image" Target="../media/image54.emf"/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wmf"/><Relationship Id="rId1" Type="http://schemas.openxmlformats.org/officeDocument/2006/relationships/image" Target="../media/image56.wmf"/></Relationships>
</file>

<file path=ppt/drawings/_rels/vmlDrawing15.vml.rels><?xml version="1.0" encoding="UTF-8" standalone="yes"?>
<Relationships xmlns="http://schemas.openxmlformats.org/package/2006/relationships"><Relationship Id="rId4" Type="http://schemas.openxmlformats.org/officeDocument/2006/relationships/image" Target="../media/image62.png"/><Relationship Id="rId3" Type="http://schemas.openxmlformats.org/officeDocument/2006/relationships/image" Target="../media/image61.png"/><Relationship Id="rId2" Type="http://schemas.openxmlformats.org/officeDocument/2006/relationships/image" Target="../media/image59.wmf"/><Relationship Id="rId1" Type="http://schemas.openxmlformats.org/officeDocument/2006/relationships/image" Target="../media/image60.jpeg"/></Relationships>
</file>

<file path=ppt/drawings/_rels/vmlDrawing16.vml.rels><?xml version="1.0" encoding="UTF-8" standalone="yes"?>
<Relationships xmlns="http://schemas.openxmlformats.org/package/2006/relationships"><Relationship Id="rId6" Type="http://schemas.openxmlformats.org/officeDocument/2006/relationships/image" Target="../media/image67.png"/><Relationship Id="rId5" Type="http://schemas.openxmlformats.org/officeDocument/2006/relationships/image" Target="../media/image66.wmf"/><Relationship Id="rId4" Type="http://schemas.openxmlformats.org/officeDocument/2006/relationships/image" Target="../media/image65.emf"/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png"/></Relationships>
</file>

<file path=ppt/drawings/_rels/vmlDrawing17.vml.rels><?xml version="1.0" encoding="UTF-8" standalone="yes"?>
<Relationships xmlns="http://schemas.openxmlformats.org/package/2006/relationships"><Relationship Id="rId5" Type="http://schemas.openxmlformats.org/officeDocument/2006/relationships/image" Target="../media/image73.emf"/><Relationship Id="rId4" Type="http://schemas.openxmlformats.org/officeDocument/2006/relationships/image" Target="../media/image72.emf"/><Relationship Id="rId3" Type="http://schemas.openxmlformats.org/officeDocument/2006/relationships/image" Target="../media/image71.emf"/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82.emf"/><Relationship Id="rId8" Type="http://schemas.openxmlformats.org/officeDocument/2006/relationships/image" Target="../media/image81.wmf"/><Relationship Id="rId7" Type="http://schemas.openxmlformats.org/officeDocument/2006/relationships/image" Target="../media/image80.wmf"/><Relationship Id="rId6" Type="http://schemas.openxmlformats.org/officeDocument/2006/relationships/image" Target="../media/image79.emf"/><Relationship Id="rId5" Type="http://schemas.openxmlformats.org/officeDocument/2006/relationships/image" Target="../media/image78.emf"/><Relationship Id="rId4" Type="http://schemas.openxmlformats.org/officeDocument/2006/relationships/image" Target="../media/image77.emf"/><Relationship Id="rId3" Type="http://schemas.openxmlformats.org/officeDocument/2006/relationships/image" Target="../media/image76.emf"/><Relationship Id="rId2" Type="http://schemas.openxmlformats.org/officeDocument/2006/relationships/image" Target="../media/image75.wmf"/><Relationship Id="rId1" Type="http://schemas.openxmlformats.org/officeDocument/2006/relationships/image" Target="../media/image74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9.emf"/><Relationship Id="rId7" Type="http://schemas.openxmlformats.org/officeDocument/2006/relationships/image" Target="../media/image88.emf"/><Relationship Id="rId6" Type="http://schemas.openxmlformats.org/officeDocument/2006/relationships/image" Target="../media/image26.wmf"/><Relationship Id="rId5" Type="http://schemas.openxmlformats.org/officeDocument/2006/relationships/image" Target="../media/image87.emf"/><Relationship Id="rId4" Type="http://schemas.openxmlformats.org/officeDocument/2006/relationships/image" Target="../media/image86.emf"/><Relationship Id="rId3" Type="http://schemas.openxmlformats.org/officeDocument/2006/relationships/image" Target="../media/image85.emf"/><Relationship Id="rId2" Type="http://schemas.openxmlformats.org/officeDocument/2006/relationships/image" Target="../media/image84.emf"/><Relationship Id="rId1" Type="http://schemas.openxmlformats.org/officeDocument/2006/relationships/image" Target="../media/image83.e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7" Type="http://schemas.openxmlformats.org/officeDocument/2006/relationships/image" Target="../media/image96.emf"/><Relationship Id="rId6" Type="http://schemas.openxmlformats.org/officeDocument/2006/relationships/image" Target="../media/image95.emf"/><Relationship Id="rId5" Type="http://schemas.openxmlformats.org/officeDocument/2006/relationships/image" Target="../media/image94.emf"/><Relationship Id="rId4" Type="http://schemas.openxmlformats.org/officeDocument/2006/relationships/image" Target="../media/image93.emf"/><Relationship Id="rId3" Type="http://schemas.openxmlformats.org/officeDocument/2006/relationships/image" Target="../media/image92.emf"/><Relationship Id="rId2" Type="http://schemas.openxmlformats.org/officeDocument/2006/relationships/image" Target="../media/image91.emf"/><Relationship Id="rId1" Type="http://schemas.openxmlformats.org/officeDocument/2006/relationships/image" Target="../media/image90.emf"/></Relationships>
</file>

<file path=ppt/drawings/_rels/vmlDrawing2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4.emf"/><Relationship Id="rId8" Type="http://schemas.openxmlformats.org/officeDocument/2006/relationships/image" Target="../media/image97.wmf"/><Relationship Id="rId7" Type="http://schemas.openxmlformats.org/officeDocument/2006/relationships/image" Target="../media/image103.emf"/><Relationship Id="rId6" Type="http://schemas.openxmlformats.org/officeDocument/2006/relationships/image" Target="../media/image102.emf"/><Relationship Id="rId5" Type="http://schemas.openxmlformats.org/officeDocument/2006/relationships/image" Target="../media/image101.emf"/><Relationship Id="rId4" Type="http://schemas.openxmlformats.org/officeDocument/2006/relationships/image" Target="../media/image100.emf"/><Relationship Id="rId3" Type="http://schemas.openxmlformats.org/officeDocument/2006/relationships/image" Target="../media/image99.emf"/><Relationship Id="rId2" Type="http://schemas.openxmlformats.org/officeDocument/2006/relationships/image" Target="../media/image98.emf"/><Relationship Id="rId11" Type="http://schemas.openxmlformats.org/officeDocument/2006/relationships/image" Target="../media/image106.emf"/><Relationship Id="rId10" Type="http://schemas.openxmlformats.org/officeDocument/2006/relationships/image" Target="../media/image105.emf"/><Relationship Id="rId1" Type="http://schemas.openxmlformats.org/officeDocument/2006/relationships/image" Target="../media/image26.w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15.emf"/><Relationship Id="rId8" Type="http://schemas.openxmlformats.org/officeDocument/2006/relationships/image" Target="../media/image114.emf"/><Relationship Id="rId7" Type="http://schemas.openxmlformats.org/officeDocument/2006/relationships/image" Target="../media/image113.emf"/><Relationship Id="rId6" Type="http://schemas.openxmlformats.org/officeDocument/2006/relationships/image" Target="../media/image112.emf"/><Relationship Id="rId5" Type="http://schemas.openxmlformats.org/officeDocument/2006/relationships/image" Target="../media/image111.emf"/><Relationship Id="rId4" Type="http://schemas.openxmlformats.org/officeDocument/2006/relationships/image" Target="../media/image110.wmf"/><Relationship Id="rId3" Type="http://schemas.openxmlformats.org/officeDocument/2006/relationships/image" Target="../media/image109.emf"/><Relationship Id="rId2" Type="http://schemas.openxmlformats.org/officeDocument/2006/relationships/image" Target="../media/image108.emf"/><Relationship Id="rId1" Type="http://schemas.openxmlformats.org/officeDocument/2006/relationships/image" Target="../media/image107.e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3.emf"/><Relationship Id="rId8" Type="http://schemas.openxmlformats.org/officeDocument/2006/relationships/image" Target="../media/image122.emf"/><Relationship Id="rId7" Type="http://schemas.openxmlformats.org/officeDocument/2006/relationships/image" Target="../media/image121.emf"/><Relationship Id="rId6" Type="http://schemas.openxmlformats.org/officeDocument/2006/relationships/image" Target="../media/image120.emf"/><Relationship Id="rId5" Type="http://schemas.openxmlformats.org/officeDocument/2006/relationships/image" Target="../media/image119.emf"/><Relationship Id="rId4" Type="http://schemas.openxmlformats.org/officeDocument/2006/relationships/image" Target="../media/image118.emf"/><Relationship Id="rId3" Type="http://schemas.openxmlformats.org/officeDocument/2006/relationships/image" Target="../media/image117.emf"/><Relationship Id="rId2" Type="http://schemas.openxmlformats.org/officeDocument/2006/relationships/image" Target="../media/image116.emf"/><Relationship Id="rId1" Type="http://schemas.openxmlformats.org/officeDocument/2006/relationships/image" Target="../media/image26.wmf"/></Relationships>
</file>

<file path=ppt/drawings/_rels/vmlDrawing2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8.emf"/><Relationship Id="rId5" Type="http://schemas.openxmlformats.org/officeDocument/2006/relationships/image" Target="../media/image127.emf"/><Relationship Id="rId4" Type="http://schemas.openxmlformats.org/officeDocument/2006/relationships/image" Target="../media/image26.wmf"/><Relationship Id="rId3" Type="http://schemas.openxmlformats.org/officeDocument/2006/relationships/image" Target="../media/image126.emf"/><Relationship Id="rId2" Type="http://schemas.openxmlformats.org/officeDocument/2006/relationships/image" Target="../media/image125.emf"/><Relationship Id="rId1" Type="http://schemas.openxmlformats.org/officeDocument/2006/relationships/image" Target="../media/image124.emf"/></Relationships>
</file>

<file path=ppt/drawings/_rels/vmlDrawing25.vml.rels><?xml version="1.0" encoding="UTF-8" standalone="yes"?>
<Relationships xmlns="http://schemas.openxmlformats.org/package/2006/relationships"><Relationship Id="rId7" Type="http://schemas.openxmlformats.org/officeDocument/2006/relationships/image" Target="../media/image134.emf"/><Relationship Id="rId6" Type="http://schemas.openxmlformats.org/officeDocument/2006/relationships/image" Target="../media/image133.emf"/><Relationship Id="rId5" Type="http://schemas.openxmlformats.org/officeDocument/2006/relationships/image" Target="../media/image132.emf"/><Relationship Id="rId4" Type="http://schemas.openxmlformats.org/officeDocument/2006/relationships/image" Target="../media/image131.emf"/><Relationship Id="rId3" Type="http://schemas.openxmlformats.org/officeDocument/2006/relationships/image" Target="../media/image130.emf"/><Relationship Id="rId2" Type="http://schemas.openxmlformats.org/officeDocument/2006/relationships/image" Target="../media/image129.emf"/><Relationship Id="rId1" Type="http://schemas.openxmlformats.org/officeDocument/2006/relationships/image" Target="../media/image26.wmf"/></Relationships>
</file>

<file path=ppt/drawings/_rels/vmlDrawing26.vml.rels><?xml version="1.0" encoding="UTF-8" standalone="yes"?>
<Relationships xmlns="http://schemas.openxmlformats.org/package/2006/relationships"><Relationship Id="rId6" Type="http://schemas.openxmlformats.org/officeDocument/2006/relationships/image" Target="../media/image139.emf"/><Relationship Id="rId5" Type="http://schemas.openxmlformats.org/officeDocument/2006/relationships/image" Target="../media/image138.emf"/><Relationship Id="rId4" Type="http://schemas.openxmlformats.org/officeDocument/2006/relationships/image" Target="../media/image137.emf"/><Relationship Id="rId3" Type="http://schemas.openxmlformats.org/officeDocument/2006/relationships/image" Target="../media/image136.emf"/><Relationship Id="rId2" Type="http://schemas.openxmlformats.org/officeDocument/2006/relationships/image" Target="../media/image135.emf"/><Relationship Id="rId1" Type="http://schemas.openxmlformats.org/officeDocument/2006/relationships/image" Target="../media/image26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emf"/><Relationship Id="rId1" Type="http://schemas.openxmlformats.org/officeDocument/2006/relationships/image" Target="../media/image140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2.e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.emf"/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3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wmf"/><Relationship Id="rId1" Type="http://schemas.openxmlformats.org/officeDocument/2006/relationships/image" Target="../media/image14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6.emf"/></Relationships>
</file>

<file path=ppt/drawings/_rels/vmlDrawing3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51.emf"/><Relationship Id="rId5" Type="http://schemas.openxmlformats.org/officeDocument/2006/relationships/image" Target="../media/image150.emf"/><Relationship Id="rId4" Type="http://schemas.openxmlformats.org/officeDocument/2006/relationships/image" Target="../media/image149.wmf"/><Relationship Id="rId3" Type="http://schemas.openxmlformats.org/officeDocument/2006/relationships/image" Target="../media/image26.wmf"/><Relationship Id="rId2" Type="http://schemas.openxmlformats.org/officeDocument/2006/relationships/image" Target="../media/image148.emf"/><Relationship Id="rId1" Type="http://schemas.openxmlformats.org/officeDocument/2006/relationships/image" Target="../media/image147.emf"/></Relationships>
</file>

<file path=ppt/drawings/_rels/vmlDrawing3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54.emf"/><Relationship Id="rId4" Type="http://schemas.openxmlformats.org/officeDocument/2006/relationships/image" Target="../media/image153.emf"/><Relationship Id="rId3" Type="http://schemas.openxmlformats.org/officeDocument/2006/relationships/image" Target="../media/image152.emf"/><Relationship Id="rId2" Type="http://schemas.openxmlformats.org/officeDocument/2006/relationships/image" Target="../media/image149.wmf"/><Relationship Id="rId1" Type="http://schemas.openxmlformats.org/officeDocument/2006/relationships/image" Target="../media/image26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6.png"/><Relationship Id="rId1" Type="http://schemas.openxmlformats.org/officeDocument/2006/relationships/image" Target="../media/image155.png"/></Relationships>
</file>

<file path=ppt/drawings/_rels/vmlDrawing36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9.wmf"/><Relationship Id="rId4" Type="http://schemas.openxmlformats.org/officeDocument/2006/relationships/image" Target="../media/image26.wmf"/><Relationship Id="rId3" Type="http://schemas.openxmlformats.org/officeDocument/2006/relationships/image" Target="../media/image159.emf"/><Relationship Id="rId2" Type="http://schemas.openxmlformats.org/officeDocument/2006/relationships/image" Target="../media/image158.emf"/><Relationship Id="rId1" Type="http://schemas.openxmlformats.org/officeDocument/2006/relationships/image" Target="../media/image157.e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26.wmf"/><Relationship Id="rId1" Type="http://schemas.openxmlformats.org/officeDocument/2006/relationships/image" Target="../media/image160.w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2.emf"/><Relationship Id="rId1" Type="http://schemas.openxmlformats.org/officeDocument/2006/relationships/image" Target="../media/image161.emf"/></Relationships>
</file>

<file path=ppt/drawings/_rels/vmlDrawing3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3.wmf"/></Relationships>
</file>

<file path=ppt/drawings/_rels/vmlDrawing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5.emf"/><Relationship Id="rId4" Type="http://schemas.openxmlformats.org/officeDocument/2006/relationships/image" Target="../media/image14.emf"/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4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4.wmf"/></Relationships>
</file>

<file path=ppt/drawings/_rels/vmlDrawing4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7.emf"/><Relationship Id="rId3" Type="http://schemas.openxmlformats.org/officeDocument/2006/relationships/image" Target="../media/image26.wmf"/><Relationship Id="rId2" Type="http://schemas.openxmlformats.org/officeDocument/2006/relationships/image" Target="../media/image166.emf"/><Relationship Id="rId1" Type="http://schemas.openxmlformats.org/officeDocument/2006/relationships/image" Target="../media/image165.emf"/></Relationships>
</file>

<file path=ppt/drawings/_rels/vmlDrawing4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70.emf"/><Relationship Id="rId3" Type="http://schemas.openxmlformats.org/officeDocument/2006/relationships/image" Target="../media/image169.emf"/><Relationship Id="rId2" Type="http://schemas.openxmlformats.org/officeDocument/2006/relationships/image" Target="../media/image168.emf"/><Relationship Id="rId1" Type="http://schemas.openxmlformats.org/officeDocument/2006/relationships/image" Target="../media/image26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26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3.emf"/><Relationship Id="rId1" Type="http://schemas.openxmlformats.org/officeDocument/2006/relationships/image" Target="../media/image26.wmf"/></Relationships>
</file>

<file path=ppt/drawings/_rels/vmlDrawing4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77.emf"/><Relationship Id="rId3" Type="http://schemas.openxmlformats.org/officeDocument/2006/relationships/image" Target="../media/image176.emf"/><Relationship Id="rId2" Type="http://schemas.openxmlformats.org/officeDocument/2006/relationships/image" Target="../media/image175.emf"/><Relationship Id="rId1" Type="http://schemas.openxmlformats.org/officeDocument/2006/relationships/image" Target="../media/image174.e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9.emf"/><Relationship Id="rId1" Type="http://schemas.openxmlformats.org/officeDocument/2006/relationships/image" Target="../media/image178.emf"/></Relationships>
</file>

<file path=ppt/drawings/_rels/vmlDrawing47.vml.rels><?xml version="1.0" encoding="UTF-8" standalone="yes"?>
<Relationships xmlns="http://schemas.openxmlformats.org/package/2006/relationships"><Relationship Id="rId5" Type="http://schemas.openxmlformats.org/officeDocument/2006/relationships/image" Target="../media/image184.wmf"/><Relationship Id="rId4" Type="http://schemas.openxmlformats.org/officeDocument/2006/relationships/image" Target="../media/image183.emf"/><Relationship Id="rId3" Type="http://schemas.openxmlformats.org/officeDocument/2006/relationships/image" Target="../media/image182.emf"/><Relationship Id="rId2" Type="http://schemas.openxmlformats.org/officeDocument/2006/relationships/image" Target="../media/image181.emf"/><Relationship Id="rId1" Type="http://schemas.openxmlformats.org/officeDocument/2006/relationships/image" Target="../media/image180.emf"/></Relationships>
</file>

<file path=ppt/drawings/_rels/vmlDrawing4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6.emf"/><Relationship Id="rId1" Type="http://schemas.openxmlformats.org/officeDocument/2006/relationships/image" Target="../media/image185.emf"/></Relationships>
</file>

<file path=ppt/drawings/_rels/vmlDrawing49.vml.rels><?xml version="1.0" encoding="UTF-8" standalone="yes"?>
<Relationships xmlns="http://schemas.openxmlformats.org/package/2006/relationships"><Relationship Id="rId6" Type="http://schemas.openxmlformats.org/officeDocument/2006/relationships/image" Target="../media/image192.emf"/><Relationship Id="rId5" Type="http://schemas.openxmlformats.org/officeDocument/2006/relationships/image" Target="../media/image191.emf"/><Relationship Id="rId4" Type="http://schemas.openxmlformats.org/officeDocument/2006/relationships/image" Target="../media/image190.emf"/><Relationship Id="rId3" Type="http://schemas.openxmlformats.org/officeDocument/2006/relationships/image" Target="../media/image189.emf"/><Relationship Id="rId2" Type="http://schemas.openxmlformats.org/officeDocument/2006/relationships/image" Target="../media/image188.emf"/><Relationship Id="rId1" Type="http://schemas.openxmlformats.org/officeDocument/2006/relationships/image" Target="../media/image187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50.vml.rels><?xml version="1.0" encoding="UTF-8" standalone="yes"?>
<Relationships xmlns="http://schemas.openxmlformats.org/package/2006/relationships"><Relationship Id="rId5" Type="http://schemas.openxmlformats.org/officeDocument/2006/relationships/image" Target="../media/image197.emf"/><Relationship Id="rId4" Type="http://schemas.openxmlformats.org/officeDocument/2006/relationships/image" Target="../media/image196.emf"/><Relationship Id="rId3" Type="http://schemas.openxmlformats.org/officeDocument/2006/relationships/image" Target="../media/image195.emf"/><Relationship Id="rId2" Type="http://schemas.openxmlformats.org/officeDocument/2006/relationships/image" Target="../media/image194.emf"/><Relationship Id="rId1" Type="http://schemas.openxmlformats.org/officeDocument/2006/relationships/image" Target="../media/image193.emf"/></Relationships>
</file>

<file path=ppt/drawings/_rels/vmlDrawing51.vml.rels><?xml version="1.0" encoding="UTF-8" standalone="yes"?>
<Relationships xmlns="http://schemas.openxmlformats.org/package/2006/relationships"><Relationship Id="rId4" Type="http://schemas.openxmlformats.org/officeDocument/2006/relationships/image" Target="../media/image201.emf"/><Relationship Id="rId3" Type="http://schemas.openxmlformats.org/officeDocument/2006/relationships/image" Target="../media/image200.emf"/><Relationship Id="rId2" Type="http://schemas.openxmlformats.org/officeDocument/2006/relationships/image" Target="../media/image199.emf"/><Relationship Id="rId1" Type="http://schemas.openxmlformats.org/officeDocument/2006/relationships/image" Target="../media/image198.emf"/></Relationships>
</file>

<file path=ppt/drawings/_rels/vmlDrawing52.vml.rels><?xml version="1.0" encoding="UTF-8" standalone="yes"?>
<Relationships xmlns="http://schemas.openxmlformats.org/package/2006/relationships"><Relationship Id="rId4" Type="http://schemas.openxmlformats.org/officeDocument/2006/relationships/image" Target="../media/image205.wmf"/><Relationship Id="rId3" Type="http://schemas.openxmlformats.org/officeDocument/2006/relationships/image" Target="../media/image204.wmf"/><Relationship Id="rId2" Type="http://schemas.openxmlformats.org/officeDocument/2006/relationships/image" Target="../media/image203.wmf"/><Relationship Id="rId1" Type="http://schemas.openxmlformats.org/officeDocument/2006/relationships/image" Target="../media/image202.wmf"/></Relationships>
</file>

<file path=ppt/drawings/_rels/vmlDrawing5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4.emf"/><Relationship Id="rId8" Type="http://schemas.openxmlformats.org/officeDocument/2006/relationships/image" Target="../media/image213.emf"/><Relationship Id="rId7" Type="http://schemas.openxmlformats.org/officeDocument/2006/relationships/image" Target="../media/image212.emf"/><Relationship Id="rId6" Type="http://schemas.openxmlformats.org/officeDocument/2006/relationships/image" Target="../media/image211.emf"/><Relationship Id="rId5" Type="http://schemas.openxmlformats.org/officeDocument/2006/relationships/image" Target="../media/image210.emf"/><Relationship Id="rId4" Type="http://schemas.openxmlformats.org/officeDocument/2006/relationships/image" Target="../media/image209.emf"/><Relationship Id="rId3" Type="http://schemas.openxmlformats.org/officeDocument/2006/relationships/image" Target="../media/image208.emf"/><Relationship Id="rId2" Type="http://schemas.openxmlformats.org/officeDocument/2006/relationships/image" Target="../media/image207.emf"/><Relationship Id="rId1" Type="http://schemas.openxmlformats.org/officeDocument/2006/relationships/image" Target="../media/image206.emf"/></Relationships>
</file>

<file path=ppt/drawings/_rels/vmlDrawing5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3.wmf"/><Relationship Id="rId8" Type="http://schemas.openxmlformats.org/officeDocument/2006/relationships/image" Target="../media/image222.emf"/><Relationship Id="rId7" Type="http://schemas.openxmlformats.org/officeDocument/2006/relationships/image" Target="../media/image221.wmf"/><Relationship Id="rId6" Type="http://schemas.openxmlformats.org/officeDocument/2006/relationships/image" Target="../media/image220.emf"/><Relationship Id="rId5" Type="http://schemas.openxmlformats.org/officeDocument/2006/relationships/image" Target="../media/image219.emf"/><Relationship Id="rId4" Type="http://schemas.openxmlformats.org/officeDocument/2006/relationships/image" Target="../media/image218.emf"/><Relationship Id="rId3" Type="http://schemas.openxmlformats.org/officeDocument/2006/relationships/image" Target="../media/image217.emf"/><Relationship Id="rId2" Type="http://schemas.openxmlformats.org/officeDocument/2006/relationships/image" Target="../media/image216.emf"/><Relationship Id="rId11" Type="http://schemas.openxmlformats.org/officeDocument/2006/relationships/image" Target="../media/image225.emf"/><Relationship Id="rId10" Type="http://schemas.openxmlformats.org/officeDocument/2006/relationships/image" Target="../media/image224.emf"/><Relationship Id="rId1" Type="http://schemas.openxmlformats.org/officeDocument/2006/relationships/image" Target="../media/image215.emf"/></Relationships>
</file>

<file path=ppt/drawings/_rels/vmlDrawing55.vml.rels><?xml version="1.0" encoding="UTF-8" standalone="yes"?>
<Relationships xmlns="http://schemas.openxmlformats.org/package/2006/relationships"><Relationship Id="rId7" Type="http://schemas.openxmlformats.org/officeDocument/2006/relationships/image" Target="../media/image232.emf"/><Relationship Id="rId6" Type="http://schemas.openxmlformats.org/officeDocument/2006/relationships/image" Target="../media/image231.emf"/><Relationship Id="rId5" Type="http://schemas.openxmlformats.org/officeDocument/2006/relationships/image" Target="../media/image230.emf"/><Relationship Id="rId4" Type="http://schemas.openxmlformats.org/officeDocument/2006/relationships/image" Target="../media/image229.emf"/><Relationship Id="rId3" Type="http://schemas.openxmlformats.org/officeDocument/2006/relationships/image" Target="../media/image228.emf"/><Relationship Id="rId2" Type="http://schemas.openxmlformats.org/officeDocument/2006/relationships/image" Target="../media/image227.emf"/><Relationship Id="rId1" Type="http://schemas.openxmlformats.org/officeDocument/2006/relationships/image" Target="../media/image226.emf"/></Relationships>
</file>

<file path=ppt/drawings/_rels/vmlDrawing6.vml.rels><?xml version="1.0" encoding="UTF-8" standalone="yes"?>
<Relationships xmlns="http://schemas.openxmlformats.org/package/2006/relationships"><Relationship Id="rId5" Type="http://schemas.openxmlformats.org/officeDocument/2006/relationships/image" Target="../media/image23.emf"/><Relationship Id="rId4" Type="http://schemas.openxmlformats.org/officeDocument/2006/relationships/image" Target="../media/image22.emf"/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/Relationships>
</file>

<file path=ppt/drawings/_rels/vmlDrawing7.vml.rels><?xml version="1.0" encoding="UTF-8" standalone="yes"?>
<Relationships xmlns="http://schemas.openxmlformats.org/package/2006/relationships"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Relationship Id="rId3" Type="http://schemas.openxmlformats.org/officeDocument/2006/relationships/image" Target="../media/image26.w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8.vml.rels><?xml version="1.0" encoding="UTF-8" standalone="yes"?>
<Relationships xmlns="http://schemas.openxmlformats.org/package/2006/relationships"><Relationship Id="rId6" Type="http://schemas.openxmlformats.org/officeDocument/2006/relationships/image" Target="../media/image35.wmf"/><Relationship Id="rId5" Type="http://schemas.openxmlformats.org/officeDocument/2006/relationships/image" Target="../media/image34.wmf"/><Relationship Id="rId4" Type="http://schemas.openxmlformats.org/officeDocument/2006/relationships/image" Target="../media/image33.emf"/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/>
            </a:lvl1pPr>
          </a:lstStyle>
          <a:p>
            <a:pPr>
              <a:defRPr/>
            </a:pPr>
            <a:fld id="{D2C49913-91FA-4728-A9F7-484C785CA28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87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24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424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l">
              <a:defRPr kumimoji="1"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24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1" sz="1200"/>
            </a:lvl1pPr>
          </a:lstStyle>
          <a:p>
            <a:pPr>
              <a:defRPr/>
            </a:pPr>
            <a:fld id="{7BDF47AF-6265-4EB9-8E19-6C7015D58518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C63EA98-49B7-4E4C-A906-F91CCEC7C50C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38150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5299556-D1FB-4E7B-B2B8-B2B086D34536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35463"/>
            <a:ext cx="5029200" cy="438150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50FD7BE-8CB6-409D-9DB6-6220E7EECE58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9CBEAC1-5558-4B04-A846-84379A43612F}" type="slidenum">
              <a:rPr lang="en-US" altLang="zh-CN" smtClean="0"/>
            </a:fld>
            <a:endParaRPr lang="en-US" altLang="zh-CN" smtClean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38150"/>
          </a:xfrm>
          <a:noFill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17E94D-9559-4AA5-B8C9-1F35C12F48C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0966EF-D41D-4A19-BD73-42D79BE0C41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3AE444-FC8F-48E1-98CD-546F8B8DE19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6816D2-5DB3-44DC-B089-AC3B7716553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2A29B0-C67C-413B-8862-8A0902B5FA1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39761E-9877-4E1E-94C2-7EFD1371241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7B3B3-57B6-422A-BC25-C13F983D497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68B1E1-02DB-421C-94C8-CAE460FA95D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20CD1D-3020-42C2-8D6B-1BAD964646D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2904D1-34A2-4AD4-95DD-98147534D30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0EEA42-700B-43AD-BF96-96E95B4F6D0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hyperlink" Target="&#30005;&#24037;&#30005;&#23376;&#25216;&#26415;&#19978;&#20876;&#30446;&#24405;.ppt" TargetMode="External"/><Relationship Id="rId12" Type="http://schemas.openxmlformats.org/officeDocument/2006/relationships/slide" Target="../slides/slid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70759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759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759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400"/>
            </a:lvl1pPr>
          </a:lstStyle>
          <a:p>
            <a:pPr>
              <a:defRPr/>
            </a:pPr>
            <a:fld id="{CBCCFC8A-BFDF-4A6F-BD69-6AAFA7B42072}" type="slidenum">
              <a:rPr lang="en-US" altLang="zh-CN"/>
            </a:fld>
            <a:endParaRPr lang="en-US" altLang="zh-CN"/>
          </a:p>
        </p:txBody>
      </p:sp>
      <p:sp>
        <p:nvSpPr>
          <p:cNvPr id="1031" name="Rectangle 21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defRPr/>
            </a:pPr>
            <a:endParaRPr kumimoji="1" lang="en-US" altLang="zh-CN" sz="1400" smtClean="0"/>
          </a:p>
        </p:txBody>
      </p:sp>
      <p:sp>
        <p:nvSpPr>
          <p:cNvPr id="1032" name="Rectangle 22"/>
          <p:cNvSpPr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kumimoji="1" lang="en-US" altLang="zh-CN" sz="1400" smtClean="0"/>
          </a:p>
        </p:txBody>
      </p:sp>
      <p:sp>
        <p:nvSpPr>
          <p:cNvPr id="1033" name="Rectangle 23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fld id="{FFC54EBB-CD59-4958-9EC3-320A61CE8AF9}" type="slidenum">
              <a:rPr kumimoji="1" lang="en-US" altLang="zh-CN" sz="1400" smtClean="0"/>
            </a:fld>
            <a:endParaRPr kumimoji="1" lang="en-US" altLang="zh-CN" sz="1400" smtClean="0"/>
          </a:p>
        </p:txBody>
      </p:sp>
      <p:sp>
        <p:nvSpPr>
          <p:cNvPr id="1034" name="Rectangle 24"/>
          <p:cNvSpPr>
            <a:spLocks noChangeArrowheads="1"/>
          </p:cNvSpPr>
          <p:nvPr/>
        </p:nvSpPr>
        <p:spPr bwMode="auto">
          <a:xfrm>
            <a:off x="19050" y="6486525"/>
            <a:ext cx="9134475" cy="360363"/>
          </a:xfrm>
          <a:prstGeom prst="rect">
            <a:avLst/>
          </a:prstGeom>
          <a:solidFill>
            <a:srgbClr val="3399FF"/>
          </a:solidFill>
          <a:ln w="38100">
            <a:solidFill>
              <a:srgbClr val="3399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5" name="AutoShape 25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End">
            <a:avLst/>
          </a:prstGeom>
          <a:solidFill>
            <a:srgbClr val="FFFFFF"/>
          </a:solidFill>
          <a:ln w="9525">
            <a:solidFill>
              <a:srgbClr val="3366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6" name="AutoShape 2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477000"/>
            <a:ext cx="381000" cy="381000"/>
          </a:xfrm>
          <a:prstGeom prst="actionButtonForwardNext">
            <a:avLst/>
          </a:prstGeom>
          <a:solidFill>
            <a:srgbClr val="FFFFFF"/>
          </a:solidFill>
          <a:ln w="9525">
            <a:solidFill>
              <a:srgbClr val="3366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7" name="AutoShape 27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81950" y="6477000"/>
            <a:ext cx="381000" cy="381000"/>
          </a:xfrm>
          <a:prstGeom prst="actionButtonBackPrevious">
            <a:avLst/>
          </a:prstGeom>
          <a:solidFill>
            <a:srgbClr val="FFFFFF"/>
          </a:solidFill>
          <a:ln w="9525">
            <a:solidFill>
              <a:srgbClr val="3366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1038" name="AutoShape 28">
            <a:hlinkClick r:id="rId1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599363" y="6477000"/>
            <a:ext cx="381000" cy="381000"/>
          </a:xfrm>
          <a:prstGeom prst="actionButtonHome">
            <a:avLst/>
          </a:prstGeom>
          <a:solidFill>
            <a:srgbClr val="FFFFFF"/>
          </a:solidFill>
          <a:ln w="9525">
            <a:solidFill>
              <a:srgbClr val="3366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grpSp>
        <p:nvGrpSpPr>
          <p:cNvPr id="1039" name="Group 29"/>
          <p:cNvGrpSpPr/>
          <p:nvPr/>
        </p:nvGrpSpPr>
        <p:grpSpPr bwMode="auto">
          <a:xfrm>
            <a:off x="6948488" y="6477000"/>
            <a:ext cx="596900" cy="381000"/>
            <a:chOff x="4332" y="4080"/>
            <a:chExt cx="376" cy="240"/>
          </a:xfrm>
        </p:grpSpPr>
        <p:sp>
          <p:nvSpPr>
            <p:cNvPr id="1043" name="AutoShape 30">
              <a:hlinkClick r:id="" action="ppaction://noaction" highlightClick="1"/>
            </p:cNvPr>
            <p:cNvSpPr>
              <a:spLocks noChangeArrowheads="1"/>
            </p:cNvSpPr>
            <p:nvPr userDrawn="1"/>
          </p:nvSpPr>
          <p:spPr bwMode="auto">
            <a:xfrm>
              <a:off x="4332" y="4080"/>
              <a:ext cx="376" cy="240"/>
            </a:xfrm>
            <a:prstGeom prst="actionButtonBlank">
              <a:avLst/>
            </a:prstGeom>
            <a:solidFill>
              <a:srgbClr val="FFFFFF"/>
            </a:solidFill>
            <a:ln w="9525">
              <a:solidFill>
                <a:srgbClr val="3366FF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1044" name="Text Box 31">
              <a:hlinkClick r:id="rId13" action="ppaction://hlinkpres?slideindex=1&amp;slidetitle="/>
            </p:cNvPr>
            <p:cNvSpPr txBox="1">
              <a:spLocks noChangeArrowheads="1"/>
            </p:cNvSpPr>
            <p:nvPr userDrawn="1"/>
          </p:nvSpPr>
          <p:spPr bwMode="auto">
            <a:xfrm>
              <a:off x="4332" y="4122"/>
              <a:ext cx="36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sz="1600" b="1" smtClean="0">
                  <a:solidFill>
                    <a:srgbClr val="3399FF"/>
                  </a:solidFill>
                  <a:latin typeface="Arial" panose="020B0604020202020204" pitchFamily="34" charset="0"/>
                  <a:ea typeface="楷体_GB2312" pitchFamily="49" charset="-122"/>
                </a:rPr>
                <a:t>目录</a:t>
              </a:r>
              <a:endParaRPr lang="zh-CN" altLang="en-US" sz="1600" b="1" smtClean="0">
                <a:solidFill>
                  <a:srgbClr val="3399FF"/>
                </a:solidFill>
                <a:latin typeface="Arial" panose="020B0604020202020204" pitchFamily="34" charset="0"/>
                <a:ea typeface="楷体_GB2312" pitchFamily="49" charset="-122"/>
              </a:endParaRPr>
            </a:p>
          </p:txBody>
        </p:sp>
      </p:grpSp>
      <p:sp>
        <p:nvSpPr>
          <p:cNvPr id="1040" name="Rectangle 32"/>
          <p:cNvSpPr>
            <a:spLocks noChangeArrowheads="1"/>
          </p:cNvSpPr>
          <p:nvPr/>
        </p:nvSpPr>
        <p:spPr bwMode="auto">
          <a:xfrm>
            <a:off x="9525" y="0"/>
            <a:ext cx="9134475" cy="360363"/>
          </a:xfrm>
          <a:prstGeom prst="rect">
            <a:avLst/>
          </a:prstGeom>
          <a:solidFill>
            <a:srgbClr val="3399FF"/>
          </a:solidFill>
          <a:ln w="38100">
            <a:solidFill>
              <a:srgbClr val="3399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smtClean="0"/>
          </a:p>
        </p:txBody>
      </p:sp>
      <p:sp>
        <p:nvSpPr>
          <p:cNvPr id="707617" name="Text Box 33"/>
          <p:cNvSpPr txBox="1">
            <a:spLocks noChangeArrowheads="1"/>
          </p:cNvSpPr>
          <p:nvPr/>
        </p:nvSpPr>
        <p:spPr bwMode="auto">
          <a:xfrm>
            <a:off x="6973888" y="-11113"/>
            <a:ext cx="2232025" cy="365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 anchor="ctr" anchorCtr="1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1" lang="zh-CN" alt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华文行楷" panose="02010800040101010101" pitchFamily="2" charset="-122"/>
              </a:rPr>
              <a:t>电路与电子学</a:t>
            </a:r>
            <a:endParaRPr kumimoji="1" lang="zh-CN" altLang="en-US" sz="24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华文行楷" panose="02010800040101010101" pitchFamily="2" charset="-122"/>
            </a:endParaRPr>
          </a:p>
        </p:txBody>
      </p:sp>
      <p:sp>
        <p:nvSpPr>
          <p:cNvPr id="707618" name="Rectangle 34"/>
          <p:cNvSpPr>
            <a:spLocks noChangeArrowheads="1"/>
          </p:cNvSpPr>
          <p:nvPr/>
        </p:nvSpPr>
        <p:spPr bwMode="auto">
          <a:xfrm>
            <a:off x="0" y="6492875"/>
            <a:ext cx="33528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 anchorCtr="1">
            <a:spAutoFit/>
          </a:bodyPr>
          <a:lstStyle/>
          <a:p>
            <a:pPr>
              <a:defRPr/>
            </a:pPr>
            <a:r>
              <a:rPr kumimoji="1" lang="zh-CN" altLang="en-US" sz="240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行楷" panose="02010800040101010101" pitchFamily="2" charset="-122"/>
              </a:rPr>
              <a:t>山东建筑大学计算机学院</a:t>
            </a:r>
            <a:endParaRPr kumimoji="1" lang="zh-CN" altLang="en-US" sz="2400"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ea typeface="华文行楷" panose="020108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.bin"/><Relationship Id="rId8" Type="http://schemas.openxmlformats.org/officeDocument/2006/relationships/image" Target="../media/image33.emf"/><Relationship Id="rId7" Type="http://schemas.openxmlformats.org/officeDocument/2006/relationships/oleObject" Target="../embeddings/oleObject33.bin"/><Relationship Id="rId6" Type="http://schemas.openxmlformats.org/officeDocument/2006/relationships/image" Target="../media/image32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1.e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0.emf"/><Relationship Id="rId14" Type="http://schemas.openxmlformats.org/officeDocument/2006/relationships/vmlDrawing" Target="../drawings/vmlDrawing8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5.wmf"/><Relationship Id="rId11" Type="http://schemas.openxmlformats.org/officeDocument/2006/relationships/oleObject" Target="../embeddings/oleObject35.bin"/><Relationship Id="rId10" Type="http://schemas.openxmlformats.org/officeDocument/2006/relationships/image" Target="../media/image34.wmf"/><Relationship Id="rId1" Type="http://schemas.openxmlformats.org/officeDocument/2006/relationships/oleObject" Target="../embeddings/oleObject30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8.e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7.e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6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3.bin"/><Relationship Id="rId8" Type="http://schemas.openxmlformats.org/officeDocument/2006/relationships/image" Target="../media/image26.w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41.e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0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39.wmf"/><Relationship Id="rId14" Type="http://schemas.openxmlformats.org/officeDocument/2006/relationships/vmlDrawing" Target="../drawings/vmlDrawing10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43.wmf"/><Relationship Id="rId11" Type="http://schemas.openxmlformats.org/officeDocument/2006/relationships/oleObject" Target="../embeddings/oleObject44.bin"/><Relationship Id="rId10" Type="http://schemas.openxmlformats.org/officeDocument/2006/relationships/image" Target="../media/image42.wmf"/><Relationship Id="rId1" Type="http://schemas.openxmlformats.org/officeDocument/2006/relationships/oleObject" Target="../embeddings/oleObject39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2.xml"/><Relationship Id="rId8" Type="http://schemas.openxmlformats.org/officeDocument/2006/relationships/vmlDrawing" Target="../drawings/vmlDrawing1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5.wmf"/><Relationship Id="rId3" Type="http://schemas.openxmlformats.org/officeDocument/2006/relationships/oleObject" Target="../embeddings/oleObject46.bin"/><Relationship Id="rId2" Type="http://schemas.openxmlformats.org/officeDocument/2006/relationships/image" Target="../media/image44.wmf"/><Relationship Id="rId1" Type="http://schemas.openxmlformats.org/officeDocument/2006/relationships/oleObject" Target="../embeddings/oleObject45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50.e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49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8.w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47.wmf"/><Relationship Id="rId12" Type="http://schemas.openxmlformats.org/officeDocument/2006/relationships/vmlDrawing" Target="../drawings/vmlDrawing1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51.wmf"/><Relationship Id="rId1" Type="http://schemas.openxmlformats.org/officeDocument/2006/relationships/oleObject" Target="../embeddings/oleObject48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55.emf"/><Relationship Id="rId7" Type="http://schemas.openxmlformats.org/officeDocument/2006/relationships/oleObject" Target="../embeddings/oleObject56.bin"/><Relationship Id="rId6" Type="http://schemas.openxmlformats.org/officeDocument/2006/relationships/image" Target="../media/image54.emf"/><Relationship Id="rId5" Type="http://schemas.openxmlformats.org/officeDocument/2006/relationships/oleObject" Target="../embeddings/oleObject55.bin"/><Relationship Id="rId4" Type="http://schemas.openxmlformats.org/officeDocument/2006/relationships/image" Target="../media/image53.emf"/><Relationship Id="rId3" Type="http://schemas.openxmlformats.org/officeDocument/2006/relationships/oleObject" Target="../embeddings/oleObject54.bin"/><Relationship Id="rId2" Type="http://schemas.openxmlformats.org/officeDocument/2006/relationships/image" Target="../media/image52.emf"/><Relationship Id="rId10" Type="http://schemas.openxmlformats.org/officeDocument/2006/relationships/vmlDrawing" Target="../drawings/vmlDrawing13.vml"/><Relationship Id="rId1" Type="http://schemas.openxmlformats.org/officeDocument/2006/relationships/oleObject" Target="../embeddings/oleObject53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5" Type="http://schemas.openxmlformats.org/officeDocument/2006/relationships/oleObject" Target="../embeddings/oleObject59.bin"/><Relationship Id="rId4" Type="http://schemas.openxmlformats.org/officeDocument/2006/relationships/image" Target="../media/image57.wmf"/><Relationship Id="rId3" Type="http://schemas.openxmlformats.org/officeDocument/2006/relationships/oleObject" Target="../embeddings/oleObject58.bin"/><Relationship Id="rId2" Type="http://schemas.openxmlformats.org/officeDocument/2006/relationships/image" Target="../media/image56.wmf"/><Relationship Id="rId1" Type="http://schemas.openxmlformats.org/officeDocument/2006/relationships/oleObject" Target="../embeddings/oleObject57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5.v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62.png"/><Relationship Id="rId6" Type="http://schemas.openxmlformats.org/officeDocument/2006/relationships/oleObject" Target="../embeddings/oleObject62.bin"/><Relationship Id="rId5" Type="http://schemas.openxmlformats.org/officeDocument/2006/relationships/image" Target="../media/image61.png"/><Relationship Id="rId4" Type="http://schemas.openxmlformats.org/officeDocument/2006/relationships/oleObject" Target="../embeddings/oleObject61.bin"/><Relationship Id="rId3" Type="http://schemas.openxmlformats.org/officeDocument/2006/relationships/image" Target="../media/image60.jpeg"/><Relationship Id="rId2" Type="http://schemas.openxmlformats.org/officeDocument/2006/relationships/image" Target="../media/image59.wmf"/><Relationship Id="rId1" Type="http://schemas.openxmlformats.org/officeDocument/2006/relationships/oleObject" Target="../embeddings/oleObject60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7.bin"/><Relationship Id="rId8" Type="http://schemas.openxmlformats.org/officeDocument/2006/relationships/image" Target="../media/image65.emf"/><Relationship Id="rId7" Type="http://schemas.openxmlformats.org/officeDocument/2006/relationships/oleObject" Target="../embeddings/oleObject66.bin"/><Relationship Id="rId6" Type="http://schemas.openxmlformats.org/officeDocument/2006/relationships/image" Target="../media/image64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63.wmf"/><Relationship Id="rId3" Type="http://schemas.openxmlformats.org/officeDocument/2006/relationships/oleObject" Target="../embeddings/oleObject64.bin"/><Relationship Id="rId2" Type="http://schemas.openxmlformats.org/officeDocument/2006/relationships/image" Target="../media/image62.png"/><Relationship Id="rId16" Type="http://schemas.openxmlformats.org/officeDocument/2006/relationships/notesSlide" Target="../notesSlides/notesSlide3.xml"/><Relationship Id="rId15" Type="http://schemas.openxmlformats.org/officeDocument/2006/relationships/vmlDrawing" Target="../drawings/vmlDrawing16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68.jpeg"/><Relationship Id="rId12" Type="http://schemas.openxmlformats.org/officeDocument/2006/relationships/image" Target="../media/image67.png"/><Relationship Id="rId11" Type="http://schemas.openxmlformats.org/officeDocument/2006/relationships/oleObject" Target="../embeddings/oleObject68.bin"/><Relationship Id="rId10" Type="http://schemas.openxmlformats.org/officeDocument/2006/relationships/image" Target="../media/image66.wmf"/><Relationship Id="rId1" Type="http://schemas.openxmlformats.org/officeDocument/2006/relationships/oleObject" Target="../embeddings/oleObject63.bin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2.xml"/><Relationship Id="rId5" Type="http://schemas.openxmlformats.org/officeDocument/2006/relationships/slide" Target="slide59.xml"/><Relationship Id="rId4" Type="http://schemas.openxmlformats.org/officeDocument/2006/relationships/slide" Target="slide3.xml"/><Relationship Id="rId3" Type="http://schemas.openxmlformats.org/officeDocument/2006/relationships/slide" Target="slide32.xml"/><Relationship Id="rId2" Type="http://schemas.openxmlformats.org/officeDocument/2006/relationships/slide" Target="slide13.xml"/><Relationship Id="rId1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3.bin"/><Relationship Id="rId8" Type="http://schemas.openxmlformats.org/officeDocument/2006/relationships/image" Target="../media/image72.emf"/><Relationship Id="rId7" Type="http://schemas.openxmlformats.org/officeDocument/2006/relationships/oleObject" Target="../embeddings/oleObject72.bin"/><Relationship Id="rId6" Type="http://schemas.openxmlformats.org/officeDocument/2006/relationships/image" Target="../media/image71.emf"/><Relationship Id="rId5" Type="http://schemas.openxmlformats.org/officeDocument/2006/relationships/oleObject" Target="../embeddings/oleObject71.bin"/><Relationship Id="rId4" Type="http://schemas.openxmlformats.org/officeDocument/2006/relationships/image" Target="../media/image70.emf"/><Relationship Id="rId3" Type="http://schemas.openxmlformats.org/officeDocument/2006/relationships/oleObject" Target="../embeddings/oleObject70.bin"/><Relationship Id="rId2" Type="http://schemas.openxmlformats.org/officeDocument/2006/relationships/image" Target="../media/image69.emf"/><Relationship Id="rId12" Type="http://schemas.openxmlformats.org/officeDocument/2006/relationships/vmlDrawing" Target="../drawings/vmlDrawing17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73.emf"/><Relationship Id="rId1" Type="http://schemas.openxmlformats.org/officeDocument/2006/relationships/oleObject" Target="../embeddings/oleObject69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8.bin"/><Relationship Id="rId8" Type="http://schemas.openxmlformats.org/officeDocument/2006/relationships/image" Target="../media/image77.emf"/><Relationship Id="rId7" Type="http://schemas.openxmlformats.org/officeDocument/2006/relationships/oleObject" Target="../embeddings/oleObject77.bin"/><Relationship Id="rId6" Type="http://schemas.openxmlformats.org/officeDocument/2006/relationships/image" Target="../media/image76.e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5.wmf"/><Relationship Id="rId3" Type="http://schemas.openxmlformats.org/officeDocument/2006/relationships/oleObject" Target="../embeddings/oleObject75.bin"/><Relationship Id="rId20" Type="http://schemas.openxmlformats.org/officeDocument/2006/relationships/vmlDrawing" Target="../drawings/vmlDrawing18.vml"/><Relationship Id="rId2" Type="http://schemas.openxmlformats.org/officeDocument/2006/relationships/image" Target="../media/image74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82.emf"/><Relationship Id="rId17" Type="http://schemas.openxmlformats.org/officeDocument/2006/relationships/oleObject" Target="../embeddings/oleObject82.bin"/><Relationship Id="rId16" Type="http://schemas.openxmlformats.org/officeDocument/2006/relationships/image" Target="../media/image81.wmf"/><Relationship Id="rId15" Type="http://schemas.openxmlformats.org/officeDocument/2006/relationships/oleObject" Target="../embeddings/oleObject81.bin"/><Relationship Id="rId14" Type="http://schemas.openxmlformats.org/officeDocument/2006/relationships/image" Target="../media/image80.wmf"/><Relationship Id="rId13" Type="http://schemas.openxmlformats.org/officeDocument/2006/relationships/oleObject" Target="../embeddings/oleObject80.bin"/><Relationship Id="rId12" Type="http://schemas.openxmlformats.org/officeDocument/2006/relationships/image" Target="../media/image79.emf"/><Relationship Id="rId11" Type="http://schemas.openxmlformats.org/officeDocument/2006/relationships/oleObject" Target="../embeddings/oleObject79.bin"/><Relationship Id="rId10" Type="http://schemas.openxmlformats.org/officeDocument/2006/relationships/image" Target="../media/image78.emf"/><Relationship Id="rId1" Type="http://schemas.openxmlformats.org/officeDocument/2006/relationships/oleObject" Target="../embeddings/oleObject74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7.bin"/><Relationship Id="rId8" Type="http://schemas.openxmlformats.org/officeDocument/2006/relationships/image" Target="../media/image86.emf"/><Relationship Id="rId7" Type="http://schemas.openxmlformats.org/officeDocument/2006/relationships/oleObject" Target="../embeddings/oleObject86.bin"/><Relationship Id="rId6" Type="http://schemas.openxmlformats.org/officeDocument/2006/relationships/image" Target="../media/image85.emf"/><Relationship Id="rId5" Type="http://schemas.openxmlformats.org/officeDocument/2006/relationships/oleObject" Target="../embeddings/oleObject85.bin"/><Relationship Id="rId4" Type="http://schemas.openxmlformats.org/officeDocument/2006/relationships/image" Target="../media/image84.emf"/><Relationship Id="rId3" Type="http://schemas.openxmlformats.org/officeDocument/2006/relationships/oleObject" Target="../embeddings/oleObject84.bin"/><Relationship Id="rId2" Type="http://schemas.openxmlformats.org/officeDocument/2006/relationships/image" Target="../media/image83.emf"/><Relationship Id="rId18" Type="http://schemas.openxmlformats.org/officeDocument/2006/relationships/vmlDrawing" Target="../drawings/vmlDrawing19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89.emf"/><Relationship Id="rId15" Type="http://schemas.openxmlformats.org/officeDocument/2006/relationships/oleObject" Target="../embeddings/oleObject90.bin"/><Relationship Id="rId14" Type="http://schemas.openxmlformats.org/officeDocument/2006/relationships/image" Target="../media/image88.emf"/><Relationship Id="rId13" Type="http://schemas.openxmlformats.org/officeDocument/2006/relationships/oleObject" Target="../embeddings/oleObject89.bin"/><Relationship Id="rId12" Type="http://schemas.openxmlformats.org/officeDocument/2006/relationships/image" Target="../media/image26.wmf"/><Relationship Id="rId11" Type="http://schemas.openxmlformats.org/officeDocument/2006/relationships/oleObject" Target="../embeddings/oleObject88.bin"/><Relationship Id="rId10" Type="http://schemas.openxmlformats.org/officeDocument/2006/relationships/image" Target="../media/image87.emf"/><Relationship Id="rId1" Type="http://schemas.openxmlformats.org/officeDocument/2006/relationships/oleObject" Target="../embeddings/oleObject83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5.bin"/><Relationship Id="rId8" Type="http://schemas.openxmlformats.org/officeDocument/2006/relationships/image" Target="../media/image93.emf"/><Relationship Id="rId7" Type="http://schemas.openxmlformats.org/officeDocument/2006/relationships/oleObject" Target="../embeddings/oleObject94.bin"/><Relationship Id="rId6" Type="http://schemas.openxmlformats.org/officeDocument/2006/relationships/image" Target="../media/image92.e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91.emf"/><Relationship Id="rId3" Type="http://schemas.openxmlformats.org/officeDocument/2006/relationships/oleObject" Target="../embeddings/oleObject92.bin"/><Relationship Id="rId2" Type="http://schemas.openxmlformats.org/officeDocument/2006/relationships/image" Target="../media/image90.emf"/><Relationship Id="rId18" Type="http://schemas.openxmlformats.org/officeDocument/2006/relationships/vmlDrawing" Target="../drawings/vmlDrawing20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97.wmf"/><Relationship Id="rId15" Type="http://schemas.openxmlformats.org/officeDocument/2006/relationships/oleObject" Target="../embeddings/oleObject98.bin"/><Relationship Id="rId14" Type="http://schemas.openxmlformats.org/officeDocument/2006/relationships/image" Target="../media/image96.emf"/><Relationship Id="rId13" Type="http://schemas.openxmlformats.org/officeDocument/2006/relationships/oleObject" Target="../embeddings/oleObject97.bin"/><Relationship Id="rId12" Type="http://schemas.openxmlformats.org/officeDocument/2006/relationships/image" Target="../media/image95.emf"/><Relationship Id="rId11" Type="http://schemas.openxmlformats.org/officeDocument/2006/relationships/oleObject" Target="../embeddings/oleObject96.bin"/><Relationship Id="rId10" Type="http://schemas.openxmlformats.org/officeDocument/2006/relationships/image" Target="../media/image94.emf"/><Relationship Id="rId1" Type="http://schemas.openxmlformats.org/officeDocument/2006/relationships/oleObject" Target="../embeddings/oleObject91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3.bin"/><Relationship Id="rId8" Type="http://schemas.openxmlformats.org/officeDocument/2006/relationships/image" Target="../media/image100.emf"/><Relationship Id="rId7" Type="http://schemas.openxmlformats.org/officeDocument/2006/relationships/oleObject" Target="../embeddings/oleObject102.bin"/><Relationship Id="rId6" Type="http://schemas.openxmlformats.org/officeDocument/2006/relationships/image" Target="../media/image99.emf"/><Relationship Id="rId5" Type="http://schemas.openxmlformats.org/officeDocument/2006/relationships/oleObject" Target="../embeddings/oleObject101.bin"/><Relationship Id="rId4" Type="http://schemas.openxmlformats.org/officeDocument/2006/relationships/image" Target="../media/image98.emf"/><Relationship Id="rId3" Type="http://schemas.openxmlformats.org/officeDocument/2006/relationships/oleObject" Target="../embeddings/oleObject100.bin"/><Relationship Id="rId24" Type="http://schemas.openxmlformats.org/officeDocument/2006/relationships/vmlDrawing" Target="../drawings/vmlDrawing21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06.emf"/><Relationship Id="rId21" Type="http://schemas.openxmlformats.org/officeDocument/2006/relationships/oleObject" Target="../embeddings/oleObject109.bin"/><Relationship Id="rId20" Type="http://schemas.openxmlformats.org/officeDocument/2006/relationships/image" Target="../media/image105.emf"/><Relationship Id="rId2" Type="http://schemas.openxmlformats.org/officeDocument/2006/relationships/image" Target="../media/image26.wmf"/><Relationship Id="rId19" Type="http://schemas.openxmlformats.org/officeDocument/2006/relationships/oleObject" Target="../embeddings/oleObject108.bin"/><Relationship Id="rId18" Type="http://schemas.openxmlformats.org/officeDocument/2006/relationships/image" Target="../media/image104.emf"/><Relationship Id="rId17" Type="http://schemas.openxmlformats.org/officeDocument/2006/relationships/oleObject" Target="../embeddings/oleObject107.bin"/><Relationship Id="rId16" Type="http://schemas.openxmlformats.org/officeDocument/2006/relationships/image" Target="../media/image97.wmf"/><Relationship Id="rId15" Type="http://schemas.openxmlformats.org/officeDocument/2006/relationships/oleObject" Target="../embeddings/oleObject106.bin"/><Relationship Id="rId14" Type="http://schemas.openxmlformats.org/officeDocument/2006/relationships/image" Target="../media/image103.emf"/><Relationship Id="rId13" Type="http://schemas.openxmlformats.org/officeDocument/2006/relationships/oleObject" Target="../embeddings/oleObject105.bin"/><Relationship Id="rId12" Type="http://schemas.openxmlformats.org/officeDocument/2006/relationships/image" Target="../media/image102.emf"/><Relationship Id="rId11" Type="http://schemas.openxmlformats.org/officeDocument/2006/relationships/oleObject" Target="../embeddings/oleObject104.bin"/><Relationship Id="rId10" Type="http://schemas.openxmlformats.org/officeDocument/2006/relationships/image" Target="../media/image101.emf"/><Relationship Id="rId1" Type="http://schemas.openxmlformats.org/officeDocument/2006/relationships/oleObject" Target="../embeddings/oleObject99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4.bin"/><Relationship Id="rId8" Type="http://schemas.openxmlformats.org/officeDocument/2006/relationships/image" Target="../media/image110.wmf"/><Relationship Id="rId7" Type="http://schemas.openxmlformats.org/officeDocument/2006/relationships/oleObject" Target="../embeddings/oleObject113.bin"/><Relationship Id="rId6" Type="http://schemas.openxmlformats.org/officeDocument/2006/relationships/image" Target="../media/image109.e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108.emf"/><Relationship Id="rId3" Type="http://schemas.openxmlformats.org/officeDocument/2006/relationships/oleObject" Target="../embeddings/oleObject111.bin"/><Relationship Id="rId21" Type="http://schemas.openxmlformats.org/officeDocument/2006/relationships/vmlDrawing" Target="../drawings/vmlDrawing22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107.emf"/><Relationship Id="rId19" Type="http://schemas.openxmlformats.org/officeDocument/2006/relationships/image" Target="../media/image115.emf"/><Relationship Id="rId18" Type="http://schemas.openxmlformats.org/officeDocument/2006/relationships/oleObject" Target="../embeddings/oleObject119.bin"/><Relationship Id="rId17" Type="http://schemas.openxmlformats.org/officeDocument/2006/relationships/oleObject" Target="../embeddings/oleObject118.bin"/><Relationship Id="rId16" Type="http://schemas.openxmlformats.org/officeDocument/2006/relationships/image" Target="../media/image114.emf"/><Relationship Id="rId15" Type="http://schemas.openxmlformats.org/officeDocument/2006/relationships/oleObject" Target="../embeddings/oleObject117.bin"/><Relationship Id="rId14" Type="http://schemas.openxmlformats.org/officeDocument/2006/relationships/image" Target="../media/image113.emf"/><Relationship Id="rId13" Type="http://schemas.openxmlformats.org/officeDocument/2006/relationships/oleObject" Target="../embeddings/oleObject116.bin"/><Relationship Id="rId12" Type="http://schemas.openxmlformats.org/officeDocument/2006/relationships/image" Target="../media/image112.emf"/><Relationship Id="rId11" Type="http://schemas.openxmlformats.org/officeDocument/2006/relationships/oleObject" Target="../embeddings/oleObject115.bin"/><Relationship Id="rId10" Type="http://schemas.openxmlformats.org/officeDocument/2006/relationships/image" Target="../media/image111.emf"/><Relationship Id="rId1" Type="http://schemas.openxmlformats.org/officeDocument/2006/relationships/oleObject" Target="../embeddings/oleObject110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4.bin"/><Relationship Id="rId8" Type="http://schemas.openxmlformats.org/officeDocument/2006/relationships/image" Target="../media/image118.emf"/><Relationship Id="rId7" Type="http://schemas.openxmlformats.org/officeDocument/2006/relationships/oleObject" Target="../embeddings/oleObject123.bin"/><Relationship Id="rId6" Type="http://schemas.openxmlformats.org/officeDocument/2006/relationships/image" Target="../media/image117.emf"/><Relationship Id="rId5" Type="http://schemas.openxmlformats.org/officeDocument/2006/relationships/oleObject" Target="../embeddings/oleObject122.bin"/><Relationship Id="rId4" Type="http://schemas.openxmlformats.org/officeDocument/2006/relationships/image" Target="../media/image116.emf"/><Relationship Id="rId3" Type="http://schemas.openxmlformats.org/officeDocument/2006/relationships/oleObject" Target="../embeddings/oleObject121.bin"/><Relationship Id="rId23" Type="http://schemas.openxmlformats.org/officeDocument/2006/relationships/vmlDrawing" Target="../drawings/vmlDrawing23.vml"/><Relationship Id="rId22" Type="http://schemas.openxmlformats.org/officeDocument/2006/relationships/slideLayout" Target="../slideLayouts/slideLayout7.xml"/><Relationship Id="rId21" Type="http://schemas.openxmlformats.org/officeDocument/2006/relationships/audio" Target="../media/audio1.wav"/><Relationship Id="rId20" Type="http://schemas.openxmlformats.org/officeDocument/2006/relationships/image" Target="../media/image123.emf"/><Relationship Id="rId2" Type="http://schemas.openxmlformats.org/officeDocument/2006/relationships/image" Target="../media/image26.wmf"/><Relationship Id="rId19" Type="http://schemas.openxmlformats.org/officeDocument/2006/relationships/oleObject" Target="../embeddings/oleObject130.bin"/><Relationship Id="rId18" Type="http://schemas.openxmlformats.org/officeDocument/2006/relationships/image" Target="../media/image122.emf"/><Relationship Id="rId17" Type="http://schemas.openxmlformats.org/officeDocument/2006/relationships/oleObject" Target="../embeddings/oleObject129.bin"/><Relationship Id="rId16" Type="http://schemas.openxmlformats.org/officeDocument/2006/relationships/image" Target="../media/image121.emf"/><Relationship Id="rId15" Type="http://schemas.openxmlformats.org/officeDocument/2006/relationships/oleObject" Target="../embeddings/oleObject128.bin"/><Relationship Id="rId14" Type="http://schemas.openxmlformats.org/officeDocument/2006/relationships/oleObject" Target="../embeddings/oleObject127.bin"/><Relationship Id="rId13" Type="http://schemas.openxmlformats.org/officeDocument/2006/relationships/oleObject" Target="../embeddings/oleObject126.bin"/><Relationship Id="rId12" Type="http://schemas.openxmlformats.org/officeDocument/2006/relationships/image" Target="../media/image120.emf"/><Relationship Id="rId11" Type="http://schemas.openxmlformats.org/officeDocument/2006/relationships/oleObject" Target="../embeddings/oleObject125.bin"/><Relationship Id="rId10" Type="http://schemas.openxmlformats.org/officeDocument/2006/relationships/image" Target="../media/image119.emf"/><Relationship Id="rId1" Type="http://schemas.openxmlformats.org/officeDocument/2006/relationships/oleObject" Target="../embeddings/oleObject120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5.bin"/><Relationship Id="rId8" Type="http://schemas.openxmlformats.org/officeDocument/2006/relationships/image" Target="../media/image26.wmf"/><Relationship Id="rId7" Type="http://schemas.openxmlformats.org/officeDocument/2006/relationships/oleObject" Target="../embeddings/oleObject134.bin"/><Relationship Id="rId6" Type="http://schemas.openxmlformats.org/officeDocument/2006/relationships/image" Target="../media/image126.emf"/><Relationship Id="rId5" Type="http://schemas.openxmlformats.org/officeDocument/2006/relationships/oleObject" Target="../embeddings/oleObject133.bin"/><Relationship Id="rId4" Type="http://schemas.openxmlformats.org/officeDocument/2006/relationships/image" Target="../media/image125.emf"/><Relationship Id="rId3" Type="http://schemas.openxmlformats.org/officeDocument/2006/relationships/oleObject" Target="../embeddings/oleObject132.bin"/><Relationship Id="rId2" Type="http://schemas.openxmlformats.org/officeDocument/2006/relationships/image" Target="../media/image124.emf"/><Relationship Id="rId14" Type="http://schemas.openxmlformats.org/officeDocument/2006/relationships/vmlDrawing" Target="../drawings/vmlDrawing24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28.emf"/><Relationship Id="rId11" Type="http://schemas.openxmlformats.org/officeDocument/2006/relationships/oleObject" Target="../embeddings/oleObject136.bin"/><Relationship Id="rId10" Type="http://schemas.openxmlformats.org/officeDocument/2006/relationships/image" Target="../media/image127.emf"/><Relationship Id="rId1" Type="http://schemas.openxmlformats.org/officeDocument/2006/relationships/oleObject" Target="../embeddings/oleObject131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1.emf"/><Relationship Id="rId8" Type="http://schemas.openxmlformats.org/officeDocument/2006/relationships/oleObject" Target="../embeddings/oleObject141.bin"/><Relationship Id="rId7" Type="http://schemas.openxmlformats.org/officeDocument/2006/relationships/image" Target="../media/image130.emf"/><Relationship Id="rId6" Type="http://schemas.openxmlformats.org/officeDocument/2006/relationships/oleObject" Target="../embeddings/oleObject140.bin"/><Relationship Id="rId5" Type="http://schemas.openxmlformats.org/officeDocument/2006/relationships/image" Target="../media/image129.emf"/><Relationship Id="rId4" Type="http://schemas.openxmlformats.org/officeDocument/2006/relationships/oleObject" Target="../embeddings/oleObject139.bin"/><Relationship Id="rId3" Type="http://schemas.openxmlformats.org/officeDocument/2006/relationships/oleObject" Target="../embeddings/oleObject138.bin"/><Relationship Id="rId2" Type="http://schemas.openxmlformats.org/officeDocument/2006/relationships/image" Target="../media/image26.wmf"/><Relationship Id="rId17" Type="http://schemas.openxmlformats.org/officeDocument/2006/relationships/vmlDrawing" Target="../drawings/vmlDrawing25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134.emf"/><Relationship Id="rId14" Type="http://schemas.openxmlformats.org/officeDocument/2006/relationships/oleObject" Target="../embeddings/oleObject144.bin"/><Relationship Id="rId13" Type="http://schemas.openxmlformats.org/officeDocument/2006/relationships/image" Target="../media/image133.emf"/><Relationship Id="rId12" Type="http://schemas.openxmlformats.org/officeDocument/2006/relationships/oleObject" Target="../embeddings/oleObject143.bin"/><Relationship Id="rId11" Type="http://schemas.openxmlformats.org/officeDocument/2006/relationships/image" Target="../media/image132.emf"/><Relationship Id="rId10" Type="http://schemas.openxmlformats.org/officeDocument/2006/relationships/oleObject" Target="../embeddings/oleObject142.bin"/><Relationship Id="rId1" Type="http://schemas.openxmlformats.org/officeDocument/2006/relationships/oleObject" Target="../embeddings/oleObject13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7.emf"/><Relationship Id="rId8" Type="http://schemas.openxmlformats.org/officeDocument/2006/relationships/oleObject" Target="../embeddings/oleObject149.bin"/><Relationship Id="rId7" Type="http://schemas.openxmlformats.org/officeDocument/2006/relationships/image" Target="../media/image136.emf"/><Relationship Id="rId6" Type="http://schemas.openxmlformats.org/officeDocument/2006/relationships/oleObject" Target="../embeddings/oleObject148.bin"/><Relationship Id="rId5" Type="http://schemas.openxmlformats.org/officeDocument/2006/relationships/image" Target="../media/image135.emf"/><Relationship Id="rId4" Type="http://schemas.openxmlformats.org/officeDocument/2006/relationships/oleObject" Target="../embeddings/oleObject147.bin"/><Relationship Id="rId3" Type="http://schemas.openxmlformats.org/officeDocument/2006/relationships/oleObject" Target="../embeddings/oleObject146.bin"/><Relationship Id="rId2" Type="http://schemas.openxmlformats.org/officeDocument/2006/relationships/image" Target="../media/image26.wmf"/><Relationship Id="rId15" Type="http://schemas.openxmlformats.org/officeDocument/2006/relationships/vmlDrawing" Target="../drawings/vmlDrawing26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139.emf"/><Relationship Id="rId12" Type="http://schemas.openxmlformats.org/officeDocument/2006/relationships/oleObject" Target="../embeddings/oleObject151.bin"/><Relationship Id="rId11" Type="http://schemas.openxmlformats.org/officeDocument/2006/relationships/image" Target="../media/image138.emf"/><Relationship Id="rId10" Type="http://schemas.openxmlformats.org/officeDocument/2006/relationships/oleObject" Target="../embeddings/oleObject150.bin"/><Relationship Id="rId1" Type="http://schemas.openxmlformats.org/officeDocument/2006/relationships/oleObject" Target="../embeddings/oleObject145.bin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7.vml"/><Relationship Id="rId4" Type="http://schemas.openxmlformats.org/officeDocument/2006/relationships/slideLayout" Target="../slideLayouts/slideLayout7.xml"/><Relationship Id="rId3" Type="http://schemas.openxmlformats.org/officeDocument/2006/relationships/oleObject" Target="../embeddings/oleObject153.bin"/><Relationship Id="rId2" Type="http://schemas.openxmlformats.org/officeDocument/2006/relationships/image" Target="../media/image26.wmf"/><Relationship Id="rId1" Type="http://schemas.openxmlformats.org/officeDocument/2006/relationships/oleObject" Target="../embeddings/oleObject152.bin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1.emf"/><Relationship Id="rId3" Type="http://schemas.openxmlformats.org/officeDocument/2006/relationships/oleObject" Target="../embeddings/oleObject155.bin"/><Relationship Id="rId2" Type="http://schemas.openxmlformats.org/officeDocument/2006/relationships/image" Target="../media/image140.emf"/><Relationship Id="rId1" Type="http://schemas.openxmlformats.org/officeDocument/2006/relationships/oleObject" Target="../embeddings/oleObject154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2.emf"/><Relationship Id="rId1" Type="http://schemas.openxmlformats.org/officeDocument/2006/relationships/oleObject" Target="../embeddings/oleObject156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3.emf"/><Relationship Id="rId1" Type="http://schemas.openxmlformats.org/officeDocument/2006/relationships/oleObject" Target="../embeddings/oleObject157.bin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45.wmf"/><Relationship Id="rId3" Type="http://schemas.openxmlformats.org/officeDocument/2006/relationships/oleObject" Target="../embeddings/oleObject159.bin"/><Relationship Id="rId2" Type="http://schemas.openxmlformats.org/officeDocument/2006/relationships/image" Target="../media/image144.emf"/><Relationship Id="rId1" Type="http://schemas.openxmlformats.org/officeDocument/2006/relationships/oleObject" Target="../embeddings/oleObject158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6.emf"/><Relationship Id="rId1" Type="http://schemas.openxmlformats.org/officeDocument/2006/relationships/oleObject" Target="../embeddings/oleObject160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.bin"/><Relationship Id="rId8" Type="http://schemas.openxmlformats.org/officeDocument/2006/relationships/image" Target="../media/image5.emf"/><Relationship Id="rId7" Type="http://schemas.openxmlformats.org/officeDocument/2006/relationships/oleObject" Target="../embeddings/oleObject5.bin"/><Relationship Id="rId6" Type="http://schemas.openxmlformats.org/officeDocument/2006/relationships/image" Target="../media/image4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e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2.e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.emf"/><Relationship Id="rId1" Type="http://schemas.openxmlformats.org/officeDocument/2006/relationships/oleObject" Target="../embeddings/oleObject2.bin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5.bin"/><Relationship Id="rId8" Type="http://schemas.openxmlformats.org/officeDocument/2006/relationships/image" Target="../media/image149.wmf"/><Relationship Id="rId7" Type="http://schemas.openxmlformats.org/officeDocument/2006/relationships/oleObject" Target="../embeddings/oleObject164.bin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63.bin"/><Relationship Id="rId4" Type="http://schemas.openxmlformats.org/officeDocument/2006/relationships/image" Target="../media/image148.emf"/><Relationship Id="rId3" Type="http://schemas.openxmlformats.org/officeDocument/2006/relationships/oleObject" Target="../embeddings/oleObject162.bin"/><Relationship Id="rId2" Type="http://schemas.openxmlformats.org/officeDocument/2006/relationships/image" Target="../media/image147.emf"/><Relationship Id="rId14" Type="http://schemas.openxmlformats.org/officeDocument/2006/relationships/vmlDrawing" Target="../drawings/vmlDrawing3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51.emf"/><Relationship Id="rId11" Type="http://schemas.openxmlformats.org/officeDocument/2006/relationships/oleObject" Target="../embeddings/oleObject166.bin"/><Relationship Id="rId10" Type="http://schemas.openxmlformats.org/officeDocument/2006/relationships/image" Target="../media/image150.emf"/><Relationship Id="rId1" Type="http://schemas.openxmlformats.org/officeDocument/2006/relationships/oleObject" Target="../embeddings/oleObject161.bin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1.bin"/><Relationship Id="rId8" Type="http://schemas.openxmlformats.org/officeDocument/2006/relationships/image" Target="../media/image153.emf"/><Relationship Id="rId7" Type="http://schemas.openxmlformats.org/officeDocument/2006/relationships/oleObject" Target="../embeddings/oleObject170.bin"/><Relationship Id="rId6" Type="http://schemas.openxmlformats.org/officeDocument/2006/relationships/image" Target="../media/image152.emf"/><Relationship Id="rId5" Type="http://schemas.openxmlformats.org/officeDocument/2006/relationships/oleObject" Target="../embeddings/oleObject169.bin"/><Relationship Id="rId4" Type="http://schemas.openxmlformats.org/officeDocument/2006/relationships/image" Target="../media/image149.wmf"/><Relationship Id="rId3" Type="http://schemas.openxmlformats.org/officeDocument/2006/relationships/oleObject" Target="../embeddings/oleObject168.bin"/><Relationship Id="rId2" Type="http://schemas.openxmlformats.org/officeDocument/2006/relationships/image" Target="../media/image26.wmf"/><Relationship Id="rId12" Type="http://schemas.openxmlformats.org/officeDocument/2006/relationships/vmlDrawing" Target="../drawings/vmlDrawing3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54.emf"/><Relationship Id="rId1" Type="http://schemas.openxmlformats.org/officeDocument/2006/relationships/oleObject" Target="../embeddings/oleObject167.bin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56.png"/><Relationship Id="rId3" Type="http://schemas.openxmlformats.org/officeDocument/2006/relationships/oleObject" Target="../embeddings/oleObject173.bin"/><Relationship Id="rId2" Type="http://schemas.openxmlformats.org/officeDocument/2006/relationships/image" Target="../media/image155.png"/><Relationship Id="rId1" Type="http://schemas.openxmlformats.org/officeDocument/2006/relationships/oleObject" Target="../embeddings/oleObject172.bin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8.bin"/><Relationship Id="rId8" Type="http://schemas.openxmlformats.org/officeDocument/2006/relationships/image" Target="../media/image26.wmf"/><Relationship Id="rId7" Type="http://schemas.openxmlformats.org/officeDocument/2006/relationships/oleObject" Target="../embeddings/oleObject177.bin"/><Relationship Id="rId6" Type="http://schemas.openxmlformats.org/officeDocument/2006/relationships/image" Target="../media/image159.emf"/><Relationship Id="rId5" Type="http://schemas.openxmlformats.org/officeDocument/2006/relationships/oleObject" Target="../embeddings/oleObject176.bin"/><Relationship Id="rId4" Type="http://schemas.openxmlformats.org/officeDocument/2006/relationships/image" Target="../media/image158.emf"/><Relationship Id="rId3" Type="http://schemas.openxmlformats.org/officeDocument/2006/relationships/oleObject" Target="../embeddings/oleObject175.bin"/><Relationship Id="rId2" Type="http://schemas.openxmlformats.org/officeDocument/2006/relationships/image" Target="../media/image157.emf"/><Relationship Id="rId12" Type="http://schemas.openxmlformats.org/officeDocument/2006/relationships/vmlDrawing" Target="../drawings/vmlDrawing3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49.wmf"/><Relationship Id="rId1" Type="http://schemas.openxmlformats.org/officeDocument/2006/relationships/oleObject" Target="../embeddings/oleObject174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45.wmf"/><Relationship Id="rId5" Type="http://schemas.openxmlformats.org/officeDocument/2006/relationships/oleObject" Target="../embeddings/oleObject181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180.bin"/><Relationship Id="rId2" Type="http://schemas.openxmlformats.org/officeDocument/2006/relationships/image" Target="../media/image160.wmf"/><Relationship Id="rId1" Type="http://schemas.openxmlformats.org/officeDocument/2006/relationships/oleObject" Target="../embeddings/oleObject179.bin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62.emf"/><Relationship Id="rId3" Type="http://schemas.openxmlformats.org/officeDocument/2006/relationships/oleObject" Target="../embeddings/oleObject183.bin"/><Relationship Id="rId2" Type="http://schemas.openxmlformats.org/officeDocument/2006/relationships/image" Target="../media/image161.emf"/><Relationship Id="rId1" Type="http://schemas.openxmlformats.org/officeDocument/2006/relationships/oleObject" Target="../embeddings/oleObject182.bin"/></Relationships>
</file>

<file path=ppt/slides/_rels/slide4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3.wmf"/><Relationship Id="rId1" Type="http://schemas.openxmlformats.org/officeDocument/2006/relationships/oleObject" Target="../embeddings/oleObject184.bin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4.wmf"/><Relationship Id="rId1" Type="http://schemas.openxmlformats.org/officeDocument/2006/relationships/oleObject" Target="../embeddings/oleObject185.bin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67.emf"/><Relationship Id="rId7" Type="http://schemas.openxmlformats.org/officeDocument/2006/relationships/oleObject" Target="../embeddings/oleObject189.bin"/><Relationship Id="rId6" Type="http://schemas.openxmlformats.org/officeDocument/2006/relationships/image" Target="../media/image26.wmf"/><Relationship Id="rId5" Type="http://schemas.openxmlformats.org/officeDocument/2006/relationships/oleObject" Target="../embeddings/oleObject188.bin"/><Relationship Id="rId4" Type="http://schemas.openxmlformats.org/officeDocument/2006/relationships/image" Target="../media/image166.emf"/><Relationship Id="rId3" Type="http://schemas.openxmlformats.org/officeDocument/2006/relationships/oleObject" Target="../embeddings/oleObject187.bin"/><Relationship Id="rId2" Type="http://schemas.openxmlformats.org/officeDocument/2006/relationships/image" Target="../media/image165.emf"/><Relationship Id="rId10" Type="http://schemas.openxmlformats.org/officeDocument/2006/relationships/vmlDrawing" Target="../drawings/vmlDrawing41.vml"/><Relationship Id="rId1" Type="http://schemas.openxmlformats.org/officeDocument/2006/relationships/oleObject" Target="../embeddings/oleObject186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.e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9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e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7.e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7.bin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70.emf"/><Relationship Id="rId7" Type="http://schemas.openxmlformats.org/officeDocument/2006/relationships/oleObject" Target="../embeddings/oleObject193.bin"/><Relationship Id="rId6" Type="http://schemas.openxmlformats.org/officeDocument/2006/relationships/image" Target="../media/image169.emf"/><Relationship Id="rId5" Type="http://schemas.openxmlformats.org/officeDocument/2006/relationships/oleObject" Target="../embeddings/oleObject192.bin"/><Relationship Id="rId4" Type="http://schemas.openxmlformats.org/officeDocument/2006/relationships/image" Target="../media/image168.emf"/><Relationship Id="rId3" Type="http://schemas.openxmlformats.org/officeDocument/2006/relationships/oleObject" Target="../embeddings/oleObject191.bin"/><Relationship Id="rId2" Type="http://schemas.openxmlformats.org/officeDocument/2006/relationships/image" Target="../media/image26.wmf"/><Relationship Id="rId11" Type="http://schemas.openxmlformats.org/officeDocument/2006/relationships/notesSlide" Target="../notesSlides/notesSlide4.xml"/><Relationship Id="rId10" Type="http://schemas.openxmlformats.org/officeDocument/2006/relationships/vmlDrawing" Target="../drawings/vmlDrawing42.vml"/><Relationship Id="rId1" Type="http://schemas.openxmlformats.org/officeDocument/2006/relationships/oleObject" Target="../embeddings/oleObject190.bin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72.wmf"/><Relationship Id="rId5" Type="http://schemas.openxmlformats.org/officeDocument/2006/relationships/oleObject" Target="../embeddings/oleObject196.bin"/><Relationship Id="rId4" Type="http://schemas.openxmlformats.org/officeDocument/2006/relationships/image" Target="../media/image171.wmf"/><Relationship Id="rId3" Type="http://schemas.openxmlformats.org/officeDocument/2006/relationships/oleObject" Target="../embeddings/oleObject195.bin"/><Relationship Id="rId2" Type="http://schemas.openxmlformats.org/officeDocument/2006/relationships/image" Target="../media/image26.wmf"/><Relationship Id="rId1" Type="http://schemas.openxmlformats.org/officeDocument/2006/relationships/oleObject" Target="../embeddings/oleObject194.bin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3.emf"/><Relationship Id="rId3" Type="http://schemas.openxmlformats.org/officeDocument/2006/relationships/oleObject" Target="../embeddings/oleObject198.bin"/><Relationship Id="rId2" Type="http://schemas.openxmlformats.org/officeDocument/2006/relationships/image" Target="../media/image26.wmf"/><Relationship Id="rId1" Type="http://schemas.openxmlformats.org/officeDocument/2006/relationships/oleObject" Target="../embeddings/oleObject197.bin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77.emf"/><Relationship Id="rId7" Type="http://schemas.openxmlformats.org/officeDocument/2006/relationships/oleObject" Target="../embeddings/oleObject202.bin"/><Relationship Id="rId6" Type="http://schemas.openxmlformats.org/officeDocument/2006/relationships/image" Target="../media/image176.emf"/><Relationship Id="rId5" Type="http://schemas.openxmlformats.org/officeDocument/2006/relationships/oleObject" Target="../embeddings/oleObject201.bin"/><Relationship Id="rId4" Type="http://schemas.openxmlformats.org/officeDocument/2006/relationships/image" Target="../media/image175.emf"/><Relationship Id="rId3" Type="http://schemas.openxmlformats.org/officeDocument/2006/relationships/oleObject" Target="../embeddings/oleObject200.bin"/><Relationship Id="rId2" Type="http://schemas.openxmlformats.org/officeDocument/2006/relationships/image" Target="../media/image174.emf"/><Relationship Id="rId10" Type="http://schemas.openxmlformats.org/officeDocument/2006/relationships/vmlDrawing" Target="../drawings/vmlDrawing45.vml"/><Relationship Id="rId1" Type="http://schemas.openxmlformats.org/officeDocument/2006/relationships/oleObject" Target="../embeddings/oleObject199.bin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6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79.emf"/><Relationship Id="rId3" Type="http://schemas.openxmlformats.org/officeDocument/2006/relationships/oleObject" Target="../embeddings/oleObject204.bin"/><Relationship Id="rId2" Type="http://schemas.openxmlformats.org/officeDocument/2006/relationships/image" Target="../media/image178.emf"/><Relationship Id="rId1" Type="http://schemas.openxmlformats.org/officeDocument/2006/relationships/oleObject" Target="../embeddings/oleObject203.bin"/></Relationships>
</file>

<file path=ppt/slides/_rels/slide5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9.bin"/><Relationship Id="rId8" Type="http://schemas.openxmlformats.org/officeDocument/2006/relationships/image" Target="../media/image183.emf"/><Relationship Id="rId7" Type="http://schemas.openxmlformats.org/officeDocument/2006/relationships/oleObject" Target="../embeddings/oleObject208.bin"/><Relationship Id="rId6" Type="http://schemas.openxmlformats.org/officeDocument/2006/relationships/image" Target="../media/image182.emf"/><Relationship Id="rId5" Type="http://schemas.openxmlformats.org/officeDocument/2006/relationships/oleObject" Target="../embeddings/oleObject207.bin"/><Relationship Id="rId4" Type="http://schemas.openxmlformats.org/officeDocument/2006/relationships/image" Target="../media/image181.emf"/><Relationship Id="rId3" Type="http://schemas.openxmlformats.org/officeDocument/2006/relationships/oleObject" Target="../embeddings/oleObject206.bin"/><Relationship Id="rId2" Type="http://schemas.openxmlformats.org/officeDocument/2006/relationships/image" Target="../media/image180.emf"/><Relationship Id="rId13" Type="http://schemas.openxmlformats.org/officeDocument/2006/relationships/vmlDrawing" Target="../drawings/vmlDrawing47.vml"/><Relationship Id="rId12" Type="http://schemas.openxmlformats.org/officeDocument/2006/relationships/slideLayout" Target="../slideLayouts/slideLayout1.xml"/><Relationship Id="rId11" Type="http://schemas.openxmlformats.org/officeDocument/2006/relationships/audio" Target="../media/audio2.wav"/><Relationship Id="rId10" Type="http://schemas.openxmlformats.org/officeDocument/2006/relationships/image" Target="../media/image184.wmf"/><Relationship Id="rId1" Type="http://schemas.openxmlformats.org/officeDocument/2006/relationships/oleObject" Target="../embeddings/oleObject205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8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86.emf"/><Relationship Id="rId3" Type="http://schemas.openxmlformats.org/officeDocument/2006/relationships/oleObject" Target="../embeddings/oleObject211.bin"/><Relationship Id="rId2" Type="http://schemas.openxmlformats.org/officeDocument/2006/relationships/image" Target="../media/image185.emf"/><Relationship Id="rId1" Type="http://schemas.openxmlformats.org/officeDocument/2006/relationships/oleObject" Target="../embeddings/oleObject210.bin"/></Relationships>
</file>

<file path=ppt/slides/_rels/slide5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6.bin"/><Relationship Id="rId8" Type="http://schemas.openxmlformats.org/officeDocument/2006/relationships/image" Target="../media/image190.emf"/><Relationship Id="rId7" Type="http://schemas.openxmlformats.org/officeDocument/2006/relationships/oleObject" Target="../embeddings/oleObject215.bin"/><Relationship Id="rId6" Type="http://schemas.openxmlformats.org/officeDocument/2006/relationships/image" Target="../media/image189.emf"/><Relationship Id="rId5" Type="http://schemas.openxmlformats.org/officeDocument/2006/relationships/oleObject" Target="../embeddings/oleObject214.bin"/><Relationship Id="rId4" Type="http://schemas.openxmlformats.org/officeDocument/2006/relationships/image" Target="../media/image188.emf"/><Relationship Id="rId3" Type="http://schemas.openxmlformats.org/officeDocument/2006/relationships/oleObject" Target="../embeddings/oleObject213.bin"/><Relationship Id="rId2" Type="http://schemas.openxmlformats.org/officeDocument/2006/relationships/image" Target="../media/image187.emf"/><Relationship Id="rId14" Type="http://schemas.openxmlformats.org/officeDocument/2006/relationships/vmlDrawing" Target="../drawings/vmlDrawing49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92.emf"/><Relationship Id="rId11" Type="http://schemas.openxmlformats.org/officeDocument/2006/relationships/oleObject" Target="../embeddings/oleObject217.bin"/><Relationship Id="rId10" Type="http://schemas.openxmlformats.org/officeDocument/2006/relationships/image" Target="../media/image191.emf"/><Relationship Id="rId1" Type="http://schemas.openxmlformats.org/officeDocument/2006/relationships/oleObject" Target="../embeddings/oleObject212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14.e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e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1.emf"/><Relationship Id="rId12" Type="http://schemas.openxmlformats.org/officeDocument/2006/relationships/vmlDrawing" Target="../drawings/vmlDrawing4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5.emf"/><Relationship Id="rId1" Type="http://schemas.openxmlformats.org/officeDocument/2006/relationships/oleObject" Target="../embeddings/oleObject11.bin"/></Relationships>
</file>

<file path=ppt/slides/_rels/slide6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2.bin"/><Relationship Id="rId8" Type="http://schemas.openxmlformats.org/officeDocument/2006/relationships/image" Target="../media/image196.emf"/><Relationship Id="rId7" Type="http://schemas.openxmlformats.org/officeDocument/2006/relationships/oleObject" Target="../embeddings/oleObject221.bin"/><Relationship Id="rId6" Type="http://schemas.openxmlformats.org/officeDocument/2006/relationships/image" Target="../media/image195.emf"/><Relationship Id="rId5" Type="http://schemas.openxmlformats.org/officeDocument/2006/relationships/oleObject" Target="../embeddings/oleObject220.bin"/><Relationship Id="rId4" Type="http://schemas.openxmlformats.org/officeDocument/2006/relationships/image" Target="../media/image194.emf"/><Relationship Id="rId3" Type="http://schemas.openxmlformats.org/officeDocument/2006/relationships/oleObject" Target="../embeddings/oleObject219.bin"/><Relationship Id="rId2" Type="http://schemas.openxmlformats.org/officeDocument/2006/relationships/image" Target="../media/image193.emf"/><Relationship Id="rId12" Type="http://schemas.openxmlformats.org/officeDocument/2006/relationships/vmlDrawing" Target="../drawings/vmlDrawing50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97.emf"/><Relationship Id="rId1" Type="http://schemas.openxmlformats.org/officeDocument/2006/relationships/oleObject" Target="../embeddings/oleObject218.bin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01.emf"/><Relationship Id="rId7" Type="http://schemas.openxmlformats.org/officeDocument/2006/relationships/oleObject" Target="../embeddings/oleObject226.bin"/><Relationship Id="rId6" Type="http://schemas.openxmlformats.org/officeDocument/2006/relationships/image" Target="../media/image200.emf"/><Relationship Id="rId5" Type="http://schemas.openxmlformats.org/officeDocument/2006/relationships/oleObject" Target="../embeddings/oleObject225.bin"/><Relationship Id="rId4" Type="http://schemas.openxmlformats.org/officeDocument/2006/relationships/image" Target="../media/image199.emf"/><Relationship Id="rId3" Type="http://schemas.openxmlformats.org/officeDocument/2006/relationships/oleObject" Target="../embeddings/oleObject224.bin"/><Relationship Id="rId2" Type="http://schemas.openxmlformats.org/officeDocument/2006/relationships/image" Target="../media/image198.emf"/><Relationship Id="rId10" Type="http://schemas.openxmlformats.org/officeDocument/2006/relationships/vmlDrawing" Target="../drawings/vmlDrawing51.vml"/><Relationship Id="rId1" Type="http://schemas.openxmlformats.org/officeDocument/2006/relationships/oleObject" Target="../embeddings/oleObject223.bin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05.wmf"/><Relationship Id="rId7" Type="http://schemas.openxmlformats.org/officeDocument/2006/relationships/oleObject" Target="../embeddings/oleObject230.bin"/><Relationship Id="rId6" Type="http://schemas.openxmlformats.org/officeDocument/2006/relationships/image" Target="../media/image204.wmf"/><Relationship Id="rId5" Type="http://schemas.openxmlformats.org/officeDocument/2006/relationships/oleObject" Target="../embeddings/oleObject229.bin"/><Relationship Id="rId4" Type="http://schemas.openxmlformats.org/officeDocument/2006/relationships/image" Target="../media/image203.wmf"/><Relationship Id="rId3" Type="http://schemas.openxmlformats.org/officeDocument/2006/relationships/oleObject" Target="../embeddings/oleObject228.bin"/><Relationship Id="rId2" Type="http://schemas.openxmlformats.org/officeDocument/2006/relationships/image" Target="../media/image202.wmf"/><Relationship Id="rId10" Type="http://schemas.openxmlformats.org/officeDocument/2006/relationships/vmlDrawing" Target="../drawings/vmlDrawing52.vml"/><Relationship Id="rId1" Type="http://schemas.openxmlformats.org/officeDocument/2006/relationships/oleObject" Target="../embeddings/oleObject227.bin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5.bin"/><Relationship Id="rId8" Type="http://schemas.openxmlformats.org/officeDocument/2006/relationships/image" Target="../media/image209.emf"/><Relationship Id="rId7" Type="http://schemas.openxmlformats.org/officeDocument/2006/relationships/oleObject" Target="../embeddings/oleObject234.bin"/><Relationship Id="rId6" Type="http://schemas.openxmlformats.org/officeDocument/2006/relationships/image" Target="../media/image208.emf"/><Relationship Id="rId5" Type="http://schemas.openxmlformats.org/officeDocument/2006/relationships/oleObject" Target="../embeddings/oleObject233.bin"/><Relationship Id="rId4" Type="http://schemas.openxmlformats.org/officeDocument/2006/relationships/image" Target="../media/image207.emf"/><Relationship Id="rId3" Type="http://schemas.openxmlformats.org/officeDocument/2006/relationships/oleObject" Target="../embeddings/oleObject232.bin"/><Relationship Id="rId20" Type="http://schemas.openxmlformats.org/officeDocument/2006/relationships/vmlDrawing" Target="../drawings/vmlDrawing53.vml"/><Relationship Id="rId2" Type="http://schemas.openxmlformats.org/officeDocument/2006/relationships/image" Target="../media/image206.e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214.emf"/><Relationship Id="rId17" Type="http://schemas.openxmlformats.org/officeDocument/2006/relationships/oleObject" Target="../embeddings/oleObject239.bin"/><Relationship Id="rId16" Type="http://schemas.openxmlformats.org/officeDocument/2006/relationships/image" Target="../media/image213.emf"/><Relationship Id="rId15" Type="http://schemas.openxmlformats.org/officeDocument/2006/relationships/oleObject" Target="../embeddings/oleObject238.bin"/><Relationship Id="rId14" Type="http://schemas.openxmlformats.org/officeDocument/2006/relationships/image" Target="../media/image212.emf"/><Relationship Id="rId13" Type="http://schemas.openxmlformats.org/officeDocument/2006/relationships/oleObject" Target="../embeddings/oleObject237.bin"/><Relationship Id="rId12" Type="http://schemas.openxmlformats.org/officeDocument/2006/relationships/image" Target="../media/image211.emf"/><Relationship Id="rId11" Type="http://schemas.openxmlformats.org/officeDocument/2006/relationships/oleObject" Target="../embeddings/oleObject236.bin"/><Relationship Id="rId10" Type="http://schemas.openxmlformats.org/officeDocument/2006/relationships/image" Target="../media/image210.emf"/><Relationship Id="rId1" Type="http://schemas.openxmlformats.org/officeDocument/2006/relationships/oleObject" Target="../embeddings/oleObject231.bin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4.bin"/><Relationship Id="rId8" Type="http://schemas.openxmlformats.org/officeDocument/2006/relationships/image" Target="../media/image218.emf"/><Relationship Id="rId7" Type="http://schemas.openxmlformats.org/officeDocument/2006/relationships/oleObject" Target="../embeddings/oleObject243.bin"/><Relationship Id="rId6" Type="http://schemas.openxmlformats.org/officeDocument/2006/relationships/image" Target="../media/image217.emf"/><Relationship Id="rId5" Type="http://schemas.openxmlformats.org/officeDocument/2006/relationships/oleObject" Target="../embeddings/oleObject242.bin"/><Relationship Id="rId4" Type="http://schemas.openxmlformats.org/officeDocument/2006/relationships/image" Target="../media/image216.emf"/><Relationship Id="rId3" Type="http://schemas.openxmlformats.org/officeDocument/2006/relationships/oleObject" Target="../embeddings/oleObject241.bin"/><Relationship Id="rId24" Type="http://schemas.openxmlformats.org/officeDocument/2006/relationships/vmlDrawing" Target="../drawings/vmlDrawing54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225.emf"/><Relationship Id="rId21" Type="http://schemas.openxmlformats.org/officeDocument/2006/relationships/oleObject" Target="../embeddings/oleObject250.bin"/><Relationship Id="rId20" Type="http://schemas.openxmlformats.org/officeDocument/2006/relationships/image" Target="../media/image224.emf"/><Relationship Id="rId2" Type="http://schemas.openxmlformats.org/officeDocument/2006/relationships/image" Target="../media/image215.emf"/><Relationship Id="rId19" Type="http://schemas.openxmlformats.org/officeDocument/2006/relationships/oleObject" Target="../embeddings/oleObject249.bin"/><Relationship Id="rId18" Type="http://schemas.openxmlformats.org/officeDocument/2006/relationships/image" Target="../media/image223.wmf"/><Relationship Id="rId17" Type="http://schemas.openxmlformats.org/officeDocument/2006/relationships/oleObject" Target="../embeddings/oleObject248.bin"/><Relationship Id="rId16" Type="http://schemas.openxmlformats.org/officeDocument/2006/relationships/image" Target="../media/image222.emf"/><Relationship Id="rId15" Type="http://schemas.openxmlformats.org/officeDocument/2006/relationships/oleObject" Target="../embeddings/oleObject247.bin"/><Relationship Id="rId14" Type="http://schemas.openxmlformats.org/officeDocument/2006/relationships/image" Target="../media/image221.wmf"/><Relationship Id="rId13" Type="http://schemas.openxmlformats.org/officeDocument/2006/relationships/oleObject" Target="../embeddings/oleObject246.bin"/><Relationship Id="rId12" Type="http://schemas.openxmlformats.org/officeDocument/2006/relationships/image" Target="../media/image220.emf"/><Relationship Id="rId11" Type="http://schemas.openxmlformats.org/officeDocument/2006/relationships/oleObject" Target="../embeddings/oleObject245.bin"/><Relationship Id="rId10" Type="http://schemas.openxmlformats.org/officeDocument/2006/relationships/image" Target="../media/image219.emf"/><Relationship Id="rId1" Type="http://schemas.openxmlformats.org/officeDocument/2006/relationships/oleObject" Target="../embeddings/oleObject240.bin"/></Relationships>
</file>

<file path=ppt/slides/_rels/slide6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5.bin"/><Relationship Id="rId8" Type="http://schemas.openxmlformats.org/officeDocument/2006/relationships/image" Target="../media/image229.emf"/><Relationship Id="rId7" Type="http://schemas.openxmlformats.org/officeDocument/2006/relationships/oleObject" Target="../embeddings/oleObject254.bin"/><Relationship Id="rId6" Type="http://schemas.openxmlformats.org/officeDocument/2006/relationships/image" Target="../media/image228.emf"/><Relationship Id="rId5" Type="http://schemas.openxmlformats.org/officeDocument/2006/relationships/oleObject" Target="../embeddings/oleObject253.bin"/><Relationship Id="rId4" Type="http://schemas.openxmlformats.org/officeDocument/2006/relationships/image" Target="../media/image227.emf"/><Relationship Id="rId3" Type="http://schemas.openxmlformats.org/officeDocument/2006/relationships/oleObject" Target="../embeddings/oleObject252.bin"/><Relationship Id="rId2" Type="http://schemas.openxmlformats.org/officeDocument/2006/relationships/image" Target="../media/image226.emf"/><Relationship Id="rId16" Type="http://schemas.openxmlformats.org/officeDocument/2006/relationships/vmlDrawing" Target="../drawings/vmlDrawing55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32.emf"/><Relationship Id="rId13" Type="http://schemas.openxmlformats.org/officeDocument/2006/relationships/oleObject" Target="../embeddings/oleObject257.bin"/><Relationship Id="rId12" Type="http://schemas.openxmlformats.org/officeDocument/2006/relationships/image" Target="../media/image231.emf"/><Relationship Id="rId11" Type="http://schemas.openxmlformats.org/officeDocument/2006/relationships/oleObject" Target="../embeddings/oleObject256.bin"/><Relationship Id="rId10" Type="http://schemas.openxmlformats.org/officeDocument/2006/relationships/image" Target="../media/image230.emf"/><Relationship Id="rId1" Type="http://schemas.openxmlformats.org/officeDocument/2006/relationships/oleObject" Target="../embeddings/oleObject251.bin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7.e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6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.bin"/><Relationship Id="rId8" Type="http://schemas.openxmlformats.org/officeDocument/2006/relationships/image" Target="../media/image22.emf"/><Relationship Id="rId7" Type="http://schemas.openxmlformats.org/officeDocument/2006/relationships/oleObject" Target="../embeddings/oleObject22.bin"/><Relationship Id="rId6" Type="http://schemas.openxmlformats.org/officeDocument/2006/relationships/image" Target="../media/image21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0.e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19.e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23.emf"/><Relationship Id="rId1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image" Target="../media/image27.e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5.e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4.emf"/><Relationship Id="rId14" Type="http://schemas.openxmlformats.org/officeDocument/2006/relationships/vmlDrawing" Target="../drawings/vmlDrawing7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9.emf"/><Relationship Id="rId11" Type="http://schemas.openxmlformats.org/officeDocument/2006/relationships/oleObject" Target="../embeddings/oleObject29.bin"/><Relationship Id="rId10" Type="http://schemas.openxmlformats.org/officeDocument/2006/relationships/image" Target="../media/image28.emf"/><Relationship Id="rId1" Type="http://schemas.openxmlformats.org/officeDocument/2006/relationships/oleObject" Target="../embeddings/oleObject2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0" y="404813"/>
          <a:ext cx="9144000" cy="601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Photo Editor 照片" r:id="rId1" imgW="7620000" imgH="5715000" progId="MSPhotoEd.3">
                  <p:embed/>
                </p:oleObj>
              </mc:Choice>
              <mc:Fallback>
                <p:oleObj name="Photo Editor 照片" r:id="rId1" imgW="7620000" imgH="5715000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04813"/>
                        <a:ext cx="9144000" cy="601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6435" name="Rectangle 3"/>
          <p:cNvSpPr>
            <a:spLocks noChangeArrowheads="1"/>
          </p:cNvSpPr>
          <p:nvPr/>
        </p:nvSpPr>
        <p:spPr bwMode="auto">
          <a:xfrm>
            <a:off x="34925" y="1989138"/>
            <a:ext cx="8748713" cy="165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eaLnBrk="0" hangingPunct="0"/>
            <a:r>
              <a:rPr kumimoji="1" lang="zh-CN" altLang="en-US" sz="6600" b="1" dirty="0" smtClean="0">
                <a:solidFill>
                  <a:srgbClr val="FF3300"/>
                </a:solidFill>
                <a:ea typeface="楷体_GB2312" pitchFamily="49" charset="-122"/>
              </a:rPr>
              <a:t>第</a:t>
            </a:r>
            <a:r>
              <a:rPr kumimoji="1" lang="en-US" altLang="zh-CN" sz="6600" b="1" dirty="0" smtClean="0">
                <a:solidFill>
                  <a:srgbClr val="FF3300"/>
                </a:solidFill>
                <a:ea typeface="楷体_GB2312" pitchFamily="49" charset="-122"/>
              </a:rPr>
              <a:t>9</a:t>
            </a:r>
            <a:r>
              <a:rPr kumimoji="1" lang="zh-CN" altLang="en-US" sz="6600" b="1" dirty="0" smtClean="0">
                <a:solidFill>
                  <a:srgbClr val="FF3300"/>
                </a:solidFill>
                <a:ea typeface="楷体_GB2312" pitchFamily="49" charset="-122"/>
              </a:rPr>
              <a:t>章 信号的运算、处理及波形发生电路</a:t>
            </a:r>
            <a:endParaRPr kumimoji="1" lang="zh-CN" altLang="en-US" sz="6600" b="1" dirty="0">
              <a:solidFill>
                <a:srgbClr val="FF33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864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864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6435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146" name="Text Box 2"/>
          <p:cNvSpPr txBox="1">
            <a:spLocks noChangeArrowheads="1"/>
          </p:cNvSpPr>
          <p:nvPr/>
        </p:nvSpPr>
        <p:spPr bwMode="auto">
          <a:xfrm>
            <a:off x="107950" y="401638"/>
            <a:ext cx="4895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>
                <a:ea typeface="楷体_GB2312" pitchFamily="49" charset="-122"/>
              </a:rPr>
              <a:t>3. </a:t>
            </a:r>
            <a:r>
              <a:rPr kumimoji="1" lang="zh-CN" altLang="en-US" sz="3200" b="1">
                <a:ea typeface="楷体_GB2312" pitchFamily="49" charset="-122"/>
              </a:rPr>
              <a:t>减法运算器</a:t>
            </a:r>
            <a:endParaRPr kumimoji="1" lang="zh-CN" altLang="en-US" sz="3200" b="1">
              <a:ea typeface="楷体_GB2312" pitchFamily="49" charset="-122"/>
            </a:endParaRPr>
          </a:p>
        </p:txBody>
      </p:sp>
      <p:graphicFrame>
        <p:nvGraphicFramePr>
          <p:cNvPr id="646147" name="Object 3"/>
          <p:cNvGraphicFramePr>
            <a:graphicFrameLocks noChangeAspect="1"/>
          </p:cNvGraphicFramePr>
          <p:nvPr/>
        </p:nvGraphicFramePr>
        <p:xfrm>
          <a:off x="5276850" y="3151188"/>
          <a:ext cx="179387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6" name="公式" r:id="rId1" imgW="677545" imgH="182880" progId="Equation.3">
                  <p:embed/>
                </p:oleObj>
              </mc:Choice>
              <mc:Fallback>
                <p:oleObj name="公式" r:id="rId1" imgW="677545" imgH="182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6850" y="3151188"/>
                        <a:ext cx="1793875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148" name="Object 4"/>
          <p:cNvGraphicFramePr>
            <a:graphicFrameLocks noChangeAspect="1"/>
          </p:cNvGraphicFramePr>
          <p:nvPr/>
        </p:nvGraphicFramePr>
        <p:xfrm>
          <a:off x="4954588" y="374650"/>
          <a:ext cx="337185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7" name="公式" r:id="rId3" imgW="1430655" imgH="677545" progId="Equation.3">
                  <p:embed/>
                </p:oleObj>
              </mc:Choice>
              <mc:Fallback>
                <p:oleObj name="公式" r:id="rId3" imgW="1430655" imgH="67754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4588" y="374650"/>
                        <a:ext cx="3371850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149" name="Object 5"/>
          <p:cNvGraphicFramePr>
            <a:graphicFrameLocks noChangeAspect="1"/>
          </p:cNvGraphicFramePr>
          <p:nvPr/>
        </p:nvGraphicFramePr>
        <p:xfrm>
          <a:off x="5037138" y="2043113"/>
          <a:ext cx="2576512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8" name="公式" r:id="rId5" imgW="1075690" imgH="419735" progId="Equation.3">
                  <p:embed/>
                </p:oleObj>
              </mc:Choice>
              <mc:Fallback>
                <p:oleObj name="公式" r:id="rId5" imgW="1075690" imgH="41973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7138" y="2043113"/>
                        <a:ext cx="2576512" cy="1247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6150" name="AutoShape 6"/>
          <p:cNvSpPr/>
          <p:nvPr/>
        </p:nvSpPr>
        <p:spPr bwMode="auto">
          <a:xfrm>
            <a:off x="4705350" y="685800"/>
            <a:ext cx="285750" cy="1962150"/>
          </a:xfrm>
          <a:prstGeom prst="leftBrace">
            <a:avLst>
              <a:gd name="adj1" fmla="val 57222"/>
              <a:gd name="adj2" fmla="val 50000"/>
            </a:avLst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46151" name="Object 7"/>
          <p:cNvGraphicFramePr>
            <a:graphicFrameLocks noChangeAspect="1"/>
          </p:cNvGraphicFramePr>
          <p:nvPr/>
        </p:nvGraphicFramePr>
        <p:xfrm>
          <a:off x="1784350" y="3860800"/>
          <a:ext cx="6584950" cy="125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39" name="公式" r:id="rId7" imgW="2355850" imgH="419735" progId="Equation.3">
                  <p:embed/>
                </p:oleObj>
              </mc:Choice>
              <mc:Fallback>
                <p:oleObj name="公式" r:id="rId7" imgW="2355850" imgH="41973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4350" y="3860800"/>
                        <a:ext cx="6584950" cy="12509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6152" name="Text Box 8"/>
          <p:cNvSpPr txBox="1">
            <a:spLocks noChangeArrowheads="1"/>
          </p:cNvSpPr>
          <p:nvPr/>
        </p:nvSpPr>
        <p:spPr bwMode="auto">
          <a:xfrm>
            <a:off x="611188" y="4038600"/>
            <a:ext cx="1847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003399"/>
                </a:solidFill>
                <a:ea typeface="楷体_GB2312" pitchFamily="49" charset="-122"/>
              </a:rPr>
              <a:t>解得：</a:t>
            </a:r>
            <a:endParaRPr kumimoji="1" lang="zh-CN" altLang="en-US" sz="3200" b="1">
              <a:solidFill>
                <a:srgbClr val="003399"/>
              </a:solidFill>
              <a:ea typeface="楷体_GB2312" pitchFamily="49" charset="-122"/>
            </a:endParaRPr>
          </a:p>
        </p:txBody>
      </p:sp>
      <p:grpSp>
        <p:nvGrpSpPr>
          <p:cNvPr id="646153" name="Group 9"/>
          <p:cNvGrpSpPr/>
          <p:nvPr/>
        </p:nvGrpSpPr>
        <p:grpSpPr bwMode="auto">
          <a:xfrm>
            <a:off x="209550" y="796925"/>
            <a:ext cx="4424363" cy="3352800"/>
            <a:chOff x="60" y="348"/>
            <a:chExt cx="2787" cy="2112"/>
          </a:xfrm>
        </p:grpSpPr>
        <p:sp>
          <p:nvSpPr>
            <p:cNvPr id="60428" name="Rectangle 10"/>
            <p:cNvSpPr>
              <a:spLocks noChangeArrowheads="1"/>
            </p:cNvSpPr>
            <p:nvPr/>
          </p:nvSpPr>
          <p:spPr bwMode="auto">
            <a:xfrm>
              <a:off x="1449" y="1015"/>
              <a:ext cx="661" cy="82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29" name="Line 11"/>
            <p:cNvSpPr>
              <a:spLocks noChangeShapeType="1"/>
            </p:cNvSpPr>
            <p:nvPr/>
          </p:nvSpPr>
          <p:spPr bwMode="auto">
            <a:xfrm>
              <a:off x="2109" y="1418"/>
              <a:ext cx="3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30" name="Line 12"/>
            <p:cNvSpPr>
              <a:spLocks noChangeShapeType="1"/>
            </p:cNvSpPr>
            <p:nvPr/>
          </p:nvSpPr>
          <p:spPr bwMode="auto">
            <a:xfrm flipV="1">
              <a:off x="478" y="1656"/>
              <a:ext cx="970" cy="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31" name="Line 13"/>
            <p:cNvSpPr>
              <a:spLocks noChangeShapeType="1"/>
            </p:cNvSpPr>
            <p:nvPr/>
          </p:nvSpPr>
          <p:spPr bwMode="auto">
            <a:xfrm>
              <a:off x="1127" y="1270"/>
              <a:ext cx="3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32" name="Text Box 14"/>
            <p:cNvSpPr txBox="1">
              <a:spLocks noChangeArrowheads="1"/>
            </p:cNvSpPr>
            <p:nvPr/>
          </p:nvSpPr>
          <p:spPr bwMode="auto">
            <a:xfrm>
              <a:off x="1476" y="960"/>
              <a:ext cx="1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_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60433" name="Text Box 15"/>
            <p:cNvSpPr txBox="1">
              <a:spLocks noChangeArrowheads="1"/>
            </p:cNvSpPr>
            <p:nvPr/>
          </p:nvSpPr>
          <p:spPr bwMode="auto">
            <a:xfrm>
              <a:off x="1452" y="1459"/>
              <a:ext cx="1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+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60434" name="Text Box 16"/>
            <p:cNvSpPr txBox="1">
              <a:spLocks noChangeArrowheads="1"/>
            </p:cNvSpPr>
            <p:nvPr/>
          </p:nvSpPr>
          <p:spPr bwMode="auto">
            <a:xfrm rot="5400000">
              <a:off x="1690" y="1017"/>
              <a:ext cx="2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  <a:sym typeface="Symbol" panose="05050102010706020507" pitchFamily="18" charset="2"/>
                </a:rPr>
                <a:t>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60435" name="Text Box 17"/>
            <p:cNvSpPr txBox="1">
              <a:spLocks noChangeArrowheads="1"/>
            </p:cNvSpPr>
            <p:nvPr/>
          </p:nvSpPr>
          <p:spPr bwMode="auto">
            <a:xfrm>
              <a:off x="1847" y="1230"/>
              <a:ext cx="1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+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60436" name="Oval 18"/>
            <p:cNvSpPr>
              <a:spLocks noChangeArrowheads="1"/>
            </p:cNvSpPr>
            <p:nvPr/>
          </p:nvSpPr>
          <p:spPr bwMode="auto">
            <a:xfrm>
              <a:off x="2441" y="1385"/>
              <a:ext cx="55" cy="4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37" name="Text Box 19"/>
            <p:cNvSpPr txBox="1">
              <a:spLocks noChangeArrowheads="1"/>
            </p:cNvSpPr>
            <p:nvPr/>
          </p:nvSpPr>
          <p:spPr bwMode="auto">
            <a:xfrm>
              <a:off x="1804" y="995"/>
              <a:ext cx="3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  <a:sym typeface="Symbol" panose="05050102010706020507" pitchFamily="18" charset="2"/>
                </a:rPr>
                <a:t>∞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60438" name="Line 20"/>
            <p:cNvSpPr>
              <a:spLocks noChangeShapeType="1"/>
            </p:cNvSpPr>
            <p:nvPr/>
          </p:nvSpPr>
          <p:spPr bwMode="auto">
            <a:xfrm>
              <a:off x="1238" y="769"/>
              <a:ext cx="106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39" name="Line 21"/>
            <p:cNvSpPr>
              <a:spLocks noChangeShapeType="1"/>
            </p:cNvSpPr>
            <p:nvPr/>
          </p:nvSpPr>
          <p:spPr bwMode="auto">
            <a:xfrm flipH="1">
              <a:off x="2294" y="769"/>
              <a:ext cx="0" cy="6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 useBgFill="1">
          <p:nvSpPr>
            <p:cNvPr id="60440" name="Rectangle 22"/>
            <p:cNvSpPr>
              <a:spLocks noChangeArrowheads="1"/>
            </p:cNvSpPr>
            <p:nvPr/>
          </p:nvSpPr>
          <p:spPr bwMode="auto">
            <a:xfrm>
              <a:off x="1605" y="703"/>
              <a:ext cx="367" cy="115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41" name="Line 23"/>
            <p:cNvSpPr>
              <a:spLocks noChangeShapeType="1"/>
            </p:cNvSpPr>
            <p:nvPr/>
          </p:nvSpPr>
          <p:spPr bwMode="auto">
            <a:xfrm>
              <a:off x="1247" y="769"/>
              <a:ext cx="0" cy="5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42" name="Line 24"/>
            <p:cNvSpPr>
              <a:spLocks noChangeShapeType="1"/>
            </p:cNvSpPr>
            <p:nvPr/>
          </p:nvSpPr>
          <p:spPr bwMode="auto">
            <a:xfrm>
              <a:off x="439" y="1258"/>
              <a:ext cx="790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 useBgFill="1">
          <p:nvSpPr>
            <p:cNvPr id="60443" name="Rectangle 25"/>
            <p:cNvSpPr>
              <a:spLocks noChangeArrowheads="1"/>
            </p:cNvSpPr>
            <p:nvPr/>
          </p:nvSpPr>
          <p:spPr bwMode="auto">
            <a:xfrm>
              <a:off x="612" y="1212"/>
              <a:ext cx="367" cy="115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44" name="Oval 26"/>
            <p:cNvSpPr>
              <a:spLocks noChangeArrowheads="1"/>
            </p:cNvSpPr>
            <p:nvPr/>
          </p:nvSpPr>
          <p:spPr bwMode="auto">
            <a:xfrm>
              <a:off x="1231" y="1249"/>
              <a:ext cx="55" cy="4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45" name="Oval 27"/>
            <p:cNvSpPr>
              <a:spLocks noChangeArrowheads="1"/>
            </p:cNvSpPr>
            <p:nvPr/>
          </p:nvSpPr>
          <p:spPr bwMode="auto">
            <a:xfrm>
              <a:off x="2266" y="1385"/>
              <a:ext cx="55" cy="4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46" name="Text Box 28"/>
            <p:cNvSpPr txBox="1">
              <a:spLocks noChangeArrowheads="1"/>
            </p:cNvSpPr>
            <p:nvPr/>
          </p:nvSpPr>
          <p:spPr bwMode="auto">
            <a:xfrm>
              <a:off x="1607" y="348"/>
              <a:ext cx="4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R</a:t>
              </a:r>
              <a:r>
                <a:rPr kumimoji="1" lang="en-US" altLang="zh-CN" sz="2800" b="1" baseline="-25000">
                  <a:ea typeface="楷体_GB2312" pitchFamily="49" charset="-122"/>
                </a:rPr>
                <a:t>F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60447" name="Text Box 29"/>
            <p:cNvSpPr txBox="1">
              <a:spLocks noChangeArrowheads="1"/>
            </p:cNvSpPr>
            <p:nvPr/>
          </p:nvSpPr>
          <p:spPr bwMode="auto">
            <a:xfrm>
              <a:off x="654" y="863"/>
              <a:ext cx="4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R</a:t>
              </a:r>
              <a:r>
                <a:rPr kumimoji="1" lang="en-US" altLang="zh-CN" sz="2800" b="1" baseline="-25000">
                  <a:ea typeface="楷体_GB2312" pitchFamily="49" charset="-122"/>
                </a:rPr>
                <a:t>1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 useBgFill="1">
          <p:nvSpPr>
            <p:cNvPr id="60448" name="Rectangle 30"/>
            <p:cNvSpPr>
              <a:spLocks noChangeArrowheads="1"/>
            </p:cNvSpPr>
            <p:nvPr/>
          </p:nvSpPr>
          <p:spPr bwMode="auto">
            <a:xfrm>
              <a:off x="592" y="1598"/>
              <a:ext cx="367" cy="115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49" name="Text Box 31"/>
            <p:cNvSpPr txBox="1">
              <a:spLocks noChangeArrowheads="1"/>
            </p:cNvSpPr>
            <p:nvPr/>
          </p:nvSpPr>
          <p:spPr bwMode="auto">
            <a:xfrm>
              <a:off x="633" y="1258"/>
              <a:ext cx="4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R</a:t>
              </a:r>
              <a:r>
                <a:rPr kumimoji="1" lang="en-US" altLang="zh-CN" sz="2800" b="1" baseline="-25000">
                  <a:ea typeface="楷体_GB2312" pitchFamily="49" charset="-122"/>
                </a:rPr>
                <a:t>2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60450" name="Text Box 32"/>
            <p:cNvSpPr txBox="1">
              <a:spLocks noChangeArrowheads="1"/>
            </p:cNvSpPr>
            <p:nvPr/>
          </p:nvSpPr>
          <p:spPr bwMode="auto">
            <a:xfrm>
              <a:off x="60" y="1451"/>
              <a:ext cx="6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i2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60451" name="Text Box 33"/>
            <p:cNvSpPr txBox="1">
              <a:spLocks noChangeArrowheads="1"/>
            </p:cNvSpPr>
            <p:nvPr/>
          </p:nvSpPr>
          <p:spPr bwMode="auto">
            <a:xfrm>
              <a:off x="2452" y="1089"/>
              <a:ext cx="3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o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60452" name="Oval 34"/>
            <p:cNvSpPr>
              <a:spLocks noChangeArrowheads="1"/>
            </p:cNvSpPr>
            <p:nvPr/>
          </p:nvSpPr>
          <p:spPr bwMode="auto">
            <a:xfrm>
              <a:off x="415" y="1623"/>
              <a:ext cx="55" cy="4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53" name="Oval 35"/>
            <p:cNvSpPr>
              <a:spLocks noChangeArrowheads="1"/>
            </p:cNvSpPr>
            <p:nvPr/>
          </p:nvSpPr>
          <p:spPr bwMode="auto">
            <a:xfrm>
              <a:off x="406" y="1245"/>
              <a:ext cx="55" cy="4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54" name="Line 36"/>
            <p:cNvSpPr>
              <a:spLocks noChangeShapeType="1"/>
            </p:cNvSpPr>
            <p:nvPr/>
          </p:nvSpPr>
          <p:spPr bwMode="auto">
            <a:xfrm>
              <a:off x="1256" y="1647"/>
              <a:ext cx="0" cy="8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55" name="Oval 37"/>
            <p:cNvSpPr>
              <a:spLocks noChangeArrowheads="1"/>
            </p:cNvSpPr>
            <p:nvPr/>
          </p:nvSpPr>
          <p:spPr bwMode="auto">
            <a:xfrm>
              <a:off x="1229" y="1623"/>
              <a:ext cx="55" cy="4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 useBgFill="1">
          <p:nvSpPr>
            <p:cNvPr id="60456" name="Rectangle 38"/>
            <p:cNvSpPr>
              <a:spLocks noChangeArrowheads="1"/>
            </p:cNvSpPr>
            <p:nvPr/>
          </p:nvSpPr>
          <p:spPr bwMode="auto">
            <a:xfrm rot="5400000">
              <a:off x="1091" y="1978"/>
              <a:ext cx="329" cy="128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57" name="Line 39"/>
            <p:cNvSpPr>
              <a:spLocks noChangeShapeType="1"/>
            </p:cNvSpPr>
            <p:nvPr/>
          </p:nvSpPr>
          <p:spPr bwMode="auto">
            <a:xfrm>
              <a:off x="1155" y="2452"/>
              <a:ext cx="20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0458" name="Text Box 40"/>
            <p:cNvSpPr txBox="1">
              <a:spLocks noChangeArrowheads="1"/>
            </p:cNvSpPr>
            <p:nvPr/>
          </p:nvSpPr>
          <p:spPr bwMode="auto">
            <a:xfrm>
              <a:off x="1291" y="1850"/>
              <a:ext cx="4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R</a:t>
              </a:r>
              <a:r>
                <a:rPr kumimoji="1" lang="en-US" altLang="zh-CN" sz="2800" b="1" baseline="-25000">
                  <a:ea typeface="楷体_GB2312" pitchFamily="49" charset="-122"/>
                </a:rPr>
                <a:t>3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60459" name="Text Box 41"/>
            <p:cNvSpPr txBox="1">
              <a:spLocks noChangeArrowheads="1"/>
            </p:cNvSpPr>
            <p:nvPr/>
          </p:nvSpPr>
          <p:spPr bwMode="auto">
            <a:xfrm>
              <a:off x="75" y="1070"/>
              <a:ext cx="6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i1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60460" name="Rectangle 42"/>
            <p:cNvSpPr>
              <a:spLocks noChangeArrowheads="1"/>
            </p:cNvSpPr>
            <p:nvPr/>
          </p:nvSpPr>
          <p:spPr bwMode="auto">
            <a:xfrm>
              <a:off x="930" y="1336"/>
              <a:ext cx="3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FF3300"/>
                  </a:solidFill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ea typeface="楷体_GB2312" pitchFamily="49" charset="-122"/>
                </a:rPr>
                <a:t>+</a:t>
              </a:r>
              <a:endParaRPr kumimoji="1" lang="en-US" altLang="zh-CN" sz="2800" b="1" baseline="-250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60461" name="Rectangle 43"/>
            <p:cNvSpPr>
              <a:spLocks noChangeArrowheads="1"/>
            </p:cNvSpPr>
            <p:nvPr/>
          </p:nvSpPr>
          <p:spPr bwMode="auto">
            <a:xfrm>
              <a:off x="930" y="952"/>
              <a:ext cx="3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FF3300"/>
                  </a:solidFill>
                  <a:ea typeface="楷体_GB2312" pitchFamily="49" charset="-122"/>
                </a:rPr>
                <a:t>u</a:t>
              </a:r>
              <a:r>
                <a:rPr kumimoji="1" lang="zh-CN" altLang="en-US" sz="2800" b="1" baseline="-25000">
                  <a:solidFill>
                    <a:srgbClr val="FF3300"/>
                  </a:solidFill>
                  <a:ea typeface="楷体_GB2312" pitchFamily="49" charset="-122"/>
                </a:rPr>
                <a:t>－</a:t>
              </a:r>
              <a:endParaRPr kumimoji="1" lang="zh-CN" altLang="en-US" sz="2800" b="1" baseline="-250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60462" name="Line 44"/>
            <p:cNvSpPr>
              <a:spLocks noChangeShapeType="1"/>
            </p:cNvSpPr>
            <p:nvPr/>
          </p:nvSpPr>
          <p:spPr bwMode="auto">
            <a:xfrm flipH="1">
              <a:off x="423" y="1140"/>
              <a:ext cx="26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63" name="Line 45"/>
            <p:cNvSpPr>
              <a:spLocks noChangeShapeType="1"/>
            </p:cNvSpPr>
            <p:nvPr/>
          </p:nvSpPr>
          <p:spPr bwMode="auto">
            <a:xfrm flipH="1">
              <a:off x="1263" y="696"/>
              <a:ext cx="26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64" name="Rectangle 46"/>
            <p:cNvSpPr>
              <a:spLocks noChangeArrowheads="1"/>
            </p:cNvSpPr>
            <p:nvPr/>
          </p:nvSpPr>
          <p:spPr bwMode="auto">
            <a:xfrm>
              <a:off x="402" y="784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FF3300"/>
                  </a:solidFill>
                  <a:ea typeface="楷体_GB2312" pitchFamily="49" charset="-122"/>
                </a:rPr>
                <a:t>i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ea typeface="楷体_GB2312" pitchFamily="49" charset="-122"/>
                </a:rPr>
                <a:t>1</a:t>
              </a:r>
              <a:endParaRPr kumimoji="1" lang="en-US" altLang="zh-CN" sz="2800" b="1" baseline="-250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60465" name="Rectangle 47"/>
            <p:cNvSpPr>
              <a:spLocks noChangeArrowheads="1"/>
            </p:cNvSpPr>
            <p:nvPr/>
          </p:nvSpPr>
          <p:spPr bwMode="auto">
            <a:xfrm>
              <a:off x="1302" y="352"/>
              <a:ext cx="2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FF3300"/>
                  </a:solidFill>
                  <a:ea typeface="楷体_GB2312" pitchFamily="49" charset="-122"/>
                </a:rPr>
                <a:t>i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ea typeface="楷体_GB2312" pitchFamily="49" charset="-122"/>
                </a:rPr>
                <a:t>F</a:t>
              </a:r>
              <a:endParaRPr kumimoji="1" lang="en-US" altLang="zh-CN" sz="2800" b="1" baseline="-250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60466" name="Line 48"/>
            <p:cNvSpPr>
              <a:spLocks noChangeShapeType="1"/>
            </p:cNvSpPr>
            <p:nvPr/>
          </p:nvSpPr>
          <p:spPr bwMode="auto">
            <a:xfrm>
              <a:off x="459" y="1776"/>
              <a:ext cx="26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467" name="Rectangle 49"/>
            <p:cNvSpPr>
              <a:spLocks noChangeArrowheads="1"/>
            </p:cNvSpPr>
            <p:nvPr/>
          </p:nvSpPr>
          <p:spPr bwMode="auto">
            <a:xfrm>
              <a:off x="438" y="1792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FF3300"/>
                  </a:solidFill>
                  <a:ea typeface="楷体_GB2312" pitchFamily="49" charset="-122"/>
                </a:rPr>
                <a:t>i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ea typeface="楷体_GB2312" pitchFamily="49" charset="-122"/>
                </a:rPr>
                <a:t>2</a:t>
              </a:r>
              <a:endParaRPr kumimoji="1" lang="en-US" altLang="zh-CN" sz="2800" b="1" baseline="-250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60468" name="Rectangle 50"/>
            <p:cNvSpPr>
              <a:spLocks noChangeArrowheads="1"/>
            </p:cNvSpPr>
            <p:nvPr/>
          </p:nvSpPr>
          <p:spPr bwMode="auto">
            <a:xfrm>
              <a:off x="834" y="1780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FF3300"/>
                  </a:solidFill>
                  <a:ea typeface="楷体_GB2312" pitchFamily="49" charset="-122"/>
                </a:rPr>
                <a:t>i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ea typeface="楷体_GB2312" pitchFamily="49" charset="-122"/>
                </a:rPr>
                <a:t>3</a:t>
              </a:r>
              <a:endParaRPr kumimoji="1" lang="en-US" altLang="zh-CN" sz="2800" b="1" baseline="-250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60469" name="Line 51"/>
            <p:cNvSpPr>
              <a:spLocks noChangeShapeType="1"/>
            </p:cNvSpPr>
            <p:nvPr/>
          </p:nvSpPr>
          <p:spPr bwMode="auto">
            <a:xfrm>
              <a:off x="1107" y="1824"/>
              <a:ext cx="0" cy="2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646196" name="Object 52"/>
          <p:cNvGraphicFramePr>
            <a:graphicFrameLocks noChangeAspect="1"/>
          </p:cNvGraphicFramePr>
          <p:nvPr/>
        </p:nvGraphicFramePr>
        <p:xfrm>
          <a:off x="398463" y="5013325"/>
          <a:ext cx="748665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0" name="公式" r:id="rId9" imgW="2705100" imgH="444500" progId="Equation.3">
                  <p:embed/>
                </p:oleObj>
              </mc:Choice>
              <mc:Fallback>
                <p:oleObj name="公式" r:id="rId9" imgW="2705100" imgH="44450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5013325"/>
                        <a:ext cx="7486650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6197" name="Object 53"/>
          <p:cNvGraphicFramePr>
            <a:graphicFrameLocks noChangeAspect="1"/>
          </p:cNvGraphicFramePr>
          <p:nvPr/>
        </p:nvGraphicFramePr>
        <p:xfrm>
          <a:off x="395288" y="5734050"/>
          <a:ext cx="7319962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1" name="Equation" r:id="rId11" imgW="2400300" imgH="228600" progId="Equation.3">
                  <p:embed/>
                </p:oleObj>
              </mc:Choice>
              <mc:Fallback>
                <p:oleObj name="Equation" r:id="rId11" imgW="2400300" imgH="228600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5734050"/>
                        <a:ext cx="7319962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4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61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4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4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146" grpId="0" autoUpdateAnimBg="0" build="p"/>
      <p:bldP spid="646150" grpId="0" animBg="1"/>
      <p:bldP spid="646152" grpId="0" autoUpdateAnimBg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7170" name="Group 2"/>
          <p:cNvGrpSpPr/>
          <p:nvPr/>
        </p:nvGrpSpPr>
        <p:grpSpPr bwMode="auto">
          <a:xfrm>
            <a:off x="34925" y="436563"/>
            <a:ext cx="4424363" cy="3352800"/>
            <a:chOff x="60" y="348"/>
            <a:chExt cx="2787" cy="2112"/>
          </a:xfrm>
        </p:grpSpPr>
        <p:sp>
          <p:nvSpPr>
            <p:cNvPr id="61446" name="Rectangle 3"/>
            <p:cNvSpPr>
              <a:spLocks noChangeArrowheads="1"/>
            </p:cNvSpPr>
            <p:nvPr/>
          </p:nvSpPr>
          <p:spPr bwMode="auto">
            <a:xfrm>
              <a:off x="1449" y="1015"/>
              <a:ext cx="661" cy="82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47" name="Line 4"/>
            <p:cNvSpPr>
              <a:spLocks noChangeShapeType="1"/>
            </p:cNvSpPr>
            <p:nvPr/>
          </p:nvSpPr>
          <p:spPr bwMode="auto">
            <a:xfrm>
              <a:off x="2109" y="1418"/>
              <a:ext cx="3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48" name="Line 5"/>
            <p:cNvSpPr>
              <a:spLocks noChangeShapeType="1"/>
            </p:cNvSpPr>
            <p:nvPr/>
          </p:nvSpPr>
          <p:spPr bwMode="auto">
            <a:xfrm flipV="1">
              <a:off x="478" y="1656"/>
              <a:ext cx="970" cy="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49" name="Line 6"/>
            <p:cNvSpPr>
              <a:spLocks noChangeShapeType="1"/>
            </p:cNvSpPr>
            <p:nvPr/>
          </p:nvSpPr>
          <p:spPr bwMode="auto">
            <a:xfrm>
              <a:off x="1127" y="1270"/>
              <a:ext cx="3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50" name="Text Box 7"/>
            <p:cNvSpPr txBox="1">
              <a:spLocks noChangeArrowheads="1"/>
            </p:cNvSpPr>
            <p:nvPr/>
          </p:nvSpPr>
          <p:spPr bwMode="auto">
            <a:xfrm>
              <a:off x="1476" y="960"/>
              <a:ext cx="1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_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61451" name="Text Box 8"/>
            <p:cNvSpPr txBox="1">
              <a:spLocks noChangeArrowheads="1"/>
            </p:cNvSpPr>
            <p:nvPr/>
          </p:nvSpPr>
          <p:spPr bwMode="auto">
            <a:xfrm>
              <a:off x="1452" y="1459"/>
              <a:ext cx="1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+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61452" name="Text Box 9"/>
            <p:cNvSpPr txBox="1">
              <a:spLocks noChangeArrowheads="1"/>
            </p:cNvSpPr>
            <p:nvPr/>
          </p:nvSpPr>
          <p:spPr bwMode="auto">
            <a:xfrm rot="5400000">
              <a:off x="1690" y="1017"/>
              <a:ext cx="2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  <a:sym typeface="Symbol" panose="05050102010706020507" pitchFamily="18" charset="2"/>
                </a:rPr>
                <a:t>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61453" name="Text Box 10"/>
            <p:cNvSpPr txBox="1">
              <a:spLocks noChangeArrowheads="1"/>
            </p:cNvSpPr>
            <p:nvPr/>
          </p:nvSpPr>
          <p:spPr bwMode="auto">
            <a:xfrm>
              <a:off x="1847" y="1230"/>
              <a:ext cx="1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+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61454" name="Oval 11"/>
            <p:cNvSpPr>
              <a:spLocks noChangeArrowheads="1"/>
            </p:cNvSpPr>
            <p:nvPr/>
          </p:nvSpPr>
          <p:spPr bwMode="auto">
            <a:xfrm>
              <a:off x="2441" y="1385"/>
              <a:ext cx="55" cy="4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55" name="Text Box 12"/>
            <p:cNvSpPr txBox="1">
              <a:spLocks noChangeArrowheads="1"/>
            </p:cNvSpPr>
            <p:nvPr/>
          </p:nvSpPr>
          <p:spPr bwMode="auto">
            <a:xfrm>
              <a:off x="1804" y="995"/>
              <a:ext cx="3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  <a:sym typeface="Symbol" panose="05050102010706020507" pitchFamily="18" charset="2"/>
                </a:rPr>
                <a:t>∞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61456" name="Line 13"/>
            <p:cNvSpPr>
              <a:spLocks noChangeShapeType="1"/>
            </p:cNvSpPr>
            <p:nvPr/>
          </p:nvSpPr>
          <p:spPr bwMode="auto">
            <a:xfrm>
              <a:off x="1238" y="769"/>
              <a:ext cx="106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57" name="Line 14"/>
            <p:cNvSpPr>
              <a:spLocks noChangeShapeType="1"/>
            </p:cNvSpPr>
            <p:nvPr/>
          </p:nvSpPr>
          <p:spPr bwMode="auto">
            <a:xfrm flipH="1">
              <a:off x="2294" y="769"/>
              <a:ext cx="0" cy="6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 useBgFill="1">
          <p:nvSpPr>
            <p:cNvPr id="61458" name="Rectangle 15"/>
            <p:cNvSpPr>
              <a:spLocks noChangeArrowheads="1"/>
            </p:cNvSpPr>
            <p:nvPr/>
          </p:nvSpPr>
          <p:spPr bwMode="auto">
            <a:xfrm>
              <a:off x="1605" y="703"/>
              <a:ext cx="367" cy="115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59" name="Line 16"/>
            <p:cNvSpPr>
              <a:spLocks noChangeShapeType="1"/>
            </p:cNvSpPr>
            <p:nvPr/>
          </p:nvSpPr>
          <p:spPr bwMode="auto">
            <a:xfrm>
              <a:off x="1247" y="769"/>
              <a:ext cx="0" cy="5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60" name="Line 17"/>
            <p:cNvSpPr>
              <a:spLocks noChangeShapeType="1"/>
            </p:cNvSpPr>
            <p:nvPr/>
          </p:nvSpPr>
          <p:spPr bwMode="auto">
            <a:xfrm>
              <a:off x="439" y="1258"/>
              <a:ext cx="790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 useBgFill="1">
          <p:nvSpPr>
            <p:cNvPr id="61461" name="Rectangle 18"/>
            <p:cNvSpPr>
              <a:spLocks noChangeArrowheads="1"/>
            </p:cNvSpPr>
            <p:nvPr/>
          </p:nvSpPr>
          <p:spPr bwMode="auto">
            <a:xfrm>
              <a:off x="612" y="1212"/>
              <a:ext cx="367" cy="115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62" name="Oval 19"/>
            <p:cNvSpPr>
              <a:spLocks noChangeArrowheads="1"/>
            </p:cNvSpPr>
            <p:nvPr/>
          </p:nvSpPr>
          <p:spPr bwMode="auto">
            <a:xfrm>
              <a:off x="1231" y="1249"/>
              <a:ext cx="55" cy="4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63" name="Oval 20"/>
            <p:cNvSpPr>
              <a:spLocks noChangeArrowheads="1"/>
            </p:cNvSpPr>
            <p:nvPr/>
          </p:nvSpPr>
          <p:spPr bwMode="auto">
            <a:xfrm>
              <a:off x="2266" y="1385"/>
              <a:ext cx="55" cy="4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64" name="Text Box 21"/>
            <p:cNvSpPr txBox="1">
              <a:spLocks noChangeArrowheads="1"/>
            </p:cNvSpPr>
            <p:nvPr/>
          </p:nvSpPr>
          <p:spPr bwMode="auto">
            <a:xfrm>
              <a:off x="1607" y="348"/>
              <a:ext cx="4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R</a:t>
              </a:r>
              <a:r>
                <a:rPr kumimoji="1" lang="en-US" altLang="zh-CN" sz="2800" b="1" baseline="-25000">
                  <a:ea typeface="楷体_GB2312" pitchFamily="49" charset="-122"/>
                </a:rPr>
                <a:t>F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61465" name="Text Box 22"/>
            <p:cNvSpPr txBox="1">
              <a:spLocks noChangeArrowheads="1"/>
            </p:cNvSpPr>
            <p:nvPr/>
          </p:nvSpPr>
          <p:spPr bwMode="auto">
            <a:xfrm>
              <a:off x="654" y="863"/>
              <a:ext cx="4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R</a:t>
              </a:r>
              <a:r>
                <a:rPr kumimoji="1" lang="en-US" altLang="zh-CN" sz="2800" b="1" baseline="-25000">
                  <a:ea typeface="楷体_GB2312" pitchFamily="49" charset="-122"/>
                </a:rPr>
                <a:t>1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 useBgFill="1">
          <p:nvSpPr>
            <p:cNvPr id="61466" name="Rectangle 23"/>
            <p:cNvSpPr>
              <a:spLocks noChangeArrowheads="1"/>
            </p:cNvSpPr>
            <p:nvPr/>
          </p:nvSpPr>
          <p:spPr bwMode="auto">
            <a:xfrm>
              <a:off x="592" y="1598"/>
              <a:ext cx="367" cy="115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67" name="Text Box 24"/>
            <p:cNvSpPr txBox="1">
              <a:spLocks noChangeArrowheads="1"/>
            </p:cNvSpPr>
            <p:nvPr/>
          </p:nvSpPr>
          <p:spPr bwMode="auto">
            <a:xfrm>
              <a:off x="633" y="1258"/>
              <a:ext cx="4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R</a:t>
              </a:r>
              <a:r>
                <a:rPr kumimoji="1" lang="en-US" altLang="zh-CN" sz="2800" b="1" baseline="-25000">
                  <a:ea typeface="楷体_GB2312" pitchFamily="49" charset="-122"/>
                </a:rPr>
                <a:t>2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61468" name="Text Box 25"/>
            <p:cNvSpPr txBox="1">
              <a:spLocks noChangeArrowheads="1"/>
            </p:cNvSpPr>
            <p:nvPr/>
          </p:nvSpPr>
          <p:spPr bwMode="auto">
            <a:xfrm>
              <a:off x="60" y="1451"/>
              <a:ext cx="6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i2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61469" name="Text Box 26"/>
            <p:cNvSpPr txBox="1">
              <a:spLocks noChangeArrowheads="1"/>
            </p:cNvSpPr>
            <p:nvPr/>
          </p:nvSpPr>
          <p:spPr bwMode="auto">
            <a:xfrm>
              <a:off x="2452" y="1089"/>
              <a:ext cx="3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o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61470" name="Oval 27"/>
            <p:cNvSpPr>
              <a:spLocks noChangeArrowheads="1"/>
            </p:cNvSpPr>
            <p:nvPr/>
          </p:nvSpPr>
          <p:spPr bwMode="auto">
            <a:xfrm>
              <a:off x="415" y="1623"/>
              <a:ext cx="55" cy="4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71" name="Oval 28"/>
            <p:cNvSpPr>
              <a:spLocks noChangeArrowheads="1"/>
            </p:cNvSpPr>
            <p:nvPr/>
          </p:nvSpPr>
          <p:spPr bwMode="auto">
            <a:xfrm>
              <a:off x="406" y="1245"/>
              <a:ext cx="55" cy="4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72" name="Line 29"/>
            <p:cNvSpPr>
              <a:spLocks noChangeShapeType="1"/>
            </p:cNvSpPr>
            <p:nvPr/>
          </p:nvSpPr>
          <p:spPr bwMode="auto">
            <a:xfrm>
              <a:off x="1256" y="1647"/>
              <a:ext cx="0" cy="8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73" name="Oval 30"/>
            <p:cNvSpPr>
              <a:spLocks noChangeArrowheads="1"/>
            </p:cNvSpPr>
            <p:nvPr/>
          </p:nvSpPr>
          <p:spPr bwMode="auto">
            <a:xfrm>
              <a:off x="1229" y="1623"/>
              <a:ext cx="55" cy="4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 useBgFill="1">
          <p:nvSpPr>
            <p:cNvPr id="61474" name="Rectangle 31"/>
            <p:cNvSpPr>
              <a:spLocks noChangeArrowheads="1"/>
            </p:cNvSpPr>
            <p:nvPr/>
          </p:nvSpPr>
          <p:spPr bwMode="auto">
            <a:xfrm rot="5400000">
              <a:off x="1091" y="1978"/>
              <a:ext cx="329" cy="128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75" name="Line 32"/>
            <p:cNvSpPr>
              <a:spLocks noChangeShapeType="1"/>
            </p:cNvSpPr>
            <p:nvPr/>
          </p:nvSpPr>
          <p:spPr bwMode="auto">
            <a:xfrm>
              <a:off x="1155" y="2452"/>
              <a:ext cx="20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476" name="Text Box 33"/>
            <p:cNvSpPr txBox="1">
              <a:spLocks noChangeArrowheads="1"/>
            </p:cNvSpPr>
            <p:nvPr/>
          </p:nvSpPr>
          <p:spPr bwMode="auto">
            <a:xfrm>
              <a:off x="1291" y="1850"/>
              <a:ext cx="4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R</a:t>
              </a:r>
              <a:r>
                <a:rPr kumimoji="1" lang="en-US" altLang="zh-CN" sz="2800" b="1" baseline="-25000">
                  <a:ea typeface="楷体_GB2312" pitchFamily="49" charset="-122"/>
                </a:rPr>
                <a:t>3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61477" name="Text Box 34"/>
            <p:cNvSpPr txBox="1">
              <a:spLocks noChangeArrowheads="1"/>
            </p:cNvSpPr>
            <p:nvPr/>
          </p:nvSpPr>
          <p:spPr bwMode="auto">
            <a:xfrm>
              <a:off x="75" y="1070"/>
              <a:ext cx="6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i1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61478" name="Rectangle 35"/>
            <p:cNvSpPr>
              <a:spLocks noChangeArrowheads="1"/>
            </p:cNvSpPr>
            <p:nvPr/>
          </p:nvSpPr>
          <p:spPr bwMode="auto">
            <a:xfrm>
              <a:off x="930" y="1336"/>
              <a:ext cx="3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FF3300"/>
                  </a:solidFill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ea typeface="楷体_GB2312" pitchFamily="49" charset="-122"/>
                </a:rPr>
                <a:t>+</a:t>
              </a:r>
              <a:endParaRPr kumimoji="1" lang="en-US" altLang="zh-CN" sz="2800" b="1" baseline="-250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61479" name="Rectangle 36"/>
            <p:cNvSpPr>
              <a:spLocks noChangeArrowheads="1"/>
            </p:cNvSpPr>
            <p:nvPr/>
          </p:nvSpPr>
          <p:spPr bwMode="auto">
            <a:xfrm>
              <a:off x="930" y="952"/>
              <a:ext cx="3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FF3300"/>
                  </a:solidFill>
                  <a:ea typeface="楷体_GB2312" pitchFamily="49" charset="-122"/>
                </a:rPr>
                <a:t>u</a:t>
              </a:r>
              <a:r>
                <a:rPr kumimoji="1" lang="zh-CN" altLang="en-US" sz="2800" b="1" baseline="-25000">
                  <a:solidFill>
                    <a:srgbClr val="FF3300"/>
                  </a:solidFill>
                  <a:ea typeface="楷体_GB2312" pitchFamily="49" charset="-122"/>
                </a:rPr>
                <a:t>－</a:t>
              </a:r>
              <a:endParaRPr kumimoji="1" lang="zh-CN" altLang="en-US" sz="2800" b="1" baseline="-250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61480" name="Line 37"/>
            <p:cNvSpPr>
              <a:spLocks noChangeShapeType="1"/>
            </p:cNvSpPr>
            <p:nvPr/>
          </p:nvSpPr>
          <p:spPr bwMode="auto">
            <a:xfrm flipH="1">
              <a:off x="423" y="1140"/>
              <a:ext cx="26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81" name="Line 38"/>
            <p:cNvSpPr>
              <a:spLocks noChangeShapeType="1"/>
            </p:cNvSpPr>
            <p:nvPr/>
          </p:nvSpPr>
          <p:spPr bwMode="auto">
            <a:xfrm flipH="1">
              <a:off x="1263" y="696"/>
              <a:ext cx="26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82" name="Rectangle 39"/>
            <p:cNvSpPr>
              <a:spLocks noChangeArrowheads="1"/>
            </p:cNvSpPr>
            <p:nvPr/>
          </p:nvSpPr>
          <p:spPr bwMode="auto">
            <a:xfrm>
              <a:off x="402" y="784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FF3300"/>
                  </a:solidFill>
                  <a:ea typeface="楷体_GB2312" pitchFamily="49" charset="-122"/>
                </a:rPr>
                <a:t>i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ea typeface="楷体_GB2312" pitchFamily="49" charset="-122"/>
                </a:rPr>
                <a:t>1</a:t>
              </a:r>
              <a:endParaRPr kumimoji="1" lang="en-US" altLang="zh-CN" sz="2800" b="1" baseline="-250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61483" name="Rectangle 40"/>
            <p:cNvSpPr>
              <a:spLocks noChangeArrowheads="1"/>
            </p:cNvSpPr>
            <p:nvPr/>
          </p:nvSpPr>
          <p:spPr bwMode="auto">
            <a:xfrm>
              <a:off x="1302" y="352"/>
              <a:ext cx="2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FF3300"/>
                  </a:solidFill>
                  <a:ea typeface="楷体_GB2312" pitchFamily="49" charset="-122"/>
                </a:rPr>
                <a:t>i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ea typeface="楷体_GB2312" pitchFamily="49" charset="-122"/>
                </a:rPr>
                <a:t>F</a:t>
              </a:r>
              <a:endParaRPr kumimoji="1" lang="en-US" altLang="zh-CN" sz="2800" b="1" baseline="-250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61484" name="Line 41"/>
            <p:cNvSpPr>
              <a:spLocks noChangeShapeType="1"/>
            </p:cNvSpPr>
            <p:nvPr/>
          </p:nvSpPr>
          <p:spPr bwMode="auto">
            <a:xfrm>
              <a:off x="459" y="1776"/>
              <a:ext cx="26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485" name="Rectangle 42"/>
            <p:cNvSpPr>
              <a:spLocks noChangeArrowheads="1"/>
            </p:cNvSpPr>
            <p:nvPr/>
          </p:nvSpPr>
          <p:spPr bwMode="auto">
            <a:xfrm>
              <a:off x="438" y="1792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FF3300"/>
                  </a:solidFill>
                  <a:ea typeface="楷体_GB2312" pitchFamily="49" charset="-122"/>
                </a:rPr>
                <a:t>i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ea typeface="楷体_GB2312" pitchFamily="49" charset="-122"/>
                </a:rPr>
                <a:t>2</a:t>
              </a:r>
              <a:endParaRPr kumimoji="1" lang="en-US" altLang="zh-CN" sz="2800" b="1" baseline="-250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61486" name="Rectangle 43"/>
            <p:cNvSpPr>
              <a:spLocks noChangeArrowheads="1"/>
            </p:cNvSpPr>
            <p:nvPr/>
          </p:nvSpPr>
          <p:spPr bwMode="auto">
            <a:xfrm>
              <a:off x="834" y="1780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FF3300"/>
                  </a:solidFill>
                  <a:ea typeface="楷体_GB2312" pitchFamily="49" charset="-122"/>
                </a:rPr>
                <a:t>i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ea typeface="楷体_GB2312" pitchFamily="49" charset="-122"/>
                </a:rPr>
                <a:t>3</a:t>
              </a:r>
              <a:endParaRPr kumimoji="1" lang="en-US" altLang="zh-CN" sz="2800" b="1" baseline="-250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61487" name="Line 44"/>
            <p:cNvSpPr>
              <a:spLocks noChangeShapeType="1"/>
            </p:cNvSpPr>
            <p:nvPr/>
          </p:nvSpPr>
          <p:spPr bwMode="auto">
            <a:xfrm>
              <a:off x="1107" y="1824"/>
              <a:ext cx="0" cy="2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647213" name="Object 45"/>
          <p:cNvGraphicFramePr>
            <a:graphicFrameLocks noChangeAspect="1"/>
          </p:cNvGraphicFramePr>
          <p:nvPr/>
        </p:nvGraphicFramePr>
        <p:xfrm>
          <a:off x="4808538" y="555625"/>
          <a:ext cx="3340100" cy="244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1" name="公式" r:id="rId1" imgW="1075690" imgH="946785" progId="Equation.3">
                  <p:embed/>
                </p:oleObj>
              </mc:Choice>
              <mc:Fallback>
                <p:oleObj name="公式" r:id="rId1" imgW="1075690" imgH="946785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8538" y="555625"/>
                        <a:ext cx="3340100" cy="244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7214" name="Object 46"/>
          <p:cNvGraphicFramePr>
            <a:graphicFrameLocks noChangeAspect="1"/>
          </p:cNvGraphicFramePr>
          <p:nvPr/>
        </p:nvGraphicFramePr>
        <p:xfrm>
          <a:off x="2555875" y="2730500"/>
          <a:ext cx="6408738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2" name="公式" r:id="rId3" imgW="2678430" imgH="914400" progId="Equation.3">
                  <p:embed/>
                </p:oleObj>
              </mc:Choice>
              <mc:Fallback>
                <p:oleObj name="公式" r:id="rId3" imgW="2678430" imgH="91440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730500"/>
                        <a:ext cx="6408738" cy="206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7215" name="Object 47"/>
          <p:cNvGraphicFramePr>
            <a:graphicFrameLocks noChangeAspect="1"/>
          </p:cNvGraphicFramePr>
          <p:nvPr/>
        </p:nvGraphicFramePr>
        <p:xfrm>
          <a:off x="320675" y="4724400"/>
          <a:ext cx="7970838" cy="179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3" name="公式" r:id="rId5" imgW="2980055" imgH="677545" progId="Equation.3">
                  <p:embed/>
                </p:oleObj>
              </mc:Choice>
              <mc:Fallback>
                <p:oleObj name="公式" r:id="rId5" imgW="2980055" imgH="677545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675" y="4724400"/>
                        <a:ext cx="7970838" cy="179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4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7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7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7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Line 2"/>
          <p:cNvSpPr>
            <a:spLocks noChangeShapeType="1"/>
          </p:cNvSpPr>
          <p:nvPr/>
        </p:nvSpPr>
        <p:spPr bwMode="auto">
          <a:xfrm>
            <a:off x="1219200" y="4267200"/>
            <a:ext cx="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648195" name="Group 3"/>
          <p:cNvGrpSpPr/>
          <p:nvPr/>
        </p:nvGrpSpPr>
        <p:grpSpPr bwMode="auto">
          <a:xfrm>
            <a:off x="5921375" y="3375025"/>
            <a:ext cx="1371600" cy="1981200"/>
            <a:chOff x="624" y="2880"/>
            <a:chExt cx="864" cy="432"/>
          </a:xfrm>
        </p:grpSpPr>
        <p:sp>
          <p:nvSpPr>
            <p:cNvPr id="62554" name="Line 4"/>
            <p:cNvSpPr>
              <a:spLocks noChangeShapeType="1"/>
            </p:cNvSpPr>
            <p:nvPr/>
          </p:nvSpPr>
          <p:spPr bwMode="auto">
            <a:xfrm>
              <a:off x="624" y="2880"/>
              <a:ext cx="0" cy="432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555" name="Line 5"/>
            <p:cNvSpPr>
              <a:spLocks noChangeShapeType="1"/>
            </p:cNvSpPr>
            <p:nvPr/>
          </p:nvSpPr>
          <p:spPr bwMode="auto">
            <a:xfrm>
              <a:off x="912" y="2880"/>
              <a:ext cx="0" cy="432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556" name="Line 6"/>
            <p:cNvSpPr>
              <a:spLocks noChangeShapeType="1"/>
            </p:cNvSpPr>
            <p:nvPr/>
          </p:nvSpPr>
          <p:spPr bwMode="auto">
            <a:xfrm>
              <a:off x="1200" y="2880"/>
              <a:ext cx="0" cy="432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557" name="Line 7"/>
            <p:cNvSpPr>
              <a:spLocks noChangeShapeType="1"/>
            </p:cNvSpPr>
            <p:nvPr/>
          </p:nvSpPr>
          <p:spPr bwMode="auto">
            <a:xfrm>
              <a:off x="1488" y="2880"/>
              <a:ext cx="0" cy="432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48200" name="Group 8"/>
          <p:cNvGrpSpPr/>
          <p:nvPr/>
        </p:nvGrpSpPr>
        <p:grpSpPr bwMode="auto">
          <a:xfrm>
            <a:off x="5464175" y="2555875"/>
            <a:ext cx="2286000" cy="914400"/>
            <a:chOff x="3442" y="2294"/>
            <a:chExt cx="1440" cy="576"/>
          </a:xfrm>
        </p:grpSpPr>
        <p:sp>
          <p:nvSpPr>
            <p:cNvPr id="62544" name="Line 9"/>
            <p:cNvSpPr>
              <a:spLocks noChangeShapeType="1"/>
            </p:cNvSpPr>
            <p:nvPr/>
          </p:nvSpPr>
          <p:spPr bwMode="auto">
            <a:xfrm>
              <a:off x="3730" y="2870"/>
              <a:ext cx="2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2545" name="Group 10"/>
            <p:cNvGrpSpPr/>
            <p:nvPr/>
          </p:nvGrpSpPr>
          <p:grpSpPr bwMode="auto">
            <a:xfrm>
              <a:off x="3442" y="2294"/>
              <a:ext cx="1440" cy="576"/>
              <a:chOff x="3442" y="2294"/>
              <a:chExt cx="1440" cy="576"/>
            </a:xfrm>
          </p:grpSpPr>
          <p:sp>
            <p:nvSpPr>
              <p:cNvPr id="62546" name="Line 11"/>
              <p:cNvSpPr>
                <a:spLocks noChangeShapeType="1"/>
              </p:cNvSpPr>
              <p:nvPr/>
            </p:nvSpPr>
            <p:spPr bwMode="auto">
              <a:xfrm>
                <a:off x="3442" y="2294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547" name="Line 12"/>
              <p:cNvSpPr>
                <a:spLocks noChangeShapeType="1"/>
              </p:cNvSpPr>
              <p:nvPr/>
            </p:nvSpPr>
            <p:spPr bwMode="auto">
              <a:xfrm>
                <a:off x="4018" y="2294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548" name="Line 13"/>
              <p:cNvSpPr>
                <a:spLocks noChangeShapeType="1"/>
              </p:cNvSpPr>
              <p:nvPr/>
            </p:nvSpPr>
            <p:spPr bwMode="auto">
              <a:xfrm>
                <a:off x="4306" y="2870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549" name="Line 14"/>
              <p:cNvSpPr>
                <a:spLocks noChangeShapeType="1"/>
              </p:cNvSpPr>
              <p:nvPr/>
            </p:nvSpPr>
            <p:spPr bwMode="auto">
              <a:xfrm>
                <a:off x="4594" y="2294"/>
                <a:ext cx="288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550" name="Line 15"/>
              <p:cNvSpPr>
                <a:spLocks noChangeShapeType="1"/>
              </p:cNvSpPr>
              <p:nvPr/>
            </p:nvSpPr>
            <p:spPr bwMode="auto">
              <a:xfrm>
                <a:off x="3730" y="2294"/>
                <a:ext cx="0" cy="5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551" name="Line 16"/>
              <p:cNvSpPr>
                <a:spLocks noChangeShapeType="1"/>
              </p:cNvSpPr>
              <p:nvPr/>
            </p:nvSpPr>
            <p:spPr bwMode="auto">
              <a:xfrm>
                <a:off x="4018" y="2294"/>
                <a:ext cx="0" cy="5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552" name="Line 17"/>
              <p:cNvSpPr>
                <a:spLocks noChangeShapeType="1"/>
              </p:cNvSpPr>
              <p:nvPr/>
            </p:nvSpPr>
            <p:spPr bwMode="auto">
              <a:xfrm>
                <a:off x="4306" y="2294"/>
                <a:ext cx="0" cy="5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553" name="Line 18"/>
              <p:cNvSpPr>
                <a:spLocks noChangeShapeType="1"/>
              </p:cNvSpPr>
              <p:nvPr/>
            </p:nvSpPr>
            <p:spPr bwMode="auto">
              <a:xfrm>
                <a:off x="4594" y="2294"/>
                <a:ext cx="0" cy="57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48211" name="Group 19"/>
          <p:cNvGrpSpPr/>
          <p:nvPr/>
        </p:nvGrpSpPr>
        <p:grpSpPr bwMode="auto">
          <a:xfrm>
            <a:off x="5006975" y="1717675"/>
            <a:ext cx="3352800" cy="1905000"/>
            <a:chOff x="3154" y="1766"/>
            <a:chExt cx="2112" cy="1200"/>
          </a:xfrm>
        </p:grpSpPr>
        <p:sp>
          <p:nvSpPr>
            <p:cNvPr id="62536" name="Text Box 20"/>
            <p:cNvSpPr txBox="1">
              <a:spLocks noChangeArrowheads="1"/>
            </p:cNvSpPr>
            <p:nvPr/>
          </p:nvSpPr>
          <p:spPr bwMode="auto">
            <a:xfrm>
              <a:off x="5026" y="2438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t</a:t>
              </a:r>
              <a:endParaRPr kumimoji="1" lang="en-US" altLang="zh-CN" sz="2800" b="1" i="1">
                <a:ea typeface="楷体_GB2312" pitchFamily="49" charset="-122"/>
              </a:endParaRPr>
            </a:p>
          </p:txBody>
        </p:sp>
        <p:grpSp>
          <p:nvGrpSpPr>
            <p:cNvPr id="62537" name="Group 21"/>
            <p:cNvGrpSpPr/>
            <p:nvPr/>
          </p:nvGrpSpPr>
          <p:grpSpPr bwMode="auto">
            <a:xfrm>
              <a:off x="3298" y="1958"/>
              <a:ext cx="1728" cy="1008"/>
              <a:chOff x="3298" y="1958"/>
              <a:chExt cx="1728" cy="1008"/>
            </a:xfrm>
          </p:grpSpPr>
          <p:sp>
            <p:nvSpPr>
              <p:cNvPr id="62540" name="Line 22"/>
              <p:cNvSpPr>
                <a:spLocks noChangeShapeType="1"/>
              </p:cNvSpPr>
              <p:nvPr/>
            </p:nvSpPr>
            <p:spPr bwMode="auto">
              <a:xfrm>
                <a:off x="3442" y="2102"/>
                <a:ext cx="0" cy="8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541" name="Line 23"/>
              <p:cNvSpPr>
                <a:spLocks noChangeShapeType="1"/>
              </p:cNvSpPr>
              <p:nvPr/>
            </p:nvSpPr>
            <p:spPr bwMode="auto">
              <a:xfrm>
                <a:off x="3298" y="2582"/>
                <a:ext cx="15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542" name="Line 24"/>
              <p:cNvSpPr>
                <a:spLocks noChangeShapeType="1"/>
              </p:cNvSpPr>
              <p:nvPr/>
            </p:nvSpPr>
            <p:spPr bwMode="auto">
              <a:xfrm>
                <a:off x="4834" y="258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543" name="Line 25"/>
              <p:cNvSpPr>
                <a:spLocks noChangeShapeType="1"/>
              </p:cNvSpPr>
              <p:nvPr/>
            </p:nvSpPr>
            <p:spPr bwMode="auto">
              <a:xfrm flipV="1">
                <a:off x="3442" y="1958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2538" name="Text Box 26"/>
            <p:cNvSpPr txBox="1">
              <a:spLocks noChangeArrowheads="1"/>
            </p:cNvSpPr>
            <p:nvPr/>
          </p:nvSpPr>
          <p:spPr bwMode="auto">
            <a:xfrm>
              <a:off x="3154" y="1766"/>
              <a:ext cx="3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i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62539" name="Text Box 27"/>
            <p:cNvSpPr txBox="1">
              <a:spLocks noChangeArrowheads="1"/>
            </p:cNvSpPr>
            <p:nvPr/>
          </p:nvSpPr>
          <p:spPr bwMode="auto">
            <a:xfrm>
              <a:off x="3250" y="256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o</a:t>
              </a:r>
              <a:endParaRPr kumimoji="1" lang="en-US" altLang="zh-CN" sz="2400" b="1" i="1">
                <a:ea typeface="楷体_GB2312" pitchFamily="49" charset="-122"/>
              </a:endParaRPr>
            </a:p>
          </p:txBody>
        </p:sp>
      </p:grpSp>
      <p:grpSp>
        <p:nvGrpSpPr>
          <p:cNvPr id="648220" name="Group 28"/>
          <p:cNvGrpSpPr/>
          <p:nvPr/>
        </p:nvGrpSpPr>
        <p:grpSpPr bwMode="auto">
          <a:xfrm>
            <a:off x="5464175" y="4537075"/>
            <a:ext cx="2286000" cy="762000"/>
            <a:chOff x="3442" y="3542"/>
            <a:chExt cx="1440" cy="480"/>
          </a:xfrm>
        </p:grpSpPr>
        <p:sp>
          <p:nvSpPr>
            <p:cNvPr id="62531" name="Line 29"/>
            <p:cNvSpPr>
              <a:spLocks noChangeShapeType="1"/>
            </p:cNvSpPr>
            <p:nvPr/>
          </p:nvSpPr>
          <p:spPr bwMode="auto">
            <a:xfrm>
              <a:off x="4594" y="3542"/>
              <a:ext cx="288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532" name="Line 30"/>
            <p:cNvSpPr>
              <a:spLocks noChangeShapeType="1"/>
            </p:cNvSpPr>
            <p:nvPr/>
          </p:nvSpPr>
          <p:spPr bwMode="auto">
            <a:xfrm>
              <a:off x="4018" y="3542"/>
              <a:ext cx="288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533" name="Line 31"/>
            <p:cNvSpPr>
              <a:spLocks noChangeShapeType="1"/>
            </p:cNvSpPr>
            <p:nvPr/>
          </p:nvSpPr>
          <p:spPr bwMode="auto">
            <a:xfrm>
              <a:off x="3442" y="3542"/>
              <a:ext cx="288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534" name="Line 32"/>
            <p:cNvSpPr>
              <a:spLocks noChangeShapeType="1"/>
            </p:cNvSpPr>
            <p:nvPr/>
          </p:nvSpPr>
          <p:spPr bwMode="auto">
            <a:xfrm flipV="1">
              <a:off x="3730" y="3542"/>
              <a:ext cx="288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535" name="Line 33"/>
            <p:cNvSpPr>
              <a:spLocks noChangeShapeType="1"/>
            </p:cNvSpPr>
            <p:nvPr/>
          </p:nvSpPr>
          <p:spPr bwMode="auto">
            <a:xfrm flipV="1">
              <a:off x="4306" y="3542"/>
              <a:ext cx="288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48226" name="Text Box 34"/>
          <p:cNvSpPr txBox="1">
            <a:spLocks noChangeArrowheads="1"/>
          </p:cNvSpPr>
          <p:nvPr/>
        </p:nvSpPr>
        <p:spPr bwMode="auto">
          <a:xfrm>
            <a:off x="400050" y="833438"/>
            <a:ext cx="4895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>
                <a:ea typeface="楷体_GB2312" pitchFamily="49" charset="-122"/>
              </a:rPr>
              <a:t>1. </a:t>
            </a:r>
            <a:r>
              <a:rPr kumimoji="1" lang="zh-CN" altLang="en-US" sz="3200" b="1">
                <a:ea typeface="楷体_GB2312" pitchFamily="49" charset="-122"/>
              </a:rPr>
              <a:t>积分运算器</a:t>
            </a:r>
            <a:endParaRPr kumimoji="1" lang="zh-CN" altLang="en-US" sz="3200" b="1">
              <a:ea typeface="楷体_GB2312" pitchFamily="49" charset="-122"/>
            </a:endParaRPr>
          </a:p>
        </p:txBody>
      </p:sp>
      <p:graphicFrame>
        <p:nvGraphicFramePr>
          <p:cNvPr id="648227" name="Object 35"/>
          <p:cNvGraphicFramePr>
            <a:graphicFrameLocks noChangeAspect="1"/>
          </p:cNvGraphicFramePr>
          <p:nvPr/>
        </p:nvGraphicFramePr>
        <p:xfrm>
          <a:off x="388938" y="3959225"/>
          <a:ext cx="1346200" cy="1179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24" name="公式" r:id="rId1" imgW="482600" imgH="444500" progId="Equation.3">
                  <p:embed/>
                </p:oleObj>
              </mc:Choice>
              <mc:Fallback>
                <p:oleObj name="公式" r:id="rId1" imgW="482600" imgH="4445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38" y="3959225"/>
                        <a:ext cx="1346200" cy="1179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8228" name="Object 36"/>
          <p:cNvGraphicFramePr>
            <a:graphicFrameLocks noChangeAspect="1"/>
          </p:cNvGraphicFramePr>
          <p:nvPr/>
        </p:nvGraphicFramePr>
        <p:xfrm>
          <a:off x="1835150" y="4005263"/>
          <a:ext cx="2489200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25" name="公式" r:id="rId3" imgW="862965" imgH="406400" progId="Equation.3">
                  <p:embed/>
                </p:oleObj>
              </mc:Choice>
              <mc:Fallback>
                <p:oleObj name="公式" r:id="rId3" imgW="862965" imgH="40640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4005263"/>
                        <a:ext cx="2489200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8229" name="Object 37"/>
          <p:cNvGraphicFramePr>
            <a:graphicFrameLocks noChangeAspect="1"/>
          </p:cNvGraphicFramePr>
          <p:nvPr/>
        </p:nvGraphicFramePr>
        <p:xfrm>
          <a:off x="463550" y="5089525"/>
          <a:ext cx="340201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26" name="公式" r:id="rId5" imgW="1215390" imgH="419735" progId="Equation.3">
                  <p:embed/>
                </p:oleObj>
              </mc:Choice>
              <mc:Fallback>
                <p:oleObj name="公式" r:id="rId5" imgW="1215390" imgH="419735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550" y="5089525"/>
                        <a:ext cx="3402013" cy="12192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8230" name="Group 38"/>
          <p:cNvGrpSpPr/>
          <p:nvPr/>
        </p:nvGrpSpPr>
        <p:grpSpPr bwMode="auto">
          <a:xfrm>
            <a:off x="5016500" y="3641725"/>
            <a:ext cx="3352800" cy="1905000"/>
            <a:chOff x="3154" y="1766"/>
            <a:chExt cx="2112" cy="1200"/>
          </a:xfrm>
        </p:grpSpPr>
        <p:sp>
          <p:nvSpPr>
            <p:cNvPr id="62523" name="Text Box 39"/>
            <p:cNvSpPr txBox="1">
              <a:spLocks noChangeArrowheads="1"/>
            </p:cNvSpPr>
            <p:nvPr/>
          </p:nvSpPr>
          <p:spPr bwMode="auto">
            <a:xfrm>
              <a:off x="5026" y="2438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t</a:t>
              </a:r>
              <a:endParaRPr kumimoji="1" lang="en-US" altLang="zh-CN" sz="2800" b="1" i="1">
                <a:ea typeface="楷体_GB2312" pitchFamily="49" charset="-122"/>
              </a:endParaRPr>
            </a:p>
          </p:txBody>
        </p:sp>
        <p:grpSp>
          <p:nvGrpSpPr>
            <p:cNvPr id="62524" name="Group 40"/>
            <p:cNvGrpSpPr/>
            <p:nvPr/>
          </p:nvGrpSpPr>
          <p:grpSpPr bwMode="auto">
            <a:xfrm>
              <a:off x="3298" y="1958"/>
              <a:ext cx="1728" cy="1008"/>
              <a:chOff x="3298" y="1958"/>
              <a:chExt cx="1728" cy="1008"/>
            </a:xfrm>
          </p:grpSpPr>
          <p:sp>
            <p:nvSpPr>
              <p:cNvPr id="62527" name="Line 41"/>
              <p:cNvSpPr>
                <a:spLocks noChangeShapeType="1"/>
              </p:cNvSpPr>
              <p:nvPr/>
            </p:nvSpPr>
            <p:spPr bwMode="auto">
              <a:xfrm>
                <a:off x="3442" y="2102"/>
                <a:ext cx="0" cy="8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528" name="Line 42"/>
              <p:cNvSpPr>
                <a:spLocks noChangeShapeType="1"/>
              </p:cNvSpPr>
              <p:nvPr/>
            </p:nvSpPr>
            <p:spPr bwMode="auto">
              <a:xfrm>
                <a:off x="3298" y="2582"/>
                <a:ext cx="15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529" name="Line 43"/>
              <p:cNvSpPr>
                <a:spLocks noChangeShapeType="1"/>
              </p:cNvSpPr>
              <p:nvPr/>
            </p:nvSpPr>
            <p:spPr bwMode="auto">
              <a:xfrm>
                <a:off x="4834" y="258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2530" name="Line 44"/>
              <p:cNvSpPr>
                <a:spLocks noChangeShapeType="1"/>
              </p:cNvSpPr>
              <p:nvPr/>
            </p:nvSpPr>
            <p:spPr bwMode="auto">
              <a:xfrm flipV="1">
                <a:off x="3442" y="1958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2525" name="Text Box 45"/>
            <p:cNvSpPr txBox="1">
              <a:spLocks noChangeArrowheads="1"/>
            </p:cNvSpPr>
            <p:nvPr/>
          </p:nvSpPr>
          <p:spPr bwMode="auto">
            <a:xfrm>
              <a:off x="3154" y="1766"/>
              <a:ext cx="3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o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62526" name="Text Box 46"/>
            <p:cNvSpPr txBox="1">
              <a:spLocks noChangeArrowheads="1"/>
            </p:cNvSpPr>
            <p:nvPr/>
          </p:nvSpPr>
          <p:spPr bwMode="auto">
            <a:xfrm>
              <a:off x="3250" y="256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o</a:t>
              </a:r>
              <a:endParaRPr kumimoji="1" lang="en-US" altLang="zh-CN" sz="2400" b="1" i="1">
                <a:ea typeface="楷体_GB2312" pitchFamily="49" charset="-122"/>
              </a:endParaRPr>
            </a:p>
          </p:txBody>
        </p:sp>
      </p:grpSp>
      <p:sp>
        <p:nvSpPr>
          <p:cNvPr id="648239" name="Text Box 47"/>
          <p:cNvSpPr txBox="1">
            <a:spLocks noChangeArrowheads="1"/>
          </p:cNvSpPr>
          <p:nvPr/>
        </p:nvSpPr>
        <p:spPr bwMode="auto">
          <a:xfrm>
            <a:off x="3886200" y="1196975"/>
            <a:ext cx="5257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chemeClr val="accent2"/>
                </a:solidFill>
                <a:ea typeface="楷体_GB2312" pitchFamily="49" charset="-122"/>
              </a:rPr>
              <a:t>⑴ </a:t>
            </a:r>
            <a:r>
              <a:rPr kumimoji="1" lang="zh-CN" altLang="en-US" sz="2800" b="1">
                <a:solidFill>
                  <a:schemeClr val="accent2"/>
                </a:solidFill>
                <a:ea typeface="楷体_GB2312" pitchFamily="49" charset="-122"/>
              </a:rPr>
              <a:t>输入方波，输出是三角波</a:t>
            </a:r>
            <a:endParaRPr kumimoji="1" lang="zh-CN" altLang="en-US" sz="2800" b="1">
              <a:solidFill>
                <a:schemeClr val="accent2"/>
              </a:solidFill>
              <a:ea typeface="楷体_GB2312" pitchFamily="49" charset="-122"/>
            </a:endParaRPr>
          </a:p>
        </p:txBody>
      </p:sp>
      <p:grpSp>
        <p:nvGrpSpPr>
          <p:cNvPr id="648240" name="Group 48"/>
          <p:cNvGrpSpPr/>
          <p:nvPr/>
        </p:nvGrpSpPr>
        <p:grpSpPr bwMode="auto">
          <a:xfrm>
            <a:off x="361950" y="1233488"/>
            <a:ext cx="3587750" cy="2339975"/>
            <a:chOff x="216" y="770"/>
            <a:chExt cx="2260" cy="1474"/>
          </a:xfrm>
        </p:grpSpPr>
        <p:sp>
          <p:nvSpPr>
            <p:cNvPr id="62481" name="Line 49"/>
            <p:cNvSpPr>
              <a:spLocks noChangeShapeType="1"/>
            </p:cNvSpPr>
            <p:nvPr/>
          </p:nvSpPr>
          <p:spPr bwMode="auto">
            <a:xfrm>
              <a:off x="561" y="1566"/>
              <a:ext cx="21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482" name="Text Box 50"/>
            <p:cNvSpPr txBox="1">
              <a:spLocks noChangeArrowheads="1"/>
            </p:cNvSpPr>
            <p:nvPr/>
          </p:nvSpPr>
          <p:spPr bwMode="auto">
            <a:xfrm>
              <a:off x="477" y="1203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FF3300"/>
                  </a:solidFill>
                  <a:ea typeface="楷体_GB2312" pitchFamily="49" charset="-122"/>
                </a:rPr>
                <a:t>i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ea typeface="楷体_GB2312" pitchFamily="49" charset="-122"/>
                </a:rPr>
                <a:t>1</a:t>
              </a:r>
              <a:endParaRPr kumimoji="1" lang="en-US" altLang="zh-CN" sz="2800" b="1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62483" name="Line 51"/>
            <p:cNvSpPr>
              <a:spLocks noChangeShapeType="1"/>
            </p:cNvSpPr>
            <p:nvPr/>
          </p:nvSpPr>
          <p:spPr bwMode="auto">
            <a:xfrm flipV="1">
              <a:off x="1157" y="1133"/>
              <a:ext cx="252" cy="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484" name="Text Box 52"/>
            <p:cNvSpPr txBox="1">
              <a:spLocks noChangeArrowheads="1"/>
            </p:cNvSpPr>
            <p:nvPr/>
          </p:nvSpPr>
          <p:spPr bwMode="auto">
            <a:xfrm>
              <a:off x="1085" y="770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FF3300"/>
                  </a:solidFill>
                  <a:ea typeface="楷体_GB2312" pitchFamily="49" charset="-122"/>
                </a:rPr>
                <a:t>i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ea typeface="楷体_GB2312" pitchFamily="49" charset="-122"/>
                </a:rPr>
                <a:t>F</a:t>
              </a:r>
              <a:endParaRPr kumimoji="1" lang="en-US" altLang="zh-CN" sz="2800" b="1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62485" name="Text Box 53"/>
            <p:cNvSpPr txBox="1">
              <a:spLocks noChangeArrowheads="1"/>
            </p:cNvSpPr>
            <p:nvPr/>
          </p:nvSpPr>
          <p:spPr bwMode="auto">
            <a:xfrm>
              <a:off x="216" y="1389"/>
              <a:ext cx="43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6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i</a:t>
              </a:r>
              <a:endParaRPr kumimoji="1" lang="en-US" altLang="zh-CN" sz="2800" b="1" baseline="-25000">
                <a:ea typeface="楷体_GB2312" pitchFamily="49" charset="-122"/>
              </a:endParaRPr>
            </a:p>
          </p:txBody>
        </p:sp>
        <p:sp useBgFill="1">
          <p:nvSpPr>
            <p:cNvPr id="62486" name="AutoShape 54"/>
            <p:cNvSpPr>
              <a:spLocks noChangeArrowheads="1"/>
            </p:cNvSpPr>
            <p:nvPr/>
          </p:nvSpPr>
          <p:spPr bwMode="auto">
            <a:xfrm rot="-5400000">
              <a:off x="1452" y="1476"/>
              <a:ext cx="96" cy="96"/>
            </a:xfrm>
            <a:prstGeom prst="flowChartMerge">
              <a:avLst/>
            </a:prstGeom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2487" name="Object 55"/>
            <p:cNvGraphicFramePr>
              <a:graphicFrameLocks noChangeAspect="1"/>
            </p:cNvGraphicFramePr>
            <p:nvPr/>
          </p:nvGraphicFramePr>
          <p:xfrm>
            <a:off x="1572" y="1460"/>
            <a:ext cx="19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627" name="公式" r:id="rId7" imgW="152400" imgH="127000" progId="Equation.3">
                    <p:embed/>
                  </p:oleObj>
                </mc:Choice>
                <mc:Fallback>
                  <p:oleObj name="公式" r:id="rId7" imgW="152400" imgH="127000" progId="Equation.3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72" y="1460"/>
                          <a:ext cx="192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88" name="Text Box 56"/>
            <p:cNvSpPr txBox="1">
              <a:spLocks noChangeArrowheads="1"/>
            </p:cNvSpPr>
            <p:nvPr/>
          </p:nvSpPr>
          <p:spPr bwMode="auto">
            <a:xfrm>
              <a:off x="1281" y="1449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-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62489" name="Text Box 57"/>
            <p:cNvSpPr txBox="1">
              <a:spLocks noChangeArrowheads="1"/>
            </p:cNvSpPr>
            <p:nvPr/>
          </p:nvSpPr>
          <p:spPr bwMode="auto">
            <a:xfrm>
              <a:off x="1266" y="1734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+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62490" name="Text Box 58"/>
            <p:cNvSpPr txBox="1">
              <a:spLocks noChangeArrowheads="1"/>
            </p:cNvSpPr>
            <p:nvPr/>
          </p:nvSpPr>
          <p:spPr bwMode="auto">
            <a:xfrm>
              <a:off x="1524" y="1581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+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62491" name="Line 59"/>
            <p:cNvSpPr>
              <a:spLocks noChangeShapeType="1"/>
            </p:cNvSpPr>
            <p:nvPr/>
          </p:nvSpPr>
          <p:spPr bwMode="auto">
            <a:xfrm>
              <a:off x="612" y="1908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492" name="Line 60"/>
            <p:cNvSpPr>
              <a:spLocks noChangeShapeType="1"/>
            </p:cNvSpPr>
            <p:nvPr/>
          </p:nvSpPr>
          <p:spPr bwMode="auto">
            <a:xfrm>
              <a:off x="516" y="2100"/>
              <a:ext cx="192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493" name="Text Box 61"/>
            <p:cNvSpPr txBox="1">
              <a:spLocks noChangeArrowheads="1"/>
            </p:cNvSpPr>
            <p:nvPr/>
          </p:nvSpPr>
          <p:spPr bwMode="auto">
            <a:xfrm>
              <a:off x="2202" y="1614"/>
              <a:ext cx="2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kumimoji="1" lang="zh-CN" altLang="zh-CN" sz="2400" b="1">
                <a:ea typeface="楷体_GB2312" pitchFamily="49" charset="-122"/>
              </a:endParaRPr>
            </a:p>
          </p:txBody>
        </p:sp>
        <p:sp>
          <p:nvSpPr>
            <p:cNvPr id="62494" name="Text Box 62"/>
            <p:cNvSpPr txBox="1">
              <a:spLocks noChangeArrowheads="1"/>
            </p:cNvSpPr>
            <p:nvPr/>
          </p:nvSpPr>
          <p:spPr bwMode="auto">
            <a:xfrm>
              <a:off x="804" y="1281"/>
              <a:ext cx="3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800" b="1" baseline="-25000">
                  <a:ea typeface="楷体_GB2312" pitchFamily="49" charset="-122"/>
                </a:rPr>
                <a:t>1</a:t>
              </a:r>
              <a:endParaRPr kumimoji="1" lang="en-US" altLang="zh-CN" sz="2800" b="1" baseline="-25000">
                <a:ea typeface="楷体_GB2312" pitchFamily="49" charset="-122"/>
              </a:endParaRPr>
            </a:p>
          </p:txBody>
        </p:sp>
        <p:sp>
          <p:nvSpPr>
            <p:cNvPr id="62495" name="Text Box 63"/>
            <p:cNvSpPr txBox="1">
              <a:spLocks noChangeArrowheads="1"/>
            </p:cNvSpPr>
            <p:nvPr/>
          </p:nvSpPr>
          <p:spPr bwMode="auto">
            <a:xfrm>
              <a:off x="804" y="195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800" b="1" baseline="-25000">
                  <a:ea typeface="楷体_GB2312" pitchFamily="49" charset="-122"/>
                </a:rPr>
                <a:t>2</a:t>
              </a:r>
              <a:endParaRPr kumimoji="1" lang="en-US" altLang="zh-CN" sz="2800" b="1" baseline="-25000">
                <a:ea typeface="楷体_GB2312" pitchFamily="49" charset="-122"/>
              </a:endParaRPr>
            </a:p>
          </p:txBody>
        </p:sp>
        <p:sp>
          <p:nvSpPr>
            <p:cNvPr id="62496" name="Text Box 64"/>
            <p:cNvSpPr txBox="1">
              <a:spLocks noChangeArrowheads="1"/>
            </p:cNvSpPr>
            <p:nvPr/>
          </p:nvSpPr>
          <p:spPr bwMode="auto">
            <a:xfrm>
              <a:off x="1585" y="884"/>
              <a:ext cx="4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C</a:t>
              </a:r>
              <a:r>
                <a:rPr kumimoji="1" lang="en-US" altLang="zh-CN" sz="2800" b="1" baseline="-25000">
                  <a:ea typeface="楷体_GB2312" pitchFamily="49" charset="-122"/>
                </a:rPr>
                <a:t>F</a:t>
              </a:r>
              <a:endParaRPr kumimoji="1" lang="en-US" altLang="zh-CN" sz="2800" b="1" baseline="-25000">
                <a:ea typeface="楷体_GB2312" pitchFamily="49" charset="-122"/>
              </a:endParaRPr>
            </a:p>
          </p:txBody>
        </p:sp>
        <p:sp>
          <p:nvSpPr>
            <p:cNvPr id="62497" name="Text Box 65"/>
            <p:cNvSpPr txBox="1">
              <a:spLocks noChangeArrowheads="1"/>
            </p:cNvSpPr>
            <p:nvPr/>
          </p:nvSpPr>
          <p:spPr bwMode="auto">
            <a:xfrm>
              <a:off x="276" y="1389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kumimoji="1" lang="zh-CN" altLang="zh-CN" sz="2400" b="1">
                <a:ea typeface="楷体_GB2312" pitchFamily="49" charset="-122"/>
              </a:endParaRPr>
            </a:p>
          </p:txBody>
        </p:sp>
        <p:sp>
          <p:nvSpPr>
            <p:cNvPr id="62498" name="Text Box 66"/>
            <p:cNvSpPr txBox="1">
              <a:spLocks noChangeArrowheads="1"/>
            </p:cNvSpPr>
            <p:nvPr/>
          </p:nvSpPr>
          <p:spPr bwMode="auto">
            <a:xfrm>
              <a:off x="1992" y="1344"/>
              <a:ext cx="38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6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o</a:t>
              </a:r>
              <a:endParaRPr kumimoji="1" lang="en-US" altLang="zh-CN" sz="2800" b="1" baseline="-25000">
                <a:ea typeface="楷体_GB2312" pitchFamily="49" charset="-122"/>
              </a:endParaRPr>
            </a:p>
          </p:txBody>
        </p:sp>
        <p:sp>
          <p:nvSpPr>
            <p:cNvPr id="62499" name="Rectangle 67"/>
            <p:cNvSpPr>
              <a:spLocks noChangeArrowheads="1"/>
            </p:cNvSpPr>
            <p:nvPr/>
          </p:nvSpPr>
          <p:spPr bwMode="auto">
            <a:xfrm>
              <a:off x="852" y="1860"/>
              <a:ext cx="192" cy="9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00" name="Line 68"/>
            <p:cNvSpPr>
              <a:spLocks noChangeShapeType="1"/>
            </p:cNvSpPr>
            <p:nvPr/>
          </p:nvSpPr>
          <p:spPr bwMode="auto">
            <a:xfrm>
              <a:off x="756" y="190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01" name="Line 69"/>
            <p:cNvSpPr>
              <a:spLocks noChangeShapeType="1"/>
            </p:cNvSpPr>
            <p:nvPr/>
          </p:nvSpPr>
          <p:spPr bwMode="auto">
            <a:xfrm>
              <a:off x="1044" y="190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02" name="Rectangle 70"/>
            <p:cNvSpPr>
              <a:spLocks noChangeArrowheads="1"/>
            </p:cNvSpPr>
            <p:nvPr/>
          </p:nvSpPr>
          <p:spPr bwMode="auto">
            <a:xfrm>
              <a:off x="804" y="1581"/>
              <a:ext cx="192" cy="9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03" name="Line 71"/>
            <p:cNvSpPr>
              <a:spLocks noChangeShapeType="1"/>
            </p:cNvSpPr>
            <p:nvPr/>
          </p:nvSpPr>
          <p:spPr bwMode="auto">
            <a:xfrm>
              <a:off x="708" y="1629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04" name="Line 72"/>
            <p:cNvSpPr>
              <a:spLocks noChangeShapeType="1"/>
            </p:cNvSpPr>
            <p:nvPr/>
          </p:nvSpPr>
          <p:spPr bwMode="auto">
            <a:xfrm>
              <a:off x="996" y="1629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05" name="Rectangle 73"/>
            <p:cNvSpPr>
              <a:spLocks noChangeArrowheads="1"/>
            </p:cNvSpPr>
            <p:nvPr/>
          </p:nvSpPr>
          <p:spPr bwMode="auto">
            <a:xfrm>
              <a:off x="1284" y="1428"/>
              <a:ext cx="480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06" name="Line 74"/>
            <p:cNvSpPr>
              <a:spLocks noChangeShapeType="1"/>
            </p:cNvSpPr>
            <p:nvPr/>
          </p:nvSpPr>
          <p:spPr bwMode="auto">
            <a:xfrm>
              <a:off x="1140" y="190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07" name="Line 75"/>
            <p:cNvSpPr>
              <a:spLocks noChangeShapeType="1"/>
            </p:cNvSpPr>
            <p:nvPr/>
          </p:nvSpPr>
          <p:spPr bwMode="auto">
            <a:xfrm>
              <a:off x="1764" y="176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2508" name="Line 76"/>
            <p:cNvSpPr>
              <a:spLocks noChangeShapeType="1"/>
            </p:cNvSpPr>
            <p:nvPr/>
          </p:nvSpPr>
          <p:spPr bwMode="auto">
            <a:xfrm>
              <a:off x="1140" y="1197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509" name="Line 77"/>
            <p:cNvSpPr>
              <a:spLocks noChangeShapeType="1"/>
            </p:cNvSpPr>
            <p:nvPr/>
          </p:nvSpPr>
          <p:spPr bwMode="auto">
            <a:xfrm>
              <a:off x="1860" y="1764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510" name="Line 78"/>
            <p:cNvSpPr>
              <a:spLocks noChangeShapeType="1"/>
            </p:cNvSpPr>
            <p:nvPr/>
          </p:nvSpPr>
          <p:spPr bwMode="auto">
            <a:xfrm>
              <a:off x="1908" y="1197"/>
              <a:ext cx="0" cy="5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511" name="Line 79"/>
            <p:cNvSpPr>
              <a:spLocks noChangeShapeType="1"/>
            </p:cNvSpPr>
            <p:nvPr/>
          </p:nvSpPr>
          <p:spPr bwMode="auto">
            <a:xfrm>
              <a:off x="612" y="190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512" name="Line 80"/>
            <p:cNvSpPr>
              <a:spLocks noChangeShapeType="1"/>
            </p:cNvSpPr>
            <p:nvPr/>
          </p:nvSpPr>
          <p:spPr bwMode="auto">
            <a:xfrm>
              <a:off x="612" y="190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513" name="Line 81"/>
            <p:cNvSpPr>
              <a:spLocks noChangeShapeType="1"/>
            </p:cNvSpPr>
            <p:nvPr/>
          </p:nvSpPr>
          <p:spPr bwMode="auto">
            <a:xfrm>
              <a:off x="1476" y="1101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514" name="Line 82"/>
            <p:cNvSpPr>
              <a:spLocks noChangeShapeType="1"/>
            </p:cNvSpPr>
            <p:nvPr/>
          </p:nvSpPr>
          <p:spPr bwMode="auto">
            <a:xfrm>
              <a:off x="1572" y="1101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515" name="Line 83"/>
            <p:cNvSpPr>
              <a:spLocks noChangeShapeType="1"/>
            </p:cNvSpPr>
            <p:nvPr/>
          </p:nvSpPr>
          <p:spPr bwMode="auto">
            <a:xfrm>
              <a:off x="1092" y="1629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516" name="Line 84"/>
            <p:cNvSpPr>
              <a:spLocks noChangeShapeType="1"/>
            </p:cNvSpPr>
            <p:nvPr/>
          </p:nvSpPr>
          <p:spPr bwMode="auto">
            <a:xfrm>
              <a:off x="612" y="1629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517" name="Line 85"/>
            <p:cNvSpPr>
              <a:spLocks noChangeShapeType="1"/>
            </p:cNvSpPr>
            <p:nvPr/>
          </p:nvSpPr>
          <p:spPr bwMode="auto">
            <a:xfrm>
              <a:off x="1140" y="1197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518" name="Line 86"/>
            <p:cNvSpPr>
              <a:spLocks noChangeShapeType="1"/>
            </p:cNvSpPr>
            <p:nvPr/>
          </p:nvSpPr>
          <p:spPr bwMode="auto">
            <a:xfrm>
              <a:off x="1572" y="1197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519" name="Oval 87"/>
            <p:cNvSpPr>
              <a:spLocks noChangeArrowheads="1"/>
            </p:cNvSpPr>
            <p:nvPr/>
          </p:nvSpPr>
          <p:spPr bwMode="auto">
            <a:xfrm>
              <a:off x="1104" y="1596"/>
              <a:ext cx="60" cy="6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520" name="Oval 88"/>
            <p:cNvSpPr>
              <a:spLocks noChangeArrowheads="1"/>
            </p:cNvSpPr>
            <p:nvPr/>
          </p:nvSpPr>
          <p:spPr bwMode="auto">
            <a:xfrm>
              <a:off x="1872" y="1728"/>
              <a:ext cx="60" cy="6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521" name="Oval 89"/>
            <p:cNvSpPr>
              <a:spLocks noChangeArrowheads="1"/>
            </p:cNvSpPr>
            <p:nvPr/>
          </p:nvSpPr>
          <p:spPr bwMode="auto">
            <a:xfrm>
              <a:off x="2172" y="1728"/>
              <a:ext cx="60" cy="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2522" name="Oval 90"/>
            <p:cNvSpPr>
              <a:spLocks noChangeArrowheads="1"/>
            </p:cNvSpPr>
            <p:nvPr/>
          </p:nvSpPr>
          <p:spPr bwMode="auto">
            <a:xfrm>
              <a:off x="540" y="1608"/>
              <a:ext cx="60" cy="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48283" name="Text Box 91"/>
          <p:cNvSpPr txBox="1">
            <a:spLocks noChangeArrowheads="1"/>
          </p:cNvSpPr>
          <p:nvPr/>
        </p:nvSpPr>
        <p:spPr bwMode="auto">
          <a:xfrm>
            <a:off x="381000" y="401638"/>
            <a:ext cx="4953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 dirty="0" smtClean="0">
                <a:solidFill>
                  <a:srgbClr val="FF3300"/>
                </a:solidFill>
                <a:ea typeface="楷体_GB2312" pitchFamily="49" charset="-122"/>
              </a:rPr>
              <a:t>9.1.4 </a:t>
            </a:r>
            <a:r>
              <a:rPr kumimoji="1" lang="zh-CN" altLang="en-US" sz="3200" b="1" dirty="0">
                <a:solidFill>
                  <a:srgbClr val="FF3300"/>
                </a:solidFill>
                <a:ea typeface="楷体_GB2312" pitchFamily="49" charset="-122"/>
              </a:rPr>
              <a:t>积分、微分运算电路</a:t>
            </a:r>
            <a:endParaRPr kumimoji="1" lang="zh-CN" altLang="en-US" sz="3200" b="1" dirty="0">
              <a:solidFill>
                <a:srgbClr val="FF3300"/>
              </a:solidFill>
              <a:ea typeface="楷体_GB2312" pitchFamily="49" charset="-122"/>
            </a:endParaRPr>
          </a:p>
        </p:txBody>
      </p:sp>
      <p:graphicFrame>
        <p:nvGraphicFramePr>
          <p:cNvPr id="648284" name="Object 92"/>
          <p:cNvGraphicFramePr>
            <a:graphicFrameLocks noChangeAspect="1"/>
          </p:cNvGraphicFramePr>
          <p:nvPr/>
        </p:nvGraphicFramePr>
        <p:xfrm>
          <a:off x="346075" y="3486150"/>
          <a:ext cx="18161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28" name="公式" r:id="rId9" imgW="685800" imgH="215900" progId="Equation.3">
                  <p:embed/>
                </p:oleObj>
              </mc:Choice>
              <mc:Fallback>
                <p:oleObj name="公式" r:id="rId9" imgW="685800" imgH="215900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075" y="3486150"/>
                        <a:ext cx="1816100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8285" name="Object 93"/>
          <p:cNvGraphicFramePr>
            <a:graphicFrameLocks noChangeAspect="1"/>
          </p:cNvGraphicFramePr>
          <p:nvPr/>
        </p:nvGraphicFramePr>
        <p:xfrm>
          <a:off x="2720975" y="3448050"/>
          <a:ext cx="10445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29" name="公式" r:id="rId11" imgW="355600" imgH="215900" progId="Equation.3">
                  <p:embed/>
                </p:oleObj>
              </mc:Choice>
              <mc:Fallback>
                <p:oleObj name="公式" r:id="rId11" imgW="355600" imgH="215900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0975" y="3448050"/>
                        <a:ext cx="1044575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8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8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8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8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8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4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48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48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482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4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4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48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64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48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8226" grpId="0" autoUpdateAnimBg="0" build="p"/>
      <p:bldP spid="648239" grpId="0" autoUpdateAnimBg="0" build="p"/>
      <p:bldP spid="648283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611188" y="692150"/>
            <a:ext cx="7921625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0033CC"/>
                </a:solidFill>
                <a:ea typeface="楷体_GB2312" pitchFamily="49" charset="-122"/>
              </a:rPr>
              <a:t>⑵</a:t>
            </a:r>
            <a:r>
              <a:rPr kumimoji="1" lang="zh-CN" altLang="en-US" sz="2800" b="1">
                <a:solidFill>
                  <a:srgbClr val="0033CC"/>
                </a:solidFill>
                <a:ea typeface="楷体_GB2312" pitchFamily="49" charset="-122"/>
              </a:rPr>
              <a:t>如果积分器从某一时刻输入一直流电压，输出</a:t>
            </a:r>
            <a:endParaRPr kumimoji="1" lang="zh-CN" altLang="en-US" sz="2800" b="1">
              <a:solidFill>
                <a:srgbClr val="0033CC"/>
              </a:solidFill>
              <a:ea typeface="楷体_GB2312" pitchFamily="49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33CC"/>
                </a:solidFill>
                <a:ea typeface="楷体_GB2312" pitchFamily="49" charset="-122"/>
              </a:rPr>
              <a:t>  将反相积分，经过一定的时间后输出饱和。</a:t>
            </a:r>
            <a:endParaRPr kumimoji="1" lang="zh-CN" altLang="en-US" sz="2800" b="1">
              <a:solidFill>
                <a:srgbClr val="0033CC"/>
              </a:solidFill>
              <a:ea typeface="楷体_GB2312" pitchFamily="49" charset="-122"/>
            </a:endParaRPr>
          </a:p>
        </p:txBody>
      </p:sp>
      <p:grpSp>
        <p:nvGrpSpPr>
          <p:cNvPr id="649219" name="Group 3"/>
          <p:cNvGrpSpPr/>
          <p:nvPr/>
        </p:nvGrpSpPr>
        <p:grpSpPr bwMode="auto">
          <a:xfrm>
            <a:off x="5391150" y="2189163"/>
            <a:ext cx="3352800" cy="1905000"/>
            <a:chOff x="3154" y="1766"/>
            <a:chExt cx="2112" cy="1200"/>
          </a:xfrm>
        </p:grpSpPr>
        <p:sp>
          <p:nvSpPr>
            <p:cNvPr id="63520" name="Text Box 4"/>
            <p:cNvSpPr txBox="1">
              <a:spLocks noChangeArrowheads="1"/>
            </p:cNvSpPr>
            <p:nvPr/>
          </p:nvSpPr>
          <p:spPr bwMode="auto">
            <a:xfrm>
              <a:off x="5026" y="2438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t</a:t>
              </a:r>
              <a:endParaRPr kumimoji="1" lang="en-US" altLang="zh-CN" sz="2800" b="1" i="1">
                <a:ea typeface="楷体_GB2312" pitchFamily="49" charset="-122"/>
              </a:endParaRPr>
            </a:p>
          </p:txBody>
        </p:sp>
        <p:grpSp>
          <p:nvGrpSpPr>
            <p:cNvPr id="63521" name="Group 5"/>
            <p:cNvGrpSpPr/>
            <p:nvPr/>
          </p:nvGrpSpPr>
          <p:grpSpPr bwMode="auto">
            <a:xfrm>
              <a:off x="3298" y="1958"/>
              <a:ext cx="1728" cy="1008"/>
              <a:chOff x="3298" y="1958"/>
              <a:chExt cx="1728" cy="1008"/>
            </a:xfrm>
          </p:grpSpPr>
          <p:sp>
            <p:nvSpPr>
              <p:cNvPr id="63524" name="Line 6"/>
              <p:cNvSpPr>
                <a:spLocks noChangeShapeType="1"/>
              </p:cNvSpPr>
              <p:nvPr/>
            </p:nvSpPr>
            <p:spPr bwMode="auto">
              <a:xfrm>
                <a:off x="3442" y="2102"/>
                <a:ext cx="0" cy="8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25" name="Line 7"/>
              <p:cNvSpPr>
                <a:spLocks noChangeShapeType="1"/>
              </p:cNvSpPr>
              <p:nvPr/>
            </p:nvSpPr>
            <p:spPr bwMode="auto">
              <a:xfrm>
                <a:off x="3298" y="2582"/>
                <a:ext cx="15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26" name="Line 8"/>
              <p:cNvSpPr>
                <a:spLocks noChangeShapeType="1"/>
              </p:cNvSpPr>
              <p:nvPr/>
            </p:nvSpPr>
            <p:spPr bwMode="auto">
              <a:xfrm>
                <a:off x="4834" y="258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27" name="Line 9"/>
              <p:cNvSpPr>
                <a:spLocks noChangeShapeType="1"/>
              </p:cNvSpPr>
              <p:nvPr/>
            </p:nvSpPr>
            <p:spPr bwMode="auto">
              <a:xfrm flipV="1">
                <a:off x="3442" y="1958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522" name="Text Box 10"/>
            <p:cNvSpPr txBox="1">
              <a:spLocks noChangeArrowheads="1"/>
            </p:cNvSpPr>
            <p:nvPr/>
          </p:nvSpPr>
          <p:spPr bwMode="auto">
            <a:xfrm>
              <a:off x="3154" y="1766"/>
              <a:ext cx="3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i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63523" name="Text Box 11"/>
            <p:cNvSpPr txBox="1">
              <a:spLocks noChangeArrowheads="1"/>
            </p:cNvSpPr>
            <p:nvPr/>
          </p:nvSpPr>
          <p:spPr bwMode="auto">
            <a:xfrm>
              <a:off x="3250" y="256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o</a:t>
              </a:r>
              <a:endParaRPr kumimoji="1" lang="en-US" altLang="zh-CN" sz="2400" b="1" i="1">
                <a:ea typeface="楷体_GB2312" pitchFamily="49" charset="-122"/>
              </a:endParaRPr>
            </a:p>
          </p:txBody>
        </p:sp>
      </p:grpSp>
      <p:grpSp>
        <p:nvGrpSpPr>
          <p:cNvPr id="649228" name="Group 12"/>
          <p:cNvGrpSpPr/>
          <p:nvPr/>
        </p:nvGrpSpPr>
        <p:grpSpPr bwMode="auto">
          <a:xfrm>
            <a:off x="5391150" y="4067175"/>
            <a:ext cx="3352800" cy="1905000"/>
            <a:chOff x="3154" y="1766"/>
            <a:chExt cx="2112" cy="1200"/>
          </a:xfrm>
        </p:grpSpPr>
        <p:sp>
          <p:nvSpPr>
            <p:cNvPr id="63512" name="Text Box 13"/>
            <p:cNvSpPr txBox="1">
              <a:spLocks noChangeArrowheads="1"/>
            </p:cNvSpPr>
            <p:nvPr/>
          </p:nvSpPr>
          <p:spPr bwMode="auto">
            <a:xfrm>
              <a:off x="5026" y="2438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t</a:t>
              </a:r>
              <a:endParaRPr kumimoji="1" lang="en-US" altLang="zh-CN" sz="2800" b="1" i="1">
                <a:ea typeface="楷体_GB2312" pitchFamily="49" charset="-122"/>
              </a:endParaRPr>
            </a:p>
          </p:txBody>
        </p:sp>
        <p:grpSp>
          <p:nvGrpSpPr>
            <p:cNvPr id="63513" name="Group 14"/>
            <p:cNvGrpSpPr/>
            <p:nvPr/>
          </p:nvGrpSpPr>
          <p:grpSpPr bwMode="auto">
            <a:xfrm>
              <a:off x="3298" y="1958"/>
              <a:ext cx="1728" cy="1008"/>
              <a:chOff x="3298" y="1958"/>
              <a:chExt cx="1728" cy="1008"/>
            </a:xfrm>
          </p:grpSpPr>
          <p:sp>
            <p:nvSpPr>
              <p:cNvPr id="63516" name="Line 15"/>
              <p:cNvSpPr>
                <a:spLocks noChangeShapeType="1"/>
              </p:cNvSpPr>
              <p:nvPr/>
            </p:nvSpPr>
            <p:spPr bwMode="auto">
              <a:xfrm>
                <a:off x="3442" y="2102"/>
                <a:ext cx="0" cy="8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17" name="Line 16"/>
              <p:cNvSpPr>
                <a:spLocks noChangeShapeType="1"/>
              </p:cNvSpPr>
              <p:nvPr/>
            </p:nvSpPr>
            <p:spPr bwMode="auto">
              <a:xfrm>
                <a:off x="3298" y="2582"/>
                <a:ext cx="15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18" name="Line 17"/>
              <p:cNvSpPr>
                <a:spLocks noChangeShapeType="1"/>
              </p:cNvSpPr>
              <p:nvPr/>
            </p:nvSpPr>
            <p:spPr bwMode="auto">
              <a:xfrm>
                <a:off x="4834" y="2582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3519" name="Line 18"/>
              <p:cNvSpPr>
                <a:spLocks noChangeShapeType="1"/>
              </p:cNvSpPr>
              <p:nvPr/>
            </p:nvSpPr>
            <p:spPr bwMode="auto">
              <a:xfrm flipV="1">
                <a:off x="3442" y="1958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3514" name="Text Box 19"/>
            <p:cNvSpPr txBox="1">
              <a:spLocks noChangeArrowheads="1"/>
            </p:cNvSpPr>
            <p:nvPr/>
          </p:nvSpPr>
          <p:spPr bwMode="auto">
            <a:xfrm>
              <a:off x="3154" y="1766"/>
              <a:ext cx="37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o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63515" name="Text Box 20"/>
            <p:cNvSpPr txBox="1">
              <a:spLocks noChangeArrowheads="1"/>
            </p:cNvSpPr>
            <p:nvPr/>
          </p:nvSpPr>
          <p:spPr bwMode="auto">
            <a:xfrm>
              <a:off x="3250" y="2562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o</a:t>
              </a:r>
              <a:endParaRPr kumimoji="1" lang="en-US" altLang="zh-CN" sz="2400" b="1" i="1">
                <a:ea typeface="楷体_GB2312" pitchFamily="49" charset="-122"/>
              </a:endParaRPr>
            </a:p>
          </p:txBody>
        </p:sp>
      </p:grpSp>
      <p:grpSp>
        <p:nvGrpSpPr>
          <p:cNvPr id="649237" name="Group 21"/>
          <p:cNvGrpSpPr/>
          <p:nvPr/>
        </p:nvGrpSpPr>
        <p:grpSpPr bwMode="auto">
          <a:xfrm>
            <a:off x="5838825" y="2892425"/>
            <a:ext cx="1905000" cy="587375"/>
            <a:chOff x="1854" y="1882"/>
            <a:chExt cx="1200" cy="370"/>
          </a:xfrm>
        </p:grpSpPr>
        <p:sp>
          <p:nvSpPr>
            <p:cNvPr id="63510" name="Line 22"/>
            <p:cNvSpPr>
              <a:spLocks noChangeShapeType="1"/>
            </p:cNvSpPr>
            <p:nvPr/>
          </p:nvSpPr>
          <p:spPr bwMode="auto">
            <a:xfrm>
              <a:off x="1854" y="1882"/>
              <a:ext cx="120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11" name="Line 23"/>
            <p:cNvSpPr>
              <a:spLocks noChangeShapeType="1"/>
            </p:cNvSpPr>
            <p:nvPr/>
          </p:nvSpPr>
          <p:spPr bwMode="auto">
            <a:xfrm flipH="1">
              <a:off x="1860" y="1882"/>
              <a:ext cx="3" cy="37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49240" name="Group 24"/>
          <p:cNvGrpSpPr/>
          <p:nvPr/>
        </p:nvGrpSpPr>
        <p:grpSpPr bwMode="auto">
          <a:xfrm>
            <a:off x="5857875" y="5362575"/>
            <a:ext cx="2314575" cy="523875"/>
            <a:chOff x="1866" y="3438"/>
            <a:chExt cx="1458" cy="330"/>
          </a:xfrm>
        </p:grpSpPr>
        <p:sp>
          <p:nvSpPr>
            <p:cNvPr id="63508" name="Line 25"/>
            <p:cNvSpPr>
              <a:spLocks noChangeShapeType="1"/>
            </p:cNvSpPr>
            <p:nvPr/>
          </p:nvSpPr>
          <p:spPr bwMode="auto">
            <a:xfrm>
              <a:off x="1866" y="3438"/>
              <a:ext cx="594" cy="32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09" name="Line 26"/>
            <p:cNvSpPr>
              <a:spLocks noChangeShapeType="1"/>
            </p:cNvSpPr>
            <p:nvPr/>
          </p:nvSpPr>
          <p:spPr bwMode="auto">
            <a:xfrm>
              <a:off x="2460" y="3768"/>
              <a:ext cx="86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49243" name="Line 27"/>
          <p:cNvSpPr>
            <a:spLocks noChangeShapeType="1"/>
          </p:cNvSpPr>
          <p:nvPr/>
        </p:nvSpPr>
        <p:spPr bwMode="auto">
          <a:xfrm flipV="1">
            <a:off x="6838950" y="2590800"/>
            <a:ext cx="0" cy="3409950"/>
          </a:xfrm>
          <a:prstGeom prst="line">
            <a:avLst/>
          </a:prstGeom>
          <a:noFill/>
          <a:ln w="25400">
            <a:solidFill>
              <a:srgbClr val="008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49244" name="Object 28"/>
          <p:cNvGraphicFramePr>
            <a:graphicFrameLocks noChangeAspect="1"/>
          </p:cNvGraphicFramePr>
          <p:nvPr/>
        </p:nvGraphicFramePr>
        <p:xfrm>
          <a:off x="804863" y="1898650"/>
          <a:ext cx="4098925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1" name="公式" r:id="rId1" imgW="1091565" imgH="406400" progId="Equation.3">
                  <p:embed/>
                </p:oleObj>
              </mc:Choice>
              <mc:Fallback>
                <p:oleObj name="公式" r:id="rId1" imgW="1091565" imgH="4064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1898650"/>
                        <a:ext cx="4098925" cy="118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9245" name="Text Box 29"/>
          <p:cNvSpPr txBox="1">
            <a:spLocks noChangeArrowheads="1"/>
          </p:cNvSpPr>
          <p:nvPr/>
        </p:nvSpPr>
        <p:spPr bwMode="auto">
          <a:xfrm>
            <a:off x="5276850" y="2587625"/>
            <a:ext cx="876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 i="1">
                <a:ea typeface="楷体_GB2312" pitchFamily="49" charset="-122"/>
              </a:rPr>
              <a:t>U</a:t>
            </a:r>
            <a:endParaRPr kumimoji="1" lang="en-US" altLang="zh-CN" sz="3200" b="1" i="1">
              <a:ea typeface="楷体_GB2312" pitchFamily="49" charset="-122"/>
            </a:endParaRPr>
          </a:p>
        </p:txBody>
      </p:sp>
      <p:grpSp>
        <p:nvGrpSpPr>
          <p:cNvPr id="649246" name="Group 30"/>
          <p:cNvGrpSpPr/>
          <p:nvPr/>
        </p:nvGrpSpPr>
        <p:grpSpPr bwMode="auto">
          <a:xfrm>
            <a:off x="5353050" y="5886450"/>
            <a:ext cx="1485900" cy="579438"/>
            <a:chOff x="3372" y="3708"/>
            <a:chExt cx="936" cy="365"/>
          </a:xfrm>
        </p:grpSpPr>
        <p:sp>
          <p:nvSpPr>
            <p:cNvPr id="63506" name="Line 31"/>
            <p:cNvSpPr>
              <a:spLocks noChangeShapeType="1"/>
            </p:cNvSpPr>
            <p:nvPr/>
          </p:nvSpPr>
          <p:spPr bwMode="auto">
            <a:xfrm flipH="1">
              <a:off x="3408" y="3708"/>
              <a:ext cx="900" cy="0"/>
            </a:xfrm>
            <a:prstGeom prst="line">
              <a:avLst/>
            </a:prstGeom>
            <a:noFill/>
            <a:ln w="25400">
              <a:solidFill>
                <a:srgbClr val="00CC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07" name="Text Box 32"/>
            <p:cNvSpPr txBox="1">
              <a:spLocks noChangeArrowheads="1"/>
            </p:cNvSpPr>
            <p:nvPr/>
          </p:nvSpPr>
          <p:spPr bwMode="auto">
            <a:xfrm>
              <a:off x="3372" y="3708"/>
              <a:ext cx="7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>
                  <a:ea typeface="楷体_GB2312" pitchFamily="49" charset="-122"/>
                </a:rPr>
                <a:t>-</a:t>
              </a:r>
              <a:r>
                <a:rPr kumimoji="1" lang="en-US" altLang="zh-CN" sz="3200" b="1" i="1">
                  <a:ea typeface="楷体_GB2312" pitchFamily="49" charset="-122"/>
                </a:rPr>
                <a:t>U</a:t>
              </a:r>
              <a:r>
                <a:rPr kumimoji="1" lang="en-US" altLang="zh-CN" sz="3200" b="1" baseline="-25000">
                  <a:ea typeface="楷体_GB2312" pitchFamily="49" charset="-122"/>
                </a:rPr>
                <a:t>om</a:t>
              </a:r>
              <a:endParaRPr kumimoji="1" lang="en-US" altLang="zh-CN" sz="3200" b="1">
                <a:ea typeface="楷体_GB2312" pitchFamily="49" charset="-122"/>
              </a:endParaRPr>
            </a:p>
          </p:txBody>
        </p:sp>
      </p:grpSp>
      <p:graphicFrame>
        <p:nvGraphicFramePr>
          <p:cNvPr id="649249" name="Object 33"/>
          <p:cNvGraphicFramePr>
            <a:graphicFrameLocks noChangeAspect="1"/>
          </p:cNvGraphicFramePr>
          <p:nvPr/>
        </p:nvGraphicFramePr>
        <p:xfrm>
          <a:off x="1054100" y="3176588"/>
          <a:ext cx="3481388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2" name="公式" r:id="rId3" imgW="1320165" imgH="444500" progId="Equation.3">
                  <p:embed/>
                </p:oleObj>
              </mc:Choice>
              <mc:Fallback>
                <p:oleObj name="公式" r:id="rId3" imgW="1320165" imgH="4445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3176588"/>
                        <a:ext cx="3481388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9250" name="Object 34"/>
          <p:cNvGraphicFramePr>
            <a:graphicFrameLocks noChangeAspect="1"/>
          </p:cNvGraphicFramePr>
          <p:nvPr/>
        </p:nvGraphicFramePr>
        <p:xfrm>
          <a:off x="1401763" y="4781550"/>
          <a:ext cx="289877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63" name="公式" r:id="rId5" imgW="977265" imgH="406400" progId="Equation.3">
                  <p:embed/>
                </p:oleObj>
              </mc:Choice>
              <mc:Fallback>
                <p:oleObj name="公式" r:id="rId5" imgW="977265" imgH="4064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4781550"/>
                        <a:ext cx="289877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9251" name="Group 35"/>
          <p:cNvGrpSpPr/>
          <p:nvPr/>
        </p:nvGrpSpPr>
        <p:grpSpPr bwMode="auto">
          <a:xfrm>
            <a:off x="5848350" y="4381500"/>
            <a:ext cx="990600" cy="590550"/>
            <a:chOff x="3684" y="2760"/>
            <a:chExt cx="624" cy="372"/>
          </a:xfrm>
        </p:grpSpPr>
        <p:sp>
          <p:nvSpPr>
            <p:cNvPr id="63504" name="Line 36"/>
            <p:cNvSpPr>
              <a:spLocks noChangeShapeType="1"/>
            </p:cNvSpPr>
            <p:nvPr/>
          </p:nvSpPr>
          <p:spPr bwMode="auto">
            <a:xfrm>
              <a:off x="3684" y="3132"/>
              <a:ext cx="6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arrow" w="med" len="med"/>
              <a:tailEnd type="arrow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3505" name="Text Box 37"/>
            <p:cNvSpPr txBox="1">
              <a:spLocks noChangeArrowheads="1"/>
            </p:cNvSpPr>
            <p:nvPr/>
          </p:nvSpPr>
          <p:spPr bwMode="auto">
            <a:xfrm>
              <a:off x="3768" y="2760"/>
              <a:ext cx="5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>
                  <a:ea typeface="楷体_GB2312" pitchFamily="49" charset="-122"/>
                </a:rPr>
                <a:t>T</a:t>
              </a:r>
              <a:r>
                <a:rPr kumimoji="1" lang="en-US" altLang="zh-CN" sz="3200" b="1" baseline="-25000">
                  <a:ea typeface="楷体_GB2312" pitchFamily="49" charset="-122"/>
                </a:rPr>
                <a:t>M</a:t>
              </a:r>
              <a:endParaRPr kumimoji="1" lang="en-US" altLang="zh-CN" sz="3200" b="1">
                <a:ea typeface="楷体_GB2312" pitchFamily="49" charset="-122"/>
              </a:endParaRPr>
            </a:p>
          </p:txBody>
        </p:sp>
      </p:grpSp>
      <p:sp>
        <p:nvSpPr>
          <p:cNvPr id="649254" name="AutoShape 38"/>
          <p:cNvSpPr>
            <a:spLocks noChangeArrowheads="1"/>
          </p:cNvSpPr>
          <p:nvPr/>
        </p:nvSpPr>
        <p:spPr bwMode="auto">
          <a:xfrm>
            <a:off x="6959600" y="3867150"/>
            <a:ext cx="1978025" cy="646113"/>
          </a:xfrm>
          <a:prstGeom prst="wedgeRoundRectCallout">
            <a:avLst>
              <a:gd name="adj1" fmla="val -76315"/>
              <a:gd name="adj2" fmla="val 70000"/>
              <a:gd name="adj3" fmla="val 16667"/>
            </a:avLst>
          </a:prstGeom>
          <a:solidFill>
            <a:srgbClr val="FFFFFF"/>
          </a:solidFill>
          <a:ln w="25400">
            <a:solidFill>
              <a:srgbClr val="0000FF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>
                <a:solidFill>
                  <a:srgbClr val="FF3300"/>
                </a:solidFill>
                <a:ea typeface="楷体_GB2312" pitchFamily="49" charset="-122"/>
              </a:rPr>
              <a:t>积分时限</a:t>
            </a:r>
            <a:endParaRPr kumimoji="1" lang="zh-CN" altLang="en-US" sz="3200" b="1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649256" name="Rectangle 40"/>
          <p:cNvSpPr>
            <a:spLocks noChangeArrowheads="1"/>
          </p:cNvSpPr>
          <p:nvPr/>
        </p:nvSpPr>
        <p:spPr bwMode="auto">
          <a:xfrm>
            <a:off x="468313" y="4292600"/>
            <a:ext cx="18002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solidFill>
                  <a:srgbClr val="FF3300"/>
                </a:solidFill>
                <a:ea typeface="楷体_GB2312" pitchFamily="49" charset="-122"/>
              </a:rPr>
              <a:t>积分时限</a:t>
            </a:r>
            <a:endParaRPr kumimoji="1" lang="zh-CN" altLang="en-US" sz="2800" b="1">
              <a:solidFill>
                <a:srgbClr val="FF33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9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9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92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49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49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4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4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4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9243" grpId="0" animBg="1"/>
      <p:bldP spid="649245" grpId="0" autoUpdateAnimBg="0" build="p"/>
      <p:bldP spid="649254" grpId="0" animBg="1" autoUpdateAnimBg="0"/>
      <p:bldP spid="64925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266" name="Text Box 2"/>
          <p:cNvSpPr txBox="1">
            <a:spLocks noChangeArrowheads="1"/>
          </p:cNvSpPr>
          <p:nvPr/>
        </p:nvSpPr>
        <p:spPr bwMode="auto">
          <a:xfrm>
            <a:off x="323850" y="401638"/>
            <a:ext cx="4895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>
                <a:ea typeface="楷体_GB2312" pitchFamily="49" charset="-122"/>
              </a:rPr>
              <a:t>2.  </a:t>
            </a:r>
            <a:r>
              <a:rPr kumimoji="1" lang="zh-CN" altLang="en-US" sz="3200" b="1">
                <a:ea typeface="楷体_GB2312" pitchFamily="49" charset="-122"/>
              </a:rPr>
              <a:t>微分运算器</a:t>
            </a:r>
            <a:endParaRPr kumimoji="1" lang="zh-CN" altLang="en-US" sz="3200" b="1">
              <a:ea typeface="楷体_GB2312" pitchFamily="49" charset="-122"/>
            </a:endParaRPr>
          </a:p>
        </p:txBody>
      </p:sp>
      <p:sp>
        <p:nvSpPr>
          <p:cNvPr id="651267" name="Text Box 3"/>
          <p:cNvSpPr txBox="1">
            <a:spLocks noChangeArrowheads="1"/>
          </p:cNvSpPr>
          <p:nvPr/>
        </p:nvSpPr>
        <p:spPr bwMode="auto">
          <a:xfrm>
            <a:off x="5067300" y="895350"/>
            <a:ext cx="3067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 i="1">
                <a:ea typeface="楷体_GB2312" pitchFamily="49" charset="-122"/>
              </a:rPr>
              <a:t>u</a:t>
            </a:r>
            <a:r>
              <a:rPr kumimoji="1" lang="en-US" altLang="zh-CN" sz="3200" b="1" baseline="-25000">
                <a:ea typeface="楷体_GB2312" pitchFamily="49" charset="-122"/>
              </a:rPr>
              <a:t>-</a:t>
            </a:r>
            <a:r>
              <a:rPr kumimoji="1" lang="en-US" altLang="zh-CN" sz="3200" b="1">
                <a:ea typeface="楷体_GB2312" pitchFamily="49" charset="-122"/>
              </a:rPr>
              <a:t>= </a:t>
            </a:r>
            <a:r>
              <a:rPr kumimoji="1" lang="en-US" altLang="zh-CN" sz="3200" b="1" i="1">
                <a:ea typeface="楷体_GB2312" pitchFamily="49" charset="-122"/>
              </a:rPr>
              <a:t>u</a:t>
            </a:r>
            <a:r>
              <a:rPr kumimoji="1" lang="en-US" altLang="zh-CN" sz="3200" b="1" baseline="-25000">
                <a:ea typeface="楷体_GB2312" pitchFamily="49" charset="-122"/>
              </a:rPr>
              <a:t>+</a:t>
            </a:r>
            <a:r>
              <a:rPr kumimoji="1" lang="en-US" altLang="zh-CN" sz="3200" b="1">
                <a:ea typeface="楷体_GB2312" pitchFamily="49" charset="-122"/>
              </a:rPr>
              <a:t>= 0</a:t>
            </a:r>
            <a:endParaRPr kumimoji="1" lang="en-US" altLang="zh-CN" sz="3200" b="1">
              <a:ea typeface="楷体_GB2312" pitchFamily="49" charset="-122"/>
            </a:endParaRPr>
          </a:p>
        </p:txBody>
      </p:sp>
      <p:graphicFrame>
        <p:nvGraphicFramePr>
          <p:cNvPr id="651268" name="Object 4"/>
          <p:cNvGraphicFramePr>
            <a:graphicFrameLocks noChangeAspect="1"/>
          </p:cNvGraphicFramePr>
          <p:nvPr/>
        </p:nvGraphicFramePr>
        <p:xfrm>
          <a:off x="5562600" y="1325563"/>
          <a:ext cx="1671638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0" name="公式" r:id="rId1" imgW="635000" imgH="444500" progId="Equation.3">
                  <p:embed/>
                </p:oleObj>
              </mc:Choice>
              <mc:Fallback>
                <p:oleObj name="公式" r:id="rId1" imgW="635000" imgH="4445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1325563"/>
                        <a:ext cx="1671638" cy="1208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1269" name="Object 5"/>
          <p:cNvGraphicFramePr>
            <a:graphicFrameLocks noChangeAspect="1"/>
          </p:cNvGraphicFramePr>
          <p:nvPr/>
        </p:nvGraphicFramePr>
        <p:xfrm>
          <a:off x="5599113" y="2411413"/>
          <a:ext cx="1778000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1" name="公式" r:id="rId3" imgW="711200" imgH="406400" progId="Equation.3">
                  <p:embed/>
                </p:oleObj>
              </mc:Choice>
              <mc:Fallback>
                <p:oleObj name="公式" r:id="rId3" imgW="711200" imgH="40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9113" y="2411413"/>
                        <a:ext cx="1778000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1270" name="Object 6"/>
          <p:cNvGraphicFramePr>
            <a:graphicFrameLocks noChangeAspect="1"/>
          </p:cNvGraphicFramePr>
          <p:nvPr/>
        </p:nvGraphicFramePr>
        <p:xfrm>
          <a:off x="5710238" y="3317875"/>
          <a:ext cx="10223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2" name="公式" r:id="rId5" imgW="405765" imgH="215900" progId="Equation.3">
                  <p:embed/>
                </p:oleObj>
              </mc:Choice>
              <mc:Fallback>
                <p:oleObj name="公式" r:id="rId5" imgW="405765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0238" y="3317875"/>
                        <a:ext cx="102235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1271" name="AutoShape 7"/>
          <p:cNvSpPr/>
          <p:nvPr/>
        </p:nvSpPr>
        <p:spPr bwMode="auto">
          <a:xfrm>
            <a:off x="4991100" y="1828800"/>
            <a:ext cx="438150" cy="1771650"/>
          </a:xfrm>
          <a:prstGeom prst="leftBrace">
            <a:avLst>
              <a:gd name="adj1" fmla="val 33696"/>
              <a:gd name="adj2" fmla="val 50000"/>
            </a:avLst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51272" name="Object 8"/>
          <p:cNvGraphicFramePr>
            <a:graphicFrameLocks noChangeAspect="1"/>
          </p:cNvGraphicFramePr>
          <p:nvPr/>
        </p:nvGraphicFramePr>
        <p:xfrm>
          <a:off x="2982913" y="3973513"/>
          <a:ext cx="346075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23" name="公式" r:id="rId7" imgW="1064895" imgH="376555" progId="Equation.3">
                  <p:embed/>
                </p:oleObj>
              </mc:Choice>
              <mc:Fallback>
                <p:oleObj name="公式" r:id="rId7" imgW="1064895" imgH="37655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2913" y="3973513"/>
                        <a:ext cx="3460750" cy="133985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1273" name="Group 9"/>
          <p:cNvGrpSpPr/>
          <p:nvPr/>
        </p:nvGrpSpPr>
        <p:grpSpPr bwMode="auto">
          <a:xfrm>
            <a:off x="495300" y="900113"/>
            <a:ext cx="3829050" cy="2262187"/>
            <a:chOff x="312" y="567"/>
            <a:chExt cx="2412" cy="1425"/>
          </a:xfrm>
        </p:grpSpPr>
        <p:sp>
          <p:nvSpPr>
            <p:cNvPr id="64523" name="Text Box 10"/>
            <p:cNvSpPr txBox="1">
              <a:spLocks noChangeArrowheads="1"/>
            </p:cNvSpPr>
            <p:nvPr/>
          </p:nvSpPr>
          <p:spPr bwMode="auto">
            <a:xfrm>
              <a:off x="312" y="1137"/>
              <a:ext cx="38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600" b="1" i="1">
                  <a:ea typeface="楷体_GB2312" pitchFamily="49" charset="-122"/>
                </a:rPr>
                <a:t>u</a:t>
              </a:r>
              <a:r>
                <a:rPr kumimoji="1" lang="en-US" altLang="zh-CN" sz="2400" b="1" baseline="-25000">
                  <a:ea typeface="楷体_GB2312" pitchFamily="49" charset="-122"/>
                </a:rPr>
                <a:t>i</a:t>
              </a:r>
              <a:endParaRPr kumimoji="1" lang="en-US" altLang="zh-CN" sz="2400" b="1" baseline="-25000">
                <a:ea typeface="楷体_GB2312" pitchFamily="49" charset="-122"/>
              </a:endParaRPr>
            </a:p>
          </p:txBody>
        </p:sp>
        <p:grpSp>
          <p:nvGrpSpPr>
            <p:cNvPr id="64524" name="Group 11"/>
            <p:cNvGrpSpPr/>
            <p:nvPr/>
          </p:nvGrpSpPr>
          <p:grpSpPr bwMode="auto">
            <a:xfrm>
              <a:off x="888" y="1608"/>
              <a:ext cx="384" cy="96"/>
              <a:chOff x="1584" y="432"/>
              <a:chExt cx="384" cy="96"/>
            </a:xfrm>
          </p:grpSpPr>
          <p:sp>
            <p:nvSpPr>
              <p:cNvPr id="64562" name="Rectangle 12"/>
              <p:cNvSpPr>
                <a:spLocks noChangeArrowheads="1"/>
              </p:cNvSpPr>
              <p:nvPr/>
            </p:nvSpPr>
            <p:spPr bwMode="auto">
              <a:xfrm>
                <a:off x="1680" y="432"/>
                <a:ext cx="192" cy="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63" name="Line 13"/>
              <p:cNvSpPr>
                <a:spLocks noChangeShapeType="1"/>
              </p:cNvSpPr>
              <p:nvPr/>
            </p:nvSpPr>
            <p:spPr bwMode="auto">
              <a:xfrm>
                <a:off x="1584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64" name="Line 14"/>
              <p:cNvSpPr>
                <a:spLocks noChangeShapeType="1"/>
              </p:cNvSpPr>
              <p:nvPr/>
            </p:nvSpPr>
            <p:spPr bwMode="auto">
              <a:xfrm>
                <a:off x="1872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4525" name="Group 15"/>
            <p:cNvGrpSpPr/>
            <p:nvPr/>
          </p:nvGrpSpPr>
          <p:grpSpPr bwMode="auto">
            <a:xfrm>
              <a:off x="1464" y="888"/>
              <a:ext cx="384" cy="96"/>
              <a:chOff x="1584" y="432"/>
              <a:chExt cx="384" cy="96"/>
            </a:xfrm>
          </p:grpSpPr>
          <p:sp>
            <p:nvSpPr>
              <p:cNvPr id="64559" name="Rectangle 16"/>
              <p:cNvSpPr>
                <a:spLocks noChangeArrowheads="1"/>
              </p:cNvSpPr>
              <p:nvPr/>
            </p:nvSpPr>
            <p:spPr bwMode="auto">
              <a:xfrm>
                <a:off x="1680" y="432"/>
                <a:ext cx="192" cy="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60" name="Line 17"/>
              <p:cNvSpPr>
                <a:spLocks noChangeShapeType="1"/>
              </p:cNvSpPr>
              <p:nvPr/>
            </p:nvSpPr>
            <p:spPr bwMode="auto">
              <a:xfrm>
                <a:off x="1584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561" name="Line 18"/>
              <p:cNvSpPr>
                <a:spLocks noChangeShapeType="1"/>
              </p:cNvSpPr>
              <p:nvPr/>
            </p:nvSpPr>
            <p:spPr bwMode="auto">
              <a:xfrm>
                <a:off x="1872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4526" name="Rectangle 19"/>
            <p:cNvSpPr>
              <a:spLocks noChangeArrowheads="1"/>
            </p:cNvSpPr>
            <p:nvPr/>
          </p:nvSpPr>
          <p:spPr bwMode="auto">
            <a:xfrm>
              <a:off x="1416" y="1176"/>
              <a:ext cx="480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7" name="Line 20"/>
            <p:cNvSpPr>
              <a:spLocks noChangeShapeType="1"/>
            </p:cNvSpPr>
            <p:nvPr/>
          </p:nvSpPr>
          <p:spPr bwMode="auto">
            <a:xfrm>
              <a:off x="1272" y="165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528" name="Line 21"/>
            <p:cNvSpPr>
              <a:spLocks noChangeShapeType="1"/>
            </p:cNvSpPr>
            <p:nvPr/>
          </p:nvSpPr>
          <p:spPr bwMode="auto">
            <a:xfrm>
              <a:off x="1896" y="151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64529" name="AutoShape 22"/>
            <p:cNvSpPr>
              <a:spLocks noChangeArrowheads="1"/>
            </p:cNvSpPr>
            <p:nvPr/>
          </p:nvSpPr>
          <p:spPr bwMode="auto">
            <a:xfrm rot="-5400000">
              <a:off x="1608" y="1224"/>
              <a:ext cx="96" cy="96"/>
            </a:xfrm>
            <a:prstGeom prst="flowChartMerge">
              <a:avLst/>
            </a:prstGeom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4530" name="Object 23"/>
            <p:cNvGraphicFramePr>
              <a:graphicFrameLocks noChangeAspect="1"/>
            </p:cNvGraphicFramePr>
            <p:nvPr/>
          </p:nvGraphicFramePr>
          <p:xfrm>
            <a:off x="1698" y="1196"/>
            <a:ext cx="19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624" name="Equation" r:id="rId9" imgW="152400" imgH="127000" progId="Equation.3">
                    <p:embed/>
                  </p:oleObj>
                </mc:Choice>
                <mc:Fallback>
                  <p:oleObj name="Equation" r:id="rId9" imgW="152400" imgH="1270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8" y="1196"/>
                          <a:ext cx="192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4531" name="Text Box 24"/>
            <p:cNvSpPr txBox="1">
              <a:spLocks noChangeArrowheads="1"/>
            </p:cNvSpPr>
            <p:nvPr/>
          </p:nvSpPr>
          <p:spPr bwMode="auto">
            <a:xfrm>
              <a:off x="1332" y="1203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800" b="1">
                  <a:ea typeface="楷体_GB2312" pitchFamily="49" charset="-122"/>
                </a:rPr>
                <a:t>－</a:t>
              </a:r>
              <a:endParaRPr kumimoji="1" lang="zh-CN" altLang="en-US" sz="2800" b="1">
                <a:ea typeface="楷体_GB2312" pitchFamily="49" charset="-122"/>
              </a:endParaRPr>
            </a:p>
          </p:txBody>
        </p:sp>
        <p:sp>
          <p:nvSpPr>
            <p:cNvPr id="64532" name="Text Box 25"/>
            <p:cNvSpPr txBox="1">
              <a:spLocks noChangeArrowheads="1"/>
            </p:cNvSpPr>
            <p:nvPr/>
          </p:nvSpPr>
          <p:spPr bwMode="auto">
            <a:xfrm>
              <a:off x="1398" y="1473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+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64533" name="Text Box 26"/>
            <p:cNvSpPr txBox="1">
              <a:spLocks noChangeArrowheads="1"/>
            </p:cNvSpPr>
            <p:nvPr/>
          </p:nvSpPr>
          <p:spPr bwMode="auto">
            <a:xfrm>
              <a:off x="1674" y="1335"/>
              <a:ext cx="33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+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64534" name="Line 27"/>
            <p:cNvSpPr>
              <a:spLocks noChangeShapeType="1"/>
            </p:cNvSpPr>
            <p:nvPr/>
          </p:nvSpPr>
          <p:spPr bwMode="auto">
            <a:xfrm>
              <a:off x="1272" y="936"/>
              <a:ext cx="0" cy="4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35" name="Line 28"/>
            <p:cNvSpPr>
              <a:spLocks noChangeShapeType="1"/>
            </p:cNvSpPr>
            <p:nvPr/>
          </p:nvSpPr>
          <p:spPr bwMode="auto">
            <a:xfrm>
              <a:off x="1272" y="936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36" name="Line 29"/>
            <p:cNvSpPr>
              <a:spLocks noChangeShapeType="1"/>
            </p:cNvSpPr>
            <p:nvPr/>
          </p:nvSpPr>
          <p:spPr bwMode="auto">
            <a:xfrm>
              <a:off x="1992" y="1512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37" name="Line 30"/>
            <p:cNvSpPr>
              <a:spLocks noChangeShapeType="1"/>
            </p:cNvSpPr>
            <p:nvPr/>
          </p:nvSpPr>
          <p:spPr bwMode="auto">
            <a:xfrm>
              <a:off x="2040" y="936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38" name="Line 31"/>
            <p:cNvSpPr>
              <a:spLocks noChangeShapeType="1"/>
            </p:cNvSpPr>
            <p:nvPr/>
          </p:nvSpPr>
          <p:spPr bwMode="auto">
            <a:xfrm>
              <a:off x="1848" y="93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39" name="Line 32"/>
            <p:cNvSpPr>
              <a:spLocks noChangeShapeType="1"/>
            </p:cNvSpPr>
            <p:nvPr/>
          </p:nvSpPr>
          <p:spPr bwMode="auto">
            <a:xfrm>
              <a:off x="744" y="165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40" name="Line 33"/>
            <p:cNvSpPr>
              <a:spLocks noChangeShapeType="1"/>
            </p:cNvSpPr>
            <p:nvPr/>
          </p:nvSpPr>
          <p:spPr bwMode="auto">
            <a:xfrm>
              <a:off x="744" y="1656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41" name="Line 34"/>
            <p:cNvSpPr>
              <a:spLocks noChangeShapeType="1"/>
            </p:cNvSpPr>
            <p:nvPr/>
          </p:nvSpPr>
          <p:spPr bwMode="auto">
            <a:xfrm>
              <a:off x="744" y="1650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42" name="Line 35"/>
            <p:cNvSpPr>
              <a:spLocks noChangeShapeType="1"/>
            </p:cNvSpPr>
            <p:nvPr/>
          </p:nvSpPr>
          <p:spPr bwMode="auto">
            <a:xfrm>
              <a:off x="648" y="184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43" name="Text Box 36"/>
            <p:cNvSpPr txBox="1">
              <a:spLocks noChangeArrowheads="1"/>
            </p:cNvSpPr>
            <p:nvPr/>
          </p:nvSpPr>
          <p:spPr bwMode="auto">
            <a:xfrm>
              <a:off x="2340" y="1249"/>
              <a:ext cx="38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600" b="1" i="1">
                  <a:ea typeface="楷体_GB2312" pitchFamily="49" charset="-122"/>
                </a:rPr>
                <a:t>u</a:t>
              </a:r>
              <a:r>
                <a:rPr kumimoji="1" lang="en-US" altLang="zh-CN" sz="2400" b="1" baseline="-25000">
                  <a:ea typeface="楷体_GB2312" pitchFamily="49" charset="-122"/>
                </a:rPr>
                <a:t>o</a:t>
              </a:r>
              <a:endParaRPr kumimoji="1" lang="en-US" altLang="zh-CN" sz="2400" b="1" baseline="-25000">
                <a:ea typeface="楷体_GB2312" pitchFamily="49" charset="-122"/>
              </a:endParaRPr>
            </a:p>
          </p:txBody>
        </p:sp>
        <p:sp>
          <p:nvSpPr>
            <p:cNvPr id="64544" name="Text Box 37"/>
            <p:cNvSpPr txBox="1">
              <a:spLocks noChangeArrowheads="1"/>
            </p:cNvSpPr>
            <p:nvPr/>
          </p:nvSpPr>
          <p:spPr bwMode="auto">
            <a:xfrm>
              <a:off x="1560" y="609"/>
              <a:ext cx="4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F</a:t>
              </a:r>
              <a:endParaRPr kumimoji="1" lang="en-US" altLang="zh-CN" sz="2400" b="1" baseline="-25000">
                <a:ea typeface="楷体_GB2312" pitchFamily="49" charset="-122"/>
              </a:endParaRPr>
            </a:p>
          </p:txBody>
        </p:sp>
        <p:sp>
          <p:nvSpPr>
            <p:cNvPr id="64545" name="Text Box 38"/>
            <p:cNvSpPr txBox="1">
              <a:spLocks noChangeArrowheads="1"/>
            </p:cNvSpPr>
            <p:nvPr/>
          </p:nvSpPr>
          <p:spPr bwMode="auto">
            <a:xfrm>
              <a:off x="936" y="1704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1600" b="1">
                  <a:ea typeface="楷体_GB2312" pitchFamily="49" charset="-122"/>
                </a:rPr>
                <a:t>2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64546" name="Line 39"/>
            <p:cNvSpPr>
              <a:spLocks noChangeShapeType="1"/>
            </p:cNvSpPr>
            <p:nvPr/>
          </p:nvSpPr>
          <p:spPr bwMode="auto">
            <a:xfrm>
              <a:off x="690" y="1284"/>
              <a:ext cx="24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47" name="Text Box 40"/>
            <p:cNvSpPr txBox="1">
              <a:spLocks noChangeArrowheads="1"/>
            </p:cNvSpPr>
            <p:nvPr/>
          </p:nvSpPr>
          <p:spPr bwMode="auto">
            <a:xfrm>
              <a:off x="630" y="990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3300"/>
                  </a:solidFill>
                  <a:ea typeface="楷体_GB2312" pitchFamily="49" charset="-122"/>
                </a:rPr>
                <a:t>i</a:t>
              </a:r>
              <a:r>
                <a:rPr kumimoji="1" lang="en-US" altLang="zh-CN" sz="2400" b="1" baseline="-25000">
                  <a:solidFill>
                    <a:srgbClr val="FF3300"/>
                  </a:solidFill>
                  <a:ea typeface="楷体_GB2312" pitchFamily="49" charset="-122"/>
                </a:rPr>
                <a:t>1</a:t>
              </a:r>
              <a:endParaRPr kumimoji="1" lang="en-US" altLang="zh-CN" sz="2400" b="1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64548" name="Line 41"/>
            <p:cNvSpPr>
              <a:spLocks noChangeShapeType="1"/>
            </p:cNvSpPr>
            <p:nvPr/>
          </p:nvSpPr>
          <p:spPr bwMode="auto">
            <a:xfrm>
              <a:off x="1272" y="858"/>
              <a:ext cx="19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49" name="Text Box 42"/>
            <p:cNvSpPr txBox="1">
              <a:spLocks noChangeArrowheads="1"/>
            </p:cNvSpPr>
            <p:nvPr/>
          </p:nvSpPr>
          <p:spPr bwMode="auto">
            <a:xfrm>
              <a:off x="1176" y="567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3300"/>
                  </a:solidFill>
                  <a:ea typeface="楷体_GB2312" pitchFamily="49" charset="-122"/>
                </a:rPr>
                <a:t>i</a:t>
              </a:r>
              <a:r>
                <a:rPr kumimoji="1" lang="en-US" altLang="zh-CN" sz="2400" b="1" baseline="-25000">
                  <a:solidFill>
                    <a:srgbClr val="FF3300"/>
                  </a:solidFill>
                  <a:ea typeface="楷体_GB2312" pitchFamily="49" charset="-122"/>
                </a:rPr>
                <a:t>F</a:t>
              </a:r>
              <a:endParaRPr kumimoji="1" lang="en-US" altLang="zh-CN" sz="2800" b="1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64550" name="Text Box 43"/>
            <p:cNvSpPr txBox="1">
              <a:spLocks noChangeArrowheads="1"/>
            </p:cNvSpPr>
            <p:nvPr/>
          </p:nvSpPr>
          <p:spPr bwMode="auto">
            <a:xfrm>
              <a:off x="936" y="993"/>
              <a:ext cx="3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C</a:t>
              </a:r>
              <a:r>
                <a:rPr kumimoji="1" lang="en-US" altLang="zh-CN" sz="2400" b="1" baseline="-25000">
                  <a:ea typeface="楷体_GB2312" pitchFamily="49" charset="-122"/>
                </a:rPr>
                <a:t>1</a:t>
              </a:r>
              <a:endParaRPr kumimoji="1" lang="en-US" altLang="zh-CN" sz="2400" b="1" baseline="-25000">
                <a:ea typeface="楷体_GB2312" pitchFamily="49" charset="-122"/>
              </a:endParaRPr>
            </a:p>
          </p:txBody>
        </p:sp>
        <p:sp>
          <p:nvSpPr>
            <p:cNvPr id="64551" name="Line 44"/>
            <p:cNvSpPr>
              <a:spLocks noChangeShapeType="1"/>
            </p:cNvSpPr>
            <p:nvPr/>
          </p:nvSpPr>
          <p:spPr bwMode="auto">
            <a:xfrm>
              <a:off x="984" y="1281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52" name="Line 45"/>
            <p:cNvSpPr>
              <a:spLocks noChangeShapeType="1"/>
            </p:cNvSpPr>
            <p:nvPr/>
          </p:nvSpPr>
          <p:spPr bwMode="auto">
            <a:xfrm>
              <a:off x="1080" y="1281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53" name="Line 46"/>
            <p:cNvSpPr>
              <a:spLocks noChangeShapeType="1"/>
            </p:cNvSpPr>
            <p:nvPr/>
          </p:nvSpPr>
          <p:spPr bwMode="auto">
            <a:xfrm>
              <a:off x="696" y="1377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54" name="Line 47"/>
            <p:cNvSpPr>
              <a:spLocks noChangeShapeType="1"/>
            </p:cNvSpPr>
            <p:nvPr/>
          </p:nvSpPr>
          <p:spPr bwMode="auto">
            <a:xfrm>
              <a:off x="1080" y="1377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55" name="Oval 48"/>
            <p:cNvSpPr>
              <a:spLocks noChangeArrowheads="1"/>
            </p:cNvSpPr>
            <p:nvPr/>
          </p:nvSpPr>
          <p:spPr bwMode="auto">
            <a:xfrm>
              <a:off x="1248" y="1344"/>
              <a:ext cx="60" cy="6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56" name="Oval 49"/>
            <p:cNvSpPr>
              <a:spLocks noChangeArrowheads="1"/>
            </p:cNvSpPr>
            <p:nvPr/>
          </p:nvSpPr>
          <p:spPr bwMode="auto">
            <a:xfrm>
              <a:off x="2016" y="1476"/>
              <a:ext cx="60" cy="6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57" name="Oval 50"/>
            <p:cNvSpPr>
              <a:spLocks noChangeArrowheads="1"/>
            </p:cNvSpPr>
            <p:nvPr/>
          </p:nvSpPr>
          <p:spPr bwMode="auto">
            <a:xfrm>
              <a:off x="636" y="1344"/>
              <a:ext cx="60" cy="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4558" name="Oval 51"/>
            <p:cNvSpPr>
              <a:spLocks noChangeArrowheads="1"/>
            </p:cNvSpPr>
            <p:nvPr/>
          </p:nvSpPr>
          <p:spPr bwMode="auto">
            <a:xfrm>
              <a:off x="2316" y="1476"/>
              <a:ext cx="60" cy="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51316" name="Text Box 52"/>
          <p:cNvSpPr txBox="1">
            <a:spLocks noChangeArrowheads="1"/>
          </p:cNvSpPr>
          <p:nvPr/>
        </p:nvSpPr>
        <p:spPr bwMode="auto">
          <a:xfrm>
            <a:off x="1714500" y="4286250"/>
            <a:ext cx="18478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003399"/>
                </a:solidFill>
                <a:ea typeface="楷体_GB2312" pitchFamily="49" charset="-122"/>
              </a:rPr>
              <a:t>解得：</a:t>
            </a:r>
            <a:endParaRPr kumimoji="1" lang="zh-CN" altLang="en-US" sz="3200" b="1">
              <a:solidFill>
                <a:srgbClr val="003399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5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5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5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5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5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51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5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1266" grpId="0" autoUpdateAnimBg="0" build="p"/>
      <p:bldP spid="651267" grpId="0" autoUpdateAnimBg="0" build="p"/>
      <p:bldP spid="651271" grpId="0" animBg="1"/>
      <p:bldP spid="651316" grpId="0" autoUpdateAnimBg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4191000" cy="7620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3.</a:t>
            </a:r>
            <a:r>
              <a:rPr lang="zh-CN" altLang="en-US" sz="28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比例</a:t>
            </a:r>
            <a:r>
              <a:rPr lang="en-US" altLang="zh-CN" sz="28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8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微分运算电路</a:t>
            </a:r>
            <a:endParaRPr lang="zh-CN" altLang="en-US" sz="2800" b="1" smtClean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44451" name="Text Box 3"/>
          <p:cNvSpPr txBox="1">
            <a:spLocks noChangeArrowheads="1"/>
          </p:cNvSpPr>
          <p:nvPr/>
        </p:nvSpPr>
        <p:spPr bwMode="auto">
          <a:xfrm>
            <a:off x="550863" y="4697413"/>
            <a:ext cx="7499350" cy="547687"/>
          </a:xfrm>
          <a:prstGeom prst="rect">
            <a:avLst/>
          </a:prstGeom>
          <a:solidFill>
            <a:srgbClr val="CCFFFF"/>
          </a:solidFill>
          <a:ln w="28575">
            <a:solidFill>
              <a:srgbClr val="339933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上式表明：输出电压是对输入电压的比例</a:t>
            </a:r>
            <a:r>
              <a:rPr kumimoji="1" lang="en-US" altLang="zh-CN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zh-CN" altLang="en-US" sz="2800" b="1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微分</a:t>
            </a:r>
            <a:endParaRPr kumimoji="1" lang="zh-CN" altLang="en-US" sz="2800" b="1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44452" name="Text Box 4" descr="40%"/>
          <p:cNvSpPr txBox="1">
            <a:spLocks noChangeArrowheads="1"/>
          </p:cNvSpPr>
          <p:nvPr/>
        </p:nvSpPr>
        <p:spPr bwMode="auto">
          <a:xfrm>
            <a:off x="457200" y="5302250"/>
            <a:ext cx="82296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pct40">
                  <a:fgClr>
                    <a:srgbClr val="FFCC99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CC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kumimoji="1"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控制系统中， </a:t>
            </a:r>
            <a:r>
              <a:rPr kumimoji="1" lang="en-US" altLang="zh-CN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PD</a:t>
            </a:r>
            <a:r>
              <a:rPr kumimoji="1" lang="zh-CN" altLang="en-US" sz="2800" b="1">
                <a:solidFill>
                  <a:schemeClr val="tx2"/>
                </a:solidFill>
                <a:latin typeface="楷体_GB2312" pitchFamily="49" charset="-122"/>
                <a:ea typeface="楷体_GB2312" pitchFamily="49" charset="-122"/>
              </a:rPr>
              <a:t>调节器在调节过程中起加速作用，即使系统有较快的响应速度和工作稳定性。</a:t>
            </a:r>
            <a:endParaRPr kumimoji="1" lang="zh-CN" altLang="en-US" sz="2800" b="1">
              <a:solidFill>
                <a:schemeClr val="tx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744481" name="Object 33"/>
          <p:cNvGraphicFramePr>
            <a:graphicFrameLocks noChangeAspect="1"/>
          </p:cNvGraphicFramePr>
          <p:nvPr/>
        </p:nvGraphicFramePr>
        <p:xfrm>
          <a:off x="900113" y="908050"/>
          <a:ext cx="215900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5" name="Equation" r:id="rId1" imgW="699135" imgH="172085" progId="Equation.3">
                  <p:embed/>
                </p:oleObj>
              </mc:Choice>
              <mc:Fallback>
                <p:oleObj name="Equation" r:id="rId1" imgW="699135" imgH="172085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908050"/>
                        <a:ext cx="2159000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4482" name="Object 34"/>
          <p:cNvGraphicFramePr>
            <a:graphicFrameLocks noChangeAspect="1"/>
          </p:cNvGraphicFramePr>
          <p:nvPr/>
        </p:nvGraphicFramePr>
        <p:xfrm>
          <a:off x="989013" y="1557338"/>
          <a:ext cx="1836737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6" name="公式" r:id="rId3" imgW="645160" imgH="172085" progId="Equation.3">
                  <p:embed/>
                </p:oleObj>
              </mc:Choice>
              <mc:Fallback>
                <p:oleObj name="公式" r:id="rId3" imgW="645160" imgH="172085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9013" y="1557338"/>
                        <a:ext cx="1836737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4483" name="Object 35"/>
          <p:cNvGraphicFramePr>
            <a:graphicFrameLocks noChangeAspect="1"/>
          </p:cNvGraphicFramePr>
          <p:nvPr/>
        </p:nvGraphicFramePr>
        <p:xfrm>
          <a:off x="1289050" y="2133600"/>
          <a:ext cx="2368550" cy="1147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7" name="Equation" r:id="rId5" imgW="946785" imgH="419735" progId="Equation.3">
                  <p:embed/>
                </p:oleObj>
              </mc:Choice>
              <mc:Fallback>
                <p:oleObj name="Equation" r:id="rId5" imgW="946785" imgH="419735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9050" y="2133600"/>
                        <a:ext cx="2368550" cy="1147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4484" name="Object 36"/>
          <p:cNvGraphicFramePr>
            <a:graphicFrameLocks noChangeAspect="1"/>
          </p:cNvGraphicFramePr>
          <p:nvPr/>
        </p:nvGraphicFramePr>
        <p:xfrm>
          <a:off x="871538" y="3467100"/>
          <a:ext cx="4379912" cy="111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8" name="公式" r:id="rId7" imgW="1753235" imgH="419735" progId="Equation.3">
                  <p:embed/>
                </p:oleObj>
              </mc:Choice>
              <mc:Fallback>
                <p:oleObj name="公式" r:id="rId7" imgW="1753235" imgH="419735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3467100"/>
                        <a:ext cx="4379912" cy="1119188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19050">
                        <a:solidFill>
                          <a:srgbClr val="0066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4485" name="Rectangle 37" descr="40%"/>
          <p:cNvSpPr>
            <a:spLocks noChangeArrowheads="1"/>
          </p:cNvSpPr>
          <p:nvPr/>
        </p:nvSpPr>
        <p:spPr bwMode="auto">
          <a:xfrm>
            <a:off x="3840163" y="303213"/>
            <a:ext cx="28194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pattFill prst="pct40">
                  <a:fgClr>
                    <a:srgbClr val="00CCFF"/>
                  </a:fgClr>
                  <a:bgClr>
                    <a:srgbClr val="FFFFFF"/>
                  </a:bgClr>
                </a:patt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kumimoji="1" lang="en-US" altLang="zh-CN" sz="2800" b="1">
                <a:solidFill>
                  <a:srgbClr val="CC0000"/>
                </a:solidFill>
                <a:ea typeface="楷体_GB2312" pitchFamily="49" charset="-122"/>
              </a:rPr>
              <a:t>—</a:t>
            </a: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PD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调节器</a:t>
            </a:r>
            <a:endParaRPr kumimoji="1" lang="zh-CN" altLang="en-US" sz="28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grpSp>
        <p:nvGrpSpPr>
          <p:cNvPr id="65546" name="Group 38"/>
          <p:cNvGrpSpPr/>
          <p:nvPr/>
        </p:nvGrpSpPr>
        <p:grpSpPr bwMode="auto">
          <a:xfrm>
            <a:off x="4648200" y="595313"/>
            <a:ext cx="4724400" cy="2762250"/>
            <a:chOff x="2832" y="384"/>
            <a:chExt cx="2448" cy="1431"/>
          </a:xfrm>
        </p:grpSpPr>
        <p:sp>
          <p:nvSpPr>
            <p:cNvPr id="65554" name="Text Box 39"/>
            <p:cNvSpPr txBox="1">
              <a:spLocks noChangeArrowheads="1"/>
            </p:cNvSpPr>
            <p:nvPr/>
          </p:nvSpPr>
          <p:spPr bwMode="auto">
            <a:xfrm>
              <a:off x="4714" y="1287"/>
              <a:ext cx="56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99"/>
                  </a:solidFill>
                </a:rPr>
                <a:t>u</a:t>
              </a:r>
              <a:r>
                <a:rPr kumimoji="1" lang="en-US" altLang="zh-CN" sz="2800" b="1" baseline="-25000">
                  <a:solidFill>
                    <a:srgbClr val="000099"/>
                  </a:solidFill>
                </a:rPr>
                <a:t>o</a:t>
              </a:r>
              <a:endParaRPr kumimoji="1" lang="en-US" altLang="zh-CN" sz="2800" b="1">
                <a:solidFill>
                  <a:srgbClr val="000099"/>
                </a:solidFill>
              </a:endParaRPr>
            </a:p>
          </p:txBody>
        </p:sp>
        <p:sp>
          <p:nvSpPr>
            <p:cNvPr id="65555" name="Rectangle 40"/>
            <p:cNvSpPr>
              <a:spLocks noChangeArrowheads="1"/>
            </p:cNvSpPr>
            <p:nvPr/>
          </p:nvSpPr>
          <p:spPr bwMode="auto">
            <a:xfrm>
              <a:off x="3417" y="384"/>
              <a:ext cx="56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800" b="1" i="1"/>
                <a:t>C</a:t>
              </a:r>
              <a:r>
                <a:rPr kumimoji="1" lang="en-US" altLang="zh-CN" sz="2800" b="1" baseline="-25000"/>
                <a:t>1</a:t>
              </a:r>
              <a:endParaRPr kumimoji="1" lang="en-US" altLang="zh-CN" sz="2800" b="1" i="1" baseline="-25000"/>
            </a:p>
          </p:txBody>
        </p:sp>
        <p:sp>
          <p:nvSpPr>
            <p:cNvPr id="65556" name="Line 41"/>
            <p:cNvSpPr>
              <a:spLocks noChangeShapeType="1"/>
            </p:cNvSpPr>
            <p:nvPr/>
          </p:nvSpPr>
          <p:spPr bwMode="auto">
            <a:xfrm>
              <a:off x="4599" y="788"/>
              <a:ext cx="0" cy="5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7" name="Text Box 42"/>
            <p:cNvSpPr txBox="1">
              <a:spLocks noChangeArrowheads="1"/>
            </p:cNvSpPr>
            <p:nvPr/>
          </p:nvSpPr>
          <p:spPr bwMode="auto">
            <a:xfrm>
              <a:off x="2832" y="1248"/>
              <a:ext cx="307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99"/>
                  </a:solidFill>
                </a:rPr>
                <a:t>u</a:t>
              </a:r>
              <a:r>
                <a:rPr kumimoji="1" lang="en-US" altLang="zh-CN" sz="2800" b="1" baseline="-25000">
                  <a:solidFill>
                    <a:srgbClr val="000099"/>
                  </a:solidFill>
                </a:rPr>
                <a:t>i</a:t>
              </a:r>
              <a:endParaRPr kumimoji="1" lang="en-US" altLang="zh-CN" sz="2800" b="1">
                <a:solidFill>
                  <a:srgbClr val="000099"/>
                </a:solidFill>
              </a:endParaRPr>
            </a:p>
          </p:txBody>
        </p:sp>
        <p:sp>
          <p:nvSpPr>
            <p:cNvPr id="65558" name="Rectangle 43"/>
            <p:cNvSpPr>
              <a:spLocks noChangeArrowheads="1"/>
            </p:cNvSpPr>
            <p:nvPr/>
          </p:nvSpPr>
          <p:spPr bwMode="auto">
            <a:xfrm>
              <a:off x="3438" y="1431"/>
              <a:ext cx="258" cy="7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9" name="Text Box 44"/>
            <p:cNvSpPr txBox="1">
              <a:spLocks noChangeArrowheads="1"/>
            </p:cNvSpPr>
            <p:nvPr/>
          </p:nvSpPr>
          <p:spPr bwMode="auto">
            <a:xfrm>
              <a:off x="3408" y="1479"/>
              <a:ext cx="35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/>
                <a:t>R</a:t>
              </a:r>
              <a:r>
                <a:rPr kumimoji="1" lang="en-US" altLang="zh-CN" sz="2800" b="1" baseline="-25000"/>
                <a:t>2</a:t>
              </a:r>
              <a:endParaRPr kumimoji="1" lang="en-US" altLang="zh-CN" sz="2800" b="1"/>
            </a:p>
          </p:txBody>
        </p:sp>
        <p:sp>
          <p:nvSpPr>
            <p:cNvPr id="65560" name="Rectangle 45"/>
            <p:cNvSpPr>
              <a:spLocks noChangeArrowheads="1"/>
            </p:cNvSpPr>
            <p:nvPr/>
          </p:nvSpPr>
          <p:spPr bwMode="auto">
            <a:xfrm>
              <a:off x="4080" y="751"/>
              <a:ext cx="258" cy="7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1" name="Line 46"/>
            <p:cNvSpPr>
              <a:spLocks noChangeShapeType="1"/>
            </p:cNvSpPr>
            <p:nvPr/>
          </p:nvSpPr>
          <p:spPr bwMode="auto">
            <a:xfrm>
              <a:off x="3840" y="788"/>
              <a:ext cx="0" cy="42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2" name="Rectangle 47"/>
            <p:cNvSpPr>
              <a:spLocks noChangeArrowheads="1"/>
            </p:cNvSpPr>
            <p:nvPr/>
          </p:nvSpPr>
          <p:spPr bwMode="auto">
            <a:xfrm>
              <a:off x="4058" y="432"/>
              <a:ext cx="29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800" b="1" i="1"/>
                <a:t>R</a:t>
              </a:r>
              <a:r>
                <a:rPr kumimoji="1" lang="en-US" altLang="zh-CN" sz="2800" b="1" baseline="-25000"/>
                <a:t>F</a:t>
              </a:r>
              <a:endParaRPr kumimoji="1" lang="en-US" altLang="zh-CN" sz="2800" b="1" baseline="-25000"/>
            </a:p>
          </p:txBody>
        </p:sp>
        <p:sp>
          <p:nvSpPr>
            <p:cNvPr id="65563" name="Line 48"/>
            <p:cNvSpPr>
              <a:spLocks noChangeShapeType="1"/>
            </p:cNvSpPr>
            <p:nvPr/>
          </p:nvSpPr>
          <p:spPr bwMode="auto">
            <a:xfrm>
              <a:off x="4336" y="788"/>
              <a:ext cx="27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4" name="Line 49"/>
            <p:cNvSpPr>
              <a:spLocks noChangeShapeType="1"/>
            </p:cNvSpPr>
            <p:nvPr/>
          </p:nvSpPr>
          <p:spPr bwMode="auto">
            <a:xfrm flipH="1">
              <a:off x="3131" y="1191"/>
              <a:ext cx="29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65" name="Line 50"/>
            <p:cNvSpPr>
              <a:spLocks noChangeShapeType="1"/>
            </p:cNvSpPr>
            <p:nvPr/>
          </p:nvSpPr>
          <p:spPr bwMode="auto">
            <a:xfrm flipH="1">
              <a:off x="3361" y="1470"/>
              <a:ext cx="7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5566" name="Group 51"/>
            <p:cNvGrpSpPr/>
            <p:nvPr/>
          </p:nvGrpSpPr>
          <p:grpSpPr bwMode="auto">
            <a:xfrm>
              <a:off x="3284" y="1470"/>
              <a:ext cx="148" cy="153"/>
              <a:chOff x="720" y="2736"/>
              <a:chExt cx="185" cy="192"/>
            </a:xfrm>
          </p:grpSpPr>
          <p:sp>
            <p:nvSpPr>
              <p:cNvPr id="65599" name="Line 52"/>
              <p:cNvSpPr>
                <a:spLocks noChangeShapeType="1"/>
              </p:cNvSpPr>
              <p:nvPr/>
            </p:nvSpPr>
            <p:spPr bwMode="auto">
              <a:xfrm>
                <a:off x="720" y="2928"/>
                <a:ext cx="1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600" name="Line 53"/>
              <p:cNvSpPr>
                <a:spLocks noChangeShapeType="1"/>
              </p:cNvSpPr>
              <p:nvPr/>
            </p:nvSpPr>
            <p:spPr bwMode="auto">
              <a:xfrm>
                <a:off x="816" y="273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567" name="Line 54"/>
            <p:cNvSpPr>
              <a:spLocks noChangeShapeType="1"/>
            </p:cNvSpPr>
            <p:nvPr/>
          </p:nvSpPr>
          <p:spPr bwMode="auto">
            <a:xfrm>
              <a:off x="3590" y="788"/>
              <a:ext cx="4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5568" name="Group 55"/>
            <p:cNvGrpSpPr/>
            <p:nvPr/>
          </p:nvGrpSpPr>
          <p:grpSpPr bwMode="auto">
            <a:xfrm>
              <a:off x="4685" y="1709"/>
              <a:ext cx="163" cy="106"/>
              <a:chOff x="2448" y="2832"/>
              <a:chExt cx="185" cy="96"/>
            </a:xfrm>
          </p:grpSpPr>
          <p:sp>
            <p:nvSpPr>
              <p:cNvPr id="65597" name="Line 56"/>
              <p:cNvSpPr>
                <a:spLocks noChangeShapeType="1"/>
              </p:cNvSpPr>
              <p:nvPr/>
            </p:nvSpPr>
            <p:spPr bwMode="auto">
              <a:xfrm>
                <a:off x="2448" y="2928"/>
                <a:ext cx="1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98" name="Line 57"/>
              <p:cNvSpPr>
                <a:spLocks noChangeShapeType="1"/>
              </p:cNvSpPr>
              <p:nvPr/>
            </p:nvSpPr>
            <p:spPr bwMode="auto">
              <a:xfrm>
                <a:off x="2544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5569" name="Group 58"/>
            <p:cNvGrpSpPr/>
            <p:nvPr/>
          </p:nvGrpSpPr>
          <p:grpSpPr bwMode="auto">
            <a:xfrm>
              <a:off x="3024" y="1709"/>
              <a:ext cx="144" cy="106"/>
              <a:chOff x="432" y="2832"/>
              <a:chExt cx="185" cy="96"/>
            </a:xfrm>
          </p:grpSpPr>
          <p:sp>
            <p:nvSpPr>
              <p:cNvPr id="65595" name="Line 59"/>
              <p:cNvSpPr>
                <a:spLocks noChangeShapeType="1"/>
              </p:cNvSpPr>
              <p:nvPr/>
            </p:nvSpPr>
            <p:spPr bwMode="auto">
              <a:xfrm>
                <a:off x="432" y="2928"/>
                <a:ext cx="1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96" name="Line 60"/>
              <p:cNvSpPr>
                <a:spLocks noChangeShapeType="1"/>
              </p:cNvSpPr>
              <p:nvPr/>
            </p:nvSpPr>
            <p:spPr bwMode="auto">
              <a:xfrm>
                <a:off x="528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570" name="Rectangle 61"/>
            <p:cNvSpPr>
              <a:spLocks noChangeArrowheads="1"/>
            </p:cNvSpPr>
            <p:nvPr/>
          </p:nvSpPr>
          <p:spPr bwMode="auto">
            <a:xfrm>
              <a:off x="2853" y="1047"/>
              <a:ext cx="201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FF3300"/>
                  </a:solidFill>
                </a:rPr>
                <a:t>+</a:t>
              </a:r>
              <a:endParaRPr kumimoji="1" lang="en-US" altLang="zh-CN" sz="2800" b="1">
                <a:solidFill>
                  <a:srgbClr val="FF3300"/>
                </a:solidFill>
              </a:endParaRPr>
            </a:p>
          </p:txBody>
        </p:sp>
        <p:sp>
          <p:nvSpPr>
            <p:cNvPr id="65571" name="Rectangle 62"/>
            <p:cNvSpPr>
              <a:spLocks noChangeArrowheads="1"/>
            </p:cNvSpPr>
            <p:nvPr/>
          </p:nvSpPr>
          <p:spPr bwMode="auto">
            <a:xfrm>
              <a:off x="4821" y="1143"/>
              <a:ext cx="201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FF3300"/>
                  </a:solidFill>
                </a:rPr>
                <a:t>+</a:t>
              </a:r>
              <a:endParaRPr kumimoji="1" lang="en-US" altLang="zh-CN" sz="2800" b="1">
                <a:solidFill>
                  <a:srgbClr val="FF3300"/>
                </a:solidFill>
              </a:endParaRPr>
            </a:p>
          </p:txBody>
        </p:sp>
        <p:sp>
          <p:nvSpPr>
            <p:cNvPr id="65572" name="Rectangle 63"/>
            <p:cNvSpPr>
              <a:spLocks noChangeArrowheads="1"/>
            </p:cNvSpPr>
            <p:nvPr/>
          </p:nvSpPr>
          <p:spPr bwMode="auto">
            <a:xfrm>
              <a:off x="2868" y="1479"/>
              <a:ext cx="18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FF3300"/>
                  </a:solidFill>
                </a:rPr>
                <a:t>–</a:t>
              </a:r>
              <a:endParaRPr kumimoji="1" lang="en-US" altLang="zh-CN" sz="2800" b="1">
                <a:solidFill>
                  <a:srgbClr val="FF3300"/>
                </a:solidFill>
              </a:endParaRPr>
            </a:p>
          </p:txBody>
        </p:sp>
        <p:sp>
          <p:nvSpPr>
            <p:cNvPr id="65573" name="Rectangle 64"/>
            <p:cNvSpPr>
              <a:spLocks noChangeArrowheads="1"/>
            </p:cNvSpPr>
            <p:nvPr/>
          </p:nvSpPr>
          <p:spPr bwMode="auto">
            <a:xfrm>
              <a:off x="4752" y="1479"/>
              <a:ext cx="318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FF3300"/>
                  </a:solidFill>
                </a:rPr>
                <a:t>–</a:t>
              </a:r>
              <a:endParaRPr kumimoji="1" lang="en-US" altLang="zh-CN" sz="2800" b="1">
                <a:solidFill>
                  <a:srgbClr val="FF3300"/>
                </a:solidFill>
              </a:endParaRPr>
            </a:p>
          </p:txBody>
        </p:sp>
        <p:sp>
          <p:nvSpPr>
            <p:cNvPr id="65574" name="Rectangle 65" descr="40%"/>
            <p:cNvSpPr>
              <a:spLocks noChangeArrowheads="1"/>
            </p:cNvSpPr>
            <p:nvPr/>
          </p:nvSpPr>
          <p:spPr bwMode="auto">
            <a:xfrm>
              <a:off x="3985" y="980"/>
              <a:ext cx="518" cy="61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pattFill prst="pct40">
                    <a:fgClr>
                      <a:srgbClr val="FF9900"/>
                    </a:fgClr>
                    <a:bgClr>
                      <a:srgbClr val="FFFFFF"/>
                    </a:bgClr>
                  </a:patt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5" name="Text Box 66"/>
            <p:cNvSpPr txBox="1">
              <a:spLocks noChangeArrowheads="1"/>
            </p:cNvSpPr>
            <p:nvPr/>
          </p:nvSpPr>
          <p:spPr bwMode="auto">
            <a:xfrm>
              <a:off x="3978" y="1303"/>
              <a:ext cx="2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/>
                <a:t>+</a:t>
              </a:r>
              <a:endParaRPr kumimoji="1" lang="en-US" altLang="zh-CN" sz="2800"/>
            </a:p>
          </p:txBody>
        </p:sp>
        <p:sp>
          <p:nvSpPr>
            <p:cNvPr id="65576" name="Text Box 67"/>
            <p:cNvSpPr txBox="1">
              <a:spLocks noChangeArrowheads="1"/>
            </p:cNvSpPr>
            <p:nvPr/>
          </p:nvSpPr>
          <p:spPr bwMode="auto">
            <a:xfrm>
              <a:off x="4296" y="1162"/>
              <a:ext cx="40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/>
                <a:t>+</a:t>
              </a:r>
              <a:endParaRPr kumimoji="1" lang="en-US" altLang="zh-CN" sz="2800"/>
            </a:p>
          </p:txBody>
        </p:sp>
        <p:sp>
          <p:nvSpPr>
            <p:cNvPr id="65577" name="Text Box 68"/>
            <p:cNvSpPr txBox="1">
              <a:spLocks noChangeArrowheads="1"/>
            </p:cNvSpPr>
            <p:nvPr/>
          </p:nvSpPr>
          <p:spPr bwMode="auto">
            <a:xfrm>
              <a:off x="4195" y="944"/>
              <a:ext cx="527" cy="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>
                  <a:ea typeface="创艺简宋体" pitchFamily="2" charset="-122"/>
                  <a:sym typeface="Symbol" panose="05050102010706020507" pitchFamily="18" charset="2"/>
                </a:rPr>
                <a:t></a:t>
              </a:r>
              <a:endParaRPr kumimoji="1" lang="en-US" altLang="zh-CN" sz="2400"/>
            </a:p>
          </p:txBody>
        </p:sp>
        <p:sp>
          <p:nvSpPr>
            <p:cNvPr id="65578" name="Line 69"/>
            <p:cNvSpPr>
              <a:spLocks noChangeShapeType="1"/>
            </p:cNvSpPr>
            <p:nvPr/>
          </p:nvSpPr>
          <p:spPr bwMode="auto">
            <a:xfrm>
              <a:off x="3696" y="1470"/>
              <a:ext cx="2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79" name="Line 70"/>
            <p:cNvSpPr>
              <a:spLocks noChangeShapeType="1"/>
            </p:cNvSpPr>
            <p:nvPr/>
          </p:nvSpPr>
          <p:spPr bwMode="auto">
            <a:xfrm>
              <a:off x="4503" y="1306"/>
              <a:ext cx="2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80" name="Line 71"/>
            <p:cNvSpPr>
              <a:spLocks noChangeShapeType="1"/>
            </p:cNvSpPr>
            <p:nvPr/>
          </p:nvSpPr>
          <p:spPr bwMode="auto">
            <a:xfrm>
              <a:off x="3885" y="807"/>
              <a:ext cx="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81" name="Line 72"/>
            <p:cNvSpPr>
              <a:spLocks noChangeShapeType="1"/>
            </p:cNvSpPr>
            <p:nvPr/>
          </p:nvSpPr>
          <p:spPr bwMode="auto">
            <a:xfrm>
              <a:off x="3708" y="1191"/>
              <a:ext cx="27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82" name="Text Box 73"/>
            <p:cNvSpPr txBox="1">
              <a:spLocks noChangeArrowheads="1"/>
            </p:cNvSpPr>
            <p:nvPr/>
          </p:nvSpPr>
          <p:spPr bwMode="auto">
            <a:xfrm>
              <a:off x="3985" y="1031"/>
              <a:ext cx="329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/>
                <a:t>–</a:t>
              </a:r>
              <a:endParaRPr kumimoji="1" lang="en-US" altLang="zh-CN" sz="2800"/>
            </a:p>
          </p:txBody>
        </p:sp>
        <p:sp>
          <p:nvSpPr>
            <p:cNvPr id="65583" name="Text Box 74"/>
            <p:cNvSpPr txBox="1">
              <a:spLocks noChangeArrowheads="1"/>
            </p:cNvSpPr>
            <p:nvPr/>
          </p:nvSpPr>
          <p:spPr bwMode="auto">
            <a:xfrm rot="5400000">
              <a:off x="4097" y="980"/>
              <a:ext cx="193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ym typeface="Symbol" panose="05050102010706020507" pitchFamily="18" charset="2"/>
                </a:rPr>
                <a:t></a:t>
              </a:r>
              <a:endParaRPr lang="en-US" altLang="zh-CN" sz="2400" b="1"/>
            </a:p>
          </p:txBody>
        </p:sp>
        <p:sp>
          <p:nvSpPr>
            <p:cNvPr id="65584" name="Oval 75"/>
            <p:cNvSpPr>
              <a:spLocks noChangeArrowheads="1"/>
            </p:cNvSpPr>
            <p:nvPr/>
          </p:nvSpPr>
          <p:spPr bwMode="auto">
            <a:xfrm>
              <a:off x="3072" y="1159"/>
              <a:ext cx="63" cy="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85" name="Oval 76"/>
            <p:cNvSpPr>
              <a:spLocks noChangeArrowheads="1"/>
            </p:cNvSpPr>
            <p:nvPr/>
          </p:nvSpPr>
          <p:spPr bwMode="auto">
            <a:xfrm>
              <a:off x="4752" y="1272"/>
              <a:ext cx="63" cy="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86" name="Oval 77"/>
            <p:cNvSpPr>
              <a:spLocks noChangeArrowheads="1"/>
            </p:cNvSpPr>
            <p:nvPr/>
          </p:nvSpPr>
          <p:spPr bwMode="auto">
            <a:xfrm>
              <a:off x="3072" y="1656"/>
              <a:ext cx="63" cy="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87" name="Oval 78"/>
            <p:cNvSpPr>
              <a:spLocks noChangeArrowheads="1"/>
            </p:cNvSpPr>
            <p:nvPr/>
          </p:nvSpPr>
          <p:spPr bwMode="auto">
            <a:xfrm>
              <a:off x="4737" y="1656"/>
              <a:ext cx="63" cy="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5588" name="Group 79"/>
            <p:cNvGrpSpPr/>
            <p:nvPr/>
          </p:nvGrpSpPr>
          <p:grpSpPr bwMode="auto">
            <a:xfrm>
              <a:off x="3552" y="698"/>
              <a:ext cx="48" cy="190"/>
              <a:chOff x="1008" y="1298"/>
              <a:chExt cx="48" cy="190"/>
            </a:xfrm>
          </p:grpSpPr>
          <p:sp>
            <p:nvSpPr>
              <p:cNvPr id="65593" name="Line 80"/>
              <p:cNvSpPr>
                <a:spLocks noChangeShapeType="1"/>
              </p:cNvSpPr>
              <p:nvPr/>
            </p:nvSpPr>
            <p:spPr bwMode="auto">
              <a:xfrm>
                <a:off x="1008" y="1298"/>
                <a:ext cx="0" cy="19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594" name="Line 81"/>
              <p:cNvSpPr>
                <a:spLocks noChangeShapeType="1"/>
              </p:cNvSpPr>
              <p:nvPr/>
            </p:nvSpPr>
            <p:spPr bwMode="auto">
              <a:xfrm>
                <a:off x="1056" y="1298"/>
                <a:ext cx="0" cy="190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5589" name="Rectangle 82"/>
            <p:cNvSpPr>
              <a:spLocks noChangeArrowheads="1"/>
            </p:cNvSpPr>
            <p:nvPr/>
          </p:nvSpPr>
          <p:spPr bwMode="auto">
            <a:xfrm>
              <a:off x="3438" y="1152"/>
              <a:ext cx="258" cy="7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90" name="Text Box 83"/>
            <p:cNvSpPr txBox="1">
              <a:spLocks noChangeArrowheads="1"/>
            </p:cNvSpPr>
            <p:nvPr/>
          </p:nvSpPr>
          <p:spPr bwMode="auto">
            <a:xfrm>
              <a:off x="3408" y="864"/>
              <a:ext cx="35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/>
                <a:t>R</a:t>
              </a:r>
              <a:r>
                <a:rPr kumimoji="1" lang="en-US" altLang="zh-CN" sz="2800" b="1" baseline="-25000"/>
                <a:t>1</a:t>
              </a:r>
              <a:endParaRPr kumimoji="1" lang="en-US" altLang="zh-CN" sz="2800" b="1"/>
            </a:p>
          </p:txBody>
        </p:sp>
        <p:sp>
          <p:nvSpPr>
            <p:cNvPr id="65591" name="Line 84"/>
            <p:cNvSpPr>
              <a:spLocks noChangeShapeType="1"/>
            </p:cNvSpPr>
            <p:nvPr/>
          </p:nvSpPr>
          <p:spPr bwMode="auto">
            <a:xfrm flipH="1">
              <a:off x="3312" y="791"/>
              <a:ext cx="2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92" name="Line 85"/>
            <p:cNvSpPr>
              <a:spLocks noChangeShapeType="1"/>
            </p:cNvSpPr>
            <p:nvPr/>
          </p:nvSpPr>
          <p:spPr bwMode="auto">
            <a:xfrm>
              <a:off x="3312" y="792"/>
              <a:ext cx="0" cy="40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5547" name="Text Box 86"/>
          <p:cNvSpPr txBox="1">
            <a:spLocks noChangeArrowheads="1"/>
          </p:cNvSpPr>
          <p:nvPr/>
        </p:nvSpPr>
        <p:spPr bwMode="auto">
          <a:xfrm>
            <a:off x="6570663" y="700088"/>
            <a:ext cx="6683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 b="1" i="1">
                <a:solidFill>
                  <a:schemeClr val="accent2"/>
                </a:solidFill>
              </a:rPr>
              <a:t>i</a:t>
            </a:r>
            <a:r>
              <a:rPr kumimoji="1" lang="en-US" altLang="zh-CN" sz="2800" b="1" baseline="-25000">
                <a:solidFill>
                  <a:schemeClr val="accent2"/>
                </a:solidFill>
              </a:rPr>
              <a:t>f</a:t>
            </a:r>
            <a:endParaRPr kumimoji="1" lang="en-US" altLang="zh-CN" sz="2800" b="1">
              <a:solidFill>
                <a:schemeClr val="accent2"/>
              </a:solidFill>
            </a:endParaRPr>
          </a:p>
        </p:txBody>
      </p:sp>
      <p:grpSp>
        <p:nvGrpSpPr>
          <p:cNvPr id="65548" name="Group 87"/>
          <p:cNvGrpSpPr/>
          <p:nvPr/>
        </p:nvGrpSpPr>
        <p:grpSpPr bwMode="auto">
          <a:xfrm>
            <a:off x="5492750" y="666750"/>
            <a:ext cx="1517650" cy="1390650"/>
            <a:chOff x="3460" y="420"/>
            <a:chExt cx="956" cy="876"/>
          </a:xfrm>
        </p:grpSpPr>
        <p:sp>
          <p:nvSpPr>
            <p:cNvPr id="65549" name="Text Box 88"/>
            <p:cNvSpPr txBox="1">
              <a:spLocks noChangeArrowheads="1"/>
            </p:cNvSpPr>
            <p:nvPr/>
          </p:nvSpPr>
          <p:spPr bwMode="auto">
            <a:xfrm>
              <a:off x="3465" y="969"/>
              <a:ext cx="4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accent2"/>
                  </a:solidFill>
                </a:rPr>
                <a:t>i</a:t>
              </a:r>
              <a:r>
                <a:rPr kumimoji="1" lang="en-US" altLang="zh-CN" sz="2800" b="1" baseline="-25000">
                  <a:solidFill>
                    <a:schemeClr val="accent2"/>
                  </a:solidFill>
                </a:rPr>
                <a:t>R</a:t>
              </a:r>
              <a:endParaRPr kumimoji="1" lang="en-US" altLang="zh-CN" sz="2800" b="1">
                <a:solidFill>
                  <a:schemeClr val="accent2"/>
                </a:solidFill>
              </a:endParaRPr>
            </a:p>
          </p:txBody>
        </p:sp>
        <p:sp>
          <p:nvSpPr>
            <p:cNvPr id="65550" name="Line 89"/>
            <p:cNvSpPr>
              <a:spLocks noChangeShapeType="1"/>
            </p:cNvSpPr>
            <p:nvPr/>
          </p:nvSpPr>
          <p:spPr bwMode="auto">
            <a:xfrm>
              <a:off x="4194" y="797"/>
              <a:ext cx="22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1" name="Line 90"/>
            <p:cNvSpPr>
              <a:spLocks noChangeShapeType="1"/>
            </p:cNvSpPr>
            <p:nvPr/>
          </p:nvSpPr>
          <p:spPr bwMode="auto">
            <a:xfrm>
              <a:off x="3498" y="1295"/>
              <a:ext cx="266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5552" name="Text Box 91"/>
            <p:cNvSpPr txBox="1">
              <a:spLocks noChangeArrowheads="1"/>
            </p:cNvSpPr>
            <p:nvPr/>
          </p:nvSpPr>
          <p:spPr bwMode="auto">
            <a:xfrm>
              <a:off x="3460" y="420"/>
              <a:ext cx="4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accent2"/>
                  </a:solidFill>
                </a:rPr>
                <a:t>i</a:t>
              </a:r>
              <a:r>
                <a:rPr kumimoji="1" lang="en-US" altLang="zh-CN" sz="2800" b="1" baseline="-25000">
                  <a:solidFill>
                    <a:schemeClr val="accent2"/>
                  </a:solidFill>
                </a:rPr>
                <a:t>C</a:t>
              </a:r>
              <a:endParaRPr kumimoji="1" lang="en-US" altLang="zh-CN" sz="2800" b="1">
                <a:solidFill>
                  <a:schemeClr val="accent2"/>
                </a:solidFill>
              </a:endParaRPr>
            </a:p>
          </p:txBody>
        </p:sp>
        <p:sp>
          <p:nvSpPr>
            <p:cNvPr id="65553" name="Line 92"/>
            <p:cNvSpPr>
              <a:spLocks noChangeShapeType="1"/>
            </p:cNvSpPr>
            <p:nvPr/>
          </p:nvSpPr>
          <p:spPr bwMode="auto">
            <a:xfrm>
              <a:off x="3516" y="797"/>
              <a:ext cx="222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744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744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744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500"/>
                                        <p:tgtEl>
                                          <p:spTgt spid="744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44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44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4451" grpId="0" animBg="1" autoUpdateAnimBg="0"/>
      <p:bldP spid="744452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533400" y="381000"/>
            <a:ext cx="6991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600" b="1" dirty="0">
                <a:solidFill>
                  <a:srgbClr val="0000FF"/>
                </a:solidFill>
                <a:ea typeface="黑体" panose="02010609060101010101" pitchFamily="49" charset="-122"/>
              </a:rPr>
              <a:t>   </a:t>
            </a:r>
            <a:r>
              <a:rPr kumimoji="1" lang="en-US" altLang="zh-CN" sz="3600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9.2 </a:t>
            </a:r>
            <a:r>
              <a:rPr kumimoji="1" lang="zh-CN" altLang="en-US" sz="3600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电压电流变换电路</a:t>
            </a:r>
            <a:endParaRPr kumimoji="1" lang="zh-CN" altLang="en-US" sz="3600" b="1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  <p:sp>
        <p:nvSpPr>
          <p:cNvPr id="790531" name="Text Box 3"/>
          <p:cNvSpPr txBox="1">
            <a:spLocks noChangeArrowheads="1"/>
          </p:cNvSpPr>
          <p:nvPr/>
        </p:nvSpPr>
        <p:spPr bwMode="auto">
          <a:xfrm>
            <a:off x="4495800" y="1752600"/>
            <a:ext cx="1905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</a:rPr>
              <a:t>由图可知：</a:t>
            </a:r>
            <a:endParaRPr kumimoji="1" lang="zh-CN" altLang="en-US" sz="2400">
              <a:solidFill>
                <a:schemeClr val="tx2"/>
              </a:solidFill>
            </a:endParaRPr>
          </a:p>
        </p:txBody>
      </p:sp>
      <p:graphicFrame>
        <p:nvGraphicFramePr>
          <p:cNvPr id="790532" name="Object 4"/>
          <p:cNvGraphicFramePr>
            <a:graphicFrameLocks noChangeAspect="1"/>
          </p:cNvGraphicFramePr>
          <p:nvPr/>
        </p:nvGraphicFramePr>
        <p:xfrm>
          <a:off x="6305550" y="1727200"/>
          <a:ext cx="22288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1" name="公式" r:id="rId1" imgW="888365" imgH="254000" progId="Equation.3">
                  <p:embed/>
                </p:oleObj>
              </mc:Choice>
              <mc:Fallback>
                <p:oleObj name="公式" r:id="rId1" imgW="888365" imgH="254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5550" y="1727200"/>
                        <a:ext cx="222885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0533" name="Text Box 5"/>
          <p:cNvSpPr txBox="1">
            <a:spLocks noChangeArrowheads="1"/>
          </p:cNvSpPr>
          <p:nvPr/>
        </p:nvSpPr>
        <p:spPr bwMode="auto">
          <a:xfrm>
            <a:off x="4419600" y="2514600"/>
            <a:ext cx="4191000" cy="150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10000"/>
              </a:lnSpc>
              <a:spcBef>
                <a:spcPct val="50000"/>
              </a:spcBef>
            </a:pPr>
            <a:r>
              <a:rPr kumimoji="1" lang="en-US" altLang="zh-CN" sz="2800" b="1">
                <a:solidFill>
                  <a:schemeClr val="tx2"/>
                </a:solidFill>
                <a:latin typeface="宋体" panose="02010600030101010101" pitchFamily="2" charset="-122"/>
              </a:rPr>
              <a:t>    </a:t>
            </a:r>
            <a:r>
              <a:rPr kumimoji="1" lang="zh-CN" altLang="en-US" sz="2800" b="1">
                <a:solidFill>
                  <a:schemeClr val="tx2"/>
                </a:solidFill>
                <a:latin typeface="宋体" panose="02010600030101010101" pitchFamily="2" charset="-122"/>
              </a:rPr>
              <a:t>可见输出电压与输入电流成比例，输出端的负载电流：</a:t>
            </a:r>
            <a:endParaRPr kumimoji="1" lang="zh-CN" altLang="en-US" sz="2800" b="1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790534" name="Object 6"/>
          <p:cNvGraphicFramePr>
            <a:graphicFrameLocks noChangeAspect="1"/>
          </p:cNvGraphicFramePr>
          <p:nvPr/>
        </p:nvGraphicFramePr>
        <p:xfrm>
          <a:off x="4495800" y="4267200"/>
          <a:ext cx="39624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2" name="公式" r:id="rId3" imgW="2006600" imgH="520700" progId="Equation.3">
                  <p:embed/>
                </p:oleObj>
              </mc:Choice>
              <mc:Fallback>
                <p:oleObj name="公式" r:id="rId3" imgW="2006600" imgH="520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267200"/>
                        <a:ext cx="39624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0535" name="Rectangle 7"/>
          <p:cNvSpPr>
            <a:spLocks noChangeArrowheads="1"/>
          </p:cNvSpPr>
          <p:nvPr/>
        </p:nvSpPr>
        <p:spPr bwMode="auto">
          <a:xfrm>
            <a:off x="457200" y="5334000"/>
            <a:ext cx="8229600" cy="102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ct val="120000"/>
              </a:lnSpc>
            </a:pPr>
            <a:r>
              <a:rPr kumimoji="1" lang="en-US" altLang="zh-CN" sz="2700" b="1">
                <a:solidFill>
                  <a:srgbClr val="000000"/>
                </a:solidFill>
                <a:latin typeface="宋体" panose="02010600030101010101" pitchFamily="2" charset="-122"/>
              </a:rPr>
              <a:t>    </a:t>
            </a:r>
            <a:r>
              <a:rPr kumimoji="1" lang="zh-CN" altLang="en-US" sz="2700" b="1">
                <a:solidFill>
                  <a:srgbClr val="000000"/>
                </a:solidFill>
                <a:latin typeface="宋体" panose="02010600030101010101" pitchFamily="2" charset="-122"/>
              </a:rPr>
              <a:t>若 </a:t>
            </a:r>
            <a:r>
              <a:rPr kumimoji="1" lang="en-US" altLang="zh-CN" sz="2700" b="1">
                <a:solidFill>
                  <a:srgbClr val="000000"/>
                </a:solidFill>
                <a:latin typeface="宋体" panose="02010600030101010101" pitchFamily="2" charset="-122"/>
              </a:rPr>
              <a:t>R</a:t>
            </a:r>
            <a:r>
              <a:rPr kumimoji="1" lang="en-US" altLang="zh-CN" sz="2700" b="1" baseline="-25000">
                <a:solidFill>
                  <a:srgbClr val="000000"/>
                </a:solidFill>
                <a:latin typeface="宋体" panose="02010600030101010101" pitchFamily="2" charset="-122"/>
              </a:rPr>
              <a:t>L </a:t>
            </a:r>
            <a:r>
              <a:rPr kumimoji="1" lang="zh-CN" altLang="en-US" sz="2700" b="1">
                <a:solidFill>
                  <a:srgbClr val="000000"/>
                </a:solidFill>
                <a:latin typeface="宋体" panose="02010600030101010101" pitchFamily="2" charset="-122"/>
              </a:rPr>
              <a:t>固定，则输出电流与输入电流成比例，</a:t>
            </a:r>
            <a:r>
              <a:rPr kumimoji="1" lang="zh-CN" altLang="en-US" sz="2800" b="1">
                <a:solidFill>
                  <a:srgbClr val="000000"/>
                </a:solidFill>
                <a:latin typeface="宋体" panose="02010600030101010101" pitchFamily="2" charset="-122"/>
              </a:rPr>
              <a:t>此时该电路也可视为电流放大电路。</a:t>
            </a:r>
            <a:endParaRPr kumimoji="1" lang="zh-CN" altLang="en-US" sz="2800" b="1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790536" name="Group 8"/>
          <p:cNvGrpSpPr/>
          <p:nvPr/>
        </p:nvGrpSpPr>
        <p:grpSpPr bwMode="auto">
          <a:xfrm>
            <a:off x="609600" y="1981200"/>
            <a:ext cx="3733800" cy="3025775"/>
            <a:chOff x="768" y="1344"/>
            <a:chExt cx="2352" cy="1805"/>
          </a:xfrm>
        </p:grpSpPr>
        <p:sp>
          <p:nvSpPr>
            <p:cNvPr id="70666" name="Text Box 9"/>
            <p:cNvSpPr txBox="1">
              <a:spLocks noChangeArrowheads="1"/>
            </p:cNvSpPr>
            <p:nvPr/>
          </p:nvSpPr>
          <p:spPr bwMode="auto">
            <a:xfrm>
              <a:off x="768" y="2912"/>
              <a:ext cx="2352" cy="23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000" b="1">
                  <a:solidFill>
                    <a:srgbClr val="FF0000"/>
                  </a:solidFill>
                </a:rPr>
                <a:t>电流</a:t>
              </a:r>
              <a:r>
                <a:rPr kumimoji="1" lang="en-US" altLang="zh-CN" sz="2000" b="1">
                  <a:solidFill>
                    <a:srgbClr val="FF0000"/>
                  </a:solidFill>
                </a:rPr>
                <a:t>-</a:t>
              </a:r>
              <a:r>
                <a:rPr kumimoji="1" lang="zh-CN" altLang="en-US" sz="2000" b="1">
                  <a:solidFill>
                    <a:srgbClr val="FF0000"/>
                  </a:solidFill>
                </a:rPr>
                <a:t>电压变换电路</a:t>
              </a:r>
              <a:endParaRPr kumimoji="1" lang="zh-CN" altLang="en-US" sz="2000" b="1"/>
            </a:p>
          </p:txBody>
        </p:sp>
        <p:graphicFrame>
          <p:nvGraphicFramePr>
            <p:cNvPr id="70667" name="Object 10"/>
            <p:cNvGraphicFramePr>
              <a:graphicFrameLocks noChangeAspect="1"/>
            </p:cNvGraphicFramePr>
            <p:nvPr/>
          </p:nvGraphicFramePr>
          <p:xfrm>
            <a:off x="864" y="1344"/>
            <a:ext cx="2160" cy="15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0703" name="BMP 图象" r:id="rId5" imgW="2084705" imgH="1510665" progId="Paint.Picture">
                    <p:embed/>
                  </p:oleObj>
                </mc:Choice>
                <mc:Fallback>
                  <p:oleObj name="BMP 图象" r:id="rId5" imgW="2084705" imgH="1510665" progId="Paint.Picture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344"/>
                          <a:ext cx="2160" cy="15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0665" name="Rectangle 11"/>
          <p:cNvSpPr>
            <a:spLocks noChangeArrowheads="1"/>
          </p:cNvSpPr>
          <p:nvPr/>
        </p:nvSpPr>
        <p:spPr bwMode="auto">
          <a:xfrm>
            <a:off x="494405" y="1052513"/>
            <a:ext cx="392767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3600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1.</a:t>
            </a:r>
            <a:r>
              <a:rPr kumimoji="1" lang="zh-CN" altLang="en-US" sz="3600" b="1" dirty="0" smtClean="0">
                <a:solidFill>
                  <a:srgbClr val="0000FF"/>
                </a:solidFill>
                <a:ea typeface="黑体" panose="02010609060101010101" pitchFamily="49" charset="-122"/>
              </a:rPr>
              <a:t>电流</a:t>
            </a:r>
            <a:r>
              <a:rPr kumimoji="1" lang="en-US" altLang="zh-CN" sz="3600" b="1" dirty="0">
                <a:solidFill>
                  <a:srgbClr val="0000FF"/>
                </a:solidFill>
                <a:ea typeface="黑体" panose="02010609060101010101" pitchFamily="49" charset="-122"/>
              </a:rPr>
              <a:t>-</a:t>
            </a:r>
            <a:r>
              <a:rPr kumimoji="1" lang="zh-CN" altLang="en-US" sz="3600" b="1" dirty="0">
                <a:solidFill>
                  <a:srgbClr val="0000FF"/>
                </a:solidFill>
                <a:ea typeface="黑体" panose="02010609060101010101" pitchFamily="49" charset="-122"/>
              </a:rPr>
              <a:t>电压变换器</a:t>
            </a:r>
            <a:endParaRPr kumimoji="1" lang="zh-CN" altLang="en-US" sz="3600" b="1" dirty="0">
              <a:solidFill>
                <a:srgbClr val="0000FF"/>
              </a:solidFill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05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05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0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0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0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90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905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90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905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90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0531" grpId="0" autoUpdateAnimBg="0"/>
      <p:bldP spid="790533" grpId="0" autoUpdateAnimBg="0"/>
      <p:bldP spid="790535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Text Box 2"/>
          <p:cNvSpPr txBox="1">
            <a:spLocks noChangeArrowheads="1"/>
          </p:cNvSpPr>
          <p:nvPr/>
        </p:nvSpPr>
        <p:spPr bwMode="auto">
          <a:xfrm>
            <a:off x="1066800" y="228600"/>
            <a:ext cx="5334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6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2.</a:t>
            </a:r>
            <a:r>
              <a:rPr kumimoji="1" lang="zh-CN" altLang="en-US" sz="3600" b="1" dirty="0" smtClean="0">
                <a:solidFill>
                  <a:srgbClr val="0000FF"/>
                </a:solidFill>
                <a:latin typeface="宋体" panose="02010600030101010101" pitchFamily="2" charset="-122"/>
              </a:rPr>
              <a:t>电压</a:t>
            </a:r>
            <a:r>
              <a:rPr kumimoji="1" lang="en-US" altLang="zh-CN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-</a:t>
            </a:r>
            <a:r>
              <a:rPr kumimoji="1" lang="zh-CN" altLang="en-US" sz="3600" b="1" dirty="0">
                <a:solidFill>
                  <a:srgbClr val="0000FF"/>
                </a:solidFill>
                <a:latin typeface="宋体" panose="02010600030101010101" pitchFamily="2" charset="-122"/>
              </a:rPr>
              <a:t>电流变换器</a:t>
            </a:r>
            <a:endParaRPr kumimoji="1" lang="zh-CN" altLang="en-US" sz="3600" dirty="0">
              <a:solidFill>
                <a:srgbClr val="0000FF"/>
              </a:solidFill>
            </a:endParaRPr>
          </a:p>
        </p:txBody>
      </p:sp>
      <p:sp>
        <p:nvSpPr>
          <p:cNvPr id="791557" name="Text Box 5"/>
          <p:cNvSpPr txBox="1">
            <a:spLocks noChangeArrowheads="1"/>
          </p:cNvSpPr>
          <p:nvPr/>
        </p:nvSpPr>
        <p:spPr bwMode="auto">
          <a:xfrm>
            <a:off x="1071563" y="4384675"/>
            <a:ext cx="2743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tx2"/>
                </a:solidFill>
                <a:latin typeface="宋体" panose="02010600030101010101" pitchFamily="2" charset="-122"/>
              </a:rPr>
              <a:t>由图（</a:t>
            </a:r>
            <a:r>
              <a:rPr kumimoji="1" lang="en-US" altLang="zh-CN" sz="2800" b="1">
                <a:solidFill>
                  <a:schemeClr val="tx2"/>
                </a:solidFill>
                <a:latin typeface="宋体" panose="02010600030101010101" pitchFamily="2" charset="-122"/>
              </a:rPr>
              <a:t>a</a:t>
            </a:r>
            <a:r>
              <a:rPr kumimoji="1" lang="zh-CN" altLang="en-US" sz="2800" b="1">
                <a:solidFill>
                  <a:schemeClr val="tx2"/>
                </a:solidFill>
                <a:latin typeface="宋体" panose="02010600030101010101" pitchFamily="2" charset="-122"/>
              </a:rPr>
              <a:t>）可知</a:t>
            </a:r>
            <a:endParaRPr kumimoji="1" lang="zh-CN" altLang="en-US" sz="28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791558" name="Object 6" descr="羊皮纸"/>
          <p:cNvGraphicFramePr>
            <a:graphicFrameLocks noChangeAspect="1"/>
          </p:cNvGraphicFramePr>
          <p:nvPr/>
        </p:nvGraphicFramePr>
        <p:xfrm>
          <a:off x="3924300" y="4292600"/>
          <a:ext cx="4648200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5" name="公式" r:id="rId1" imgW="2095500" imgH="469900" progId="Equation.3">
                  <p:embed/>
                </p:oleObj>
              </mc:Choice>
              <mc:Fallback>
                <p:oleObj name="公式" r:id="rId1" imgW="2095500" imgH="469900" progId="Equation.3">
                  <p:embed/>
                  <p:pic>
                    <p:nvPicPr>
                      <p:cNvPr id="0" name="Object 6" descr="羊皮纸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292600"/>
                        <a:ext cx="4648200" cy="925513"/>
                      </a:xfrm>
                      <a:prstGeom prst="rect">
                        <a:avLst/>
                      </a:prstGeom>
                      <a:blipFill dpi="0" rotWithShape="0">
                        <a:blip r:embed="rId3"/>
                        <a:srcRect/>
                        <a:tile tx="0" ty="0" sx="100000" sy="100000" flip="none" algn="tl"/>
                      </a:blip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1559" name="Text Box 7"/>
          <p:cNvSpPr txBox="1">
            <a:spLocks noChangeArrowheads="1"/>
          </p:cNvSpPr>
          <p:nvPr/>
        </p:nvSpPr>
        <p:spPr bwMode="auto">
          <a:xfrm>
            <a:off x="1979613" y="5229225"/>
            <a:ext cx="5540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solidFill>
                  <a:schemeClr val="tx2"/>
                </a:solidFill>
                <a:latin typeface="宋体" panose="02010600030101010101" pitchFamily="2" charset="-122"/>
              </a:rPr>
              <a:t>所以输出电流与输入电压成比例</a:t>
            </a:r>
            <a:r>
              <a:rPr kumimoji="1" lang="zh-CN" altLang="en-US" sz="2800">
                <a:solidFill>
                  <a:schemeClr val="tx2"/>
                </a:solidFill>
                <a:latin typeface="宋体" panose="02010600030101010101" pitchFamily="2" charset="-122"/>
              </a:rPr>
              <a:t>。</a:t>
            </a:r>
            <a:endParaRPr kumimoji="1" lang="zh-CN" altLang="en-US" sz="2800">
              <a:solidFill>
                <a:schemeClr val="tx2"/>
              </a:solidFill>
              <a:latin typeface="宋体" panose="02010600030101010101" pitchFamily="2" charset="-122"/>
            </a:endParaRPr>
          </a:p>
        </p:txBody>
      </p:sp>
      <p:grpSp>
        <p:nvGrpSpPr>
          <p:cNvPr id="791560" name="Group 8"/>
          <p:cNvGrpSpPr/>
          <p:nvPr/>
        </p:nvGrpSpPr>
        <p:grpSpPr bwMode="auto">
          <a:xfrm>
            <a:off x="971550" y="981075"/>
            <a:ext cx="3352800" cy="3063875"/>
            <a:chOff x="864" y="816"/>
            <a:chExt cx="2112" cy="1930"/>
          </a:xfrm>
        </p:grpSpPr>
        <p:sp>
          <p:nvSpPr>
            <p:cNvPr id="71690" name="Text Box 9"/>
            <p:cNvSpPr txBox="1">
              <a:spLocks noChangeArrowheads="1"/>
            </p:cNvSpPr>
            <p:nvPr/>
          </p:nvSpPr>
          <p:spPr bwMode="auto">
            <a:xfrm>
              <a:off x="1248" y="2496"/>
              <a:ext cx="120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0000"/>
                  </a:solidFill>
                  <a:latin typeface="宋体" panose="02010600030101010101" pitchFamily="2" charset="-122"/>
                </a:rPr>
                <a:t>(a)</a:t>
              </a:r>
              <a:r>
                <a:rPr kumimoji="1" lang="zh-CN" altLang="en-US" sz="2000" b="1">
                  <a:solidFill>
                    <a:srgbClr val="FF0000"/>
                  </a:solidFill>
                  <a:latin typeface="宋体" panose="02010600030101010101" pitchFamily="2" charset="-122"/>
                </a:rPr>
                <a:t>负载不接地</a:t>
              </a:r>
              <a:endParaRPr kumimoji="1" lang="zh-CN" altLang="en-US" sz="2400" b="1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71691" name="Object 10"/>
            <p:cNvGraphicFramePr>
              <a:graphicFrameLocks noChangeAspect="1"/>
            </p:cNvGraphicFramePr>
            <p:nvPr/>
          </p:nvGraphicFramePr>
          <p:xfrm>
            <a:off x="864" y="816"/>
            <a:ext cx="2112" cy="16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26" name="BMP 图象" r:id="rId4" imgW="1773555" imgH="1256030" progId="Paint.Picture">
                    <p:embed/>
                  </p:oleObj>
                </mc:Choice>
                <mc:Fallback>
                  <p:oleObj name="BMP 图象" r:id="rId4" imgW="1773555" imgH="1256030" progId="Paint.Picture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816"/>
                          <a:ext cx="2112" cy="16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91563" name="Group 11"/>
          <p:cNvGrpSpPr/>
          <p:nvPr/>
        </p:nvGrpSpPr>
        <p:grpSpPr bwMode="auto">
          <a:xfrm>
            <a:off x="4716463" y="908050"/>
            <a:ext cx="3657600" cy="3094038"/>
            <a:chOff x="3072" y="893"/>
            <a:chExt cx="2304" cy="1949"/>
          </a:xfrm>
        </p:grpSpPr>
        <p:sp>
          <p:nvSpPr>
            <p:cNvPr id="71688" name="Text Box 12"/>
            <p:cNvSpPr txBox="1">
              <a:spLocks noChangeArrowheads="1"/>
            </p:cNvSpPr>
            <p:nvPr/>
          </p:nvSpPr>
          <p:spPr bwMode="auto">
            <a:xfrm>
              <a:off x="3840" y="2592"/>
              <a:ext cx="115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0000"/>
                  </a:solidFill>
                  <a:latin typeface="宋体" panose="02010600030101010101" pitchFamily="2" charset="-122"/>
                </a:rPr>
                <a:t>(b)</a:t>
              </a:r>
              <a:r>
                <a:rPr kumimoji="1" lang="zh-CN" altLang="en-US" sz="2000" b="1">
                  <a:solidFill>
                    <a:srgbClr val="FF0000"/>
                  </a:solidFill>
                  <a:latin typeface="宋体" panose="02010600030101010101" pitchFamily="2" charset="-122"/>
                </a:rPr>
                <a:t>负载接地</a:t>
              </a:r>
              <a:endParaRPr kumimoji="1" lang="zh-CN" altLang="en-US" sz="2000" b="1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71689" name="Object 13"/>
            <p:cNvGraphicFramePr>
              <a:graphicFrameLocks noChangeAspect="1"/>
            </p:cNvGraphicFramePr>
            <p:nvPr/>
          </p:nvGraphicFramePr>
          <p:xfrm>
            <a:off x="3072" y="893"/>
            <a:ext cx="2304" cy="16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27" name="BMP 图象" r:id="rId6" imgW="1985010" imgH="1450340" progId="Paint.Picture">
                    <p:embed/>
                  </p:oleObj>
                </mc:Choice>
                <mc:Fallback>
                  <p:oleObj name="BMP 图象" r:id="rId6" imgW="1985010" imgH="1450340" progId="Paint.Picture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893"/>
                          <a:ext cx="2304" cy="16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1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1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15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1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1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1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9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915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915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91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91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915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91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1554" grpId="0" autoUpdateAnimBg="0"/>
      <p:bldP spid="791557" grpId="0" autoUpdateAnimBg="0"/>
      <p:bldP spid="79155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706" name="Group 2"/>
          <p:cNvGrpSpPr/>
          <p:nvPr/>
        </p:nvGrpSpPr>
        <p:grpSpPr bwMode="auto">
          <a:xfrm>
            <a:off x="5410200" y="1600200"/>
            <a:ext cx="3200400" cy="2827338"/>
            <a:chOff x="3072" y="893"/>
            <a:chExt cx="2304" cy="1976"/>
          </a:xfrm>
        </p:grpSpPr>
        <p:sp>
          <p:nvSpPr>
            <p:cNvPr id="72716" name="Text Box 3"/>
            <p:cNvSpPr txBox="1">
              <a:spLocks noChangeArrowheads="1"/>
            </p:cNvSpPr>
            <p:nvPr/>
          </p:nvSpPr>
          <p:spPr bwMode="auto">
            <a:xfrm>
              <a:off x="3840" y="2592"/>
              <a:ext cx="1152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>
                  <a:solidFill>
                    <a:srgbClr val="FF0000"/>
                  </a:solidFill>
                  <a:latin typeface="宋体" panose="02010600030101010101" pitchFamily="2" charset="-122"/>
                </a:rPr>
                <a:t>(b)</a:t>
              </a:r>
              <a:r>
                <a:rPr kumimoji="1" lang="zh-CN" altLang="en-US" sz="2000">
                  <a:solidFill>
                    <a:srgbClr val="FF0000"/>
                  </a:solidFill>
                  <a:latin typeface="宋体" panose="02010600030101010101" pitchFamily="2" charset="-122"/>
                </a:rPr>
                <a:t>负载接地</a:t>
              </a:r>
              <a:endParaRPr kumimoji="1" lang="zh-CN" altLang="en-US" sz="2000">
                <a:solidFill>
                  <a:srgbClr val="FF0000"/>
                </a:solidFill>
                <a:latin typeface="宋体" panose="02010600030101010101" pitchFamily="2" charset="-122"/>
              </a:endParaRPr>
            </a:p>
          </p:txBody>
        </p:sp>
        <p:graphicFrame>
          <p:nvGraphicFramePr>
            <p:cNvPr id="72717" name="Object 4"/>
            <p:cNvGraphicFramePr>
              <a:graphicFrameLocks noChangeAspect="1"/>
            </p:cNvGraphicFramePr>
            <p:nvPr/>
          </p:nvGraphicFramePr>
          <p:xfrm>
            <a:off x="3072" y="893"/>
            <a:ext cx="2304" cy="16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84" name="BMP 图象" r:id="rId1" imgW="1985010" imgH="1450340" progId="Paint.Picture">
                    <p:embed/>
                  </p:oleObj>
                </mc:Choice>
                <mc:Fallback>
                  <p:oleObj name="BMP 图象" r:id="rId1" imgW="1985010" imgH="1450340" progId="Paint.Picture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893"/>
                          <a:ext cx="2304" cy="16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12700">
                              <a:solidFill>
                                <a:schemeClr val="tx1"/>
                              </a:solidFill>
                              <a:miter lim="800000"/>
                              <a:headEnd type="none" w="sm" len="sm"/>
                              <a:tailEnd type="none" w="sm" len="sm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92581" name="Object 5"/>
          <p:cNvGraphicFramePr>
            <a:graphicFrameLocks noChangeAspect="1"/>
          </p:cNvGraphicFramePr>
          <p:nvPr/>
        </p:nvGraphicFramePr>
        <p:xfrm>
          <a:off x="609600" y="2819400"/>
          <a:ext cx="48006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5" name="公式" r:id="rId3" imgW="2641600" imgH="520700" progId="Equation.3">
                  <p:embed/>
                </p:oleObj>
              </mc:Choice>
              <mc:Fallback>
                <p:oleObj name="公式" r:id="rId3" imgW="2641600" imgH="5207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819400"/>
                        <a:ext cx="4800600" cy="947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2582" name="Object 6"/>
          <p:cNvGraphicFramePr>
            <a:graphicFrameLocks noChangeAspect="1"/>
          </p:cNvGraphicFramePr>
          <p:nvPr/>
        </p:nvGraphicFramePr>
        <p:xfrm>
          <a:off x="1066800" y="4038600"/>
          <a:ext cx="1106488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6" name="公式" r:id="rId5" imgW="532765" imgH="266700" progId="Equation.3">
                  <p:embed/>
                </p:oleObj>
              </mc:Choice>
              <mc:Fallback>
                <p:oleObj name="公式" r:id="rId5" imgW="532765" imgH="266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038600"/>
                        <a:ext cx="1106488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92583" name="Group 7"/>
          <p:cNvGrpSpPr/>
          <p:nvPr/>
        </p:nvGrpSpPr>
        <p:grpSpPr bwMode="auto">
          <a:xfrm>
            <a:off x="762000" y="4572000"/>
            <a:ext cx="6072188" cy="1884363"/>
            <a:chOff x="1046" y="3037"/>
            <a:chExt cx="2580" cy="1038"/>
          </a:xfrm>
        </p:grpSpPr>
        <p:sp>
          <p:nvSpPr>
            <p:cNvPr id="72714" name="Text Box 8"/>
            <p:cNvSpPr txBox="1">
              <a:spLocks noChangeArrowheads="1"/>
            </p:cNvSpPr>
            <p:nvPr/>
          </p:nvSpPr>
          <p:spPr bwMode="auto">
            <a:xfrm>
              <a:off x="1046" y="3037"/>
              <a:ext cx="46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sz="2400"/>
                <a:t>可解得</a:t>
              </a:r>
              <a:endParaRPr kumimoji="1" lang="zh-CN" altLang="en-US" sz="2400"/>
            </a:p>
          </p:txBody>
        </p:sp>
        <p:graphicFrame>
          <p:nvGraphicFramePr>
            <p:cNvPr id="72715" name="Object 9"/>
            <p:cNvGraphicFramePr>
              <a:graphicFrameLocks noChangeAspect="1"/>
            </p:cNvGraphicFramePr>
            <p:nvPr/>
          </p:nvGraphicFramePr>
          <p:xfrm>
            <a:off x="1046" y="3289"/>
            <a:ext cx="2580" cy="7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787" name="公式" r:id="rId7" imgW="2743200" imgH="774700" progId="Equation.3">
                    <p:embed/>
                  </p:oleObj>
                </mc:Choice>
                <mc:Fallback>
                  <p:oleObj name="公式" r:id="rId7" imgW="2743200" imgH="7747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46" y="3289"/>
                          <a:ext cx="2580" cy="7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710" name="Text Box 10"/>
          <p:cNvSpPr txBox="1">
            <a:spLocks noChangeArrowheads="1"/>
          </p:cNvSpPr>
          <p:nvPr/>
        </p:nvSpPr>
        <p:spPr bwMode="auto">
          <a:xfrm>
            <a:off x="457200" y="533400"/>
            <a:ext cx="822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5000"/>
              </a:lnSpc>
              <a:spcBef>
                <a:spcPct val="50000"/>
              </a:spcBef>
            </a:pPr>
            <a:r>
              <a:rPr kumimoji="1" lang="en-US" altLang="zh-CN" sz="2400"/>
              <a:t>        </a:t>
            </a:r>
            <a:r>
              <a:rPr kumimoji="1" lang="zh-CN" altLang="en-US" sz="2400" b="1"/>
              <a:t>对图（</a:t>
            </a:r>
            <a:r>
              <a:rPr kumimoji="1" lang="en-US" altLang="zh-CN" sz="2400" b="1"/>
              <a:t>b</a:t>
            </a:r>
            <a:r>
              <a:rPr kumimoji="1" lang="zh-CN" altLang="en-US" sz="2400" b="1"/>
              <a:t>）电路， </a:t>
            </a:r>
            <a:r>
              <a:rPr kumimoji="1" lang="en-US" altLang="zh-CN" sz="2400" b="1" i="1"/>
              <a:t>R</a:t>
            </a:r>
            <a:r>
              <a:rPr kumimoji="1" lang="en-US" altLang="zh-CN" sz="2400" b="1" baseline="-25000"/>
              <a:t>1</a:t>
            </a:r>
            <a:r>
              <a:rPr kumimoji="1" lang="zh-CN" altLang="en-US" sz="2400" b="1"/>
              <a:t>和</a:t>
            </a:r>
            <a:r>
              <a:rPr kumimoji="1" lang="en-US" altLang="zh-CN" sz="2400" b="1" i="1"/>
              <a:t>R</a:t>
            </a:r>
            <a:r>
              <a:rPr kumimoji="1" lang="en-US" altLang="zh-CN" sz="2400" b="1" baseline="-25000"/>
              <a:t>2</a:t>
            </a:r>
            <a:r>
              <a:rPr kumimoji="1" lang="zh-CN" altLang="en-US" sz="2400" b="1"/>
              <a:t>构成电流并联负反馈；</a:t>
            </a:r>
            <a:r>
              <a:rPr kumimoji="1" lang="en-US" altLang="zh-CN" sz="2400" b="1" i="1"/>
              <a:t>R</a:t>
            </a:r>
            <a:r>
              <a:rPr kumimoji="1" lang="en-US" altLang="zh-CN" sz="2400" b="1" baseline="-25000"/>
              <a:t>3</a:t>
            </a:r>
            <a:r>
              <a:rPr kumimoji="1" lang="en-US" altLang="zh-CN" sz="2400" b="1"/>
              <a:t> </a:t>
            </a:r>
            <a:r>
              <a:rPr kumimoji="1" lang="zh-CN" altLang="en-US" sz="2400" b="1"/>
              <a:t>、</a:t>
            </a:r>
            <a:r>
              <a:rPr kumimoji="1" lang="en-US" altLang="zh-CN" sz="2400" b="1" i="1"/>
              <a:t>R</a:t>
            </a:r>
            <a:r>
              <a:rPr kumimoji="1" lang="en-US" altLang="zh-CN" sz="2400" b="1" baseline="-25000"/>
              <a:t>4</a:t>
            </a:r>
            <a:r>
              <a:rPr kumimoji="1" lang="zh-CN" altLang="en-US" sz="2400" b="1"/>
              <a:t>和</a:t>
            </a:r>
            <a:r>
              <a:rPr kumimoji="1" lang="en-US" altLang="zh-CN" sz="2400" b="1" i="1"/>
              <a:t>R</a:t>
            </a:r>
            <a:r>
              <a:rPr kumimoji="1" lang="en-US" altLang="zh-CN" sz="2400" b="1" baseline="-25000"/>
              <a:t>L</a:t>
            </a:r>
            <a:r>
              <a:rPr kumimoji="1" lang="zh-CN" altLang="en-US" sz="2400" b="1"/>
              <a:t>构成构成电压串联正反馈。由图（</a:t>
            </a:r>
            <a:r>
              <a:rPr kumimoji="1" lang="en-US" altLang="zh-CN" sz="2400" b="1"/>
              <a:t>b</a:t>
            </a:r>
            <a:r>
              <a:rPr kumimoji="1" lang="zh-CN" altLang="en-US" sz="2400" b="1"/>
              <a:t>）可得</a:t>
            </a:r>
            <a:r>
              <a:rPr kumimoji="1" lang="en-US" altLang="zh-CN" sz="2400" b="1"/>
              <a:t>:</a:t>
            </a:r>
            <a:endParaRPr kumimoji="1" lang="en-US" altLang="zh-CN" sz="2400" b="1"/>
          </a:p>
        </p:txBody>
      </p:sp>
      <p:graphicFrame>
        <p:nvGraphicFramePr>
          <p:cNvPr id="792587" name="Object 11"/>
          <p:cNvGraphicFramePr>
            <a:graphicFrameLocks noChangeAspect="1"/>
          </p:cNvGraphicFramePr>
          <p:nvPr/>
        </p:nvGraphicFramePr>
        <p:xfrm>
          <a:off x="685800" y="1676400"/>
          <a:ext cx="36576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8" name="公式" r:id="rId9" imgW="1727200" imgH="431800" progId="Equation.3">
                  <p:embed/>
                </p:oleObj>
              </mc:Choice>
              <mc:Fallback>
                <p:oleObj name="公式" r:id="rId9" imgW="17272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676400"/>
                        <a:ext cx="3657600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2588" name="Object 12"/>
          <p:cNvGraphicFramePr/>
          <p:nvPr/>
        </p:nvGraphicFramePr>
        <p:xfrm>
          <a:off x="457200" y="1314450"/>
          <a:ext cx="7924800" cy="486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89" name="位图图像" r:id="rId11" imgW="7343775" imgH="4867275" progId="Paint.Picture">
                  <p:embed/>
                </p:oleObj>
              </mc:Choice>
              <mc:Fallback>
                <p:oleObj name="位图图像" r:id="rId11" imgW="7343775" imgH="4867275" progId="Paint.Picture">
                  <p:embed/>
                  <p:pic>
                    <p:nvPicPr>
                      <p:cNvPr id="0" name="Object 12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14450"/>
                        <a:ext cx="7924800" cy="486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2589" name="Text Box 13" descr="新闻纸"/>
          <p:cNvSpPr txBox="1">
            <a:spLocks noChangeArrowheads="1"/>
          </p:cNvSpPr>
          <p:nvPr/>
        </p:nvSpPr>
        <p:spPr bwMode="auto">
          <a:xfrm>
            <a:off x="463550" y="2206625"/>
            <a:ext cx="7772400" cy="3017838"/>
          </a:xfrm>
          <a:prstGeom prst="rect">
            <a:avLst/>
          </a:prstGeom>
          <a:blipFill dpi="0" rotWithShape="0">
            <a:blip r:embed="rId13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>
                <a:solidFill>
                  <a:srgbClr val="000000"/>
                </a:solidFill>
                <a:latin typeface="宋体" panose="02010600030101010101" pitchFamily="2" charset="-122"/>
              </a:rPr>
              <a:t>         </a:t>
            </a:r>
            <a:endParaRPr kumimoji="1" lang="en-US" altLang="zh-CN" sz="320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just"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FF33CC"/>
                </a:solidFill>
                <a:latin typeface="宋体" panose="02010600030101010101" pitchFamily="2" charset="-122"/>
              </a:rPr>
              <a:t>    </a:t>
            </a:r>
            <a:r>
              <a:rPr kumimoji="1" lang="zh-CN" altLang="en-US" sz="3200" b="1">
                <a:solidFill>
                  <a:srgbClr val="FF33CC"/>
                </a:solidFill>
                <a:latin typeface="宋体" panose="02010600030101010101" pitchFamily="2" charset="-122"/>
              </a:rPr>
              <a:t>电压</a:t>
            </a:r>
            <a:r>
              <a:rPr kumimoji="1" lang="en-US" altLang="zh-CN" sz="3200" b="1">
                <a:solidFill>
                  <a:srgbClr val="FF33CC"/>
                </a:solidFill>
                <a:latin typeface="宋体" panose="02010600030101010101" pitchFamily="2" charset="-122"/>
              </a:rPr>
              <a:t>-</a:t>
            </a:r>
            <a:r>
              <a:rPr kumimoji="1" lang="zh-CN" altLang="en-US" sz="3200" b="1">
                <a:solidFill>
                  <a:srgbClr val="FF33CC"/>
                </a:solidFill>
                <a:latin typeface="宋体" panose="02010600030101010101" pitchFamily="2" charset="-122"/>
              </a:rPr>
              <a:t>电流</a:t>
            </a:r>
            <a:r>
              <a:rPr kumimoji="1" lang="zh-CN" altLang="en-US" sz="3200" b="1">
                <a:solidFill>
                  <a:srgbClr val="009900"/>
                </a:solidFill>
                <a:latin typeface="宋体" panose="02010600030101010101" pitchFamily="2" charset="-122"/>
              </a:rPr>
              <a:t>和</a:t>
            </a:r>
            <a:r>
              <a:rPr kumimoji="1" lang="zh-CN" altLang="en-US" sz="3200" b="1">
                <a:solidFill>
                  <a:srgbClr val="CC0066"/>
                </a:solidFill>
                <a:latin typeface="宋体" panose="02010600030101010101" pitchFamily="2" charset="-122"/>
              </a:rPr>
              <a:t>电流</a:t>
            </a:r>
            <a:r>
              <a:rPr kumimoji="1" lang="en-US" altLang="zh-CN" sz="3200" b="1">
                <a:solidFill>
                  <a:srgbClr val="CC0066"/>
                </a:solidFill>
                <a:latin typeface="宋体" panose="02010600030101010101" pitchFamily="2" charset="-122"/>
              </a:rPr>
              <a:t>-</a:t>
            </a:r>
            <a:r>
              <a:rPr kumimoji="1" lang="zh-CN" altLang="en-US" sz="3200" b="1">
                <a:solidFill>
                  <a:srgbClr val="CC0066"/>
                </a:solidFill>
                <a:latin typeface="宋体" panose="02010600030101010101" pitchFamily="2" charset="-122"/>
              </a:rPr>
              <a:t>电压</a:t>
            </a:r>
            <a:r>
              <a:rPr kumimoji="1" lang="zh-CN" altLang="en-US" sz="3200" b="1">
                <a:solidFill>
                  <a:srgbClr val="009900"/>
                </a:solidFill>
                <a:latin typeface="宋体" panose="02010600030101010101" pitchFamily="2" charset="-122"/>
              </a:rPr>
              <a:t>变换器广泛应用于放大电路和传感器的连接处，是很有用的电子电路。</a:t>
            </a:r>
            <a:endParaRPr kumimoji="1" lang="zh-CN" altLang="en-US" sz="3200" b="1">
              <a:solidFill>
                <a:srgbClr val="009900"/>
              </a:solidFill>
              <a:latin typeface="宋体" panose="0201060003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endParaRPr kumimoji="1" lang="en-US" altLang="zh-CN" sz="320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92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92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925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925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925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92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925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925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92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2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925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92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92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92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92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792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589" grpId="0" animBg="1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ext Box 2"/>
          <p:cNvSpPr txBox="1">
            <a:spLocks noChangeArrowheads="1"/>
          </p:cNvSpPr>
          <p:nvPr/>
        </p:nvSpPr>
        <p:spPr bwMode="auto">
          <a:xfrm>
            <a:off x="539750" y="549275"/>
            <a:ext cx="5734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600" b="1" dirty="0" smtClean="0">
                <a:solidFill>
                  <a:srgbClr val="FF3300"/>
                </a:solidFill>
                <a:ea typeface="楷体_GB2312" pitchFamily="49" charset="-122"/>
              </a:rPr>
              <a:t>9.3  </a:t>
            </a:r>
            <a:r>
              <a:rPr kumimoji="1" lang="zh-CN" altLang="en-US" sz="3600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有源滤波器</a:t>
            </a:r>
            <a:endParaRPr kumimoji="1" lang="zh-CN" altLang="en-US" sz="3600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57411" name="Text Box 3"/>
          <p:cNvSpPr txBox="1">
            <a:spLocks noChangeArrowheads="1"/>
          </p:cNvSpPr>
          <p:nvPr/>
        </p:nvSpPr>
        <p:spPr bwMode="auto">
          <a:xfrm>
            <a:off x="539750" y="1341438"/>
            <a:ext cx="5010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003399"/>
                </a:solidFill>
                <a:ea typeface="楷体_GB2312" pitchFamily="49" charset="-122"/>
              </a:rPr>
              <a:t>1. </a:t>
            </a:r>
            <a:r>
              <a:rPr kumimoji="1" lang="zh-CN" altLang="en-US" sz="3200" b="1">
                <a:solidFill>
                  <a:srgbClr val="003399"/>
                </a:solidFill>
                <a:ea typeface="楷体_GB2312" pitchFamily="49" charset="-122"/>
              </a:rPr>
              <a:t>滤波电路的分类</a:t>
            </a:r>
            <a:r>
              <a:rPr kumimoji="1" lang="en-US" altLang="zh-CN" sz="3200" b="1">
                <a:solidFill>
                  <a:srgbClr val="003399"/>
                </a:solidFill>
                <a:ea typeface="楷体_GB2312" pitchFamily="49" charset="-122"/>
              </a:rPr>
              <a:t>:</a:t>
            </a:r>
            <a:endParaRPr kumimoji="1" lang="en-US" altLang="zh-CN" sz="3200" b="1">
              <a:solidFill>
                <a:srgbClr val="003399"/>
              </a:solidFill>
              <a:ea typeface="楷体_GB2312" pitchFamily="49" charset="-122"/>
            </a:endParaRPr>
          </a:p>
        </p:txBody>
      </p:sp>
      <p:sp>
        <p:nvSpPr>
          <p:cNvPr id="657412" name="Text Box 4"/>
          <p:cNvSpPr txBox="1">
            <a:spLocks noChangeArrowheads="1"/>
          </p:cNvSpPr>
          <p:nvPr/>
        </p:nvSpPr>
        <p:spPr bwMode="auto">
          <a:xfrm>
            <a:off x="914400" y="2068513"/>
            <a:ext cx="7772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003399"/>
                </a:solidFill>
                <a:ea typeface="楷体_GB2312" pitchFamily="49" charset="-122"/>
              </a:rPr>
              <a:t>按信号分类</a:t>
            </a:r>
            <a:r>
              <a:rPr kumimoji="1" lang="en-US" altLang="zh-CN" sz="3200" b="1">
                <a:solidFill>
                  <a:srgbClr val="003399"/>
                </a:solidFill>
                <a:ea typeface="楷体_GB2312" pitchFamily="49" charset="-122"/>
              </a:rPr>
              <a:t>:  </a:t>
            </a:r>
            <a:r>
              <a:rPr kumimoji="1" lang="zh-CN" altLang="en-US" sz="3200" b="1">
                <a:solidFill>
                  <a:srgbClr val="003399"/>
                </a:solidFill>
                <a:ea typeface="楷体_GB2312" pitchFamily="49" charset="-122"/>
              </a:rPr>
              <a:t>模拟滤波器和数字滤波器</a:t>
            </a:r>
            <a:endParaRPr kumimoji="1" lang="zh-CN" altLang="en-US" sz="3200" b="1">
              <a:solidFill>
                <a:srgbClr val="003399"/>
              </a:solidFill>
              <a:ea typeface="楷体_GB2312" pitchFamily="49" charset="-122"/>
            </a:endParaRPr>
          </a:p>
        </p:txBody>
      </p:sp>
      <p:sp>
        <p:nvSpPr>
          <p:cNvPr id="657413" name="Text Box 5"/>
          <p:cNvSpPr txBox="1">
            <a:spLocks noChangeArrowheads="1"/>
          </p:cNvSpPr>
          <p:nvPr/>
        </p:nvSpPr>
        <p:spPr bwMode="auto">
          <a:xfrm>
            <a:off x="931863" y="3297238"/>
            <a:ext cx="3028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FF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003399"/>
                </a:solidFill>
                <a:ea typeface="楷体_GB2312" pitchFamily="49" charset="-122"/>
              </a:rPr>
              <a:t>按功能分类</a:t>
            </a:r>
            <a:r>
              <a:rPr kumimoji="1" lang="en-US" altLang="zh-CN" sz="3200" b="1">
                <a:solidFill>
                  <a:srgbClr val="003399"/>
                </a:solidFill>
                <a:ea typeface="楷体_GB2312" pitchFamily="49" charset="-122"/>
              </a:rPr>
              <a:t>:       </a:t>
            </a:r>
            <a:endParaRPr kumimoji="1" lang="en-US" altLang="zh-CN" sz="3200" b="1">
              <a:solidFill>
                <a:srgbClr val="003399"/>
              </a:solidFill>
              <a:ea typeface="楷体_GB2312" pitchFamily="49" charset="-122"/>
            </a:endParaRPr>
          </a:p>
        </p:txBody>
      </p:sp>
      <p:sp>
        <p:nvSpPr>
          <p:cNvPr id="657414" name="Text Box 6"/>
          <p:cNvSpPr txBox="1">
            <a:spLocks noChangeArrowheads="1"/>
          </p:cNvSpPr>
          <p:nvPr/>
        </p:nvSpPr>
        <p:spPr bwMode="auto">
          <a:xfrm>
            <a:off x="895350" y="2716213"/>
            <a:ext cx="7620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003399"/>
                </a:solidFill>
                <a:ea typeface="楷体_GB2312" pitchFamily="49" charset="-122"/>
              </a:rPr>
              <a:t>按元件分类</a:t>
            </a:r>
            <a:r>
              <a:rPr kumimoji="1" lang="en-US" altLang="zh-CN" sz="3200" b="1">
                <a:solidFill>
                  <a:srgbClr val="003399"/>
                </a:solidFill>
                <a:ea typeface="楷体_GB2312" pitchFamily="49" charset="-122"/>
              </a:rPr>
              <a:t>:  </a:t>
            </a:r>
            <a:r>
              <a:rPr kumimoji="1" lang="zh-CN" altLang="en-US" sz="3200" b="1">
                <a:solidFill>
                  <a:srgbClr val="003399"/>
                </a:solidFill>
                <a:ea typeface="楷体_GB2312" pitchFamily="49" charset="-122"/>
              </a:rPr>
              <a:t>无源滤波器和</a:t>
            </a:r>
            <a:r>
              <a:rPr kumimoji="1" lang="zh-CN" altLang="en-US" sz="3200" b="1">
                <a:solidFill>
                  <a:srgbClr val="FF3300"/>
                </a:solidFill>
                <a:ea typeface="楷体_GB2312" pitchFamily="49" charset="-122"/>
              </a:rPr>
              <a:t>有源滤波器</a:t>
            </a:r>
            <a:endParaRPr kumimoji="1" lang="zh-CN" altLang="en-US" sz="3200" b="1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657415" name="Rectangle 7"/>
          <p:cNvSpPr>
            <a:spLocks noChangeArrowheads="1"/>
          </p:cNvSpPr>
          <p:nvPr/>
        </p:nvSpPr>
        <p:spPr bwMode="auto">
          <a:xfrm>
            <a:off x="3760788" y="3387725"/>
            <a:ext cx="3622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3200" b="1">
                <a:solidFill>
                  <a:srgbClr val="003399"/>
                </a:solidFill>
                <a:ea typeface="楷体_GB2312" pitchFamily="49" charset="-122"/>
              </a:rPr>
              <a:t>低通滤波器</a:t>
            </a:r>
            <a:endParaRPr kumimoji="1" lang="zh-CN" altLang="en-US" sz="3200" b="1">
              <a:solidFill>
                <a:srgbClr val="003399"/>
              </a:solidFill>
              <a:ea typeface="楷体_GB2312" pitchFamily="49" charset="-122"/>
            </a:endParaRPr>
          </a:p>
        </p:txBody>
      </p:sp>
      <p:sp>
        <p:nvSpPr>
          <p:cNvPr id="657416" name="Rectangle 8"/>
          <p:cNvSpPr>
            <a:spLocks noChangeArrowheads="1"/>
          </p:cNvSpPr>
          <p:nvPr/>
        </p:nvSpPr>
        <p:spPr bwMode="auto">
          <a:xfrm>
            <a:off x="3779838" y="3940175"/>
            <a:ext cx="32797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3200" b="1">
                <a:solidFill>
                  <a:srgbClr val="003399"/>
                </a:solidFill>
                <a:ea typeface="楷体_GB2312" pitchFamily="49" charset="-122"/>
              </a:rPr>
              <a:t>高通滤波器</a:t>
            </a:r>
            <a:endParaRPr kumimoji="1" lang="zh-CN" altLang="en-US" sz="3200" b="1">
              <a:solidFill>
                <a:srgbClr val="003399"/>
              </a:solidFill>
              <a:ea typeface="楷体_GB2312" pitchFamily="49" charset="-122"/>
            </a:endParaRPr>
          </a:p>
        </p:txBody>
      </p:sp>
      <p:sp>
        <p:nvSpPr>
          <p:cNvPr id="657417" name="Rectangle 9"/>
          <p:cNvSpPr>
            <a:spLocks noChangeArrowheads="1"/>
          </p:cNvSpPr>
          <p:nvPr/>
        </p:nvSpPr>
        <p:spPr bwMode="auto">
          <a:xfrm>
            <a:off x="3798888" y="4549775"/>
            <a:ext cx="3679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3200" b="1">
                <a:solidFill>
                  <a:srgbClr val="003399"/>
                </a:solidFill>
                <a:ea typeface="楷体_GB2312" pitchFamily="49" charset="-122"/>
              </a:rPr>
              <a:t>带通滤波器</a:t>
            </a:r>
            <a:endParaRPr kumimoji="1" lang="zh-CN" altLang="en-US" sz="3200" b="1">
              <a:solidFill>
                <a:srgbClr val="003399"/>
              </a:solidFill>
              <a:ea typeface="楷体_GB2312" pitchFamily="49" charset="-122"/>
            </a:endParaRPr>
          </a:p>
        </p:txBody>
      </p:sp>
      <p:sp>
        <p:nvSpPr>
          <p:cNvPr id="657418" name="Rectangle 10"/>
          <p:cNvSpPr>
            <a:spLocks noChangeArrowheads="1"/>
          </p:cNvSpPr>
          <p:nvPr/>
        </p:nvSpPr>
        <p:spPr bwMode="auto">
          <a:xfrm>
            <a:off x="3798888" y="5102225"/>
            <a:ext cx="31845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3200" b="1">
                <a:solidFill>
                  <a:srgbClr val="003399"/>
                </a:solidFill>
                <a:ea typeface="楷体_GB2312" pitchFamily="49" charset="-122"/>
              </a:rPr>
              <a:t>带阻滤波器</a:t>
            </a:r>
            <a:endParaRPr kumimoji="1" lang="zh-CN" altLang="en-US" sz="3200" b="1">
              <a:solidFill>
                <a:srgbClr val="003399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5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5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5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5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7411" grpId="0" autoUpdateAnimBg="0" build="p"/>
      <p:bldP spid="657412" grpId="0" autoUpdateAnimBg="0"/>
      <p:bldP spid="657413" grpId="0"/>
      <p:bldP spid="657414" grpId="0" autoUpdateAnimBg="0"/>
      <p:bldP spid="657415" grpId="0" autoUpdateAnimBg="0"/>
      <p:bldP spid="657416" grpId="0" autoUpdateAnimBg="0"/>
      <p:bldP spid="657417" grpId="0" autoUpdateAnimBg="0"/>
      <p:bldP spid="657418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1352550" y="692150"/>
            <a:ext cx="6459538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4800" b="1">
                <a:solidFill>
                  <a:srgbClr val="FF3300"/>
                </a:solidFill>
                <a:ea typeface="楷体_GB2312" pitchFamily="49" charset="-122"/>
              </a:rPr>
              <a:t>集成运算放大器</a:t>
            </a:r>
            <a:endParaRPr kumimoji="1" lang="zh-CN" altLang="en-US" sz="4800" b="1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593923" name="Text Box 3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1647825" y="1518874"/>
            <a:ext cx="5867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4000" b="1" dirty="0" smtClean="0">
                <a:solidFill>
                  <a:srgbClr val="003399"/>
                </a:solidFill>
                <a:ea typeface="楷体_GB2312" pitchFamily="49" charset="-122"/>
              </a:rPr>
              <a:t>9.1 </a:t>
            </a:r>
            <a:r>
              <a:rPr kumimoji="1" lang="zh-CN" altLang="en-US" sz="4000" b="1" dirty="0" smtClean="0">
                <a:solidFill>
                  <a:srgbClr val="003399"/>
                </a:solidFill>
                <a:ea typeface="楷体_GB2312" pitchFamily="49" charset="-122"/>
              </a:rPr>
              <a:t>运算电路</a:t>
            </a:r>
            <a:endParaRPr kumimoji="1" lang="zh-CN" altLang="en-US" sz="3200" b="1" dirty="0">
              <a:solidFill>
                <a:srgbClr val="003399"/>
              </a:solidFill>
              <a:ea typeface="楷体_GB2312" pitchFamily="49" charset="-122"/>
            </a:endParaRPr>
          </a:p>
        </p:txBody>
      </p:sp>
      <p:sp>
        <p:nvSpPr>
          <p:cNvPr id="593924" name="Text Box 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608138" y="2268537"/>
            <a:ext cx="5867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4000" b="1" dirty="0" smtClean="0">
                <a:solidFill>
                  <a:srgbClr val="003399"/>
                </a:solidFill>
                <a:ea typeface="楷体_GB2312" pitchFamily="49" charset="-122"/>
              </a:rPr>
              <a:t>9.2</a:t>
            </a:r>
            <a:r>
              <a:rPr kumimoji="1" lang="zh-CN" altLang="en-US" sz="4000" b="1" dirty="0" smtClean="0">
                <a:solidFill>
                  <a:srgbClr val="003399"/>
                </a:solidFill>
                <a:ea typeface="楷体_GB2312" pitchFamily="49" charset="-122"/>
              </a:rPr>
              <a:t>电压电流变换电路</a:t>
            </a:r>
            <a:endParaRPr kumimoji="1" lang="zh-CN" altLang="en-US" sz="4000" b="1" dirty="0">
              <a:solidFill>
                <a:srgbClr val="003399"/>
              </a:solidFill>
              <a:ea typeface="楷体_GB2312" pitchFamily="49" charset="-122"/>
            </a:endParaRPr>
          </a:p>
        </p:txBody>
      </p:sp>
      <p:sp>
        <p:nvSpPr>
          <p:cNvPr id="593925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627188" y="3671887"/>
            <a:ext cx="6400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4000" b="1" dirty="0" smtClean="0">
                <a:solidFill>
                  <a:srgbClr val="003399"/>
                </a:solidFill>
                <a:ea typeface="楷体_GB2312" pitchFamily="49" charset="-122"/>
              </a:rPr>
              <a:t>9.4</a:t>
            </a:r>
            <a:r>
              <a:rPr kumimoji="1" lang="zh-CN" altLang="en-US" sz="4000" b="1" dirty="0" smtClean="0">
                <a:solidFill>
                  <a:srgbClr val="003399"/>
                </a:solidFill>
                <a:ea typeface="楷体_GB2312" pitchFamily="49" charset="-122"/>
              </a:rPr>
              <a:t>常用的放大电路</a:t>
            </a:r>
            <a:endParaRPr kumimoji="1" lang="zh-CN" altLang="en-US" sz="3200" b="1" dirty="0">
              <a:solidFill>
                <a:srgbClr val="003399"/>
              </a:solidFill>
              <a:ea typeface="楷体_GB2312" pitchFamily="49" charset="-122"/>
            </a:endParaRPr>
          </a:p>
        </p:txBody>
      </p:sp>
      <p:sp>
        <p:nvSpPr>
          <p:cNvPr id="593926" name="Text Box 6">
            <a:hlinkClick r:id="rId4" action="ppaction://hlinksldjump"/>
          </p:cNvPr>
          <p:cNvSpPr txBox="1">
            <a:spLocks noChangeArrowheads="1"/>
          </p:cNvSpPr>
          <p:nvPr/>
        </p:nvSpPr>
        <p:spPr bwMode="auto">
          <a:xfrm>
            <a:off x="1570038" y="2970212"/>
            <a:ext cx="5867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4000" b="1" dirty="0" smtClean="0">
                <a:solidFill>
                  <a:srgbClr val="003399"/>
                </a:solidFill>
                <a:ea typeface="楷体_GB2312" pitchFamily="49" charset="-122"/>
              </a:rPr>
              <a:t>9.3</a:t>
            </a:r>
            <a:r>
              <a:rPr kumimoji="1" lang="zh-CN" altLang="en-US" sz="4000" b="1" dirty="0" smtClean="0">
                <a:solidFill>
                  <a:srgbClr val="003399"/>
                </a:solidFill>
                <a:ea typeface="楷体_GB2312" pitchFamily="49" charset="-122"/>
              </a:rPr>
              <a:t>有源滤波电路</a:t>
            </a:r>
            <a:endParaRPr kumimoji="1" lang="zh-CN" altLang="en-US" sz="3200" b="1" dirty="0">
              <a:solidFill>
                <a:srgbClr val="003399"/>
              </a:solidFill>
              <a:ea typeface="楷体_GB2312" pitchFamily="49" charset="-122"/>
            </a:endParaRPr>
          </a:p>
        </p:txBody>
      </p:sp>
      <p:sp>
        <p:nvSpPr>
          <p:cNvPr id="593927" name="Text Box 7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627188" y="4373562"/>
            <a:ext cx="5867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4000" b="1" dirty="0" smtClean="0">
                <a:solidFill>
                  <a:srgbClr val="003399"/>
                </a:solidFill>
                <a:ea typeface="楷体_GB2312" pitchFamily="49" charset="-122"/>
              </a:rPr>
              <a:t>9.5</a:t>
            </a:r>
            <a:r>
              <a:rPr kumimoji="1" lang="zh-CN" altLang="en-US" sz="4000" b="1" dirty="0" smtClean="0">
                <a:solidFill>
                  <a:srgbClr val="003399"/>
                </a:solidFill>
                <a:ea typeface="楷体_GB2312" pitchFamily="49" charset="-122"/>
              </a:rPr>
              <a:t>电压比较器</a:t>
            </a:r>
            <a:endParaRPr kumimoji="1" lang="zh-CN" altLang="en-US" sz="4000" b="1" dirty="0">
              <a:solidFill>
                <a:srgbClr val="003399"/>
              </a:solidFill>
              <a:ea typeface="楷体_GB2312" pitchFamily="49" charset="-122"/>
            </a:endParaRPr>
          </a:p>
        </p:txBody>
      </p:sp>
      <p:sp>
        <p:nvSpPr>
          <p:cNvPr id="8" name="Text Box 7">
            <a:hlinkClick r:id="rId5" action="ppaction://hlinksldjump"/>
          </p:cNvPr>
          <p:cNvSpPr txBox="1">
            <a:spLocks noChangeArrowheads="1"/>
          </p:cNvSpPr>
          <p:nvPr/>
        </p:nvSpPr>
        <p:spPr bwMode="auto">
          <a:xfrm>
            <a:off x="1589101" y="5075237"/>
            <a:ext cx="5867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4000" b="1" dirty="0" smtClean="0">
                <a:solidFill>
                  <a:srgbClr val="003399"/>
                </a:solidFill>
                <a:ea typeface="楷体_GB2312" pitchFamily="49" charset="-122"/>
              </a:rPr>
              <a:t>9.6</a:t>
            </a:r>
            <a:r>
              <a:rPr kumimoji="1" lang="zh-CN" altLang="en-US" sz="4000" b="1" dirty="0" smtClean="0">
                <a:solidFill>
                  <a:srgbClr val="003399"/>
                </a:solidFill>
                <a:ea typeface="楷体_GB2312" pitchFamily="49" charset="-122"/>
              </a:rPr>
              <a:t>波形发生电路</a:t>
            </a:r>
            <a:endParaRPr kumimoji="1" lang="zh-CN" altLang="en-US" sz="4000" b="1" dirty="0">
              <a:solidFill>
                <a:srgbClr val="003399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93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93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93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93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23" grpId="0" autoUpdateAnimBg="0"/>
      <p:bldP spid="593924" grpId="0" autoUpdateAnimBg="0"/>
      <p:bldP spid="593925" grpId="0" autoUpdateAnimBg="0"/>
      <p:bldP spid="593926" grpId="0" autoUpdateAnimBg="0"/>
      <p:bldP spid="593927" grpId="0" autoUpdateAnimBg="0"/>
      <p:bldP spid="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ext Box 2"/>
          <p:cNvSpPr txBox="1">
            <a:spLocks noChangeArrowheads="1"/>
          </p:cNvSpPr>
          <p:nvPr/>
        </p:nvSpPr>
        <p:spPr bwMode="auto">
          <a:xfrm>
            <a:off x="503238" y="1876425"/>
            <a:ext cx="24082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003399"/>
                </a:solidFill>
                <a:ea typeface="楷体_GB2312" pitchFamily="49" charset="-122"/>
              </a:rPr>
              <a:t>传递函数：</a:t>
            </a:r>
            <a:endParaRPr kumimoji="1" lang="zh-CN" altLang="en-US" sz="3200" b="1">
              <a:solidFill>
                <a:srgbClr val="003399"/>
              </a:solidFill>
              <a:ea typeface="楷体_GB2312" pitchFamily="49" charset="-122"/>
            </a:endParaRPr>
          </a:p>
        </p:txBody>
      </p:sp>
      <p:graphicFrame>
        <p:nvGraphicFramePr>
          <p:cNvPr id="74755" name="Object 3"/>
          <p:cNvGraphicFramePr>
            <a:graphicFrameLocks noChangeAspect="1"/>
          </p:cNvGraphicFramePr>
          <p:nvPr/>
        </p:nvGraphicFramePr>
        <p:xfrm>
          <a:off x="781050" y="2559050"/>
          <a:ext cx="727075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33" name="公式" r:id="rId1" imgW="3195320" imgH="430530" progId="Equation.3">
                  <p:embed/>
                </p:oleObj>
              </mc:Choice>
              <mc:Fallback>
                <p:oleObj name="公式" r:id="rId1" imgW="3195320" imgH="43053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050" y="2559050"/>
                        <a:ext cx="727075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Object 4"/>
          <p:cNvGraphicFramePr>
            <a:graphicFrameLocks noChangeAspect="1"/>
          </p:cNvGraphicFramePr>
          <p:nvPr/>
        </p:nvGraphicFramePr>
        <p:xfrm>
          <a:off x="1671638" y="3754438"/>
          <a:ext cx="1814512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34" name="公式" r:id="rId3" imgW="731520" imgH="419735" progId="Equation.3">
                  <p:embed/>
                </p:oleObj>
              </mc:Choice>
              <mc:Fallback>
                <p:oleObj name="公式" r:id="rId3" imgW="731520" imgH="41973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638" y="3754438"/>
                        <a:ext cx="1814512" cy="1109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7" name="Line 5"/>
          <p:cNvSpPr>
            <a:spLocks noChangeShapeType="1"/>
          </p:cNvSpPr>
          <p:nvPr/>
        </p:nvSpPr>
        <p:spPr bwMode="auto">
          <a:xfrm>
            <a:off x="3829050" y="4268788"/>
            <a:ext cx="1900238" cy="0"/>
          </a:xfrm>
          <a:prstGeom prst="line">
            <a:avLst/>
          </a:prstGeom>
          <a:noFill/>
          <a:ln w="25400">
            <a:solidFill>
              <a:srgbClr val="003399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4758" name="Text Box 6"/>
          <p:cNvSpPr txBox="1">
            <a:spLocks noChangeArrowheads="1"/>
          </p:cNvSpPr>
          <p:nvPr/>
        </p:nvSpPr>
        <p:spPr bwMode="auto">
          <a:xfrm>
            <a:off x="5829300" y="3922713"/>
            <a:ext cx="23383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003399"/>
                </a:solidFill>
                <a:ea typeface="楷体_GB2312" pitchFamily="49" charset="-122"/>
              </a:rPr>
              <a:t>幅频特性</a:t>
            </a:r>
            <a:endParaRPr kumimoji="1" lang="zh-CN" altLang="en-US" sz="3200" b="1">
              <a:solidFill>
                <a:srgbClr val="003399"/>
              </a:solidFill>
              <a:ea typeface="楷体_GB2312" pitchFamily="49" charset="-122"/>
            </a:endParaRPr>
          </a:p>
        </p:txBody>
      </p:sp>
      <p:graphicFrame>
        <p:nvGraphicFramePr>
          <p:cNvPr id="74759" name="Object 7"/>
          <p:cNvGraphicFramePr>
            <a:graphicFrameLocks noChangeAspect="1"/>
          </p:cNvGraphicFramePr>
          <p:nvPr/>
        </p:nvGraphicFramePr>
        <p:xfrm>
          <a:off x="1711325" y="4886325"/>
          <a:ext cx="263207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35" name="公式" r:id="rId5" imgW="1108075" imgH="172085" progId="Equation.3">
                  <p:embed/>
                </p:oleObj>
              </mc:Choice>
              <mc:Fallback>
                <p:oleObj name="公式" r:id="rId5" imgW="1108075" imgH="17208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1325" y="4886325"/>
                        <a:ext cx="2632075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60" name="Line 8"/>
          <p:cNvSpPr>
            <a:spLocks noChangeShapeType="1"/>
          </p:cNvSpPr>
          <p:nvPr/>
        </p:nvSpPr>
        <p:spPr bwMode="auto">
          <a:xfrm>
            <a:off x="4375150" y="5135563"/>
            <a:ext cx="1354138" cy="0"/>
          </a:xfrm>
          <a:prstGeom prst="line">
            <a:avLst/>
          </a:prstGeom>
          <a:noFill/>
          <a:ln w="25400">
            <a:solidFill>
              <a:srgbClr val="003399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sp>
        <p:nvSpPr>
          <p:cNvPr id="74761" name="Text Box 9"/>
          <p:cNvSpPr txBox="1">
            <a:spLocks noChangeArrowheads="1"/>
          </p:cNvSpPr>
          <p:nvPr/>
        </p:nvSpPr>
        <p:spPr bwMode="auto">
          <a:xfrm>
            <a:off x="5888038" y="4832350"/>
            <a:ext cx="2163762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003399"/>
                </a:solidFill>
                <a:ea typeface="楷体_GB2312" pitchFamily="49" charset="-122"/>
              </a:rPr>
              <a:t>相频特性</a:t>
            </a:r>
            <a:endParaRPr kumimoji="1" lang="zh-CN" altLang="en-US" sz="3200" b="1">
              <a:solidFill>
                <a:srgbClr val="003399"/>
              </a:solidFill>
              <a:ea typeface="楷体_GB2312" pitchFamily="49" charset="-122"/>
            </a:endParaRPr>
          </a:p>
        </p:txBody>
      </p:sp>
      <p:grpSp>
        <p:nvGrpSpPr>
          <p:cNvPr id="74762" name="Group 10"/>
          <p:cNvGrpSpPr/>
          <p:nvPr/>
        </p:nvGrpSpPr>
        <p:grpSpPr bwMode="auto">
          <a:xfrm>
            <a:off x="2368550" y="828675"/>
            <a:ext cx="4935538" cy="1295400"/>
            <a:chOff x="1336" y="486"/>
            <a:chExt cx="3109" cy="816"/>
          </a:xfrm>
        </p:grpSpPr>
        <p:sp>
          <p:nvSpPr>
            <p:cNvPr id="74764" name="Line 11"/>
            <p:cNvSpPr>
              <a:spLocks noChangeShapeType="1"/>
            </p:cNvSpPr>
            <p:nvPr/>
          </p:nvSpPr>
          <p:spPr bwMode="auto">
            <a:xfrm>
              <a:off x="2209" y="791"/>
              <a:ext cx="0" cy="209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74765" name="Object 12"/>
            <p:cNvGraphicFramePr>
              <a:graphicFrameLocks noChangeAspect="1"/>
            </p:cNvGraphicFramePr>
            <p:nvPr/>
          </p:nvGraphicFramePr>
          <p:xfrm>
            <a:off x="1336" y="674"/>
            <a:ext cx="758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36" name="公式" r:id="rId7" imgW="462280" imgH="172085" progId="Equation.3">
                    <p:embed/>
                  </p:oleObj>
                </mc:Choice>
                <mc:Fallback>
                  <p:oleObj name="公式" r:id="rId7" imgW="462280" imgH="172085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6" y="674"/>
                          <a:ext cx="758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66" name="Line 13"/>
            <p:cNvSpPr>
              <a:spLocks noChangeShapeType="1"/>
            </p:cNvSpPr>
            <p:nvPr/>
          </p:nvSpPr>
          <p:spPr bwMode="auto">
            <a:xfrm>
              <a:off x="3532" y="768"/>
              <a:ext cx="0" cy="209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74767" name="Object 14"/>
            <p:cNvGraphicFramePr>
              <a:graphicFrameLocks noChangeAspect="1"/>
            </p:cNvGraphicFramePr>
            <p:nvPr/>
          </p:nvGraphicFramePr>
          <p:xfrm>
            <a:off x="3646" y="676"/>
            <a:ext cx="799" cy="3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4837" name="公式" r:id="rId9" imgW="483870" imgH="182880" progId="Equation.3">
                    <p:embed/>
                  </p:oleObj>
                </mc:Choice>
                <mc:Fallback>
                  <p:oleObj name="公式" r:id="rId9" imgW="483870" imgH="18288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6" y="676"/>
                          <a:ext cx="799" cy="3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4768" name="Rectangle 15"/>
            <p:cNvSpPr>
              <a:spLocks noChangeArrowheads="1"/>
            </p:cNvSpPr>
            <p:nvPr/>
          </p:nvSpPr>
          <p:spPr bwMode="auto">
            <a:xfrm>
              <a:off x="2525" y="486"/>
              <a:ext cx="684" cy="81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769" name="Line 16"/>
            <p:cNvSpPr>
              <a:spLocks noChangeShapeType="1"/>
            </p:cNvSpPr>
            <p:nvPr/>
          </p:nvSpPr>
          <p:spPr bwMode="auto">
            <a:xfrm>
              <a:off x="3197" y="67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770" name="Line 17"/>
            <p:cNvSpPr>
              <a:spLocks noChangeShapeType="1"/>
            </p:cNvSpPr>
            <p:nvPr/>
          </p:nvSpPr>
          <p:spPr bwMode="auto">
            <a:xfrm>
              <a:off x="3197" y="108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771" name="Line 18"/>
            <p:cNvSpPr>
              <a:spLocks noChangeShapeType="1"/>
            </p:cNvSpPr>
            <p:nvPr/>
          </p:nvSpPr>
          <p:spPr bwMode="auto">
            <a:xfrm>
              <a:off x="2248" y="683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772" name="Line 19"/>
            <p:cNvSpPr>
              <a:spLocks noChangeShapeType="1"/>
            </p:cNvSpPr>
            <p:nvPr/>
          </p:nvSpPr>
          <p:spPr bwMode="auto">
            <a:xfrm>
              <a:off x="2248" y="1091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773" name="Oval 20"/>
            <p:cNvSpPr>
              <a:spLocks noChangeArrowheads="1"/>
            </p:cNvSpPr>
            <p:nvPr/>
          </p:nvSpPr>
          <p:spPr bwMode="auto">
            <a:xfrm>
              <a:off x="2200" y="659"/>
              <a:ext cx="47" cy="4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774" name="Oval 21"/>
            <p:cNvSpPr>
              <a:spLocks noChangeArrowheads="1"/>
            </p:cNvSpPr>
            <p:nvPr/>
          </p:nvSpPr>
          <p:spPr bwMode="auto">
            <a:xfrm>
              <a:off x="2187" y="1064"/>
              <a:ext cx="47" cy="4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775" name="Oval 22"/>
            <p:cNvSpPr>
              <a:spLocks noChangeArrowheads="1"/>
            </p:cNvSpPr>
            <p:nvPr/>
          </p:nvSpPr>
          <p:spPr bwMode="auto">
            <a:xfrm>
              <a:off x="3492" y="633"/>
              <a:ext cx="47" cy="4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776" name="Oval 23"/>
            <p:cNvSpPr>
              <a:spLocks noChangeArrowheads="1"/>
            </p:cNvSpPr>
            <p:nvPr/>
          </p:nvSpPr>
          <p:spPr bwMode="auto">
            <a:xfrm>
              <a:off x="3489" y="1059"/>
              <a:ext cx="47" cy="4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4777" name="Text Box 24"/>
            <p:cNvSpPr txBox="1">
              <a:spLocks noChangeArrowheads="1"/>
            </p:cNvSpPr>
            <p:nvPr/>
          </p:nvSpPr>
          <p:spPr bwMode="auto">
            <a:xfrm>
              <a:off x="2543" y="720"/>
              <a:ext cx="9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003399"/>
                  </a:solidFill>
                  <a:ea typeface="楷体_GB2312" pitchFamily="49" charset="-122"/>
                </a:rPr>
                <a:t>A</a:t>
              </a:r>
              <a:r>
                <a:rPr kumimoji="1" lang="en-US" altLang="zh-CN" sz="2400" b="1">
                  <a:solidFill>
                    <a:srgbClr val="003399"/>
                  </a:solidFill>
                  <a:ea typeface="楷体_GB2312" pitchFamily="49" charset="-122"/>
                </a:rPr>
                <a:t>(jω)</a:t>
              </a:r>
              <a:endParaRPr kumimoji="1" lang="en-US" altLang="zh-CN" sz="2400" b="1">
                <a:solidFill>
                  <a:srgbClr val="003399"/>
                </a:solidFill>
                <a:ea typeface="楷体_GB2312" pitchFamily="49" charset="-122"/>
              </a:endParaRPr>
            </a:p>
          </p:txBody>
        </p:sp>
      </p:grpSp>
      <p:sp>
        <p:nvSpPr>
          <p:cNvPr id="74763" name="Rectangle 25"/>
          <p:cNvSpPr>
            <a:spLocks noChangeArrowheads="1"/>
          </p:cNvSpPr>
          <p:nvPr/>
        </p:nvSpPr>
        <p:spPr bwMode="auto">
          <a:xfrm>
            <a:off x="508000" y="3902075"/>
            <a:ext cx="15557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3200" b="1">
                <a:solidFill>
                  <a:srgbClr val="003399"/>
                </a:solidFill>
                <a:ea typeface="楷体_GB2312" pitchFamily="49" charset="-122"/>
              </a:rPr>
              <a:t>其中：</a:t>
            </a:r>
            <a:endParaRPr kumimoji="1" lang="zh-CN" altLang="en-US" sz="3200" b="1">
              <a:solidFill>
                <a:srgbClr val="003399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/>
          <p:cNvSpPr txBox="1">
            <a:spLocks noChangeArrowheads="1"/>
          </p:cNvSpPr>
          <p:nvPr/>
        </p:nvSpPr>
        <p:spPr bwMode="auto">
          <a:xfrm>
            <a:off x="323850" y="401638"/>
            <a:ext cx="43815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003399"/>
                </a:solidFill>
                <a:ea typeface="楷体_GB2312" pitchFamily="49" charset="-122"/>
              </a:rPr>
              <a:t>2.  </a:t>
            </a:r>
            <a:r>
              <a:rPr kumimoji="1" lang="zh-CN" altLang="en-US" sz="3200" b="1">
                <a:solidFill>
                  <a:srgbClr val="003399"/>
                </a:solidFill>
                <a:ea typeface="楷体_GB2312" pitchFamily="49" charset="-122"/>
              </a:rPr>
              <a:t>一阶</a:t>
            </a:r>
            <a:r>
              <a:rPr kumimoji="1" lang="zh-CN" altLang="zh-CN" sz="3200" b="1">
                <a:solidFill>
                  <a:srgbClr val="003399"/>
                </a:solidFill>
                <a:ea typeface="楷体_GB2312" pitchFamily="49" charset="-122"/>
              </a:rPr>
              <a:t>低通滤波器</a:t>
            </a:r>
            <a:endParaRPr kumimoji="1" lang="zh-CN" altLang="en-US" sz="3200" b="1">
              <a:solidFill>
                <a:srgbClr val="003399"/>
              </a:solidFill>
              <a:ea typeface="楷体_GB2312" pitchFamily="49" charset="-122"/>
            </a:endParaRPr>
          </a:p>
        </p:txBody>
      </p:sp>
      <p:grpSp>
        <p:nvGrpSpPr>
          <p:cNvPr id="75779" name="Group 3"/>
          <p:cNvGrpSpPr/>
          <p:nvPr/>
        </p:nvGrpSpPr>
        <p:grpSpPr bwMode="auto">
          <a:xfrm>
            <a:off x="266700" y="1352550"/>
            <a:ext cx="3986213" cy="1866900"/>
            <a:chOff x="1332" y="648"/>
            <a:chExt cx="2511" cy="1176"/>
          </a:xfrm>
        </p:grpSpPr>
        <p:sp>
          <p:nvSpPr>
            <p:cNvPr id="75805" name="Line 4"/>
            <p:cNvSpPr>
              <a:spLocks noChangeShapeType="1"/>
            </p:cNvSpPr>
            <p:nvPr/>
          </p:nvSpPr>
          <p:spPr bwMode="auto">
            <a:xfrm>
              <a:off x="1932" y="996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806" name="Rectangle 5"/>
            <p:cNvSpPr>
              <a:spLocks noChangeArrowheads="1"/>
            </p:cNvSpPr>
            <p:nvPr/>
          </p:nvSpPr>
          <p:spPr bwMode="auto">
            <a:xfrm>
              <a:off x="2292" y="924"/>
              <a:ext cx="396" cy="12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807" name="Line 6"/>
            <p:cNvSpPr>
              <a:spLocks noChangeShapeType="1"/>
            </p:cNvSpPr>
            <p:nvPr/>
          </p:nvSpPr>
          <p:spPr bwMode="auto">
            <a:xfrm>
              <a:off x="1932" y="1800"/>
              <a:ext cx="1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75808" name="Group 7"/>
            <p:cNvGrpSpPr/>
            <p:nvPr/>
          </p:nvGrpSpPr>
          <p:grpSpPr bwMode="auto">
            <a:xfrm>
              <a:off x="2916" y="1391"/>
              <a:ext cx="228" cy="84"/>
              <a:chOff x="2100" y="1631"/>
              <a:chExt cx="240" cy="96"/>
            </a:xfrm>
          </p:grpSpPr>
          <p:sp>
            <p:nvSpPr>
              <p:cNvPr id="75822" name="Line 8"/>
              <p:cNvSpPr>
                <a:spLocks noChangeShapeType="1"/>
              </p:cNvSpPr>
              <p:nvPr/>
            </p:nvSpPr>
            <p:spPr bwMode="auto">
              <a:xfrm>
                <a:off x="2100" y="1631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5823" name="Line 9"/>
              <p:cNvSpPr>
                <a:spLocks noChangeShapeType="1"/>
              </p:cNvSpPr>
              <p:nvPr/>
            </p:nvSpPr>
            <p:spPr bwMode="auto">
              <a:xfrm>
                <a:off x="2100" y="1727"/>
                <a:ext cx="240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5809" name="Line 10"/>
            <p:cNvSpPr>
              <a:spLocks noChangeShapeType="1"/>
            </p:cNvSpPr>
            <p:nvPr/>
          </p:nvSpPr>
          <p:spPr bwMode="auto">
            <a:xfrm>
              <a:off x="3036" y="996"/>
              <a:ext cx="0" cy="3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810" name="Line 11"/>
            <p:cNvSpPr>
              <a:spLocks noChangeShapeType="1"/>
            </p:cNvSpPr>
            <p:nvPr/>
          </p:nvSpPr>
          <p:spPr bwMode="auto">
            <a:xfrm flipH="1">
              <a:off x="3036" y="1488"/>
              <a:ext cx="0" cy="3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811" name="Oval 12"/>
            <p:cNvSpPr>
              <a:spLocks noChangeArrowheads="1"/>
            </p:cNvSpPr>
            <p:nvPr/>
          </p:nvSpPr>
          <p:spPr bwMode="auto">
            <a:xfrm>
              <a:off x="1872" y="960"/>
              <a:ext cx="60" cy="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812" name="Oval 13"/>
            <p:cNvSpPr>
              <a:spLocks noChangeArrowheads="1"/>
            </p:cNvSpPr>
            <p:nvPr/>
          </p:nvSpPr>
          <p:spPr bwMode="auto">
            <a:xfrm>
              <a:off x="1884" y="1764"/>
              <a:ext cx="60" cy="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813" name="Oval 14"/>
            <p:cNvSpPr>
              <a:spLocks noChangeArrowheads="1"/>
            </p:cNvSpPr>
            <p:nvPr/>
          </p:nvSpPr>
          <p:spPr bwMode="auto">
            <a:xfrm>
              <a:off x="3468" y="1764"/>
              <a:ext cx="60" cy="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814" name="Oval 15"/>
            <p:cNvSpPr>
              <a:spLocks noChangeArrowheads="1"/>
            </p:cNvSpPr>
            <p:nvPr/>
          </p:nvSpPr>
          <p:spPr bwMode="auto">
            <a:xfrm>
              <a:off x="3468" y="960"/>
              <a:ext cx="60" cy="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815" name="Text Box 16"/>
            <p:cNvSpPr txBox="1">
              <a:spLocks noChangeArrowheads="1"/>
            </p:cNvSpPr>
            <p:nvPr/>
          </p:nvSpPr>
          <p:spPr bwMode="auto">
            <a:xfrm>
              <a:off x="2616" y="1272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C</a:t>
              </a:r>
              <a:endParaRPr kumimoji="1" lang="en-US" altLang="zh-CN" sz="2400" b="1" i="1">
                <a:ea typeface="楷体_GB2312" pitchFamily="49" charset="-122"/>
              </a:endParaRPr>
            </a:p>
          </p:txBody>
        </p:sp>
        <p:sp>
          <p:nvSpPr>
            <p:cNvPr id="75816" name="Text Box 17"/>
            <p:cNvSpPr txBox="1">
              <a:spLocks noChangeArrowheads="1"/>
            </p:cNvSpPr>
            <p:nvPr/>
          </p:nvSpPr>
          <p:spPr bwMode="auto">
            <a:xfrm>
              <a:off x="2328" y="64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endParaRPr kumimoji="1" lang="en-US" altLang="zh-CN" sz="2400" b="1" i="1">
                <a:ea typeface="楷体_GB2312" pitchFamily="49" charset="-122"/>
              </a:endParaRPr>
            </a:p>
          </p:txBody>
        </p:sp>
        <p:sp>
          <p:nvSpPr>
            <p:cNvPr id="75817" name="Text Box 18"/>
            <p:cNvSpPr txBox="1">
              <a:spLocks noChangeArrowheads="1"/>
            </p:cNvSpPr>
            <p:nvPr/>
          </p:nvSpPr>
          <p:spPr bwMode="auto">
            <a:xfrm>
              <a:off x="1332" y="1206"/>
              <a:ext cx="5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kumimoji="1" lang="zh-CN" altLang="zh-CN" sz="3200" b="1">
                <a:ea typeface="楷体_GB2312" pitchFamily="49" charset="-122"/>
              </a:endParaRPr>
            </a:p>
          </p:txBody>
        </p:sp>
        <p:sp>
          <p:nvSpPr>
            <p:cNvPr id="75818" name="Line 19"/>
            <p:cNvSpPr>
              <a:spLocks noChangeShapeType="1"/>
            </p:cNvSpPr>
            <p:nvPr/>
          </p:nvSpPr>
          <p:spPr bwMode="auto">
            <a:xfrm>
              <a:off x="1956" y="1200"/>
              <a:ext cx="0" cy="444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75819" name="Object 20"/>
            <p:cNvGraphicFramePr>
              <a:graphicFrameLocks noChangeAspect="1"/>
            </p:cNvGraphicFramePr>
            <p:nvPr/>
          </p:nvGraphicFramePr>
          <p:xfrm>
            <a:off x="1646" y="1282"/>
            <a:ext cx="224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23" name="Equation" r:id="rId1" imgW="177800" imgH="228600" progId="Equation.3">
                    <p:embed/>
                  </p:oleObj>
                </mc:Choice>
                <mc:Fallback>
                  <p:oleObj name="Equation" r:id="rId1" imgW="177800" imgH="2286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6" y="1282"/>
                          <a:ext cx="224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20" name="Line 21"/>
            <p:cNvSpPr>
              <a:spLocks noChangeShapeType="1"/>
            </p:cNvSpPr>
            <p:nvPr/>
          </p:nvSpPr>
          <p:spPr bwMode="auto">
            <a:xfrm>
              <a:off x="3504" y="1200"/>
              <a:ext cx="0" cy="444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aphicFrame>
          <p:nvGraphicFramePr>
            <p:cNvPr id="75821" name="Object 22"/>
            <p:cNvGraphicFramePr>
              <a:graphicFrameLocks noChangeAspect="1"/>
            </p:cNvGraphicFramePr>
            <p:nvPr/>
          </p:nvGraphicFramePr>
          <p:xfrm>
            <a:off x="3589" y="1309"/>
            <a:ext cx="254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24" name="Equation" r:id="rId3" imgW="203200" imgH="241300" progId="Equation.3">
                    <p:embed/>
                  </p:oleObj>
                </mc:Choice>
                <mc:Fallback>
                  <p:oleObj name="Equation" r:id="rId3" imgW="203200" imgH="2413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9" y="1309"/>
                          <a:ext cx="254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75780" name="Object 23"/>
          <p:cNvGraphicFramePr>
            <a:graphicFrameLocks noChangeAspect="1"/>
          </p:cNvGraphicFramePr>
          <p:nvPr/>
        </p:nvGraphicFramePr>
        <p:xfrm>
          <a:off x="414338" y="3317875"/>
          <a:ext cx="2867025" cy="216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5" name="公式" r:id="rId5" imgW="1032510" imgH="849630" progId="Equation.3">
                  <p:embed/>
                </p:oleObj>
              </mc:Choice>
              <mc:Fallback>
                <p:oleObj name="公式" r:id="rId5" imgW="1032510" imgH="84963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38" y="3317875"/>
                        <a:ext cx="2867025" cy="216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Object 24"/>
          <p:cNvGraphicFramePr>
            <a:graphicFrameLocks noChangeAspect="1"/>
          </p:cNvGraphicFramePr>
          <p:nvPr/>
        </p:nvGraphicFramePr>
        <p:xfrm>
          <a:off x="3135313" y="3883025"/>
          <a:ext cx="1654175" cy="158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6" name="公式" r:id="rId7" imgW="655955" imgH="635000" progId="Equation.3">
                  <p:embed/>
                </p:oleObj>
              </mc:Choice>
              <mc:Fallback>
                <p:oleObj name="公式" r:id="rId7" imgW="655955" imgH="6350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5313" y="3883025"/>
                        <a:ext cx="1654175" cy="158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25"/>
          <p:cNvGraphicFramePr>
            <a:graphicFrameLocks noChangeAspect="1"/>
          </p:cNvGraphicFramePr>
          <p:nvPr/>
        </p:nvGraphicFramePr>
        <p:xfrm>
          <a:off x="2028825" y="5359400"/>
          <a:ext cx="1714500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7" name="公式" r:id="rId9" imgW="613410" imgH="376555" progId="Equation.3">
                  <p:embed/>
                </p:oleObj>
              </mc:Choice>
              <mc:Fallback>
                <p:oleObj name="公式" r:id="rId9" imgW="613410" imgH="376555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25" y="5359400"/>
                        <a:ext cx="1714500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3" name="Rectangle 26"/>
          <p:cNvSpPr>
            <a:spLocks noChangeArrowheads="1"/>
          </p:cNvSpPr>
          <p:nvPr/>
        </p:nvSpPr>
        <p:spPr bwMode="auto">
          <a:xfrm>
            <a:off x="282575" y="5600700"/>
            <a:ext cx="2273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800" b="1">
                <a:solidFill>
                  <a:srgbClr val="003399"/>
                </a:solidFill>
                <a:ea typeface="楷体_GB2312" pitchFamily="49" charset="-122"/>
              </a:rPr>
              <a:t>截止频率：</a:t>
            </a:r>
            <a:endParaRPr kumimoji="1" lang="zh-CN" altLang="en-US" sz="2800" b="1">
              <a:solidFill>
                <a:srgbClr val="003399"/>
              </a:solidFill>
              <a:ea typeface="楷体_GB2312" pitchFamily="49" charset="-122"/>
            </a:endParaRPr>
          </a:p>
        </p:txBody>
      </p:sp>
      <p:sp>
        <p:nvSpPr>
          <p:cNvPr id="75784" name="Text Box 27"/>
          <p:cNvSpPr txBox="1">
            <a:spLocks noChangeArrowheads="1"/>
          </p:cNvSpPr>
          <p:nvPr/>
        </p:nvSpPr>
        <p:spPr bwMode="auto">
          <a:xfrm>
            <a:off x="666750" y="914400"/>
            <a:ext cx="3048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FF0000"/>
                </a:solidFill>
                <a:ea typeface="楷体_GB2312" pitchFamily="49" charset="-122"/>
              </a:rPr>
              <a:t>⑴</a:t>
            </a:r>
            <a:r>
              <a:rPr kumimoji="1" lang="zh-CN" altLang="en-US" sz="3200" b="1">
                <a:solidFill>
                  <a:srgbClr val="FF0000"/>
                </a:solidFill>
                <a:ea typeface="楷体_GB2312" pitchFamily="49" charset="-122"/>
              </a:rPr>
              <a:t>无源滤波器</a:t>
            </a:r>
            <a:endParaRPr kumimoji="1" lang="zh-CN" altLang="en-US" sz="3200" b="1">
              <a:solidFill>
                <a:srgbClr val="FF0000"/>
              </a:solidFill>
              <a:ea typeface="楷体_GB2312" pitchFamily="49" charset="-122"/>
            </a:endParaRPr>
          </a:p>
        </p:txBody>
      </p:sp>
      <p:graphicFrame>
        <p:nvGraphicFramePr>
          <p:cNvPr id="75785" name="Object 28"/>
          <p:cNvGraphicFramePr>
            <a:graphicFrameLocks noChangeAspect="1"/>
          </p:cNvGraphicFramePr>
          <p:nvPr/>
        </p:nvGraphicFramePr>
        <p:xfrm>
          <a:off x="5076825" y="549275"/>
          <a:ext cx="3382963" cy="1449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28" name="公式" r:id="rId11" imgW="1301750" imgH="677545" progId="Equation.3">
                  <p:embed/>
                </p:oleObj>
              </mc:Choice>
              <mc:Fallback>
                <p:oleObj name="公式" r:id="rId11" imgW="1301750" imgH="677545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549275"/>
                        <a:ext cx="3382963" cy="1449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786" name="Group 29"/>
          <p:cNvGrpSpPr/>
          <p:nvPr/>
        </p:nvGrpSpPr>
        <p:grpSpPr bwMode="auto">
          <a:xfrm>
            <a:off x="5292725" y="1905000"/>
            <a:ext cx="3349625" cy="2522538"/>
            <a:chOff x="3001" y="679"/>
            <a:chExt cx="2110" cy="1589"/>
          </a:xfrm>
        </p:grpSpPr>
        <p:grpSp>
          <p:nvGrpSpPr>
            <p:cNvPr id="75793" name="Group 30"/>
            <p:cNvGrpSpPr/>
            <p:nvPr/>
          </p:nvGrpSpPr>
          <p:grpSpPr bwMode="auto">
            <a:xfrm>
              <a:off x="3552" y="852"/>
              <a:ext cx="1464" cy="1164"/>
              <a:chOff x="1080" y="2028"/>
              <a:chExt cx="1680" cy="1164"/>
            </a:xfrm>
          </p:grpSpPr>
          <p:sp>
            <p:nvSpPr>
              <p:cNvPr id="75803" name="Line 31"/>
              <p:cNvSpPr>
                <a:spLocks noChangeShapeType="1"/>
              </p:cNvSpPr>
              <p:nvPr/>
            </p:nvSpPr>
            <p:spPr bwMode="auto">
              <a:xfrm>
                <a:off x="1080" y="3180"/>
                <a:ext cx="16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5804" name="Line 32"/>
              <p:cNvSpPr>
                <a:spLocks noChangeShapeType="1"/>
              </p:cNvSpPr>
              <p:nvPr/>
            </p:nvSpPr>
            <p:spPr bwMode="auto">
              <a:xfrm flipV="1">
                <a:off x="1080" y="2028"/>
                <a:ext cx="0" cy="116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aphicFrame>
          <p:nvGraphicFramePr>
            <p:cNvPr id="75794" name="Object 33"/>
            <p:cNvGraphicFramePr>
              <a:graphicFrameLocks noChangeAspect="1"/>
            </p:cNvGraphicFramePr>
            <p:nvPr/>
          </p:nvGraphicFramePr>
          <p:xfrm>
            <a:off x="3627" y="679"/>
            <a:ext cx="844" cy="4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29" name="公式" r:id="rId13" imgW="723900" imgH="444500" progId="Equation.3">
                    <p:embed/>
                  </p:oleObj>
                </mc:Choice>
                <mc:Fallback>
                  <p:oleObj name="公式" r:id="rId13" imgW="723900" imgH="4445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7" y="679"/>
                          <a:ext cx="844" cy="49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95" name="Text Box 34"/>
            <p:cNvSpPr txBox="1">
              <a:spLocks noChangeArrowheads="1"/>
            </p:cNvSpPr>
            <p:nvPr/>
          </p:nvSpPr>
          <p:spPr bwMode="auto">
            <a:xfrm>
              <a:off x="3324" y="1860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o</a:t>
              </a:r>
              <a:endParaRPr kumimoji="1" lang="en-US" altLang="zh-CN" sz="2400" b="1" i="1">
                <a:ea typeface="楷体_GB2312" pitchFamily="49" charset="-122"/>
              </a:endParaRPr>
            </a:p>
          </p:txBody>
        </p:sp>
        <p:graphicFrame>
          <p:nvGraphicFramePr>
            <p:cNvPr id="75796" name="Object 35"/>
            <p:cNvGraphicFramePr>
              <a:graphicFrameLocks noChangeAspect="1"/>
            </p:cNvGraphicFramePr>
            <p:nvPr/>
          </p:nvGraphicFramePr>
          <p:xfrm>
            <a:off x="4896" y="1804"/>
            <a:ext cx="215" cy="1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30" name="Equation" r:id="rId15" imgW="152400" imgH="139700" progId="Equation.3">
                    <p:embed/>
                  </p:oleObj>
                </mc:Choice>
                <mc:Fallback>
                  <p:oleObj name="Equation" r:id="rId15" imgW="152400" imgH="1397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96" y="1804"/>
                          <a:ext cx="215" cy="1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797" name="Freeform 36"/>
            <p:cNvSpPr/>
            <p:nvPr/>
          </p:nvSpPr>
          <p:spPr bwMode="auto">
            <a:xfrm>
              <a:off x="3548" y="1144"/>
              <a:ext cx="1030" cy="811"/>
            </a:xfrm>
            <a:custGeom>
              <a:avLst/>
              <a:gdLst>
                <a:gd name="T0" fmla="*/ 0 w 1030"/>
                <a:gd name="T1" fmla="*/ 1 h 872"/>
                <a:gd name="T2" fmla="*/ 280 w 1030"/>
                <a:gd name="T3" fmla="*/ 7 h 872"/>
                <a:gd name="T4" fmla="*/ 424 w 1030"/>
                <a:gd name="T5" fmla="*/ 32 h 872"/>
                <a:gd name="T6" fmla="*/ 532 w 1030"/>
                <a:gd name="T7" fmla="*/ 179 h 872"/>
                <a:gd name="T8" fmla="*/ 592 w 1030"/>
                <a:gd name="T9" fmla="*/ 327 h 872"/>
                <a:gd name="T10" fmla="*/ 664 w 1030"/>
                <a:gd name="T11" fmla="*/ 434 h 872"/>
                <a:gd name="T12" fmla="*/ 766 w 1030"/>
                <a:gd name="T13" fmla="*/ 468 h 872"/>
                <a:gd name="T14" fmla="*/ 946 w 1030"/>
                <a:gd name="T15" fmla="*/ 486 h 872"/>
                <a:gd name="T16" fmla="*/ 1030 w 1030"/>
                <a:gd name="T17" fmla="*/ 486 h 872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030" h="872">
                  <a:moveTo>
                    <a:pt x="0" y="1"/>
                  </a:moveTo>
                  <a:cubicBezTo>
                    <a:pt x="45" y="1"/>
                    <a:pt x="209" y="0"/>
                    <a:pt x="280" y="9"/>
                  </a:cubicBezTo>
                  <a:cubicBezTo>
                    <a:pt x="351" y="18"/>
                    <a:pt x="382" y="5"/>
                    <a:pt x="424" y="57"/>
                  </a:cubicBezTo>
                  <a:cubicBezTo>
                    <a:pt x="466" y="109"/>
                    <a:pt x="504" y="233"/>
                    <a:pt x="532" y="321"/>
                  </a:cubicBezTo>
                  <a:cubicBezTo>
                    <a:pt x="560" y="409"/>
                    <a:pt x="570" y="509"/>
                    <a:pt x="592" y="585"/>
                  </a:cubicBezTo>
                  <a:cubicBezTo>
                    <a:pt x="614" y="661"/>
                    <a:pt x="635" y="735"/>
                    <a:pt x="664" y="777"/>
                  </a:cubicBezTo>
                  <a:cubicBezTo>
                    <a:pt x="693" y="819"/>
                    <a:pt x="719" y="822"/>
                    <a:pt x="766" y="837"/>
                  </a:cubicBezTo>
                  <a:cubicBezTo>
                    <a:pt x="813" y="852"/>
                    <a:pt x="902" y="862"/>
                    <a:pt x="946" y="867"/>
                  </a:cubicBezTo>
                  <a:cubicBezTo>
                    <a:pt x="990" y="872"/>
                    <a:pt x="1013" y="867"/>
                    <a:pt x="1030" y="867"/>
                  </a:cubicBezTo>
                </a:path>
              </a:pathLst>
            </a:custGeom>
            <a:noFill/>
            <a:ln w="38100" cap="flat" cmpd="sng">
              <a:solidFill>
                <a:srgbClr val="FF0066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798" name="Text Box 37"/>
            <p:cNvSpPr txBox="1">
              <a:spLocks noChangeArrowheads="1"/>
            </p:cNvSpPr>
            <p:nvPr/>
          </p:nvSpPr>
          <p:spPr bwMode="auto">
            <a:xfrm>
              <a:off x="3322" y="975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>
                  <a:ea typeface="楷体_GB2312" pitchFamily="49" charset="-122"/>
                </a:rPr>
                <a:t>1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graphicFrame>
          <p:nvGraphicFramePr>
            <p:cNvPr id="75799" name="Object 38"/>
            <p:cNvGraphicFramePr>
              <a:graphicFrameLocks noChangeAspect="1"/>
            </p:cNvGraphicFramePr>
            <p:nvPr/>
          </p:nvGraphicFramePr>
          <p:xfrm>
            <a:off x="3984" y="1946"/>
            <a:ext cx="287" cy="3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931" name="公式" r:id="rId17" imgW="139700" imgH="172085" progId="Equation.3">
                    <p:embed/>
                  </p:oleObj>
                </mc:Choice>
                <mc:Fallback>
                  <p:oleObj name="公式" r:id="rId17" imgW="139700" imgH="172085" progId="Equation.3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946"/>
                          <a:ext cx="287" cy="3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00" name="Line 39"/>
            <p:cNvSpPr>
              <a:spLocks noChangeShapeType="1"/>
            </p:cNvSpPr>
            <p:nvPr/>
          </p:nvSpPr>
          <p:spPr bwMode="auto">
            <a:xfrm>
              <a:off x="3565" y="1407"/>
              <a:ext cx="5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801" name="Line 40"/>
            <p:cNvSpPr>
              <a:spLocks noChangeShapeType="1"/>
            </p:cNvSpPr>
            <p:nvPr/>
          </p:nvSpPr>
          <p:spPr bwMode="auto">
            <a:xfrm>
              <a:off x="4065" y="1418"/>
              <a:ext cx="24" cy="5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5802" name="Text Box 41"/>
            <p:cNvSpPr txBox="1">
              <a:spLocks noChangeArrowheads="1"/>
            </p:cNvSpPr>
            <p:nvPr/>
          </p:nvSpPr>
          <p:spPr bwMode="auto">
            <a:xfrm>
              <a:off x="3001" y="1280"/>
              <a:ext cx="7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>
                  <a:ea typeface="楷体_GB2312" pitchFamily="49" charset="-122"/>
                </a:rPr>
                <a:t>0.707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</p:grpSp>
      <p:grpSp>
        <p:nvGrpSpPr>
          <p:cNvPr id="659498" name="Group 42"/>
          <p:cNvGrpSpPr/>
          <p:nvPr/>
        </p:nvGrpSpPr>
        <p:grpSpPr bwMode="auto">
          <a:xfrm>
            <a:off x="5435600" y="4365625"/>
            <a:ext cx="3294063" cy="1931988"/>
            <a:chOff x="3424" y="3103"/>
            <a:chExt cx="2075" cy="1217"/>
          </a:xfrm>
        </p:grpSpPr>
        <p:grpSp>
          <p:nvGrpSpPr>
            <p:cNvPr id="75788" name="Group 43"/>
            <p:cNvGrpSpPr/>
            <p:nvPr/>
          </p:nvGrpSpPr>
          <p:grpSpPr bwMode="auto">
            <a:xfrm>
              <a:off x="3424" y="3103"/>
              <a:ext cx="2075" cy="951"/>
              <a:chOff x="3280" y="3036"/>
              <a:chExt cx="2075" cy="951"/>
            </a:xfrm>
          </p:grpSpPr>
          <p:sp>
            <p:nvSpPr>
              <p:cNvPr id="75790" name="Text Box 44"/>
              <p:cNvSpPr txBox="1">
                <a:spLocks noChangeArrowheads="1"/>
              </p:cNvSpPr>
              <p:nvPr/>
            </p:nvSpPr>
            <p:spPr bwMode="auto">
              <a:xfrm>
                <a:off x="3280" y="3036"/>
                <a:ext cx="207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zh-CN" altLang="en-US" sz="2800" b="1">
                    <a:solidFill>
                      <a:schemeClr val="accent2"/>
                    </a:solidFill>
                    <a:ea typeface="楷体_GB2312" pitchFamily="49" charset="-122"/>
                  </a:rPr>
                  <a:t>无源滤波器缺点：</a:t>
                </a:r>
                <a:endParaRPr kumimoji="1" lang="zh-CN" altLang="en-US" sz="2800" b="1">
                  <a:solidFill>
                    <a:schemeClr val="accent2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75791" name="Rectangle 45"/>
              <p:cNvSpPr>
                <a:spLocks noChangeArrowheads="1"/>
              </p:cNvSpPr>
              <p:nvPr/>
            </p:nvSpPr>
            <p:spPr bwMode="auto">
              <a:xfrm>
                <a:off x="3476" y="3348"/>
                <a:ext cx="174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zh-CN" altLang="en-US" sz="2800" b="1">
                    <a:solidFill>
                      <a:srgbClr val="FF3300"/>
                    </a:solidFill>
                    <a:ea typeface="楷体_GB2312" pitchFamily="49" charset="-122"/>
                  </a:rPr>
                  <a:t>带负载能力差</a:t>
                </a:r>
                <a:endParaRPr kumimoji="1" lang="zh-CN" altLang="en-US" sz="2800" b="1">
                  <a:solidFill>
                    <a:srgbClr val="FF33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75792" name="Rectangle 46"/>
              <p:cNvSpPr>
                <a:spLocks noChangeArrowheads="1"/>
              </p:cNvSpPr>
              <p:nvPr/>
            </p:nvSpPr>
            <p:spPr bwMode="auto">
              <a:xfrm>
                <a:off x="3489" y="3660"/>
                <a:ext cx="159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zh-CN" altLang="en-US" sz="2800" b="1">
                    <a:solidFill>
                      <a:srgbClr val="FF3300"/>
                    </a:solidFill>
                    <a:ea typeface="楷体_GB2312" pitchFamily="49" charset="-122"/>
                  </a:rPr>
                  <a:t>无放大作用</a:t>
                </a:r>
                <a:endParaRPr kumimoji="1" lang="zh-CN" altLang="en-US" sz="2800" b="1">
                  <a:solidFill>
                    <a:srgbClr val="FF3300"/>
                  </a:solidFill>
                  <a:ea typeface="楷体_GB2312" pitchFamily="49" charset="-122"/>
                </a:endParaRPr>
              </a:p>
            </p:txBody>
          </p:sp>
        </p:grpSp>
        <p:sp>
          <p:nvSpPr>
            <p:cNvPr id="75789" name="Text Box 47"/>
            <p:cNvSpPr txBox="1">
              <a:spLocks noChangeArrowheads="1"/>
            </p:cNvSpPr>
            <p:nvPr/>
          </p:nvSpPr>
          <p:spPr bwMode="auto">
            <a:xfrm>
              <a:off x="3631" y="3993"/>
              <a:ext cx="16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FF3300"/>
                  </a:solidFill>
                  <a:ea typeface="楷体_GB2312" pitchFamily="49" charset="-122"/>
                </a:rPr>
                <a:t>各级互相影响</a:t>
              </a:r>
              <a:endParaRPr kumimoji="1" lang="zh-CN" altLang="en-US" sz="2800" b="1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9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Text Box 2"/>
          <p:cNvSpPr txBox="1">
            <a:spLocks noChangeArrowheads="1"/>
          </p:cNvSpPr>
          <p:nvPr/>
        </p:nvSpPr>
        <p:spPr bwMode="auto">
          <a:xfrm>
            <a:off x="107950" y="401638"/>
            <a:ext cx="526256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FF0000"/>
                </a:solidFill>
                <a:ea typeface="楷体_GB2312" pitchFamily="49" charset="-122"/>
              </a:rPr>
              <a:t> ⑵ </a:t>
            </a:r>
            <a:r>
              <a:rPr kumimoji="1" lang="zh-CN" altLang="en-US" sz="3200" b="1">
                <a:solidFill>
                  <a:srgbClr val="FF0000"/>
                </a:solidFill>
                <a:ea typeface="楷体_GB2312" pitchFamily="49" charset="-122"/>
              </a:rPr>
              <a:t>一阶有源低通滤波器</a:t>
            </a:r>
            <a:endParaRPr kumimoji="1" lang="zh-CN" altLang="en-US" sz="3200" b="1">
              <a:solidFill>
                <a:srgbClr val="FF0000"/>
              </a:solidFill>
              <a:ea typeface="楷体_GB2312" pitchFamily="49" charset="-122"/>
            </a:endParaRPr>
          </a:p>
        </p:txBody>
      </p:sp>
      <p:graphicFrame>
        <p:nvGraphicFramePr>
          <p:cNvPr id="660483" name="Object 3"/>
          <p:cNvGraphicFramePr>
            <a:graphicFrameLocks noChangeAspect="1"/>
          </p:cNvGraphicFramePr>
          <p:nvPr/>
        </p:nvGraphicFramePr>
        <p:xfrm>
          <a:off x="411163" y="3652838"/>
          <a:ext cx="2809875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45" name="公式" r:id="rId1" imgW="1118870" imgH="419735" progId="Equation.3">
                  <p:embed/>
                </p:oleObj>
              </mc:Choice>
              <mc:Fallback>
                <p:oleObj name="公式" r:id="rId1" imgW="1118870" imgH="41973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3652838"/>
                        <a:ext cx="2809875" cy="112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484" name="Object 4"/>
          <p:cNvGraphicFramePr>
            <a:graphicFrameLocks noChangeAspect="1"/>
          </p:cNvGraphicFramePr>
          <p:nvPr/>
        </p:nvGraphicFramePr>
        <p:xfrm>
          <a:off x="3495675" y="3170238"/>
          <a:ext cx="2909888" cy="199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46" name="公式" r:id="rId3" imgW="1193800" imgH="849630" progId="Equation.3">
                  <p:embed/>
                </p:oleObj>
              </mc:Choice>
              <mc:Fallback>
                <p:oleObj name="公式" r:id="rId3" imgW="1193800" imgH="84963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675" y="3170238"/>
                        <a:ext cx="2909888" cy="199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485" name="Object 5"/>
          <p:cNvGraphicFramePr>
            <a:graphicFrameLocks noChangeAspect="1"/>
          </p:cNvGraphicFramePr>
          <p:nvPr/>
        </p:nvGraphicFramePr>
        <p:xfrm>
          <a:off x="6429375" y="3603625"/>
          <a:ext cx="271462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47" name="Equation" r:id="rId5" imgW="1086485" imgH="408940" progId="Equation.DSMT4">
                  <p:embed/>
                </p:oleObj>
              </mc:Choice>
              <mc:Fallback>
                <p:oleObj name="Equation" r:id="rId5" imgW="1086485" imgH="40894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375" y="3603625"/>
                        <a:ext cx="2714625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486" name="Object 6"/>
          <p:cNvGraphicFramePr>
            <a:graphicFrameLocks noChangeAspect="1"/>
          </p:cNvGraphicFramePr>
          <p:nvPr/>
        </p:nvGraphicFramePr>
        <p:xfrm>
          <a:off x="3362325" y="5110163"/>
          <a:ext cx="5341938" cy="1312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48" name="Equation" r:id="rId7" imgW="1818005" imgH="483870" progId="Equation.DSMT4">
                  <p:embed/>
                </p:oleObj>
              </mc:Choice>
              <mc:Fallback>
                <p:oleObj name="Equation" r:id="rId7" imgW="1818005" imgH="48387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62325" y="5110163"/>
                        <a:ext cx="5341938" cy="1312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0487" name="Object 7"/>
          <p:cNvGraphicFramePr>
            <a:graphicFrameLocks noChangeAspect="1"/>
          </p:cNvGraphicFramePr>
          <p:nvPr/>
        </p:nvGraphicFramePr>
        <p:xfrm>
          <a:off x="1101725" y="5375275"/>
          <a:ext cx="1744663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49" name="公式" r:id="rId9" imgW="548640" imgH="172085" progId="Equation.3">
                  <p:embed/>
                </p:oleObj>
              </mc:Choice>
              <mc:Fallback>
                <p:oleObj name="公式" r:id="rId9" imgW="548640" imgH="17208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725" y="5375275"/>
                        <a:ext cx="1744663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0488" name="Group 8"/>
          <p:cNvGrpSpPr/>
          <p:nvPr/>
        </p:nvGrpSpPr>
        <p:grpSpPr bwMode="auto">
          <a:xfrm>
            <a:off x="571500" y="950913"/>
            <a:ext cx="3433763" cy="2622550"/>
            <a:chOff x="360" y="449"/>
            <a:chExt cx="2163" cy="1652"/>
          </a:xfrm>
        </p:grpSpPr>
        <p:sp>
          <p:nvSpPr>
            <p:cNvPr id="76812" name="Rectangle 9"/>
            <p:cNvSpPr>
              <a:spLocks noChangeArrowheads="1"/>
            </p:cNvSpPr>
            <p:nvPr/>
          </p:nvSpPr>
          <p:spPr bwMode="auto">
            <a:xfrm>
              <a:off x="1576" y="750"/>
              <a:ext cx="185" cy="9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3" name="Line 10"/>
            <p:cNvSpPr>
              <a:spLocks noChangeShapeType="1"/>
            </p:cNvSpPr>
            <p:nvPr/>
          </p:nvSpPr>
          <p:spPr bwMode="auto">
            <a:xfrm>
              <a:off x="1484" y="797"/>
              <a:ext cx="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4" name="Line 11"/>
            <p:cNvSpPr>
              <a:spLocks noChangeShapeType="1"/>
            </p:cNvSpPr>
            <p:nvPr/>
          </p:nvSpPr>
          <p:spPr bwMode="auto">
            <a:xfrm>
              <a:off x="1761" y="785"/>
              <a:ext cx="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5" name="Rectangle 12"/>
            <p:cNvSpPr>
              <a:spLocks noChangeArrowheads="1"/>
            </p:cNvSpPr>
            <p:nvPr/>
          </p:nvSpPr>
          <p:spPr bwMode="auto">
            <a:xfrm>
              <a:off x="947" y="1170"/>
              <a:ext cx="185" cy="9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6" name="Line 13"/>
            <p:cNvSpPr>
              <a:spLocks noChangeShapeType="1"/>
            </p:cNvSpPr>
            <p:nvPr/>
          </p:nvSpPr>
          <p:spPr bwMode="auto">
            <a:xfrm>
              <a:off x="855" y="1217"/>
              <a:ext cx="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7" name="Line 14"/>
            <p:cNvSpPr>
              <a:spLocks noChangeShapeType="1"/>
            </p:cNvSpPr>
            <p:nvPr/>
          </p:nvSpPr>
          <p:spPr bwMode="auto">
            <a:xfrm>
              <a:off x="1132" y="1217"/>
              <a:ext cx="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8" name="Rectangle 15"/>
            <p:cNvSpPr>
              <a:spLocks noChangeArrowheads="1"/>
            </p:cNvSpPr>
            <p:nvPr/>
          </p:nvSpPr>
          <p:spPr bwMode="auto">
            <a:xfrm>
              <a:off x="1409" y="1030"/>
              <a:ext cx="462" cy="65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19" name="Line 16"/>
            <p:cNvSpPr>
              <a:spLocks noChangeShapeType="1"/>
            </p:cNvSpPr>
            <p:nvPr/>
          </p:nvSpPr>
          <p:spPr bwMode="auto">
            <a:xfrm>
              <a:off x="1270" y="1217"/>
              <a:ext cx="13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20" name="Line 17"/>
            <p:cNvSpPr>
              <a:spLocks noChangeShapeType="1"/>
            </p:cNvSpPr>
            <p:nvPr/>
          </p:nvSpPr>
          <p:spPr bwMode="auto">
            <a:xfrm>
              <a:off x="1871" y="1357"/>
              <a:ext cx="1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21" name="AutoShape 18"/>
            <p:cNvSpPr>
              <a:spLocks noChangeArrowheads="1"/>
            </p:cNvSpPr>
            <p:nvPr/>
          </p:nvSpPr>
          <p:spPr bwMode="auto">
            <a:xfrm rot="-5400000">
              <a:off x="1561" y="1080"/>
              <a:ext cx="93" cy="92"/>
            </a:xfrm>
            <a:prstGeom prst="flowChartMerg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6822" name="Object 19"/>
            <p:cNvGraphicFramePr>
              <a:graphicFrameLocks noChangeAspect="1"/>
            </p:cNvGraphicFramePr>
            <p:nvPr/>
          </p:nvGraphicFramePr>
          <p:xfrm>
            <a:off x="1671" y="1051"/>
            <a:ext cx="185" cy="1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50" name="公式" r:id="rId11" imgW="152400" imgH="127000" progId="Equation.3">
                    <p:embed/>
                  </p:oleObj>
                </mc:Choice>
                <mc:Fallback>
                  <p:oleObj name="公式" r:id="rId11" imgW="152400" imgH="1270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71" y="1051"/>
                          <a:ext cx="185" cy="1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23" name="Line 20"/>
            <p:cNvSpPr>
              <a:spLocks noChangeShapeType="1"/>
            </p:cNvSpPr>
            <p:nvPr/>
          </p:nvSpPr>
          <p:spPr bwMode="auto">
            <a:xfrm>
              <a:off x="1178" y="1217"/>
              <a:ext cx="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24" name="Line 21"/>
            <p:cNvSpPr>
              <a:spLocks noChangeShapeType="1"/>
            </p:cNvSpPr>
            <p:nvPr/>
          </p:nvSpPr>
          <p:spPr bwMode="auto">
            <a:xfrm>
              <a:off x="1963" y="1357"/>
              <a:ext cx="32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25" name="Line 22"/>
            <p:cNvSpPr>
              <a:spLocks noChangeShapeType="1"/>
            </p:cNvSpPr>
            <p:nvPr/>
          </p:nvSpPr>
          <p:spPr bwMode="auto">
            <a:xfrm>
              <a:off x="774" y="1217"/>
              <a:ext cx="1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26" name="Rectangle 23"/>
            <p:cNvSpPr>
              <a:spLocks noChangeArrowheads="1"/>
            </p:cNvSpPr>
            <p:nvPr/>
          </p:nvSpPr>
          <p:spPr bwMode="auto">
            <a:xfrm>
              <a:off x="993" y="1511"/>
              <a:ext cx="185" cy="9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27" name="Line 24"/>
            <p:cNvSpPr>
              <a:spLocks noChangeShapeType="1"/>
            </p:cNvSpPr>
            <p:nvPr/>
          </p:nvSpPr>
          <p:spPr bwMode="auto">
            <a:xfrm>
              <a:off x="901" y="1558"/>
              <a:ext cx="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28" name="Line 25"/>
            <p:cNvSpPr>
              <a:spLocks noChangeShapeType="1"/>
            </p:cNvSpPr>
            <p:nvPr/>
          </p:nvSpPr>
          <p:spPr bwMode="auto">
            <a:xfrm>
              <a:off x="1178" y="1558"/>
              <a:ext cx="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29" name="Line 26"/>
            <p:cNvSpPr>
              <a:spLocks noChangeShapeType="1"/>
            </p:cNvSpPr>
            <p:nvPr/>
          </p:nvSpPr>
          <p:spPr bwMode="auto">
            <a:xfrm>
              <a:off x="1270" y="1558"/>
              <a:ext cx="13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6830" name="Line 27"/>
            <p:cNvSpPr>
              <a:spLocks noChangeShapeType="1"/>
            </p:cNvSpPr>
            <p:nvPr/>
          </p:nvSpPr>
          <p:spPr bwMode="auto">
            <a:xfrm flipV="1">
              <a:off x="693" y="1560"/>
              <a:ext cx="254" cy="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31" name="Text Box 28"/>
            <p:cNvSpPr txBox="1">
              <a:spLocks noChangeArrowheads="1"/>
            </p:cNvSpPr>
            <p:nvPr/>
          </p:nvSpPr>
          <p:spPr bwMode="auto">
            <a:xfrm>
              <a:off x="935" y="1590"/>
              <a:ext cx="4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endParaRPr kumimoji="1" lang="en-US" altLang="zh-CN" sz="2400" b="1" i="1">
                <a:ea typeface="楷体_GB2312" pitchFamily="49" charset="-122"/>
              </a:endParaRPr>
            </a:p>
          </p:txBody>
        </p:sp>
        <p:sp>
          <p:nvSpPr>
            <p:cNvPr id="76832" name="Text Box 29"/>
            <p:cNvSpPr txBox="1">
              <a:spLocks noChangeArrowheads="1"/>
            </p:cNvSpPr>
            <p:nvPr/>
          </p:nvSpPr>
          <p:spPr bwMode="auto">
            <a:xfrm>
              <a:off x="912" y="841"/>
              <a:ext cx="41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1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76833" name="Line 30"/>
            <p:cNvSpPr>
              <a:spLocks noChangeShapeType="1"/>
            </p:cNvSpPr>
            <p:nvPr/>
          </p:nvSpPr>
          <p:spPr bwMode="auto">
            <a:xfrm>
              <a:off x="1308" y="797"/>
              <a:ext cx="2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34" name="Line 31"/>
            <p:cNvSpPr>
              <a:spLocks noChangeShapeType="1"/>
            </p:cNvSpPr>
            <p:nvPr/>
          </p:nvSpPr>
          <p:spPr bwMode="auto">
            <a:xfrm>
              <a:off x="1314" y="793"/>
              <a:ext cx="0" cy="43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35" name="Line 32"/>
            <p:cNvSpPr>
              <a:spLocks noChangeShapeType="1"/>
            </p:cNvSpPr>
            <p:nvPr/>
          </p:nvSpPr>
          <p:spPr bwMode="auto">
            <a:xfrm>
              <a:off x="1787" y="787"/>
              <a:ext cx="2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36" name="Line 33"/>
            <p:cNvSpPr>
              <a:spLocks noChangeShapeType="1"/>
            </p:cNvSpPr>
            <p:nvPr/>
          </p:nvSpPr>
          <p:spPr bwMode="auto">
            <a:xfrm>
              <a:off x="2029" y="793"/>
              <a:ext cx="0" cy="5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37" name="Line 34"/>
            <p:cNvSpPr>
              <a:spLocks noChangeShapeType="1"/>
            </p:cNvSpPr>
            <p:nvPr/>
          </p:nvSpPr>
          <p:spPr bwMode="auto">
            <a:xfrm>
              <a:off x="782" y="1213"/>
              <a:ext cx="0" cy="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38" name="Line 35"/>
            <p:cNvSpPr>
              <a:spLocks noChangeShapeType="1"/>
            </p:cNvSpPr>
            <p:nvPr/>
          </p:nvSpPr>
          <p:spPr bwMode="auto">
            <a:xfrm>
              <a:off x="709" y="1306"/>
              <a:ext cx="147" cy="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39" name="Text Box 36"/>
            <p:cNvSpPr txBox="1">
              <a:spLocks noChangeArrowheads="1"/>
            </p:cNvSpPr>
            <p:nvPr/>
          </p:nvSpPr>
          <p:spPr bwMode="auto">
            <a:xfrm>
              <a:off x="1516" y="449"/>
              <a:ext cx="5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F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76840" name="Line 37"/>
            <p:cNvSpPr>
              <a:spLocks noChangeShapeType="1"/>
            </p:cNvSpPr>
            <p:nvPr/>
          </p:nvSpPr>
          <p:spPr bwMode="auto">
            <a:xfrm>
              <a:off x="1308" y="1557"/>
              <a:ext cx="0" cy="22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76841" name="Group 38"/>
            <p:cNvGrpSpPr/>
            <p:nvPr/>
          </p:nvGrpSpPr>
          <p:grpSpPr bwMode="auto">
            <a:xfrm>
              <a:off x="1215" y="1790"/>
              <a:ext cx="185" cy="58"/>
              <a:chOff x="1164" y="2069"/>
              <a:chExt cx="192" cy="60"/>
            </a:xfrm>
          </p:grpSpPr>
          <p:sp>
            <p:nvSpPr>
              <p:cNvPr id="76855" name="Line 39"/>
              <p:cNvSpPr>
                <a:spLocks noChangeShapeType="1"/>
              </p:cNvSpPr>
              <p:nvPr/>
            </p:nvSpPr>
            <p:spPr bwMode="auto">
              <a:xfrm>
                <a:off x="1164" y="2069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6856" name="Line 40"/>
              <p:cNvSpPr>
                <a:spLocks noChangeShapeType="1"/>
              </p:cNvSpPr>
              <p:nvPr/>
            </p:nvSpPr>
            <p:spPr bwMode="auto">
              <a:xfrm>
                <a:off x="1164" y="2129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6842" name="Line 41"/>
            <p:cNvSpPr>
              <a:spLocks noChangeShapeType="1"/>
            </p:cNvSpPr>
            <p:nvPr/>
          </p:nvSpPr>
          <p:spPr bwMode="auto">
            <a:xfrm>
              <a:off x="1312" y="1848"/>
              <a:ext cx="0" cy="2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43" name="Line 42"/>
            <p:cNvSpPr>
              <a:spLocks noChangeShapeType="1"/>
            </p:cNvSpPr>
            <p:nvPr/>
          </p:nvSpPr>
          <p:spPr bwMode="auto">
            <a:xfrm flipV="1">
              <a:off x="1198" y="2093"/>
              <a:ext cx="214" cy="4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44" name="Text Box 43"/>
            <p:cNvSpPr txBox="1">
              <a:spLocks noChangeArrowheads="1"/>
            </p:cNvSpPr>
            <p:nvPr/>
          </p:nvSpPr>
          <p:spPr bwMode="auto">
            <a:xfrm>
              <a:off x="1377" y="1699"/>
              <a:ext cx="3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C</a:t>
              </a:r>
              <a:endParaRPr kumimoji="1" lang="en-US" altLang="zh-CN" sz="2400" b="1" i="1">
                <a:ea typeface="楷体_GB2312" pitchFamily="49" charset="-122"/>
              </a:endParaRPr>
            </a:p>
          </p:txBody>
        </p:sp>
        <p:sp>
          <p:nvSpPr>
            <p:cNvPr id="76845" name="Text Box 44"/>
            <p:cNvSpPr txBox="1">
              <a:spLocks noChangeArrowheads="1"/>
            </p:cNvSpPr>
            <p:nvPr/>
          </p:nvSpPr>
          <p:spPr bwMode="auto">
            <a:xfrm>
              <a:off x="1412" y="1405"/>
              <a:ext cx="43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3300"/>
                  </a:solidFill>
                  <a:ea typeface="楷体_GB2312" pitchFamily="49" charset="-122"/>
                </a:rPr>
                <a:t>+</a:t>
              </a:r>
              <a:endParaRPr kumimoji="1" lang="en-US" altLang="zh-CN" sz="2400" b="1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76846" name="Text Box 45"/>
            <p:cNvSpPr txBox="1">
              <a:spLocks noChangeArrowheads="1"/>
            </p:cNvSpPr>
            <p:nvPr/>
          </p:nvSpPr>
          <p:spPr bwMode="auto">
            <a:xfrm>
              <a:off x="1348" y="1071"/>
              <a:ext cx="3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FF3300"/>
                  </a:solidFill>
                  <a:ea typeface="楷体_GB2312" pitchFamily="49" charset="-122"/>
                </a:rPr>
                <a:t>－</a:t>
              </a:r>
              <a:endParaRPr kumimoji="1" lang="zh-CN" altLang="en-US" sz="2400" b="1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76847" name="Text Box 46"/>
            <p:cNvSpPr txBox="1">
              <a:spLocks noChangeArrowheads="1"/>
            </p:cNvSpPr>
            <p:nvPr/>
          </p:nvSpPr>
          <p:spPr bwMode="auto">
            <a:xfrm>
              <a:off x="1677" y="1213"/>
              <a:ext cx="45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3300"/>
                  </a:solidFill>
                  <a:ea typeface="楷体_GB2312" pitchFamily="49" charset="-122"/>
                </a:rPr>
                <a:t>+</a:t>
              </a:r>
              <a:endParaRPr kumimoji="1" lang="en-US" altLang="zh-CN" sz="2400" b="1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76848" name="Object 47"/>
            <p:cNvGraphicFramePr>
              <a:graphicFrameLocks noChangeAspect="1"/>
            </p:cNvGraphicFramePr>
            <p:nvPr/>
          </p:nvGraphicFramePr>
          <p:xfrm>
            <a:off x="360" y="1383"/>
            <a:ext cx="247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51" name="公式" r:id="rId13" imgW="128905" imgH="172085" progId="Equation.3">
                    <p:embed/>
                  </p:oleObj>
                </mc:Choice>
                <mc:Fallback>
                  <p:oleObj name="公式" r:id="rId13" imgW="128905" imgH="172085" progId="Equation.3">
                    <p:embed/>
                    <p:pic>
                      <p:nvPicPr>
                        <p:cNvPr id="0" name="Object 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" y="1383"/>
                          <a:ext cx="247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849" name="Object 48"/>
            <p:cNvGraphicFramePr>
              <a:graphicFrameLocks noChangeAspect="1"/>
            </p:cNvGraphicFramePr>
            <p:nvPr/>
          </p:nvGraphicFramePr>
          <p:xfrm>
            <a:off x="2216" y="1028"/>
            <a:ext cx="307" cy="3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6952" name="公式" r:id="rId15" imgW="139700" imgH="182880" progId="Equation.3">
                    <p:embed/>
                  </p:oleObj>
                </mc:Choice>
                <mc:Fallback>
                  <p:oleObj name="公式" r:id="rId15" imgW="139700" imgH="182880" progId="Equation.3">
                    <p:embed/>
                    <p:pic>
                      <p:nvPicPr>
                        <p:cNvPr id="0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6" y="1028"/>
                          <a:ext cx="307" cy="3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6850" name="Oval 49"/>
            <p:cNvSpPr>
              <a:spLocks noChangeArrowheads="1"/>
            </p:cNvSpPr>
            <p:nvPr/>
          </p:nvSpPr>
          <p:spPr bwMode="auto">
            <a:xfrm>
              <a:off x="2012" y="1319"/>
              <a:ext cx="58" cy="5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51" name="Oval 50"/>
            <p:cNvSpPr>
              <a:spLocks noChangeArrowheads="1"/>
            </p:cNvSpPr>
            <p:nvPr/>
          </p:nvSpPr>
          <p:spPr bwMode="auto">
            <a:xfrm>
              <a:off x="2289" y="1319"/>
              <a:ext cx="58" cy="5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52" name="Oval 51"/>
            <p:cNvSpPr>
              <a:spLocks noChangeArrowheads="1"/>
            </p:cNvSpPr>
            <p:nvPr/>
          </p:nvSpPr>
          <p:spPr bwMode="auto">
            <a:xfrm>
              <a:off x="1296" y="1179"/>
              <a:ext cx="58" cy="5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53" name="Oval 52"/>
            <p:cNvSpPr>
              <a:spLocks noChangeArrowheads="1"/>
            </p:cNvSpPr>
            <p:nvPr/>
          </p:nvSpPr>
          <p:spPr bwMode="auto">
            <a:xfrm>
              <a:off x="1285" y="1529"/>
              <a:ext cx="57" cy="5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6854" name="Oval 53"/>
            <p:cNvSpPr>
              <a:spLocks noChangeArrowheads="1"/>
            </p:cNvSpPr>
            <p:nvPr/>
          </p:nvSpPr>
          <p:spPr bwMode="auto">
            <a:xfrm>
              <a:off x="627" y="1529"/>
              <a:ext cx="57" cy="5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60534" name="Text Box 54"/>
          <p:cNvSpPr txBox="1">
            <a:spLocks noChangeArrowheads="1"/>
          </p:cNvSpPr>
          <p:nvPr/>
        </p:nvSpPr>
        <p:spPr bwMode="auto">
          <a:xfrm>
            <a:off x="4267200" y="838200"/>
            <a:ext cx="43624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3399"/>
                </a:solidFill>
                <a:ea typeface="楷体_GB2312" pitchFamily="49" charset="-122"/>
              </a:rPr>
              <a:t>电路为</a:t>
            </a:r>
            <a:r>
              <a:rPr kumimoji="1" lang="zh-CN" altLang="en-US" sz="2800" b="1">
                <a:solidFill>
                  <a:srgbClr val="FF3300"/>
                </a:solidFill>
                <a:ea typeface="楷体_GB2312" pitchFamily="49" charset="-122"/>
              </a:rPr>
              <a:t>电压串联负反馈</a:t>
            </a:r>
            <a:endParaRPr kumimoji="1" lang="zh-CN" altLang="en-US" sz="2800" b="1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660535" name="Text Box 55"/>
          <p:cNvSpPr txBox="1">
            <a:spLocks noChangeArrowheads="1"/>
          </p:cNvSpPr>
          <p:nvPr/>
        </p:nvSpPr>
        <p:spPr bwMode="auto">
          <a:xfrm>
            <a:off x="4362450" y="1333500"/>
            <a:ext cx="40957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3300"/>
                </a:solidFill>
                <a:ea typeface="楷体_GB2312" pitchFamily="49" charset="-122"/>
              </a:rPr>
              <a:t>输入电阻大</a:t>
            </a:r>
            <a:r>
              <a:rPr kumimoji="1" lang="zh-CN" altLang="en-US" sz="2800" b="1">
                <a:solidFill>
                  <a:srgbClr val="003399"/>
                </a:solidFill>
                <a:ea typeface="楷体_GB2312" pitchFamily="49" charset="-122"/>
              </a:rPr>
              <a:t>，减轻信号源负担，有</a:t>
            </a:r>
            <a:r>
              <a:rPr kumimoji="1" lang="zh-CN" altLang="en-US" sz="2800" b="1">
                <a:solidFill>
                  <a:srgbClr val="FF3300"/>
                </a:solidFill>
                <a:ea typeface="楷体_GB2312" pitchFamily="49" charset="-122"/>
              </a:rPr>
              <a:t>隔离作用</a:t>
            </a:r>
            <a:r>
              <a:rPr kumimoji="1" lang="zh-CN" altLang="en-US" sz="2800" b="1">
                <a:solidFill>
                  <a:srgbClr val="003399"/>
                </a:solidFill>
                <a:ea typeface="楷体_GB2312" pitchFamily="49" charset="-122"/>
              </a:rPr>
              <a:t>。</a:t>
            </a:r>
            <a:endParaRPr kumimoji="1" lang="zh-CN" altLang="en-US" sz="2800" b="1">
              <a:solidFill>
                <a:srgbClr val="003399"/>
              </a:solidFill>
              <a:ea typeface="楷体_GB2312" pitchFamily="49" charset="-122"/>
            </a:endParaRPr>
          </a:p>
        </p:txBody>
      </p:sp>
      <p:sp>
        <p:nvSpPr>
          <p:cNvPr id="660536" name="Text Box 56"/>
          <p:cNvSpPr txBox="1">
            <a:spLocks noChangeArrowheads="1"/>
          </p:cNvSpPr>
          <p:nvPr/>
        </p:nvSpPr>
        <p:spPr bwMode="auto">
          <a:xfrm>
            <a:off x="4362450" y="2266950"/>
            <a:ext cx="40957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3300"/>
                </a:solidFill>
                <a:ea typeface="楷体_GB2312" pitchFamily="49" charset="-122"/>
              </a:rPr>
              <a:t>输出电阻小</a:t>
            </a:r>
            <a:r>
              <a:rPr kumimoji="1" lang="zh-CN" altLang="en-US" sz="2800" b="1">
                <a:solidFill>
                  <a:srgbClr val="003399"/>
                </a:solidFill>
                <a:ea typeface="楷体_GB2312" pitchFamily="49" charset="-122"/>
              </a:rPr>
              <a:t>，具有较强的</a:t>
            </a:r>
            <a:r>
              <a:rPr kumimoji="1" lang="zh-CN" altLang="en-US" sz="2800" b="1">
                <a:solidFill>
                  <a:srgbClr val="FF3300"/>
                </a:solidFill>
                <a:ea typeface="楷体_GB2312" pitchFamily="49" charset="-122"/>
              </a:rPr>
              <a:t>带负载能力</a:t>
            </a:r>
            <a:r>
              <a:rPr kumimoji="1" lang="zh-CN" altLang="en-US" sz="2800" b="1">
                <a:solidFill>
                  <a:srgbClr val="003399"/>
                </a:solidFill>
                <a:ea typeface="楷体_GB2312" pitchFamily="49" charset="-122"/>
              </a:rPr>
              <a:t>。</a:t>
            </a:r>
            <a:endParaRPr kumimoji="1" lang="zh-CN" altLang="en-US" sz="2800" b="1">
              <a:solidFill>
                <a:srgbClr val="003399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6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0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0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0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6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6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0482" grpId="0" autoUpdateAnimBg="0"/>
      <p:bldP spid="660534" grpId="0" autoUpdateAnimBg="0"/>
      <p:bldP spid="660535" grpId="0" autoUpdateAnimBg="0"/>
      <p:bldP spid="660536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506" name="Text Box 2"/>
          <p:cNvSpPr txBox="1">
            <a:spLocks noChangeArrowheads="1"/>
          </p:cNvSpPr>
          <p:nvPr/>
        </p:nvSpPr>
        <p:spPr bwMode="auto">
          <a:xfrm>
            <a:off x="369888" y="739775"/>
            <a:ext cx="2152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3399"/>
                </a:solidFill>
                <a:ea typeface="楷体_GB2312" pitchFamily="49" charset="-122"/>
              </a:rPr>
              <a:t>幅频特性：</a:t>
            </a:r>
            <a:endParaRPr kumimoji="1" lang="zh-CN" altLang="en-US" sz="2800" b="1">
              <a:solidFill>
                <a:srgbClr val="003399"/>
              </a:solidFill>
              <a:ea typeface="楷体_GB2312" pitchFamily="49" charset="-122"/>
            </a:endParaRPr>
          </a:p>
        </p:txBody>
      </p:sp>
      <p:graphicFrame>
        <p:nvGraphicFramePr>
          <p:cNvPr id="661507" name="Object 3"/>
          <p:cNvGraphicFramePr>
            <a:graphicFrameLocks noChangeAspect="1"/>
          </p:cNvGraphicFramePr>
          <p:nvPr/>
        </p:nvGraphicFramePr>
        <p:xfrm>
          <a:off x="1922463" y="431800"/>
          <a:ext cx="6169025" cy="198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36" name="公式" r:id="rId1" imgW="2700020" imgH="903605" progId="Equation.3">
                  <p:embed/>
                </p:oleObj>
              </mc:Choice>
              <mc:Fallback>
                <p:oleObj name="公式" r:id="rId1" imgW="2700020" imgH="90360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2463" y="431800"/>
                        <a:ext cx="6169025" cy="1989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08" name="Object 4"/>
          <p:cNvGraphicFramePr>
            <a:graphicFrameLocks noChangeAspect="1"/>
          </p:cNvGraphicFramePr>
          <p:nvPr/>
        </p:nvGraphicFramePr>
        <p:xfrm>
          <a:off x="2028825" y="1885950"/>
          <a:ext cx="155575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37" name="公式" r:id="rId3" imgW="613410" imgH="376555" progId="Equation.3">
                  <p:embed/>
                </p:oleObj>
              </mc:Choice>
              <mc:Fallback>
                <p:oleObj name="公式" r:id="rId3" imgW="613410" imgH="37655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8825" y="1885950"/>
                        <a:ext cx="1555750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1509" name="Object 5"/>
          <p:cNvGraphicFramePr>
            <a:graphicFrameLocks noChangeAspect="1"/>
          </p:cNvGraphicFramePr>
          <p:nvPr/>
        </p:nvGraphicFramePr>
        <p:xfrm>
          <a:off x="228600" y="2973388"/>
          <a:ext cx="4732338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38" name="公式" r:id="rId5" imgW="2022475" imgH="419735" progId="Equation.3">
                  <p:embed/>
                </p:oleObj>
              </mc:Choice>
              <mc:Fallback>
                <p:oleObj name="公式" r:id="rId5" imgW="2022475" imgH="41973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2973388"/>
                        <a:ext cx="4732338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1510" name="Text Box 6"/>
          <p:cNvSpPr txBox="1">
            <a:spLocks noChangeArrowheads="1"/>
          </p:cNvSpPr>
          <p:nvPr/>
        </p:nvSpPr>
        <p:spPr bwMode="auto">
          <a:xfrm>
            <a:off x="900113" y="4789488"/>
            <a:ext cx="3051175" cy="1160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3300"/>
                </a:solidFill>
                <a:ea typeface="楷体_GB2312" pitchFamily="49" charset="-122"/>
              </a:rPr>
              <a:t>有放大作用，</a:t>
            </a:r>
            <a:endParaRPr kumimoji="1" lang="zh-CN" altLang="en-US" sz="2800" b="1">
              <a:solidFill>
                <a:srgbClr val="FF3300"/>
              </a:solidFill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FF3300"/>
                </a:solidFill>
                <a:ea typeface="楷体_GB2312" pitchFamily="49" charset="-122"/>
              </a:rPr>
              <a:t>带负载能力强。</a:t>
            </a:r>
            <a:endParaRPr kumimoji="1" lang="zh-CN" altLang="en-US" sz="2800" b="1">
              <a:solidFill>
                <a:srgbClr val="FF3300"/>
              </a:solidFill>
              <a:ea typeface="楷体_GB2312" pitchFamily="49" charset="-122"/>
            </a:endParaRPr>
          </a:p>
        </p:txBody>
      </p:sp>
      <p:graphicFrame>
        <p:nvGraphicFramePr>
          <p:cNvPr id="661511" name="Object 7"/>
          <p:cNvGraphicFramePr>
            <a:graphicFrameLocks noChangeAspect="1"/>
          </p:cNvGraphicFramePr>
          <p:nvPr/>
        </p:nvGraphicFramePr>
        <p:xfrm>
          <a:off x="249238" y="3930650"/>
          <a:ext cx="3602037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39" name="公式" r:id="rId7" imgW="1409065" imgH="398145" progId="Equation.3">
                  <p:embed/>
                </p:oleObj>
              </mc:Choice>
              <mc:Fallback>
                <p:oleObj name="公式" r:id="rId7" imgW="1409065" imgH="39814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8" y="3930650"/>
                        <a:ext cx="3602037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1512" name="Rectangle 8"/>
          <p:cNvSpPr>
            <a:spLocks noChangeArrowheads="1"/>
          </p:cNvSpPr>
          <p:nvPr/>
        </p:nvSpPr>
        <p:spPr bwMode="auto">
          <a:xfrm>
            <a:off x="263525" y="2095500"/>
            <a:ext cx="2273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800" b="1">
                <a:solidFill>
                  <a:srgbClr val="003399"/>
                </a:solidFill>
                <a:ea typeface="楷体_GB2312" pitchFamily="49" charset="-122"/>
              </a:rPr>
              <a:t>截止频率：</a:t>
            </a:r>
            <a:endParaRPr kumimoji="1" lang="zh-CN" altLang="en-US" sz="2800" b="1">
              <a:solidFill>
                <a:srgbClr val="003399"/>
              </a:solidFill>
              <a:ea typeface="楷体_GB2312" pitchFamily="49" charset="-122"/>
            </a:endParaRPr>
          </a:p>
        </p:txBody>
      </p:sp>
      <p:grpSp>
        <p:nvGrpSpPr>
          <p:cNvPr id="661513" name="Group 9"/>
          <p:cNvGrpSpPr/>
          <p:nvPr/>
        </p:nvGrpSpPr>
        <p:grpSpPr bwMode="auto">
          <a:xfrm>
            <a:off x="4948238" y="2486025"/>
            <a:ext cx="4195762" cy="3314700"/>
            <a:chOff x="3117" y="1566"/>
            <a:chExt cx="2643" cy="2088"/>
          </a:xfrm>
        </p:grpSpPr>
        <p:sp>
          <p:nvSpPr>
            <p:cNvPr id="77835" name="Line 10"/>
            <p:cNvSpPr>
              <a:spLocks noChangeShapeType="1"/>
            </p:cNvSpPr>
            <p:nvPr/>
          </p:nvSpPr>
          <p:spPr bwMode="auto">
            <a:xfrm>
              <a:off x="3576" y="3360"/>
              <a:ext cx="19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36" name="Line 11"/>
            <p:cNvSpPr>
              <a:spLocks noChangeShapeType="1"/>
            </p:cNvSpPr>
            <p:nvPr/>
          </p:nvSpPr>
          <p:spPr bwMode="auto">
            <a:xfrm flipH="1" flipV="1">
              <a:off x="3576" y="1656"/>
              <a:ext cx="0" cy="17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7837" name="Group 12"/>
            <p:cNvGrpSpPr/>
            <p:nvPr/>
          </p:nvGrpSpPr>
          <p:grpSpPr bwMode="auto">
            <a:xfrm>
              <a:off x="3564" y="2100"/>
              <a:ext cx="1680" cy="504"/>
              <a:chOff x="3096" y="2280"/>
              <a:chExt cx="1920" cy="504"/>
            </a:xfrm>
          </p:grpSpPr>
          <p:sp>
            <p:nvSpPr>
              <p:cNvPr id="77846" name="Line 13"/>
              <p:cNvSpPr>
                <a:spLocks noChangeShapeType="1"/>
              </p:cNvSpPr>
              <p:nvPr/>
            </p:nvSpPr>
            <p:spPr bwMode="auto">
              <a:xfrm>
                <a:off x="3096" y="2292"/>
                <a:ext cx="1260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847" name="Freeform 14"/>
              <p:cNvSpPr/>
              <p:nvPr/>
            </p:nvSpPr>
            <p:spPr bwMode="auto">
              <a:xfrm>
                <a:off x="4332" y="2280"/>
                <a:ext cx="684" cy="504"/>
              </a:xfrm>
              <a:custGeom>
                <a:avLst/>
                <a:gdLst>
                  <a:gd name="T0" fmla="*/ 0 w 684"/>
                  <a:gd name="T1" fmla="*/ 0 h 372"/>
                  <a:gd name="T2" fmla="*/ 132 w 684"/>
                  <a:gd name="T3" fmla="*/ 279 h 372"/>
                  <a:gd name="T4" fmla="*/ 372 w 684"/>
                  <a:gd name="T5" fmla="*/ 822 h 372"/>
                  <a:gd name="T6" fmla="*/ 588 w 684"/>
                  <a:gd name="T7" fmla="*/ 2458 h 372"/>
                  <a:gd name="T8" fmla="*/ 684 w 684"/>
                  <a:gd name="T9" fmla="*/ 4223 h 3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84" h="372">
                    <a:moveTo>
                      <a:pt x="0" y="0"/>
                    </a:moveTo>
                    <a:cubicBezTo>
                      <a:pt x="35" y="6"/>
                      <a:pt x="70" y="12"/>
                      <a:pt x="132" y="24"/>
                    </a:cubicBezTo>
                    <a:cubicBezTo>
                      <a:pt x="194" y="36"/>
                      <a:pt x="296" y="40"/>
                      <a:pt x="372" y="72"/>
                    </a:cubicBezTo>
                    <a:cubicBezTo>
                      <a:pt x="448" y="104"/>
                      <a:pt x="536" y="166"/>
                      <a:pt x="588" y="216"/>
                    </a:cubicBezTo>
                    <a:cubicBezTo>
                      <a:pt x="640" y="266"/>
                      <a:pt x="668" y="346"/>
                      <a:pt x="684" y="372"/>
                    </a:cubicBezTo>
                  </a:path>
                </a:pathLst>
              </a:custGeom>
              <a:noFill/>
              <a:ln w="38100" cap="flat" cmpd="sng">
                <a:solidFill>
                  <a:srgbClr val="0000FF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7838" name="Rectangle 15"/>
            <p:cNvSpPr>
              <a:spLocks noChangeArrowheads="1"/>
            </p:cNvSpPr>
            <p:nvPr/>
          </p:nvSpPr>
          <p:spPr bwMode="auto">
            <a:xfrm>
              <a:off x="3374" y="323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o</a:t>
              </a:r>
              <a:endParaRPr kumimoji="1" lang="en-US" altLang="zh-CN" sz="2800" b="1" i="1">
                <a:ea typeface="楷体_GB2312" pitchFamily="49" charset="-122"/>
              </a:endParaRPr>
            </a:p>
          </p:txBody>
        </p:sp>
        <p:sp>
          <p:nvSpPr>
            <p:cNvPr id="77839" name="Rectangle 16"/>
            <p:cNvSpPr>
              <a:spLocks noChangeArrowheads="1"/>
            </p:cNvSpPr>
            <p:nvPr/>
          </p:nvSpPr>
          <p:spPr bwMode="auto">
            <a:xfrm>
              <a:off x="5450" y="3215"/>
              <a:ext cx="3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ω</a:t>
              </a:r>
              <a:endParaRPr kumimoji="1" lang="en-US" altLang="zh-CN" sz="2400" b="1" i="1">
                <a:ea typeface="楷体_GB2312" pitchFamily="49" charset="-122"/>
              </a:endParaRPr>
            </a:p>
          </p:txBody>
        </p:sp>
        <p:graphicFrame>
          <p:nvGraphicFramePr>
            <p:cNvPr id="77840" name="Object 17"/>
            <p:cNvGraphicFramePr>
              <a:graphicFrameLocks noChangeAspect="1"/>
            </p:cNvGraphicFramePr>
            <p:nvPr/>
          </p:nvGraphicFramePr>
          <p:xfrm>
            <a:off x="5006" y="3270"/>
            <a:ext cx="36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40" name="公式" r:id="rId9" imgW="139700" imgH="172085" progId="Equation.3">
                    <p:embed/>
                  </p:oleObj>
                </mc:Choice>
                <mc:Fallback>
                  <p:oleObj name="公式" r:id="rId9" imgW="139700" imgH="172085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06" y="3270"/>
                          <a:ext cx="365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41" name="Object 18"/>
            <p:cNvGraphicFramePr>
              <a:graphicFrameLocks noChangeAspect="1"/>
            </p:cNvGraphicFramePr>
            <p:nvPr/>
          </p:nvGraphicFramePr>
          <p:xfrm>
            <a:off x="3117" y="2113"/>
            <a:ext cx="472" cy="6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41" name="公式" r:id="rId11" imgW="247650" imgH="398145" progId="Equation.3">
                    <p:embed/>
                  </p:oleObj>
                </mc:Choice>
                <mc:Fallback>
                  <p:oleObj name="公式" r:id="rId11" imgW="247650" imgH="398145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17" y="2113"/>
                          <a:ext cx="472" cy="6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42" name="Object 19"/>
            <p:cNvGraphicFramePr>
              <a:graphicFrameLocks noChangeAspect="1"/>
            </p:cNvGraphicFramePr>
            <p:nvPr/>
          </p:nvGraphicFramePr>
          <p:xfrm>
            <a:off x="3142" y="1806"/>
            <a:ext cx="458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42" name="公式" r:id="rId13" imgW="204470" imgH="172085" progId="Equation.3">
                    <p:embed/>
                  </p:oleObj>
                </mc:Choice>
                <mc:Fallback>
                  <p:oleObj name="公式" r:id="rId13" imgW="204470" imgH="172085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42" y="1806"/>
                          <a:ext cx="458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43" name="Object 20"/>
            <p:cNvGraphicFramePr>
              <a:graphicFrameLocks noChangeAspect="1"/>
            </p:cNvGraphicFramePr>
            <p:nvPr/>
          </p:nvGraphicFramePr>
          <p:xfrm>
            <a:off x="3666" y="1566"/>
            <a:ext cx="622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943" name="公式" r:id="rId15" imgW="431800" imgH="228600" progId="Equation.3">
                    <p:embed/>
                  </p:oleObj>
                </mc:Choice>
                <mc:Fallback>
                  <p:oleObj name="公式" r:id="rId15" imgW="431800" imgH="2286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66" y="1566"/>
                          <a:ext cx="622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44" name="Line 21"/>
            <p:cNvSpPr>
              <a:spLocks noChangeShapeType="1"/>
            </p:cNvSpPr>
            <p:nvPr/>
          </p:nvSpPr>
          <p:spPr bwMode="auto">
            <a:xfrm>
              <a:off x="3564" y="2436"/>
              <a:ext cx="1680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845" name="Line 22"/>
            <p:cNvSpPr>
              <a:spLocks noChangeShapeType="1"/>
            </p:cNvSpPr>
            <p:nvPr/>
          </p:nvSpPr>
          <p:spPr bwMode="auto">
            <a:xfrm>
              <a:off x="5184" y="2448"/>
              <a:ext cx="0" cy="912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1527" name="Text Box 23"/>
          <p:cNvSpPr txBox="1">
            <a:spLocks noChangeArrowheads="1"/>
          </p:cNvSpPr>
          <p:nvPr/>
        </p:nvSpPr>
        <p:spPr bwMode="auto">
          <a:xfrm>
            <a:off x="433388" y="5837238"/>
            <a:ext cx="84058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3399"/>
                </a:solidFill>
                <a:ea typeface="楷体_GB2312" pitchFamily="49" charset="-122"/>
              </a:rPr>
              <a:t>为了改善滤波效果可采用二阶有源低通滤波器</a:t>
            </a:r>
            <a:endParaRPr kumimoji="1" lang="zh-CN" altLang="en-US" sz="2800" b="1">
              <a:solidFill>
                <a:srgbClr val="003399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1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6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6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615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61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1506" grpId="0" autoUpdateAnimBg="0" build="p"/>
      <p:bldP spid="661510" grpId="0" autoUpdateAnimBg="0" build="p"/>
      <p:bldP spid="661512" grpId="0" autoUpdateAnimBg="0"/>
      <p:bldP spid="661527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Text Box 2"/>
          <p:cNvSpPr txBox="1">
            <a:spLocks noChangeArrowheads="1"/>
          </p:cNvSpPr>
          <p:nvPr/>
        </p:nvSpPr>
        <p:spPr bwMode="auto">
          <a:xfrm>
            <a:off x="395288" y="333375"/>
            <a:ext cx="4681537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FF0000"/>
                </a:solidFill>
                <a:ea typeface="楷体_GB2312" pitchFamily="49" charset="-122"/>
              </a:rPr>
              <a:t>3.</a:t>
            </a:r>
            <a:r>
              <a:rPr kumimoji="1" lang="zh-CN" altLang="en-US" sz="3200" b="1">
                <a:solidFill>
                  <a:srgbClr val="FF0000"/>
                </a:solidFill>
                <a:ea typeface="楷体_GB2312" pitchFamily="49" charset="-122"/>
              </a:rPr>
              <a:t>一阶有源高通滤波器</a:t>
            </a:r>
            <a:endParaRPr kumimoji="1" lang="zh-CN" altLang="en-US" sz="3200" b="1">
              <a:solidFill>
                <a:srgbClr val="FF0000"/>
              </a:solidFill>
              <a:ea typeface="楷体_GB2312" pitchFamily="49" charset="-122"/>
            </a:endParaRPr>
          </a:p>
        </p:txBody>
      </p:sp>
      <p:grpSp>
        <p:nvGrpSpPr>
          <p:cNvPr id="662531" name="Group 3"/>
          <p:cNvGrpSpPr/>
          <p:nvPr/>
        </p:nvGrpSpPr>
        <p:grpSpPr bwMode="auto">
          <a:xfrm>
            <a:off x="608013" y="661988"/>
            <a:ext cx="3451225" cy="2662237"/>
            <a:chOff x="383" y="417"/>
            <a:chExt cx="2174" cy="1677"/>
          </a:xfrm>
        </p:grpSpPr>
        <p:grpSp>
          <p:nvGrpSpPr>
            <p:cNvPr id="78873" name="Group 4"/>
            <p:cNvGrpSpPr/>
            <p:nvPr/>
          </p:nvGrpSpPr>
          <p:grpSpPr bwMode="auto">
            <a:xfrm>
              <a:off x="1583" y="751"/>
              <a:ext cx="384" cy="96"/>
              <a:chOff x="1584" y="432"/>
              <a:chExt cx="384" cy="96"/>
            </a:xfrm>
          </p:grpSpPr>
          <p:sp>
            <p:nvSpPr>
              <p:cNvPr id="78916" name="Rectangle 5"/>
              <p:cNvSpPr>
                <a:spLocks noChangeArrowheads="1"/>
              </p:cNvSpPr>
              <p:nvPr/>
            </p:nvSpPr>
            <p:spPr bwMode="auto">
              <a:xfrm>
                <a:off x="1680" y="432"/>
                <a:ext cx="192" cy="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917" name="Line 6"/>
              <p:cNvSpPr>
                <a:spLocks noChangeShapeType="1"/>
              </p:cNvSpPr>
              <p:nvPr/>
            </p:nvSpPr>
            <p:spPr bwMode="auto">
              <a:xfrm>
                <a:off x="1584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918" name="Line 7"/>
              <p:cNvSpPr>
                <a:spLocks noChangeShapeType="1"/>
              </p:cNvSpPr>
              <p:nvPr/>
            </p:nvSpPr>
            <p:spPr bwMode="auto">
              <a:xfrm>
                <a:off x="1872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8874" name="Group 8"/>
            <p:cNvGrpSpPr/>
            <p:nvPr/>
          </p:nvGrpSpPr>
          <p:grpSpPr bwMode="auto">
            <a:xfrm>
              <a:off x="929" y="1183"/>
              <a:ext cx="384" cy="96"/>
              <a:chOff x="1584" y="432"/>
              <a:chExt cx="384" cy="96"/>
            </a:xfrm>
          </p:grpSpPr>
          <p:sp>
            <p:nvSpPr>
              <p:cNvPr id="78913" name="Rectangle 9"/>
              <p:cNvSpPr>
                <a:spLocks noChangeArrowheads="1"/>
              </p:cNvSpPr>
              <p:nvPr/>
            </p:nvSpPr>
            <p:spPr bwMode="auto">
              <a:xfrm>
                <a:off x="1680" y="432"/>
                <a:ext cx="192" cy="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914" name="Line 10"/>
              <p:cNvSpPr>
                <a:spLocks noChangeShapeType="1"/>
              </p:cNvSpPr>
              <p:nvPr/>
            </p:nvSpPr>
            <p:spPr bwMode="auto">
              <a:xfrm>
                <a:off x="1584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915" name="Line 11"/>
              <p:cNvSpPr>
                <a:spLocks noChangeShapeType="1"/>
              </p:cNvSpPr>
              <p:nvPr/>
            </p:nvSpPr>
            <p:spPr bwMode="auto">
              <a:xfrm>
                <a:off x="1872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8875" name="Rectangle 12"/>
            <p:cNvSpPr>
              <a:spLocks noChangeArrowheads="1"/>
            </p:cNvSpPr>
            <p:nvPr/>
          </p:nvSpPr>
          <p:spPr bwMode="auto">
            <a:xfrm>
              <a:off x="1505" y="1039"/>
              <a:ext cx="480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6" name="Line 13"/>
            <p:cNvSpPr>
              <a:spLocks noChangeShapeType="1"/>
            </p:cNvSpPr>
            <p:nvPr/>
          </p:nvSpPr>
          <p:spPr bwMode="auto">
            <a:xfrm>
              <a:off x="1361" y="1231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7" name="Line 14"/>
            <p:cNvSpPr>
              <a:spLocks noChangeShapeType="1"/>
            </p:cNvSpPr>
            <p:nvPr/>
          </p:nvSpPr>
          <p:spPr bwMode="auto">
            <a:xfrm>
              <a:off x="1985" y="1375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78" name="AutoShape 15"/>
            <p:cNvSpPr>
              <a:spLocks noChangeArrowheads="1"/>
            </p:cNvSpPr>
            <p:nvPr/>
          </p:nvSpPr>
          <p:spPr bwMode="auto">
            <a:xfrm rot="-5400000">
              <a:off x="1693" y="1084"/>
              <a:ext cx="96" cy="96"/>
            </a:xfrm>
            <a:prstGeom prst="flowChartMerge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8879" name="Object 16"/>
            <p:cNvGraphicFramePr>
              <a:graphicFrameLocks noChangeAspect="1"/>
            </p:cNvGraphicFramePr>
            <p:nvPr/>
          </p:nvGraphicFramePr>
          <p:xfrm>
            <a:off x="1793" y="1063"/>
            <a:ext cx="192" cy="1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40" name="公式" r:id="rId1" imgW="152400" imgH="127000" progId="Equation.3">
                    <p:embed/>
                  </p:oleObj>
                </mc:Choice>
                <mc:Fallback>
                  <p:oleObj name="公式" r:id="rId1" imgW="152400" imgH="1270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93" y="1063"/>
                          <a:ext cx="192" cy="1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80" name="Line 17"/>
            <p:cNvSpPr>
              <a:spLocks noChangeShapeType="1"/>
            </p:cNvSpPr>
            <p:nvPr/>
          </p:nvSpPr>
          <p:spPr bwMode="auto">
            <a:xfrm>
              <a:off x="1265" y="1231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881" name="Line 18"/>
            <p:cNvSpPr>
              <a:spLocks noChangeShapeType="1"/>
            </p:cNvSpPr>
            <p:nvPr/>
          </p:nvSpPr>
          <p:spPr bwMode="auto">
            <a:xfrm>
              <a:off x="2081" y="1375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882" name="Line 19"/>
            <p:cNvSpPr>
              <a:spLocks noChangeShapeType="1"/>
            </p:cNvSpPr>
            <p:nvPr/>
          </p:nvSpPr>
          <p:spPr bwMode="auto">
            <a:xfrm>
              <a:off x="845" y="1231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883" name="Rectangle 20"/>
            <p:cNvSpPr>
              <a:spLocks noChangeArrowheads="1"/>
            </p:cNvSpPr>
            <p:nvPr/>
          </p:nvSpPr>
          <p:spPr bwMode="auto">
            <a:xfrm rot="-5400000">
              <a:off x="1307" y="1813"/>
              <a:ext cx="192" cy="9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4" name="Line 21"/>
            <p:cNvSpPr>
              <a:spLocks noChangeShapeType="1"/>
            </p:cNvSpPr>
            <p:nvPr/>
          </p:nvSpPr>
          <p:spPr bwMode="auto">
            <a:xfrm rot="-5400000">
              <a:off x="1333" y="2025"/>
              <a:ext cx="1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5" name="Line 22"/>
            <p:cNvSpPr>
              <a:spLocks noChangeShapeType="1"/>
            </p:cNvSpPr>
            <p:nvPr/>
          </p:nvSpPr>
          <p:spPr bwMode="auto">
            <a:xfrm rot="-5400000">
              <a:off x="1354" y="1716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6" name="Line 23"/>
            <p:cNvSpPr>
              <a:spLocks noChangeShapeType="1"/>
            </p:cNvSpPr>
            <p:nvPr/>
          </p:nvSpPr>
          <p:spPr bwMode="auto">
            <a:xfrm>
              <a:off x="1088" y="1579"/>
              <a:ext cx="417" cy="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8887" name="Line 24"/>
            <p:cNvSpPr>
              <a:spLocks noChangeShapeType="1"/>
            </p:cNvSpPr>
            <p:nvPr/>
          </p:nvSpPr>
          <p:spPr bwMode="auto">
            <a:xfrm flipV="1">
              <a:off x="761" y="1579"/>
              <a:ext cx="267" cy="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888" name="Text Box 25"/>
            <p:cNvSpPr txBox="1">
              <a:spLocks noChangeArrowheads="1"/>
            </p:cNvSpPr>
            <p:nvPr/>
          </p:nvSpPr>
          <p:spPr bwMode="auto">
            <a:xfrm>
              <a:off x="1424" y="1690"/>
              <a:ext cx="2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endParaRPr kumimoji="1" lang="en-US" altLang="zh-CN" sz="2400" b="1" i="1">
                <a:ea typeface="楷体_GB2312" pitchFamily="49" charset="-122"/>
              </a:endParaRPr>
            </a:p>
          </p:txBody>
        </p:sp>
        <p:sp>
          <p:nvSpPr>
            <p:cNvPr id="78889" name="Text Box 26"/>
            <p:cNvSpPr txBox="1">
              <a:spLocks noChangeArrowheads="1"/>
            </p:cNvSpPr>
            <p:nvPr/>
          </p:nvSpPr>
          <p:spPr bwMode="auto">
            <a:xfrm>
              <a:off x="989" y="844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1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78890" name="Line 27"/>
            <p:cNvSpPr>
              <a:spLocks noChangeShapeType="1"/>
            </p:cNvSpPr>
            <p:nvPr/>
          </p:nvSpPr>
          <p:spPr bwMode="auto">
            <a:xfrm>
              <a:off x="1400" y="799"/>
              <a:ext cx="2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891" name="Line 28"/>
            <p:cNvSpPr>
              <a:spLocks noChangeShapeType="1"/>
            </p:cNvSpPr>
            <p:nvPr/>
          </p:nvSpPr>
          <p:spPr bwMode="auto">
            <a:xfrm>
              <a:off x="1406" y="795"/>
              <a:ext cx="0" cy="4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892" name="Line 29"/>
            <p:cNvSpPr>
              <a:spLocks noChangeShapeType="1"/>
            </p:cNvSpPr>
            <p:nvPr/>
          </p:nvSpPr>
          <p:spPr bwMode="auto">
            <a:xfrm>
              <a:off x="1898" y="810"/>
              <a:ext cx="2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893" name="Line 30"/>
            <p:cNvSpPr>
              <a:spLocks noChangeShapeType="1"/>
            </p:cNvSpPr>
            <p:nvPr/>
          </p:nvSpPr>
          <p:spPr bwMode="auto">
            <a:xfrm>
              <a:off x="2150" y="795"/>
              <a:ext cx="0" cy="58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894" name="Line 31"/>
            <p:cNvSpPr>
              <a:spLocks noChangeShapeType="1"/>
            </p:cNvSpPr>
            <p:nvPr/>
          </p:nvSpPr>
          <p:spPr bwMode="auto">
            <a:xfrm>
              <a:off x="854" y="1227"/>
              <a:ext cx="0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895" name="Line 32"/>
            <p:cNvSpPr>
              <a:spLocks noChangeShapeType="1"/>
            </p:cNvSpPr>
            <p:nvPr/>
          </p:nvSpPr>
          <p:spPr bwMode="auto">
            <a:xfrm>
              <a:off x="758" y="1323"/>
              <a:ext cx="192" cy="3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896" name="Text Box 33"/>
            <p:cNvSpPr txBox="1">
              <a:spLocks noChangeArrowheads="1"/>
            </p:cNvSpPr>
            <p:nvPr/>
          </p:nvSpPr>
          <p:spPr bwMode="auto">
            <a:xfrm>
              <a:off x="1640" y="417"/>
              <a:ext cx="5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F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78897" name="Line 34"/>
            <p:cNvSpPr>
              <a:spLocks noChangeShapeType="1"/>
            </p:cNvSpPr>
            <p:nvPr/>
          </p:nvSpPr>
          <p:spPr bwMode="auto">
            <a:xfrm>
              <a:off x="1400" y="1581"/>
              <a:ext cx="0" cy="17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78898" name="Group 35"/>
            <p:cNvGrpSpPr/>
            <p:nvPr/>
          </p:nvGrpSpPr>
          <p:grpSpPr bwMode="auto">
            <a:xfrm rot="-5400000">
              <a:off x="962" y="1557"/>
              <a:ext cx="192" cy="60"/>
              <a:chOff x="2132" y="2757"/>
              <a:chExt cx="192" cy="60"/>
            </a:xfrm>
          </p:grpSpPr>
          <p:sp>
            <p:nvSpPr>
              <p:cNvPr id="78911" name="Line 36"/>
              <p:cNvSpPr>
                <a:spLocks noChangeShapeType="1"/>
              </p:cNvSpPr>
              <p:nvPr/>
            </p:nvSpPr>
            <p:spPr bwMode="auto">
              <a:xfrm>
                <a:off x="2132" y="2757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8912" name="Line 37"/>
              <p:cNvSpPr>
                <a:spLocks noChangeShapeType="1"/>
              </p:cNvSpPr>
              <p:nvPr/>
            </p:nvSpPr>
            <p:spPr bwMode="auto">
              <a:xfrm>
                <a:off x="2132" y="2817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78899" name="Line 38"/>
            <p:cNvSpPr>
              <a:spLocks noChangeShapeType="1"/>
            </p:cNvSpPr>
            <p:nvPr/>
          </p:nvSpPr>
          <p:spPr bwMode="auto">
            <a:xfrm>
              <a:off x="1307" y="2088"/>
              <a:ext cx="189" cy="3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900" name="Text Box 39"/>
            <p:cNvSpPr txBox="1">
              <a:spLocks noChangeArrowheads="1"/>
            </p:cNvSpPr>
            <p:nvPr/>
          </p:nvSpPr>
          <p:spPr bwMode="auto">
            <a:xfrm>
              <a:off x="920" y="1635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C</a:t>
              </a:r>
              <a:endParaRPr kumimoji="1" lang="en-US" altLang="zh-CN" sz="2400" b="1" i="1">
                <a:ea typeface="楷体_GB2312" pitchFamily="49" charset="-122"/>
              </a:endParaRPr>
            </a:p>
          </p:txBody>
        </p:sp>
        <p:sp>
          <p:nvSpPr>
            <p:cNvPr id="78901" name="Text Box 40"/>
            <p:cNvSpPr txBox="1">
              <a:spLocks noChangeArrowheads="1"/>
            </p:cNvSpPr>
            <p:nvPr/>
          </p:nvSpPr>
          <p:spPr bwMode="auto">
            <a:xfrm>
              <a:off x="1508" y="1425"/>
              <a:ext cx="45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3300"/>
                  </a:solidFill>
                  <a:ea typeface="楷体_GB2312" pitchFamily="49" charset="-122"/>
                </a:rPr>
                <a:t>+</a:t>
              </a:r>
              <a:endParaRPr kumimoji="1" lang="en-US" altLang="zh-CN" sz="2400" b="1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78902" name="Text Box 41"/>
            <p:cNvSpPr txBox="1">
              <a:spLocks noChangeArrowheads="1"/>
            </p:cNvSpPr>
            <p:nvPr/>
          </p:nvSpPr>
          <p:spPr bwMode="auto">
            <a:xfrm>
              <a:off x="1445" y="1080"/>
              <a:ext cx="41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FF3300"/>
                  </a:solidFill>
                  <a:ea typeface="楷体_GB2312" pitchFamily="49" charset="-122"/>
                </a:rPr>
                <a:t>－</a:t>
              </a:r>
              <a:endParaRPr kumimoji="1" lang="zh-CN" altLang="en-US" sz="2400" b="1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78903" name="Text Box 42"/>
            <p:cNvSpPr txBox="1">
              <a:spLocks noChangeArrowheads="1"/>
            </p:cNvSpPr>
            <p:nvPr/>
          </p:nvSpPr>
          <p:spPr bwMode="auto">
            <a:xfrm>
              <a:off x="1784" y="1227"/>
              <a:ext cx="4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3300"/>
                  </a:solidFill>
                  <a:ea typeface="楷体_GB2312" pitchFamily="49" charset="-122"/>
                </a:rPr>
                <a:t>+</a:t>
              </a:r>
              <a:endParaRPr kumimoji="1" lang="en-US" altLang="zh-CN" sz="2400" b="1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graphicFrame>
          <p:nvGraphicFramePr>
            <p:cNvPr id="78904" name="Object 43"/>
            <p:cNvGraphicFramePr>
              <a:graphicFrameLocks noChangeAspect="1"/>
            </p:cNvGraphicFramePr>
            <p:nvPr/>
          </p:nvGraphicFramePr>
          <p:xfrm>
            <a:off x="383" y="1404"/>
            <a:ext cx="260" cy="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41" name="公式" r:id="rId3" imgW="128905" imgH="172085" progId="Equation.3">
                    <p:embed/>
                  </p:oleObj>
                </mc:Choice>
                <mc:Fallback>
                  <p:oleObj name="公式" r:id="rId3" imgW="128905" imgH="172085" progId="Equation.3">
                    <p:embed/>
                    <p:pic>
                      <p:nvPicPr>
                        <p:cNvPr id="0" name="Object 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" y="1404"/>
                          <a:ext cx="260" cy="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905" name="Object 44"/>
            <p:cNvGraphicFramePr>
              <a:graphicFrameLocks noChangeAspect="1"/>
            </p:cNvGraphicFramePr>
            <p:nvPr/>
          </p:nvGraphicFramePr>
          <p:xfrm>
            <a:off x="2289" y="1042"/>
            <a:ext cx="268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42" name="公式" r:id="rId5" imgW="139700" imgH="182880" progId="Equation.3">
                    <p:embed/>
                  </p:oleObj>
                </mc:Choice>
                <mc:Fallback>
                  <p:oleObj name="公式" r:id="rId5" imgW="139700" imgH="182880" progId="Equation.3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89" y="1042"/>
                          <a:ext cx="268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906" name="Oval 45"/>
            <p:cNvSpPr>
              <a:spLocks noChangeArrowheads="1"/>
            </p:cNvSpPr>
            <p:nvPr/>
          </p:nvSpPr>
          <p:spPr bwMode="auto">
            <a:xfrm>
              <a:off x="1383" y="1200"/>
              <a:ext cx="48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907" name="Oval 46"/>
            <p:cNvSpPr>
              <a:spLocks noChangeArrowheads="1"/>
            </p:cNvSpPr>
            <p:nvPr/>
          </p:nvSpPr>
          <p:spPr bwMode="auto">
            <a:xfrm>
              <a:off x="1383" y="1560"/>
              <a:ext cx="48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908" name="Oval 47"/>
            <p:cNvSpPr>
              <a:spLocks noChangeArrowheads="1"/>
            </p:cNvSpPr>
            <p:nvPr/>
          </p:nvSpPr>
          <p:spPr bwMode="auto">
            <a:xfrm>
              <a:off x="2127" y="1344"/>
              <a:ext cx="48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909" name="Oval 48"/>
            <p:cNvSpPr>
              <a:spLocks noChangeArrowheads="1"/>
            </p:cNvSpPr>
            <p:nvPr/>
          </p:nvSpPr>
          <p:spPr bwMode="auto">
            <a:xfrm>
              <a:off x="2403" y="1344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78910" name="Oval 49"/>
            <p:cNvSpPr>
              <a:spLocks noChangeArrowheads="1"/>
            </p:cNvSpPr>
            <p:nvPr/>
          </p:nvSpPr>
          <p:spPr bwMode="auto">
            <a:xfrm>
              <a:off x="708" y="1551"/>
              <a:ext cx="48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662578" name="Object 50"/>
          <p:cNvGraphicFramePr>
            <a:graphicFrameLocks noChangeAspect="1"/>
          </p:cNvGraphicFramePr>
          <p:nvPr/>
        </p:nvGraphicFramePr>
        <p:xfrm>
          <a:off x="182563" y="3514725"/>
          <a:ext cx="5329237" cy="209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43" name="公式" r:id="rId7" imgW="2291080" imgH="860425" progId="Equation.3">
                  <p:embed/>
                </p:oleObj>
              </mc:Choice>
              <mc:Fallback>
                <p:oleObj name="公式" r:id="rId7" imgW="2291080" imgH="860425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563" y="3514725"/>
                        <a:ext cx="5329237" cy="209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2579" name="Group 51"/>
          <p:cNvGrpSpPr/>
          <p:nvPr/>
        </p:nvGrpSpPr>
        <p:grpSpPr bwMode="auto">
          <a:xfrm>
            <a:off x="5041900" y="790575"/>
            <a:ext cx="3835400" cy="3314700"/>
            <a:chOff x="2816" y="690"/>
            <a:chExt cx="2416" cy="2088"/>
          </a:xfrm>
        </p:grpSpPr>
        <p:sp>
          <p:nvSpPr>
            <p:cNvPr id="78859" name="Line 52"/>
            <p:cNvSpPr>
              <a:spLocks noChangeShapeType="1"/>
            </p:cNvSpPr>
            <p:nvPr/>
          </p:nvSpPr>
          <p:spPr bwMode="auto">
            <a:xfrm>
              <a:off x="3276" y="2484"/>
              <a:ext cx="19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0" name="Line 53"/>
            <p:cNvSpPr>
              <a:spLocks noChangeShapeType="1"/>
            </p:cNvSpPr>
            <p:nvPr/>
          </p:nvSpPr>
          <p:spPr bwMode="auto">
            <a:xfrm flipH="1" flipV="1">
              <a:off x="3276" y="780"/>
              <a:ext cx="0" cy="171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1" name="Line 54"/>
            <p:cNvSpPr>
              <a:spLocks noChangeShapeType="1"/>
            </p:cNvSpPr>
            <p:nvPr/>
          </p:nvSpPr>
          <p:spPr bwMode="auto">
            <a:xfrm flipH="1">
              <a:off x="3974" y="1260"/>
              <a:ext cx="958" cy="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2" name="Freeform 55"/>
            <p:cNvSpPr/>
            <p:nvPr/>
          </p:nvSpPr>
          <p:spPr bwMode="auto">
            <a:xfrm flipV="1">
              <a:off x="3264" y="1968"/>
              <a:ext cx="371" cy="504"/>
            </a:xfrm>
            <a:custGeom>
              <a:avLst/>
              <a:gdLst>
                <a:gd name="T0" fmla="*/ 0 w 684"/>
                <a:gd name="T1" fmla="*/ 0 h 372"/>
                <a:gd name="T2" fmla="*/ 1 w 684"/>
                <a:gd name="T3" fmla="*/ 279 h 372"/>
                <a:gd name="T4" fmla="*/ 3 w 684"/>
                <a:gd name="T5" fmla="*/ 822 h 372"/>
                <a:gd name="T6" fmla="*/ 4 w 684"/>
                <a:gd name="T7" fmla="*/ 2458 h 372"/>
                <a:gd name="T8" fmla="*/ 5 w 684"/>
                <a:gd name="T9" fmla="*/ 4223 h 3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4" h="372">
                  <a:moveTo>
                    <a:pt x="0" y="0"/>
                  </a:moveTo>
                  <a:cubicBezTo>
                    <a:pt x="35" y="6"/>
                    <a:pt x="70" y="12"/>
                    <a:pt x="132" y="24"/>
                  </a:cubicBezTo>
                  <a:cubicBezTo>
                    <a:pt x="194" y="36"/>
                    <a:pt x="296" y="40"/>
                    <a:pt x="372" y="72"/>
                  </a:cubicBezTo>
                  <a:cubicBezTo>
                    <a:pt x="448" y="104"/>
                    <a:pt x="536" y="166"/>
                    <a:pt x="588" y="216"/>
                  </a:cubicBezTo>
                  <a:cubicBezTo>
                    <a:pt x="640" y="266"/>
                    <a:pt x="668" y="346"/>
                    <a:pt x="684" y="372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63" name="Rectangle 56"/>
            <p:cNvSpPr>
              <a:spLocks noChangeArrowheads="1"/>
            </p:cNvSpPr>
            <p:nvPr/>
          </p:nvSpPr>
          <p:spPr bwMode="auto">
            <a:xfrm>
              <a:off x="3074" y="2356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o</a:t>
              </a:r>
              <a:endParaRPr kumimoji="1" lang="en-US" altLang="zh-CN" sz="2800" b="1" i="1">
                <a:ea typeface="楷体_GB2312" pitchFamily="49" charset="-122"/>
              </a:endParaRPr>
            </a:p>
          </p:txBody>
        </p:sp>
        <p:sp>
          <p:nvSpPr>
            <p:cNvPr id="78864" name="Rectangle 57"/>
            <p:cNvSpPr>
              <a:spLocks noChangeArrowheads="1"/>
            </p:cNvSpPr>
            <p:nvPr/>
          </p:nvSpPr>
          <p:spPr bwMode="auto">
            <a:xfrm>
              <a:off x="4910" y="2435"/>
              <a:ext cx="3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ω</a:t>
              </a:r>
              <a:endParaRPr kumimoji="1" lang="en-US" altLang="zh-CN" sz="2400" b="1" i="1">
                <a:ea typeface="楷体_GB2312" pitchFamily="49" charset="-122"/>
              </a:endParaRPr>
            </a:p>
          </p:txBody>
        </p:sp>
        <p:graphicFrame>
          <p:nvGraphicFramePr>
            <p:cNvPr id="78865" name="Object 58"/>
            <p:cNvGraphicFramePr>
              <a:graphicFrameLocks noChangeAspect="1"/>
            </p:cNvGraphicFramePr>
            <p:nvPr/>
          </p:nvGraphicFramePr>
          <p:xfrm>
            <a:off x="3626" y="2394"/>
            <a:ext cx="365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44" name="公式" r:id="rId9" imgW="139700" imgH="172085" progId="Equation.3">
                    <p:embed/>
                  </p:oleObj>
                </mc:Choice>
                <mc:Fallback>
                  <p:oleObj name="公式" r:id="rId9" imgW="139700" imgH="172085" progId="Equation.3">
                    <p:embed/>
                    <p:pic>
                      <p:nvPicPr>
                        <p:cNvPr id="0" name="Object 5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26" y="2394"/>
                          <a:ext cx="365" cy="3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66" name="Object 59"/>
            <p:cNvGraphicFramePr>
              <a:graphicFrameLocks noChangeAspect="1"/>
            </p:cNvGraphicFramePr>
            <p:nvPr/>
          </p:nvGraphicFramePr>
          <p:xfrm>
            <a:off x="2816" y="1237"/>
            <a:ext cx="473" cy="6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45" name="公式" r:id="rId11" imgW="247650" imgH="398145" progId="Equation.3">
                    <p:embed/>
                  </p:oleObj>
                </mc:Choice>
                <mc:Fallback>
                  <p:oleObj name="公式" r:id="rId11" imgW="247650" imgH="398145" progId="Equation.3">
                    <p:embed/>
                    <p:pic>
                      <p:nvPicPr>
                        <p:cNvPr id="0" name="Object 5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6" y="1237"/>
                          <a:ext cx="473" cy="6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67" name="Object 60"/>
            <p:cNvGraphicFramePr>
              <a:graphicFrameLocks noChangeAspect="1"/>
            </p:cNvGraphicFramePr>
            <p:nvPr/>
          </p:nvGraphicFramePr>
          <p:xfrm>
            <a:off x="2841" y="930"/>
            <a:ext cx="459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46" name="公式" r:id="rId13" imgW="204470" imgH="172085" progId="Equation.3">
                    <p:embed/>
                  </p:oleObj>
                </mc:Choice>
                <mc:Fallback>
                  <p:oleObj name="公式" r:id="rId13" imgW="204470" imgH="172085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1" y="930"/>
                          <a:ext cx="459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68" name="Object 61"/>
            <p:cNvGraphicFramePr>
              <a:graphicFrameLocks noChangeAspect="1"/>
            </p:cNvGraphicFramePr>
            <p:nvPr/>
          </p:nvGraphicFramePr>
          <p:xfrm>
            <a:off x="3366" y="690"/>
            <a:ext cx="621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9047" name="公式" r:id="rId15" imgW="431800" imgH="228600" progId="Equation.3">
                    <p:embed/>
                  </p:oleObj>
                </mc:Choice>
                <mc:Fallback>
                  <p:oleObj name="公式" r:id="rId15" imgW="431800" imgH="228600" progId="Equation.3">
                    <p:embed/>
                    <p:pic>
                      <p:nvPicPr>
                        <p:cNvPr id="0" name="Object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6" y="690"/>
                          <a:ext cx="621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69" name="Line 62"/>
            <p:cNvSpPr>
              <a:spLocks noChangeShapeType="1"/>
            </p:cNvSpPr>
            <p:nvPr/>
          </p:nvSpPr>
          <p:spPr bwMode="auto">
            <a:xfrm>
              <a:off x="3264" y="1560"/>
              <a:ext cx="480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0" name="Line 63"/>
            <p:cNvSpPr>
              <a:spLocks noChangeShapeType="1"/>
            </p:cNvSpPr>
            <p:nvPr/>
          </p:nvSpPr>
          <p:spPr bwMode="auto">
            <a:xfrm>
              <a:off x="3744" y="1560"/>
              <a:ext cx="0" cy="912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1" name="Freeform 64"/>
            <p:cNvSpPr/>
            <p:nvPr/>
          </p:nvSpPr>
          <p:spPr bwMode="auto">
            <a:xfrm flipH="1">
              <a:off x="3624" y="1260"/>
              <a:ext cx="371" cy="744"/>
            </a:xfrm>
            <a:custGeom>
              <a:avLst/>
              <a:gdLst>
                <a:gd name="T0" fmla="*/ 0 w 684"/>
                <a:gd name="T1" fmla="*/ 0 h 372"/>
                <a:gd name="T2" fmla="*/ 1 w 684"/>
                <a:gd name="T3" fmla="*/ 6144 h 372"/>
                <a:gd name="T4" fmla="*/ 3 w 684"/>
                <a:gd name="T5" fmla="*/ 18432 h 372"/>
                <a:gd name="T6" fmla="*/ 4 w 684"/>
                <a:gd name="T7" fmla="*/ 55296 h 372"/>
                <a:gd name="T8" fmla="*/ 5 w 684"/>
                <a:gd name="T9" fmla="*/ 95232 h 3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84" h="372">
                  <a:moveTo>
                    <a:pt x="0" y="0"/>
                  </a:moveTo>
                  <a:cubicBezTo>
                    <a:pt x="35" y="6"/>
                    <a:pt x="70" y="12"/>
                    <a:pt x="132" y="24"/>
                  </a:cubicBezTo>
                  <a:cubicBezTo>
                    <a:pt x="194" y="36"/>
                    <a:pt x="296" y="40"/>
                    <a:pt x="372" y="72"/>
                  </a:cubicBezTo>
                  <a:cubicBezTo>
                    <a:pt x="448" y="104"/>
                    <a:pt x="536" y="166"/>
                    <a:pt x="588" y="216"/>
                  </a:cubicBezTo>
                  <a:cubicBezTo>
                    <a:pt x="640" y="266"/>
                    <a:pt x="668" y="346"/>
                    <a:pt x="684" y="372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872" name="Line 65"/>
            <p:cNvSpPr>
              <a:spLocks noChangeShapeType="1"/>
            </p:cNvSpPr>
            <p:nvPr/>
          </p:nvSpPr>
          <p:spPr bwMode="auto">
            <a:xfrm>
              <a:off x="3276" y="1248"/>
              <a:ext cx="696" cy="12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2594" name="Text Box 66"/>
          <p:cNvSpPr txBox="1">
            <a:spLocks noChangeArrowheads="1"/>
          </p:cNvSpPr>
          <p:nvPr/>
        </p:nvSpPr>
        <p:spPr bwMode="auto">
          <a:xfrm>
            <a:off x="369888" y="3197225"/>
            <a:ext cx="2152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3399"/>
                </a:solidFill>
                <a:ea typeface="楷体_GB2312" pitchFamily="49" charset="-122"/>
              </a:rPr>
              <a:t>幅频特性：</a:t>
            </a:r>
            <a:endParaRPr kumimoji="1" lang="zh-CN" altLang="en-US" sz="2800" b="1">
              <a:solidFill>
                <a:srgbClr val="003399"/>
              </a:solidFill>
              <a:ea typeface="楷体_GB2312" pitchFamily="49" charset="-122"/>
            </a:endParaRPr>
          </a:p>
        </p:txBody>
      </p:sp>
      <p:graphicFrame>
        <p:nvGraphicFramePr>
          <p:cNvPr id="662595" name="Object 67"/>
          <p:cNvGraphicFramePr>
            <a:graphicFrameLocks noChangeAspect="1"/>
          </p:cNvGraphicFramePr>
          <p:nvPr/>
        </p:nvGraphicFramePr>
        <p:xfrm>
          <a:off x="2066925" y="5562600"/>
          <a:ext cx="1555750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48" name="公式" r:id="rId17" imgW="613410" imgH="376555" progId="Equation.3">
                  <p:embed/>
                </p:oleObj>
              </mc:Choice>
              <mc:Fallback>
                <p:oleObj name="公式" r:id="rId17" imgW="613410" imgH="376555" progId="Equation.3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5562600"/>
                        <a:ext cx="1555750" cy="1014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2596" name="Rectangle 68"/>
          <p:cNvSpPr>
            <a:spLocks noChangeArrowheads="1"/>
          </p:cNvSpPr>
          <p:nvPr/>
        </p:nvSpPr>
        <p:spPr bwMode="auto">
          <a:xfrm>
            <a:off x="247650" y="5791200"/>
            <a:ext cx="22733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2800" b="1">
                <a:solidFill>
                  <a:srgbClr val="003399"/>
                </a:solidFill>
                <a:ea typeface="楷体_GB2312" pitchFamily="49" charset="-122"/>
              </a:rPr>
              <a:t>截止频率：</a:t>
            </a:r>
            <a:endParaRPr kumimoji="1" lang="zh-CN" altLang="en-US" sz="2800" b="1">
              <a:solidFill>
                <a:srgbClr val="003399"/>
              </a:solidFill>
              <a:ea typeface="楷体_GB2312" pitchFamily="49" charset="-122"/>
            </a:endParaRPr>
          </a:p>
        </p:txBody>
      </p:sp>
      <p:graphicFrame>
        <p:nvGraphicFramePr>
          <p:cNvPr id="662597" name="Object 69"/>
          <p:cNvGraphicFramePr>
            <a:graphicFrameLocks noChangeAspect="1"/>
          </p:cNvGraphicFramePr>
          <p:nvPr/>
        </p:nvGraphicFramePr>
        <p:xfrm>
          <a:off x="5946775" y="4422775"/>
          <a:ext cx="270668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49" name="公式" r:id="rId19" imgW="1118870" imgH="172085" progId="Equation.3">
                  <p:embed/>
                </p:oleObj>
              </mc:Choice>
              <mc:Fallback>
                <p:oleObj name="公式" r:id="rId19" imgW="1118870" imgH="172085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6775" y="4422775"/>
                        <a:ext cx="2706688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2598" name="Object 70"/>
          <p:cNvGraphicFramePr>
            <a:graphicFrameLocks noChangeAspect="1"/>
          </p:cNvGraphicFramePr>
          <p:nvPr/>
        </p:nvGraphicFramePr>
        <p:xfrm>
          <a:off x="5616575" y="4919663"/>
          <a:ext cx="3327400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050" name="公式" r:id="rId21" imgW="1409065" imgH="398145" progId="Equation.3">
                  <p:embed/>
                </p:oleObj>
              </mc:Choice>
              <mc:Fallback>
                <p:oleObj name="公式" r:id="rId21" imgW="1409065" imgH="398145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6575" y="4919663"/>
                        <a:ext cx="3327400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62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2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2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66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6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6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2530" grpId="0" autoUpdateAnimBg="0"/>
      <p:bldP spid="662594" grpId="0" autoUpdateAnimBg="0" build="p"/>
      <p:bldP spid="662596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554" name="Text Box 2"/>
          <p:cNvSpPr txBox="1">
            <a:spLocks noChangeArrowheads="1"/>
          </p:cNvSpPr>
          <p:nvPr/>
        </p:nvSpPr>
        <p:spPr bwMode="auto">
          <a:xfrm>
            <a:off x="250825" y="328613"/>
            <a:ext cx="728503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>
                <a:ea typeface="楷体_GB2312" pitchFamily="49" charset="-122"/>
              </a:rPr>
              <a:t>4. </a:t>
            </a:r>
            <a:r>
              <a:rPr kumimoji="1" lang="zh-CN" altLang="en-US" sz="3200" b="1">
                <a:ea typeface="楷体_GB2312" pitchFamily="49" charset="-122"/>
              </a:rPr>
              <a:t>带通与带阻滤波器</a:t>
            </a:r>
            <a:endParaRPr kumimoji="1" lang="zh-CN" altLang="en-US" sz="3200" b="1">
              <a:ea typeface="楷体_GB2312" pitchFamily="49" charset="-122"/>
            </a:endParaRPr>
          </a:p>
        </p:txBody>
      </p:sp>
      <p:sp>
        <p:nvSpPr>
          <p:cNvPr id="663555" name="Text Box 3"/>
          <p:cNvSpPr txBox="1">
            <a:spLocks noChangeArrowheads="1"/>
          </p:cNvSpPr>
          <p:nvPr/>
        </p:nvSpPr>
        <p:spPr bwMode="auto">
          <a:xfrm>
            <a:off x="474663" y="833438"/>
            <a:ext cx="35702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FF3300"/>
                </a:solidFill>
                <a:ea typeface="楷体_GB2312" pitchFamily="49" charset="-122"/>
              </a:rPr>
              <a:t>⑴  </a:t>
            </a:r>
            <a:r>
              <a:rPr kumimoji="1" lang="zh-CN" altLang="en-US" sz="3200" b="1">
                <a:solidFill>
                  <a:srgbClr val="FF3300"/>
                </a:solidFill>
                <a:ea typeface="楷体_GB2312" pitchFamily="49" charset="-122"/>
              </a:rPr>
              <a:t>带通滤波器</a:t>
            </a:r>
            <a:endParaRPr kumimoji="1" lang="zh-CN" altLang="en-US" sz="3200" b="1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663556" name="Text Box 4"/>
          <p:cNvSpPr txBox="1">
            <a:spLocks noChangeArrowheads="1"/>
          </p:cNvSpPr>
          <p:nvPr/>
        </p:nvSpPr>
        <p:spPr bwMode="auto">
          <a:xfrm>
            <a:off x="322263" y="2643188"/>
            <a:ext cx="54181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accent2"/>
                </a:solidFill>
                <a:ea typeface="楷体_GB2312" pitchFamily="49" charset="-122"/>
              </a:rPr>
              <a:t>低通的截止频率大于高通的截止频率</a:t>
            </a:r>
            <a:endParaRPr kumimoji="1" lang="zh-CN" altLang="en-US" sz="2400" b="1">
              <a:solidFill>
                <a:schemeClr val="accent2"/>
              </a:solidFill>
              <a:ea typeface="楷体_GB2312" pitchFamily="49" charset="-122"/>
            </a:endParaRPr>
          </a:p>
        </p:txBody>
      </p:sp>
      <p:grpSp>
        <p:nvGrpSpPr>
          <p:cNvPr id="663557" name="Group 5"/>
          <p:cNvGrpSpPr/>
          <p:nvPr/>
        </p:nvGrpSpPr>
        <p:grpSpPr bwMode="auto">
          <a:xfrm>
            <a:off x="5100638" y="1076325"/>
            <a:ext cx="3852862" cy="2497138"/>
            <a:chOff x="2457" y="2346"/>
            <a:chExt cx="2427" cy="1573"/>
          </a:xfrm>
        </p:grpSpPr>
        <p:sp>
          <p:nvSpPr>
            <p:cNvPr id="79932" name="Line 6"/>
            <p:cNvSpPr>
              <a:spLocks noChangeShapeType="1"/>
            </p:cNvSpPr>
            <p:nvPr/>
          </p:nvSpPr>
          <p:spPr bwMode="auto">
            <a:xfrm>
              <a:off x="2928" y="3660"/>
              <a:ext cx="19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33" name="Line 7"/>
            <p:cNvSpPr>
              <a:spLocks noChangeShapeType="1"/>
            </p:cNvSpPr>
            <p:nvPr/>
          </p:nvSpPr>
          <p:spPr bwMode="auto">
            <a:xfrm flipH="1" flipV="1">
              <a:off x="2928" y="2424"/>
              <a:ext cx="0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34" name="Rectangle 8"/>
            <p:cNvSpPr>
              <a:spLocks noChangeArrowheads="1"/>
            </p:cNvSpPr>
            <p:nvPr/>
          </p:nvSpPr>
          <p:spPr bwMode="auto">
            <a:xfrm>
              <a:off x="2726" y="3532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o</a:t>
              </a:r>
              <a:endParaRPr kumimoji="1" lang="en-US" altLang="zh-CN" sz="2800" b="1" i="1">
                <a:ea typeface="楷体_GB2312" pitchFamily="49" charset="-122"/>
              </a:endParaRPr>
            </a:p>
          </p:txBody>
        </p:sp>
        <p:sp>
          <p:nvSpPr>
            <p:cNvPr id="79935" name="Rectangle 9"/>
            <p:cNvSpPr>
              <a:spLocks noChangeArrowheads="1"/>
            </p:cNvSpPr>
            <p:nvPr/>
          </p:nvSpPr>
          <p:spPr bwMode="auto">
            <a:xfrm>
              <a:off x="4562" y="3611"/>
              <a:ext cx="3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ω</a:t>
              </a:r>
              <a:endParaRPr kumimoji="1" lang="en-US" altLang="zh-CN" sz="2400" b="1" i="1">
                <a:ea typeface="楷体_GB2312" pitchFamily="49" charset="-122"/>
              </a:endParaRPr>
            </a:p>
          </p:txBody>
        </p:sp>
        <p:graphicFrame>
          <p:nvGraphicFramePr>
            <p:cNvPr id="79936" name="Object 10"/>
            <p:cNvGraphicFramePr>
              <a:graphicFrameLocks noChangeAspect="1"/>
            </p:cNvGraphicFramePr>
            <p:nvPr/>
          </p:nvGraphicFramePr>
          <p:xfrm>
            <a:off x="3325" y="3557"/>
            <a:ext cx="366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59" name="Equation" r:id="rId1" imgW="139700" imgH="161290" progId="Equation.3">
                    <p:embed/>
                  </p:oleObj>
                </mc:Choice>
                <mc:Fallback>
                  <p:oleObj name="Equation" r:id="rId1" imgW="139700" imgH="16129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5" y="3557"/>
                          <a:ext cx="366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937" name="Object 11"/>
            <p:cNvGraphicFramePr>
              <a:graphicFrameLocks noChangeAspect="1"/>
            </p:cNvGraphicFramePr>
            <p:nvPr/>
          </p:nvGraphicFramePr>
          <p:xfrm>
            <a:off x="2457" y="2689"/>
            <a:ext cx="472" cy="6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60" name="公式" r:id="rId3" imgW="247650" imgH="398145" progId="Equation.3">
                    <p:embed/>
                  </p:oleObj>
                </mc:Choice>
                <mc:Fallback>
                  <p:oleObj name="公式" r:id="rId3" imgW="247650" imgH="398145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7" y="2689"/>
                          <a:ext cx="472" cy="6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938" name="Object 12"/>
            <p:cNvGraphicFramePr>
              <a:graphicFrameLocks noChangeAspect="1"/>
            </p:cNvGraphicFramePr>
            <p:nvPr/>
          </p:nvGraphicFramePr>
          <p:xfrm>
            <a:off x="2494" y="2418"/>
            <a:ext cx="458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61" name="公式" r:id="rId5" imgW="204470" imgH="172085" progId="Equation.3">
                    <p:embed/>
                  </p:oleObj>
                </mc:Choice>
                <mc:Fallback>
                  <p:oleObj name="公式" r:id="rId5" imgW="204470" imgH="172085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4" y="2418"/>
                          <a:ext cx="458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939" name="Object 13"/>
            <p:cNvGraphicFramePr>
              <a:graphicFrameLocks noChangeAspect="1"/>
            </p:cNvGraphicFramePr>
            <p:nvPr/>
          </p:nvGraphicFramePr>
          <p:xfrm>
            <a:off x="2967" y="2346"/>
            <a:ext cx="603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62" name="Equation" r:id="rId7" imgW="419100" imgH="228600" progId="Equation.3">
                    <p:embed/>
                  </p:oleObj>
                </mc:Choice>
                <mc:Fallback>
                  <p:oleObj name="Equation" r:id="rId7" imgW="419100" imgH="2286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7" y="2346"/>
                          <a:ext cx="603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940" name="Line 14"/>
            <p:cNvSpPr>
              <a:spLocks noChangeShapeType="1"/>
            </p:cNvSpPr>
            <p:nvPr/>
          </p:nvSpPr>
          <p:spPr bwMode="auto">
            <a:xfrm flipV="1">
              <a:off x="2916" y="2712"/>
              <a:ext cx="924" cy="12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41" name="Line 15"/>
            <p:cNvSpPr>
              <a:spLocks noChangeShapeType="1"/>
            </p:cNvSpPr>
            <p:nvPr/>
          </p:nvSpPr>
          <p:spPr bwMode="auto">
            <a:xfrm>
              <a:off x="3936" y="2976"/>
              <a:ext cx="0" cy="684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42" name="Line 16"/>
            <p:cNvSpPr>
              <a:spLocks noChangeShapeType="1"/>
            </p:cNvSpPr>
            <p:nvPr/>
          </p:nvSpPr>
          <p:spPr bwMode="auto">
            <a:xfrm flipV="1">
              <a:off x="2952" y="2988"/>
              <a:ext cx="984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43" name="Line 17"/>
            <p:cNvSpPr>
              <a:spLocks noChangeShapeType="1"/>
            </p:cNvSpPr>
            <p:nvPr/>
          </p:nvSpPr>
          <p:spPr bwMode="auto">
            <a:xfrm>
              <a:off x="3540" y="2976"/>
              <a:ext cx="0" cy="684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9944" name="Object 18"/>
            <p:cNvGraphicFramePr>
              <a:graphicFrameLocks noChangeAspect="1"/>
            </p:cNvGraphicFramePr>
            <p:nvPr/>
          </p:nvGraphicFramePr>
          <p:xfrm>
            <a:off x="3842" y="3557"/>
            <a:ext cx="389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63" name="Equation" r:id="rId9" imgW="161290" imgH="161290" progId="Equation.3">
                    <p:embed/>
                  </p:oleObj>
                </mc:Choice>
                <mc:Fallback>
                  <p:oleObj name="Equation" r:id="rId9" imgW="161290" imgH="16129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2" y="3557"/>
                          <a:ext cx="389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9945" name="Group 19"/>
            <p:cNvGrpSpPr/>
            <p:nvPr/>
          </p:nvGrpSpPr>
          <p:grpSpPr bwMode="auto">
            <a:xfrm>
              <a:off x="3048" y="2716"/>
              <a:ext cx="1320" cy="716"/>
              <a:chOff x="888" y="2776"/>
              <a:chExt cx="1368" cy="788"/>
            </a:xfrm>
          </p:grpSpPr>
          <p:sp>
            <p:nvSpPr>
              <p:cNvPr id="79946" name="Freeform 20"/>
              <p:cNvSpPr/>
              <p:nvPr/>
            </p:nvSpPr>
            <p:spPr bwMode="auto">
              <a:xfrm>
                <a:off x="888" y="3012"/>
                <a:ext cx="564" cy="552"/>
              </a:xfrm>
              <a:custGeom>
                <a:avLst/>
                <a:gdLst>
                  <a:gd name="T0" fmla="*/ 564 w 564"/>
                  <a:gd name="T1" fmla="*/ 0 h 552"/>
                  <a:gd name="T2" fmla="*/ 432 w 564"/>
                  <a:gd name="T3" fmla="*/ 276 h 552"/>
                  <a:gd name="T4" fmla="*/ 204 w 564"/>
                  <a:gd name="T5" fmla="*/ 480 h 552"/>
                  <a:gd name="T6" fmla="*/ 0 w 564"/>
                  <a:gd name="T7" fmla="*/ 552 h 55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64" h="552">
                    <a:moveTo>
                      <a:pt x="564" y="0"/>
                    </a:moveTo>
                    <a:cubicBezTo>
                      <a:pt x="528" y="98"/>
                      <a:pt x="492" y="196"/>
                      <a:pt x="432" y="276"/>
                    </a:cubicBezTo>
                    <a:cubicBezTo>
                      <a:pt x="372" y="356"/>
                      <a:pt x="276" y="434"/>
                      <a:pt x="204" y="480"/>
                    </a:cubicBezTo>
                    <a:cubicBezTo>
                      <a:pt x="132" y="526"/>
                      <a:pt x="34" y="540"/>
                      <a:pt x="0" y="552"/>
                    </a:cubicBezTo>
                  </a:path>
                </a:pathLst>
              </a:custGeom>
              <a:noFill/>
              <a:ln w="38100" cap="flat" cmpd="sng">
                <a:solidFill>
                  <a:srgbClr val="0000FF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47" name="Freeform 21"/>
              <p:cNvSpPr/>
              <p:nvPr/>
            </p:nvSpPr>
            <p:spPr bwMode="auto">
              <a:xfrm flipH="1">
                <a:off x="1760" y="2988"/>
                <a:ext cx="496" cy="552"/>
              </a:xfrm>
              <a:custGeom>
                <a:avLst/>
                <a:gdLst>
                  <a:gd name="T0" fmla="*/ 201 w 564"/>
                  <a:gd name="T1" fmla="*/ 0 h 552"/>
                  <a:gd name="T2" fmla="*/ 156 w 564"/>
                  <a:gd name="T3" fmla="*/ 276 h 552"/>
                  <a:gd name="T4" fmla="*/ 72 w 564"/>
                  <a:gd name="T5" fmla="*/ 480 h 552"/>
                  <a:gd name="T6" fmla="*/ 0 w 564"/>
                  <a:gd name="T7" fmla="*/ 552 h 55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64" h="552">
                    <a:moveTo>
                      <a:pt x="564" y="0"/>
                    </a:moveTo>
                    <a:cubicBezTo>
                      <a:pt x="528" y="98"/>
                      <a:pt x="492" y="196"/>
                      <a:pt x="432" y="276"/>
                    </a:cubicBezTo>
                    <a:cubicBezTo>
                      <a:pt x="372" y="356"/>
                      <a:pt x="276" y="434"/>
                      <a:pt x="204" y="480"/>
                    </a:cubicBezTo>
                    <a:cubicBezTo>
                      <a:pt x="132" y="526"/>
                      <a:pt x="34" y="540"/>
                      <a:pt x="0" y="552"/>
                    </a:cubicBezTo>
                  </a:path>
                </a:pathLst>
              </a:custGeom>
              <a:noFill/>
              <a:ln w="38100" cap="flat" cmpd="sng">
                <a:solidFill>
                  <a:srgbClr val="0000FF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48" name="Freeform 22"/>
              <p:cNvSpPr/>
              <p:nvPr/>
            </p:nvSpPr>
            <p:spPr bwMode="auto">
              <a:xfrm flipH="1">
                <a:off x="1452" y="2776"/>
                <a:ext cx="312" cy="248"/>
              </a:xfrm>
              <a:custGeom>
                <a:avLst/>
                <a:gdLst>
                  <a:gd name="T0" fmla="*/ 0 w 228"/>
                  <a:gd name="T1" fmla="*/ 40 h 320"/>
                  <a:gd name="T2" fmla="*/ 298 w 228"/>
                  <a:gd name="T3" fmla="*/ 26 h 320"/>
                  <a:gd name="T4" fmla="*/ 1174 w 228"/>
                  <a:gd name="T5" fmla="*/ 2 h 320"/>
                  <a:gd name="T6" fmla="*/ 2801 w 228"/>
                  <a:gd name="T7" fmla="*/ 41 h 32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28" h="320">
                    <a:moveTo>
                      <a:pt x="0" y="308"/>
                    </a:moveTo>
                    <a:cubicBezTo>
                      <a:pt x="4" y="278"/>
                      <a:pt x="8" y="248"/>
                      <a:pt x="24" y="200"/>
                    </a:cubicBezTo>
                    <a:cubicBezTo>
                      <a:pt x="40" y="152"/>
                      <a:pt x="62" y="0"/>
                      <a:pt x="96" y="20"/>
                    </a:cubicBezTo>
                    <a:cubicBezTo>
                      <a:pt x="130" y="40"/>
                      <a:pt x="179" y="180"/>
                      <a:pt x="228" y="320"/>
                    </a:cubicBezTo>
                  </a:path>
                </a:pathLst>
              </a:custGeom>
              <a:noFill/>
              <a:ln w="38100" cap="flat" cmpd="sng">
                <a:solidFill>
                  <a:srgbClr val="0000FF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63575" name="Group 23"/>
          <p:cNvGrpSpPr/>
          <p:nvPr/>
        </p:nvGrpSpPr>
        <p:grpSpPr bwMode="auto">
          <a:xfrm>
            <a:off x="506413" y="1501775"/>
            <a:ext cx="3941762" cy="1046163"/>
            <a:chOff x="535" y="874"/>
            <a:chExt cx="2483" cy="659"/>
          </a:xfrm>
        </p:grpSpPr>
        <p:sp>
          <p:nvSpPr>
            <p:cNvPr id="79920" name="Text Box 24"/>
            <p:cNvSpPr txBox="1">
              <a:spLocks noChangeArrowheads="1"/>
            </p:cNvSpPr>
            <p:nvPr/>
          </p:nvSpPr>
          <p:spPr bwMode="auto">
            <a:xfrm>
              <a:off x="1188" y="876"/>
              <a:ext cx="360" cy="657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0033CC"/>
                  </a:solidFill>
                  <a:ea typeface="楷体_GB2312" pitchFamily="49" charset="-122"/>
                </a:rPr>
                <a:t>低</a:t>
              </a:r>
              <a:endParaRPr kumimoji="1" lang="zh-CN" altLang="en-US" sz="2400" b="1">
                <a:solidFill>
                  <a:srgbClr val="0033CC"/>
                </a:solidFill>
                <a:ea typeface="楷体_GB2312" pitchFamily="49" charset="-122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0033CC"/>
                  </a:solidFill>
                  <a:ea typeface="楷体_GB2312" pitchFamily="49" charset="-122"/>
                </a:rPr>
                <a:t>通</a:t>
              </a:r>
              <a:endParaRPr kumimoji="1" lang="zh-CN" altLang="en-US" sz="2400" b="1">
                <a:solidFill>
                  <a:srgbClr val="0033CC"/>
                </a:solidFill>
                <a:ea typeface="楷体_GB2312" pitchFamily="49" charset="-122"/>
              </a:endParaRPr>
            </a:p>
          </p:txBody>
        </p:sp>
        <p:sp>
          <p:nvSpPr>
            <p:cNvPr id="79921" name="Text Box 25"/>
            <p:cNvSpPr txBox="1">
              <a:spLocks noChangeArrowheads="1"/>
            </p:cNvSpPr>
            <p:nvPr/>
          </p:nvSpPr>
          <p:spPr bwMode="auto">
            <a:xfrm>
              <a:off x="2016" y="874"/>
              <a:ext cx="372" cy="657"/>
            </a:xfrm>
            <a:prstGeom prst="rect">
              <a:avLst/>
            </a:prstGeom>
            <a:noFill/>
            <a:ln w="381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0033CC"/>
                  </a:solidFill>
                  <a:ea typeface="楷体_GB2312" pitchFamily="49" charset="-122"/>
                </a:rPr>
                <a:t>高</a:t>
              </a:r>
              <a:endParaRPr kumimoji="1" lang="zh-CN" altLang="en-US" sz="2400" b="1">
                <a:solidFill>
                  <a:srgbClr val="0033CC"/>
                </a:solidFill>
                <a:ea typeface="楷体_GB2312" pitchFamily="49" charset="-122"/>
              </a:endParaRPr>
            </a:p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0033CC"/>
                  </a:solidFill>
                  <a:ea typeface="楷体_GB2312" pitchFamily="49" charset="-122"/>
                </a:rPr>
                <a:t>通</a:t>
              </a:r>
              <a:endParaRPr kumimoji="1" lang="zh-CN" altLang="en-US" sz="2400" b="1">
                <a:solidFill>
                  <a:srgbClr val="0033CC"/>
                </a:solidFill>
                <a:ea typeface="楷体_GB2312" pitchFamily="49" charset="-122"/>
              </a:endParaRPr>
            </a:p>
          </p:txBody>
        </p:sp>
        <p:sp>
          <p:nvSpPr>
            <p:cNvPr id="79922" name="Oval 26"/>
            <p:cNvSpPr>
              <a:spLocks noChangeArrowheads="1"/>
            </p:cNvSpPr>
            <p:nvPr/>
          </p:nvSpPr>
          <p:spPr bwMode="auto">
            <a:xfrm>
              <a:off x="600" y="1159"/>
              <a:ext cx="96" cy="9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23" name="Line 27"/>
            <p:cNvSpPr>
              <a:spLocks noChangeShapeType="1"/>
            </p:cNvSpPr>
            <p:nvPr/>
          </p:nvSpPr>
          <p:spPr bwMode="auto">
            <a:xfrm flipV="1">
              <a:off x="684" y="1211"/>
              <a:ext cx="2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4" name="Line 28"/>
            <p:cNvSpPr>
              <a:spLocks noChangeShapeType="1"/>
            </p:cNvSpPr>
            <p:nvPr/>
          </p:nvSpPr>
          <p:spPr bwMode="auto">
            <a:xfrm flipV="1">
              <a:off x="912" y="121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5" name="Line 29"/>
            <p:cNvSpPr>
              <a:spLocks noChangeShapeType="1"/>
            </p:cNvSpPr>
            <p:nvPr/>
          </p:nvSpPr>
          <p:spPr bwMode="auto">
            <a:xfrm flipV="1">
              <a:off x="1740" y="121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6" name="Line 30"/>
            <p:cNvSpPr>
              <a:spLocks noChangeShapeType="1"/>
            </p:cNvSpPr>
            <p:nvPr/>
          </p:nvSpPr>
          <p:spPr bwMode="auto">
            <a:xfrm flipH="1" flipV="1">
              <a:off x="1572" y="121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7" name="Line 31"/>
            <p:cNvSpPr>
              <a:spLocks noChangeShapeType="1"/>
            </p:cNvSpPr>
            <p:nvPr/>
          </p:nvSpPr>
          <p:spPr bwMode="auto">
            <a:xfrm flipH="1" flipV="1">
              <a:off x="2376" y="121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28" name="Oval 32"/>
            <p:cNvSpPr>
              <a:spLocks noChangeArrowheads="1"/>
            </p:cNvSpPr>
            <p:nvPr/>
          </p:nvSpPr>
          <p:spPr bwMode="auto">
            <a:xfrm flipH="1">
              <a:off x="2856" y="1171"/>
              <a:ext cx="96" cy="90"/>
            </a:xfrm>
            <a:prstGeom prst="ellipse">
              <a:avLst/>
            </a:prstGeom>
            <a:solidFill>
              <a:srgbClr val="FFFFCC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9929" name="Line 33"/>
            <p:cNvSpPr>
              <a:spLocks noChangeShapeType="1"/>
            </p:cNvSpPr>
            <p:nvPr/>
          </p:nvSpPr>
          <p:spPr bwMode="auto">
            <a:xfrm flipH="1" flipV="1">
              <a:off x="2616" y="1211"/>
              <a:ext cx="2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930" name="Rectangle 34"/>
            <p:cNvSpPr>
              <a:spLocks noChangeArrowheads="1"/>
            </p:cNvSpPr>
            <p:nvPr/>
          </p:nvSpPr>
          <p:spPr bwMode="auto">
            <a:xfrm>
              <a:off x="535" y="1212"/>
              <a:ext cx="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0033CC"/>
                  </a:solidFill>
                  <a:ea typeface="楷体_GB2312" pitchFamily="49" charset="-122"/>
                </a:rPr>
                <a:t>u</a:t>
              </a:r>
              <a:r>
                <a:rPr kumimoji="1" lang="en-US" altLang="zh-CN" sz="2400" b="1" baseline="-25000">
                  <a:solidFill>
                    <a:srgbClr val="0033CC"/>
                  </a:solidFill>
                  <a:ea typeface="楷体_GB2312" pitchFamily="49" charset="-122"/>
                </a:rPr>
                <a:t>i</a:t>
              </a:r>
              <a:endParaRPr kumimoji="1" lang="en-US" altLang="zh-CN" sz="2400" b="1" baseline="-25000">
                <a:solidFill>
                  <a:srgbClr val="0033CC"/>
                </a:solidFill>
                <a:ea typeface="楷体_GB2312" pitchFamily="49" charset="-122"/>
              </a:endParaRPr>
            </a:p>
          </p:txBody>
        </p:sp>
        <p:sp>
          <p:nvSpPr>
            <p:cNvPr id="79931" name="Rectangle 35"/>
            <p:cNvSpPr>
              <a:spLocks noChangeArrowheads="1"/>
            </p:cNvSpPr>
            <p:nvPr/>
          </p:nvSpPr>
          <p:spPr bwMode="auto">
            <a:xfrm>
              <a:off x="2731" y="1200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0033CC"/>
                  </a:solidFill>
                  <a:ea typeface="楷体_GB2312" pitchFamily="49" charset="-122"/>
                </a:rPr>
                <a:t>u</a:t>
              </a:r>
              <a:r>
                <a:rPr kumimoji="1" lang="en-US" altLang="zh-CN" sz="2400" b="1" baseline="-25000">
                  <a:solidFill>
                    <a:srgbClr val="0033CC"/>
                  </a:solidFill>
                  <a:ea typeface="楷体_GB2312" pitchFamily="49" charset="-122"/>
                </a:rPr>
                <a:t>o</a:t>
              </a:r>
              <a:endParaRPr kumimoji="1" lang="en-US" altLang="zh-CN" sz="2400" b="1" baseline="-25000">
                <a:solidFill>
                  <a:srgbClr val="0033CC"/>
                </a:solidFill>
                <a:ea typeface="楷体_GB2312" pitchFamily="49" charset="-122"/>
              </a:endParaRPr>
            </a:p>
          </p:txBody>
        </p:sp>
      </p:grpSp>
      <p:sp>
        <p:nvSpPr>
          <p:cNvPr id="663588" name="Text Box 36"/>
          <p:cNvSpPr txBox="1">
            <a:spLocks noChangeArrowheads="1"/>
          </p:cNvSpPr>
          <p:nvPr/>
        </p:nvSpPr>
        <p:spPr bwMode="auto">
          <a:xfrm>
            <a:off x="493713" y="3252788"/>
            <a:ext cx="35321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FF3300"/>
                </a:solidFill>
                <a:ea typeface="楷体_GB2312" pitchFamily="49" charset="-122"/>
              </a:rPr>
              <a:t>⑵  </a:t>
            </a:r>
            <a:r>
              <a:rPr kumimoji="1" lang="zh-CN" altLang="en-US" sz="3200" b="1">
                <a:solidFill>
                  <a:srgbClr val="FF3300"/>
                </a:solidFill>
                <a:ea typeface="楷体_GB2312" pitchFamily="49" charset="-122"/>
              </a:rPr>
              <a:t>带阻滤波器</a:t>
            </a:r>
            <a:endParaRPr kumimoji="1" lang="zh-CN" altLang="en-US" sz="3200" b="1">
              <a:solidFill>
                <a:srgbClr val="FF3300"/>
              </a:solidFill>
              <a:ea typeface="楷体_GB2312" pitchFamily="49" charset="-122"/>
            </a:endParaRPr>
          </a:p>
        </p:txBody>
      </p:sp>
      <p:grpSp>
        <p:nvGrpSpPr>
          <p:cNvPr id="663589" name="Group 37"/>
          <p:cNvGrpSpPr/>
          <p:nvPr/>
        </p:nvGrpSpPr>
        <p:grpSpPr bwMode="auto">
          <a:xfrm>
            <a:off x="1173163" y="3848100"/>
            <a:ext cx="2855912" cy="2316163"/>
            <a:chOff x="379" y="2316"/>
            <a:chExt cx="1799" cy="1459"/>
          </a:xfrm>
        </p:grpSpPr>
        <p:grpSp>
          <p:nvGrpSpPr>
            <p:cNvPr id="79901" name="Group 38"/>
            <p:cNvGrpSpPr/>
            <p:nvPr/>
          </p:nvGrpSpPr>
          <p:grpSpPr bwMode="auto">
            <a:xfrm>
              <a:off x="432" y="2316"/>
              <a:ext cx="1632" cy="1459"/>
              <a:chOff x="948" y="612"/>
              <a:chExt cx="1632" cy="1459"/>
            </a:xfrm>
          </p:grpSpPr>
          <p:sp>
            <p:nvSpPr>
              <p:cNvPr id="79904" name="Text Box 39"/>
              <p:cNvSpPr txBox="1">
                <a:spLocks noChangeArrowheads="1"/>
              </p:cNvSpPr>
              <p:nvPr/>
            </p:nvSpPr>
            <p:spPr bwMode="auto">
              <a:xfrm>
                <a:off x="1572" y="612"/>
                <a:ext cx="360" cy="657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zh-CN" altLang="en-US" sz="2400" b="1">
                    <a:solidFill>
                      <a:srgbClr val="0033CC"/>
                    </a:solidFill>
                    <a:ea typeface="楷体_GB2312" pitchFamily="49" charset="-122"/>
                  </a:rPr>
                  <a:t>低</a:t>
                </a:r>
                <a:endParaRPr kumimoji="1" lang="zh-CN" altLang="en-US" sz="2400" b="1">
                  <a:solidFill>
                    <a:srgbClr val="0033CC"/>
                  </a:solidFill>
                  <a:ea typeface="楷体_GB2312" pitchFamily="49" charset="-122"/>
                </a:endParaRPr>
              </a:p>
              <a:p>
                <a:pPr algn="l" eaLnBrk="1" hangingPunct="1">
                  <a:spcBef>
                    <a:spcPct val="50000"/>
                  </a:spcBef>
                </a:pPr>
                <a:r>
                  <a:rPr kumimoji="1" lang="zh-CN" altLang="en-US" sz="2400" b="1">
                    <a:solidFill>
                      <a:srgbClr val="0033CC"/>
                    </a:solidFill>
                    <a:ea typeface="楷体_GB2312" pitchFamily="49" charset="-122"/>
                  </a:rPr>
                  <a:t>通</a:t>
                </a:r>
                <a:endParaRPr kumimoji="1" lang="zh-CN" altLang="en-US" sz="2400" b="1">
                  <a:solidFill>
                    <a:srgbClr val="0033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79905" name="Text Box 40"/>
              <p:cNvSpPr txBox="1">
                <a:spLocks noChangeArrowheads="1"/>
              </p:cNvSpPr>
              <p:nvPr/>
            </p:nvSpPr>
            <p:spPr bwMode="auto">
              <a:xfrm>
                <a:off x="1584" y="1414"/>
                <a:ext cx="372" cy="657"/>
              </a:xfrm>
              <a:prstGeom prst="rect">
                <a:avLst/>
              </a:prstGeom>
              <a:noFill/>
              <a:ln w="38100">
                <a:solidFill>
                  <a:srgbClr val="000000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zh-CN" altLang="en-US" sz="2400" b="1">
                    <a:solidFill>
                      <a:srgbClr val="0033CC"/>
                    </a:solidFill>
                    <a:ea typeface="楷体_GB2312" pitchFamily="49" charset="-122"/>
                  </a:rPr>
                  <a:t>高</a:t>
                </a:r>
                <a:endParaRPr kumimoji="1" lang="zh-CN" altLang="en-US" sz="2400" b="1">
                  <a:solidFill>
                    <a:srgbClr val="0033CC"/>
                  </a:solidFill>
                  <a:ea typeface="楷体_GB2312" pitchFamily="49" charset="-122"/>
                </a:endParaRPr>
              </a:p>
              <a:p>
                <a:pPr algn="l" eaLnBrk="1" hangingPunct="1">
                  <a:spcBef>
                    <a:spcPct val="50000"/>
                  </a:spcBef>
                </a:pPr>
                <a:r>
                  <a:rPr kumimoji="1" lang="zh-CN" altLang="en-US" sz="2400" b="1">
                    <a:solidFill>
                      <a:srgbClr val="0033CC"/>
                    </a:solidFill>
                    <a:ea typeface="楷体_GB2312" pitchFamily="49" charset="-122"/>
                  </a:rPr>
                  <a:t>通</a:t>
                </a:r>
                <a:endParaRPr kumimoji="1" lang="zh-CN" altLang="en-US" sz="2400" b="1">
                  <a:solidFill>
                    <a:srgbClr val="0033CC"/>
                  </a:solidFill>
                  <a:ea typeface="楷体_GB2312" pitchFamily="49" charset="-122"/>
                </a:endParaRPr>
              </a:p>
            </p:txBody>
          </p:sp>
          <p:grpSp>
            <p:nvGrpSpPr>
              <p:cNvPr id="79906" name="Group 41"/>
              <p:cNvGrpSpPr/>
              <p:nvPr/>
            </p:nvGrpSpPr>
            <p:grpSpPr bwMode="auto">
              <a:xfrm>
                <a:off x="948" y="1279"/>
                <a:ext cx="336" cy="90"/>
                <a:chOff x="948" y="1279"/>
                <a:chExt cx="336" cy="90"/>
              </a:xfrm>
            </p:grpSpPr>
            <p:sp>
              <p:nvSpPr>
                <p:cNvPr id="79918" name="Oval 42"/>
                <p:cNvSpPr>
                  <a:spLocks noChangeArrowheads="1"/>
                </p:cNvSpPr>
                <p:nvPr/>
              </p:nvSpPr>
              <p:spPr bwMode="auto">
                <a:xfrm>
                  <a:off x="948" y="1279"/>
                  <a:ext cx="96" cy="90"/>
                </a:xfrm>
                <a:prstGeom prst="ellipse">
                  <a:avLst/>
                </a:prstGeom>
                <a:solidFill>
                  <a:srgbClr val="FFFFCC"/>
                </a:solidFill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919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1032" y="1331"/>
                  <a:ext cx="25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907" name="Group 44"/>
              <p:cNvGrpSpPr/>
              <p:nvPr/>
            </p:nvGrpSpPr>
            <p:grpSpPr bwMode="auto">
              <a:xfrm>
                <a:off x="1296" y="888"/>
                <a:ext cx="300" cy="862"/>
                <a:chOff x="1296" y="888"/>
                <a:chExt cx="300" cy="862"/>
              </a:xfrm>
            </p:grpSpPr>
            <p:sp>
              <p:nvSpPr>
                <p:cNvPr id="79915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1296" y="898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916" name="Line 46"/>
                <p:cNvSpPr>
                  <a:spLocks noChangeShapeType="1"/>
                </p:cNvSpPr>
                <p:nvPr/>
              </p:nvSpPr>
              <p:spPr bwMode="auto">
                <a:xfrm>
                  <a:off x="1296" y="888"/>
                  <a:ext cx="0" cy="86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917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1308" y="1750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908" name="Group 48"/>
              <p:cNvGrpSpPr/>
              <p:nvPr/>
            </p:nvGrpSpPr>
            <p:grpSpPr bwMode="auto">
              <a:xfrm flipH="1">
                <a:off x="1944" y="888"/>
                <a:ext cx="300" cy="862"/>
                <a:chOff x="1296" y="888"/>
                <a:chExt cx="300" cy="862"/>
              </a:xfrm>
            </p:grpSpPr>
            <p:sp>
              <p:nvSpPr>
                <p:cNvPr id="79912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1296" y="898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913" name="Line 50"/>
                <p:cNvSpPr>
                  <a:spLocks noChangeShapeType="1"/>
                </p:cNvSpPr>
                <p:nvPr/>
              </p:nvSpPr>
              <p:spPr bwMode="auto">
                <a:xfrm>
                  <a:off x="1296" y="888"/>
                  <a:ext cx="0" cy="86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914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1308" y="1750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909" name="Group 52"/>
              <p:cNvGrpSpPr/>
              <p:nvPr/>
            </p:nvGrpSpPr>
            <p:grpSpPr bwMode="auto">
              <a:xfrm flipH="1">
                <a:off x="2244" y="1279"/>
                <a:ext cx="336" cy="90"/>
                <a:chOff x="948" y="1279"/>
                <a:chExt cx="336" cy="90"/>
              </a:xfrm>
            </p:grpSpPr>
            <p:sp>
              <p:nvSpPr>
                <p:cNvPr id="79910" name="Oval 53"/>
                <p:cNvSpPr>
                  <a:spLocks noChangeArrowheads="1"/>
                </p:cNvSpPr>
                <p:nvPr/>
              </p:nvSpPr>
              <p:spPr bwMode="auto">
                <a:xfrm>
                  <a:off x="948" y="1279"/>
                  <a:ext cx="96" cy="90"/>
                </a:xfrm>
                <a:prstGeom prst="ellipse">
                  <a:avLst/>
                </a:prstGeom>
                <a:solidFill>
                  <a:srgbClr val="FFFFCC"/>
                </a:solidFill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79911" name="Line 54"/>
                <p:cNvSpPr>
                  <a:spLocks noChangeShapeType="1"/>
                </p:cNvSpPr>
                <p:nvPr/>
              </p:nvSpPr>
              <p:spPr bwMode="auto">
                <a:xfrm flipV="1">
                  <a:off x="1032" y="1331"/>
                  <a:ext cx="25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9902" name="Rectangle 55"/>
            <p:cNvSpPr>
              <a:spLocks noChangeArrowheads="1"/>
            </p:cNvSpPr>
            <p:nvPr/>
          </p:nvSpPr>
          <p:spPr bwMode="auto">
            <a:xfrm>
              <a:off x="379" y="3012"/>
              <a:ext cx="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0033CC"/>
                  </a:solidFill>
                  <a:ea typeface="楷体_GB2312" pitchFamily="49" charset="-122"/>
                </a:rPr>
                <a:t>u</a:t>
              </a:r>
              <a:r>
                <a:rPr kumimoji="1" lang="en-US" altLang="zh-CN" sz="2400" b="1" baseline="-25000">
                  <a:solidFill>
                    <a:srgbClr val="0033CC"/>
                  </a:solidFill>
                  <a:ea typeface="楷体_GB2312" pitchFamily="49" charset="-122"/>
                </a:rPr>
                <a:t>i</a:t>
              </a:r>
              <a:endParaRPr kumimoji="1" lang="en-US" altLang="zh-CN" sz="2400" b="1" baseline="-25000">
                <a:solidFill>
                  <a:srgbClr val="0033CC"/>
                </a:solidFill>
                <a:ea typeface="楷体_GB2312" pitchFamily="49" charset="-122"/>
              </a:endParaRPr>
            </a:p>
          </p:txBody>
        </p:sp>
        <p:sp>
          <p:nvSpPr>
            <p:cNvPr id="79903" name="Rectangle 56"/>
            <p:cNvSpPr>
              <a:spLocks noChangeArrowheads="1"/>
            </p:cNvSpPr>
            <p:nvPr/>
          </p:nvSpPr>
          <p:spPr bwMode="auto">
            <a:xfrm>
              <a:off x="1891" y="3000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0033CC"/>
                  </a:solidFill>
                  <a:ea typeface="楷体_GB2312" pitchFamily="49" charset="-122"/>
                </a:rPr>
                <a:t>u</a:t>
              </a:r>
              <a:r>
                <a:rPr kumimoji="1" lang="en-US" altLang="zh-CN" sz="2400" b="1" baseline="-25000">
                  <a:solidFill>
                    <a:srgbClr val="0033CC"/>
                  </a:solidFill>
                  <a:ea typeface="楷体_GB2312" pitchFamily="49" charset="-122"/>
                </a:rPr>
                <a:t>o</a:t>
              </a:r>
              <a:endParaRPr kumimoji="1" lang="en-US" altLang="zh-CN" sz="2400" b="1" baseline="-25000">
                <a:solidFill>
                  <a:srgbClr val="0033CC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663609" name="Group 57"/>
          <p:cNvGrpSpPr/>
          <p:nvPr/>
        </p:nvGrpSpPr>
        <p:grpSpPr bwMode="auto">
          <a:xfrm>
            <a:off x="5138738" y="3933825"/>
            <a:ext cx="3852862" cy="2497138"/>
            <a:chOff x="2457" y="1014"/>
            <a:chExt cx="2427" cy="1573"/>
          </a:xfrm>
        </p:grpSpPr>
        <p:sp>
          <p:nvSpPr>
            <p:cNvPr id="79882" name="Line 58"/>
            <p:cNvSpPr>
              <a:spLocks noChangeShapeType="1"/>
            </p:cNvSpPr>
            <p:nvPr/>
          </p:nvSpPr>
          <p:spPr bwMode="auto">
            <a:xfrm>
              <a:off x="2928" y="2328"/>
              <a:ext cx="19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3" name="Line 59"/>
            <p:cNvSpPr>
              <a:spLocks noChangeShapeType="1"/>
            </p:cNvSpPr>
            <p:nvPr/>
          </p:nvSpPr>
          <p:spPr bwMode="auto">
            <a:xfrm flipH="1" flipV="1">
              <a:off x="2928" y="1092"/>
              <a:ext cx="0" cy="1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84" name="Rectangle 60"/>
            <p:cNvSpPr>
              <a:spLocks noChangeArrowheads="1"/>
            </p:cNvSpPr>
            <p:nvPr/>
          </p:nvSpPr>
          <p:spPr bwMode="auto">
            <a:xfrm>
              <a:off x="2726" y="2200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o</a:t>
              </a:r>
              <a:endParaRPr kumimoji="1" lang="en-US" altLang="zh-CN" sz="2800" b="1" i="1">
                <a:ea typeface="楷体_GB2312" pitchFamily="49" charset="-122"/>
              </a:endParaRPr>
            </a:p>
          </p:txBody>
        </p:sp>
        <p:sp>
          <p:nvSpPr>
            <p:cNvPr id="79885" name="Rectangle 61"/>
            <p:cNvSpPr>
              <a:spLocks noChangeArrowheads="1"/>
            </p:cNvSpPr>
            <p:nvPr/>
          </p:nvSpPr>
          <p:spPr bwMode="auto">
            <a:xfrm>
              <a:off x="4562" y="2279"/>
              <a:ext cx="3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ω</a:t>
              </a:r>
              <a:endParaRPr kumimoji="1" lang="en-US" altLang="zh-CN" sz="2400" b="1" i="1">
                <a:ea typeface="楷体_GB2312" pitchFamily="49" charset="-122"/>
              </a:endParaRPr>
            </a:p>
          </p:txBody>
        </p:sp>
        <p:graphicFrame>
          <p:nvGraphicFramePr>
            <p:cNvPr id="79886" name="Object 62"/>
            <p:cNvGraphicFramePr>
              <a:graphicFrameLocks noChangeAspect="1"/>
            </p:cNvGraphicFramePr>
            <p:nvPr/>
          </p:nvGraphicFramePr>
          <p:xfrm>
            <a:off x="3325" y="2225"/>
            <a:ext cx="366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64" name="Equation" r:id="rId11" imgW="139700" imgH="161290" progId="Equation.3">
                    <p:embed/>
                  </p:oleObj>
                </mc:Choice>
                <mc:Fallback>
                  <p:oleObj name="Equation" r:id="rId11" imgW="139700" imgH="161290" progId="Equation.3">
                    <p:embed/>
                    <p:pic>
                      <p:nvPicPr>
                        <p:cNvPr id="0" name="Object 6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5" y="2225"/>
                          <a:ext cx="366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7" name="Object 63"/>
            <p:cNvGraphicFramePr>
              <a:graphicFrameLocks noChangeAspect="1"/>
            </p:cNvGraphicFramePr>
            <p:nvPr/>
          </p:nvGraphicFramePr>
          <p:xfrm>
            <a:off x="2457" y="1357"/>
            <a:ext cx="472" cy="6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65" name="公式" r:id="rId13" imgW="247650" imgH="398145" progId="Equation.3">
                    <p:embed/>
                  </p:oleObj>
                </mc:Choice>
                <mc:Fallback>
                  <p:oleObj name="公式" r:id="rId13" imgW="247650" imgH="398145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7" y="1357"/>
                          <a:ext cx="472" cy="64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8" name="Object 64"/>
            <p:cNvGraphicFramePr>
              <a:graphicFrameLocks noChangeAspect="1"/>
            </p:cNvGraphicFramePr>
            <p:nvPr/>
          </p:nvGraphicFramePr>
          <p:xfrm>
            <a:off x="2457" y="1074"/>
            <a:ext cx="459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66" name="公式" r:id="rId15" imgW="204470" imgH="172085" progId="Equation.3">
                    <p:embed/>
                  </p:oleObj>
                </mc:Choice>
                <mc:Fallback>
                  <p:oleObj name="公式" r:id="rId15" imgW="204470" imgH="172085" progId="Equation.3">
                    <p:embed/>
                    <p:pic>
                      <p:nvPicPr>
                        <p:cNvPr id="0" name="Object 6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7" y="1074"/>
                          <a:ext cx="459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9" name="Object 65"/>
            <p:cNvGraphicFramePr>
              <a:graphicFrameLocks noChangeAspect="1"/>
            </p:cNvGraphicFramePr>
            <p:nvPr/>
          </p:nvGraphicFramePr>
          <p:xfrm>
            <a:off x="2967" y="1014"/>
            <a:ext cx="603" cy="3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67" name="Equation" r:id="rId17" imgW="419100" imgH="228600" progId="Equation.3">
                    <p:embed/>
                  </p:oleObj>
                </mc:Choice>
                <mc:Fallback>
                  <p:oleObj name="Equation" r:id="rId17" imgW="419100" imgH="228600" progId="Equation.3">
                    <p:embed/>
                    <p:pic>
                      <p:nvPicPr>
                        <p:cNvPr id="0" name="Object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67" y="1014"/>
                          <a:ext cx="603" cy="3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890" name="Line 66"/>
            <p:cNvSpPr>
              <a:spLocks noChangeShapeType="1"/>
            </p:cNvSpPr>
            <p:nvPr/>
          </p:nvSpPr>
          <p:spPr bwMode="auto">
            <a:xfrm>
              <a:off x="2916" y="1404"/>
              <a:ext cx="480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1" name="Line 67"/>
            <p:cNvSpPr>
              <a:spLocks noChangeShapeType="1"/>
            </p:cNvSpPr>
            <p:nvPr/>
          </p:nvSpPr>
          <p:spPr bwMode="auto">
            <a:xfrm>
              <a:off x="3936" y="1644"/>
              <a:ext cx="0" cy="684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892" name="Line 68"/>
            <p:cNvSpPr>
              <a:spLocks noChangeShapeType="1"/>
            </p:cNvSpPr>
            <p:nvPr/>
          </p:nvSpPr>
          <p:spPr bwMode="auto">
            <a:xfrm flipV="1">
              <a:off x="2952" y="1656"/>
              <a:ext cx="984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9893" name="Group 69"/>
            <p:cNvGrpSpPr/>
            <p:nvPr/>
          </p:nvGrpSpPr>
          <p:grpSpPr bwMode="auto">
            <a:xfrm>
              <a:off x="3480" y="1392"/>
              <a:ext cx="1188" cy="564"/>
              <a:chOff x="3300" y="1080"/>
              <a:chExt cx="1188" cy="564"/>
            </a:xfrm>
          </p:grpSpPr>
          <p:sp>
            <p:nvSpPr>
              <p:cNvPr id="79899" name="Line 70"/>
              <p:cNvSpPr>
                <a:spLocks noChangeShapeType="1"/>
              </p:cNvSpPr>
              <p:nvPr/>
            </p:nvSpPr>
            <p:spPr bwMode="auto">
              <a:xfrm flipH="1">
                <a:off x="3854" y="1080"/>
                <a:ext cx="634" cy="9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900" name="Freeform 71"/>
              <p:cNvSpPr/>
              <p:nvPr/>
            </p:nvSpPr>
            <p:spPr bwMode="auto">
              <a:xfrm>
                <a:off x="3300" y="1092"/>
                <a:ext cx="564" cy="552"/>
              </a:xfrm>
              <a:custGeom>
                <a:avLst/>
                <a:gdLst>
                  <a:gd name="T0" fmla="*/ 564 w 564"/>
                  <a:gd name="T1" fmla="*/ 0 h 552"/>
                  <a:gd name="T2" fmla="*/ 432 w 564"/>
                  <a:gd name="T3" fmla="*/ 276 h 552"/>
                  <a:gd name="T4" fmla="*/ 204 w 564"/>
                  <a:gd name="T5" fmla="*/ 480 h 552"/>
                  <a:gd name="T6" fmla="*/ 0 w 564"/>
                  <a:gd name="T7" fmla="*/ 552 h 55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64" h="552">
                    <a:moveTo>
                      <a:pt x="564" y="0"/>
                    </a:moveTo>
                    <a:cubicBezTo>
                      <a:pt x="528" y="98"/>
                      <a:pt x="492" y="196"/>
                      <a:pt x="432" y="276"/>
                    </a:cubicBezTo>
                    <a:cubicBezTo>
                      <a:pt x="372" y="356"/>
                      <a:pt x="276" y="434"/>
                      <a:pt x="204" y="480"/>
                    </a:cubicBezTo>
                    <a:cubicBezTo>
                      <a:pt x="132" y="526"/>
                      <a:pt x="34" y="540"/>
                      <a:pt x="0" y="552"/>
                    </a:cubicBezTo>
                  </a:path>
                </a:pathLst>
              </a:custGeom>
              <a:noFill/>
              <a:ln w="38100" cap="flat" cmpd="sng">
                <a:solidFill>
                  <a:srgbClr val="0000FF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9894" name="Group 72"/>
            <p:cNvGrpSpPr/>
            <p:nvPr/>
          </p:nvGrpSpPr>
          <p:grpSpPr bwMode="auto">
            <a:xfrm flipH="1">
              <a:off x="2916" y="1392"/>
              <a:ext cx="1044" cy="564"/>
              <a:chOff x="3300" y="1080"/>
              <a:chExt cx="1188" cy="564"/>
            </a:xfrm>
          </p:grpSpPr>
          <p:sp>
            <p:nvSpPr>
              <p:cNvPr id="79897" name="Line 73"/>
              <p:cNvSpPr>
                <a:spLocks noChangeShapeType="1"/>
              </p:cNvSpPr>
              <p:nvPr/>
            </p:nvSpPr>
            <p:spPr bwMode="auto">
              <a:xfrm flipH="1">
                <a:off x="3854" y="1080"/>
                <a:ext cx="634" cy="9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898" name="Freeform 74"/>
              <p:cNvSpPr/>
              <p:nvPr/>
            </p:nvSpPr>
            <p:spPr bwMode="auto">
              <a:xfrm>
                <a:off x="3300" y="1092"/>
                <a:ext cx="564" cy="552"/>
              </a:xfrm>
              <a:custGeom>
                <a:avLst/>
                <a:gdLst>
                  <a:gd name="T0" fmla="*/ 564 w 564"/>
                  <a:gd name="T1" fmla="*/ 0 h 552"/>
                  <a:gd name="T2" fmla="*/ 432 w 564"/>
                  <a:gd name="T3" fmla="*/ 276 h 552"/>
                  <a:gd name="T4" fmla="*/ 204 w 564"/>
                  <a:gd name="T5" fmla="*/ 480 h 552"/>
                  <a:gd name="T6" fmla="*/ 0 w 564"/>
                  <a:gd name="T7" fmla="*/ 552 h 55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64" h="552">
                    <a:moveTo>
                      <a:pt x="564" y="0"/>
                    </a:moveTo>
                    <a:cubicBezTo>
                      <a:pt x="528" y="98"/>
                      <a:pt x="492" y="196"/>
                      <a:pt x="432" y="276"/>
                    </a:cubicBezTo>
                    <a:cubicBezTo>
                      <a:pt x="372" y="356"/>
                      <a:pt x="276" y="434"/>
                      <a:pt x="204" y="480"/>
                    </a:cubicBezTo>
                    <a:cubicBezTo>
                      <a:pt x="132" y="526"/>
                      <a:pt x="34" y="540"/>
                      <a:pt x="0" y="552"/>
                    </a:cubicBezTo>
                  </a:path>
                </a:pathLst>
              </a:custGeom>
              <a:noFill/>
              <a:ln w="38100" cap="flat" cmpd="sng">
                <a:solidFill>
                  <a:srgbClr val="0000FF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9895" name="Line 75"/>
            <p:cNvSpPr>
              <a:spLocks noChangeShapeType="1"/>
            </p:cNvSpPr>
            <p:nvPr/>
          </p:nvSpPr>
          <p:spPr bwMode="auto">
            <a:xfrm>
              <a:off x="3540" y="1644"/>
              <a:ext cx="0" cy="684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79896" name="Object 76"/>
            <p:cNvGraphicFramePr>
              <a:graphicFrameLocks noChangeAspect="1"/>
            </p:cNvGraphicFramePr>
            <p:nvPr/>
          </p:nvGraphicFramePr>
          <p:xfrm>
            <a:off x="3842" y="2225"/>
            <a:ext cx="389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0068" name="Equation" r:id="rId18" imgW="161290" imgH="161290" progId="Equation.3">
                    <p:embed/>
                  </p:oleObj>
                </mc:Choice>
                <mc:Fallback>
                  <p:oleObj name="Equation" r:id="rId18" imgW="161290" imgH="161290" progId="Equation.3">
                    <p:embed/>
                    <p:pic>
                      <p:nvPicPr>
                        <p:cNvPr id="0" name="Object 7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2" y="2225"/>
                          <a:ext cx="389" cy="3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6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6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66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66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3554" grpId="0" autoUpdateAnimBg="0"/>
      <p:bldP spid="663555" grpId="0" autoUpdateAnimBg="0"/>
      <p:bldP spid="663556" grpId="0" autoUpdateAnimBg="0"/>
      <p:bldP spid="663588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361950" y="328613"/>
            <a:ext cx="478611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 dirty="0" smtClean="0">
                <a:solidFill>
                  <a:srgbClr val="FF3300"/>
                </a:solidFill>
                <a:ea typeface="楷体_GB2312" pitchFamily="49" charset="-122"/>
              </a:rPr>
              <a:t>9.4  </a:t>
            </a:r>
            <a:r>
              <a:rPr kumimoji="1" lang="zh-CN" altLang="en-US" sz="3200" b="1" dirty="0" smtClean="0">
                <a:solidFill>
                  <a:srgbClr val="FF3300"/>
                </a:solidFill>
                <a:ea typeface="楷体_GB2312" pitchFamily="49" charset="-122"/>
              </a:rPr>
              <a:t>几种常用的放大电路</a:t>
            </a:r>
            <a:endParaRPr kumimoji="1" lang="zh-CN" altLang="en-US" sz="3200" b="1" dirty="0">
              <a:solidFill>
                <a:srgbClr val="FF33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Text Box 2"/>
          <p:cNvSpPr txBox="1">
            <a:spLocks noChangeArrowheads="1"/>
          </p:cNvSpPr>
          <p:nvPr/>
        </p:nvSpPr>
        <p:spPr bwMode="auto">
          <a:xfrm>
            <a:off x="361950" y="328613"/>
            <a:ext cx="41719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 dirty="0" smtClean="0">
                <a:solidFill>
                  <a:srgbClr val="FF3300"/>
                </a:solidFill>
                <a:ea typeface="楷体_GB2312" pitchFamily="49" charset="-122"/>
              </a:rPr>
              <a:t>9.4.1  </a:t>
            </a:r>
            <a:r>
              <a:rPr kumimoji="1" lang="zh-CN" altLang="en-US" sz="3200" b="1" dirty="0">
                <a:solidFill>
                  <a:srgbClr val="FF3300"/>
                </a:solidFill>
                <a:ea typeface="楷体_GB2312" pitchFamily="49" charset="-122"/>
              </a:rPr>
              <a:t>测量放大电路</a:t>
            </a:r>
            <a:endParaRPr kumimoji="1" lang="zh-CN" altLang="en-US" sz="3200" b="1" dirty="0">
              <a:solidFill>
                <a:srgbClr val="FF3300"/>
              </a:solidFill>
              <a:ea typeface="楷体_GB2312" pitchFamily="49" charset="-122"/>
            </a:endParaRPr>
          </a:p>
        </p:txBody>
      </p:sp>
      <p:grpSp>
        <p:nvGrpSpPr>
          <p:cNvPr id="652291" name="Group 3"/>
          <p:cNvGrpSpPr/>
          <p:nvPr/>
        </p:nvGrpSpPr>
        <p:grpSpPr bwMode="auto">
          <a:xfrm>
            <a:off x="4211638" y="1268413"/>
            <a:ext cx="3095625" cy="2036762"/>
            <a:chOff x="3114" y="710"/>
            <a:chExt cx="1950" cy="1283"/>
          </a:xfrm>
        </p:grpSpPr>
        <p:sp>
          <p:nvSpPr>
            <p:cNvPr id="66640" name="Text Box 4"/>
            <p:cNvSpPr txBox="1">
              <a:spLocks noChangeArrowheads="1"/>
            </p:cNvSpPr>
            <p:nvPr/>
          </p:nvSpPr>
          <p:spPr bwMode="auto">
            <a:xfrm>
              <a:off x="4620" y="972"/>
              <a:ext cx="4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ea typeface="楷体_GB2312" pitchFamily="49" charset="-122"/>
                </a:rPr>
                <a:t>u</a:t>
              </a:r>
              <a:r>
                <a:rPr kumimoji="1" lang="en-US" altLang="zh-CN" sz="3200" b="1" baseline="-25000">
                  <a:ea typeface="楷体_GB2312" pitchFamily="49" charset="-122"/>
                </a:rPr>
                <a:t>o</a:t>
              </a:r>
              <a:endParaRPr kumimoji="1" lang="en-US" altLang="zh-CN" sz="3200" b="1">
                <a:ea typeface="楷体_GB2312" pitchFamily="49" charset="-122"/>
              </a:endParaRPr>
            </a:p>
          </p:txBody>
        </p:sp>
        <p:sp>
          <p:nvSpPr>
            <p:cNvPr id="66641" name="Text Box 5"/>
            <p:cNvSpPr txBox="1">
              <a:spLocks noChangeArrowheads="1"/>
            </p:cNvSpPr>
            <p:nvPr/>
          </p:nvSpPr>
          <p:spPr bwMode="auto">
            <a:xfrm>
              <a:off x="3291" y="1428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b="1" i="1">
                  <a:ea typeface="楷体_GB2312" pitchFamily="49" charset="-122"/>
                </a:rPr>
                <a:t>R</a:t>
              </a:r>
              <a:r>
                <a:rPr kumimoji="1" lang="en-US" altLang="zh-CN" sz="2000" b="1" baseline="-25000">
                  <a:ea typeface="楷体_GB2312" pitchFamily="49" charset="-122"/>
                </a:rPr>
                <a:t>2</a:t>
              </a:r>
              <a:endParaRPr kumimoji="1" lang="en-US" altLang="zh-CN" sz="2000" b="1">
                <a:ea typeface="楷体_GB2312" pitchFamily="49" charset="-122"/>
              </a:endParaRPr>
            </a:p>
          </p:txBody>
        </p:sp>
        <p:sp>
          <p:nvSpPr>
            <p:cNvPr id="66642" name="Text Box 6"/>
            <p:cNvSpPr txBox="1">
              <a:spLocks noChangeArrowheads="1"/>
            </p:cNvSpPr>
            <p:nvPr/>
          </p:nvSpPr>
          <p:spPr bwMode="auto">
            <a:xfrm>
              <a:off x="3303" y="897"/>
              <a:ext cx="3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b="1" i="1">
                  <a:ea typeface="楷体_GB2312" pitchFamily="49" charset="-122"/>
                </a:rPr>
                <a:t>R</a:t>
              </a:r>
              <a:r>
                <a:rPr kumimoji="1" lang="en-US" altLang="zh-CN" sz="2000" b="1" baseline="-25000">
                  <a:ea typeface="楷体_GB2312" pitchFamily="49" charset="-122"/>
                </a:rPr>
                <a:t>2</a:t>
              </a:r>
              <a:endParaRPr kumimoji="1" lang="en-US" altLang="zh-CN" sz="2000" b="1">
                <a:ea typeface="楷体_GB2312" pitchFamily="49" charset="-122"/>
              </a:endParaRPr>
            </a:p>
          </p:txBody>
        </p:sp>
        <p:sp>
          <p:nvSpPr>
            <p:cNvPr id="66643" name="Line 7"/>
            <p:cNvSpPr>
              <a:spLocks noChangeShapeType="1"/>
            </p:cNvSpPr>
            <p:nvPr/>
          </p:nvSpPr>
          <p:spPr bwMode="auto">
            <a:xfrm>
              <a:off x="3785" y="751"/>
              <a:ext cx="74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644" name="Line 8"/>
            <p:cNvSpPr>
              <a:spLocks noChangeShapeType="1"/>
            </p:cNvSpPr>
            <p:nvPr/>
          </p:nvSpPr>
          <p:spPr bwMode="auto">
            <a:xfrm>
              <a:off x="3785" y="1425"/>
              <a:ext cx="0" cy="5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645" name="Line 9"/>
            <p:cNvSpPr>
              <a:spLocks noChangeShapeType="1"/>
            </p:cNvSpPr>
            <p:nvPr/>
          </p:nvSpPr>
          <p:spPr bwMode="auto">
            <a:xfrm>
              <a:off x="3785" y="754"/>
              <a:ext cx="0" cy="4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646" name="Line 10"/>
            <p:cNvSpPr>
              <a:spLocks noChangeShapeType="1"/>
            </p:cNvSpPr>
            <p:nvPr/>
          </p:nvSpPr>
          <p:spPr bwMode="auto">
            <a:xfrm>
              <a:off x="4519" y="754"/>
              <a:ext cx="0" cy="5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647" name="Line 11"/>
            <p:cNvSpPr>
              <a:spLocks noChangeShapeType="1"/>
            </p:cNvSpPr>
            <p:nvPr/>
          </p:nvSpPr>
          <p:spPr bwMode="auto">
            <a:xfrm>
              <a:off x="4475" y="1322"/>
              <a:ext cx="2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648" name="Line 12"/>
            <p:cNvSpPr>
              <a:spLocks noChangeShapeType="1"/>
            </p:cNvSpPr>
            <p:nvPr/>
          </p:nvSpPr>
          <p:spPr bwMode="auto">
            <a:xfrm>
              <a:off x="3669" y="1971"/>
              <a:ext cx="233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649" name="Text Box 13"/>
            <p:cNvSpPr txBox="1">
              <a:spLocks noChangeArrowheads="1"/>
            </p:cNvSpPr>
            <p:nvPr/>
          </p:nvSpPr>
          <p:spPr bwMode="auto">
            <a:xfrm>
              <a:off x="3808" y="1612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b="1" i="1">
                  <a:ea typeface="楷体_GB2312" pitchFamily="49" charset="-122"/>
                </a:rPr>
                <a:t>R</a:t>
              </a:r>
              <a:r>
                <a:rPr kumimoji="1" lang="en-US" altLang="zh-CN" sz="2000" b="1" baseline="-25000">
                  <a:ea typeface="楷体_GB2312" pitchFamily="49" charset="-122"/>
                </a:rPr>
                <a:t>F</a:t>
              </a:r>
              <a:endParaRPr kumimoji="1" lang="en-US" altLang="zh-CN" sz="2000" b="1">
                <a:ea typeface="楷体_GB2312" pitchFamily="49" charset="-122"/>
              </a:endParaRPr>
            </a:p>
          </p:txBody>
        </p:sp>
        <p:sp>
          <p:nvSpPr>
            <p:cNvPr id="66650" name="Text Box 14"/>
            <p:cNvSpPr txBox="1">
              <a:spLocks noChangeArrowheads="1"/>
            </p:cNvSpPr>
            <p:nvPr/>
          </p:nvSpPr>
          <p:spPr bwMode="auto">
            <a:xfrm>
              <a:off x="4009" y="742"/>
              <a:ext cx="37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b="1" i="1">
                  <a:ea typeface="楷体_GB2312" pitchFamily="49" charset="-122"/>
                </a:rPr>
                <a:t>R</a:t>
              </a:r>
              <a:r>
                <a:rPr kumimoji="1" lang="en-US" altLang="zh-CN" sz="2000" b="1" baseline="-25000">
                  <a:ea typeface="楷体_GB2312" pitchFamily="49" charset="-122"/>
                </a:rPr>
                <a:t>F</a:t>
              </a:r>
              <a:endParaRPr kumimoji="1" lang="en-US" altLang="zh-CN" sz="2000" b="1">
                <a:ea typeface="楷体_GB2312" pitchFamily="49" charset="-122"/>
              </a:endParaRPr>
            </a:p>
          </p:txBody>
        </p:sp>
        <p:sp>
          <p:nvSpPr>
            <p:cNvPr id="66651" name="Oval 15"/>
            <p:cNvSpPr>
              <a:spLocks noChangeArrowheads="1"/>
            </p:cNvSpPr>
            <p:nvPr/>
          </p:nvSpPr>
          <p:spPr bwMode="auto">
            <a:xfrm>
              <a:off x="4716" y="1307"/>
              <a:ext cx="36" cy="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652" name="Oval 16"/>
            <p:cNvSpPr>
              <a:spLocks noChangeArrowheads="1"/>
            </p:cNvSpPr>
            <p:nvPr/>
          </p:nvSpPr>
          <p:spPr bwMode="auto">
            <a:xfrm>
              <a:off x="3761" y="1197"/>
              <a:ext cx="42" cy="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653" name="Oval 17"/>
            <p:cNvSpPr>
              <a:spLocks noChangeArrowheads="1"/>
            </p:cNvSpPr>
            <p:nvPr/>
          </p:nvSpPr>
          <p:spPr bwMode="auto">
            <a:xfrm>
              <a:off x="3765" y="1410"/>
              <a:ext cx="43" cy="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654" name="Oval 18"/>
            <p:cNvSpPr>
              <a:spLocks noChangeArrowheads="1"/>
            </p:cNvSpPr>
            <p:nvPr/>
          </p:nvSpPr>
          <p:spPr bwMode="auto">
            <a:xfrm>
              <a:off x="4504" y="1300"/>
              <a:ext cx="42" cy="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655" name="Line 19"/>
            <p:cNvSpPr>
              <a:spLocks noChangeShapeType="1"/>
            </p:cNvSpPr>
            <p:nvPr/>
          </p:nvSpPr>
          <p:spPr bwMode="auto">
            <a:xfrm flipV="1">
              <a:off x="3132" y="1211"/>
              <a:ext cx="734" cy="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6656" name="Group 20"/>
            <p:cNvGrpSpPr/>
            <p:nvPr/>
          </p:nvGrpSpPr>
          <p:grpSpPr bwMode="auto">
            <a:xfrm>
              <a:off x="3866" y="1049"/>
              <a:ext cx="537" cy="524"/>
              <a:chOff x="996" y="792"/>
              <a:chExt cx="720" cy="1008"/>
            </a:xfrm>
          </p:grpSpPr>
          <p:sp>
            <p:nvSpPr>
              <p:cNvPr id="66671" name="Line 21"/>
              <p:cNvSpPr>
                <a:spLocks noChangeShapeType="1"/>
              </p:cNvSpPr>
              <p:nvPr/>
            </p:nvSpPr>
            <p:spPr bwMode="auto">
              <a:xfrm rot="-5400000">
                <a:off x="492" y="1296"/>
                <a:ext cx="100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72" name="Line 22"/>
              <p:cNvSpPr>
                <a:spLocks noChangeShapeType="1"/>
              </p:cNvSpPr>
              <p:nvPr/>
            </p:nvSpPr>
            <p:spPr bwMode="auto">
              <a:xfrm rot="-5400000">
                <a:off x="1212" y="1296"/>
                <a:ext cx="100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73" name="Line 23"/>
              <p:cNvSpPr>
                <a:spLocks noChangeShapeType="1"/>
              </p:cNvSpPr>
              <p:nvPr/>
            </p:nvSpPr>
            <p:spPr bwMode="auto">
              <a:xfrm>
                <a:off x="996" y="792"/>
                <a:ext cx="7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74" name="Line 24"/>
              <p:cNvSpPr>
                <a:spLocks noChangeShapeType="1"/>
              </p:cNvSpPr>
              <p:nvPr/>
            </p:nvSpPr>
            <p:spPr bwMode="auto">
              <a:xfrm>
                <a:off x="996" y="1800"/>
                <a:ext cx="7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6657" name="Line 25"/>
            <p:cNvSpPr>
              <a:spLocks noChangeShapeType="1"/>
            </p:cNvSpPr>
            <p:nvPr/>
          </p:nvSpPr>
          <p:spPr bwMode="auto">
            <a:xfrm>
              <a:off x="3904" y="1212"/>
              <a:ext cx="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58" name="Text Box 26"/>
            <p:cNvSpPr txBox="1">
              <a:spLocks noChangeArrowheads="1"/>
            </p:cNvSpPr>
            <p:nvPr/>
          </p:nvSpPr>
          <p:spPr bwMode="auto">
            <a:xfrm>
              <a:off x="3833" y="1256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+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66659" name="Text Box 27"/>
            <p:cNvSpPr txBox="1">
              <a:spLocks noChangeArrowheads="1"/>
            </p:cNvSpPr>
            <p:nvPr/>
          </p:nvSpPr>
          <p:spPr bwMode="auto">
            <a:xfrm>
              <a:off x="4192" y="1141"/>
              <a:ext cx="2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+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66660" name="Line 28"/>
            <p:cNvSpPr>
              <a:spLocks noChangeShapeType="1"/>
            </p:cNvSpPr>
            <p:nvPr/>
          </p:nvSpPr>
          <p:spPr bwMode="auto">
            <a:xfrm>
              <a:off x="4403" y="1322"/>
              <a:ext cx="1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61" name="AutoShape 29"/>
            <p:cNvSpPr>
              <a:spLocks noChangeArrowheads="1"/>
            </p:cNvSpPr>
            <p:nvPr/>
          </p:nvSpPr>
          <p:spPr bwMode="auto">
            <a:xfrm rot="5400000">
              <a:off x="4088" y="1069"/>
              <a:ext cx="88" cy="107"/>
            </a:xfrm>
            <a:prstGeom prst="flowChartExtra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6662" name="Object 30"/>
            <p:cNvGraphicFramePr>
              <a:graphicFrameLocks noChangeAspect="1"/>
            </p:cNvGraphicFramePr>
            <p:nvPr/>
          </p:nvGraphicFramePr>
          <p:xfrm>
            <a:off x="4203" y="1057"/>
            <a:ext cx="226" cy="1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796" name="公式" r:id="rId1" imgW="152400" imgH="127000" progId="Equation.3">
                    <p:embed/>
                  </p:oleObj>
                </mc:Choice>
                <mc:Fallback>
                  <p:oleObj name="公式" r:id="rId1" imgW="152400" imgH="1270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03" y="1057"/>
                          <a:ext cx="226" cy="1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663" name="Text Box 31"/>
            <p:cNvSpPr txBox="1">
              <a:spLocks noChangeArrowheads="1"/>
            </p:cNvSpPr>
            <p:nvPr/>
          </p:nvSpPr>
          <p:spPr bwMode="auto">
            <a:xfrm>
              <a:off x="3918" y="1112"/>
              <a:ext cx="4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FF3300"/>
                  </a:solidFill>
                  <a:ea typeface="楷体_GB2312" pitchFamily="49" charset="-122"/>
                </a:rPr>
                <a:t>A</a:t>
              </a:r>
              <a:r>
                <a:rPr kumimoji="1" lang="en-US" altLang="zh-CN" sz="3200" b="1" baseline="-25000">
                  <a:solidFill>
                    <a:srgbClr val="FF3300"/>
                  </a:solidFill>
                  <a:ea typeface="楷体_GB2312" pitchFamily="49" charset="-122"/>
                </a:rPr>
                <a:t>3</a:t>
              </a:r>
              <a:endParaRPr kumimoji="1" lang="en-US" altLang="zh-CN" sz="3200" b="1" baseline="-250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66664" name="Rectangle 32"/>
            <p:cNvSpPr>
              <a:spLocks noChangeArrowheads="1"/>
            </p:cNvSpPr>
            <p:nvPr/>
          </p:nvSpPr>
          <p:spPr bwMode="auto">
            <a:xfrm rot="-5400000">
              <a:off x="3395" y="1089"/>
              <a:ext cx="66" cy="25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665" name="Line 33"/>
            <p:cNvSpPr>
              <a:spLocks noChangeShapeType="1"/>
            </p:cNvSpPr>
            <p:nvPr/>
          </p:nvSpPr>
          <p:spPr bwMode="auto">
            <a:xfrm flipV="1">
              <a:off x="3114" y="1425"/>
              <a:ext cx="752" cy="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666" name="Rectangle 34"/>
            <p:cNvSpPr>
              <a:spLocks noChangeArrowheads="1"/>
            </p:cNvSpPr>
            <p:nvPr/>
          </p:nvSpPr>
          <p:spPr bwMode="auto">
            <a:xfrm rot="-5400000">
              <a:off x="3395" y="1303"/>
              <a:ext cx="66" cy="25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667" name="Rectangle 35"/>
            <p:cNvSpPr>
              <a:spLocks noChangeArrowheads="1"/>
            </p:cNvSpPr>
            <p:nvPr/>
          </p:nvSpPr>
          <p:spPr bwMode="auto">
            <a:xfrm rot="-5400000">
              <a:off x="4084" y="617"/>
              <a:ext cx="66" cy="25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668" name="Rectangle 36"/>
            <p:cNvSpPr>
              <a:spLocks noChangeArrowheads="1"/>
            </p:cNvSpPr>
            <p:nvPr/>
          </p:nvSpPr>
          <p:spPr bwMode="auto">
            <a:xfrm>
              <a:off x="3741" y="1573"/>
              <a:ext cx="89" cy="2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669" name="Line 37"/>
            <p:cNvSpPr>
              <a:spLocks noChangeShapeType="1"/>
            </p:cNvSpPr>
            <p:nvPr/>
          </p:nvSpPr>
          <p:spPr bwMode="auto">
            <a:xfrm flipH="1">
              <a:off x="3123" y="762"/>
              <a:ext cx="0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670" name="Line 38"/>
            <p:cNvSpPr>
              <a:spLocks noChangeShapeType="1"/>
            </p:cNvSpPr>
            <p:nvPr/>
          </p:nvSpPr>
          <p:spPr bwMode="auto">
            <a:xfrm>
              <a:off x="3123" y="1432"/>
              <a:ext cx="0" cy="5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652327" name="Object 39"/>
          <p:cNvGraphicFramePr>
            <a:graphicFrameLocks noChangeAspect="1"/>
          </p:cNvGraphicFramePr>
          <p:nvPr/>
        </p:nvGraphicFramePr>
        <p:xfrm>
          <a:off x="720725" y="3951288"/>
          <a:ext cx="31115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97" name="公式" r:id="rId3" imgW="1172845" imgH="172085" progId="Equation.3">
                  <p:embed/>
                </p:oleObj>
              </mc:Choice>
              <mc:Fallback>
                <p:oleObj name="公式" r:id="rId3" imgW="1172845" imgH="172085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3951288"/>
                        <a:ext cx="31115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2328" name="Object 40"/>
          <p:cNvGraphicFramePr>
            <a:graphicFrameLocks noChangeAspect="1"/>
          </p:cNvGraphicFramePr>
          <p:nvPr/>
        </p:nvGraphicFramePr>
        <p:xfrm>
          <a:off x="3997325" y="3990975"/>
          <a:ext cx="139858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98" name="公式" r:id="rId5" imgW="505460" imgH="172085" progId="Equation.3">
                  <p:embed/>
                </p:oleObj>
              </mc:Choice>
              <mc:Fallback>
                <p:oleObj name="公式" r:id="rId5" imgW="505460" imgH="172085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7325" y="3990975"/>
                        <a:ext cx="1398588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2329" name="Group 41"/>
          <p:cNvGrpSpPr/>
          <p:nvPr/>
        </p:nvGrpSpPr>
        <p:grpSpPr bwMode="auto">
          <a:xfrm>
            <a:off x="1092200" y="1581150"/>
            <a:ext cx="565150" cy="1371600"/>
            <a:chOff x="244" y="996"/>
            <a:chExt cx="356" cy="864"/>
          </a:xfrm>
        </p:grpSpPr>
        <p:sp>
          <p:nvSpPr>
            <p:cNvPr id="66638" name="Line 42"/>
            <p:cNvSpPr>
              <a:spLocks noChangeShapeType="1"/>
            </p:cNvSpPr>
            <p:nvPr/>
          </p:nvSpPr>
          <p:spPr bwMode="auto">
            <a:xfrm>
              <a:off x="600" y="996"/>
              <a:ext cx="0" cy="86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39" name="Rectangle 43"/>
            <p:cNvSpPr>
              <a:spLocks noChangeArrowheads="1"/>
            </p:cNvSpPr>
            <p:nvPr/>
          </p:nvSpPr>
          <p:spPr bwMode="auto">
            <a:xfrm>
              <a:off x="244" y="1174"/>
              <a:ext cx="30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rgbClr val="FF3300"/>
                  </a:solidFill>
                  <a:ea typeface="楷体_GB2312" pitchFamily="49" charset="-122"/>
                </a:rPr>
                <a:t>u</a:t>
              </a:r>
              <a:r>
                <a:rPr kumimoji="1" lang="en-US" altLang="zh-CN" sz="3200" b="1" baseline="-25000">
                  <a:solidFill>
                    <a:srgbClr val="FF3300"/>
                  </a:solidFill>
                  <a:ea typeface="楷体_GB2312" pitchFamily="49" charset="-122"/>
                </a:rPr>
                <a:t>i</a:t>
              </a:r>
              <a:endParaRPr kumimoji="1" lang="en-US" altLang="zh-CN" sz="3200" b="1" baseline="-250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</p:grpSp>
      <p:graphicFrame>
        <p:nvGraphicFramePr>
          <p:cNvPr id="652332" name="Object 44"/>
          <p:cNvGraphicFramePr>
            <a:graphicFrameLocks noChangeAspect="1"/>
          </p:cNvGraphicFramePr>
          <p:nvPr/>
        </p:nvGraphicFramePr>
        <p:xfrm>
          <a:off x="5508625" y="4005263"/>
          <a:ext cx="276066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799" name="Equation" r:id="rId7" imgW="1075690" imgH="172085" progId="Equation.DSMT4">
                  <p:embed/>
                </p:oleObj>
              </mc:Choice>
              <mc:Fallback>
                <p:oleObj name="Equation" r:id="rId7" imgW="1075690" imgH="172085" progId="Equation.DSMT4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4005263"/>
                        <a:ext cx="2760663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2333" name="Group 45"/>
          <p:cNvGrpSpPr/>
          <p:nvPr/>
        </p:nvGrpSpPr>
        <p:grpSpPr bwMode="auto">
          <a:xfrm>
            <a:off x="1795463" y="1844675"/>
            <a:ext cx="338137" cy="579438"/>
            <a:chOff x="687" y="1162"/>
            <a:chExt cx="213" cy="365"/>
          </a:xfrm>
        </p:grpSpPr>
        <p:sp>
          <p:nvSpPr>
            <p:cNvPr id="66636" name="Line 46"/>
            <p:cNvSpPr>
              <a:spLocks noChangeShapeType="1"/>
            </p:cNvSpPr>
            <p:nvPr/>
          </p:nvSpPr>
          <p:spPr bwMode="auto">
            <a:xfrm flipH="1">
              <a:off x="900" y="1248"/>
              <a:ext cx="0" cy="26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37" name="Rectangle 47"/>
            <p:cNvSpPr>
              <a:spLocks noChangeArrowheads="1"/>
            </p:cNvSpPr>
            <p:nvPr/>
          </p:nvSpPr>
          <p:spPr bwMode="auto">
            <a:xfrm>
              <a:off x="687" y="1162"/>
              <a:ext cx="1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rgbClr val="FF3300"/>
                  </a:solidFill>
                  <a:ea typeface="楷体_GB2312" pitchFamily="49" charset="-122"/>
                </a:rPr>
                <a:t>i</a:t>
              </a:r>
              <a:endParaRPr kumimoji="1" lang="en-US" altLang="zh-CN" sz="3200" b="1" i="1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</p:grpSp>
      <p:graphicFrame>
        <p:nvGraphicFramePr>
          <p:cNvPr id="652336" name="Object 48"/>
          <p:cNvGraphicFramePr>
            <a:graphicFrameLocks noChangeAspect="1"/>
          </p:cNvGraphicFramePr>
          <p:nvPr/>
        </p:nvGraphicFramePr>
        <p:xfrm>
          <a:off x="2706688" y="4349750"/>
          <a:ext cx="2189162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00" name="公式" r:id="rId9" imgW="860425" imgH="419735" progId="Equation.3">
                  <p:embed/>
                </p:oleObj>
              </mc:Choice>
              <mc:Fallback>
                <p:oleObj name="公式" r:id="rId9" imgW="860425" imgH="419735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688" y="4349750"/>
                        <a:ext cx="2189162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2337" name="Object 49"/>
          <p:cNvGraphicFramePr>
            <a:graphicFrameLocks noChangeAspect="1"/>
          </p:cNvGraphicFramePr>
          <p:nvPr/>
        </p:nvGraphicFramePr>
        <p:xfrm>
          <a:off x="215900" y="5448300"/>
          <a:ext cx="19097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01" name="公式" r:id="rId11" imgW="688340" imgH="172085" progId="Equation.3">
                  <p:embed/>
                </p:oleObj>
              </mc:Choice>
              <mc:Fallback>
                <p:oleObj name="公式" r:id="rId11" imgW="688340" imgH="172085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" y="5448300"/>
                        <a:ext cx="1909763" cy="57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2338" name="Group 50"/>
          <p:cNvGrpSpPr/>
          <p:nvPr/>
        </p:nvGrpSpPr>
        <p:grpSpPr bwMode="auto">
          <a:xfrm>
            <a:off x="1187450" y="687388"/>
            <a:ext cx="3132138" cy="3173412"/>
            <a:chOff x="744" y="360"/>
            <a:chExt cx="1973" cy="1999"/>
          </a:xfrm>
        </p:grpSpPr>
        <p:sp>
          <p:nvSpPr>
            <p:cNvPr id="66576" name="Line 51"/>
            <p:cNvSpPr>
              <a:spLocks noChangeShapeType="1"/>
            </p:cNvSpPr>
            <p:nvPr/>
          </p:nvSpPr>
          <p:spPr bwMode="auto">
            <a:xfrm>
              <a:off x="1466" y="882"/>
              <a:ext cx="1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77" name="Line 52"/>
            <p:cNvSpPr>
              <a:spLocks noChangeShapeType="1"/>
            </p:cNvSpPr>
            <p:nvPr/>
          </p:nvSpPr>
          <p:spPr bwMode="auto">
            <a:xfrm>
              <a:off x="1113" y="646"/>
              <a:ext cx="461" cy="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6578" name="Group 53"/>
            <p:cNvGrpSpPr/>
            <p:nvPr/>
          </p:nvGrpSpPr>
          <p:grpSpPr bwMode="auto">
            <a:xfrm>
              <a:off x="1574" y="506"/>
              <a:ext cx="537" cy="523"/>
              <a:chOff x="996" y="792"/>
              <a:chExt cx="720" cy="1008"/>
            </a:xfrm>
          </p:grpSpPr>
          <p:sp>
            <p:nvSpPr>
              <p:cNvPr id="66632" name="Line 54"/>
              <p:cNvSpPr>
                <a:spLocks noChangeShapeType="1"/>
              </p:cNvSpPr>
              <p:nvPr/>
            </p:nvSpPr>
            <p:spPr bwMode="auto">
              <a:xfrm rot="-5400000">
                <a:off x="492" y="1296"/>
                <a:ext cx="100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33" name="Line 55"/>
              <p:cNvSpPr>
                <a:spLocks noChangeShapeType="1"/>
              </p:cNvSpPr>
              <p:nvPr/>
            </p:nvSpPr>
            <p:spPr bwMode="auto">
              <a:xfrm rot="-5400000">
                <a:off x="1212" y="1296"/>
                <a:ext cx="100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34" name="Line 56"/>
              <p:cNvSpPr>
                <a:spLocks noChangeShapeType="1"/>
              </p:cNvSpPr>
              <p:nvPr/>
            </p:nvSpPr>
            <p:spPr bwMode="auto">
              <a:xfrm>
                <a:off x="996" y="792"/>
                <a:ext cx="7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35" name="Line 57"/>
              <p:cNvSpPr>
                <a:spLocks noChangeShapeType="1"/>
              </p:cNvSpPr>
              <p:nvPr/>
            </p:nvSpPr>
            <p:spPr bwMode="auto">
              <a:xfrm>
                <a:off x="996" y="1800"/>
                <a:ext cx="7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6579" name="Line 58"/>
            <p:cNvSpPr>
              <a:spLocks noChangeShapeType="1"/>
            </p:cNvSpPr>
            <p:nvPr/>
          </p:nvSpPr>
          <p:spPr bwMode="auto">
            <a:xfrm>
              <a:off x="1627" y="882"/>
              <a:ext cx="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0" name="Text Box 59"/>
            <p:cNvSpPr txBox="1">
              <a:spLocks noChangeArrowheads="1"/>
            </p:cNvSpPr>
            <p:nvPr/>
          </p:nvSpPr>
          <p:spPr bwMode="auto">
            <a:xfrm>
              <a:off x="1541" y="480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+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66581" name="Text Box 60"/>
            <p:cNvSpPr txBox="1">
              <a:spLocks noChangeArrowheads="1"/>
            </p:cNvSpPr>
            <p:nvPr/>
          </p:nvSpPr>
          <p:spPr bwMode="auto">
            <a:xfrm>
              <a:off x="1900" y="598"/>
              <a:ext cx="2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+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66582" name="Line 61"/>
            <p:cNvSpPr>
              <a:spLocks noChangeShapeType="1"/>
            </p:cNvSpPr>
            <p:nvPr/>
          </p:nvSpPr>
          <p:spPr bwMode="auto">
            <a:xfrm>
              <a:off x="2111" y="778"/>
              <a:ext cx="1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3" name="AutoShape 62"/>
            <p:cNvSpPr>
              <a:spLocks noChangeArrowheads="1"/>
            </p:cNvSpPr>
            <p:nvPr/>
          </p:nvSpPr>
          <p:spPr bwMode="auto">
            <a:xfrm rot="5400000">
              <a:off x="1744" y="526"/>
              <a:ext cx="89" cy="107"/>
            </a:xfrm>
            <a:prstGeom prst="flowChartExtra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6584" name="Object 63"/>
            <p:cNvGraphicFramePr>
              <a:graphicFrameLocks noChangeAspect="1"/>
            </p:cNvGraphicFramePr>
            <p:nvPr/>
          </p:nvGraphicFramePr>
          <p:xfrm>
            <a:off x="1869" y="513"/>
            <a:ext cx="226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802" name="公式" r:id="rId13" imgW="152400" imgH="127000" progId="Equation.3">
                    <p:embed/>
                  </p:oleObj>
                </mc:Choice>
                <mc:Fallback>
                  <p:oleObj name="公式" r:id="rId13" imgW="152400" imgH="127000" progId="Equation.3">
                    <p:embed/>
                    <p:pic>
                      <p:nvPicPr>
                        <p:cNvPr id="0" name="Object 6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69" y="513"/>
                          <a:ext cx="226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585" name="Text Box 64"/>
            <p:cNvSpPr txBox="1">
              <a:spLocks noChangeArrowheads="1"/>
            </p:cNvSpPr>
            <p:nvPr/>
          </p:nvSpPr>
          <p:spPr bwMode="auto">
            <a:xfrm>
              <a:off x="1662" y="568"/>
              <a:ext cx="3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FF3300"/>
                  </a:solidFill>
                  <a:ea typeface="楷体_GB2312" pitchFamily="49" charset="-122"/>
                </a:rPr>
                <a:t>A</a:t>
              </a:r>
              <a:r>
                <a:rPr kumimoji="1" lang="en-US" altLang="zh-CN" sz="3200" b="1" baseline="-25000">
                  <a:solidFill>
                    <a:srgbClr val="FF3300"/>
                  </a:solidFill>
                  <a:ea typeface="楷体_GB2312" pitchFamily="49" charset="-122"/>
                </a:rPr>
                <a:t>1</a:t>
              </a:r>
              <a:endParaRPr kumimoji="1" lang="en-US" altLang="zh-CN" sz="3200" b="1" baseline="-250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66586" name="Line 65"/>
            <p:cNvSpPr>
              <a:spLocks noChangeShapeType="1"/>
            </p:cNvSpPr>
            <p:nvPr/>
          </p:nvSpPr>
          <p:spPr bwMode="auto">
            <a:xfrm>
              <a:off x="1475" y="1877"/>
              <a:ext cx="1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587" name="Line 66"/>
            <p:cNvSpPr>
              <a:spLocks noChangeShapeType="1"/>
            </p:cNvSpPr>
            <p:nvPr/>
          </p:nvSpPr>
          <p:spPr bwMode="auto">
            <a:xfrm>
              <a:off x="2165" y="778"/>
              <a:ext cx="46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588" name="Line 67"/>
            <p:cNvSpPr>
              <a:spLocks noChangeShapeType="1"/>
            </p:cNvSpPr>
            <p:nvPr/>
          </p:nvSpPr>
          <p:spPr bwMode="auto">
            <a:xfrm flipV="1">
              <a:off x="2388" y="775"/>
              <a:ext cx="0" cy="4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589" name="Line 68"/>
            <p:cNvSpPr>
              <a:spLocks noChangeShapeType="1"/>
            </p:cNvSpPr>
            <p:nvPr/>
          </p:nvSpPr>
          <p:spPr bwMode="auto">
            <a:xfrm flipH="1">
              <a:off x="1475" y="882"/>
              <a:ext cx="0" cy="69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590" name="Line 69"/>
            <p:cNvSpPr>
              <a:spLocks noChangeShapeType="1"/>
            </p:cNvSpPr>
            <p:nvPr/>
          </p:nvSpPr>
          <p:spPr bwMode="auto">
            <a:xfrm flipV="1">
              <a:off x="1457" y="1188"/>
              <a:ext cx="931" cy="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591" name="Line 70"/>
            <p:cNvSpPr>
              <a:spLocks noChangeShapeType="1"/>
            </p:cNvSpPr>
            <p:nvPr/>
          </p:nvSpPr>
          <p:spPr bwMode="auto">
            <a:xfrm flipV="1">
              <a:off x="1475" y="1575"/>
              <a:ext cx="0" cy="30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592" name="Line 71"/>
            <p:cNvSpPr>
              <a:spLocks noChangeShapeType="1"/>
            </p:cNvSpPr>
            <p:nvPr/>
          </p:nvSpPr>
          <p:spPr bwMode="auto">
            <a:xfrm>
              <a:off x="1466" y="1575"/>
              <a:ext cx="931" cy="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593" name="Line 72"/>
            <p:cNvSpPr>
              <a:spLocks noChangeShapeType="1"/>
            </p:cNvSpPr>
            <p:nvPr/>
          </p:nvSpPr>
          <p:spPr bwMode="auto">
            <a:xfrm flipV="1">
              <a:off x="2156" y="2006"/>
              <a:ext cx="474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594" name="Line 73"/>
            <p:cNvSpPr>
              <a:spLocks noChangeShapeType="1"/>
            </p:cNvSpPr>
            <p:nvPr/>
          </p:nvSpPr>
          <p:spPr bwMode="auto">
            <a:xfrm flipV="1">
              <a:off x="2388" y="1571"/>
              <a:ext cx="0" cy="43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595" name="Rectangle 74"/>
            <p:cNvSpPr>
              <a:spLocks noChangeArrowheads="1"/>
            </p:cNvSpPr>
            <p:nvPr/>
          </p:nvSpPr>
          <p:spPr bwMode="auto">
            <a:xfrm>
              <a:off x="1431" y="1265"/>
              <a:ext cx="89" cy="2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596" name="Rectangle 75"/>
            <p:cNvSpPr>
              <a:spLocks noChangeArrowheads="1"/>
            </p:cNvSpPr>
            <p:nvPr/>
          </p:nvSpPr>
          <p:spPr bwMode="auto">
            <a:xfrm rot="-5400000">
              <a:off x="1837" y="1445"/>
              <a:ext cx="66" cy="25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597" name="Oval 76"/>
            <p:cNvSpPr>
              <a:spLocks noChangeArrowheads="1"/>
            </p:cNvSpPr>
            <p:nvPr/>
          </p:nvSpPr>
          <p:spPr bwMode="auto">
            <a:xfrm>
              <a:off x="2371" y="764"/>
              <a:ext cx="35" cy="2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598" name="Oval 77"/>
            <p:cNvSpPr>
              <a:spLocks noChangeArrowheads="1"/>
            </p:cNvSpPr>
            <p:nvPr/>
          </p:nvSpPr>
          <p:spPr bwMode="auto">
            <a:xfrm>
              <a:off x="1466" y="1553"/>
              <a:ext cx="36" cy="2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599" name="Oval 78"/>
            <p:cNvSpPr>
              <a:spLocks noChangeArrowheads="1"/>
            </p:cNvSpPr>
            <p:nvPr/>
          </p:nvSpPr>
          <p:spPr bwMode="auto">
            <a:xfrm>
              <a:off x="1466" y="1177"/>
              <a:ext cx="36" cy="2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600" name="Oval 79"/>
            <p:cNvSpPr>
              <a:spLocks noChangeArrowheads="1"/>
            </p:cNvSpPr>
            <p:nvPr/>
          </p:nvSpPr>
          <p:spPr bwMode="auto">
            <a:xfrm>
              <a:off x="1074" y="2098"/>
              <a:ext cx="36" cy="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601" name="Oval 80"/>
            <p:cNvSpPr>
              <a:spLocks noChangeArrowheads="1"/>
            </p:cNvSpPr>
            <p:nvPr/>
          </p:nvSpPr>
          <p:spPr bwMode="auto">
            <a:xfrm>
              <a:off x="1086" y="631"/>
              <a:ext cx="36" cy="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602" name="Text Box 81"/>
            <p:cNvSpPr txBox="1">
              <a:spLocks noChangeArrowheads="1"/>
            </p:cNvSpPr>
            <p:nvPr/>
          </p:nvSpPr>
          <p:spPr bwMode="auto">
            <a:xfrm>
              <a:off x="1972" y="1352"/>
              <a:ext cx="29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b="1" i="1">
                  <a:ea typeface="楷体_GB2312" pitchFamily="49" charset="-122"/>
                </a:rPr>
                <a:t>R</a:t>
              </a:r>
              <a:endParaRPr kumimoji="1" lang="en-US" altLang="zh-CN" sz="2000" b="1" i="1">
                <a:ea typeface="楷体_GB2312" pitchFamily="49" charset="-122"/>
              </a:endParaRPr>
            </a:p>
          </p:txBody>
        </p:sp>
        <p:sp>
          <p:nvSpPr>
            <p:cNvPr id="66603" name="Text Box 82"/>
            <p:cNvSpPr txBox="1">
              <a:spLocks noChangeArrowheads="1"/>
            </p:cNvSpPr>
            <p:nvPr/>
          </p:nvSpPr>
          <p:spPr bwMode="auto">
            <a:xfrm>
              <a:off x="1945" y="1131"/>
              <a:ext cx="25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b="1" i="1">
                  <a:ea typeface="楷体_GB2312" pitchFamily="49" charset="-122"/>
                </a:rPr>
                <a:t>R</a:t>
              </a:r>
              <a:endParaRPr kumimoji="1" lang="en-US" altLang="zh-CN" sz="2000" b="1" i="1">
                <a:ea typeface="楷体_GB2312" pitchFamily="49" charset="-122"/>
              </a:endParaRPr>
            </a:p>
          </p:txBody>
        </p:sp>
        <p:sp>
          <p:nvSpPr>
            <p:cNvPr id="66604" name="Text Box 83"/>
            <p:cNvSpPr txBox="1">
              <a:spLocks noChangeArrowheads="1"/>
            </p:cNvSpPr>
            <p:nvPr/>
          </p:nvSpPr>
          <p:spPr bwMode="auto">
            <a:xfrm>
              <a:off x="1490" y="1217"/>
              <a:ext cx="33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b="1" i="1">
                  <a:ea typeface="楷体_GB2312" pitchFamily="49" charset="-122"/>
                </a:rPr>
                <a:t>R</a:t>
              </a:r>
              <a:r>
                <a:rPr kumimoji="1" lang="en-US" altLang="zh-CN" sz="2000" b="1" baseline="-25000">
                  <a:ea typeface="楷体_GB2312" pitchFamily="49" charset="-122"/>
                </a:rPr>
                <a:t>P</a:t>
              </a:r>
              <a:endParaRPr kumimoji="1" lang="en-US" altLang="zh-CN" sz="2000" b="1">
                <a:ea typeface="楷体_GB2312" pitchFamily="49" charset="-122"/>
              </a:endParaRPr>
            </a:p>
          </p:txBody>
        </p:sp>
        <p:sp>
          <p:nvSpPr>
            <p:cNvPr id="66605" name="Text Box 84"/>
            <p:cNvSpPr txBox="1">
              <a:spLocks noChangeArrowheads="1"/>
            </p:cNvSpPr>
            <p:nvPr/>
          </p:nvSpPr>
          <p:spPr bwMode="auto">
            <a:xfrm>
              <a:off x="759" y="467"/>
              <a:ext cx="43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ea typeface="楷体_GB2312" pitchFamily="49" charset="-122"/>
                </a:rPr>
                <a:t>u</a:t>
              </a:r>
              <a:r>
                <a:rPr kumimoji="1" lang="en-US" altLang="zh-CN" sz="3200" b="1" baseline="-25000">
                  <a:ea typeface="楷体_GB2312" pitchFamily="49" charset="-122"/>
                </a:rPr>
                <a:t>i1</a:t>
              </a:r>
              <a:endParaRPr kumimoji="1" lang="en-US" altLang="zh-CN" sz="3200" b="1">
                <a:ea typeface="楷体_GB2312" pitchFamily="49" charset="-122"/>
              </a:endParaRPr>
            </a:p>
          </p:txBody>
        </p:sp>
        <p:sp>
          <p:nvSpPr>
            <p:cNvPr id="66606" name="Text Box 85"/>
            <p:cNvSpPr txBox="1">
              <a:spLocks noChangeArrowheads="1"/>
            </p:cNvSpPr>
            <p:nvPr/>
          </p:nvSpPr>
          <p:spPr bwMode="auto">
            <a:xfrm>
              <a:off x="744" y="1943"/>
              <a:ext cx="41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ea typeface="楷体_GB2312" pitchFamily="49" charset="-122"/>
                </a:rPr>
                <a:t>u</a:t>
              </a:r>
              <a:r>
                <a:rPr kumimoji="1" lang="en-US" altLang="zh-CN" sz="3200" b="1" baseline="-25000">
                  <a:ea typeface="楷体_GB2312" pitchFamily="49" charset="-122"/>
                </a:rPr>
                <a:t>i2</a:t>
              </a:r>
              <a:endParaRPr kumimoji="1" lang="en-US" altLang="zh-CN" sz="3200" b="1">
                <a:ea typeface="楷体_GB2312" pitchFamily="49" charset="-122"/>
              </a:endParaRPr>
            </a:p>
          </p:txBody>
        </p:sp>
        <p:sp>
          <p:nvSpPr>
            <p:cNvPr id="66607" name="Text Box 86"/>
            <p:cNvSpPr txBox="1">
              <a:spLocks noChangeArrowheads="1"/>
            </p:cNvSpPr>
            <p:nvPr/>
          </p:nvSpPr>
          <p:spPr bwMode="auto">
            <a:xfrm>
              <a:off x="2183" y="387"/>
              <a:ext cx="53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ea typeface="楷体_GB2312" pitchFamily="49" charset="-122"/>
                </a:rPr>
                <a:t>u</a:t>
              </a:r>
              <a:r>
                <a:rPr kumimoji="1" lang="en-US" altLang="zh-CN" sz="3200" b="1" baseline="-25000">
                  <a:ea typeface="楷体_GB2312" pitchFamily="49" charset="-122"/>
                </a:rPr>
                <a:t>o1</a:t>
              </a:r>
              <a:endParaRPr kumimoji="1" lang="en-US" altLang="zh-CN" sz="3200" b="1">
                <a:ea typeface="楷体_GB2312" pitchFamily="49" charset="-122"/>
              </a:endParaRPr>
            </a:p>
          </p:txBody>
        </p:sp>
        <p:sp>
          <p:nvSpPr>
            <p:cNvPr id="66608" name="Text Box 87"/>
            <p:cNvSpPr txBox="1">
              <a:spLocks noChangeArrowheads="1"/>
            </p:cNvSpPr>
            <p:nvPr/>
          </p:nvSpPr>
          <p:spPr bwMode="auto">
            <a:xfrm>
              <a:off x="2179" y="1919"/>
              <a:ext cx="44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ea typeface="楷体_GB2312" pitchFamily="49" charset="-122"/>
                </a:rPr>
                <a:t>u</a:t>
              </a:r>
              <a:r>
                <a:rPr kumimoji="1" lang="en-US" altLang="zh-CN" sz="3200" b="1" baseline="-25000">
                  <a:ea typeface="楷体_GB2312" pitchFamily="49" charset="-122"/>
                </a:rPr>
                <a:t>o2</a:t>
              </a:r>
              <a:endParaRPr kumimoji="1" lang="en-US" altLang="zh-CN" sz="3200" b="1">
                <a:ea typeface="楷体_GB2312" pitchFamily="49" charset="-122"/>
              </a:endParaRPr>
            </a:p>
          </p:txBody>
        </p:sp>
        <p:sp>
          <p:nvSpPr>
            <p:cNvPr id="66609" name="Text Box 88"/>
            <p:cNvSpPr txBox="1">
              <a:spLocks noChangeArrowheads="1"/>
            </p:cNvSpPr>
            <p:nvPr/>
          </p:nvSpPr>
          <p:spPr bwMode="auto">
            <a:xfrm>
              <a:off x="1242" y="940"/>
              <a:ext cx="24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>
                  <a:ea typeface="楷体_GB2312" pitchFamily="49" charset="-122"/>
                </a:rPr>
                <a:t>a</a:t>
              </a:r>
              <a:endParaRPr kumimoji="1" lang="en-US" altLang="zh-CN" sz="3200" b="1">
                <a:ea typeface="楷体_GB2312" pitchFamily="49" charset="-122"/>
              </a:endParaRPr>
            </a:p>
          </p:txBody>
        </p:sp>
        <p:sp>
          <p:nvSpPr>
            <p:cNvPr id="66610" name="Text Box 89"/>
            <p:cNvSpPr txBox="1">
              <a:spLocks noChangeArrowheads="1"/>
            </p:cNvSpPr>
            <p:nvPr/>
          </p:nvSpPr>
          <p:spPr bwMode="auto">
            <a:xfrm>
              <a:off x="1218" y="1401"/>
              <a:ext cx="24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>
                  <a:ea typeface="楷体_GB2312" pitchFamily="49" charset="-122"/>
                </a:rPr>
                <a:t>b</a:t>
              </a:r>
              <a:endParaRPr kumimoji="1" lang="en-US" altLang="zh-CN" sz="3200" b="1">
                <a:ea typeface="楷体_GB2312" pitchFamily="49" charset="-122"/>
              </a:endParaRPr>
            </a:p>
          </p:txBody>
        </p:sp>
        <p:sp>
          <p:nvSpPr>
            <p:cNvPr id="66611" name="Oval 90"/>
            <p:cNvSpPr>
              <a:spLocks noChangeArrowheads="1"/>
            </p:cNvSpPr>
            <p:nvPr/>
          </p:nvSpPr>
          <p:spPr bwMode="auto">
            <a:xfrm>
              <a:off x="2373" y="1987"/>
              <a:ext cx="42" cy="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612" name="Rectangle 91"/>
            <p:cNvSpPr>
              <a:spLocks noChangeArrowheads="1"/>
            </p:cNvSpPr>
            <p:nvPr/>
          </p:nvSpPr>
          <p:spPr bwMode="auto">
            <a:xfrm rot="-5400000">
              <a:off x="1818" y="1062"/>
              <a:ext cx="67" cy="25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6613" name="Group 92"/>
            <p:cNvGrpSpPr/>
            <p:nvPr/>
          </p:nvGrpSpPr>
          <p:grpSpPr bwMode="auto">
            <a:xfrm>
              <a:off x="1583" y="1737"/>
              <a:ext cx="537" cy="523"/>
              <a:chOff x="996" y="792"/>
              <a:chExt cx="720" cy="1008"/>
            </a:xfrm>
          </p:grpSpPr>
          <p:sp>
            <p:nvSpPr>
              <p:cNvPr id="66628" name="Line 93"/>
              <p:cNvSpPr>
                <a:spLocks noChangeShapeType="1"/>
              </p:cNvSpPr>
              <p:nvPr/>
            </p:nvSpPr>
            <p:spPr bwMode="auto">
              <a:xfrm rot="-5400000">
                <a:off x="492" y="1296"/>
                <a:ext cx="100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29" name="Line 94"/>
              <p:cNvSpPr>
                <a:spLocks noChangeShapeType="1"/>
              </p:cNvSpPr>
              <p:nvPr/>
            </p:nvSpPr>
            <p:spPr bwMode="auto">
              <a:xfrm rot="-5400000">
                <a:off x="1212" y="1296"/>
                <a:ext cx="100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30" name="Line 95"/>
              <p:cNvSpPr>
                <a:spLocks noChangeShapeType="1"/>
              </p:cNvSpPr>
              <p:nvPr/>
            </p:nvSpPr>
            <p:spPr bwMode="auto">
              <a:xfrm>
                <a:off x="996" y="792"/>
                <a:ext cx="7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6631" name="Line 96"/>
              <p:cNvSpPr>
                <a:spLocks noChangeShapeType="1"/>
              </p:cNvSpPr>
              <p:nvPr/>
            </p:nvSpPr>
            <p:spPr bwMode="auto">
              <a:xfrm>
                <a:off x="996" y="1800"/>
                <a:ext cx="7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6614" name="Line 97"/>
            <p:cNvSpPr>
              <a:spLocks noChangeShapeType="1"/>
            </p:cNvSpPr>
            <p:nvPr/>
          </p:nvSpPr>
          <p:spPr bwMode="auto">
            <a:xfrm>
              <a:off x="1612" y="1873"/>
              <a:ext cx="9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15" name="Text Box 98"/>
            <p:cNvSpPr txBox="1">
              <a:spLocks noChangeArrowheads="1"/>
            </p:cNvSpPr>
            <p:nvPr/>
          </p:nvSpPr>
          <p:spPr bwMode="auto">
            <a:xfrm>
              <a:off x="1550" y="1939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+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66616" name="Text Box 99"/>
            <p:cNvSpPr txBox="1">
              <a:spLocks noChangeArrowheads="1"/>
            </p:cNvSpPr>
            <p:nvPr/>
          </p:nvSpPr>
          <p:spPr bwMode="auto">
            <a:xfrm>
              <a:off x="1909" y="1829"/>
              <a:ext cx="2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+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66617" name="Line 100"/>
            <p:cNvSpPr>
              <a:spLocks noChangeShapeType="1"/>
            </p:cNvSpPr>
            <p:nvPr/>
          </p:nvSpPr>
          <p:spPr bwMode="auto">
            <a:xfrm>
              <a:off x="2120" y="2009"/>
              <a:ext cx="1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18" name="AutoShape 101"/>
            <p:cNvSpPr>
              <a:spLocks noChangeArrowheads="1"/>
            </p:cNvSpPr>
            <p:nvPr/>
          </p:nvSpPr>
          <p:spPr bwMode="auto">
            <a:xfrm rot="5400000">
              <a:off x="1753" y="1757"/>
              <a:ext cx="89" cy="107"/>
            </a:xfrm>
            <a:prstGeom prst="flowChartExtra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6619" name="Object 102"/>
            <p:cNvGraphicFramePr>
              <a:graphicFrameLocks noChangeAspect="1"/>
            </p:cNvGraphicFramePr>
            <p:nvPr/>
          </p:nvGraphicFramePr>
          <p:xfrm>
            <a:off x="1878" y="1744"/>
            <a:ext cx="226" cy="1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6803" name="公式" r:id="rId14" imgW="152400" imgH="127000" progId="Equation.3">
                    <p:embed/>
                  </p:oleObj>
                </mc:Choice>
                <mc:Fallback>
                  <p:oleObj name="公式" r:id="rId14" imgW="152400" imgH="127000" progId="Equation.3">
                    <p:embed/>
                    <p:pic>
                      <p:nvPicPr>
                        <p:cNvPr id="0" name="Object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8" y="1744"/>
                          <a:ext cx="226" cy="1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6620" name="Text Box 103"/>
            <p:cNvSpPr txBox="1">
              <a:spLocks noChangeArrowheads="1"/>
            </p:cNvSpPr>
            <p:nvPr/>
          </p:nvSpPr>
          <p:spPr bwMode="auto">
            <a:xfrm>
              <a:off x="1659" y="1787"/>
              <a:ext cx="35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FF3300"/>
                  </a:solidFill>
                  <a:ea typeface="楷体_GB2312" pitchFamily="49" charset="-122"/>
                </a:rPr>
                <a:t>A</a:t>
              </a:r>
              <a:r>
                <a:rPr kumimoji="1" lang="en-US" altLang="zh-CN" sz="3200" b="1" baseline="-25000">
                  <a:solidFill>
                    <a:srgbClr val="FF3300"/>
                  </a:solidFill>
                  <a:ea typeface="楷体_GB2312" pitchFamily="49" charset="-122"/>
                </a:rPr>
                <a:t>2</a:t>
              </a:r>
              <a:endParaRPr kumimoji="1" lang="en-US" altLang="zh-CN" sz="3200" b="1" baseline="-250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66621" name="Line 104"/>
            <p:cNvSpPr>
              <a:spLocks noChangeShapeType="1"/>
            </p:cNvSpPr>
            <p:nvPr/>
          </p:nvSpPr>
          <p:spPr bwMode="auto">
            <a:xfrm flipV="1">
              <a:off x="1104" y="2113"/>
              <a:ext cx="47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6622" name="Oval 105"/>
            <p:cNvSpPr>
              <a:spLocks noChangeArrowheads="1"/>
            </p:cNvSpPr>
            <p:nvPr/>
          </p:nvSpPr>
          <p:spPr bwMode="auto">
            <a:xfrm>
              <a:off x="2612" y="1987"/>
              <a:ext cx="36" cy="30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623" name="Oval 106"/>
            <p:cNvSpPr>
              <a:spLocks noChangeArrowheads="1"/>
            </p:cNvSpPr>
            <p:nvPr/>
          </p:nvSpPr>
          <p:spPr bwMode="auto">
            <a:xfrm>
              <a:off x="2608" y="764"/>
              <a:ext cx="36" cy="29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624" name="Rectangle 107"/>
            <p:cNvSpPr>
              <a:spLocks noChangeArrowheads="1"/>
            </p:cNvSpPr>
            <p:nvPr/>
          </p:nvSpPr>
          <p:spPr bwMode="auto">
            <a:xfrm rot="-5400000">
              <a:off x="1304" y="520"/>
              <a:ext cx="66" cy="25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625" name="Rectangle 108"/>
            <p:cNvSpPr>
              <a:spLocks noChangeArrowheads="1"/>
            </p:cNvSpPr>
            <p:nvPr/>
          </p:nvSpPr>
          <p:spPr bwMode="auto">
            <a:xfrm rot="-5400000">
              <a:off x="1292" y="1991"/>
              <a:ext cx="63" cy="233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6626" name="Text Box 109"/>
            <p:cNvSpPr txBox="1">
              <a:spLocks noChangeArrowheads="1"/>
            </p:cNvSpPr>
            <p:nvPr/>
          </p:nvSpPr>
          <p:spPr bwMode="auto">
            <a:xfrm>
              <a:off x="1197" y="360"/>
              <a:ext cx="3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b="1" i="1">
                  <a:ea typeface="楷体_GB2312" pitchFamily="49" charset="-122"/>
                </a:rPr>
                <a:t>R</a:t>
              </a:r>
              <a:r>
                <a:rPr kumimoji="1" lang="en-US" altLang="zh-CN" sz="2000" b="1" baseline="-25000">
                  <a:ea typeface="楷体_GB2312" pitchFamily="49" charset="-122"/>
                </a:rPr>
                <a:t>1</a:t>
              </a:r>
              <a:endParaRPr kumimoji="1" lang="en-US" altLang="zh-CN" sz="2000" b="1">
                <a:ea typeface="楷体_GB2312" pitchFamily="49" charset="-122"/>
              </a:endParaRPr>
            </a:p>
          </p:txBody>
        </p:sp>
        <p:sp>
          <p:nvSpPr>
            <p:cNvPr id="66627" name="Text Box 110"/>
            <p:cNvSpPr txBox="1">
              <a:spLocks noChangeArrowheads="1"/>
            </p:cNvSpPr>
            <p:nvPr/>
          </p:nvSpPr>
          <p:spPr bwMode="auto">
            <a:xfrm>
              <a:off x="1168" y="2109"/>
              <a:ext cx="34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b="1" i="1">
                  <a:ea typeface="楷体_GB2312" pitchFamily="49" charset="-122"/>
                </a:rPr>
                <a:t>R</a:t>
              </a:r>
              <a:r>
                <a:rPr kumimoji="1" lang="en-US" altLang="zh-CN" sz="2000" b="1" baseline="-25000">
                  <a:ea typeface="楷体_GB2312" pitchFamily="49" charset="-122"/>
                </a:rPr>
                <a:t>1</a:t>
              </a:r>
              <a:endParaRPr kumimoji="1" lang="en-US" altLang="zh-CN" sz="2000" b="1">
                <a:ea typeface="楷体_GB2312" pitchFamily="49" charset="-122"/>
              </a:endParaRPr>
            </a:p>
          </p:txBody>
        </p:sp>
      </p:grpSp>
      <p:graphicFrame>
        <p:nvGraphicFramePr>
          <p:cNvPr id="652399" name="Object 111"/>
          <p:cNvGraphicFramePr>
            <a:graphicFrameLocks noChangeAspect="1"/>
          </p:cNvGraphicFramePr>
          <p:nvPr/>
        </p:nvGraphicFramePr>
        <p:xfrm>
          <a:off x="1998663" y="5448300"/>
          <a:ext cx="23336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04" name="公式" r:id="rId15" imgW="860425" imgH="161290" progId="Equation.3">
                  <p:embed/>
                </p:oleObj>
              </mc:Choice>
              <mc:Fallback>
                <p:oleObj name="公式" r:id="rId15" imgW="860425" imgH="161290" progId="Equation.3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8663" y="5448300"/>
                        <a:ext cx="2333625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2400" name="Object 112"/>
          <p:cNvGraphicFramePr>
            <a:graphicFrameLocks noChangeAspect="1"/>
          </p:cNvGraphicFramePr>
          <p:nvPr/>
        </p:nvGraphicFramePr>
        <p:xfrm>
          <a:off x="4189413" y="5213350"/>
          <a:ext cx="2830512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05" name="公式" r:id="rId17" imgW="1064895" imgH="419735" progId="Equation.3">
                  <p:embed/>
                </p:oleObj>
              </mc:Choice>
              <mc:Fallback>
                <p:oleObj name="公式" r:id="rId17" imgW="1064895" imgH="419735" progId="Equation.3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9413" y="5213350"/>
                        <a:ext cx="2830512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2401" name="Object 113"/>
          <p:cNvGraphicFramePr>
            <a:graphicFrameLocks noChangeAspect="1"/>
          </p:cNvGraphicFramePr>
          <p:nvPr/>
        </p:nvGraphicFramePr>
        <p:xfrm>
          <a:off x="6964363" y="5213350"/>
          <a:ext cx="1909762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806" name="公式" r:id="rId19" imgW="688340" imgH="419735" progId="Equation.3">
                  <p:embed/>
                </p:oleObj>
              </mc:Choice>
              <mc:Fallback>
                <p:oleObj name="公式" r:id="rId19" imgW="688340" imgH="419735" progId="Equation.3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4363" y="5213350"/>
                        <a:ext cx="1909762" cy="1116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2402" name="Arc 114"/>
          <p:cNvSpPr/>
          <p:nvPr/>
        </p:nvSpPr>
        <p:spPr bwMode="auto">
          <a:xfrm flipV="1">
            <a:off x="2771775" y="2133600"/>
            <a:ext cx="490538" cy="360363"/>
          </a:xfrm>
          <a:custGeom>
            <a:avLst/>
            <a:gdLst>
              <a:gd name="T0" fmla="*/ 2147483647 w 31935"/>
              <a:gd name="T1" fmla="*/ 0 h 43200"/>
              <a:gd name="T2" fmla="*/ 0 w 31935"/>
              <a:gd name="T3" fmla="*/ 2147483647 h 43200"/>
              <a:gd name="T4" fmla="*/ 2147483647 w 31935"/>
              <a:gd name="T5" fmla="*/ 2147483647 h 432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935" h="43200" fill="none" extrusionOk="0">
                <a:moveTo>
                  <a:pt x="10334" y="0"/>
                </a:moveTo>
                <a:cubicBezTo>
                  <a:pt x="22264" y="0"/>
                  <a:pt x="31935" y="9670"/>
                  <a:pt x="31935" y="21600"/>
                </a:cubicBezTo>
                <a:cubicBezTo>
                  <a:pt x="31935" y="33529"/>
                  <a:pt x="22264" y="43200"/>
                  <a:pt x="10335" y="43200"/>
                </a:cubicBezTo>
                <a:cubicBezTo>
                  <a:pt x="6724" y="43200"/>
                  <a:pt x="3170" y="42294"/>
                  <a:pt x="-1" y="40567"/>
                </a:cubicBezTo>
              </a:path>
              <a:path w="31935" h="43200" stroke="0" extrusionOk="0">
                <a:moveTo>
                  <a:pt x="10334" y="0"/>
                </a:moveTo>
                <a:cubicBezTo>
                  <a:pt x="22264" y="0"/>
                  <a:pt x="31935" y="9670"/>
                  <a:pt x="31935" y="21600"/>
                </a:cubicBezTo>
                <a:cubicBezTo>
                  <a:pt x="31935" y="33529"/>
                  <a:pt x="22264" y="43200"/>
                  <a:pt x="10335" y="43200"/>
                </a:cubicBezTo>
                <a:cubicBezTo>
                  <a:pt x="6724" y="43200"/>
                  <a:pt x="3170" y="42294"/>
                  <a:pt x="-1" y="40567"/>
                </a:cubicBezTo>
                <a:lnTo>
                  <a:pt x="10335" y="21600"/>
                </a:lnTo>
                <a:lnTo>
                  <a:pt x="10334" y="0"/>
                </a:lnTo>
                <a:close/>
              </a:path>
            </a:pathLst>
          </a:custGeom>
          <a:noFill/>
          <a:ln w="25400">
            <a:solidFill>
              <a:srgbClr val="FF0000"/>
            </a:solidFill>
            <a:miter lim="800000"/>
            <a:headEnd type="none" w="lg" len="med"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22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5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5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5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5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52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52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65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52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52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52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52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2290" grpId="0" autoUpdateAnimBg="0"/>
      <p:bldP spid="65240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3314" name="Object 2"/>
          <p:cNvGraphicFramePr>
            <a:graphicFrameLocks noChangeAspect="1"/>
          </p:cNvGraphicFramePr>
          <p:nvPr/>
        </p:nvGraphicFramePr>
        <p:xfrm>
          <a:off x="250825" y="461963"/>
          <a:ext cx="8505825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96" name="公式" r:id="rId1" imgW="3496310" imgH="419735" progId="Equation.3">
                  <p:embed/>
                </p:oleObj>
              </mc:Choice>
              <mc:Fallback>
                <p:oleObj name="公式" r:id="rId1" imgW="3496310" imgH="41973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61963"/>
                        <a:ext cx="8505825" cy="1095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15" name="Object 3"/>
          <p:cNvGraphicFramePr>
            <a:graphicFrameLocks noChangeAspect="1"/>
          </p:cNvGraphicFramePr>
          <p:nvPr/>
        </p:nvGraphicFramePr>
        <p:xfrm>
          <a:off x="1708150" y="3987800"/>
          <a:ext cx="3425825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97" name="公式" r:id="rId3" imgW="1247775" imgH="419735" progId="Equation.3">
                  <p:embed/>
                </p:oleObj>
              </mc:Choice>
              <mc:Fallback>
                <p:oleObj name="公式" r:id="rId3" imgW="1247775" imgH="41973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8150" y="3987800"/>
                        <a:ext cx="3425825" cy="126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16" name="Object 4"/>
          <p:cNvGraphicFramePr>
            <a:graphicFrameLocks noChangeAspect="1"/>
          </p:cNvGraphicFramePr>
          <p:nvPr/>
        </p:nvGraphicFramePr>
        <p:xfrm>
          <a:off x="381000" y="3571875"/>
          <a:ext cx="41973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98" name="公式" r:id="rId5" imgW="1344930" imgH="161290" progId="Equation.3">
                  <p:embed/>
                </p:oleObj>
              </mc:Choice>
              <mc:Fallback>
                <p:oleObj name="公式" r:id="rId5" imgW="1344930" imgH="16129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571875"/>
                        <a:ext cx="4197350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3317" name="Group 5"/>
          <p:cNvGrpSpPr/>
          <p:nvPr/>
        </p:nvGrpSpPr>
        <p:grpSpPr bwMode="auto">
          <a:xfrm>
            <a:off x="2595563" y="1122363"/>
            <a:ext cx="3824287" cy="2522537"/>
            <a:chOff x="1647" y="634"/>
            <a:chExt cx="2409" cy="1589"/>
          </a:xfrm>
        </p:grpSpPr>
        <p:sp>
          <p:nvSpPr>
            <p:cNvPr id="67592" name="Text Box 6"/>
            <p:cNvSpPr txBox="1">
              <a:spLocks noChangeArrowheads="1"/>
            </p:cNvSpPr>
            <p:nvPr/>
          </p:nvSpPr>
          <p:spPr bwMode="auto">
            <a:xfrm>
              <a:off x="3612" y="1128"/>
              <a:ext cx="4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ea typeface="楷体_GB2312" pitchFamily="49" charset="-122"/>
                </a:rPr>
                <a:t>u</a:t>
              </a:r>
              <a:r>
                <a:rPr kumimoji="1" lang="en-US" altLang="zh-CN" sz="3200" b="1" baseline="-25000">
                  <a:ea typeface="楷体_GB2312" pitchFamily="49" charset="-122"/>
                </a:rPr>
                <a:t>o</a:t>
              </a:r>
              <a:endParaRPr kumimoji="1" lang="en-US" altLang="zh-CN" sz="3200" b="1">
                <a:ea typeface="楷体_GB2312" pitchFamily="49" charset="-122"/>
              </a:endParaRPr>
            </a:p>
          </p:txBody>
        </p:sp>
        <p:sp>
          <p:nvSpPr>
            <p:cNvPr id="67593" name="Text Box 7"/>
            <p:cNvSpPr txBox="1">
              <a:spLocks noChangeArrowheads="1"/>
            </p:cNvSpPr>
            <p:nvPr/>
          </p:nvSpPr>
          <p:spPr bwMode="auto">
            <a:xfrm>
              <a:off x="2283" y="1584"/>
              <a:ext cx="3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b="1" i="1">
                  <a:ea typeface="楷体_GB2312" pitchFamily="49" charset="-122"/>
                </a:rPr>
                <a:t>R</a:t>
              </a:r>
              <a:r>
                <a:rPr kumimoji="1" lang="en-US" altLang="zh-CN" sz="2000" b="1" baseline="-25000">
                  <a:ea typeface="楷体_GB2312" pitchFamily="49" charset="-122"/>
                </a:rPr>
                <a:t>2</a:t>
              </a:r>
              <a:endParaRPr kumimoji="1" lang="en-US" altLang="zh-CN" sz="2000" b="1">
                <a:ea typeface="楷体_GB2312" pitchFamily="49" charset="-122"/>
              </a:endParaRPr>
            </a:p>
          </p:txBody>
        </p:sp>
        <p:sp>
          <p:nvSpPr>
            <p:cNvPr id="67594" name="Text Box 8"/>
            <p:cNvSpPr txBox="1">
              <a:spLocks noChangeArrowheads="1"/>
            </p:cNvSpPr>
            <p:nvPr/>
          </p:nvSpPr>
          <p:spPr bwMode="auto">
            <a:xfrm>
              <a:off x="2295" y="1053"/>
              <a:ext cx="35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b="1" i="1">
                  <a:ea typeface="楷体_GB2312" pitchFamily="49" charset="-122"/>
                </a:rPr>
                <a:t>R</a:t>
              </a:r>
              <a:r>
                <a:rPr kumimoji="1" lang="en-US" altLang="zh-CN" sz="2000" b="1" baseline="-25000">
                  <a:ea typeface="楷体_GB2312" pitchFamily="49" charset="-122"/>
                </a:rPr>
                <a:t>2</a:t>
              </a:r>
              <a:endParaRPr kumimoji="1" lang="en-US" altLang="zh-CN" sz="2000" b="1">
                <a:ea typeface="楷体_GB2312" pitchFamily="49" charset="-122"/>
              </a:endParaRPr>
            </a:p>
          </p:txBody>
        </p:sp>
        <p:sp>
          <p:nvSpPr>
            <p:cNvPr id="67595" name="Line 9"/>
            <p:cNvSpPr>
              <a:spLocks noChangeShapeType="1"/>
            </p:cNvSpPr>
            <p:nvPr/>
          </p:nvSpPr>
          <p:spPr bwMode="auto">
            <a:xfrm>
              <a:off x="2737" y="903"/>
              <a:ext cx="787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596" name="Line 10"/>
            <p:cNvSpPr>
              <a:spLocks noChangeShapeType="1"/>
            </p:cNvSpPr>
            <p:nvPr/>
          </p:nvSpPr>
          <p:spPr bwMode="auto">
            <a:xfrm>
              <a:off x="2737" y="1581"/>
              <a:ext cx="0" cy="5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597" name="Line 11"/>
            <p:cNvSpPr>
              <a:spLocks noChangeShapeType="1"/>
            </p:cNvSpPr>
            <p:nvPr/>
          </p:nvSpPr>
          <p:spPr bwMode="auto">
            <a:xfrm flipH="1">
              <a:off x="2733" y="898"/>
              <a:ext cx="0" cy="4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598" name="Line 12"/>
            <p:cNvSpPr>
              <a:spLocks noChangeShapeType="1"/>
            </p:cNvSpPr>
            <p:nvPr/>
          </p:nvSpPr>
          <p:spPr bwMode="auto">
            <a:xfrm>
              <a:off x="3511" y="910"/>
              <a:ext cx="0" cy="5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599" name="Line 13"/>
            <p:cNvSpPr>
              <a:spLocks noChangeShapeType="1"/>
            </p:cNvSpPr>
            <p:nvPr/>
          </p:nvSpPr>
          <p:spPr bwMode="auto">
            <a:xfrm>
              <a:off x="3467" y="1478"/>
              <a:ext cx="2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00" name="Line 14"/>
            <p:cNvSpPr>
              <a:spLocks noChangeShapeType="1"/>
            </p:cNvSpPr>
            <p:nvPr/>
          </p:nvSpPr>
          <p:spPr bwMode="auto">
            <a:xfrm>
              <a:off x="2621" y="2127"/>
              <a:ext cx="233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01" name="Text Box 15"/>
            <p:cNvSpPr txBox="1">
              <a:spLocks noChangeArrowheads="1"/>
            </p:cNvSpPr>
            <p:nvPr/>
          </p:nvSpPr>
          <p:spPr bwMode="auto">
            <a:xfrm>
              <a:off x="2760" y="1768"/>
              <a:ext cx="35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b="1" i="1">
                  <a:ea typeface="楷体_GB2312" pitchFamily="49" charset="-122"/>
                </a:rPr>
                <a:t>R</a:t>
              </a:r>
              <a:r>
                <a:rPr kumimoji="1" lang="en-US" altLang="zh-CN" sz="2000" b="1" baseline="-25000">
                  <a:ea typeface="楷体_GB2312" pitchFamily="49" charset="-122"/>
                </a:rPr>
                <a:t>F</a:t>
              </a:r>
              <a:endParaRPr kumimoji="1" lang="en-US" altLang="zh-CN" sz="2000" b="1">
                <a:ea typeface="楷体_GB2312" pitchFamily="49" charset="-122"/>
              </a:endParaRPr>
            </a:p>
          </p:txBody>
        </p:sp>
        <p:sp>
          <p:nvSpPr>
            <p:cNvPr id="67602" name="Text Box 16"/>
            <p:cNvSpPr txBox="1">
              <a:spLocks noChangeArrowheads="1"/>
            </p:cNvSpPr>
            <p:nvPr/>
          </p:nvSpPr>
          <p:spPr bwMode="auto">
            <a:xfrm>
              <a:off x="3001" y="902"/>
              <a:ext cx="37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b="1" i="1">
                  <a:ea typeface="楷体_GB2312" pitchFamily="49" charset="-122"/>
                </a:rPr>
                <a:t>R</a:t>
              </a:r>
              <a:r>
                <a:rPr kumimoji="1" lang="en-US" altLang="zh-CN" sz="2000" b="1" baseline="-25000">
                  <a:ea typeface="楷体_GB2312" pitchFamily="49" charset="-122"/>
                </a:rPr>
                <a:t>F</a:t>
              </a:r>
              <a:endParaRPr kumimoji="1" lang="en-US" altLang="zh-CN" sz="2000" b="1">
                <a:ea typeface="楷体_GB2312" pitchFamily="49" charset="-122"/>
              </a:endParaRPr>
            </a:p>
          </p:txBody>
        </p:sp>
        <p:sp>
          <p:nvSpPr>
            <p:cNvPr id="67603" name="Oval 17"/>
            <p:cNvSpPr>
              <a:spLocks noChangeArrowheads="1"/>
            </p:cNvSpPr>
            <p:nvPr/>
          </p:nvSpPr>
          <p:spPr bwMode="auto">
            <a:xfrm>
              <a:off x="3708" y="1463"/>
              <a:ext cx="36" cy="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04" name="Oval 18"/>
            <p:cNvSpPr>
              <a:spLocks noChangeArrowheads="1"/>
            </p:cNvSpPr>
            <p:nvPr/>
          </p:nvSpPr>
          <p:spPr bwMode="auto">
            <a:xfrm>
              <a:off x="2713" y="1357"/>
              <a:ext cx="42" cy="3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05" name="Oval 19"/>
            <p:cNvSpPr>
              <a:spLocks noChangeArrowheads="1"/>
            </p:cNvSpPr>
            <p:nvPr/>
          </p:nvSpPr>
          <p:spPr bwMode="auto">
            <a:xfrm>
              <a:off x="2713" y="1558"/>
              <a:ext cx="43" cy="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06" name="Oval 20"/>
            <p:cNvSpPr>
              <a:spLocks noChangeArrowheads="1"/>
            </p:cNvSpPr>
            <p:nvPr/>
          </p:nvSpPr>
          <p:spPr bwMode="auto">
            <a:xfrm>
              <a:off x="3488" y="1456"/>
              <a:ext cx="42" cy="3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07" name="Line 21"/>
            <p:cNvSpPr>
              <a:spLocks noChangeShapeType="1"/>
            </p:cNvSpPr>
            <p:nvPr/>
          </p:nvSpPr>
          <p:spPr bwMode="auto">
            <a:xfrm flipV="1">
              <a:off x="2124" y="1367"/>
              <a:ext cx="734" cy="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08" name="Line 22"/>
            <p:cNvSpPr>
              <a:spLocks noChangeShapeType="1"/>
            </p:cNvSpPr>
            <p:nvPr/>
          </p:nvSpPr>
          <p:spPr bwMode="auto">
            <a:xfrm rot="-5400000">
              <a:off x="2584" y="1463"/>
              <a:ext cx="544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09" name="Line 23"/>
            <p:cNvSpPr>
              <a:spLocks noChangeShapeType="1"/>
            </p:cNvSpPr>
            <p:nvPr/>
          </p:nvSpPr>
          <p:spPr bwMode="auto">
            <a:xfrm rot="-5400000">
              <a:off x="3127" y="1461"/>
              <a:ext cx="5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0" name="Line 24"/>
            <p:cNvSpPr>
              <a:spLocks noChangeShapeType="1"/>
            </p:cNvSpPr>
            <p:nvPr/>
          </p:nvSpPr>
          <p:spPr bwMode="auto">
            <a:xfrm>
              <a:off x="2858" y="1205"/>
              <a:ext cx="5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1" name="Line 25"/>
            <p:cNvSpPr>
              <a:spLocks noChangeShapeType="1"/>
            </p:cNvSpPr>
            <p:nvPr/>
          </p:nvSpPr>
          <p:spPr bwMode="auto">
            <a:xfrm flipV="1">
              <a:off x="2850" y="1721"/>
              <a:ext cx="557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2" name="Text Box 26"/>
            <p:cNvSpPr txBox="1">
              <a:spLocks noChangeArrowheads="1"/>
            </p:cNvSpPr>
            <p:nvPr/>
          </p:nvSpPr>
          <p:spPr bwMode="auto">
            <a:xfrm>
              <a:off x="2776" y="1179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800" b="1">
                  <a:ea typeface="楷体_GB2312" pitchFamily="49" charset="-122"/>
                </a:rPr>
                <a:t>－</a:t>
              </a:r>
              <a:endParaRPr kumimoji="1" lang="zh-CN" altLang="en-US" sz="2800" b="1">
                <a:ea typeface="楷体_GB2312" pitchFamily="49" charset="-122"/>
              </a:endParaRPr>
            </a:p>
          </p:txBody>
        </p:sp>
        <p:sp>
          <p:nvSpPr>
            <p:cNvPr id="67613" name="Text Box 27"/>
            <p:cNvSpPr txBox="1">
              <a:spLocks noChangeArrowheads="1"/>
            </p:cNvSpPr>
            <p:nvPr/>
          </p:nvSpPr>
          <p:spPr bwMode="auto">
            <a:xfrm>
              <a:off x="3184" y="1297"/>
              <a:ext cx="2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+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67614" name="Line 28"/>
            <p:cNvSpPr>
              <a:spLocks noChangeShapeType="1"/>
            </p:cNvSpPr>
            <p:nvPr/>
          </p:nvSpPr>
          <p:spPr bwMode="auto">
            <a:xfrm>
              <a:off x="3395" y="1478"/>
              <a:ext cx="1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15" name="AutoShape 29"/>
            <p:cNvSpPr>
              <a:spLocks noChangeArrowheads="1"/>
            </p:cNvSpPr>
            <p:nvPr/>
          </p:nvSpPr>
          <p:spPr bwMode="auto">
            <a:xfrm rot="5400000">
              <a:off x="3097" y="1229"/>
              <a:ext cx="88" cy="107"/>
            </a:xfrm>
            <a:prstGeom prst="flowChartExtra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7616" name="Object 30"/>
            <p:cNvGraphicFramePr>
              <a:graphicFrameLocks noChangeAspect="1"/>
            </p:cNvGraphicFramePr>
            <p:nvPr/>
          </p:nvGraphicFramePr>
          <p:xfrm>
            <a:off x="3213" y="1213"/>
            <a:ext cx="226" cy="1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7699" name="公式" r:id="rId7" imgW="152400" imgH="127000" progId="Equation.3">
                    <p:embed/>
                  </p:oleObj>
                </mc:Choice>
                <mc:Fallback>
                  <p:oleObj name="公式" r:id="rId7" imgW="152400" imgH="1270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3" y="1213"/>
                          <a:ext cx="226" cy="1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7617" name="Text Box 31"/>
            <p:cNvSpPr txBox="1">
              <a:spLocks noChangeArrowheads="1"/>
            </p:cNvSpPr>
            <p:nvPr/>
          </p:nvSpPr>
          <p:spPr bwMode="auto">
            <a:xfrm>
              <a:off x="2910" y="1268"/>
              <a:ext cx="4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FF3300"/>
                  </a:solidFill>
                  <a:ea typeface="楷体_GB2312" pitchFamily="49" charset="-122"/>
                </a:rPr>
                <a:t>A</a:t>
              </a:r>
              <a:r>
                <a:rPr kumimoji="1" lang="en-US" altLang="zh-CN" sz="3200" b="1" baseline="-25000">
                  <a:solidFill>
                    <a:srgbClr val="FF3300"/>
                  </a:solidFill>
                  <a:ea typeface="楷体_GB2312" pitchFamily="49" charset="-122"/>
                </a:rPr>
                <a:t>3</a:t>
              </a:r>
              <a:endParaRPr kumimoji="1" lang="en-US" altLang="zh-CN" sz="3200" b="1" baseline="-250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67618" name="Rectangle 32"/>
            <p:cNvSpPr>
              <a:spLocks noChangeArrowheads="1"/>
            </p:cNvSpPr>
            <p:nvPr/>
          </p:nvSpPr>
          <p:spPr bwMode="auto">
            <a:xfrm rot="-5400000">
              <a:off x="2387" y="1245"/>
              <a:ext cx="66" cy="25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19" name="Line 33"/>
            <p:cNvSpPr>
              <a:spLocks noChangeShapeType="1"/>
            </p:cNvSpPr>
            <p:nvPr/>
          </p:nvSpPr>
          <p:spPr bwMode="auto">
            <a:xfrm flipV="1">
              <a:off x="2106" y="1581"/>
              <a:ext cx="752" cy="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20" name="Rectangle 34"/>
            <p:cNvSpPr>
              <a:spLocks noChangeArrowheads="1"/>
            </p:cNvSpPr>
            <p:nvPr/>
          </p:nvSpPr>
          <p:spPr bwMode="auto">
            <a:xfrm rot="-5400000">
              <a:off x="2387" y="1459"/>
              <a:ext cx="66" cy="25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21" name="Rectangle 35"/>
            <p:cNvSpPr>
              <a:spLocks noChangeArrowheads="1"/>
            </p:cNvSpPr>
            <p:nvPr/>
          </p:nvSpPr>
          <p:spPr bwMode="auto">
            <a:xfrm rot="-5400000">
              <a:off x="3076" y="777"/>
              <a:ext cx="66" cy="25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22" name="Rectangle 36"/>
            <p:cNvSpPr>
              <a:spLocks noChangeArrowheads="1"/>
            </p:cNvSpPr>
            <p:nvPr/>
          </p:nvSpPr>
          <p:spPr bwMode="auto">
            <a:xfrm>
              <a:off x="2693" y="1729"/>
              <a:ext cx="89" cy="20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23" name="Line 37"/>
            <p:cNvSpPr>
              <a:spLocks noChangeShapeType="1"/>
            </p:cNvSpPr>
            <p:nvPr/>
          </p:nvSpPr>
          <p:spPr bwMode="auto">
            <a:xfrm flipH="1">
              <a:off x="2115" y="918"/>
              <a:ext cx="0" cy="46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24" name="Line 38"/>
            <p:cNvSpPr>
              <a:spLocks noChangeShapeType="1"/>
            </p:cNvSpPr>
            <p:nvPr/>
          </p:nvSpPr>
          <p:spPr bwMode="auto">
            <a:xfrm>
              <a:off x="2115" y="1588"/>
              <a:ext cx="0" cy="5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7625" name="Rectangle 39"/>
            <p:cNvSpPr>
              <a:spLocks noChangeArrowheads="1"/>
            </p:cNvSpPr>
            <p:nvPr/>
          </p:nvSpPr>
          <p:spPr bwMode="auto">
            <a:xfrm>
              <a:off x="1659" y="634"/>
              <a:ext cx="42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3200" b="1" i="1">
                  <a:ea typeface="楷体_GB2312" pitchFamily="49" charset="-122"/>
                </a:rPr>
                <a:t>u</a:t>
              </a:r>
              <a:r>
                <a:rPr kumimoji="1" lang="en-US" altLang="zh-CN" sz="3200" b="1" baseline="-25000">
                  <a:ea typeface="楷体_GB2312" pitchFamily="49" charset="-122"/>
                </a:rPr>
                <a:t>o1</a:t>
              </a:r>
              <a:endParaRPr kumimoji="1" lang="en-US" altLang="zh-CN" sz="3200" b="1" baseline="-25000">
                <a:ea typeface="楷体_GB2312" pitchFamily="49" charset="-122"/>
              </a:endParaRPr>
            </a:p>
          </p:txBody>
        </p:sp>
        <p:sp>
          <p:nvSpPr>
            <p:cNvPr id="67626" name="Rectangle 40"/>
            <p:cNvSpPr>
              <a:spLocks noChangeArrowheads="1"/>
            </p:cNvSpPr>
            <p:nvPr/>
          </p:nvSpPr>
          <p:spPr bwMode="auto">
            <a:xfrm>
              <a:off x="1647" y="1858"/>
              <a:ext cx="42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3200" b="1" i="1">
                  <a:ea typeface="楷体_GB2312" pitchFamily="49" charset="-122"/>
                </a:rPr>
                <a:t>u</a:t>
              </a:r>
              <a:r>
                <a:rPr kumimoji="1" lang="en-US" altLang="zh-CN" sz="3200" b="1" baseline="-25000">
                  <a:ea typeface="楷体_GB2312" pitchFamily="49" charset="-122"/>
                </a:rPr>
                <a:t>o2</a:t>
              </a:r>
              <a:endParaRPr kumimoji="1" lang="en-US" altLang="zh-CN" sz="3200" b="1" baseline="-25000">
                <a:ea typeface="楷体_GB2312" pitchFamily="49" charset="-122"/>
              </a:endParaRPr>
            </a:p>
          </p:txBody>
        </p:sp>
        <p:sp useBgFill="1">
          <p:nvSpPr>
            <p:cNvPr id="67627" name="Oval 41"/>
            <p:cNvSpPr>
              <a:spLocks noChangeArrowheads="1"/>
            </p:cNvSpPr>
            <p:nvPr/>
          </p:nvSpPr>
          <p:spPr bwMode="auto">
            <a:xfrm>
              <a:off x="2076" y="888"/>
              <a:ext cx="68" cy="68"/>
            </a:xfrm>
            <a:prstGeom prst="ellipse">
              <a:avLst/>
            </a:prstGeom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67628" name="Oval 42"/>
            <p:cNvSpPr>
              <a:spLocks noChangeArrowheads="1"/>
            </p:cNvSpPr>
            <p:nvPr/>
          </p:nvSpPr>
          <p:spPr bwMode="auto">
            <a:xfrm>
              <a:off x="2076" y="2136"/>
              <a:ext cx="68" cy="68"/>
            </a:xfrm>
            <a:prstGeom prst="ellipse">
              <a:avLst/>
            </a:prstGeom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7629" name="Text Box 43"/>
            <p:cNvSpPr txBox="1">
              <a:spLocks noChangeArrowheads="1"/>
            </p:cNvSpPr>
            <p:nvPr/>
          </p:nvSpPr>
          <p:spPr bwMode="auto">
            <a:xfrm>
              <a:off x="2828" y="1413"/>
              <a:ext cx="24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+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</p:grpSp>
      <p:graphicFrame>
        <p:nvGraphicFramePr>
          <p:cNvPr id="653356" name="Object 44"/>
          <p:cNvGraphicFramePr>
            <a:graphicFrameLocks noChangeAspect="1"/>
          </p:cNvGraphicFramePr>
          <p:nvPr/>
        </p:nvGraphicFramePr>
        <p:xfrm>
          <a:off x="5021263" y="3987800"/>
          <a:ext cx="3243262" cy="126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00" name="公式" r:id="rId9" imgW="1172845" imgH="419735" progId="Equation.3">
                  <p:embed/>
                </p:oleObj>
              </mc:Choice>
              <mc:Fallback>
                <p:oleObj name="公式" r:id="rId9" imgW="1172845" imgH="419735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1263" y="3987800"/>
                        <a:ext cx="3243262" cy="126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3357" name="Object 45"/>
          <p:cNvGraphicFramePr>
            <a:graphicFrameLocks noChangeAspect="1"/>
          </p:cNvGraphicFramePr>
          <p:nvPr/>
        </p:nvGraphicFramePr>
        <p:xfrm>
          <a:off x="2103438" y="5135563"/>
          <a:ext cx="3316287" cy="126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701" name="公式" r:id="rId11" imgW="1204595" imgH="419735" progId="Equation.3">
                  <p:embed/>
                </p:oleObj>
              </mc:Choice>
              <mc:Fallback>
                <p:oleObj name="公式" r:id="rId11" imgW="1204595" imgH="419735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3438" y="5135563"/>
                        <a:ext cx="3316287" cy="1265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5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3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3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10" name="Group 2"/>
          <p:cNvGrpSpPr/>
          <p:nvPr/>
        </p:nvGrpSpPr>
        <p:grpSpPr bwMode="auto">
          <a:xfrm>
            <a:off x="323850" y="477838"/>
            <a:ext cx="719138" cy="719137"/>
            <a:chOff x="648" y="3012"/>
            <a:chExt cx="453" cy="453"/>
          </a:xfrm>
        </p:grpSpPr>
        <p:sp useBgFill="1">
          <p:nvSpPr>
            <p:cNvPr id="68703" name="Oval 3"/>
            <p:cNvSpPr>
              <a:spLocks noChangeArrowheads="1"/>
            </p:cNvSpPr>
            <p:nvPr/>
          </p:nvSpPr>
          <p:spPr bwMode="auto">
            <a:xfrm>
              <a:off x="648" y="3012"/>
              <a:ext cx="453" cy="453"/>
            </a:xfrm>
            <a:prstGeom prst="ellipse">
              <a:avLst/>
            </a:prstGeom>
            <a:ln w="31750">
              <a:solidFill>
                <a:srgbClr val="0000FF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704" name="Text Box 4"/>
            <p:cNvSpPr txBox="1">
              <a:spLocks noChangeArrowheads="1"/>
            </p:cNvSpPr>
            <p:nvPr/>
          </p:nvSpPr>
          <p:spPr bwMode="auto">
            <a:xfrm>
              <a:off x="660" y="3048"/>
              <a:ext cx="39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3600" b="1">
                  <a:solidFill>
                    <a:srgbClr val="FF5050"/>
                  </a:solidFill>
                  <a:ea typeface="楷体_GB2312" pitchFamily="49" charset="-122"/>
                </a:rPr>
                <a:t>例</a:t>
              </a:r>
              <a:endParaRPr kumimoji="1" lang="zh-CN" altLang="en-US" sz="3600" b="1">
                <a:solidFill>
                  <a:srgbClr val="FF5050"/>
                </a:solidFill>
                <a:ea typeface="楷体_GB2312" pitchFamily="49" charset="-122"/>
              </a:endParaRPr>
            </a:p>
          </p:txBody>
        </p:sp>
      </p:grpSp>
      <p:sp>
        <p:nvSpPr>
          <p:cNvPr id="654341" name="Text Box 5"/>
          <p:cNvSpPr txBox="1">
            <a:spLocks noChangeArrowheads="1"/>
          </p:cNvSpPr>
          <p:nvPr/>
        </p:nvSpPr>
        <p:spPr bwMode="auto">
          <a:xfrm>
            <a:off x="3657600" y="1600200"/>
            <a:ext cx="800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FF3300"/>
                </a:solidFill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3300"/>
                </a:solidFill>
                <a:ea typeface="楷体_GB2312" pitchFamily="49" charset="-122"/>
              </a:rPr>
              <a:t>o1</a:t>
            </a:r>
            <a:endParaRPr kumimoji="1" lang="en-US" altLang="zh-CN" sz="2800" b="1" baseline="-25000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654342" name="Text Box 6"/>
          <p:cNvSpPr txBox="1">
            <a:spLocks noChangeArrowheads="1"/>
          </p:cNvSpPr>
          <p:nvPr/>
        </p:nvSpPr>
        <p:spPr bwMode="auto">
          <a:xfrm>
            <a:off x="6229350" y="1847850"/>
            <a:ext cx="800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FF3300"/>
                </a:solidFill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3300"/>
                </a:solidFill>
                <a:ea typeface="楷体_GB2312" pitchFamily="49" charset="-122"/>
              </a:rPr>
              <a:t>o2</a:t>
            </a:r>
            <a:endParaRPr kumimoji="1" lang="en-US" altLang="zh-CN" sz="2800" b="1" baseline="-25000">
              <a:solidFill>
                <a:srgbClr val="FF3300"/>
              </a:solidFill>
              <a:ea typeface="楷体_GB2312" pitchFamily="49" charset="-122"/>
            </a:endParaRPr>
          </a:p>
        </p:txBody>
      </p:sp>
      <p:grpSp>
        <p:nvGrpSpPr>
          <p:cNvPr id="68613" name="Group 7"/>
          <p:cNvGrpSpPr/>
          <p:nvPr/>
        </p:nvGrpSpPr>
        <p:grpSpPr bwMode="auto">
          <a:xfrm>
            <a:off x="1309688" y="762000"/>
            <a:ext cx="6286500" cy="2847975"/>
            <a:chOff x="540" y="564"/>
            <a:chExt cx="3960" cy="1794"/>
          </a:xfrm>
        </p:grpSpPr>
        <p:sp>
          <p:nvSpPr>
            <p:cNvPr id="68621" name="Text Box 8"/>
            <p:cNvSpPr txBox="1">
              <a:spLocks noChangeArrowheads="1"/>
            </p:cNvSpPr>
            <p:nvPr/>
          </p:nvSpPr>
          <p:spPr bwMode="auto">
            <a:xfrm>
              <a:off x="540" y="1360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i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68622" name="Text Box 9"/>
            <p:cNvSpPr txBox="1">
              <a:spLocks noChangeArrowheads="1"/>
            </p:cNvSpPr>
            <p:nvPr/>
          </p:nvSpPr>
          <p:spPr bwMode="auto">
            <a:xfrm>
              <a:off x="960" y="97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000" b="1" baseline="-25000">
                  <a:ea typeface="楷体_GB2312" pitchFamily="49" charset="-122"/>
                </a:rPr>
                <a:t>1</a:t>
              </a:r>
              <a:endParaRPr kumimoji="1" lang="en-US" altLang="zh-CN" sz="1600" b="1">
                <a:ea typeface="楷体_GB2312" pitchFamily="49" charset="-122"/>
              </a:endParaRPr>
            </a:p>
          </p:txBody>
        </p:sp>
        <p:sp>
          <p:nvSpPr>
            <p:cNvPr id="68623" name="Text Box 10"/>
            <p:cNvSpPr txBox="1">
              <a:spLocks noChangeArrowheads="1"/>
            </p:cNvSpPr>
            <p:nvPr/>
          </p:nvSpPr>
          <p:spPr bwMode="auto">
            <a:xfrm>
              <a:off x="1584" y="56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000" b="1" baseline="-25000">
                  <a:ea typeface="楷体_GB2312" pitchFamily="49" charset="-122"/>
                </a:rPr>
                <a:t>F</a:t>
              </a:r>
              <a:endParaRPr kumimoji="1" lang="en-US" altLang="zh-CN" sz="1600" b="1">
                <a:ea typeface="楷体_GB2312" pitchFamily="49" charset="-122"/>
              </a:endParaRPr>
            </a:p>
          </p:txBody>
        </p:sp>
        <p:grpSp>
          <p:nvGrpSpPr>
            <p:cNvPr id="68624" name="Group 11"/>
            <p:cNvGrpSpPr/>
            <p:nvPr/>
          </p:nvGrpSpPr>
          <p:grpSpPr bwMode="auto">
            <a:xfrm>
              <a:off x="912" y="1278"/>
              <a:ext cx="384" cy="96"/>
              <a:chOff x="1584" y="432"/>
              <a:chExt cx="384" cy="96"/>
            </a:xfrm>
          </p:grpSpPr>
          <p:sp>
            <p:nvSpPr>
              <p:cNvPr id="68700" name="Rectangle 12"/>
              <p:cNvSpPr>
                <a:spLocks noChangeArrowheads="1"/>
              </p:cNvSpPr>
              <p:nvPr/>
            </p:nvSpPr>
            <p:spPr bwMode="auto">
              <a:xfrm>
                <a:off x="1680" y="432"/>
                <a:ext cx="192" cy="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01" name="Line 13"/>
              <p:cNvSpPr>
                <a:spLocks noChangeShapeType="1"/>
              </p:cNvSpPr>
              <p:nvPr/>
            </p:nvSpPr>
            <p:spPr bwMode="auto">
              <a:xfrm>
                <a:off x="1584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702" name="Line 14"/>
              <p:cNvSpPr>
                <a:spLocks noChangeShapeType="1"/>
              </p:cNvSpPr>
              <p:nvPr/>
            </p:nvSpPr>
            <p:spPr bwMode="auto">
              <a:xfrm>
                <a:off x="1872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8625" name="Group 15"/>
            <p:cNvGrpSpPr/>
            <p:nvPr/>
          </p:nvGrpSpPr>
          <p:grpSpPr bwMode="auto">
            <a:xfrm>
              <a:off x="1536" y="852"/>
              <a:ext cx="384" cy="96"/>
              <a:chOff x="1584" y="432"/>
              <a:chExt cx="384" cy="96"/>
            </a:xfrm>
          </p:grpSpPr>
          <p:sp>
            <p:nvSpPr>
              <p:cNvPr id="68697" name="Rectangle 16"/>
              <p:cNvSpPr>
                <a:spLocks noChangeArrowheads="1"/>
              </p:cNvSpPr>
              <p:nvPr/>
            </p:nvSpPr>
            <p:spPr bwMode="auto">
              <a:xfrm>
                <a:off x="1680" y="432"/>
                <a:ext cx="192" cy="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98" name="Line 17"/>
              <p:cNvSpPr>
                <a:spLocks noChangeShapeType="1"/>
              </p:cNvSpPr>
              <p:nvPr/>
            </p:nvSpPr>
            <p:spPr bwMode="auto">
              <a:xfrm>
                <a:off x="1584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99" name="Line 18"/>
              <p:cNvSpPr>
                <a:spLocks noChangeShapeType="1"/>
              </p:cNvSpPr>
              <p:nvPr/>
            </p:nvSpPr>
            <p:spPr bwMode="auto">
              <a:xfrm>
                <a:off x="1872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8626" name="Rectangle 19"/>
            <p:cNvSpPr>
              <a:spLocks noChangeArrowheads="1"/>
            </p:cNvSpPr>
            <p:nvPr/>
          </p:nvSpPr>
          <p:spPr bwMode="auto">
            <a:xfrm>
              <a:off x="1488" y="1140"/>
              <a:ext cx="480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7" name="Line 20"/>
            <p:cNvSpPr>
              <a:spLocks noChangeShapeType="1"/>
            </p:cNvSpPr>
            <p:nvPr/>
          </p:nvSpPr>
          <p:spPr bwMode="auto">
            <a:xfrm>
              <a:off x="1278" y="1320"/>
              <a:ext cx="210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8" name="Line 21"/>
            <p:cNvSpPr>
              <a:spLocks noChangeShapeType="1"/>
            </p:cNvSpPr>
            <p:nvPr/>
          </p:nvSpPr>
          <p:spPr bwMode="auto">
            <a:xfrm>
              <a:off x="1338" y="1620"/>
              <a:ext cx="1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29" name="Line 22"/>
            <p:cNvSpPr>
              <a:spLocks noChangeShapeType="1"/>
            </p:cNvSpPr>
            <p:nvPr/>
          </p:nvSpPr>
          <p:spPr bwMode="auto">
            <a:xfrm>
              <a:off x="1968" y="147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68630" name="AutoShape 23"/>
            <p:cNvSpPr>
              <a:spLocks noChangeArrowheads="1"/>
            </p:cNvSpPr>
            <p:nvPr/>
          </p:nvSpPr>
          <p:spPr bwMode="auto">
            <a:xfrm rot="-5400000">
              <a:off x="1656" y="1188"/>
              <a:ext cx="96" cy="96"/>
            </a:xfrm>
            <a:prstGeom prst="flowChartMerge">
              <a:avLst/>
            </a:prstGeom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8631" name="Object 24"/>
            <p:cNvGraphicFramePr>
              <a:graphicFrameLocks noChangeAspect="1"/>
            </p:cNvGraphicFramePr>
            <p:nvPr/>
          </p:nvGraphicFramePr>
          <p:xfrm>
            <a:off x="1776" y="1172"/>
            <a:ext cx="19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93" name="公式" r:id="rId1" imgW="152400" imgH="127000" progId="Equation.3">
                    <p:embed/>
                  </p:oleObj>
                </mc:Choice>
                <mc:Fallback>
                  <p:oleObj name="公式" r:id="rId1" imgW="152400" imgH="1270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1172"/>
                          <a:ext cx="192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32" name="Text Box 25"/>
            <p:cNvSpPr txBox="1">
              <a:spLocks noChangeArrowheads="1"/>
            </p:cNvSpPr>
            <p:nvPr/>
          </p:nvSpPr>
          <p:spPr bwMode="auto">
            <a:xfrm>
              <a:off x="1458" y="1443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+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68633" name="Text Box 26"/>
            <p:cNvSpPr txBox="1">
              <a:spLocks noChangeArrowheads="1"/>
            </p:cNvSpPr>
            <p:nvPr/>
          </p:nvSpPr>
          <p:spPr bwMode="auto">
            <a:xfrm>
              <a:off x="1728" y="1293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+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68634" name="Line 27"/>
            <p:cNvSpPr>
              <a:spLocks noChangeShapeType="1"/>
            </p:cNvSpPr>
            <p:nvPr/>
          </p:nvSpPr>
          <p:spPr bwMode="auto">
            <a:xfrm>
              <a:off x="1344" y="900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35" name="Line 28"/>
            <p:cNvSpPr>
              <a:spLocks noChangeShapeType="1"/>
            </p:cNvSpPr>
            <p:nvPr/>
          </p:nvSpPr>
          <p:spPr bwMode="auto">
            <a:xfrm flipV="1">
              <a:off x="1338" y="894"/>
              <a:ext cx="246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36" name="Line 29"/>
            <p:cNvSpPr>
              <a:spLocks noChangeShapeType="1"/>
            </p:cNvSpPr>
            <p:nvPr/>
          </p:nvSpPr>
          <p:spPr bwMode="auto">
            <a:xfrm>
              <a:off x="2064" y="1476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37" name="Line 30"/>
            <p:cNvSpPr>
              <a:spLocks noChangeShapeType="1"/>
            </p:cNvSpPr>
            <p:nvPr/>
          </p:nvSpPr>
          <p:spPr bwMode="auto">
            <a:xfrm>
              <a:off x="2112" y="900"/>
              <a:ext cx="0" cy="14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38" name="Line 31"/>
            <p:cNvSpPr>
              <a:spLocks noChangeShapeType="1"/>
            </p:cNvSpPr>
            <p:nvPr/>
          </p:nvSpPr>
          <p:spPr bwMode="auto">
            <a:xfrm>
              <a:off x="1920" y="90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8639" name="Group 32"/>
            <p:cNvGrpSpPr/>
            <p:nvPr/>
          </p:nvGrpSpPr>
          <p:grpSpPr bwMode="auto">
            <a:xfrm>
              <a:off x="1248" y="1950"/>
              <a:ext cx="192" cy="96"/>
              <a:chOff x="3168" y="2448"/>
              <a:chExt cx="192" cy="192"/>
            </a:xfrm>
          </p:grpSpPr>
          <p:sp>
            <p:nvSpPr>
              <p:cNvPr id="68695" name="Line 33"/>
              <p:cNvSpPr>
                <a:spLocks noChangeShapeType="1"/>
              </p:cNvSpPr>
              <p:nvPr/>
            </p:nvSpPr>
            <p:spPr bwMode="auto">
              <a:xfrm>
                <a:off x="3264" y="244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8696" name="Line 34"/>
              <p:cNvSpPr>
                <a:spLocks noChangeShapeType="1"/>
              </p:cNvSpPr>
              <p:nvPr/>
            </p:nvSpPr>
            <p:spPr bwMode="auto">
              <a:xfrm>
                <a:off x="3168" y="264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8640" name="Group 35"/>
            <p:cNvGrpSpPr/>
            <p:nvPr/>
          </p:nvGrpSpPr>
          <p:grpSpPr bwMode="auto">
            <a:xfrm rot="-5400000">
              <a:off x="1140" y="1782"/>
              <a:ext cx="408" cy="96"/>
              <a:chOff x="1584" y="432"/>
              <a:chExt cx="384" cy="96"/>
            </a:xfrm>
          </p:grpSpPr>
          <p:sp>
            <p:nvSpPr>
              <p:cNvPr id="68692" name="Rectangle 36"/>
              <p:cNvSpPr>
                <a:spLocks noChangeArrowheads="1"/>
              </p:cNvSpPr>
              <p:nvPr/>
            </p:nvSpPr>
            <p:spPr bwMode="auto">
              <a:xfrm>
                <a:off x="1680" y="432"/>
                <a:ext cx="192" cy="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93" name="Line 37"/>
              <p:cNvSpPr>
                <a:spLocks noChangeShapeType="1"/>
              </p:cNvSpPr>
              <p:nvPr/>
            </p:nvSpPr>
            <p:spPr bwMode="auto">
              <a:xfrm>
                <a:off x="1584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94" name="Line 38"/>
              <p:cNvSpPr>
                <a:spLocks noChangeShapeType="1"/>
              </p:cNvSpPr>
              <p:nvPr/>
            </p:nvSpPr>
            <p:spPr bwMode="auto">
              <a:xfrm>
                <a:off x="1872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8641" name="Text Box 39"/>
            <p:cNvSpPr txBox="1">
              <a:spLocks noChangeArrowheads="1"/>
            </p:cNvSpPr>
            <p:nvPr/>
          </p:nvSpPr>
          <p:spPr bwMode="auto">
            <a:xfrm>
              <a:off x="996" y="1662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000" b="1" baseline="-25000">
                  <a:ea typeface="楷体_GB2312" pitchFamily="49" charset="-122"/>
                </a:rPr>
                <a:t>2</a:t>
              </a:r>
              <a:endParaRPr kumimoji="1" lang="en-US" altLang="zh-CN" sz="2000" b="1" baseline="-25000">
                <a:ea typeface="楷体_GB2312" pitchFamily="49" charset="-122"/>
              </a:endParaRPr>
            </a:p>
          </p:txBody>
        </p:sp>
        <p:sp>
          <p:nvSpPr>
            <p:cNvPr id="68642" name="Text Box 40"/>
            <p:cNvSpPr txBox="1">
              <a:spLocks noChangeArrowheads="1"/>
            </p:cNvSpPr>
            <p:nvPr/>
          </p:nvSpPr>
          <p:spPr bwMode="auto">
            <a:xfrm flipH="1" flipV="1">
              <a:off x="1416" y="1187"/>
              <a:ext cx="2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>
                  <a:ea typeface="楷体_GB2312" pitchFamily="49" charset="-122"/>
                </a:rPr>
                <a:t>-</a:t>
              </a:r>
              <a:endParaRPr kumimoji="1" lang="en-US" altLang="zh-CN" sz="3200" b="1">
                <a:ea typeface="楷体_GB2312" pitchFamily="49" charset="-122"/>
              </a:endParaRPr>
            </a:p>
          </p:txBody>
        </p:sp>
        <p:sp>
          <p:nvSpPr>
            <p:cNvPr id="68643" name="Oval 41"/>
            <p:cNvSpPr>
              <a:spLocks noChangeArrowheads="1"/>
            </p:cNvSpPr>
            <p:nvPr/>
          </p:nvSpPr>
          <p:spPr bwMode="auto">
            <a:xfrm>
              <a:off x="1320" y="1284"/>
              <a:ext cx="47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44" name="Oval 42"/>
            <p:cNvSpPr>
              <a:spLocks noChangeArrowheads="1"/>
            </p:cNvSpPr>
            <p:nvPr/>
          </p:nvSpPr>
          <p:spPr bwMode="auto">
            <a:xfrm>
              <a:off x="2088" y="1440"/>
              <a:ext cx="47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45" name="Oval 43"/>
            <p:cNvSpPr>
              <a:spLocks noChangeArrowheads="1"/>
            </p:cNvSpPr>
            <p:nvPr/>
          </p:nvSpPr>
          <p:spPr bwMode="auto">
            <a:xfrm>
              <a:off x="2388" y="1452"/>
              <a:ext cx="47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46" name="Oval 44"/>
            <p:cNvSpPr>
              <a:spLocks noChangeArrowheads="1"/>
            </p:cNvSpPr>
            <p:nvPr/>
          </p:nvSpPr>
          <p:spPr bwMode="auto">
            <a:xfrm>
              <a:off x="852" y="1302"/>
              <a:ext cx="47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47" name="Text Box 45"/>
            <p:cNvSpPr txBox="1">
              <a:spLocks noChangeArrowheads="1"/>
            </p:cNvSpPr>
            <p:nvPr/>
          </p:nvSpPr>
          <p:spPr bwMode="auto">
            <a:xfrm>
              <a:off x="2508" y="111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endParaRPr kumimoji="1" lang="en-US" altLang="zh-CN" sz="1600" b="1">
                <a:ea typeface="楷体_GB2312" pitchFamily="49" charset="-122"/>
              </a:endParaRPr>
            </a:p>
          </p:txBody>
        </p:sp>
        <p:sp>
          <p:nvSpPr>
            <p:cNvPr id="68648" name="Text Box 46"/>
            <p:cNvSpPr txBox="1">
              <a:spLocks noChangeArrowheads="1"/>
            </p:cNvSpPr>
            <p:nvPr/>
          </p:nvSpPr>
          <p:spPr bwMode="auto">
            <a:xfrm>
              <a:off x="3132" y="70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endParaRPr kumimoji="1" lang="en-US" altLang="zh-CN" sz="1600" b="1">
                <a:ea typeface="楷体_GB2312" pitchFamily="49" charset="-122"/>
              </a:endParaRPr>
            </a:p>
          </p:txBody>
        </p:sp>
        <p:grpSp>
          <p:nvGrpSpPr>
            <p:cNvPr id="68649" name="Group 47"/>
            <p:cNvGrpSpPr/>
            <p:nvPr/>
          </p:nvGrpSpPr>
          <p:grpSpPr bwMode="auto">
            <a:xfrm>
              <a:off x="2460" y="1422"/>
              <a:ext cx="384" cy="96"/>
              <a:chOff x="1584" y="432"/>
              <a:chExt cx="384" cy="96"/>
            </a:xfrm>
          </p:grpSpPr>
          <p:sp>
            <p:nvSpPr>
              <p:cNvPr id="68689" name="Rectangle 48"/>
              <p:cNvSpPr>
                <a:spLocks noChangeArrowheads="1"/>
              </p:cNvSpPr>
              <p:nvPr/>
            </p:nvSpPr>
            <p:spPr bwMode="auto">
              <a:xfrm>
                <a:off x="1680" y="432"/>
                <a:ext cx="192" cy="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90" name="Line 49"/>
              <p:cNvSpPr>
                <a:spLocks noChangeShapeType="1"/>
              </p:cNvSpPr>
              <p:nvPr/>
            </p:nvSpPr>
            <p:spPr bwMode="auto">
              <a:xfrm>
                <a:off x="1584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91" name="Line 50"/>
              <p:cNvSpPr>
                <a:spLocks noChangeShapeType="1"/>
              </p:cNvSpPr>
              <p:nvPr/>
            </p:nvSpPr>
            <p:spPr bwMode="auto">
              <a:xfrm>
                <a:off x="1872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8650" name="Group 51"/>
            <p:cNvGrpSpPr/>
            <p:nvPr/>
          </p:nvGrpSpPr>
          <p:grpSpPr bwMode="auto">
            <a:xfrm>
              <a:off x="3084" y="996"/>
              <a:ext cx="384" cy="96"/>
              <a:chOff x="1584" y="432"/>
              <a:chExt cx="384" cy="96"/>
            </a:xfrm>
          </p:grpSpPr>
          <p:sp>
            <p:nvSpPr>
              <p:cNvPr id="68686" name="Rectangle 52"/>
              <p:cNvSpPr>
                <a:spLocks noChangeArrowheads="1"/>
              </p:cNvSpPr>
              <p:nvPr/>
            </p:nvSpPr>
            <p:spPr bwMode="auto">
              <a:xfrm>
                <a:off x="1680" y="432"/>
                <a:ext cx="192" cy="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87" name="Line 53"/>
              <p:cNvSpPr>
                <a:spLocks noChangeShapeType="1"/>
              </p:cNvSpPr>
              <p:nvPr/>
            </p:nvSpPr>
            <p:spPr bwMode="auto">
              <a:xfrm>
                <a:off x="1584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88" name="Line 54"/>
              <p:cNvSpPr>
                <a:spLocks noChangeShapeType="1"/>
              </p:cNvSpPr>
              <p:nvPr/>
            </p:nvSpPr>
            <p:spPr bwMode="auto">
              <a:xfrm>
                <a:off x="1872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8651" name="Rectangle 55"/>
            <p:cNvSpPr>
              <a:spLocks noChangeArrowheads="1"/>
            </p:cNvSpPr>
            <p:nvPr/>
          </p:nvSpPr>
          <p:spPr bwMode="auto">
            <a:xfrm>
              <a:off x="3036" y="1284"/>
              <a:ext cx="480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52" name="Line 56"/>
            <p:cNvSpPr>
              <a:spLocks noChangeShapeType="1"/>
            </p:cNvSpPr>
            <p:nvPr/>
          </p:nvSpPr>
          <p:spPr bwMode="auto">
            <a:xfrm>
              <a:off x="2826" y="1464"/>
              <a:ext cx="210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53" name="Line 57"/>
            <p:cNvSpPr>
              <a:spLocks noChangeShapeType="1"/>
            </p:cNvSpPr>
            <p:nvPr/>
          </p:nvSpPr>
          <p:spPr bwMode="auto">
            <a:xfrm>
              <a:off x="2886" y="1764"/>
              <a:ext cx="1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8654" name="Line 58"/>
            <p:cNvSpPr>
              <a:spLocks noChangeShapeType="1"/>
            </p:cNvSpPr>
            <p:nvPr/>
          </p:nvSpPr>
          <p:spPr bwMode="auto">
            <a:xfrm>
              <a:off x="3516" y="162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68655" name="AutoShape 59"/>
            <p:cNvSpPr>
              <a:spLocks noChangeArrowheads="1"/>
            </p:cNvSpPr>
            <p:nvPr/>
          </p:nvSpPr>
          <p:spPr bwMode="auto">
            <a:xfrm rot="-5400000">
              <a:off x="3204" y="1332"/>
              <a:ext cx="96" cy="96"/>
            </a:xfrm>
            <a:prstGeom prst="flowChartMerge">
              <a:avLst/>
            </a:prstGeom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8656" name="Object 60"/>
            <p:cNvGraphicFramePr>
              <a:graphicFrameLocks noChangeAspect="1"/>
            </p:cNvGraphicFramePr>
            <p:nvPr/>
          </p:nvGraphicFramePr>
          <p:xfrm>
            <a:off x="3324" y="1316"/>
            <a:ext cx="19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8794" name="公式" r:id="rId3" imgW="152400" imgH="127000" progId="Equation.3">
                    <p:embed/>
                  </p:oleObj>
                </mc:Choice>
                <mc:Fallback>
                  <p:oleObj name="公式" r:id="rId3" imgW="152400" imgH="127000" progId="Equation.3">
                    <p:embed/>
                    <p:pic>
                      <p:nvPicPr>
                        <p:cNvPr id="0" name="Object 6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24" y="1316"/>
                          <a:ext cx="192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8657" name="Text Box 61"/>
            <p:cNvSpPr txBox="1">
              <a:spLocks noChangeArrowheads="1"/>
            </p:cNvSpPr>
            <p:nvPr/>
          </p:nvSpPr>
          <p:spPr bwMode="auto">
            <a:xfrm>
              <a:off x="3006" y="1587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+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68658" name="Text Box 62"/>
            <p:cNvSpPr txBox="1">
              <a:spLocks noChangeArrowheads="1"/>
            </p:cNvSpPr>
            <p:nvPr/>
          </p:nvSpPr>
          <p:spPr bwMode="auto">
            <a:xfrm>
              <a:off x="3276" y="1437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+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68659" name="Line 63"/>
            <p:cNvSpPr>
              <a:spLocks noChangeShapeType="1"/>
            </p:cNvSpPr>
            <p:nvPr/>
          </p:nvSpPr>
          <p:spPr bwMode="auto">
            <a:xfrm>
              <a:off x="2892" y="1044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60" name="Line 64"/>
            <p:cNvSpPr>
              <a:spLocks noChangeShapeType="1"/>
            </p:cNvSpPr>
            <p:nvPr/>
          </p:nvSpPr>
          <p:spPr bwMode="auto">
            <a:xfrm flipV="1">
              <a:off x="2886" y="1038"/>
              <a:ext cx="246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61" name="Line 65"/>
            <p:cNvSpPr>
              <a:spLocks noChangeShapeType="1"/>
            </p:cNvSpPr>
            <p:nvPr/>
          </p:nvSpPr>
          <p:spPr bwMode="auto">
            <a:xfrm>
              <a:off x="3612" y="1620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62" name="Line 66"/>
            <p:cNvSpPr>
              <a:spLocks noChangeShapeType="1"/>
            </p:cNvSpPr>
            <p:nvPr/>
          </p:nvSpPr>
          <p:spPr bwMode="auto">
            <a:xfrm>
              <a:off x="3660" y="1044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63" name="Line 67"/>
            <p:cNvSpPr>
              <a:spLocks noChangeShapeType="1"/>
            </p:cNvSpPr>
            <p:nvPr/>
          </p:nvSpPr>
          <p:spPr bwMode="auto">
            <a:xfrm>
              <a:off x="3468" y="104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8664" name="Group 68"/>
            <p:cNvGrpSpPr/>
            <p:nvPr/>
          </p:nvGrpSpPr>
          <p:grpSpPr bwMode="auto">
            <a:xfrm>
              <a:off x="2796" y="2094"/>
              <a:ext cx="192" cy="96"/>
              <a:chOff x="3168" y="2448"/>
              <a:chExt cx="192" cy="192"/>
            </a:xfrm>
          </p:grpSpPr>
          <p:sp>
            <p:nvSpPr>
              <p:cNvPr id="68684" name="Line 69"/>
              <p:cNvSpPr>
                <a:spLocks noChangeShapeType="1"/>
              </p:cNvSpPr>
              <p:nvPr/>
            </p:nvSpPr>
            <p:spPr bwMode="auto">
              <a:xfrm>
                <a:off x="3264" y="244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8685" name="Line 70"/>
              <p:cNvSpPr>
                <a:spLocks noChangeShapeType="1"/>
              </p:cNvSpPr>
              <p:nvPr/>
            </p:nvSpPr>
            <p:spPr bwMode="auto">
              <a:xfrm>
                <a:off x="3168" y="264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68665" name="Group 71"/>
            <p:cNvGrpSpPr/>
            <p:nvPr/>
          </p:nvGrpSpPr>
          <p:grpSpPr bwMode="auto">
            <a:xfrm rot="-5400000">
              <a:off x="2688" y="1926"/>
              <a:ext cx="408" cy="96"/>
              <a:chOff x="1584" y="432"/>
              <a:chExt cx="384" cy="96"/>
            </a:xfrm>
          </p:grpSpPr>
          <p:sp>
            <p:nvSpPr>
              <p:cNvPr id="68681" name="Rectangle 72"/>
              <p:cNvSpPr>
                <a:spLocks noChangeArrowheads="1"/>
              </p:cNvSpPr>
              <p:nvPr/>
            </p:nvSpPr>
            <p:spPr bwMode="auto">
              <a:xfrm>
                <a:off x="1680" y="432"/>
                <a:ext cx="192" cy="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82" name="Line 73"/>
              <p:cNvSpPr>
                <a:spLocks noChangeShapeType="1"/>
              </p:cNvSpPr>
              <p:nvPr/>
            </p:nvSpPr>
            <p:spPr bwMode="auto">
              <a:xfrm>
                <a:off x="1584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683" name="Line 74"/>
              <p:cNvSpPr>
                <a:spLocks noChangeShapeType="1"/>
              </p:cNvSpPr>
              <p:nvPr/>
            </p:nvSpPr>
            <p:spPr bwMode="auto">
              <a:xfrm>
                <a:off x="1872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8666" name="Text Box 75"/>
            <p:cNvSpPr txBox="1">
              <a:spLocks noChangeArrowheads="1"/>
            </p:cNvSpPr>
            <p:nvPr/>
          </p:nvSpPr>
          <p:spPr bwMode="auto">
            <a:xfrm>
              <a:off x="2376" y="181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 </a:t>
              </a:r>
              <a:r>
                <a:rPr kumimoji="1" lang="en-US" altLang="zh-CN" sz="2400" b="1">
                  <a:ea typeface="楷体_GB2312" pitchFamily="49" charset="-122"/>
                </a:rPr>
                <a:t>/ 2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68667" name="Text Box 76"/>
            <p:cNvSpPr txBox="1">
              <a:spLocks noChangeArrowheads="1"/>
            </p:cNvSpPr>
            <p:nvPr/>
          </p:nvSpPr>
          <p:spPr bwMode="auto">
            <a:xfrm flipH="1" flipV="1">
              <a:off x="2964" y="1331"/>
              <a:ext cx="2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>
                  <a:ea typeface="楷体_GB2312" pitchFamily="49" charset="-122"/>
                </a:rPr>
                <a:t>-</a:t>
              </a:r>
              <a:endParaRPr kumimoji="1" lang="en-US" altLang="zh-CN" sz="3200" b="1">
                <a:ea typeface="楷体_GB2312" pitchFamily="49" charset="-122"/>
              </a:endParaRPr>
            </a:p>
          </p:txBody>
        </p:sp>
        <p:sp>
          <p:nvSpPr>
            <p:cNvPr id="68668" name="Oval 77"/>
            <p:cNvSpPr>
              <a:spLocks noChangeArrowheads="1"/>
            </p:cNvSpPr>
            <p:nvPr/>
          </p:nvSpPr>
          <p:spPr bwMode="auto">
            <a:xfrm>
              <a:off x="2868" y="1428"/>
              <a:ext cx="47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69" name="Oval 78"/>
            <p:cNvSpPr>
              <a:spLocks noChangeArrowheads="1"/>
            </p:cNvSpPr>
            <p:nvPr/>
          </p:nvSpPr>
          <p:spPr bwMode="auto">
            <a:xfrm>
              <a:off x="3636" y="1584"/>
              <a:ext cx="47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70" name="Oval 79"/>
            <p:cNvSpPr>
              <a:spLocks noChangeArrowheads="1"/>
            </p:cNvSpPr>
            <p:nvPr/>
          </p:nvSpPr>
          <p:spPr bwMode="auto">
            <a:xfrm>
              <a:off x="3936" y="1596"/>
              <a:ext cx="47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71" name="Oval 80"/>
            <p:cNvSpPr>
              <a:spLocks noChangeArrowheads="1"/>
            </p:cNvSpPr>
            <p:nvPr/>
          </p:nvSpPr>
          <p:spPr bwMode="auto">
            <a:xfrm>
              <a:off x="2400" y="1446"/>
              <a:ext cx="47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72" name="Line 81"/>
            <p:cNvSpPr>
              <a:spLocks noChangeShapeType="1"/>
            </p:cNvSpPr>
            <p:nvPr/>
          </p:nvSpPr>
          <p:spPr bwMode="auto">
            <a:xfrm>
              <a:off x="2112" y="2340"/>
              <a:ext cx="18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73" name="Oval 82"/>
            <p:cNvSpPr>
              <a:spLocks noChangeArrowheads="1"/>
            </p:cNvSpPr>
            <p:nvPr/>
          </p:nvSpPr>
          <p:spPr bwMode="auto">
            <a:xfrm>
              <a:off x="3996" y="2310"/>
              <a:ext cx="47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8674" name="Line 83"/>
            <p:cNvSpPr>
              <a:spLocks noChangeShapeType="1"/>
            </p:cNvSpPr>
            <p:nvPr/>
          </p:nvSpPr>
          <p:spPr bwMode="auto">
            <a:xfrm>
              <a:off x="3960" y="1728"/>
              <a:ext cx="0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675" name="Text Box 84"/>
            <p:cNvSpPr txBox="1">
              <a:spLocks noChangeArrowheads="1"/>
            </p:cNvSpPr>
            <p:nvPr/>
          </p:nvSpPr>
          <p:spPr bwMode="auto">
            <a:xfrm>
              <a:off x="3996" y="1752"/>
              <a:ext cx="5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o</a:t>
              </a:r>
              <a:endParaRPr kumimoji="1" lang="en-US" altLang="zh-CN" sz="2800" b="1" baseline="-25000">
                <a:ea typeface="楷体_GB2312" pitchFamily="49" charset="-122"/>
              </a:endParaRPr>
            </a:p>
          </p:txBody>
        </p:sp>
        <p:sp>
          <p:nvSpPr>
            <p:cNvPr id="68676" name="Line 85"/>
            <p:cNvSpPr>
              <a:spLocks noChangeShapeType="1"/>
            </p:cNvSpPr>
            <p:nvPr/>
          </p:nvSpPr>
          <p:spPr bwMode="auto">
            <a:xfrm>
              <a:off x="876" y="1500"/>
              <a:ext cx="0" cy="4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8677" name="Group 86"/>
            <p:cNvGrpSpPr/>
            <p:nvPr/>
          </p:nvGrpSpPr>
          <p:grpSpPr bwMode="auto">
            <a:xfrm>
              <a:off x="792" y="2046"/>
              <a:ext cx="192" cy="96"/>
              <a:chOff x="3168" y="2448"/>
              <a:chExt cx="192" cy="192"/>
            </a:xfrm>
          </p:grpSpPr>
          <p:sp>
            <p:nvSpPr>
              <p:cNvPr id="68679" name="Line 87"/>
              <p:cNvSpPr>
                <a:spLocks noChangeShapeType="1"/>
              </p:cNvSpPr>
              <p:nvPr/>
            </p:nvSpPr>
            <p:spPr bwMode="auto">
              <a:xfrm>
                <a:off x="3264" y="244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8680" name="Line 88"/>
              <p:cNvSpPr>
                <a:spLocks noChangeShapeType="1"/>
              </p:cNvSpPr>
              <p:nvPr/>
            </p:nvSpPr>
            <p:spPr bwMode="auto">
              <a:xfrm>
                <a:off x="3168" y="264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8678" name="Oval 89"/>
            <p:cNvSpPr>
              <a:spLocks noChangeArrowheads="1"/>
            </p:cNvSpPr>
            <p:nvPr/>
          </p:nvSpPr>
          <p:spPr bwMode="auto">
            <a:xfrm>
              <a:off x="864" y="1998"/>
              <a:ext cx="47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8614" name="Text Box 90"/>
          <p:cNvSpPr txBox="1">
            <a:spLocks noChangeArrowheads="1"/>
          </p:cNvSpPr>
          <p:nvPr/>
        </p:nvSpPr>
        <p:spPr bwMode="auto">
          <a:xfrm>
            <a:off x="1042988" y="404813"/>
            <a:ext cx="71056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003399"/>
                </a:solidFill>
                <a:ea typeface="楷体_GB2312" pitchFamily="49" charset="-122"/>
              </a:rPr>
              <a:t>求图示电路的</a:t>
            </a:r>
            <a:r>
              <a:rPr kumimoji="1" lang="en-US" altLang="zh-CN" sz="3200" b="1" i="1">
                <a:solidFill>
                  <a:srgbClr val="003399"/>
                </a:solidFill>
                <a:ea typeface="楷体_GB2312" pitchFamily="49" charset="-122"/>
              </a:rPr>
              <a:t>u</a:t>
            </a:r>
            <a:r>
              <a:rPr kumimoji="1" lang="en-US" altLang="zh-CN" sz="3200" b="1" baseline="-25000">
                <a:solidFill>
                  <a:srgbClr val="003399"/>
                </a:solidFill>
                <a:ea typeface="楷体_GB2312" pitchFamily="49" charset="-122"/>
              </a:rPr>
              <a:t>o</a:t>
            </a:r>
            <a:r>
              <a:rPr kumimoji="1" lang="zh-CN" altLang="en-US" sz="3200" b="1">
                <a:solidFill>
                  <a:srgbClr val="003399"/>
                </a:solidFill>
                <a:ea typeface="楷体_GB2312" pitchFamily="49" charset="-122"/>
              </a:rPr>
              <a:t>与</a:t>
            </a:r>
            <a:r>
              <a:rPr kumimoji="1" lang="en-US" altLang="zh-CN" sz="3200" b="1" i="1">
                <a:solidFill>
                  <a:srgbClr val="003399"/>
                </a:solidFill>
                <a:ea typeface="楷体_GB2312" pitchFamily="49" charset="-122"/>
              </a:rPr>
              <a:t>u</a:t>
            </a:r>
            <a:r>
              <a:rPr kumimoji="1" lang="en-US" altLang="zh-CN" sz="3200" b="1" baseline="-25000">
                <a:solidFill>
                  <a:srgbClr val="003399"/>
                </a:solidFill>
                <a:ea typeface="楷体_GB2312" pitchFamily="49" charset="-122"/>
              </a:rPr>
              <a:t>i </a:t>
            </a:r>
            <a:r>
              <a:rPr kumimoji="1" lang="zh-CN" altLang="en-US" sz="3200" b="1">
                <a:solidFill>
                  <a:srgbClr val="003399"/>
                </a:solidFill>
                <a:ea typeface="楷体_GB2312" pitchFamily="49" charset="-122"/>
              </a:rPr>
              <a:t>的运算关系。</a:t>
            </a:r>
            <a:endParaRPr kumimoji="1" lang="zh-CN" altLang="en-US" sz="3200" b="1">
              <a:solidFill>
                <a:srgbClr val="003399"/>
              </a:solidFill>
              <a:ea typeface="楷体_GB2312" pitchFamily="49" charset="-122"/>
            </a:endParaRPr>
          </a:p>
        </p:txBody>
      </p:sp>
      <p:graphicFrame>
        <p:nvGraphicFramePr>
          <p:cNvPr id="654427" name="Object 91"/>
          <p:cNvGraphicFramePr>
            <a:graphicFrameLocks noChangeAspect="1"/>
          </p:cNvGraphicFramePr>
          <p:nvPr/>
        </p:nvGraphicFramePr>
        <p:xfrm>
          <a:off x="339725" y="3565525"/>
          <a:ext cx="4624388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95" name="公式" r:id="rId4" imgW="1721485" imgH="419735" progId="Equation.3">
                  <p:embed/>
                </p:oleObj>
              </mc:Choice>
              <mc:Fallback>
                <p:oleObj name="公式" r:id="rId4" imgW="1721485" imgH="419735" progId="Equation.3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" y="3565525"/>
                        <a:ext cx="4624388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4428" name="Object 92"/>
          <p:cNvGraphicFramePr>
            <a:graphicFrameLocks noChangeAspect="1"/>
          </p:cNvGraphicFramePr>
          <p:nvPr/>
        </p:nvGraphicFramePr>
        <p:xfrm>
          <a:off x="1077913" y="4494213"/>
          <a:ext cx="39116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96" name="公式" r:id="rId6" imgW="1366520" imgH="376555" progId="Equation.3">
                  <p:embed/>
                </p:oleObj>
              </mc:Choice>
              <mc:Fallback>
                <p:oleObj name="公式" r:id="rId6" imgW="1366520" imgH="376555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913" y="4494213"/>
                        <a:ext cx="39116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4429" name="Object 93"/>
          <p:cNvGraphicFramePr>
            <a:graphicFrameLocks noChangeAspect="1"/>
          </p:cNvGraphicFramePr>
          <p:nvPr/>
        </p:nvGraphicFramePr>
        <p:xfrm>
          <a:off x="1055688" y="5621338"/>
          <a:ext cx="3746500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97" name="公式" r:id="rId8" imgW="1215390" imgH="172085" progId="Equation.3">
                  <p:embed/>
                </p:oleObj>
              </mc:Choice>
              <mc:Fallback>
                <p:oleObj name="公式" r:id="rId8" imgW="1215390" imgH="172085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5621338"/>
                        <a:ext cx="3746500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4430" name="Object 94"/>
          <p:cNvGraphicFramePr>
            <a:graphicFrameLocks noChangeAspect="1"/>
          </p:cNvGraphicFramePr>
          <p:nvPr/>
        </p:nvGraphicFramePr>
        <p:xfrm>
          <a:off x="4787900" y="4686300"/>
          <a:ext cx="131603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98" name="公式" r:id="rId10" imgW="398145" imgH="172085" progId="Equation.3">
                  <p:embed/>
                </p:oleObj>
              </mc:Choice>
              <mc:Fallback>
                <p:oleObj name="公式" r:id="rId10" imgW="398145" imgH="172085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686300"/>
                        <a:ext cx="131603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4431" name="Object 95"/>
          <p:cNvGraphicFramePr>
            <a:graphicFrameLocks noChangeAspect="1"/>
          </p:cNvGraphicFramePr>
          <p:nvPr/>
        </p:nvGraphicFramePr>
        <p:xfrm>
          <a:off x="6015038" y="4494213"/>
          <a:ext cx="1547812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799" name="公式" r:id="rId12" imgW="483870" imgH="419735" progId="Equation.3">
                  <p:embed/>
                </p:oleObj>
              </mc:Choice>
              <mc:Fallback>
                <p:oleObj name="公式" r:id="rId12" imgW="483870" imgH="419735" progId="Equation.3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5038" y="4494213"/>
                        <a:ext cx="1547812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4432" name="Object 96"/>
          <p:cNvGraphicFramePr>
            <a:graphicFrameLocks noChangeAspect="1"/>
          </p:cNvGraphicFramePr>
          <p:nvPr/>
        </p:nvGraphicFramePr>
        <p:xfrm>
          <a:off x="4632325" y="5380038"/>
          <a:ext cx="1936750" cy="1089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800" name="公式" r:id="rId14" imgW="591820" imgH="419735" progId="Equation.3">
                  <p:embed/>
                </p:oleObj>
              </mc:Choice>
              <mc:Fallback>
                <p:oleObj name="公式" r:id="rId14" imgW="591820" imgH="419735" progId="Equation.3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2325" y="5380038"/>
                        <a:ext cx="1936750" cy="1089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54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54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54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54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54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54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41" grpId="0" autoUpdateAnimBg="0"/>
      <p:bldP spid="654342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978" name="Text Box 2"/>
          <p:cNvSpPr txBox="1">
            <a:spLocks noChangeArrowheads="1"/>
          </p:cNvSpPr>
          <p:nvPr/>
        </p:nvSpPr>
        <p:spPr bwMode="auto">
          <a:xfrm>
            <a:off x="1331913" y="397501"/>
            <a:ext cx="5734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600" b="1" dirty="0" smtClean="0">
                <a:solidFill>
                  <a:srgbClr val="FF0000"/>
                </a:solidFill>
                <a:ea typeface="楷体_GB2312" pitchFamily="49" charset="-122"/>
              </a:rPr>
              <a:t>9.1   </a:t>
            </a:r>
            <a:r>
              <a:rPr kumimoji="1" lang="zh-CN" altLang="en-US" sz="3600" b="1" dirty="0" smtClean="0">
                <a:solidFill>
                  <a:srgbClr val="FF0000"/>
                </a:solidFill>
                <a:ea typeface="楷体_GB2312" pitchFamily="49" charset="-122"/>
              </a:rPr>
              <a:t>运算电路</a:t>
            </a:r>
            <a:endParaRPr kumimoji="1" lang="zh-CN" altLang="en-US" sz="36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638979" name="Text Box 3"/>
          <p:cNvSpPr txBox="1">
            <a:spLocks noChangeArrowheads="1"/>
          </p:cNvSpPr>
          <p:nvPr/>
        </p:nvSpPr>
        <p:spPr bwMode="auto">
          <a:xfrm>
            <a:off x="209550" y="1049338"/>
            <a:ext cx="7864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 dirty="0" smtClean="0">
                <a:solidFill>
                  <a:srgbClr val="FF3300"/>
                </a:solidFill>
                <a:ea typeface="楷体_GB2312" pitchFamily="49" charset="-122"/>
              </a:rPr>
              <a:t>9.1.1  </a:t>
            </a:r>
            <a:r>
              <a:rPr kumimoji="1" lang="zh-CN" altLang="en-US" sz="3200" b="1" dirty="0">
                <a:solidFill>
                  <a:srgbClr val="FF3300"/>
                </a:solidFill>
                <a:ea typeface="楷体_GB2312" pitchFamily="49" charset="-122"/>
              </a:rPr>
              <a:t>理想运放线性应用的分析依据</a:t>
            </a:r>
            <a:endParaRPr kumimoji="1" lang="zh-CN" altLang="en-US" sz="3200" b="1" dirty="0">
              <a:solidFill>
                <a:srgbClr val="FF3300"/>
              </a:solidFill>
              <a:ea typeface="楷体_GB2312" pitchFamily="49" charset="-122"/>
            </a:endParaRPr>
          </a:p>
        </p:txBody>
      </p:sp>
      <p:grpSp>
        <p:nvGrpSpPr>
          <p:cNvPr id="638980" name="Group 4"/>
          <p:cNvGrpSpPr/>
          <p:nvPr/>
        </p:nvGrpSpPr>
        <p:grpSpPr bwMode="auto">
          <a:xfrm>
            <a:off x="5364163" y="1539875"/>
            <a:ext cx="3471862" cy="1817688"/>
            <a:chOff x="3177" y="718"/>
            <a:chExt cx="2187" cy="1145"/>
          </a:xfrm>
        </p:grpSpPr>
        <p:sp>
          <p:nvSpPr>
            <p:cNvPr id="53261" name="Text Box 5"/>
            <p:cNvSpPr txBox="1">
              <a:spLocks noChangeArrowheads="1"/>
            </p:cNvSpPr>
            <p:nvPr/>
          </p:nvSpPr>
          <p:spPr bwMode="auto">
            <a:xfrm>
              <a:off x="4975" y="898"/>
              <a:ext cx="38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ea typeface="楷体_GB2312" pitchFamily="49" charset="-122"/>
                </a:rPr>
                <a:t>u</a:t>
              </a:r>
              <a:r>
                <a:rPr kumimoji="1" lang="en-US" altLang="zh-CN" sz="3200" b="1" baseline="-25000">
                  <a:ea typeface="楷体_GB2312" pitchFamily="49" charset="-122"/>
                </a:rPr>
                <a:t>o</a:t>
              </a:r>
              <a:endParaRPr kumimoji="1" lang="en-US" altLang="zh-CN" sz="3200" b="1">
                <a:ea typeface="楷体_GB2312" pitchFamily="49" charset="-122"/>
              </a:endParaRPr>
            </a:p>
          </p:txBody>
        </p:sp>
        <p:sp>
          <p:nvSpPr>
            <p:cNvPr id="53262" name="Rectangle 6"/>
            <p:cNvSpPr>
              <a:spLocks noChangeArrowheads="1"/>
            </p:cNvSpPr>
            <p:nvPr/>
          </p:nvSpPr>
          <p:spPr bwMode="auto">
            <a:xfrm>
              <a:off x="4061" y="894"/>
              <a:ext cx="727" cy="84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63" name="Line 7"/>
            <p:cNvSpPr>
              <a:spLocks noChangeShapeType="1"/>
            </p:cNvSpPr>
            <p:nvPr/>
          </p:nvSpPr>
          <p:spPr bwMode="auto">
            <a:xfrm>
              <a:off x="4775" y="1314"/>
              <a:ext cx="41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64" name="Line 8"/>
            <p:cNvSpPr>
              <a:spLocks noChangeShapeType="1"/>
            </p:cNvSpPr>
            <p:nvPr/>
          </p:nvSpPr>
          <p:spPr bwMode="auto">
            <a:xfrm>
              <a:off x="3649" y="1504"/>
              <a:ext cx="41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65" name="Line 9"/>
            <p:cNvSpPr>
              <a:spLocks noChangeShapeType="1"/>
            </p:cNvSpPr>
            <p:nvPr/>
          </p:nvSpPr>
          <p:spPr bwMode="auto">
            <a:xfrm>
              <a:off x="3660" y="1134"/>
              <a:ext cx="4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66" name="Text Box 10"/>
            <p:cNvSpPr txBox="1">
              <a:spLocks noChangeArrowheads="1"/>
            </p:cNvSpPr>
            <p:nvPr/>
          </p:nvSpPr>
          <p:spPr bwMode="auto">
            <a:xfrm>
              <a:off x="4060" y="802"/>
              <a:ext cx="2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>
                  <a:ea typeface="楷体_GB2312" pitchFamily="49" charset="-122"/>
                </a:rPr>
                <a:t>_</a:t>
              </a:r>
              <a:endParaRPr kumimoji="1" lang="en-US" altLang="zh-CN" sz="3200" b="1">
                <a:ea typeface="楷体_GB2312" pitchFamily="49" charset="-122"/>
              </a:endParaRPr>
            </a:p>
          </p:txBody>
        </p:sp>
        <p:sp>
          <p:nvSpPr>
            <p:cNvPr id="53267" name="Text Box 11"/>
            <p:cNvSpPr txBox="1">
              <a:spLocks noChangeArrowheads="1"/>
            </p:cNvSpPr>
            <p:nvPr/>
          </p:nvSpPr>
          <p:spPr bwMode="auto">
            <a:xfrm>
              <a:off x="4061" y="1310"/>
              <a:ext cx="2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>
                  <a:ea typeface="楷体_GB2312" pitchFamily="49" charset="-122"/>
                </a:rPr>
                <a:t>+</a:t>
              </a:r>
              <a:endParaRPr kumimoji="1" lang="en-US" altLang="zh-CN" sz="3200" b="1">
                <a:ea typeface="楷体_GB2312" pitchFamily="49" charset="-122"/>
              </a:endParaRPr>
            </a:p>
          </p:txBody>
        </p:sp>
        <p:sp>
          <p:nvSpPr>
            <p:cNvPr id="53268" name="Text Box 12"/>
            <p:cNvSpPr txBox="1">
              <a:spLocks noChangeArrowheads="1"/>
            </p:cNvSpPr>
            <p:nvPr/>
          </p:nvSpPr>
          <p:spPr bwMode="auto">
            <a:xfrm rot="5400000">
              <a:off x="4289" y="933"/>
              <a:ext cx="29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>
                  <a:ea typeface="楷体_GB2312" pitchFamily="49" charset="-122"/>
                  <a:sym typeface="Symbol" panose="05050102010706020507" pitchFamily="18" charset="2"/>
                </a:rPr>
                <a:t></a:t>
              </a:r>
              <a:endParaRPr kumimoji="1" lang="en-US" altLang="zh-CN" sz="3200" b="1">
                <a:ea typeface="楷体_GB2312" pitchFamily="49" charset="-122"/>
              </a:endParaRPr>
            </a:p>
          </p:txBody>
        </p:sp>
        <p:sp>
          <p:nvSpPr>
            <p:cNvPr id="53269" name="Text Box 13"/>
            <p:cNvSpPr txBox="1">
              <a:spLocks noChangeArrowheads="1"/>
            </p:cNvSpPr>
            <p:nvPr/>
          </p:nvSpPr>
          <p:spPr bwMode="auto">
            <a:xfrm>
              <a:off x="4550" y="1130"/>
              <a:ext cx="2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>
                  <a:ea typeface="楷体_GB2312" pitchFamily="49" charset="-122"/>
                </a:rPr>
                <a:t>+</a:t>
              </a:r>
              <a:endParaRPr kumimoji="1" lang="en-US" altLang="zh-CN" sz="3200" b="1">
                <a:ea typeface="楷体_GB2312" pitchFamily="49" charset="-122"/>
              </a:endParaRPr>
            </a:p>
          </p:txBody>
        </p:sp>
        <p:sp>
          <p:nvSpPr>
            <p:cNvPr id="53270" name="Oval 14"/>
            <p:cNvSpPr>
              <a:spLocks noChangeArrowheads="1"/>
            </p:cNvSpPr>
            <p:nvPr/>
          </p:nvSpPr>
          <p:spPr bwMode="auto">
            <a:xfrm>
              <a:off x="3581" y="1092"/>
              <a:ext cx="69" cy="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71" name="Oval 15"/>
            <p:cNvSpPr>
              <a:spLocks noChangeArrowheads="1"/>
            </p:cNvSpPr>
            <p:nvPr/>
          </p:nvSpPr>
          <p:spPr bwMode="auto">
            <a:xfrm>
              <a:off x="5175" y="1284"/>
              <a:ext cx="69" cy="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72" name="Oval 16"/>
            <p:cNvSpPr>
              <a:spLocks noChangeArrowheads="1"/>
            </p:cNvSpPr>
            <p:nvPr/>
          </p:nvSpPr>
          <p:spPr bwMode="auto">
            <a:xfrm>
              <a:off x="3581" y="1474"/>
              <a:ext cx="69" cy="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273" name="Text Box 17"/>
            <p:cNvSpPr txBox="1">
              <a:spLocks noChangeArrowheads="1"/>
            </p:cNvSpPr>
            <p:nvPr/>
          </p:nvSpPr>
          <p:spPr bwMode="auto">
            <a:xfrm>
              <a:off x="4458" y="894"/>
              <a:ext cx="53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>
                  <a:ea typeface="楷体_GB2312" pitchFamily="49" charset="-122"/>
                  <a:sym typeface="Symbol" panose="05050102010706020507" pitchFamily="18" charset="2"/>
                </a:rPr>
                <a:t>∞</a:t>
              </a:r>
              <a:endParaRPr kumimoji="1" lang="en-US" altLang="zh-CN" sz="3200" b="1"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53274" name="Text Box 18"/>
            <p:cNvSpPr txBox="1">
              <a:spLocks noChangeArrowheads="1"/>
            </p:cNvSpPr>
            <p:nvPr/>
          </p:nvSpPr>
          <p:spPr bwMode="auto">
            <a:xfrm>
              <a:off x="3219" y="1266"/>
              <a:ext cx="5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3200" b="1" i="1">
                  <a:ea typeface="楷体_GB2312" pitchFamily="49" charset="-122"/>
                </a:rPr>
                <a:t>u</a:t>
              </a:r>
              <a:r>
                <a:rPr kumimoji="1" lang="en-US" altLang="zh-CN" sz="3200" b="1" baseline="-25000">
                  <a:ea typeface="楷体_GB2312" pitchFamily="49" charset="-122"/>
                </a:rPr>
                <a:t>+      </a:t>
              </a:r>
              <a:endParaRPr kumimoji="1" lang="en-US" altLang="zh-CN" sz="3200" b="1">
                <a:ea typeface="楷体_GB2312" pitchFamily="49" charset="-122"/>
              </a:endParaRPr>
            </a:p>
          </p:txBody>
        </p:sp>
        <p:sp>
          <p:nvSpPr>
            <p:cNvPr id="53275" name="Text Box 19"/>
            <p:cNvSpPr txBox="1">
              <a:spLocks noChangeArrowheads="1"/>
            </p:cNvSpPr>
            <p:nvPr/>
          </p:nvSpPr>
          <p:spPr bwMode="auto">
            <a:xfrm>
              <a:off x="3177" y="897"/>
              <a:ext cx="4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3200" b="1" i="1">
                  <a:ea typeface="楷体_GB2312" pitchFamily="49" charset="-122"/>
                </a:rPr>
                <a:t>u</a:t>
              </a:r>
              <a:r>
                <a:rPr kumimoji="1" lang="zh-CN" altLang="en-US" sz="3200" b="1" baseline="-25000">
                  <a:ea typeface="楷体_GB2312" pitchFamily="49" charset="-122"/>
                </a:rPr>
                <a:t>－</a:t>
              </a:r>
              <a:endParaRPr kumimoji="1" lang="zh-CN" altLang="en-US" sz="3200" b="1" baseline="-25000">
                <a:ea typeface="楷体_GB2312" pitchFamily="49" charset="-122"/>
              </a:endParaRPr>
            </a:p>
          </p:txBody>
        </p:sp>
        <p:sp>
          <p:nvSpPr>
            <p:cNvPr id="53276" name="Line 20"/>
            <p:cNvSpPr>
              <a:spLocks noChangeShapeType="1"/>
            </p:cNvSpPr>
            <p:nvPr/>
          </p:nvSpPr>
          <p:spPr bwMode="auto">
            <a:xfrm>
              <a:off x="3720" y="1128"/>
              <a:ext cx="22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7" name="Line 21"/>
            <p:cNvSpPr>
              <a:spLocks noChangeShapeType="1"/>
            </p:cNvSpPr>
            <p:nvPr/>
          </p:nvSpPr>
          <p:spPr bwMode="auto">
            <a:xfrm>
              <a:off x="3744" y="1500"/>
              <a:ext cx="22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278" name="Rectangle 22"/>
            <p:cNvSpPr>
              <a:spLocks noChangeArrowheads="1"/>
            </p:cNvSpPr>
            <p:nvPr/>
          </p:nvSpPr>
          <p:spPr bwMode="auto">
            <a:xfrm>
              <a:off x="3627" y="718"/>
              <a:ext cx="35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rgbClr val="FF3300"/>
                  </a:solidFill>
                  <a:ea typeface="楷体_GB2312" pitchFamily="49" charset="-122"/>
                </a:rPr>
                <a:t>i</a:t>
              </a:r>
              <a:r>
                <a:rPr kumimoji="1" lang="zh-CN" altLang="en-US" sz="3200" b="1" baseline="-25000">
                  <a:solidFill>
                    <a:srgbClr val="FF3300"/>
                  </a:solidFill>
                  <a:ea typeface="楷体_GB2312" pitchFamily="49" charset="-122"/>
                </a:rPr>
                <a:t>－</a:t>
              </a:r>
              <a:endParaRPr kumimoji="1" lang="zh-CN" altLang="en-US" sz="3200" b="1" baseline="-250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53279" name="Rectangle 23"/>
            <p:cNvSpPr>
              <a:spLocks noChangeArrowheads="1"/>
            </p:cNvSpPr>
            <p:nvPr/>
          </p:nvSpPr>
          <p:spPr bwMode="auto">
            <a:xfrm>
              <a:off x="3687" y="1498"/>
              <a:ext cx="28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rgbClr val="FF3300"/>
                  </a:solidFill>
                  <a:ea typeface="楷体_GB2312" pitchFamily="49" charset="-122"/>
                </a:rPr>
                <a:t>i</a:t>
              </a:r>
              <a:r>
                <a:rPr kumimoji="1" lang="en-US" altLang="zh-CN" sz="3200" b="1" baseline="-25000">
                  <a:solidFill>
                    <a:srgbClr val="FF3300"/>
                  </a:solidFill>
                  <a:ea typeface="楷体_GB2312" pitchFamily="49" charset="-122"/>
                </a:rPr>
                <a:t>+</a:t>
              </a:r>
              <a:endParaRPr kumimoji="1" lang="en-US" altLang="zh-CN" sz="3200" b="1" baseline="-250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</p:grpSp>
      <p:sp>
        <p:nvSpPr>
          <p:cNvPr id="639000" name="Text Box 24"/>
          <p:cNvSpPr txBox="1">
            <a:spLocks noChangeArrowheads="1"/>
          </p:cNvSpPr>
          <p:nvPr/>
        </p:nvSpPr>
        <p:spPr bwMode="auto">
          <a:xfrm>
            <a:off x="323850" y="1554163"/>
            <a:ext cx="59404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0033CC"/>
                </a:solidFill>
                <a:ea typeface="楷体_GB2312" pitchFamily="49" charset="-122"/>
              </a:rPr>
              <a:t>1. </a:t>
            </a:r>
            <a:r>
              <a:rPr kumimoji="1" lang="zh-CN" altLang="en-US" sz="3200" b="1">
                <a:solidFill>
                  <a:srgbClr val="0033CC"/>
                </a:solidFill>
                <a:ea typeface="楷体_GB2312" pitchFamily="49" charset="-122"/>
              </a:rPr>
              <a:t>净输入端的电流近似为零</a:t>
            </a:r>
            <a:endParaRPr kumimoji="1" lang="zh-CN" altLang="en-US" sz="3200" b="1">
              <a:solidFill>
                <a:srgbClr val="0033CC"/>
              </a:solidFill>
              <a:ea typeface="楷体_GB2312" pitchFamily="49" charset="-122"/>
            </a:endParaRPr>
          </a:p>
        </p:txBody>
      </p:sp>
      <p:sp>
        <p:nvSpPr>
          <p:cNvPr id="639001" name="Text Box 25"/>
          <p:cNvSpPr txBox="1">
            <a:spLocks noChangeArrowheads="1"/>
          </p:cNvSpPr>
          <p:nvPr/>
        </p:nvSpPr>
        <p:spPr bwMode="auto">
          <a:xfrm>
            <a:off x="423863" y="2201863"/>
            <a:ext cx="2457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0033CC"/>
                </a:solidFill>
                <a:ea typeface="楷体_GB2312" pitchFamily="49" charset="-122"/>
              </a:rPr>
              <a:t> </a:t>
            </a:r>
            <a:r>
              <a:rPr kumimoji="1" lang="zh-CN" altLang="en-US" sz="3200" b="1" dirty="0">
                <a:solidFill>
                  <a:srgbClr val="0033CC"/>
                </a:solidFill>
                <a:ea typeface="楷体_GB2312" pitchFamily="49" charset="-122"/>
              </a:rPr>
              <a:t>由</a:t>
            </a:r>
            <a:r>
              <a:rPr kumimoji="1" lang="en-US" altLang="zh-CN" sz="3200" b="1" i="1" dirty="0">
                <a:solidFill>
                  <a:srgbClr val="0033CC"/>
                </a:solidFill>
                <a:ea typeface="楷体_GB2312" pitchFamily="49" charset="-122"/>
              </a:rPr>
              <a:t>r</a:t>
            </a:r>
            <a:r>
              <a:rPr kumimoji="1" lang="en-US" altLang="zh-CN" sz="3200" b="1" baseline="-25000" dirty="0">
                <a:solidFill>
                  <a:srgbClr val="0033CC"/>
                </a:solidFill>
                <a:ea typeface="楷体_GB2312" pitchFamily="49" charset="-122"/>
              </a:rPr>
              <a:t>id </a:t>
            </a:r>
            <a:r>
              <a:rPr kumimoji="1" lang="en-US" altLang="zh-CN" sz="3200" b="1" dirty="0">
                <a:solidFill>
                  <a:srgbClr val="0033CC"/>
                </a:solidFill>
                <a:ea typeface="楷体_GB2312" pitchFamily="49" charset="-122"/>
                <a:sym typeface="Symbol" panose="05050102010706020507" pitchFamily="18" charset="2"/>
              </a:rPr>
              <a:t>→∞</a:t>
            </a:r>
            <a:endParaRPr kumimoji="1" lang="en-US" altLang="zh-CN" sz="3200" b="1" baseline="-25000" dirty="0">
              <a:solidFill>
                <a:srgbClr val="0033CC"/>
              </a:solidFill>
              <a:ea typeface="楷体_GB2312" pitchFamily="49" charset="-122"/>
            </a:endParaRPr>
          </a:p>
        </p:txBody>
      </p:sp>
      <p:sp>
        <p:nvSpPr>
          <p:cNvPr id="639002" name="Rectangle 26"/>
          <p:cNvSpPr>
            <a:spLocks noChangeArrowheads="1"/>
          </p:cNvSpPr>
          <p:nvPr/>
        </p:nvSpPr>
        <p:spPr bwMode="auto">
          <a:xfrm>
            <a:off x="2632075" y="2128838"/>
            <a:ext cx="26035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b="1" i="1">
                <a:solidFill>
                  <a:srgbClr val="FF3300"/>
                </a:solidFill>
                <a:ea typeface="楷体_GB2312" pitchFamily="49" charset="-122"/>
              </a:rPr>
              <a:t>i</a:t>
            </a:r>
            <a:r>
              <a:rPr kumimoji="1" lang="zh-CN" altLang="en-US" sz="3200" b="1" baseline="-25000">
                <a:solidFill>
                  <a:srgbClr val="FF3300"/>
                </a:solidFill>
                <a:ea typeface="楷体_GB2312" pitchFamily="49" charset="-122"/>
              </a:rPr>
              <a:t>－ </a:t>
            </a:r>
            <a:r>
              <a:rPr kumimoji="1" lang="en-US" altLang="zh-CN" sz="3200" b="1" i="1">
                <a:solidFill>
                  <a:srgbClr val="FF3300"/>
                </a:solidFill>
                <a:ea typeface="楷体_GB2312" pitchFamily="49" charset="-122"/>
              </a:rPr>
              <a:t>= i</a:t>
            </a:r>
            <a:r>
              <a:rPr kumimoji="1" lang="en-US" altLang="zh-CN" sz="3200" b="1" baseline="-25000">
                <a:solidFill>
                  <a:srgbClr val="FF3300"/>
                </a:solidFill>
                <a:ea typeface="楷体_GB2312" pitchFamily="49" charset="-122"/>
              </a:rPr>
              <a:t>+ </a:t>
            </a:r>
            <a:r>
              <a:rPr kumimoji="1" lang="en-US" altLang="zh-CN" sz="3200" b="1" i="1">
                <a:solidFill>
                  <a:srgbClr val="FF3300"/>
                </a:solidFill>
                <a:ea typeface="楷体_GB2312" pitchFamily="49" charset="-122"/>
              </a:rPr>
              <a:t>= </a:t>
            </a:r>
            <a:r>
              <a:rPr kumimoji="1" lang="en-US" altLang="zh-CN" sz="3200" b="1">
                <a:solidFill>
                  <a:srgbClr val="FF3300"/>
                </a:solidFill>
                <a:ea typeface="楷体_GB2312" pitchFamily="49" charset="-122"/>
              </a:rPr>
              <a:t>0</a:t>
            </a:r>
            <a:endParaRPr kumimoji="1" lang="en-US" altLang="zh-CN" sz="3200" b="1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639003" name="Rectangle 27"/>
          <p:cNvSpPr>
            <a:spLocks noChangeArrowheads="1"/>
          </p:cNvSpPr>
          <p:nvPr/>
        </p:nvSpPr>
        <p:spPr bwMode="auto">
          <a:xfrm>
            <a:off x="622300" y="2881313"/>
            <a:ext cx="60325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3200" b="1">
                <a:solidFill>
                  <a:srgbClr val="0033CC"/>
                </a:solidFill>
                <a:ea typeface="楷体_GB2312" pitchFamily="49" charset="-122"/>
              </a:rPr>
              <a:t>入端电流为零</a:t>
            </a:r>
            <a:r>
              <a:rPr kumimoji="1" lang="en-US" altLang="zh-CN" sz="3200" b="1">
                <a:solidFill>
                  <a:srgbClr val="0033CC"/>
                </a:solidFill>
                <a:ea typeface="楷体_GB2312" pitchFamily="49" charset="-122"/>
              </a:rPr>
              <a:t>——“</a:t>
            </a:r>
            <a:r>
              <a:rPr kumimoji="1" lang="zh-CN" altLang="en-US" sz="3200" b="1">
                <a:solidFill>
                  <a:srgbClr val="FF3300"/>
                </a:solidFill>
                <a:ea typeface="楷体_GB2312" pitchFamily="49" charset="-122"/>
              </a:rPr>
              <a:t>虚断</a:t>
            </a:r>
            <a:r>
              <a:rPr kumimoji="1" lang="zh-CN" altLang="en-US" sz="3200" b="1">
                <a:solidFill>
                  <a:srgbClr val="0033CC"/>
                </a:solidFill>
                <a:ea typeface="楷体_GB2312" pitchFamily="49" charset="-122"/>
              </a:rPr>
              <a:t>”</a:t>
            </a:r>
            <a:endParaRPr kumimoji="1" lang="zh-CN" altLang="en-US" sz="3200" b="1">
              <a:solidFill>
                <a:srgbClr val="0033CC"/>
              </a:solidFill>
              <a:ea typeface="楷体_GB2312" pitchFamily="49" charset="-122"/>
            </a:endParaRPr>
          </a:p>
        </p:txBody>
      </p:sp>
      <p:sp>
        <p:nvSpPr>
          <p:cNvPr id="639004" name="Text Box 28"/>
          <p:cNvSpPr txBox="1">
            <a:spLocks noChangeArrowheads="1"/>
          </p:cNvSpPr>
          <p:nvPr/>
        </p:nvSpPr>
        <p:spPr bwMode="auto">
          <a:xfrm>
            <a:off x="342900" y="3644900"/>
            <a:ext cx="59404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0033CC"/>
                </a:solidFill>
                <a:ea typeface="楷体_GB2312" pitchFamily="49" charset="-122"/>
              </a:rPr>
              <a:t>2. </a:t>
            </a:r>
            <a:r>
              <a:rPr kumimoji="1" lang="zh-CN" altLang="en-US" sz="3200" b="1">
                <a:solidFill>
                  <a:srgbClr val="0033CC"/>
                </a:solidFill>
                <a:ea typeface="楷体_GB2312" pitchFamily="49" charset="-122"/>
              </a:rPr>
              <a:t>净输入端的电位近似相等</a:t>
            </a:r>
            <a:endParaRPr kumimoji="1" lang="zh-CN" altLang="en-US" sz="3200" b="1">
              <a:solidFill>
                <a:srgbClr val="0033CC"/>
              </a:solidFill>
              <a:ea typeface="楷体_GB2312" pitchFamily="49" charset="-122"/>
            </a:endParaRPr>
          </a:p>
        </p:txBody>
      </p:sp>
      <p:sp>
        <p:nvSpPr>
          <p:cNvPr id="639005" name="Text Box 29"/>
          <p:cNvSpPr txBox="1">
            <a:spLocks noChangeArrowheads="1"/>
          </p:cNvSpPr>
          <p:nvPr/>
        </p:nvSpPr>
        <p:spPr bwMode="auto">
          <a:xfrm>
            <a:off x="552450" y="4365625"/>
            <a:ext cx="29368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en-US" altLang="zh-CN" sz="3200" b="1">
                <a:solidFill>
                  <a:srgbClr val="003399"/>
                </a:solidFill>
                <a:ea typeface="楷体_GB2312" pitchFamily="49" charset="-122"/>
              </a:rPr>
              <a:t> </a:t>
            </a:r>
            <a:r>
              <a:rPr kumimoji="1" lang="zh-CN" altLang="en-US" sz="3200" b="1">
                <a:solidFill>
                  <a:srgbClr val="003399"/>
                </a:solidFill>
                <a:ea typeface="楷体_GB2312" pitchFamily="49" charset="-122"/>
              </a:rPr>
              <a:t>由</a:t>
            </a:r>
            <a:r>
              <a:rPr kumimoji="1" lang="en-US" altLang="zh-CN" sz="3200" b="1" i="1">
                <a:solidFill>
                  <a:srgbClr val="003399"/>
                </a:solidFill>
                <a:ea typeface="楷体_GB2312" pitchFamily="49" charset="-122"/>
              </a:rPr>
              <a:t>A</a:t>
            </a:r>
            <a:r>
              <a:rPr kumimoji="1" lang="en-US" altLang="zh-CN" sz="3200" b="1" baseline="-25000">
                <a:solidFill>
                  <a:srgbClr val="003399"/>
                </a:solidFill>
                <a:ea typeface="楷体_GB2312" pitchFamily="49" charset="-122"/>
              </a:rPr>
              <a:t>od </a:t>
            </a:r>
            <a:r>
              <a:rPr kumimoji="1" lang="en-US" altLang="zh-CN" sz="3200" b="1">
                <a:solidFill>
                  <a:srgbClr val="003399"/>
                </a:solidFill>
                <a:ea typeface="楷体_GB2312" pitchFamily="49" charset="-122"/>
                <a:sym typeface="Symbol" panose="05050102010706020507" pitchFamily="18" charset="2"/>
              </a:rPr>
              <a:t>→∞</a:t>
            </a:r>
            <a:endParaRPr kumimoji="1" lang="en-US" altLang="zh-CN" sz="3200" b="1">
              <a:solidFill>
                <a:srgbClr val="003399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639006" name="Rectangle 30"/>
          <p:cNvSpPr>
            <a:spLocks noChangeArrowheads="1"/>
          </p:cNvSpPr>
          <p:nvPr/>
        </p:nvSpPr>
        <p:spPr bwMode="auto">
          <a:xfrm>
            <a:off x="2936875" y="4321175"/>
            <a:ext cx="2603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b="1" i="1">
                <a:solidFill>
                  <a:srgbClr val="FF3300"/>
                </a:solidFill>
                <a:ea typeface="楷体_GB2312" pitchFamily="49" charset="-122"/>
              </a:rPr>
              <a:t>u</a:t>
            </a:r>
            <a:r>
              <a:rPr kumimoji="1" lang="zh-CN" altLang="en-US" sz="3200" b="1" baseline="-25000">
                <a:solidFill>
                  <a:srgbClr val="FF3300"/>
                </a:solidFill>
                <a:ea typeface="楷体_GB2312" pitchFamily="49" charset="-122"/>
              </a:rPr>
              <a:t>－ </a:t>
            </a:r>
            <a:r>
              <a:rPr kumimoji="1" lang="en-US" altLang="zh-CN" sz="3200" b="1" i="1">
                <a:solidFill>
                  <a:srgbClr val="FF3300"/>
                </a:solidFill>
                <a:ea typeface="楷体_GB2312" pitchFamily="49" charset="-122"/>
              </a:rPr>
              <a:t>= u</a:t>
            </a:r>
            <a:r>
              <a:rPr kumimoji="1" lang="en-US" altLang="zh-CN" sz="3200" b="1" baseline="-25000">
                <a:solidFill>
                  <a:srgbClr val="FF3300"/>
                </a:solidFill>
                <a:ea typeface="楷体_GB2312" pitchFamily="49" charset="-122"/>
              </a:rPr>
              <a:t>+</a:t>
            </a:r>
            <a:endParaRPr kumimoji="1" lang="en-US" altLang="zh-CN" sz="3200" b="1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639007" name="Rectangle 31"/>
          <p:cNvSpPr>
            <a:spLocks noChangeArrowheads="1"/>
          </p:cNvSpPr>
          <p:nvPr/>
        </p:nvSpPr>
        <p:spPr bwMode="auto">
          <a:xfrm>
            <a:off x="679450" y="5167313"/>
            <a:ext cx="60325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3200" b="1">
                <a:solidFill>
                  <a:srgbClr val="0033CC"/>
                </a:solidFill>
                <a:ea typeface="楷体_GB2312" pitchFamily="49" charset="-122"/>
              </a:rPr>
              <a:t>入端电位相等</a:t>
            </a:r>
            <a:r>
              <a:rPr kumimoji="1" lang="en-US" altLang="zh-CN" sz="3200" b="1">
                <a:solidFill>
                  <a:srgbClr val="0033CC"/>
                </a:solidFill>
                <a:ea typeface="楷体_GB2312" pitchFamily="49" charset="-122"/>
              </a:rPr>
              <a:t>——“</a:t>
            </a:r>
            <a:r>
              <a:rPr kumimoji="1" lang="zh-CN" altLang="en-US" sz="3200" b="1">
                <a:solidFill>
                  <a:srgbClr val="FF3300"/>
                </a:solidFill>
                <a:ea typeface="楷体_GB2312" pitchFamily="49" charset="-122"/>
              </a:rPr>
              <a:t>虚短</a:t>
            </a:r>
            <a:r>
              <a:rPr kumimoji="1" lang="zh-CN" altLang="en-US" sz="3200" b="1">
                <a:solidFill>
                  <a:srgbClr val="0033CC"/>
                </a:solidFill>
                <a:ea typeface="楷体_GB2312" pitchFamily="49" charset="-122"/>
              </a:rPr>
              <a:t>”</a:t>
            </a:r>
            <a:endParaRPr kumimoji="1" lang="zh-CN" altLang="en-US" sz="3200" b="1">
              <a:solidFill>
                <a:srgbClr val="0033CC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8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8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8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39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390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39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39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39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39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39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39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8978" grpId="0" autoUpdateAnimBg="0"/>
      <p:bldP spid="638979" grpId="0" autoUpdateAnimBg="0"/>
      <p:bldP spid="639000" grpId="0" autoUpdateAnimBg="0"/>
      <p:bldP spid="639001" grpId="0" advAuto="0" autoUpdateAnimBg="0" build="p"/>
      <p:bldP spid="639002" grpId="0" autoUpdateAnimBg="0"/>
      <p:bldP spid="639003" grpId="0" autoUpdateAnimBg="0"/>
      <p:bldP spid="639004" grpId="0" autoUpdateAnimBg="0"/>
      <p:bldP spid="639005" grpId="0" autoUpdateAnimBg="0"/>
      <p:bldP spid="639006" grpId="0" autoUpdateAnimBg="0"/>
      <p:bldP spid="639007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634" name="Group 2"/>
          <p:cNvGrpSpPr/>
          <p:nvPr/>
        </p:nvGrpSpPr>
        <p:grpSpPr bwMode="auto">
          <a:xfrm>
            <a:off x="684213" y="550863"/>
            <a:ext cx="620712" cy="646112"/>
            <a:chOff x="648" y="3012"/>
            <a:chExt cx="453" cy="453"/>
          </a:xfrm>
        </p:grpSpPr>
        <p:sp useBgFill="1">
          <p:nvSpPr>
            <p:cNvPr id="69721" name="Oval 3"/>
            <p:cNvSpPr>
              <a:spLocks noChangeArrowheads="1"/>
            </p:cNvSpPr>
            <p:nvPr/>
          </p:nvSpPr>
          <p:spPr bwMode="auto">
            <a:xfrm>
              <a:off x="648" y="3012"/>
              <a:ext cx="453" cy="453"/>
            </a:xfrm>
            <a:prstGeom prst="ellipse">
              <a:avLst/>
            </a:prstGeom>
            <a:ln w="31750">
              <a:solidFill>
                <a:srgbClr val="0000FF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722" name="Text Box 4"/>
            <p:cNvSpPr txBox="1">
              <a:spLocks noChangeArrowheads="1"/>
            </p:cNvSpPr>
            <p:nvPr/>
          </p:nvSpPr>
          <p:spPr bwMode="auto">
            <a:xfrm>
              <a:off x="660" y="3048"/>
              <a:ext cx="396" cy="4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rgbClr val="FF5050"/>
                  </a:solidFill>
                  <a:ea typeface="楷体_GB2312" pitchFamily="49" charset="-122"/>
                </a:rPr>
                <a:t>例</a:t>
              </a:r>
              <a:endParaRPr kumimoji="1" lang="zh-CN" altLang="en-US" sz="3200" b="1">
                <a:solidFill>
                  <a:srgbClr val="FF5050"/>
                </a:solidFill>
                <a:ea typeface="楷体_GB2312" pitchFamily="49" charset="-122"/>
              </a:endParaRPr>
            </a:p>
          </p:txBody>
        </p:sp>
      </p:grpSp>
      <p:sp>
        <p:nvSpPr>
          <p:cNvPr id="69635" name="Text Box 5"/>
          <p:cNvSpPr txBox="1">
            <a:spLocks noChangeArrowheads="1"/>
          </p:cNvSpPr>
          <p:nvPr/>
        </p:nvSpPr>
        <p:spPr bwMode="auto">
          <a:xfrm>
            <a:off x="1333500" y="401638"/>
            <a:ext cx="74152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003399"/>
                </a:solidFill>
                <a:ea typeface="楷体_GB2312" pitchFamily="49" charset="-122"/>
              </a:rPr>
              <a:t>求图示电路的</a:t>
            </a:r>
            <a:r>
              <a:rPr kumimoji="1" lang="en-US" altLang="zh-CN" sz="3200" b="1" i="1">
                <a:solidFill>
                  <a:srgbClr val="003399"/>
                </a:solidFill>
                <a:ea typeface="楷体_GB2312" pitchFamily="49" charset="-122"/>
              </a:rPr>
              <a:t>u</a:t>
            </a:r>
            <a:r>
              <a:rPr kumimoji="1" lang="en-US" altLang="zh-CN" sz="3200" b="1" baseline="-25000">
                <a:solidFill>
                  <a:srgbClr val="003399"/>
                </a:solidFill>
                <a:ea typeface="楷体_GB2312" pitchFamily="49" charset="-122"/>
              </a:rPr>
              <a:t>o</a:t>
            </a:r>
            <a:r>
              <a:rPr kumimoji="1" lang="zh-CN" altLang="en-US" sz="3200" b="1">
                <a:solidFill>
                  <a:srgbClr val="003399"/>
                </a:solidFill>
                <a:ea typeface="楷体_GB2312" pitchFamily="49" charset="-122"/>
              </a:rPr>
              <a:t>与</a:t>
            </a:r>
            <a:r>
              <a:rPr kumimoji="1" lang="en-US" altLang="zh-CN" sz="3200" b="1" i="1">
                <a:solidFill>
                  <a:srgbClr val="003399"/>
                </a:solidFill>
                <a:ea typeface="楷体_GB2312" pitchFamily="49" charset="-122"/>
              </a:rPr>
              <a:t>u</a:t>
            </a:r>
            <a:r>
              <a:rPr kumimoji="1" lang="en-US" altLang="zh-CN" sz="3200" b="1" baseline="-25000">
                <a:solidFill>
                  <a:srgbClr val="003399"/>
                </a:solidFill>
                <a:ea typeface="楷体_GB2312" pitchFamily="49" charset="-122"/>
              </a:rPr>
              <a:t>i1 </a:t>
            </a:r>
            <a:r>
              <a:rPr kumimoji="1" lang="zh-CN" altLang="en-US" sz="3200" b="1">
                <a:solidFill>
                  <a:srgbClr val="003399"/>
                </a:solidFill>
                <a:ea typeface="楷体_GB2312" pitchFamily="49" charset="-122"/>
              </a:rPr>
              <a:t>和</a:t>
            </a:r>
            <a:r>
              <a:rPr kumimoji="1" lang="en-US" altLang="zh-CN" sz="3200" b="1" i="1">
                <a:solidFill>
                  <a:srgbClr val="003399"/>
                </a:solidFill>
                <a:ea typeface="楷体_GB2312" pitchFamily="49" charset="-122"/>
              </a:rPr>
              <a:t>u</a:t>
            </a:r>
            <a:r>
              <a:rPr kumimoji="1" lang="en-US" altLang="zh-CN" sz="3200" b="1" baseline="-25000">
                <a:solidFill>
                  <a:srgbClr val="003399"/>
                </a:solidFill>
                <a:ea typeface="楷体_GB2312" pitchFamily="49" charset="-122"/>
              </a:rPr>
              <a:t>i2</a:t>
            </a:r>
            <a:r>
              <a:rPr kumimoji="1" lang="zh-CN" altLang="en-US" sz="3200" b="1">
                <a:solidFill>
                  <a:srgbClr val="003399"/>
                </a:solidFill>
                <a:ea typeface="楷体_GB2312" pitchFamily="49" charset="-122"/>
              </a:rPr>
              <a:t>的运算关系。</a:t>
            </a:r>
            <a:endParaRPr kumimoji="1" lang="zh-CN" altLang="en-US" sz="3200" b="1">
              <a:solidFill>
                <a:srgbClr val="003399"/>
              </a:solidFill>
              <a:ea typeface="楷体_GB2312" pitchFamily="49" charset="-122"/>
            </a:endParaRPr>
          </a:p>
        </p:txBody>
      </p:sp>
      <p:grpSp>
        <p:nvGrpSpPr>
          <p:cNvPr id="69636" name="Group 6"/>
          <p:cNvGrpSpPr/>
          <p:nvPr/>
        </p:nvGrpSpPr>
        <p:grpSpPr bwMode="auto">
          <a:xfrm>
            <a:off x="990600" y="692150"/>
            <a:ext cx="6324600" cy="2278063"/>
            <a:chOff x="528" y="516"/>
            <a:chExt cx="3984" cy="1435"/>
          </a:xfrm>
        </p:grpSpPr>
        <p:sp>
          <p:nvSpPr>
            <p:cNvPr id="69644" name="Text Box 7"/>
            <p:cNvSpPr txBox="1">
              <a:spLocks noChangeArrowheads="1"/>
            </p:cNvSpPr>
            <p:nvPr/>
          </p:nvSpPr>
          <p:spPr bwMode="auto">
            <a:xfrm>
              <a:off x="1104" y="55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000" b="1" baseline="-25000">
                  <a:ea typeface="楷体_GB2312" pitchFamily="49" charset="-122"/>
                </a:rPr>
                <a:t>1</a:t>
              </a:r>
              <a:endParaRPr kumimoji="1" lang="en-US" altLang="zh-CN" sz="1600" b="1">
                <a:ea typeface="楷体_GB2312" pitchFamily="49" charset="-122"/>
              </a:endParaRPr>
            </a:p>
          </p:txBody>
        </p:sp>
        <p:sp>
          <p:nvSpPr>
            <p:cNvPr id="69645" name="Text Box 8"/>
            <p:cNvSpPr txBox="1">
              <a:spLocks noChangeArrowheads="1"/>
            </p:cNvSpPr>
            <p:nvPr/>
          </p:nvSpPr>
          <p:spPr bwMode="auto">
            <a:xfrm>
              <a:off x="1728" y="516"/>
              <a:ext cx="6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000" b="1" baseline="-25000">
                  <a:ea typeface="楷体_GB2312" pitchFamily="49" charset="-122"/>
                </a:rPr>
                <a:t>1</a:t>
              </a:r>
              <a:r>
                <a:rPr kumimoji="1" lang="en-US" altLang="zh-CN" sz="2800" b="1">
                  <a:ea typeface="楷体_GB2312" pitchFamily="49" charset="-122"/>
                </a:rPr>
                <a:t>/k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grpSp>
          <p:nvGrpSpPr>
            <p:cNvPr id="69646" name="Group 9"/>
            <p:cNvGrpSpPr/>
            <p:nvPr/>
          </p:nvGrpSpPr>
          <p:grpSpPr bwMode="auto">
            <a:xfrm>
              <a:off x="1056" y="840"/>
              <a:ext cx="384" cy="96"/>
              <a:chOff x="1584" y="432"/>
              <a:chExt cx="384" cy="96"/>
            </a:xfrm>
          </p:grpSpPr>
          <p:sp>
            <p:nvSpPr>
              <p:cNvPr id="69718" name="Rectangle 10"/>
              <p:cNvSpPr>
                <a:spLocks noChangeArrowheads="1"/>
              </p:cNvSpPr>
              <p:nvPr/>
            </p:nvSpPr>
            <p:spPr bwMode="auto">
              <a:xfrm>
                <a:off x="1680" y="432"/>
                <a:ext cx="192" cy="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19" name="Line 11"/>
              <p:cNvSpPr>
                <a:spLocks noChangeShapeType="1"/>
              </p:cNvSpPr>
              <p:nvPr/>
            </p:nvSpPr>
            <p:spPr bwMode="auto">
              <a:xfrm>
                <a:off x="1584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20" name="Line 12"/>
              <p:cNvSpPr>
                <a:spLocks noChangeShapeType="1"/>
              </p:cNvSpPr>
              <p:nvPr/>
            </p:nvSpPr>
            <p:spPr bwMode="auto">
              <a:xfrm>
                <a:off x="1872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9647" name="Group 13"/>
            <p:cNvGrpSpPr/>
            <p:nvPr/>
          </p:nvGrpSpPr>
          <p:grpSpPr bwMode="auto">
            <a:xfrm>
              <a:off x="1680" y="840"/>
              <a:ext cx="384" cy="96"/>
              <a:chOff x="1584" y="432"/>
              <a:chExt cx="384" cy="96"/>
            </a:xfrm>
          </p:grpSpPr>
          <p:sp>
            <p:nvSpPr>
              <p:cNvPr id="69715" name="Rectangle 14"/>
              <p:cNvSpPr>
                <a:spLocks noChangeArrowheads="1"/>
              </p:cNvSpPr>
              <p:nvPr/>
            </p:nvSpPr>
            <p:spPr bwMode="auto">
              <a:xfrm>
                <a:off x="1680" y="432"/>
                <a:ext cx="192" cy="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16" name="Line 15"/>
              <p:cNvSpPr>
                <a:spLocks noChangeShapeType="1"/>
              </p:cNvSpPr>
              <p:nvPr/>
            </p:nvSpPr>
            <p:spPr bwMode="auto">
              <a:xfrm>
                <a:off x="1584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17" name="Line 16"/>
              <p:cNvSpPr>
                <a:spLocks noChangeShapeType="1"/>
              </p:cNvSpPr>
              <p:nvPr/>
            </p:nvSpPr>
            <p:spPr bwMode="auto">
              <a:xfrm>
                <a:off x="1872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9648" name="Group 17"/>
            <p:cNvGrpSpPr/>
            <p:nvPr/>
          </p:nvGrpSpPr>
          <p:grpSpPr bwMode="auto">
            <a:xfrm>
              <a:off x="1044" y="1560"/>
              <a:ext cx="396" cy="96"/>
              <a:chOff x="1584" y="432"/>
              <a:chExt cx="384" cy="96"/>
            </a:xfrm>
          </p:grpSpPr>
          <p:sp>
            <p:nvSpPr>
              <p:cNvPr id="69712" name="Rectangle 18"/>
              <p:cNvSpPr>
                <a:spLocks noChangeArrowheads="1"/>
              </p:cNvSpPr>
              <p:nvPr/>
            </p:nvSpPr>
            <p:spPr bwMode="auto">
              <a:xfrm>
                <a:off x="1680" y="432"/>
                <a:ext cx="192" cy="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13" name="Line 19"/>
              <p:cNvSpPr>
                <a:spLocks noChangeShapeType="1"/>
              </p:cNvSpPr>
              <p:nvPr/>
            </p:nvSpPr>
            <p:spPr bwMode="auto">
              <a:xfrm>
                <a:off x="1584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14" name="Line 20"/>
              <p:cNvSpPr>
                <a:spLocks noChangeShapeType="1"/>
              </p:cNvSpPr>
              <p:nvPr/>
            </p:nvSpPr>
            <p:spPr bwMode="auto">
              <a:xfrm>
                <a:off x="1872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9649" name="Rectangle 21"/>
            <p:cNvSpPr>
              <a:spLocks noChangeArrowheads="1"/>
            </p:cNvSpPr>
            <p:nvPr/>
          </p:nvSpPr>
          <p:spPr bwMode="auto">
            <a:xfrm>
              <a:off x="1632" y="1128"/>
              <a:ext cx="480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0" name="Line 22"/>
            <p:cNvSpPr>
              <a:spLocks noChangeShapeType="1"/>
            </p:cNvSpPr>
            <p:nvPr/>
          </p:nvSpPr>
          <p:spPr bwMode="auto">
            <a:xfrm>
              <a:off x="1488" y="1314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1" name="Line 23"/>
            <p:cNvSpPr>
              <a:spLocks noChangeShapeType="1"/>
            </p:cNvSpPr>
            <p:nvPr/>
          </p:nvSpPr>
          <p:spPr bwMode="auto">
            <a:xfrm>
              <a:off x="1488" y="160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52" name="Line 24"/>
            <p:cNvSpPr>
              <a:spLocks noChangeShapeType="1"/>
            </p:cNvSpPr>
            <p:nvPr/>
          </p:nvSpPr>
          <p:spPr bwMode="auto">
            <a:xfrm>
              <a:off x="2112" y="146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69653" name="AutoShape 25"/>
            <p:cNvSpPr>
              <a:spLocks noChangeArrowheads="1"/>
            </p:cNvSpPr>
            <p:nvPr/>
          </p:nvSpPr>
          <p:spPr bwMode="auto">
            <a:xfrm rot="-5400000">
              <a:off x="1800" y="1176"/>
              <a:ext cx="96" cy="96"/>
            </a:xfrm>
            <a:prstGeom prst="flowChartMerge">
              <a:avLst/>
            </a:prstGeom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9654" name="Object 26"/>
            <p:cNvGraphicFramePr>
              <a:graphicFrameLocks noChangeAspect="1"/>
            </p:cNvGraphicFramePr>
            <p:nvPr/>
          </p:nvGraphicFramePr>
          <p:xfrm>
            <a:off x="1920" y="1160"/>
            <a:ext cx="19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00" name="公式" r:id="rId1" imgW="152400" imgH="127000" progId="Equation.3">
                    <p:embed/>
                  </p:oleObj>
                </mc:Choice>
                <mc:Fallback>
                  <p:oleObj name="公式" r:id="rId1" imgW="152400" imgH="1270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160"/>
                          <a:ext cx="192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55" name="Text Box 27"/>
            <p:cNvSpPr txBox="1">
              <a:spLocks noChangeArrowheads="1"/>
            </p:cNvSpPr>
            <p:nvPr/>
          </p:nvSpPr>
          <p:spPr bwMode="auto">
            <a:xfrm>
              <a:off x="1602" y="1431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+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69656" name="Text Box 28"/>
            <p:cNvSpPr txBox="1">
              <a:spLocks noChangeArrowheads="1"/>
            </p:cNvSpPr>
            <p:nvPr/>
          </p:nvSpPr>
          <p:spPr bwMode="auto">
            <a:xfrm>
              <a:off x="1872" y="1281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+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69657" name="Line 29"/>
            <p:cNvSpPr>
              <a:spLocks noChangeShapeType="1"/>
            </p:cNvSpPr>
            <p:nvPr/>
          </p:nvSpPr>
          <p:spPr bwMode="auto">
            <a:xfrm>
              <a:off x="1392" y="160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58" name="Line 30"/>
            <p:cNvSpPr>
              <a:spLocks noChangeShapeType="1"/>
            </p:cNvSpPr>
            <p:nvPr/>
          </p:nvSpPr>
          <p:spPr bwMode="auto">
            <a:xfrm>
              <a:off x="1488" y="888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59" name="Line 31"/>
            <p:cNvSpPr>
              <a:spLocks noChangeShapeType="1"/>
            </p:cNvSpPr>
            <p:nvPr/>
          </p:nvSpPr>
          <p:spPr bwMode="auto">
            <a:xfrm>
              <a:off x="1488" y="88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60" name="Line 32"/>
            <p:cNvSpPr>
              <a:spLocks noChangeShapeType="1"/>
            </p:cNvSpPr>
            <p:nvPr/>
          </p:nvSpPr>
          <p:spPr bwMode="auto">
            <a:xfrm flipV="1">
              <a:off x="2274" y="1458"/>
              <a:ext cx="408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61" name="Line 33"/>
            <p:cNvSpPr>
              <a:spLocks noChangeShapeType="1"/>
            </p:cNvSpPr>
            <p:nvPr/>
          </p:nvSpPr>
          <p:spPr bwMode="auto">
            <a:xfrm>
              <a:off x="2250" y="888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62" name="Line 34"/>
            <p:cNvSpPr>
              <a:spLocks noChangeShapeType="1"/>
            </p:cNvSpPr>
            <p:nvPr/>
          </p:nvSpPr>
          <p:spPr bwMode="auto">
            <a:xfrm>
              <a:off x="2064" y="88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63" name="Line 35"/>
            <p:cNvSpPr>
              <a:spLocks noChangeShapeType="1"/>
            </p:cNvSpPr>
            <p:nvPr/>
          </p:nvSpPr>
          <p:spPr bwMode="auto">
            <a:xfrm>
              <a:off x="1392" y="88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69664" name="Group 36"/>
            <p:cNvGrpSpPr/>
            <p:nvPr/>
          </p:nvGrpSpPr>
          <p:grpSpPr bwMode="auto">
            <a:xfrm>
              <a:off x="864" y="888"/>
              <a:ext cx="192" cy="192"/>
              <a:chOff x="3168" y="2448"/>
              <a:chExt cx="192" cy="192"/>
            </a:xfrm>
          </p:grpSpPr>
          <p:sp>
            <p:nvSpPr>
              <p:cNvPr id="69710" name="Line 37"/>
              <p:cNvSpPr>
                <a:spLocks noChangeShapeType="1"/>
              </p:cNvSpPr>
              <p:nvPr/>
            </p:nvSpPr>
            <p:spPr bwMode="auto">
              <a:xfrm>
                <a:off x="3264" y="244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69711" name="Line 38"/>
              <p:cNvSpPr>
                <a:spLocks noChangeShapeType="1"/>
              </p:cNvSpPr>
              <p:nvPr/>
            </p:nvSpPr>
            <p:spPr bwMode="auto">
              <a:xfrm>
                <a:off x="3168" y="264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69665" name="Text Box 39"/>
            <p:cNvSpPr txBox="1">
              <a:spLocks noChangeArrowheads="1"/>
            </p:cNvSpPr>
            <p:nvPr/>
          </p:nvSpPr>
          <p:spPr bwMode="auto">
            <a:xfrm>
              <a:off x="528" y="1348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i1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69666" name="Text Box 40"/>
            <p:cNvSpPr txBox="1">
              <a:spLocks noChangeArrowheads="1"/>
            </p:cNvSpPr>
            <p:nvPr/>
          </p:nvSpPr>
          <p:spPr bwMode="auto">
            <a:xfrm>
              <a:off x="2304" y="1068"/>
              <a:ext cx="11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 dirty="0" err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 dirty="0" err="1">
                  <a:ea typeface="楷体_GB2312" pitchFamily="49" charset="-122"/>
                </a:rPr>
                <a:t>o</a:t>
              </a:r>
              <a:r>
                <a:rPr kumimoji="1" lang="zh-CN" altLang="en-US" sz="2800" b="1" baseline="-25000" dirty="0">
                  <a:ea typeface="楷体_GB2312" pitchFamily="49" charset="-122"/>
                </a:rPr>
                <a:t>１</a:t>
              </a:r>
              <a:endParaRPr kumimoji="1" lang="zh-CN" altLang="en-US" sz="2800" b="1" baseline="-25000" dirty="0">
                <a:ea typeface="楷体_GB2312" pitchFamily="49" charset="-122"/>
              </a:endParaRPr>
            </a:p>
          </p:txBody>
        </p:sp>
        <p:sp>
          <p:nvSpPr>
            <p:cNvPr id="69667" name="Line 41"/>
            <p:cNvSpPr>
              <a:spLocks noChangeShapeType="1"/>
            </p:cNvSpPr>
            <p:nvPr/>
          </p:nvSpPr>
          <p:spPr bwMode="auto">
            <a:xfrm>
              <a:off x="960" y="160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68" name="Text Box 42"/>
            <p:cNvSpPr txBox="1">
              <a:spLocks noChangeArrowheads="1"/>
            </p:cNvSpPr>
            <p:nvPr/>
          </p:nvSpPr>
          <p:spPr bwMode="auto">
            <a:xfrm>
              <a:off x="2184" y="1624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i2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69669" name="Line 43"/>
            <p:cNvSpPr>
              <a:spLocks noChangeShapeType="1"/>
            </p:cNvSpPr>
            <p:nvPr/>
          </p:nvSpPr>
          <p:spPr bwMode="auto">
            <a:xfrm>
              <a:off x="960" y="88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70" name="Text Box 44"/>
            <p:cNvSpPr txBox="1">
              <a:spLocks noChangeArrowheads="1"/>
            </p:cNvSpPr>
            <p:nvPr/>
          </p:nvSpPr>
          <p:spPr bwMode="auto">
            <a:xfrm flipH="1" flipV="1">
              <a:off x="1560" y="1175"/>
              <a:ext cx="2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>
                  <a:ea typeface="楷体_GB2312" pitchFamily="49" charset="-122"/>
                </a:rPr>
                <a:t>-</a:t>
              </a:r>
              <a:endParaRPr kumimoji="1" lang="en-US" altLang="zh-CN" sz="3200" b="1">
                <a:ea typeface="楷体_GB2312" pitchFamily="49" charset="-122"/>
              </a:endParaRPr>
            </a:p>
          </p:txBody>
        </p:sp>
        <p:sp>
          <p:nvSpPr>
            <p:cNvPr id="69671" name="Oval 45"/>
            <p:cNvSpPr>
              <a:spLocks noChangeArrowheads="1"/>
            </p:cNvSpPr>
            <p:nvPr/>
          </p:nvSpPr>
          <p:spPr bwMode="auto">
            <a:xfrm>
              <a:off x="1464" y="864"/>
              <a:ext cx="47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72" name="Oval 46"/>
            <p:cNvSpPr>
              <a:spLocks noChangeArrowheads="1"/>
            </p:cNvSpPr>
            <p:nvPr/>
          </p:nvSpPr>
          <p:spPr bwMode="auto">
            <a:xfrm>
              <a:off x="2232" y="1428"/>
              <a:ext cx="47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73" name="Oval 47"/>
            <p:cNvSpPr>
              <a:spLocks noChangeArrowheads="1"/>
            </p:cNvSpPr>
            <p:nvPr/>
          </p:nvSpPr>
          <p:spPr bwMode="auto">
            <a:xfrm>
              <a:off x="900" y="1584"/>
              <a:ext cx="47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74" name="Text Box 48"/>
            <p:cNvSpPr txBox="1">
              <a:spLocks noChangeArrowheads="1"/>
            </p:cNvSpPr>
            <p:nvPr/>
          </p:nvSpPr>
          <p:spPr bwMode="auto">
            <a:xfrm>
              <a:off x="2676" y="114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zh-CN" altLang="en-US" sz="2000" b="1" baseline="-25000">
                  <a:ea typeface="楷体_GB2312" pitchFamily="49" charset="-122"/>
                </a:rPr>
                <a:t>２</a:t>
              </a:r>
              <a:endParaRPr kumimoji="1" lang="zh-CN" altLang="en-US" sz="1600" b="1">
                <a:ea typeface="楷体_GB2312" pitchFamily="49" charset="-122"/>
              </a:endParaRPr>
            </a:p>
          </p:txBody>
        </p:sp>
        <p:sp>
          <p:nvSpPr>
            <p:cNvPr id="69675" name="Text Box 49"/>
            <p:cNvSpPr txBox="1">
              <a:spLocks noChangeArrowheads="1"/>
            </p:cNvSpPr>
            <p:nvPr/>
          </p:nvSpPr>
          <p:spPr bwMode="auto">
            <a:xfrm>
              <a:off x="3276" y="696"/>
              <a:ext cx="6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k</a:t>
              </a:r>
              <a:r>
                <a:rPr kumimoji="1" lang="en-US" altLang="zh-CN" sz="2400" b="1" i="1">
                  <a:ea typeface="楷体_GB2312" pitchFamily="49" charset="-122"/>
                </a:rPr>
                <a:t> R</a:t>
              </a:r>
              <a:r>
                <a:rPr kumimoji="1" lang="zh-CN" altLang="en-US" sz="2000" b="1" baseline="-25000">
                  <a:ea typeface="楷体_GB2312" pitchFamily="49" charset="-122"/>
                </a:rPr>
                <a:t>２</a:t>
              </a:r>
              <a:endParaRPr kumimoji="1" lang="zh-CN" altLang="en-US" sz="2800" b="1">
                <a:ea typeface="楷体_GB2312" pitchFamily="49" charset="-122"/>
              </a:endParaRPr>
            </a:p>
          </p:txBody>
        </p:sp>
        <p:grpSp>
          <p:nvGrpSpPr>
            <p:cNvPr id="69676" name="Group 50"/>
            <p:cNvGrpSpPr/>
            <p:nvPr/>
          </p:nvGrpSpPr>
          <p:grpSpPr bwMode="auto">
            <a:xfrm>
              <a:off x="2616" y="1416"/>
              <a:ext cx="384" cy="96"/>
              <a:chOff x="1584" y="432"/>
              <a:chExt cx="384" cy="96"/>
            </a:xfrm>
          </p:grpSpPr>
          <p:sp>
            <p:nvSpPr>
              <p:cNvPr id="69707" name="Rectangle 51"/>
              <p:cNvSpPr>
                <a:spLocks noChangeArrowheads="1"/>
              </p:cNvSpPr>
              <p:nvPr/>
            </p:nvSpPr>
            <p:spPr bwMode="auto">
              <a:xfrm>
                <a:off x="1680" y="432"/>
                <a:ext cx="192" cy="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08" name="Line 52"/>
              <p:cNvSpPr>
                <a:spLocks noChangeShapeType="1"/>
              </p:cNvSpPr>
              <p:nvPr/>
            </p:nvSpPr>
            <p:spPr bwMode="auto">
              <a:xfrm>
                <a:off x="1584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09" name="Line 53"/>
              <p:cNvSpPr>
                <a:spLocks noChangeShapeType="1"/>
              </p:cNvSpPr>
              <p:nvPr/>
            </p:nvSpPr>
            <p:spPr bwMode="auto">
              <a:xfrm>
                <a:off x="1872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9677" name="Group 54"/>
            <p:cNvGrpSpPr/>
            <p:nvPr/>
          </p:nvGrpSpPr>
          <p:grpSpPr bwMode="auto">
            <a:xfrm>
              <a:off x="3228" y="984"/>
              <a:ext cx="384" cy="96"/>
              <a:chOff x="1584" y="432"/>
              <a:chExt cx="384" cy="96"/>
            </a:xfrm>
          </p:grpSpPr>
          <p:sp>
            <p:nvSpPr>
              <p:cNvPr id="69704" name="Rectangle 55"/>
              <p:cNvSpPr>
                <a:spLocks noChangeArrowheads="1"/>
              </p:cNvSpPr>
              <p:nvPr/>
            </p:nvSpPr>
            <p:spPr bwMode="auto">
              <a:xfrm>
                <a:off x="1680" y="432"/>
                <a:ext cx="192" cy="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05" name="Line 56"/>
              <p:cNvSpPr>
                <a:spLocks noChangeShapeType="1"/>
              </p:cNvSpPr>
              <p:nvPr/>
            </p:nvSpPr>
            <p:spPr bwMode="auto">
              <a:xfrm>
                <a:off x="1584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06" name="Line 57"/>
              <p:cNvSpPr>
                <a:spLocks noChangeShapeType="1"/>
              </p:cNvSpPr>
              <p:nvPr/>
            </p:nvSpPr>
            <p:spPr bwMode="auto">
              <a:xfrm>
                <a:off x="1872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9678" name="Group 58"/>
            <p:cNvGrpSpPr/>
            <p:nvPr/>
          </p:nvGrpSpPr>
          <p:grpSpPr bwMode="auto">
            <a:xfrm>
              <a:off x="2610" y="1704"/>
              <a:ext cx="396" cy="96"/>
              <a:chOff x="1584" y="432"/>
              <a:chExt cx="384" cy="96"/>
            </a:xfrm>
          </p:grpSpPr>
          <p:sp>
            <p:nvSpPr>
              <p:cNvPr id="69701" name="Rectangle 59"/>
              <p:cNvSpPr>
                <a:spLocks noChangeArrowheads="1"/>
              </p:cNvSpPr>
              <p:nvPr/>
            </p:nvSpPr>
            <p:spPr bwMode="auto">
              <a:xfrm>
                <a:off x="1680" y="432"/>
                <a:ext cx="192" cy="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02" name="Line 60"/>
              <p:cNvSpPr>
                <a:spLocks noChangeShapeType="1"/>
              </p:cNvSpPr>
              <p:nvPr/>
            </p:nvSpPr>
            <p:spPr bwMode="auto">
              <a:xfrm>
                <a:off x="1584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9703" name="Line 61"/>
              <p:cNvSpPr>
                <a:spLocks noChangeShapeType="1"/>
              </p:cNvSpPr>
              <p:nvPr/>
            </p:nvSpPr>
            <p:spPr bwMode="auto">
              <a:xfrm>
                <a:off x="1872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69679" name="Rectangle 62"/>
            <p:cNvSpPr>
              <a:spLocks noChangeArrowheads="1"/>
            </p:cNvSpPr>
            <p:nvPr/>
          </p:nvSpPr>
          <p:spPr bwMode="auto">
            <a:xfrm>
              <a:off x="3180" y="1272"/>
              <a:ext cx="480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80" name="Line 63"/>
            <p:cNvSpPr>
              <a:spLocks noChangeShapeType="1"/>
            </p:cNvSpPr>
            <p:nvPr/>
          </p:nvSpPr>
          <p:spPr bwMode="auto">
            <a:xfrm>
              <a:off x="3036" y="1464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81" name="Line 64"/>
            <p:cNvSpPr>
              <a:spLocks noChangeShapeType="1"/>
            </p:cNvSpPr>
            <p:nvPr/>
          </p:nvSpPr>
          <p:spPr bwMode="auto">
            <a:xfrm>
              <a:off x="3036" y="175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9682" name="Line 65"/>
            <p:cNvSpPr>
              <a:spLocks noChangeShapeType="1"/>
            </p:cNvSpPr>
            <p:nvPr/>
          </p:nvSpPr>
          <p:spPr bwMode="auto">
            <a:xfrm>
              <a:off x="3660" y="160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69683" name="AutoShape 66"/>
            <p:cNvSpPr>
              <a:spLocks noChangeArrowheads="1"/>
            </p:cNvSpPr>
            <p:nvPr/>
          </p:nvSpPr>
          <p:spPr bwMode="auto">
            <a:xfrm rot="-5400000">
              <a:off x="3348" y="1320"/>
              <a:ext cx="96" cy="96"/>
            </a:xfrm>
            <a:prstGeom prst="flowChartMerge">
              <a:avLst/>
            </a:prstGeom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9684" name="Object 67"/>
            <p:cNvGraphicFramePr>
              <a:graphicFrameLocks noChangeAspect="1"/>
            </p:cNvGraphicFramePr>
            <p:nvPr/>
          </p:nvGraphicFramePr>
          <p:xfrm>
            <a:off x="3468" y="1304"/>
            <a:ext cx="19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801" name="公式" r:id="rId3" imgW="152400" imgH="127000" progId="Equation.3">
                    <p:embed/>
                  </p:oleObj>
                </mc:Choice>
                <mc:Fallback>
                  <p:oleObj name="公式" r:id="rId3" imgW="152400" imgH="127000" progId="Equation.3">
                    <p:embed/>
                    <p:pic>
                      <p:nvPicPr>
                        <p:cNvPr id="0" name="Object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8" y="1304"/>
                          <a:ext cx="192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85" name="Text Box 68"/>
            <p:cNvSpPr txBox="1">
              <a:spLocks noChangeArrowheads="1"/>
            </p:cNvSpPr>
            <p:nvPr/>
          </p:nvSpPr>
          <p:spPr bwMode="auto">
            <a:xfrm>
              <a:off x="3150" y="1575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+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69686" name="Text Box 69"/>
            <p:cNvSpPr txBox="1">
              <a:spLocks noChangeArrowheads="1"/>
            </p:cNvSpPr>
            <p:nvPr/>
          </p:nvSpPr>
          <p:spPr bwMode="auto">
            <a:xfrm>
              <a:off x="3420" y="1425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+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69687" name="Line 70"/>
            <p:cNvSpPr>
              <a:spLocks noChangeShapeType="1"/>
            </p:cNvSpPr>
            <p:nvPr/>
          </p:nvSpPr>
          <p:spPr bwMode="auto">
            <a:xfrm>
              <a:off x="2940" y="1752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88" name="Line 71"/>
            <p:cNvSpPr>
              <a:spLocks noChangeShapeType="1"/>
            </p:cNvSpPr>
            <p:nvPr/>
          </p:nvSpPr>
          <p:spPr bwMode="auto">
            <a:xfrm>
              <a:off x="3036" y="1032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89" name="Line 72"/>
            <p:cNvSpPr>
              <a:spLocks noChangeShapeType="1"/>
            </p:cNvSpPr>
            <p:nvPr/>
          </p:nvSpPr>
          <p:spPr bwMode="auto">
            <a:xfrm>
              <a:off x="3036" y="1032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90" name="Line 73"/>
            <p:cNvSpPr>
              <a:spLocks noChangeShapeType="1"/>
            </p:cNvSpPr>
            <p:nvPr/>
          </p:nvSpPr>
          <p:spPr bwMode="auto">
            <a:xfrm>
              <a:off x="3756" y="160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91" name="Line 74"/>
            <p:cNvSpPr>
              <a:spLocks noChangeShapeType="1"/>
            </p:cNvSpPr>
            <p:nvPr/>
          </p:nvSpPr>
          <p:spPr bwMode="auto">
            <a:xfrm>
              <a:off x="3804" y="1032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92" name="Line 75"/>
            <p:cNvSpPr>
              <a:spLocks noChangeShapeType="1"/>
            </p:cNvSpPr>
            <p:nvPr/>
          </p:nvSpPr>
          <p:spPr bwMode="auto">
            <a:xfrm>
              <a:off x="3612" y="103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93" name="Line 76"/>
            <p:cNvSpPr>
              <a:spLocks noChangeShapeType="1"/>
            </p:cNvSpPr>
            <p:nvPr/>
          </p:nvSpPr>
          <p:spPr bwMode="auto">
            <a:xfrm>
              <a:off x="3036" y="103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94" name="Text Box 77"/>
            <p:cNvSpPr txBox="1">
              <a:spLocks noChangeArrowheads="1"/>
            </p:cNvSpPr>
            <p:nvPr/>
          </p:nvSpPr>
          <p:spPr bwMode="auto">
            <a:xfrm>
              <a:off x="3912" y="1236"/>
              <a:ext cx="6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o</a:t>
              </a:r>
              <a:endParaRPr kumimoji="1" lang="en-US" altLang="zh-CN" sz="2800" b="1" baseline="-25000">
                <a:ea typeface="楷体_GB2312" pitchFamily="49" charset="-122"/>
              </a:endParaRPr>
            </a:p>
          </p:txBody>
        </p:sp>
        <p:sp>
          <p:nvSpPr>
            <p:cNvPr id="69695" name="Line 78"/>
            <p:cNvSpPr>
              <a:spLocks noChangeShapeType="1"/>
            </p:cNvSpPr>
            <p:nvPr/>
          </p:nvSpPr>
          <p:spPr bwMode="auto">
            <a:xfrm>
              <a:off x="2508" y="175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96" name="Text Box 79"/>
            <p:cNvSpPr txBox="1">
              <a:spLocks noChangeArrowheads="1"/>
            </p:cNvSpPr>
            <p:nvPr/>
          </p:nvSpPr>
          <p:spPr bwMode="auto">
            <a:xfrm flipH="1" flipV="1">
              <a:off x="3108" y="1319"/>
              <a:ext cx="2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>
                  <a:ea typeface="楷体_GB2312" pitchFamily="49" charset="-122"/>
                </a:rPr>
                <a:t>-</a:t>
              </a:r>
              <a:endParaRPr kumimoji="1" lang="en-US" altLang="zh-CN" sz="3200" b="1">
                <a:ea typeface="楷体_GB2312" pitchFamily="49" charset="-122"/>
              </a:endParaRPr>
            </a:p>
          </p:txBody>
        </p:sp>
        <p:sp>
          <p:nvSpPr>
            <p:cNvPr id="69697" name="Oval 80"/>
            <p:cNvSpPr>
              <a:spLocks noChangeArrowheads="1"/>
            </p:cNvSpPr>
            <p:nvPr/>
          </p:nvSpPr>
          <p:spPr bwMode="auto">
            <a:xfrm>
              <a:off x="3012" y="1428"/>
              <a:ext cx="47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98" name="Oval 81"/>
            <p:cNvSpPr>
              <a:spLocks noChangeArrowheads="1"/>
            </p:cNvSpPr>
            <p:nvPr/>
          </p:nvSpPr>
          <p:spPr bwMode="auto">
            <a:xfrm>
              <a:off x="3780" y="1572"/>
              <a:ext cx="47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699" name="Oval 82"/>
            <p:cNvSpPr>
              <a:spLocks noChangeArrowheads="1"/>
            </p:cNvSpPr>
            <p:nvPr/>
          </p:nvSpPr>
          <p:spPr bwMode="auto">
            <a:xfrm>
              <a:off x="4080" y="1584"/>
              <a:ext cx="47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9700" name="Oval 83"/>
            <p:cNvSpPr>
              <a:spLocks noChangeArrowheads="1"/>
            </p:cNvSpPr>
            <p:nvPr/>
          </p:nvSpPr>
          <p:spPr bwMode="auto">
            <a:xfrm>
              <a:off x="2448" y="1728"/>
              <a:ext cx="47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9637" name="Rectangle 84"/>
          <p:cNvSpPr>
            <a:spLocks noChangeArrowheads="1"/>
          </p:cNvSpPr>
          <p:nvPr/>
        </p:nvSpPr>
        <p:spPr bwMode="auto">
          <a:xfrm>
            <a:off x="3948113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55445" name="Object 85"/>
          <p:cNvGraphicFramePr>
            <a:graphicFrameLocks noChangeAspect="1"/>
          </p:cNvGraphicFramePr>
          <p:nvPr/>
        </p:nvGraphicFramePr>
        <p:xfrm>
          <a:off x="896938" y="2984500"/>
          <a:ext cx="5341937" cy="963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02" name="公式" r:id="rId4" imgW="2183765" imgH="419735" progId="Equation.3">
                  <p:embed/>
                </p:oleObj>
              </mc:Choice>
              <mc:Fallback>
                <p:oleObj name="公式" r:id="rId4" imgW="2183765" imgH="419735" progId="Equation.3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6938" y="2984500"/>
                        <a:ext cx="5341937" cy="963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39" name="Rectangle 86"/>
          <p:cNvSpPr>
            <a:spLocks noChangeArrowheads="1"/>
          </p:cNvSpPr>
          <p:nvPr/>
        </p:nvSpPr>
        <p:spPr bwMode="auto">
          <a:xfrm>
            <a:off x="3705225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  <p:graphicFrame>
        <p:nvGraphicFramePr>
          <p:cNvPr id="655447" name="Object 87"/>
          <p:cNvGraphicFramePr>
            <a:graphicFrameLocks noChangeAspect="1"/>
          </p:cNvGraphicFramePr>
          <p:nvPr/>
        </p:nvGraphicFramePr>
        <p:xfrm>
          <a:off x="1692275" y="3702050"/>
          <a:ext cx="6721475" cy="1370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03" name="公式" r:id="rId6" imgW="3108960" imgH="677545" progId="Equation.3">
                  <p:embed/>
                </p:oleObj>
              </mc:Choice>
              <mc:Fallback>
                <p:oleObj name="公式" r:id="rId6" imgW="3108960" imgH="677545" progId="Equation.3">
                  <p:embed/>
                  <p:pic>
                    <p:nvPicPr>
                      <p:cNvPr id="0" name="Object 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702050"/>
                        <a:ext cx="6721475" cy="1370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8" name="Object 88"/>
          <p:cNvGraphicFramePr>
            <a:graphicFrameLocks noChangeAspect="1"/>
          </p:cNvGraphicFramePr>
          <p:nvPr/>
        </p:nvGraphicFramePr>
        <p:xfrm>
          <a:off x="6086475" y="2994025"/>
          <a:ext cx="1793875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04" name="公式" r:id="rId8" imgW="677545" imgH="376555" progId="Equation.3">
                  <p:embed/>
                </p:oleObj>
              </mc:Choice>
              <mc:Fallback>
                <p:oleObj name="公式" r:id="rId8" imgW="677545" imgH="376555" progId="Equation.3">
                  <p:embed/>
                  <p:pic>
                    <p:nvPicPr>
                      <p:cNvPr id="0" name="Object 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6475" y="2994025"/>
                        <a:ext cx="1793875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9" name="Object 89"/>
          <p:cNvGraphicFramePr>
            <a:graphicFrameLocks noChangeAspect="1"/>
          </p:cNvGraphicFramePr>
          <p:nvPr/>
        </p:nvGraphicFramePr>
        <p:xfrm>
          <a:off x="1692275" y="5000625"/>
          <a:ext cx="6962775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05" name="公式" r:id="rId10" imgW="3227070" imgH="419735" progId="Equation.3">
                  <p:embed/>
                </p:oleObj>
              </mc:Choice>
              <mc:Fallback>
                <p:oleObj name="公式" r:id="rId10" imgW="3227070" imgH="419735" progId="Equation.3">
                  <p:embed/>
                  <p:pic>
                    <p:nvPicPr>
                      <p:cNvPr id="0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000625"/>
                        <a:ext cx="6962775" cy="903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50" name="Object 90"/>
          <p:cNvGraphicFramePr>
            <a:graphicFrameLocks noChangeAspect="1"/>
          </p:cNvGraphicFramePr>
          <p:nvPr/>
        </p:nvGraphicFramePr>
        <p:xfrm>
          <a:off x="917575" y="5805488"/>
          <a:ext cx="6748463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06" name="公式" r:id="rId12" imgW="2614295" imgH="172085" progId="Equation.3">
                  <p:embed/>
                </p:oleObj>
              </mc:Choice>
              <mc:Fallback>
                <p:oleObj name="公式" r:id="rId12" imgW="2614295" imgH="172085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7575" y="5805488"/>
                        <a:ext cx="6748463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5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55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55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55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 bwMode="auto">
          <a:xfrm>
            <a:off x="2622876" y="447890"/>
            <a:ext cx="6324600" cy="2278063"/>
            <a:chOff x="528" y="516"/>
            <a:chExt cx="3984" cy="1435"/>
          </a:xfrm>
        </p:grpSpPr>
        <p:sp>
          <p:nvSpPr>
            <p:cNvPr id="3" name="Text Box 7"/>
            <p:cNvSpPr txBox="1">
              <a:spLocks noChangeArrowheads="1"/>
            </p:cNvSpPr>
            <p:nvPr/>
          </p:nvSpPr>
          <p:spPr bwMode="auto">
            <a:xfrm>
              <a:off x="1104" y="55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000" b="1" baseline="-25000">
                  <a:ea typeface="楷体_GB2312" pitchFamily="49" charset="-122"/>
                </a:rPr>
                <a:t>1</a:t>
              </a:r>
              <a:endParaRPr kumimoji="1" lang="en-US" altLang="zh-CN" sz="1600" b="1">
                <a:ea typeface="楷体_GB2312" pitchFamily="49" charset="-122"/>
              </a:endParaRPr>
            </a:p>
          </p:txBody>
        </p:sp>
        <p:sp>
          <p:nvSpPr>
            <p:cNvPr id="4" name="Text Box 8"/>
            <p:cNvSpPr txBox="1">
              <a:spLocks noChangeArrowheads="1"/>
            </p:cNvSpPr>
            <p:nvPr/>
          </p:nvSpPr>
          <p:spPr bwMode="auto">
            <a:xfrm>
              <a:off x="1728" y="516"/>
              <a:ext cx="6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000" b="1" baseline="-25000">
                  <a:ea typeface="楷体_GB2312" pitchFamily="49" charset="-122"/>
                </a:rPr>
                <a:t>1</a:t>
              </a:r>
              <a:r>
                <a:rPr kumimoji="1" lang="en-US" altLang="zh-CN" sz="2800" b="1">
                  <a:ea typeface="楷体_GB2312" pitchFamily="49" charset="-122"/>
                </a:rPr>
                <a:t>/k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grpSp>
          <p:nvGrpSpPr>
            <p:cNvPr id="5" name="Group 9"/>
            <p:cNvGrpSpPr/>
            <p:nvPr/>
          </p:nvGrpSpPr>
          <p:grpSpPr bwMode="auto">
            <a:xfrm>
              <a:off x="1056" y="840"/>
              <a:ext cx="384" cy="96"/>
              <a:chOff x="1584" y="432"/>
              <a:chExt cx="384" cy="96"/>
            </a:xfrm>
          </p:grpSpPr>
          <p:sp>
            <p:nvSpPr>
              <p:cNvPr id="77" name="Rectangle 10"/>
              <p:cNvSpPr>
                <a:spLocks noChangeArrowheads="1"/>
              </p:cNvSpPr>
              <p:nvPr/>
            </p:nvSpPr>
            <p:spPr bwMode="auto">
              <a:xfrm>
                <a:off x="1680" y="432"/>
                <a:ext cx="192" cy="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8" name="Line 11"/>
              <p:cNvSpPr>
                <a:spLocks noChangeShapeType="1"/>
              </p:cNvSpPr>
              <p:nvPr/>
            </p:nvSpPr>
            <p:spPr bwMode="auto">
              <a:xfrm>
                <a:off x="1584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9" name="Line 12"/>
              <p:cNvSpPr>
                <a:spLocks noChangeShapeType="1"/>
              </p:cNvSpPr>
              <p:nvPr/>
            </p:nvSpPr>
            <p:spPr bwMode="auto">
              <a:xfrm>
                <a:off x="1872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6" name="Group 13"/>
            <p:cNvGrpSpPr/>
            <p:nvPr/>
          </p:nvGrpSpPr>
          <p:grpSpPr bwMode="auto">
            <a:xfrm>
              <a:off x="1680" y="840"/>
              <a:ext cx="384" cy="96"/>
              <a:chOff x="1584" y="432"/>
              <a:chExt cx="384" cy="96"/>
            </a:xfrm>
          </p:grpSpPr>
          <p:sp>
            <p:nvSpPr>
              <p:cNvPr id="74" name="Rectangle 14"/>
              <p:cNvSpPr>
                <a:spLocks noChangeArrowheads="1"/>
              </p:cNvSpPr>
              <p:nvPr/>
            </p:nvSpPr>
            <p:spPr bwMode="auto">
              <a:xfrm>
                <a:off x="1680" y="432"/>
                <a:ext cx="192" cy="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5" name="Line 15"/>
              <p:cNvSpPr>
                <a:spLocks noChangeShapeType="1"/>
              </p:cNvSpPr>
              <p:nvPr/>
            </p:nvSpPr>
            <p:spPr bwMode="auto">
              <a:xfrm>
                <a:off x="1584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6" name="Line 16"/>
              <p:cNvSpPr>
                <a:spLocks noChangeShapeType="1"/>
              </p:cNvSpPr>
              <p:nvPr/>
            </p:nvSpPr>
            <p:spPr bwMode="auto">
              <a:xfrm>
                <a:off x="1872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7" name="Group 17"/>
            <p:cNvGrpSpPr/>
            <p:nvPr/>
          </p:nvGrpSpPr>
          <p:grpSpPr bwMode="auto">
            <a:xfrm>
              <a:off x="1044" y="1560"/>
              <a:ext cx="396" cy="96"/>
              <a:chOff x="1584" y="432"/>
              <a:chExt cx="384" cy="96"/>
            </a:xfrm>
          </p:grpSpPr>
          <p:sp>
            <p:nvSpPr>
              <p:cNvPr id="71" name="Rectangle 18"/>
              <p:cNvSpPr>
                <a:spLocks noChangeArrowheads="1"/>
              </p:cNvSpPr>
              <p:nvPr/>
            </p:nvSpPr>
            <p:spPr bwMode="auto">
              <a:xfrm>
                <a:off x="1680" y="432"/>
                <a:ext cx="192" cy="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2" name="Line 19"/>
              <p:cNvSpPr>
                <a:spLocks noChangeShapeType="1"/>
              </p:cNvSpPr>
              <p:nvPr/>
            </p:nvSpPr>
            <p:spPr bwMode="auto">
              <a:xfrm>
                <a:off x="1584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3" name="Line 20"/>
              <p:cNvSpPr>
                <a:spLocks noChangeShapeType="1"/>
              </p:cNvSpPr>
              <p:nvPr/>
            </p:nvSpPr>
            <p:spPr bwMode="auto">
              <a:xfrm>
                <a:off x="1872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" name="Rectangle 21"/>
            <p:cNvSpPr>
              <a:spLocks noChangeArrowheads="1"/>
            </p:cNvSpPr>
            <p:nvPr/>
          </p:nvSpPr>
          <p:spPr bwMode="auto">
            <a:xfrm>
              <a:off x="1632" y="1128"/>
              <a:ext cx="480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22"/>
            <p:cNvSpPr>
              <a:spLocks noChangeShapeType="1"/>
            </p:cNvSpPr>
            <p:nvPr/>
          </p:nvSpPr>
          <p:spPr bwMode="auto">
            <a:xfrm>
              <a:off x="1488" y="1314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23"/>
            <p:cNvSpPr>
              <a:spLocks noChangeShapeType="1"/>
            </p:cNvSpPr>
            <p:nvPr/>
          </p:nvSpPr>
          <p:spPr bwMode="auto">
            <a:xfrm>
              <a:off x="1488" y="160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>
              <a:off x="2112" y="1464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12" name="AutoShape 25"/>
            <p:cNvSpPr>
              <a:spLocks noChangeArrowheads="1"/>
            </p:cNvSpPr>
            <p:nvPr/>
          </p:nvSpPr>
          <p:spPr bwMode="auto">
            <a:xfrm rot="-5400000">
              <a:off x="1800" y="1176"/>
              <a:ext cx="96" cy="96"/>
            </a:xfrm>
            <a:prstGeom prst="flowChartMerge">
              <a:avLst/>
            </a:prstGeom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3" name="Object 26"/>
            <p:cNvGraphicFramePr>
              <a:graphicFrameLocks noChangeAspect="1"/>
            </p:cNvGraphicFramePr>
            <p:nvPr/>
          </p:nvGraphicFramePr>
          <p:xfrm>
            <a:off x="1920" y="1160"/>
            <a:ext cx="19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48" name="公式" r:id="rId1" imgW="152400" imgH="127000" progId="Equation.3">
                    <p:embed/>
                  </p:oleObj>
                </mc:Choice>
                <mc:Fallback>
                  <p:oleObj name="公式" r:id="rId1" imgW="152400" imgH="127000" progId="Equation.3">
                    <p:embed/>
                    <p:pic>
                      <p:nvPicPr>
                        <p:cNvPr id="0" name="图片 11674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160"/>
                          <a:ext cx="192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27"/>
            <p:cNvSpPr txBox="1">
              <a:spLocks noChangeArrowheads="1"/>
            </p:cNvSpPr>
            <p:nvPr/>
          </p:nvSpPr>
          <p:spPr bwMode="auto">
            <a:xfrm>
              <a:off x="1602" y="1431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+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15" name="Text Box 28"/>
            <p:cNvSpPr txBox="1">
              <a:spLocks noChangeArrowheads="1"/>
            </p:cNvSpPr>
            <p:nvPr/>
          </p:nvSpPr>
          <p:spPr bwMode="auto">
            <a:xfrm>
              <a:off x="1872" y="1281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+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>
              <a:off x="1392" y="160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Line 30"/>
            <p:cNvSpPr>
              <a:spLocks noChangeShapeType="1"/>
            </p:cNvSpPr>
            <p:nvPr/>
          </p:nvSpPr>
          <p:spPr bwMode="auto">
            <a:xfrm>
              <a:off x="1488" y="888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Line 31"/>
            <p:cNvSpPr>
              <a:spLocks noChangeShapeType="1"/>
            </p:cNvSpPr>
            <p:nvPr/>
          </p:nvSpPr>
          <p:spPr bwMode="auto">
            <a:xfrm>
              <a:off x="1488" y="888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9" name="Line 32"/>
            <p:cNvSpPr>
              <a:spLocks noChangeShapeType="1"/>
            </p:cNvSpPr>
            <p:nvPr/>
          </p:nvSpPr>
          <p:spPr bwMode="auto">
            <a:xfrm flipV="1">
              <a:off x="2274" y="1458"/>
              <a:ext cx="408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0" name="Line 33"/>
            <p:cNvSpPr>
              <a:spLocks noChangeShapeType="1"/>
            </p:cNvSpPr>
            <p:nvPr/>
          </p:nvSpPr>
          <p:spPr bwMode="auto">
            <a:xfrm>
              <a:off x="2250" y="888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Line 34"/>
            <p:cNvSpPr>
              <a:spLocks noChangeShapeType="1"/>
            </p:cNvSpPr>
            <p:nvPr/>
          </p:nvSpPr>
          <p:spPr bwMode="auto">
            <a:xfrm>
              <a:off x="2064" y="88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" name="Line 35"/>
            <p:cNvSpPr>
              <a:spLocks noChangeShapeType="1"/>
            </p:cNvSpPr>
            <p:nvPr/>
          </p:nvSpPr>
          <p:spPr bwMode="auto">
            <a:xfrm>
              <a:off x="1392" y="88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23" name="Group 36"/>
            <p:cNvGrpSpPr/>
            <p:nvPr/>
          </p:nvGrpSpPr>
          <p:grpSpPr bwMode="auto">
            <a:xfrm>
              <a:off x="864" y="888"/>
              <a:ext cx="192" cy="192"/>
              <a:chOff x="3168" y="2448"/>
              <a:chExt cx="192" cy="192"/>
            </a:xfrm>
          </p:grpSpPr>
          <p:sp>
            <p:nvSpPr>
              <p:cNvPr id="69" name="Line 37"/>
              <p:cNvSpPr>
                <a:spLocks noChangeShapeType="1"/>
              </p:cNvSpPr>
              <p:nvPr/>
            </p:nvSpPr>
            <p:spPr bwMode="auto">
              <a:xfrm>
                <a:off x="3264" y="244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70" name="Line 38"/>
              <p:cNvSpPr>
                <a:spLocks noChangeShapeType="1"/>
              </p:cNvSpPr>
              <p:nvPr/>
            </p:nvSpPr>
            <p:spPr bwMode="auto">
              <a:xfrm>
                <a:off x="3168" y="264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24" name="Text Box 39"/>
            <p:cNvSpPr txBox="1">
              <a:spLocks noChangeArrowheads="1"/>
            </p:cNvSpPr>
            <p:nvPr/>
          </p:nvSpPr>
          <p:spPr bwMode="auto">
            <a:xfrm>
              <a:off x="528" y="1348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i1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25" name="Text Box 40"/>
            <p:cNvSpPr txBox="1">
              <a:spLocks noChangeArrowheads="1"/>
            </p:cNvSpPr>
            <p:nvPr/>
          </p:nvSpPr>
          <p:spPr bwMode="auto">
            <a:xfrm>
              <a:off x="2304" y="1068"/>
              <a:ext cx="11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 dirty="0" err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 dirty="0" err="1">
                  <a:ea typeface="楷体_GB2312" pitchFamily="49" charset="-122"/>
                </a:rPr>
                <a:t>o</a:t>
              </a:r>
              <a:r>
                <a:rPr kumimoji="1" lang="zh-CN" altLang="en-US" sz="2800" b="1" baseline="-25000" dirty="0">
                  <a:ea typeface="楷体_GB2312" pitchFamily="49" charset="-122"/>
                </a:rPr>
                <a:t>１</a:t>
              </a:r>
              <a:endParaRPr kumimoji="1" lang="zh-CN" altLang="en-US" sz="2800" b="1" baseline="-25000" dirty="0">
                <a:ea typeface="楷体_GB2312" pitchFamily="49" charset="-122"/>
              </a:endParaRPr>
            </a:p>
          </p:txBody>
        </p:sp>
        <p:sp>
          <p:nvSpPr>
            <p:cNvPr id="26" name="Line 41"/>
            <p:cNvSpPr>
              <a:spLocks noChangeShapeType="1"/>
            </p:cNvSpPr>
            <p:nvPr/>
          </p:nvSpPr>
          <p:spPr bwMode="auto">
            <a:xfrm>
              <a:off x="960" y="160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7" name="Text Box 42"/>
            <p:cNvSpPr txBox="1">
              <a:spLocks noChangeArrowheads="1"/>
            </p:cNvSpPr>
            <p:nvPr/>
          </p:nvSpPr>
          <p:spPr bwMode="auto">
            <a:xfrm>
              <a:off x="2184" y="1624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i2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28" name="Line 43"/>
            <p:cNvSpPr>
              <a:spLocks noChangeShapeType="1"/>
            </p:cNvSpPr>
            <p:nvPr/>
          </p:nvSpPr>
          <p:spPr bwMode="auto">
            <a:xfrm>
              <a:off x="960" y="888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9" name="Text Box 44"/>
            <p:cNvSpPr txBox="1">
              <a:spLocks noChangeArrowheads="1"/>
            </p:cNvSpPr>
            <p:nvPr/>
          </p:nvSpPr>
          <p:spPr bwMode="auto">
            <a:xfrm flipH="1" flipV="1">
              <a:off x="1560" y="1175"/>
              <a:ext cx="2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>
                  <a:ea typeface="楷体_GB2312" pitchFamily="49" charset="-122"/>
                </a:rPr>
                <a:t>-</a:t>
              </a:r>
              <a:endParaRPr kumimoji="1" lang="en-US" altLang="zh-CN" sz="3200" b="1">
                <a:ea typeface="楷体_GB2312" pitchFamily="49" charset="-122"/>
              </a:endParaRPr>
            </a:p>
          </p:txBody>
        </p:sp>
        <p:sp>
          <p:nvSpPr>
            <p:cNvPr id="30" name="Oval 45"/>
            <p:cNvSpPr>
              <a:spLocks noChangeArrowheads="1"/>
            </p:cNvSpPr>
            <p:nvPr/>
          </p:nvSpPr>
          <p:spPr bwMode="auto">
            <a:xfrm>
              <a:off x="1464" y="864"/>
              <a:ext cx="47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1" name="Oval 46"/>
            <p:cNvSpPr>
              <a:spLocks noChangeArrowheads="1"/>
            </p:cNvSpPr>
            <p:nvPr/>
          </p:nvSpPr>
          <p:spPr bwMode="auto">
            <a:xfrm>
              <a:off x="2232" y="1428"/>
              <a:ext cx="47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2" name="Oval 47"/>
            <p:cNvSpPr>
              <a:spLocks noChangeArrowheads="1"/>
            </p:cNvSpPr>
            <p:nvPr/>
          </p:nvSpPr>
          <p:spPr bwMode="auto">
            <a:xfrm>
              <a:off x="900" y="1584"/>
              <a:ext cx="47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" name="Text Box 48"/>
            <p:cNvSpPr txBox="1">
              <a:spLocks noChangeArrowheads="1"/>
            </p:cNvSpPr>
            <p:nvPr/>
          </p:nvSpPr>
          <p:spPr bwMode="auto">
            <a:xfrm>
              <a:off x="2676" y="114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zh-CN" altLang="en-US" sz="2000" b="1" baseline="-25000">
                  <a:ea typeface="楷体_GB2312" pitchFamily="49" charset="-122"/>
                </a:rPr>
                <a:t>２</a:t>
              </a:r>
              <a:endParaRPr kumimoji="1" lang="zh-CN" altLang="en-US" sz="1600" b="1">
                <a:ea typeface="楷体_GB2312" pitchFamily="49" charset="-122"/>
              </a:endParaRPr>
            </a:p>
          </p:txBody>
        </p:sp>
        <p:sp>
          <p:nvSpPr>
            <p:cNvPr id="34" name="Text Box 49"/>
            <p:cNvSpPr txBox="1">
              <a:spLocks noChangeArrowheads="1"/>
            </p:cNvSpPr>
            <p:nvPr/>
          </p:nvSpPr>
          <p:spPr bwMode="auto">
            <a:xfrm>
              <a:off x="3276" y="696"/>
              <a:ext cx="6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k</a:t>
              </a:r>
              <a:r>
                <a:rPr kumimoji="1" lang="en-US" altLang="zh-CN" sz="2400" b="1" i="1">
                  <a:ea typeface="楷体_GB2312" pitchFamily="49" charset="-122"/>
                </a:rPr>
                <a:t> R</a:t>
              </a:r>
              <a:r>
                <a:rPr kumimoji="1" lang="zh-CN" altLang="en-US" sz="2000" b="1" baseline="-25000">
                  <a:ea typeface="楷体_GB2312" pitchFamily="49" charset="-122"/>
                </a:rPr>
                <a:t>２</a:t>
              </a:r>
              <a:endParaRPr kumimoji="1" lang="zh-CN" altLang="en-US" sz="2800" b="1">
                <a:ea typeface="楷体_GB2312" pitchFamily="49" charset="-122"/>
              </a:endParaRPr>
            </a:p>
          </p:txBody>
        </p:sp>
        <p:grpSp>
          <p:nvGrpSpPr>
            <p:cNvPr id="35" name="Group 50"/>
            <p:cNvGrpSpPr/>
            <p:nvPr/>
          </p:nvGrpSpPr>
          <p:grpSpPr bwMode="auto">
            <a:xfrm>
              <a:off x="2616" y="1416"/>
              <a:ext cx="384" cy="96"/>
              <a:chOff x="1584" y="432"/>
              <a:chExt cx="384" cy="96"/>
            </a:xfrm>
          </p:grpSpPr>
          <p:sp>
            <p:nvSpPr>
              <p:cNvPr id="66" name="Rectangle 51"/>
              <p:cNvSpPr>
                <a:spLocks noChangeArrowheads="1"/>
              </p:cNvSpPr>
              <p:nvPr/>
            </p:nvSpPr>
            <p:spPr bwMode="auto">
              <a:xfrm>
                <a:off x="1680" y="432"/>
                <a:ext cx="192" cy="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7" name="Line 52"/>
              <p:cNvSpPr>
                <a:spLocks noChangeShapeType="1"/>
              </p:cNvSpPr>
              <p:nvPr/>
            </p:nvSpPr>
            <p:spPr bwMode="auto">
              <a:xfrm>
                <a:off x="1584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8" name="Line 53"/>
              <p:cNvSpPr>
                <a:spLocks noChangeShapeType="1"/>
              </p:cNvSpPr>
              <p:nvPr/>
            </p:nvSpPr>
            <p:spPr bwMode="auto">
              <a:xfrm>
                <a:off x="1872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6" name="Group 54"/>
            <p:cNvGrpSpPr/>
            <p:nvPr/>
          </p:nvGrpSpPr>
          <p:grpSpPr bwMode="auto">
            <a:xfrm>
              <a:off x="3228" y="984"/>
              <a:ext cx="384" cy="96"/>
              <a:chOff x="1584" y="432"/>
              <a:chExt cx="384" cy="96"/>
            </a:xfrm>
          </p:grpSpPr>
          <p:sp>
            <p:nvSpPr>
              <p:cNvPr id="63" name="Rectangle 55"/>
              <p:cNvSpPr>
                <a:spLocks noChangeArrowheads="1"/>
              </p:cNvSpPr>
              <p:nvPr/>
            </p:nvSpPr>
            <p:spPr bwMode="auto">
              <a:xfrm>
                <a:off x="1680" y="432"/>
                <a:ext cx="192" cy="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auto">
              <a:xfrm>
                <a:off x="1584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auto">
              <a:xfrm>
                <a:off x="1872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37" name="Group 58"/>
            <p:cNvGrpSpPr/>
            <p:nvPr/>
          </p:nvGrpSpPr>
          <p:grpSpPr bwMode="auto">
            <a:xfrm>
              <a:off x="2610" y="1704"/>
              <a:ext cx="396" cy="96"/>
              <a:chOff x="1584" y="432"/>
              <a:chExt cx="384" cy="96"/>
            </a:xfrm>
          </p:grpSpPr>
          <p:sp>
            <p:nvSpPr>
              <p:cNvPr id="60" name="Rectangle 59"/>
              <p:cNvSpPr>
                <a:spLocks noChangeArrowheads="1"/>
              </p:cNvSpPr>
              <p:nvPr/>
            </p:nvSpPr>
            <p:spPr bwMode="auto">
              <a:xfrm>
                <a:off x="1680" y="432"/>
                <a:ext cx="192" cy="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1" name="Line 60"/>
              <p:cNvSpPr>
                <a:spLocks noChangeShapeType="1"/>
              </p:cNvSpPr>
              <p:nvPr/>
            </p:nvSpPr>
            <p:spPr bwMode="auto">
              <a:xfrm>
                <a:off x="1584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62" name="Line 61"/>
              <p:cNvSpPr>
                <a:spLocks noChangeShapeType="1"/>
              </p:cNvSpPr>
              <p:nvPr/>
            </p:nvSpPr>
            <p:spPr bwMode="auto">
              <a:xfrm>
                <a:off x="1872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8" name="Rectangle 62"/>
            <p:cNvSpPr>
              <a:spLocks noChangeArrowheads="1"/>
            </p:cNvSpPr>
            <p:nvPr/>
          </p:nvSpPr>
          <p:spPr bwMode="auto">
            <a:xfrm>
              <a:off x="3180" y="1272"/>
              <a:ext cx="480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63"/>
            <p:cNvSpPr>
              <a:spLocks noChangeShapeType="1"/>
            </p:cNvSpPr>
            <p:nvPr/>
          </p:nvSpPr>
          <p:spPr bwMode="auto">
            <a:xfrm>
              <a:off x="3036" y="1464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64"/>
            <p:cNvSpPr>
              <a:spLocks noChangeShapeType="1"/>
            </p:cNvSpPr>
            <p:nvPr/>
          </p:nvSpPr>
          <p:spPr bwMode="auto">
            <a:xfrm>
              <a:off x="3036" y="175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Line 65"/>
            <p:cNvSpPr>
              <a:spLocks noChangeShapeType="1"/>
            </p:cNvSpPr>
            <p:nvPr/>
          </p:nvSpPr>
          <p:spPr bwMode="auto">
            <a:xfrm>
              <a:off x="3660" y="160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42" name="AutoShape 66"/>
            <p:cNvSpPr>
              <a:spLocks noChangeArrowheads="1"/>
            </p:cNvSpPr>
            <p:nvPr/>
          </p:nvSpPr>
          <p:spPr bwMode="auto">
            <a:xfrm rot="-5400000">
              <a:off x="3348" y="1320"/>
              <a:ext cx="96" cy="96"/>
            </a:xfrm>
            <a:prstGeom prst="flowChartMerge">
              <a:avLst/>
            </a:prstGeom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43" name="Object 67"/>
            <p:cNvGraphicFramePr>
              <a:graphicFrameLocks noChangeAspect="1"/>
            </p:cNvGraphicFramePr>
            <p:nvPr/>
          </p:nvGraphicFramePr>
          <p:xfrm>
            <a:off x="3468" y="1304"/>
            <a:ext cx="19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749" name="公式" r:id="rId3" imgW="152400" imgH="127000" progId="Equation.3">
                    <p:embed/>
                  </p:oleObj>
                </mc:Choice>
                <mc:Fallback>
                  <p:oleObj name="公式" r:id="rId3" imgW="152400" imgH="127000" progId="Equation.3">
                    <p:embed/>
                    <p:pic>
                      <p:nvPicPr>
                        <p:cNvPr id="0" name="图片 1167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68" y="1304"/>
                          <a:ext cx="192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4" name="Text Box 68"/>
            <p:cNvSpPr txBox="1">
              <a:spLocks noChangeArrowheads="1"/>
            </p:cNvSpPr>
            <p:nvPr/>
          </p:nvSpPr>
          <p:spPr bwMode="auto">
            <a:xfrm>
              <a:off x="3150" y="1575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+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45" name="Text Box 69"/>
            <p:cNvSpPr txBox="1">
              <a:spLocks noChangeArrowheads="1"/>
            </p:cNvSpPr>
            <p:nvPr/>
          </p:nvSpPr>
          <p:spPr bwMode="auto">
            <a:xfrm>
              <a:off x="3420" y="1425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+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46" name="Line 70"/>
            <p:cNvSpPr>
              <a:spLocks noChangeShapeType="1"/>
            </p:cNvSpPr>
            <p:nvPr/>
          </p:nvSpPr>
          <p:spPr bwMode="auto">
            <a:xfrm>
              <a:off x="2940" y="1752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7" name="Line 71"/>
            <p:cNvSpPr>
              <a:spLocks noChangeShapeType="1"/>
            </p:cNvSpPr>
            <p:nvPr/>
          </p:nvSpPr>
          <p:spPr bwMode="auto">
            <a:xfrm>
              <a:off x="3036" y="1032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8" name="Line 72"/>
            <p:cNvSpPr>
              <a:spLocks noChangeShapeType="1"/>
            </p:cNvSpPr>
            <p:nvPr/>
          </p:nvSpPr>
          <p:spPr bwMode="auto">
            <a:xfrm>
              <a:off x="3036" y="1032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9" name="Line 73"/>
            <p:cNvSpPr>
              <a:spLocks noChangeShapeType="1"/>
            </p:cNvSpPr>
            <p:nvPr/>
          </p:nvSpPr>
          <p:spPr bwMode="auto">
            <a:xfrm>
              <a:off x="3756" y="160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0" name="Line 74"/>
            <p:cNvSpPr>
              <a:spLocks noChangeShapeType="1"/>
            </p:cNvSpPr>
            <p:nvPr/>
          </p:nvSpPr>
          <p:spPr bwMode="auto">
            <a:xfrm>
              <a:off x="3804" y="1032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1" name="Line 75"/>
            <p:cNvSpPr>
              <a:spLocks noChangeShapeType="1"/>
            </p:cNvSpPr>
            <p:nvPr/>
          </p:nvSpPr>
          <p:spPr bwMode="auto">
            <a:xfrm>
              <a:off x="3612" y="103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2" name="Line 76"/>
            <p:cNvSpPr>
              <a:spLocks noChangeShapeType="1"/>
            </p:cNvSpPr>
            <p:nvPr/>
          </p:nvSpPr>
          <p:spPr bwMode="auto">
            <a:xfrm>
              <a:off x="3036" y="103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3" name="Text Box 77"/>
            <p:cNvSpPr txBox="1">
              <a:spLocks noChangeArrowheads="1"/>
            </p:cNvSpPr>
            <p:nvPr/>
          </p:nvSpPr>
          <p:spPr bwMode="auto">
            <a:xfrm>
              <a:off x="3912" y="1236"/>
              <a:ext cx="6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o</a:t>
              </a:r>
              <a:endParaRPr kumimoji="1" lang="en-US" altLang="zh-CN" sz="2800" b="1" baseline="-25000">
                <a:ea typeface="楷体_GB2312" pitchFamily="49" charset="-122"/>
              </a:endParaRPr>
            </a:p>
          </p:txBody>
        </p:sp>
        <p:sp>
          <p:nvSpPr>
            <p:cNvPr id="54" name="Line 78"/>
            <p:cNvSpPr>
              <a:spLocks noChangeShapeType="1"/>
            </p:cNvSpPr>
            <p:nvPr/>
          </p:nvSpPr>
          <p:spPr bwMode="auto">
            <a:xfrm>
              <a:off x="2508" y="175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" name="Text Box 79"/>
            <p:cNvSpPr txBox="1">
              <a:spLocks noChangeArrowheads="1"/>
            </p:cNvSpPr>
            <p:nvPr/>
          </p:nvSpPr>
          <p:spPr bwMode="auto">
            <a:xfrm flipH="1" flipV="1">
              <a:off x="3108" y="1319"/>
              <a:ext cx="2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>
                  <a:ea typeface="楷体_GB2312" pitchFamily="49" charset="-122"/>
                </a:rPr>
                <a:t>-</a:t>
              </a:r>
              <a:endParaRPr kumimoji="1" lang="en-US" altLang="zh-CN" sz="3200" b="1">
                <a:ea typeface="楷体_GB2312" pitchFamily="49" charset="-122"/>
              </a:endParaRPr>
            </a:p>
          </p:txBody>
        </p:sp>
        <p:sp>
          <p:nvSpPr>
            <p:cNvPr id="56" name="Oval 80"/>
            <p:cNvSpPr>
              <a:spLocks noChangeArrowheads="1"/>
            </p:cNvSpPr>
            <p:nvPr/>
          </p:nvSpPr>
          <p:spPr bwMode="auto">
            <a:xfrm>
              <a:off x="3012" y="1428"/>
              <a:ext cx="47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" name="Oval 81"/>
            <p:cNvSpPr>
              <a:spLocks noChangeArrowheads="1"/>
            </p:cNvSpPr>
            <p:nvPr/>
          </p:nvSpPr>
          <p:spPr bwMode="auto">
            <a:xfrm>
              <a:off x="3780" y="1572"/>
              <a:ext cx="47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" name="Oval 82"/>
            <p:cNvSpPr>
              <a:spLocks noChangeArrowheads="1"/>
            </p:cNvSpPr>
            <p:nvPr/>
          </p:nvSpPr>
          <p:spPr bwMode="auto">
            <a:xfrm>
              <a:off x="4080" y="1584"/>
              <a:ext cx="47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" name="Oval 83"/>
            <p:cNvSpPr>
              <a:spLocks noChangeArrowheads="1"/>
            </p:cNvSpPr>
            <p:nvPr/>
          </p:nvSpPr>
          <p:spPr bwMode="auto">
            <a:xfrm>
              <a:off x="2448" y="1728"/>
              <a:ext cx="47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0" name="Group 9"/>
          <p:cNvGrpSpPr/>
          <p:nvPr/>
        </p:nvGrpSpPr>
        <p:grpSpPr bwMode="auto">
          <a:xfrm>
            <a:off x="4506444" y="3082080"/>
            <a:ext cx="4424363" cy="3352800"/>
            <a:chOff x="60" y="348"/>
            <a:chExt cx="2787" cy="2112"/>
          </a:xfrm>
        </p:grpSpPr>
        <p:sp>
          <p:nvSpPr>
            <p:cNvPr id="81" name="Rectangle 10"/>
            <p:cNvSpPr>
              <a:spLocks noChangeArrowheads="1"/>
            </p:cNvSpPr>
            <p:nvPr/>
          </p:nvSpPr>
          <p:spPr bwMode="auto">
            <a:xfrm>
              <a:off x="1449" y="1015"/>
              <a:ext cx="661" cy="82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>
              <a:off x="2109" y="1418"/>
              <a:ext cx="3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" name="Line 12"/>
            <p:cNvSpPr>
              <a:spLocks noChangeShapeType="1"/>
            </p:cNvSpPr>
            <p:nvPr/>
          </p:nvSpPr>
          <p:spPr bwMode="auto">
            <a:xfrm flipV="1">
              <a:off x="478" y="1656"/>
              <a:ext cx="970" cy="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4" name="Line 13"/>
            <p:cNvSpPr>
              <a:spLocks noChangeShapeType="1"/>
            </p:cNvSpPr>
            <p:nvPr/>
          </p:nvSpPr>
          <p:spPr bwMode="auto">
            <a:xfrm>
              <a:off x="1127" y="1270"/>
              <a:ext cx="3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" name="Text Box 14"/>
            <p:cNvSpPr txBox="1">
              <a:spLocks noChangeArrowheads="1"/>
            </p:cNvSpPr>
            <p:nvPr/>
          </p:nvSpPr>
          <p:spPr bwMode="auto">
            <a:xfrm>
              <a:off x="1476" y="960"/>
              <a:ext cx="1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_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86" name="Text Box 15"/>
            <p:cNvSpPr txBox="1">
              <a:spLocks noChangeArrowheads="1"/>
            </p:cNvSpPr>
            <p:nvPr/>
          </p:nvSpPr>
          <p:spPr bwMode="auto">
            <a:xfrm>
              <a:off x="1452" y="1459"/>
              <a:ext cx="1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+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87" name="Text Box 16"/>
            <p:cNvSpPr txBox="1">
              <a:spLocks noChangeArrowheads="1"/>
            </p:cNvSpPr>
            <p:nvPr/>
          </p:nvSpPr>
          <p:spPr bwMode="auto">
            <a:xfrm rot="5400000">
              <a:off x="1690" y="1017"/>
              <a:ext cx="2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  <a:sym typeface="Symbol" panose="05050102010706020507" pitchFamily="18" charset="2"/>
                </a:rPr>
                <a:t>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88" name="Text Box 17"/>
            <p:cNvSpPr txBox="1">
              <a:spLocks noChangeArrowheads="1"/>
            </p:cNvSpPr>
            <p:nvPr/>
          </p:nvSpPr>
          <p:spPr bwMode="auto">
            <a:xfrm>
              <a:off x="1847" y="1230"/>
              <a:ext cx="1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+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89" name="Oval 18"/>
            <p:cNvSpPr>
              <a:spLocks noChangeArrowheads="1"/>
            </p:cNvSpPr>
            <p:nvPr/>
          </p:nvSpPr>
          <p:spPr bwMode="auto">
            <a:xfrm>
              <a:off x="2441" y="1385"/>
              <a:ext cx="55" cy="4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" name="Text Box 19"/>
            <p:cNvSpPr txBox="1">
              <a:spLocks noChangeArrowheads="1"/>
            </p:cNvSpPr>
            <p:nvPr/>
          </p:nvSpPr>
          <p:spPr bwMode="auto">
            <a:xfrm>
              <a:off x="1804" y="995"/>
              <a:ext cx="36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  <a:sym typeface="Symbol" panose="05050102010706020507" pitchFamily="18" charset="2"/>
                </a:rPr>
                <a:t>∞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91" name="Line 20"/>
            <p:cNvSpPr>
              <a:spLocks noChangeShapeType="1"/>
            </p:cNvSpPr>
            <p:nvPr/>
          </p:nvSpPr>
          <p:spPr bwMode="auto">
            <a:xfrm>
              <a:off x="1238" y="769"/>
              <a:ext cx="106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" name="Line 21"/>
            <p:cNvSpPr>
              <a:spLocks noChangeShapeType="1"/>
            </p:cNvSpPr>
            <p:nvPr/>
          </p:nvSpPr>
          <p:spPr bwMode="auto">
            <a:xfrm flipH="1">
              <a:off x="2294" y="769"/>
              <a:ext cx="0" cy="65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 useBgFill="1">
          <p:nvSpPr>
            <p:cNvPr id="93" name="Rectangle 22"/>
            <p:cNvSpPr>
              <a:spLocks noChangeArrowheads="1"/>
            </p:cNvSpPr>
            <p:nvPr/>
          </p:nvSpPr>
          <p:spPr bwMode="auto">
            <a:xfrm>
              <a:off x="1605" y="703"/>
              <a:ext cx="367" cy="115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4" name="Line 23"/>
            <p:cNvSpPr>
              <a:spLocks noChangeShapeType="1"/>
            </p:cNvSpPr>
            <p:nvPr/>
          </p:nvSpPr>
          <p:spPr bwMode="auto">
            <a:xfrm>
              <a:off x="1247" y="769"/>
              <a:ext cx="0" cy="5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5" name="Line 24"/>
            <p:cNvSpPr>
              <a:spLocks noChangeShapeType="1"/>
            </p:cNvSpPr>
            <p:nvPr/>
          </p:nvSpPr>
          <p:spPr bwMode="auto">
            <a:xfrm>
              <a:off x="439" y="1258"/>
              <a:ext cx="790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 useBgFill="1">
          <p:nvSpPr>
            <p:cNvPr id="96" name="Rectangle 25"/>
            <p:cNvSpPr>
              <a:spLocks noChangeArrowheads="1"/>
            </p:cNvSpPr>
            <p:nvPr/>
          </p:nvSpPr>
          <p:spPr bwMode="auto">
            <a:xfrm>
              <a:off x="612" y="1212"/>
              <a:ext cx="367" cy="115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7" name="Oval 26"/>
            <p:cNvSpPr>
              <a:spLocks noChangeArrowheads="1"/>
            </p:cNvSpPr>
            <p:nvPr/>
          </p:nvSpPr>
          <p:spPr bwMode="auto">
            <a:xfrm>
              <a:off x="1231" y="1249"/>
              <a:ext cx="55" cy="4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8" name="Oval 27"/>
            <p:cNvSpPr>
              <a:spLocks noChangeArrowheads="1"/>
            </p:cNvSpPr>
            <p:nvPr/>
          </p:nvSpPr>
          <p:spPr bwMode="auto">
            <a:xfrm>
              <a:off x="2266" y="1385"/>
              <a:ext cx="55" cy="4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" name="Text Box 28"/>
            <p:cNvSpPr txBox="1">
              <a:spLocks noChangeArrowheads="1"/>
            </p:cNvSpPr>
            <p:nvPr/>
          </p:nvSpPr>
          <p:spPr bwMode="auto">
            <a:xfrm>
              <a:off x="1607" y="348"/>
              <a:ext cx="4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R</a:t>
              </a:r>
              <a:r>
                <a:rPr kumimoji="1" lang="en-US" altLang="zh-CN" sz="2800" b="1" baseline="-25000">
                  <a:ea typeface="楷体_GB2312" pitchFamily="49" charset="-122"/>
                </a:rPr>
                <a:t>F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100" name="Text Box 29"/>
            <p:cNvSpPr txBox="1">
              <a:spLocks noChangeArrowheads="1"/>
            </p:cNvSpPr>
            <p:nvPr/>
          </p:nvSpPr>
          <p:spPr bwMode="auto">
            <a:xfrm>
              <a:off x="654" y="863"/>
              <a:ext cx="4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R</a:t>
              </a:r>
              <a:r>
                <a:rPr kumimoji="1" lang="en-US" altLang="zh-CN" sz="2800" b="1" baseline="-25000">
                  <a:ea typeface="楷体_GB2312" pitchFamily="49" charset="-122"/>
                </a:rPr>
                <a:t>1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 useBgFill="1">
          <p:nvSpPr>
            <p:cNvPr id="101" name="Rectangle 30"/>
            <p:cNvSpPr>
              <a:spLocks noChangeArrowheads="1"/>
            </p:cNvSpPr>
            <p:nvPr/>
          </p:nvSpPr>
          <p:spPr bwMode="auto">
            <a:xfrm>
              <a:off x="592" y="1598"/>
              <a:ext cx="367" cy="115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2" name="Text Box 31"/>
            <p:cNvSpPr txBox="1">
              <a:spLocks noChangeArrowheads="1"/>
            </p:cNvSpPr>
            <p:nvPr/>
          </p:nvSpPr>
          <p:spPr bwMode="auto">
            <a:xfrm>
              <a:off x="633" y="1258"/>
              <a:ext cx="40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R</a:t>
              </a:r>
              <a:r>
                <a:rPr kumimoji="1" lang="en-US" altLang="zh-CN" sz="2800" b="1" baseline="-25000">
                  <a:ea typeface="楷体_GB2312" pitchFamily="49" charset="-122"/>
                </a:rPr>
                <a:t>2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103" name="Text Box 32"/>
            <p:cNvSpPr txBox="1">
              <a:spLocks noChangeArrowheads="1"/>
            </p:cNvSpPr>
            <p:nvPr/>
          </p:nvSpPr>
          <p:spPr bwMode="auto">
            <a:xfrm>
              <a:off x="60" y="1451"/>
              <a:ext cx="6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i2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104" name="Text Box 33"/>
            <p:cNvSpPr txBox="1">
              <a:spLocks noChangeArrowheads="1"/>
            </p:cNvSpPr>
            <p:nvPr/>
          </p:nvSpPr>
          <p:spPr bwMode="auto">
            <a:xfrm>
              <a:off x="2452" y="1089"/>
              <a:ext cx="39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o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105" name="Oval 34"/>
            <p:cNvSpPr>
              <a:spLocks noChangeArrowheads="1"/>
            </p:cNvSpPr>
            <p:nvPr/>
          </p:nvSpPr>
          <p:spPr bwMode="auto">
            <a:xfrm>
              <a:off x="415" y="1623"/>
              <a:ext cx="55" cy="4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6" name="Oval 35"/>
            <p:cNvSpPr>
              <a:spLocks noChangeArrowheads="1"/>
            </p:cNvSpPr>
            <p:nvPr/>
          </p:nvSpPr>
          <p:spPr bwMode="auto">
            <a:xfrm>
              <a:off x="406" y="1245"/>
              <a:ext cx="55" cy="4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7" name="Line 36"/>
            <p:cNvSpPr>
              <a:spLocks noChangeShapeType="1"/>
            </p:cNvSpPr>
            <p:nvPr/>
          </p:nvSpPr>
          <p:spPr bwMode="auto">
            <a:xfrm>
              <a:off x="1256" y="1647"/>
              <a:ext cx="0" cy="81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8" name="Oval 37"/>
            <p:cNvSpPr>
              <a:spLocks noChangeArrowheads="1"/>
            </p:cNvSpPr>
            <p:nvPr/>
          </p:nvSpPr>
          <p:spPr bwMode="auto">
            <a:xfrm>
              <a:off x="1229" y="1623"/>
              <a:ext cx="55" cy="4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 useBgFill="1">
          <p:nvSpPr>
            <p:cNvPr id="109" name="Rectangle 38"/>
            <p:cNvSpPr>
              <a:spLocks noChangeArrowheads="1"/>
            </p:cNvSpPr>
            <p:nvPr/>
          </p:nvSpPr>
          <p:spPr bwMode="auto">
            <a:xfrm rot="5400000">
              <a:off x="1091" y="1978"/>
              <a:ext cx="329" cy="128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0" name="Line 39"/>
            <p:cNvSpPr>
              <a:spLocks noChangeShapeType="1"/>
            </p:cNvSpPr>
            <p:nvPr/>
          </p:nvSpPr>
          <p:spPr bwMode="auto">
            <a:xfrm>
              <a:off x="1155" y="2452"/>
              <a:ext cx="20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1" name="Text Box 40"/>
            <p:cNvSpPr txBox="1">
              <a:spLocks noChangeArrowheads="1"/>
            </p:cNvSpPr>
            <p:nvPr/>
          </p:nvSpPr>
          <p:spPr bwMode="auto">
            <a:xfrm>
              <a:off x="1291" y="1850"/>
              <a:ext cx="4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R</a:t>
              </a:r>
              <a:r>
                <a:rPr kumimoji="1" lang="en-US" altLang="zh-CN" sz="2800" b="1" baseline="-25000">
                  <a:ea typeface="楷体_GB2312" pitchFamily="49" charset="-122"/>
                </a:rPr>
                <a:t>3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112" name="Text Box 41"/>
            <p:cNvSpPr txBox="1">
              <a:spLocks noChangeArrowheads="1"/>
            </p:cNvSpPr>
            <p:nvPr/>
          </p:nvSpPr>
          <p:spPr bwMode="auto">
            <a:xfrm>
              <a:off x="75" y="1070"/>
              <a:ext cx="63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i1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113" name="Rectangle 42"/>
            <p:cNvSpPr>
              <a:spLocks noChangeArrowheads="1"/>
            </p:cNvSpPr>
            <p:nvPr/>
          </p:nvSpPr>
          <p:spPr bwMode="auto">
            <a:xfrm>
              <a:off x="930" y="1336"/>
              <a:ext cx="3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FF3300"/>
                  </a:solidFill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ea typeface="楷体_GB2312" pitchFamily="49" charset="-122"/>
                </a:rPr>
                <a:t>+</a:t>
              </a:r>
              <a:endParaRPr kumimoji="1" lang="en-US" altLang="zh-CN" sz="2800" b="1" baseline="-250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114" name="Rectangle 43"/>
            <p:cNvSpPr>
              <a:spLocks noChangeArrowheads="1"/>
            </p:cNvSpPr>
            <p:nvPr/>
          </p:nvSpPr>
          <p:spPr bwMode="auto">
            <a:xfrm>
              <a:off x="930" y="952"/>
              <a:ext cx="3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FF3300"/>
                  </a:solidFill>
                  <a:ea typeface="楷体_GB2312" pitchFamily="49" charset="-122"/>
                </a:rPr>
                <a:t>u</a:t>
              </a:r>
              <a:r>
                <a:rPr kumimoji="1" lang="zh-CN" altLang="en-US" sz="2800" b="1" baseline="-25000">
                  <a:solidFill>
                    <a:srgbClr val="FF3300"/>
                  </a:solidFill>
                  <a:ea typeface="楷体_GB2312" pitchFamily="49" charset="-122"/>
                </a:rPr>
                <a:t>－</a:t>
              </a:r>
              <a:endParaRPr kumimoji="1" lang="zh-CN" altLang="en-US" sz="2800" b="1" baseline="-250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115" name="Line 44"/>
            <p:cNvSpPr>
              <a:spLocks noChangeShapeType="1"/>
            </p:cNvSpPr>
            <p:nvPr/>
          </p:nvSpPr>
          <p:spPr bwMode="auto">
            <a:xfrm flipH="1">
              <a:off x="423" y="1140"/>
              <a:ext cx="26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Line 45"/>
            <p:cNvSpPr>
              <a:spLocks noChangeShapeType="1"/>
            </p:cNvSpPr>
            <p:nvPr/>
          </p:nvSpPr>
          <p:spPr bwMode="auto">
            <a:xfrm flipH="1">
              <a:off x="1263" y="696"/>
              <a:ext cx="26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7" name="Rectangle 46"/>
            <p:cNvSpPr>
              <a:spLocks noChangeArrowheads="1"/>
            </p:cNvSpPr>
            <p:nvPr/>
          </p:nvSpPr>
          <p:spPr bwMode="auto">
            <a:xfrm>
              <a:off x="402" y="784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FF3300"/>
                  </a:solidFill>
                  <a:ea typeface="楷体_GB2312" pitchFamily="49" charset="-122"/>
                </a:rPr>
                <a:t>i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ea typeface="楷体_GB2312" pitchFamily="49" charset="-122"/>
                </a:rPr>
                <a:t>1</a:t>
              </a:r>
              <a:endParaRPr kumimoji="1" lang="en-US" altLang="zh-CN" sz="2800" b="1" baseline="-250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118" name="Rectangle 47"/>
            <p:cNvSpPr>
              <a:spLocks noChangeArrowheads="1"/>
            </p:cNvSpPr>
            <p:nvPr/>
          </p:nvSpPr>
          <p:spPr bwMode="auto">
            <a:xfrm>
              <a:off x="1302" y="352"/>
              <a:ext cx="2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FF3300"/>
                  </a:solidFill>
                  <a:ea typeface="楷体_GB2312" pitchFamily="49" charset="-122"/>
                </a:rPr>
                <a:t>i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ea typeface="楷体_GB2312" pitchFamily="49" charset="-122"/>
                </a:rPr>
                <a:t>F</a:t>
              </a:r>
              <a:endParaRPr kumimoji="1" lang="en-US" altLang="zh-CN" sz="2800" b="1" baseline="-250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119" name="Line 48"/>
            <p:cNvSpPr>
              <a:spLocks noChangeShapeType="1"/>
            </p:cNvSpPr>
            <p:nvPr/>
          </p:nvSpPr>
          <p:spPr bwMode="auto">
            <a:xfrm>
              <a:off x="459" y="1776"/>
              <a:ext cx="264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0" name="Rectangle 49"/>
            <p:cNvSpPr>
              <a:spLocks noChangeArrowheads="1"/>
            </p:cNvSpPr>
            <p:nvPr/>
          </p:nvSpPr>
          <p:spPr bwMode="auto">
            <a:xfrm>
              <a:off x="438" y="1792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FF3300"/>
                  </a:solidFill>
                  <a:ea typeface="楷体_GB2312" pitchFamily="49" charset="-122"/>
                </a:rPr>
                <a:t>i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ea typeface="楷体_GB2312" pitchFamily="49" charset="-122"/>
                </a:rPr>
                <a:t>2</a:t>
              </a:r>
              <a:endParaRPr kumimoji="1" lang="en-US" altLang="zh-CN" sz="2800" b="1" baseline="-250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121" name="Rectangle 50"/>
            <p:cNvSpPr>
              <a:spLocks noChangeArrowheads="1"/>
            </p:cNvSpPr>
            <p:nvPr/>
          </p:nvSpPr>
          <p:spPr bwMode="auto">
            <a:xfrm>
              <a:off x="834" y="1780"/>
              <a:ext cx="2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FF3300"/>
                  </a:solidFill>
                  <a:ea typeface="楷体_GB2312" pitchFamily="49" charset="-122"/>
                </a:rPr>
                <a:t>i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ea typeface="楷体_GB2312" pitchFamily="49" charset="-122"/>
                </a:rPr>
                <a:t>3</a:t>
              </a:r>
              <a:endParaRPr kumimoji="1" lang="en-US" altLang="zh-CN" sz="2800" b="1" baseline="-250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122" name="Line 51"/>
            <p:cNvSpPr>
              <a:spLocks noChangeShapeType="1"/>
            </p:cNvSpPr>
            <p:nvPr/>
          </p:nvSpPr>
          <p:spPr bwMode="auto">
            <a:xfrm>
              <a:off x="1107" y="1824"/>
              <a:ext cx="0" cy="27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124" name="直接连接符 123"/>
          <p:cNvCxnSpPr/>
          <p:nvPr/>
        </p:nvCxnSpPr>
        <p:spPr bwMode="auto">
          <a:xfrm flipH="1">
            <a:off x="2771800" y="3082080"/>
            <a:ext cx="6372200" cy="635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6" name="TextBox 125"/>
          <p:cNvSpPr txBox="1"/>
          <p:nvPr/>
        </p:nvSpPr>
        <p:spPr>
          <a:xfrm>
            <a:off x="59558" y="14083"/>
            <a:ext cx="32179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减法电路的对比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59558" y="841574"/>
            <a:ext cx="2712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b="1" dirty="0" smtClean="0"/>
              <a:t>输入电阻大；两个输入端电阻都很大，近似相等</a:t>
            </a:r>
            <a:endParaRPr lang="zh-CN" altLang="en-US" sz="2400" b="1" dirty="0"/>
          </a:p>
        </p:txBody>
      </p:sp>
      <p:sp>
        <p:nvSpPr>
          <p:cNvPr id="128" name="TextBox 127"/>
          <p:cNvSpPr txBox="1"/>
          <p:nvPr/>
        </p:nvSpPr>
        <p:spPr>
          <a:xfrm>
            <a:off x="59557" y="3552258"/>
            <a:ext cx="34610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2400" b="1" dirty="0" smtClean="0"/>
              <a:t>输入电阻小；</a:t>
            </a:r>
            <a:endParaRPr lang="en-US" altLang="zh-CN" sz="2400" b="1" dirty="0" smtClean="0"/>
          </a:p>
          <a:p>
            <a:pPr algn="just"/>
            <a:r>
              <a:rPr lang="en-US" altLang="zh-CN" sz="2400" b="1" dirty="0" smtClean="0"/>
              <a:t>u</a:t>
            </a:r>
            <a:r>
              <a:rPr lang="en-US" altLang="zh-CN" sz="2400" b="1" baseline="-25000" dirty="0" smtClean="0"/>
              <a:t>i1</a:t>
            </a:r>
            <a:r>
              <a:rPr lang="zh-CN" altLang="en-US" sz="2400" b="1" dirty="0" smtClean="0"/>
              <a:t>端输入电阻为</a:t>
            </a:r>
            <a:r>
              <a:rPr lang="en-US" altLang="zh-CN" sz="2400" b="1" dirty="0" smtClean="0"/>
              <a:t>R</a:t>
            </a:r>
            <a:r>
              <a:rPr lang="en-US" altLang="zh-CN" sz="2400" b="1" baseline="-25000" dirty="0"/>
              <a:t>1</a:t>
            </a:r>
            <a:r>
              <a:rPr lang="zh-CN" altLang="en-US" sz="2400" b="1" dirty="0" smtClean="0"/>
              <a:t>；</a:t>
            </a:r>
            <a:endParaRPr lang="en-US" altLang="zh-CN" sz="2400" b="1" dirty="0" smtClean="0"/>
          </a:p>
          <a:p>
            <a:pPr algn="just"/>
            <a:r>
              <a:rPr lang="en-US" altLang="zh-CN" sz="2400" b="1" dirty="0" smtClean="0"/>
              <a:t>u</a:t>
            </a:r>
            <a:r>
              <a:rPr lang="en-US" altLang="zh-CN" sz="2400" b="1" baseline="-25000" dirty="0"/>
              <a:t>i2</a:t>
            </a:r>
            <a:r>
              <a:rPr lang="zh-CN" altLang="en-US" sz="2400" b="1" dirty="0" smtClean="0"/>
              <a:t>端输入电阻为</a:t>
            </a:r>
            <a:r>
              <a:rPr lang="en-US" altLang="zh-CN" sz="2400" b="1" dirty="0" smtClean="0"/>
              <a:t>R</a:t>
            </a:r>
            <a:r>
              <a:rPr lang="en-US" altLang="zh-CN" sz="2400" b="1" baseline="-25000" dirty="0" smtClean="0"/>
              <a:t>2</a:t>
            </a:r>
            <a:r>
              <a:rPr lang="en-US" altLang="zh-CN" sz="2400" b="1" dirty="0" smtClean="0"/>
              <a:t>+R</a:t>
            </a:r>
            <a:r>
              <a:rPr lang="en-US" altLang="zh-CN" sz="2400" b="1" baseline="-25000" dirty="0" smtClean="0"/>
              <a:t>3</a:t>
            </a:r>
            <a:r>
              <a:rPr lang="zh-CN" altLang="en-US" sz="2400" b="1" baseline="-25000" dirty="0" smtClean="0"/>
              <a:t>；</a:t>
            </a:r>
            <a:r>
              <a:rPr lang="zh-CN" altLang="en-US" sz="2400" b="1" dirty="0" smtClean="0"/>
              <a:t>两端输入电阻不平衡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/>
      <p:bldP spid="12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Text Box 2"/>
          <p:cNvSpPr txBox="1">
            <a:spLocks noChangeArrowheads="1"/>
          </p:cNvSpPr>
          <p:nvPr/>
        </p:nvSpPr>
        <p:spPr bwMode="auto">
          <a:xfrm>
            <a:off x="1181100" y="339725"/>
            <a:ext cx="65341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600" b="1" dirty="0" smtClean="0">
                <a:solidFill>
                  <a:srgbClr val="FF3300"/>
                </a:solidFill>
                <a:ea typeface="楷体_GB2312" pitchFamily="49" charset="-122"/>
              </a:rPr>
              <a:t>9.5  </a:t>
            </a:r>
            <a:r>
              <a:rPr kumimoji="1" lang="zh-CN" altLang="en-US" sz="3600" b="1" dirty="0" smtClean="0">
                <a:solidFill>
                  <a:srgbClr val="FF3300"/>
                </a:solidFill>
                <a:ea typeface="楷体_GB2312" pitchFamily="49" charset="-122"/>
              </a:rPr>
              <a:t>电压比较器</a:t>
            </a:r>
            <a:endParaRPr kumimoji="1" lang="zh-CN" altLang="en-US" sz="3600" b="1" dirty="0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664579" name="Rectangle 3"/>
          <p:cNvSpPr>
            <a:spLocks noChangeArrowheads="1"/>
          </p:cNvSpPr>
          <p:nvPr/>
        </p:nvSpPr>
        <p:spPr bwMode="auto">
          <a:xfrm>
            <a:off x="250825" y="1330325"/>
            <a:ext cx="846296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b="1">
                <a:ea typeface="楷体_GB2312" pitchFamily="49" charset="-122"/>
              </a:rPr>
              <a:t>       </a:t>
            </a:r>
            <a:r>
              <a:rPr kumimoji="1" lang="zh-CN" altLang="en-US" sz="2800" b="1">
                <a:ea typeface="楷体_GB2312" pitchFamily="49" charset="-122"/>
              </a:rPr>
              <a:t>运放处于开环状态或正反馈状态，工作在非线性区（饱和区）。</a:t>
            </a:r>
            <a:endParaRPr kumimoji="1" lang="zh-CN" altLang="en-US" sz="2800" b="1">
              <a:ea typeface="楷体_GB2312" pitchFamily="49" charset="-122"/>
            </a:endParaRPr>
          </a:p>
        </p:txBody>
      </p:sp>
      <p:sp>
        <p:nvSpPr>
          <p:cNvPr id="664580" name="Rectangle 4"/>
          <p:cNvSpPr>
            <a:spLocks noChangeArrowheads="1"/>
          </p:cNvSpPr>
          <p:nvPr/>
        </p:nvSpPr>
        <p:spPr bwMode="auto">
          <a:xfrm>
            <a:off x="468313" y="2349500"/>
            <a:ext cx="53276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b="1">
                <a:ea typeface="楷体_GB2312" pitchFamily="49" charset="-122"/>
              </a:rPr>
              <a:t> </a:t>
            </a:r>
            <a:r>
              <a:rPr kumimoji="1" lang="zh-CN" altLang="en-US" sz="2800" b="1">
                <a:ea typeface="楷体_GB2312" pitchFamily="49" charset="-122"/>
              </a:rPr>
              <a:t>运放的输出有两种状态：</a:t>
            </a:r>
            <a:endParaRPr kumimoji="1" lang="zh-CN" altLang="en-US" sz="2800" b="1">
              <a:ea typeface="楷体_GB2312" pitchFamily="49" charset="-122"/>
            </a:endParaRPr>
          </a:p>
        </p:txBody>
      </p:sp>
      <p:sp>
        <p:nvSpPr>
          <p:cNvPr id="664581" name="Rectangle 5"/>
          <p:cNvSpPr>
            <a:spLocks noChangeArrowheads="1"/>
          </p:cNvSpPr>
          <p:nvPr/>
        </p:nvSpPr>
        <p:spPr bwMode="auto">
          <a:xfrm>
            <a:off x="506413" y="3101975"/>
            <a:ext cx="70342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b="1" i="1">
                <a:ea typeface="楷体_GB2312" pitchFamily="49" charset="-122"/>
              </a:rPr>
              <a:t>u</a:t>
            </a:r>
            <a:r>
              <a:rPr kumimoji="1" lang="en-US" altLang="zh-CN" sz="2800" b="1" i="1" baseline="-25000">
                <a:ea typeface="楷体_GB2312" pitchFamily="49" charset="-122"/>
              </a:rPr>
              <a:t>+ </a:t>
            </a:r>
            <a:r>
              <a:rPr kumimoji="1" lang="zh-CN" altLang="en-US" sz="2800" b="1">
                <a:ea typeface="楷体_GB2312" pitchFamily="49" charset="-122"/>
              </a:rPr>
              <a:t>＞ </a:t>
            </a:r>
            <a:r>
              <a:rPr kumimoji="1" lang="en-US" altLang="zh-CN" sz="2800" b="1" i="1">
                <a:ea typeface="楷体_GB2312" pitchFamily="49" charset="-122"/>
              </a:rPr>
              <a:t>u</a:t>
            </a:r>
            <a:r>
              <a:rPr kumimoji="1" lang="en-US" altLang="zh-CN" sz="2800" b="1" i="1" baseline="-25000">
                <a:ea typeface="楷体_GB2312" pitchFamily="49" charset="-122"/>
              </a:rPr>
              <a:t>-</a:t>
            </a:r>
            <a:r>
              <a:rPr kumimoji="1" lang="zh-CN" altLang="en-US" sz="2800" b="1">
                <a:ea typeface="楷体_GB2312" pitchFamily="49" charset="-122"/>
              </a:rPr>
              <a:t>时，</a:t>
            </a:r>
            <a:r>
              <a:rPr kumimoji="1" lang="en-US" altLang="zh-CN" sz="2800" b="1" i="1">
                <a:ea typeface="楷体_GB2312" pitchFamily="49" charset="-122"/>
              </a:rPr>
              <a:t>u</a:t>
            </a:r>
            <a:r>
              <a:rPr kumimoji="1" lang="en-US" altLang="zh-CN" sz="2800" b="1" i="1" baseline="-25000">
                <a:ea typeface="楷体_GB2312" pitchFamily="49" charset="-122"/>
              </a:rPr>
              <a:t>o </a:t>
            </a:r>
            <a:r>
              <a:rPr kumimoji="1" lang="en-US" altLang="zh-CN" sz="2800" b="1">
                <a:ea typeface="楷体_GB2312" pitchFamily="49" charset="-122"/>
              </a:rPr>
              <a:t>= </a:t>
            </a:r>
            <a:r>
              <a:rPr kumimoji="1" lang="en-US" altLang="zh-CN" sz="2800" b="1">
                <a:solidFill>
                  <a:srgbClr val="FF3300"/>
                </a:solidFill>
                <a:ea typeface="楷体_GB2312" pitchFamily="49" charset="-122"/>
              </a:rPr>
              <a:t>+</a:t>
            </a:r>
            <a:r>
              <a:rPr kumimoji="1" lang="en-US" altLang="zh-CN" sz="2800" b="1" i="1">
                <a:solidFill>
                  <a:srgbClr val="FF3300"/>
                </a:solidFill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3300"/>
                </a:solidFill>
                <a:ea typeface="楷体_GB2312" pitchFamily="49" charset="-122"/>
              </a:rPr>
              <a:t>OM</a:t>
            </a:r>
            <a:r>
              <a:rPr kumimoji="1" lang="zh-CN" altLang="en-US" sz="2800" b="1">
                <a:ea typeface="楷体_GB2312" pitchFamily="49" charset="-122"/>
              </a:rPr>
              <a:t>（高电平）</a:t>
            </a:r>
            <a:endParaRPr kumimoji="1" lang="zh-CN" altLang="en-US" sz="2800" b="1">
              <a:ea typeface="楷体_GB2312" pitchFamily="49" charset="-122"/>
            </a:endParaRPr>
          </a:p>
        </p:txBody>
      </p:sp>
      <p:sp>
        <p:nvSpPr>
          <p:cNvPr id="664582" name="Rectangle 6"/>
          <p:cNvSpPr>
            <a:spLocks noChangeArrowheads="1"/>
          </p:cNvSpPr>
          <p:nvPr/>
        </p:nvSpPr>
        <p:spPr bwMode="auto">
          <a:xfrm>
            <a:off x="506413" y="3730625"/>
            <a:ext cx="623411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b="1" i="1">
                <a:ea typeface="楷体_GB2312" pitchFamily="49" charset="-122"/>
              </a:rPr>
              <a:t>u</a:t>
            </a:r>
            <a:r>
              <a:rPr kumimoji="1" lang="en-US" altLang="zh-CN" sz="2800" b="1" i="1" baseline="-25000">
                <a:ea typeface="楷体_GB2312" pitchFamily="49" charset="-122"/>
              </a:rPr>
              <a:t>+ </a:t>
            </a:r>
            <a:r>
              <a:rPr kumimoji="1" lang="zh-CN" altLang="en-US" sz="2800" b="1">
                <a:ea typeface="楷体_GB2312" pitchFamily="49" charset="-122"/>
              </a:rPr>
              <a:t>＜ </a:t>
            </a:r>
            <a:r>
              <a:rPr kumimoji="1" lang="en-US" altLang="zh-CN" sz="2800" b="1" i="1">
                <a:ea typeface="楷体_GB2312" pitchFamily="49" charset="-122"/>
              </a:rPr>
              <a:t>u</a:t>
            </a:r>
            <a:r>
              <a:rPr kumimoji="1" lang="en-US" altLang="zh-CN" sz="2800" b="1" i="1" baseline="-25000">
                <a:ea typeface="楷体_GB2312" pitchFamily="49" charset="-122"/>
              </a:rPr>
              <a:t>-</a:t>
            </a:r>
            <a:r>
              <a:rPr kumimoji="1" lang="zh-CN" altLang="en-US" sz="2800" b="1">
                <a:ea typeface="楷体_GB2312" pitchFamily="49" charset="-122"/>
              </a:rPr>
              <a:t>时，</a:t>
            </a:r>
            <a:r>
              <a:rPr kumimoji="1" lang="en-US" altLang="zh-CN" sz="2800" b="1" i="1">
                <a:ea typeface="楷体_GB2312" pitchFamily="49" charset="-122"/>
              </a:rPr>
              <a:t>u</a:t>
            </a:r>
            <a:r>
              <a:rPr kumimoji="1" lang="en-US" altLang="zh-CN" sz="2800" b="1" i="1" baseline="-25000">
                <a:ea typeface="楷体_GB2312" pitchFamily="49" charset="-122"/>
              </a:rPr>
              <a:t>o </a:t>
            </a:r>
            <a:r>
              <a:rPr kumimoji="1" lang="en-US" altLang="zh-CN" sz="2800" b="1">
                <a:ea typeface="楷体_GB2312" pitchFamily="49" charset="-122"/>
              </a:rPr>
              <a:t>= </a:t>
            </a:r>
            <a:r>
              <a:rPr kumimoji="1" lang="en-US" altLang="zh-CN" sz="2800" b="1">
                <a:solidFill>
                  <a:srgbClr val="FF3300"/>
                </a:solidFill>
                <a:ea typeface="楷体_GB2312" pitchFamily="49" charset="-122"/>
              </a:rPr>
              <a:t>- </a:t>
            </a:r>
            <a:r>
              <a:rPr kumimoji="1" lang="en-US" altLang="zh-CN" sz="2800" b="1" i="1">
                <a:solidFill>
                  <a:srgbClr val="FF3300"/>
                </a:solidFill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3300"/>
                </a:solidFill>
                <a:ea typeface="楷体_GB2312" pitchFamily="49" charset="-122"/>
              </a:rPr>
              <a:t>OM </a:t>
            </a:r>
            <a:r>
              <a:rPr kumimoji="1" lang="zh-CN" altLang="en-US" sz="2800" b="1">
                <a:ea typeface="楷体_GB2312" pitchFamily="49" charset="-122"/>
              </a:rPr>
              <a:t>（低电平）</a:t>
            </a:r>
            <a:r>
              <a:rPr kumimoji="1" lang="zh-CN" altLang="en-US" sz="2800" b="1" i="1" baseline="-25000">
                <a:ea typeface="楷体_GB2312" pitchFamily="49" charset="-122"/>
              </a:rPr>
              <a:t> </a:t>
            </a:r>
            <a:endParaRPr kumimoji="1" lang="zh-CN" altLang="en-US" sz="2800" b="1" i="1" baseline="-25000">
              <a:ea typeface="楷体_GB2312" pitchFamily="49" charset="-122"/>
            </a:endParaRPr>
          </a:p>
        </p:txBody>
      </p:sp>
      <p:sp>
        <p:nvSpPr>
          <p:cNvPr id="664583" name="Text Box 7"/>
          <p:cNvSpPr txBox="1">
            <a:spLocks noChangeArrowheads="1"/>
          </p:cNvSpPr>
          <p:nvPr/>
        </p:nvSpPr>
        <p:spPr bwMode="auto">
          <a:xfrm>
            <a:off x="209550" y="833438"/>
            <a:ext cx="78644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 dirty="0" smtClean="0">
                <a:solidFill>
                  <a:srgbClr val="0033CC"/>
                </a:solidFill>
                <a:ea typeface="楷体_GB2312" pitchFamily="49" charset="-122"/>
              </a:rPr>
              <a:t>9.5.1 </a:t>
            </a:r>
            <a:r>
              <a:rPr kumimoji="1" lang="zh-CN" altLang="en-US" sz="3200" b="1" dirty="0">
                <a:solidFill>
                  <a:srgbClr val="0033CC"/>
                </a:solidFill>
                <a:ea typeface="楷体_GB2312" pitchFamily="49" charset="-122"/>
              </a:rPr>
              <a:t>理想运放非线性应用的分析依据</a:t>
            </a:r>
            <a:endParaRPr kumimoji="1" lang="zh-CN" altLang="en-US" sz="3200" b="1" dirty="0">
              <a:solidFill>
                <a:srgbClr val="0033CC"/>
              </a:solidFill>
              <a:ea typeface="楷体_GB2312" pitchFamily="49" charset="-122"/>
            </a:endParaRPr>
          </a:p>
        </p:txBody>
      </p:sp>
      <p:grpSp>
        <p:nvGrpSpPr>
          <p:cNvPr id="664584" name="Group 8"/>
          <p:cNvGrpSpPr/>
          <p:nvPr/>
        </p:nvGrpSpPr>
        <p:grpSpPr bwMode="auto">
          <a:xfrm>
            <a:off x="5753100" y="1920875"/>
            <a:ext cx="3009900" cy="1352550"/>
            <a:chOff x="3624" y="1210"/>
            <a:chExt cx="1896" cy="852"/>
          </a:xfrm>
        </p:grpSpPr>
        <p:sp>
          <p:nvSpPr>
            <p:cNvPr id="80922" name="Line 9"/>
            <p:cNvSpPr>
              <a:spLocks noChangeShapeType="1"/>
            </p:cNvSpPr>
            <p:nvPr/>
          </p:nvSpPr>
          <p:spPr bwMode="auto">
            <a:xfrm flipV="1">
              <a:off x="3927" y="1581"/>
              <a:ext cx="0" cy="23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23" name="Text Box 10"/>
            <p:cNvSpPr txBox="1">
              <a:spLocks noChangeArrowheads="1"/>
            </p:cNvSpPr>
            <p:nvPr/>
          </p:nvSpPr>
          <p:spPr bwMode="auto">
            <a:xfrm>
              <a:off x="3624" y="1272"/>
              <a:ext cx="47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ea typeface="楷体_GB2312" pitchFamily="49" charset="-122"/>
                </a:rPr>
                <a:t>u</a:t>
              </a:r>
              <a:r>
                <a:rPr kumimoji="1" lang="en-US" altLang="zh-CN" sz="3200" b="1" i="1" baseline="-25000">
                  <a:ea typeface="楷体_GB2312" pitchFamily="49" charset="-122"/>
                </a:rPr>
                <a:t>-</a:t>
              </a:r>
              <a:endParaRPr kumimoji="1" lang="en-US" altLang="zh-CN" sz="3200" b="1" i="1">
                <a:ea typeface="楷体_GB2312" pitchFamily="49" charset="-122"/>
              </a:endParaRPr>
            </a:p>
          </p:txBody>
        </p:sp>
        <p:sp>
          <p:nvSpPr>
            <p:cNvPr id="80924" name="Text Box 11"/>
            <p:cNvSpPr txBox="1">
              <a:spLocks noChangeArrowheads="1"/>
            </p:cNvSpPr>
            <p:nvPr/>
          </p:nvSpPr>
          <p:spPr bwMode="auto">
            <a:xfrm>
              <a:off x="5092" y="1302"/>
              <a:ext cx="4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ea typeface="楷体_GB2312" pitchFamily="49" charset="-122"/>
                </a:rPr>
                <a:t>u</a:t>
              </a:r>
              <a:r>
                <a:rPr kumimoji="1" lang="en-US" altLang="zh-CN" sz="3200" b="1" baseline="-25000">
                  <a:ea typeface="楷体_GB2312" pitchFamily="49" charset="-122"/>
                </a:rPr>
                <a:t>o</a:t>
              </a:r>
              <a:endParaRPr kumimoji="1" lang="en-US" altLang="zh-CN" sz="3200" b="1">
                <a:ea typeface="楷体_GB2312" pitchFamily="49" charset="-122"/>
              </a:endParaRPr>
            </a:p>
          </p:txBody>
        </p:sp>
        <p:sp>
          <p:nvSpPr>
            <p:cNvPr id="80925" name="Rectangle 12"/>
            <p:cNvSpPr>
              <a:spLocks noChangeArrowheads="1"/>
            </p:cNvSpPr>
            <p:nvPr/>
          </p:nvSpPr>
          <p:spPr bwMode="auto">
            <a:xfrm>
              <a:off x="4311" y="1317"/>
              <a:ext cx="600" cy="74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26" name="Line 13"/>
            <p:cNvSpPr>
              <a:spLocks noChangeShapeType="1"/>
            </p:cNvSpPr>
            <p:nvPr/>
          </p:nvSpPr>
          <p:spPr bwMode="auto">
            <a:xfrm>
              <a:off x="4910" y="1690"/>
              <a:ext cx="3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27" name="Line 14"/>
            <p:cNvSpPr>
              <a:spLocks noChangeShapeType="1"/>
            </p:cNvSpPr>
            <p:nvPr/>
          </p:nvSpPr>
          <p:spPr bwMode="auto">
            <a:xfrm>
              <a:off x="4011" y="1858"/>
              <a:ext cx="2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28" name="Line 15"/>
            <p:cNvSpPr>
              <a:spLocks noChangeShapeType="1"/>
            </p:cNvSpPr>
            <p:nvPr/>
          </p:nvSpPr>
          <p:spPr bwMode="auto">
            <a:xfrm>
              <a:off x="4019" y="1530"/>
              <a:ext cx="3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29" name="Text Box 16"/>
            <p:cNvSpPr txBox="1">
              <a:spLocks noChangeArrowheads="1"/>
            </p:cNvSpPr>
            <p:nvPr/>
          </p:nvSpPr>
          <p:spPr bwMode="auto">
            <a:xfrm>
              <a:off x="4280" y="1210"/>
              <a:ext cx="1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_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80930" name="Text Box 17"/>
            <p:cNvSpPr txBox="1">
              <a:spLocks noChangeArrowheads="1"/>
            </p:cNvSpPr>
            <p:nvPr/>
          </p:nvSpPr>
          <p:spPr bwMode="auto">
            <a:xfrm>
              <a:off x="4272" y="1671"/>
              <a:ext cx="1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+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80931" name="Text Box 18"/>
            <p:cNvSpPr txBox="1">
              <a:spLocks noChangeArrowheads="1"/>
            </p:cNvSpPr>
            <p:nvPr/>
          </p:nvSpPr>
          <p:spPr bwMode="auto">
            <a:xfrm rot="5400000">
              <a:off x="4457" y="1334"/>
              <a:ext cx="2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  <a:sym typeface="Symbol" panose="05050102010706020507" pitchFamily="18" charset="2"/>
                </a:rPr>
                <a:t>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80932" name="Text Box 19"/>
            <p:cNvSpPr txBox="1">
              <a:spLocks noChangeArrowheads="1"/>
            </p:cNvSpPr>
            <p:nvPr/>
          </p:nvSpPr>
          <p:spPr bwMode="auto">
            <a:xfrm>
              <a:off x="4627" y="1541"/>
              <a:ext cx="1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+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80933" name="Oval 20"/>
            <p:cNvSpPr>
              <a:spLocks noChangeArrowheads="1"/>
            </p:cNvSpPr>
            <p:nvPr/>
          </p:nvSpPr>
          <p:spPr bwMode="auto">
            <a:xfrm>
              <a:off x="3961" y="1493"/>
              <a:ext cx="50" cy="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34" name="Oval 21"/>
            <p:cNvSpPr>
              <a:spLocks noChangeArrowheads="1"/>
            </p:cNvSpPr>
            <p:nvPr/>
          </p:nvSpPr>
          <p:spPr bwMode="auto">
            <a:xfrm>
              <a:off x="5211" y="1663"/>
              <a:ext cx="50" cy="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35" name="Oval 22"/>
            <p:cNvSpPr>
              <a:spLocks noChangeArrowheads="1"/>
            </p:cNvSpPr>
            <p:nvPr/>
          </p:nvSpPr>
          <p:spPr bwMode="auto">
            <a:xfrm>
              <a:off x="3961" y="1832"/>
              <a:ext cx="50" cy="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0936" name="Text Box 23"/>
            <p:cNvSpPr txBox="1">
              <a:spLocks noChangeArrowheads="1"/>
            </p:cNvSpPr>
            <p:nvPr/>
          </p:nvSpPr>
          <p:spPr bwMode="auto">
            <a:xfrm>
              <a:off x="4584" y="1293"/>
              <a:ext cx="3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>
                  <a:ea typeface="楷体_GB2312" pitchFamily="49" charset="-122"/>
                  <a:sym typeface="Symbol" panose="05050102010706020507" pitchFamily="18" charset="2"/>
                </a:rPr>
                <a:t>∞</a:t>
              </a:r>
              <a:endParaRPr kumimoji="1" lang="en-US" altLang="zh-CN" sz="3200" b="1"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80937" name="Text Box 24"/>
            <p:cNvSpPr txBox="1">
              <a:spLocks noChangeArrowheads="1"/>
            </p:cNvSpPr>
            <p:nvPr/>
          </p:nvSpPr>
          <p:spPr bwMode="auto">
            <a:xfrm>
              <a:off x="3635" y="1643"/>
              <a:ext cx="46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ea typeface="楷体_GB2312" pitchFamily="49" charset="-122"/>
                </a:rPr>
                <a:t>u</a:t>
              </a:r>
              <a:r>
                <a:rPr kumimoji="1" lang="en-US" altLang="zh-CN" sz="3200" b="1" i="1" baseline="-25000">
                  <a:ea typeface="楷体_GB2312" pitchFamily="49" charset="-122"/>
                </a:rPr>
                <a:t>+</a:t>
              </a:r>
              <a:endParaRPr kumimoji="1" lang="en-US" altLang="zh-CN" sz="3200" b="1" i="1">
                <a:ea typeface="楷体_GB2312" pitchFamily="49" charset="-122"/>
              </a:endParaRPr>
            </a:p>
          </p:txBody>
        </p:sp>
      </p:grpSp>
      <p:grpSp>
        <p:nvGrpSpPr>
          <p:cNvPr id="664601" name="Group 25"/>
          <p:cNvGrpSpPr/>
          <p:nvPr/>
        </p:nvGrpSpPr>
        <p:grpSpPr bwMode="auto">
          <a:xfrm>
            <a:off x="6051550" y="3341688"/>
            <a:ext cx="2998788" cy="2895600"/>
            <a:chOff x="3596" y="2201"/>
            <a:chExt cx="1889" cy="1824"/>
          </a:xfrm>
        </p:grpSpPr>
        <p:sp>
          <p:nvSpPr>
            <p:cNvPr id="80910" name="Line 26"/>
            <p:cNvSpPr>
              <a:spLocks noChangeShapeType="1"/>
            </p:cNvSpPr>
            <p:nvPr/>
          </p:nvSpPr>
          <p:spPr bwMode="auto">
            <a:xfrm flipV="1">
              <a:off x="4406" y="2393"/>
              <a:ext cx="0" cy="1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80911" name="Group 27"/>
            <p:cNvGrpSpPr/>
            <p:nvPr/>
          </p:nvGrpSpPr>
          <p:grpSpPr bwMode="auto">
            <a:xfrm>
              <a:off x="3596" y="2201"/>
              <a:ext cx="1889" cy="1651"/>
              <a:chOff x="3596" y="2201"/>
              <a:chExt cx="1889" cy="1651"/>
            </a:xfrm>
          </p:grpSpPr>
          <p:sp>
            <p:nvSpPr>
              <p:cNvPr id="80912" name="Line 28"/>
              <p:cNvSpPr>
                <a:spLocks noChangeShapeType="1"/>
              </p:cNvSpPr>
              <p:nvPr/>
            </p:nvSpPr>
            <p:spPr bwMode="auto">
              <a:xfrm>
                <a:off x="3596" y="3293"/>
                <a:ext cx="165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0913" name="Text Box 29"/>
              <p:cNvSpPr txBox="1">
                <a:spLocks noChangeArrowheads="1"/>
              </p:cNvSpPr>
              <p:nvPr/>
            </p:nvSpPr>
            <p:spPr bwMode="auto">
              <a:xfrm>
                <a:off x="5098" y="2837"/>
                <a:ext cx="31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endParaRPr kumimoji="1" lang="zh-CN" altLang="zh-CN" sz="3200" b="1">
                  <a:ea typeface="楷体_GB2312" pitchFamily="49" charset="-122"/>
                </a:endParaRPr>
              </a:p>
            </p:txBody>
          </p:sp>
          <p:sp>
            <p:nvSpPr>
              <p:cNvPr id="80914" name="Text Box 30"/>
              <p:cNvSpPr txBox="1">
                <a:spLocks noChangeArrowheads="1"/>
              </p:cNvSpPr>
              <p:nvPr/>
            </p:nvSpPr>
            <p:spPr bwMode="auto">
              <a:xfrm>
                <a:off x="4444" y="2201"/>
                <a:ext cx="409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3200" b="1" i="1">
                    <a:ea typeface="楷体_GB2312" pitchFamily="49" charset="-122"/>
                  </a:rPr>
                  <a:t>u</a:t>
                </a:r>
                <a:r>
                  <a:rPr kumimoji="1" lang="en-US" altLang="zh-CN" sz="3200" b="1" baseline="-25000">
                    <a:ea typeface="楷体_GB2312" pitchFamily="49" charset="-122"/>
                  </a:rPr>
                  <a:t>o</a:t>
                </a:r>
                <a:endParaRPr kumimoji="1" lang="en-US" altLang="zh-CN" sz="3200" b="1">
                  <a:ea typeface="楷体_GB2312" pitchFamily="49" charset="-122"/>
                </a:endParaRPr>
              </a:p>
            </p:txBody>
          </p:sp>
          <p:sp>
            <p:nvSpPr>
              <p:cNvPr id="80915" name="Line 31"/>
              <p:cNvSpPr>
                <a:spLocks noChangeShapeType="1"/>
              </p:cNvSpPr>
              <p:nvPr/>
            </p:nvSpPr>
            <p:spPr bwMode="auto">
              <a:xfrm>
                <a:off x="3748" y="3727"/>
                <a:ext cx="668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16" name="Line 32"/>
              <p:cNvSpPr>
                <a:spLocks noChangeShapeType="1"/>
              </p:cNvSpPr>
              <p:nvPr/>
            </p:nvSpPr>
            <p:spPr bwMode="auto">
              <a:xfrm>
                <a:off x="4392" y="2732"/>
                <a:ext cx="474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17" name="Line 33"/>
              <p:cNvSpPr>
                <a:spLocks noChangeShapeType="1"/>
              </p:cNvSpPr>
              <p:nvPr/>
            </p:nvSpPr>
            <p:spPr bwMode="auto">
              <a:xfrm>
                <a:off x="4406" y="2732"/>
                <a:ext cx="0" cy="99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0918" name="Rectangle 34"/>
              <p:cNvSpPr>
                <a:spLocks noChangeArrowheads="1"/>
              </p:cNvSpPr>
              <p:nvPr/>
            </p:nvSpPr>
            <p:spPr bwMode="auto">
              <a:xfrm>
                <a:off x="4812" y="3233"/>
                <a:ext cx="67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800" b="1" i="1">
                    <a:ea typeface="楷体_GB2312" pitchFamily="49" charset="-122"/>
                  </a:rPr>
                  <a:t>u</a:t>
                </a:r>
                <a:r>
                  <a:rPr kumimoji="1" lang="en-US" altLang="zh-CN" sz="2800" b="1" i="1" baseline="-25000">
                    <a:ea typeface="楷体_GB2312" pitchFamily="49" charset="-122"/>
                  </a:rPr>
                  <a:t>+ </a:t>
                </a:r>
                <a:r>
                  <a:rPr kumimoji="1" lang="en-US" altLang="zh-CN" sz="2800" b="1">
                    <a:ea typeface="楷体_GB2312" pitchFamily="49" charset="-122"/>
                  </a:rPr>
                  <a:t>- </a:t>
                </a:r>
                <a:r>
                  <a:rPr kumimoji="1" lang="en-US" altLang="zh-CN" sz="2800" b="1" i="1">
                    <a:ea typeface="楷体_GB2312" pitchFamily="49" charset="-122"/>
                  </a:rPr>
                  <a:t>u</a:t>
                </a:r>
                <a:r>
                  <a:rPr kumimoji="1" lang="en-US" altLang="zh-CN" sz="2800" b="1" i="1" baseline="-25000">
                    <a:ea typeface="楷体_GB2312" pitchFamily="49" charset="-122"/>
                  </a:rPr>
                  <a:t>-</a:t>
                </a:r>
                <a:endParaRPr kumimoji="1" lang="en-US" altLang="zh-CN" sz="2800" b="1" i="1" baseline="-25000">
                  <a:ea typeface="楷体_GB2312" pitchFamily="49" charset="-122"/>
                </a:endParaRPr>
              </a:p>
            </p:txBody>
          </p:sp>
          <p:sp>
            <p:nvSpPr>
              <p:cNvPr id="80919" name="Rectangle 35"/>
              <p:cNvSpPr>
                <a:spLocks noChangeArrowheads="1"/>
              </p:cNvSpPr>
              <p:nvPr/>
            </p:nvSpPr>
            <p:spPr bwMode="auto">
              <a:xfrm>
                <a:off x="4392" y="3197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800" b="1" i="1">
                    <a:ea typeface="楷体_GB2312" pitchFamily="49" charset="-122"/>
                  </a:rPr>
                  <a:t>o</a:t>
                </a:r>
                <a:endParaRPr kumimoji="1" lang="en-US" altLang="zh-CN" sz="2800" b="1" i="1">
                  <a:ea typeface="楷体_GB2312" pitchFamily="49" charset="-122"/>
                </a:endParaRPr>
              </a:p>
            </p:txBody>
          </p:sp>
          <p:sp>
            <p:nvSpPr>
              <p:cNvPr id="80920" name="Rectangle 36"/>
              <p:cNvSpPr>
                <a:spLocks noChangeArrowheads="1"/>
              </p:cNvSpPr>
              <p:nvPr/>
            </p:nvSpPr>
            <p:spPr bwMode="auto">
              <a:xfrm>
                <a:off x="4448" y="3564"/>
                <a:ext cx="73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zh-CN" altLang="en-US" sz="2400" b="1">
                    <a:solidFill>
                      <a:srgbClr val="FF3300"/>
                    </a:solidFill>
                    <a:ea typeface="楷体_GB2312" pitchFamily="49" charset="-122"/>
                  </a:rPr>
                  <a:t>－</a:t>
                </a:r>
                <a:r>
                  <a:rPr kumimoji="1" lang="en-US" altLang="zh-CN" sz="2400" b="1" i="1">
                    <a:solidFill>
                      <a:srgbClr val="FF3300"/>
                    </a:solidFill>
                    <a:ea typeface="楷体_GB2312" pitchFamily="49" charset="-122"/>
                  </a:rPr>
                  <a:t>U</a:t>
                </a:r>
                <a:r>
                  <a:rPr kumimoji="1" lang="en-US" altLang="zh-CN" sz="2400" b="1" baseline="-25000">
                    <a:solidFill>
                      <a:srgbClr val="FF3300"/>
                    </a:solidFill>
                    <a:ea typeface="楷体_GB2312" pitchFamily="49" charset="-122"/>
                  </a:rPr>
                  <a:t>OM</a:t>
                </a:r>
                <a:endParaRPr kumimoji="1" lang="en-US" altLang="zh-CN" sz="2400" b="1" baseline="-25000">
                  <a:solidFill>
                    <a:srgbClr val="FF33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80921" name="Rectangle 37"/>
              <p:cNvSpPr>
                <a:spLocks noChangeArrowheads="1"/>
              </p:cNvSpPr>
              <p:nvPr/>
            </p:nvSpPr>
            <p:spPr bwMode="auto">
              <a:xfrm>
                <a:off x="3752" y="2580"/>
                <a:ext cx="74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400" b="1">
                    <a:solidFill>
                      <a:srgbClr val="FF3300"/>
                    </a:solidFill>
                    <a:ea typeface="楷体_GB2312" pitchFamily="49" charset="-122"/>
                  </a:rPr>
                  <a:t>+</a:t>
                </a:r>
                <a:r>
                  <a:rPr kumimoji="1" lang="en-US" altLang="zh-CN" sz="2400" b="1" i="1">
                    <a:solidFill>
                      <a:srgbClr val="FF3300"/>
                    </a:solidFill>
                    <a:ea typeface="楷体_GB2312" pitchFamily="49" charset="-122"/>
                  </a:rPr>
                  <a:t>U</a:t>
                </a:r>
                <a:r>
                  <a:rPr kumimoji="1" lang="en-US" altLang="zh-CN" sz="2400" b="1" baseline="-25000">
                    <a:solidFill>
                      <a:srgbClr val="FF3300"/>
                    </a:solidFill>
                    <a:ea typeface="楷体_GB2312" pitchFamily="49" charset="-122"/>
                  </a:rPr>
                  <a:t>OM</a:t>
                </a:r>
                <a:endParaRPr kumimoji="1" lang="en-US" altLang="zh-CN" sz="2400" b="1" baseline="-25000">
                  <a:solidFill>
                    <a:srgbClr val="FF3300"/>
                  </a:solidFill>
                  <a:ea typeface="楷体_GB2312" pitchFamily="49" charset="-122"/>
                </a:endParaRPr>
              </a:p>
            </p:txBody>
          </p:sp>
        </p:grpSp>
      </p:grpSp>
      <p:grpSp>
        <p:nvGrpSpPr>
          <p:cNvPr id="664614" name="Group 38"/>
          <p:cNvGrpSpPr/>
          <p:nvPr/>
        </p:nvGrpSpPr>
        <p:grpSpPr bwMode="auto">
          <a:xfrm>
            <a:off x="757238" y="4365625"/>
            <a:ext cx="6191250" cy="1585913"/>
            <a:chOff x="660" y="1332"/>
            <a:chExt cx="3900" cy="999"/>
          </a:xfrm>
        </p:grpSpPr>
        <p:sp>
          <p:nvSpPr>
            <p:cNvPr id="80907" name="Text Box 39"/>
            <p:cNvSpPr txBox="1">
              <a:spLocks noChangeArrowheads="1"/>
            </p:cNvSpPr>
            <p:nvPr/>
          </p:nvSpPr>
          <p:spPr bwMode="auto">
            <a:xfrm>
              <a:off x="672" y="1332"/>
              <a:ext cx="235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FF3300"/>
                  </a:solidFill>
                  <a:ea typeface="楷体_GB2312" pitchFamily="49" charset="-122"/>
                </a:rPr>
                <a:t>“</a:t>
              </a:r>
              <a:r>
                <a:rPr kumimoji="1" lang="zh-CN" altLang="en-US" sz="2800" b="1">
                  <a:solidFill>
                    <a:srgbClr val="FF3300"/>
                  </a:solidFill>
                  <a:ea typeface="楷体_GB2312" pitchFamily="49" charset="-122"/>
                </a:rPr>
                <a:t>虚短”不成立。</a:t>
              </a:r>
              <a:endParaRPr kumimoji="1" lang="zh-CN" altLang="en-US" sz="2800" b="1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80908" name="Text Box 40"/>
            <p:cNvSpPr txBox="1">
              <a:spLocks noChangeArrowheads="1"/>
            </p:cNvSpPr>
            <p:nvPr/>
          </p:nvSpPr>
          <p:spPr bwMode="auto">
            <a:xfrm>
              <a:off x="660" y="1680"/>
              <a:ext cx="39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FF3300"/>
                  </a:solidFill>
                  <a:ea typeface="楷体_GB2312" pitchFamily="49" charset="-122"/>
                </a:rPr>
                <a:t>输入电阻</a:t>
              </a:r>
              <a:r>
                <a:rPr kumimoji="1" lang="en-US" altLang="zh-CN" sz="2800" b="1" i="1">
                  <a:solidFill>
                    <a:srgbClr val="FF3300"/>
                  </a:solidFill>
                  <a:ea typeface="楷体_GB2312" pitchFamily="49" charset="-122"/>
                </a:rPr>
                <a:t>r</a:t>
              </a:r>
              <a:r>
                <a:rPr kumimoji="1" lang="en-US" altLang="zh-CN" sz="2800" b="1" i="1" baseline="-25000">
                  <a:solidFill>
                    <a:srgbClr val="FF3300"/>
                  </a:solidFill>
                  <a:ea typeface="楷体_GB2312" pitchFamily="49" charset="-122"/>
                  <a:sym typeface="Symbol" panose="05050102010706020507" pitchFamily="18" charset="2"/>
                </a:rPr>
                <a:t>i</a:t>
              </a:r>
              <a:r>
                <a:rPr kumimoji="1" lang="en-US" altLang="zh-CN" sz="2800" b="1">
                  <a:solidFill>
                    <a:srgbClr val="FF3300"/>
                  </a:solidFill>
                  <a:ea typeface="楷体_GB2312" pitchFamily="49" charset="-122"/>
                </a:rPr>
                <a:t>=∞</a:t>
              </a:r>
              <a:r>
                <a:rPr kumimoji="1" lang="zh-CN" altLang="en-US" sz="2800" b="1">
                  <a:solidFill>
                    <a:srgbClr val="FF3300"/>
                  </a:solidFill>
                  <a:ea typeface="楷体_GB2312" pitchFamily="49" charset="-122"/>
                </a:rPr>
                <a:t>， “虚断”仍成立。</a:t>
              </a:r>
              <a:endParaRPr kumimoji="1" lang="zh-CN" altLang="en-US" sz="2800" b="1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80909" name="Text Box 41"/>
            <p:cNvSpPr txBox="1">
              <a:spLocks noChangeArrowheads="1"/>
            </p:cNvSpPr>
            <p:nvPr/>
          </p:nvSpPr>
          <p:spPr bwMode="auto">
            <a:xfrm>
              <a:off x="672" y="2004"/>
              <a:ext cx="19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FF3300"/>
                  </a:solidFill>
                  <a:ea typeface="楷体_GB2312" pitchFamily="49" charset="-122"/>
                </a:rPr>
                <a:t>输出电阻</a:t>
              </a:r>
              <a:r>
                <a:rPr kumimoji="1" lang="en-US" altLang="zh-CN" sz="2800" b="1" i="1">
                  <a:solidFill>
                    <a:srgbClr val="FF3300"/>
                  </a:solidFill>
                  <a:ea typeface="楷体_GB2312" pitchFamily="49" charset="-122"/>
                </a:rPr>
                <a:t>r</a:t>
              </a:r>
              <a:r>
                <a:rPr kumimoji="1" lang="en-US" altLang="zh-CN" sz="2800" b="1" i="1" baseline="-25000">
                  <a:solidFill>
                    <a:srgbClr val="FF3300"/>
                  </a:solidFill>
                  <a:ea typeface="楷体_GB2312" pitchFamily="49" charset="-122"/>
                  <a:sym typeface="Symbol" panose="05050102010706020507" pitchFamily="18" charset="2"/>
                </a:rPr>
                <a:t>o</a:t>
              </a:r>
              <a:r>
                <a:rPr kumimoji="1" lang="en-US" altLang="zh-CN" sz="2800" b="1">
                  <a:solidFill>
                    <a:srgbClr val="FF3300"/>
                  </a:solidFill>
                  <a:ea typeface="楷体_GB2312" pitchFamily="49" charset="-122"/>
                </a:rPr>
                <a:t>=0</a:t>
              </a:r>
              <a:r>
                <a:rPr kumimoji="1" lang="zh-CN" altLang="en-US" sz="2800" b="1">
                  <a:solidFill>
                    <a:srgbClr val="FF3300"/>
                  </a:solidFill>
                  <a:ea typeface="楷体_GB2312" pitchFamily="49" charset="-122"/>
                </a:rPr>
                <a:t>。</a:t>
              </a:r>
              <a:endParaRPr kumimoji="1" lang="zh-CN" altLang="en-US" sz="2800" b="1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6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6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4578" grpId="0" autoUpdateAnimBg="0"/>
      <p:bldP spid="664579" grpId="0" autoUpdateAnimBg="0"/>
      <p:bldP spid="664580" grpId="0" autoUpdateAnimBg="0"/>
      <p:bldP spid="664581" grpId="0" autoUpdateAnimBg="0"/>
      <p:bldP spid="664582" grpId="0" autoUpdateAnimBg="0"/>
      <p:bldP spid="664583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02" name="Text Box 2"/>
          <p:cNvSpPr txBox="1">
            <a:spLocks noChangeArrowheads="1"/>
          </p:cNvSpPr>
          <p:nvPr/>
        </p:nvSpPr>
        <p:spPr bwMode="auto">
          <a:xfrm>
            <a:off x="247650" y="257175"/>
            <a:ext cx="55435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en-US" altLang="zh-CN" sz="3200" b="1" dirty="0" smtClean="0">
                <a:solidFill>
                  <a:srgbClr val="0033CC"/>
                </a:solidFill>
                <a:ea typeface="楷体_GB2312" pitchFamily="49" charset="-122"/>
              </a:rPr>
              <a:t>9.5.2  </a:t>
            </a:r>
            <a:r>
              <a:rPr kumimoji="1" lang="zh-CN" altLang="en-US" sz="3200" b="1" dirty="0">
                <a:solidFill>
                  <a:srgbClr val="0033CC"/>
                </a:solidFill>
                <a:ea typeface="楷体_GB2312" pitchFamily="49" charset="-122"/>
              </a:rPr>
              <a:t>电压比较器</a:t>
            </a:r>
            <a:endParaRPr kumimoji="1" lang="zh-CN" altLang="en-US" sz="3200" b="1" dirty="0">
              <a:solidFill>
                <a:srgbClr val="0033CC"/>
              </a:solidFill>
              <a:ea typeface="楷体_GB2312" pitchFamily="49" charset="-122"/>
            </a:endParaRPr>
          </a:p>
        </p:txBody>
      </p:sp>
      <p:grpSp>
        <p:nvGrpSpPr>
          <p:cNvPr id="665603" name="Group 3"/>
          <p:cNvGrpSpPr/>
          <p:nvPr/>
        </p:nvGrpSpPr>
        <p:grpSpPr bwMode="auto">
          <a:xfrm>
            <a:off x="5148263" y="3357563"/>
            <a:ext cx="3448050" cy="2800350"/>
            <a:chOff x="3240" y="1289"/>
            <a:chExt cx="2172" cy="1764"/>
          </a:xfrm>
        </p:grpSpPr>
        <p:grpSp>
          <p:nvGrpSpPr>
            <p:cNvPr id="81953" name="Group 4"/>
            <p:cNvGrpSpPr/>
            <p:nvPr/>
          </p:nvGrpSpPr>
          <p:grpSpPr bwMode="auto">
            <a:xfrm>
              <a:off x="3240" y="1421"/>
              <a:ext cx="1752" cy="1632"/>
              <a:chOff x="3372" y="1116"/>
              <a:chExt cx="2184" cy="1632"/>
            </a:xfrm>
          </p:grpSpPr>
          <p:sp>
            <p:nvSpPr>
              <p:cNvPr id="81964" name="Line 5"/>
              <p:cNvSpPr>
                <a:spLocks noChangeShapeType="1"/>
              </p:cNvSpPr>
              <p:nvPr/>
            </p:nvSpPr>
            <p:spPr bwMode="auto">
              <a:xfrm>
                <a:off x="3372" y="2016"/>
                <a:ext cx="21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965" name="Line 6"/>
              <p:cNvSpPr>
                <a:spLocks noChangeShapeType="1"/>
              </p:cNvSpPr>
              <p:nvPr/>
            </p:nvSpPr>
            <p:spPr bwMode="auto">
              <a:xfrm flipV="1">
                <a:off x="4440" y="1116"/>
                <a:ext cx="0" cy="16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1954" name="Text Box 7"/>
            <p:cNvSpPr txBox="1">
              <a:spLocks noChangeArrowheads="1"/>
            </p:cNvSpPr>
            <p:nvPr/>
          </p:nvSpPr>
          <p:spPr bwMode="auto">
            <a:xfrm>
              <a:off x="5004" y="1865"/>
              <a:ext cx="4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kumimoji="1" lang="zh-CN" altLang="zh-CN" sz="3200" b="1">
                <a:ea typeface="楷体_GB2312" pitchFamily="49" charset="-122"/>
              </a:endParaRPr>
            </a:p>
          </p:txBody>
        </p:sp>
        <p:sp>
          <p:nvSpPr>
            <p:cNvPr id="81955" name="Text Box 8"/>
            <p:cNvSpPr txBox="1">
              <a:spLocks noChangeArrowheads="1"/>
            </p:cNvSpPr>
            <p:nvPr/>
          </p:nvSpPr>
          <p:spPr bwMode="auto">
            <a:xfrm>
              <a:off x="4092" y="1289"/>
              <a:ext cx="5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ea typeface="楷体_GB2312" pitchFamily="49" charset="-122"/>
                </a:rPr>
                <a:t>u</a:t>
              </a:r>
              <a:r>
                <a:rPr kumimoji="1" lang="en-US" altLang="zh-CN" sz="3200" b="1" baseline="-25000">
                  <a:ea typeface="楷体_GB2312" pitchFamily="49" charset="-122"/>
                </a:rPr>
                <a:t>o</a:t>
              </a:r>
              <a:endParaRPr kumimoji="1" lang="en-US" altLang="zh-CN" sz="3200" b="1">
                <a:ea typeface="楷体_GB2312" pitchFamily="49" charset="-122"/>
              </a:endParaRPr>
            </a:p>
          </p:txBody>
        </p:sp>
        <p:sp>
          <p:nvSpPr>
            <p:cNvPr id="81956" name="Rectangle 9"/>
            <p:cNvSpPr>
              <a:spLocks noChangeArrowheads="1"/>
            </p:cNvSpPr>
            <p:nvPr/>
          </p:nvSpPr>
          <p:spPr bwMode="auto">
            <a:xfrm>
              <a:off x="4777" y="2262"/>
              <a:ext cx="30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3200" b="1" i="1">
                  <a:ea typeface="楷体_GB2312" pitchFamily="49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sz="3200" b="1" baseline="-25000">
                  <a:ea typeface="楷体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sz="3200" b="1"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81957" name="Text Box 10"/>
            <p:cNvSpPr txBox="1">
              <a:spLocks noChangeArrowheads="1"/>
            </p:cNvSpPr>
            <p:nvPr/>
          </p:nvSpPr>
          <p:spPr bwMode="auto">
            <a:xfrm>
              <a:off x="3976" y="2196"/>
              <a:ext cx="4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200" b="1" i="1">
                  <a:ea typeface="楷体_GB2312" pitchFamily="49" charset="-122"/>
                </a:rPr>
                <a:t>o</a:t>
              </a:r>
              <a:endParaRPr kumimoji="1" lang="en-US" altLang="zh-CN" sz="3200" b="1" i="1">
                <a:ea typeface="楷体_GB2312" pitchFamily="49" charset="-122"/>
              </a:endParaRPr>
            </a:p>
          </p:txBody>
        </p:sp>
        <p:sp>
          <p:nvSpPr>
            <p:cNvPr id="81958" name="Line 11"/>
            <p:cNvSpPr>
              <a:spLocks noChangeShapeType="1"/>
            </p:cNvSpPr>
            <p:nvPr/>
          </p:nvSpPr>
          <p:spPr bwMode="auto">
            <a:xfrm>
              <a:off x="4096" y="1836"/>
              <a:ext cx="0" cy="46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59" name="Line 12"/>
            <p:cNvSpPr>
              <a:spLocks noChangeShapeType="1"/>
            </p:cNvSpPr>
            <p:nvPr/>
          </p:nvSpPr>
          <p:spPr bwMode="auto">
            <a:xfrm>
              <a:off x="3604" y="1848"/>
              <a:ext cx="48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60" name="Line 13"/>
            <p:cNvSpPr>
              <a:spLocks noChangeShapeType="1"/>
            </p:cNvSpPr>
            <p:nvPr/>
          </p:nvSpPr>
          <p:spPr bwMode="auto">
            <a:xfrm>
              <a:off x="4096" y="2304"/>
              <a:ext cx="0" cy="46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61" name="Line 14"/>
            <p:cNvSpPr>
              <a:spLocks noChangeShapeType="1"/>
            </p:cNvSpPr>
            <p:nvPr/>
          </p:nvSpPr>
          <p:spPr bwMode="auto">
            <a:xfrm>
              <a:off x="4108" y="2760"/>
              <a:ext cx="66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962" name="Text Box 15"/>
            <p:cNvSpPr txBox="1">
              <a:spLocks noChangeArrowheads="1"/>
            </p:cNvSpPr>
            <p:nvPr/>
          </p:nvSpPr>
          <p:spPr bwMode="auto">
            <a:xfrm>
              <a:off x="4060" y="1656"/>
              <a:ext cx="6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+</a:t>
              </a: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om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81963" name="Text Box 16"/>
            <p:cNvSpPr txBox="1">
              <a:spLocks noChangeArrowheads="1"/>
            </p:cNvSpPr>
            <p:nvPr/>
          </p:nvSpPr>
          <p:spPr bwMode="auto">
            <a:xfrm>
              <a:off x="4096" y="2688"/>
              <a:ext cx="6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-</a:t>
              </a: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om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</p:grpSp>
      <p:sp>
        <p:nvSpPr>
          <p:cNvPr id="665617" name="Text Box 17"/>
          <p:cNvSpPr txBox="1">
            <a:spLocks noChangeArrowheads="1"/>
          </p:cNvSpPr>
          <p:nvPr/>
        </p:nvSpPr>
        <p:spPr bwMode="auto">
          <a:xfrm>
            <a:off x="333375" y="904875"/>
            <a:ext cx="4943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en-US" altLang="zh-CN" sz="3200" b="1">
                <a:solidFill>
                  <a:srgbClr val="FF3300"/>
                </a:solidFill>
                <a:ea typeface="楷体_GB2312" pitchFamily="49" charset="-122"/>
              </a:rPr>
              <a:t>1. </a:t>
            </a:r>
            <a:r>
              <a:rPr kumimoji="1" lang="zh-CN" altLang="en-US" sz="3200" b="1">
                <a:solidFill>
                  <a:srgbClr val="FF3300"/>
                </a:solidFill>
                <a:ea typeface="楷体_GB2312" pitchFamily="49" charset="-122"/>
              </a:rPr>
              <a:t>过零电压比较器</a:t>
            </a:r>
            <a:endParaRPr kumimoji="1" lang="zh-CN" altLang="en-US" sz="3200" b="1">
              <a:solidFill>
                <a:srgbClr val="FF3300"/>
              </a:solidFill>
              <a:ea typeface="楷体_GB2312" pitchFamily="49" charset="-122"/>
            </a:endParaRPr>
          </a:p>
        </p:txBody>
      </p:sp>
      <p:graphicFrame>
        <p:nvGraphicFramePr>
          <p:cNvPr id="665639" name="Object 39"/>
          <p:cNvGraphicFramePr>
            <a:graphicFrameLocks noChangeAspect="1"/>
          </p:cNvGraphicFramePr>
          <p:nvPr/>
        </p:nvGraphicFramePr>
        <p:xfrm>
          <a:off x="395288" y="3098800"/>
          <a:ext cx="4146550" cy="294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8" name="公式" r:id="rId1" imgW="1258570" imgH="1236980" progId="Equation.3">
                  <p:embed/>
                </p:oleObj>
              </mc:Choice>
              <mc:Fallback>
                <p:oleObj name="公式" r:id="rId1" imgW="1258570" imgH="123698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098800"/>
                        <a:ext cx="4146550" cy="294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40" name="Text Box 40"/>
          <p:cNvSpPr txBox="1">
            <a:spLocks noChangeArrowheads="1"/>
          </p:cNvSpPr>
          <p:nvPr/>
        </p:nvSpPr>
        <p:spPr bwMode="auto">
          <a:xfrm>
            <a:off x="5003800" y="2205038"/>
            <a:ext cx="33337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003399"/>
                </a:solidFill>
                <a:ea typeface="楷体_GB2312" pitchFamily="49" charset="-122"/>
              </a:rPr>
              <a:t>(2)</a:t>
            </a:r>
            <a:r>
              <a:rPr kumimoji="1" lang="zh-CN" altLang="en-US" sz="2800" b="1">
                <a:solidFill>
                  <a:srgbClr val="003399"/>
                </a:solidFill>
                <a:ea typeface="楷体_GB2312" pitchFamily="49" charset="-122"/>
              </a:rPr>
              <a:t>电压传输特性</a:t>
            </a:r>
            <a:endParaRPr kumimoji="1" lang="zh-CN" altLang="en-US" sz="2800" b="1">
              <a:solidFill>
                <a:srgbClr val="003399"/>
              </a:solidFill>
              <a:ea typeface="楷体_GB2312" pitchFamily="49" charset="-122"/>
            </a:endParaRPr>
          </a:p>
        </p:txBody>
      </p:sp>
      <p:sp>
        <p:nvSpPr>
          <p:cNvPr id="665641" name="Text Box 41"/>
          <p:cNvSpPr txBox="1">
            <a:spLocks noChangeArrowheads="1"/>
          </p:cNvSpPr>
          <p:nvPr/>
        </p:nvSpPr>
        <p:spPr bwMode="auto">
          <a:xfrm>
            <a:off x="5651500" y="2708275"/>
            <a:ext cx="2400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 i="1">
                <a:ea typeface="楷体_GB2312" pitchFamily="49" charset="-122"/>
              </a:rPr>
              <a:t>u</a:t>
            </a:r>
            <a:r>
              <a:rPr kumimoji="1" lang="en-US" altLang="zh-CN" sz="3200" b="1" baseline="-25000">
                <a:ea typeface="楷体_GB2312" pitchFamily="49" charset="-122"/>
              </a:rPr>
              <a:t>o</a:t>
            </a:r>
            <a:r>
              <a:rPr kumimoji="1" lang="en-US" altLang="zh-CN" sz="3200" b="1">
                <a:ea typeface="楷体_GB2312" pitchFamily="49" charset="-122"/>
              </a:rPr>
              <a:t>=</a:t>
            </a:r>
            <a:r>
              <a:rPr kumimoji="1" lang="en-US" altLang="zh-CN" sz="2800" b="1">
                <a:ea typeface="楷体_GB2312" pitchFamily="49" charset="-122"/>
              </a:rPr>
              <a:t> </a:t>
            </a:r>
            <a:r>
              <a:rPr kumimoji="1" lang="en-US" altLang="zh-CN" sz="3200" b="1" i="1">
                <a:ea typeface="楷体_GB2312" pitchFamily="49" charset="-122"/>
              </a:rPr>
              <a:t>f</a:t>
            </a:r>
            <a:r>
              <a:rPr kumimoji="1" lang="en-US" altLang="zh-CN" sz="2800" b="1">
                <a:ea typeface="楷体_GB2312" pitchFamily="49" charset="-122"/>
              </a:rPr>
              <a:t>( </a:t>
            </a:r>
            <a:r>
              <a:rPr kumimoji="1" lang="en-US" altLang="zh-CN" sz="3200" b="1" i="1">
                <a:ea typeface="楷体_GB2312" pitchFamily="49" charset="-122"/>
                <a:sym typeface="Symbol" panose="05050102010706020507" pitchFamily="18" charset="2"/>
              </a:rPr>
              <a:t>u</a:t>
            </a:r>
            <a:r>
              <a:rPr kumimoji="1" lang="en-US" altLang="zh-CN" sz="3200" b="1" baseline="-25000">
                <a:ea typeface="楷体_GB2312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sz="2800" b="1">
                <a:ea typeface="楷体_GB2312" pitchFamily="49" charset="-122"/>
              </a:rPr>
              <a:t> )</a:t>
            </a:r>
            <a:endParaRPr kumimoji="1" lang="en-US" altLang="zh-CN" sz="2800" b="1">
              <a:ea typeface="楷体_GB2312" pitchFamily="49" charset="-122"/>
            </a:endParaRPr>
          </a:p>
        </p:txBody>
      </p:sp>
      <p:grpSp>
        <p:nvGrpSpPr>
          <p:cNvPr id="665646" name="Group 46"/>
          <p:cNvGrpSpPr/>
          <p:nvPr/>
        </p:nvGrpSpPr>
        <p:grpSpPr bwMode="auto">
          <a:xfrm>
            <a:off x="119063" y="1557338"/>
            <a:ext cx="3775075" cy="1562100"/>
            <a:chOff x="75" y="981"/>
            <a:chExt cx="2378" cy="984"/>
          </a:xfrm>
        </p:grpSpPr>
        <p:grpSp>
          <p:nvGrpSpPr>
            <p:cNvPr id="81931" name="Group 18"/>
            <p:cNvGrpSpPr/>
            <p:nvPr/>
          </p:nvGrpSpPr>
          <p:grpSpPr bwMode="auto">
            <a:xfrm>
              <a:off x="249" y="981"/>
              <a:ext cx="2204" cy="984"/>
              <a:chOff x="376" y="792"/>
              <a:chExt cx="2204" cy="984"/>
            </a:xfrm>
          </p:grpSpPr>
          <p:sp>
            <p:nvSpPr>
              <p:cNvPr id="81933" name="Text Box 19"/>
              <p:cNvSpPr txBox="1">
                <a:spLocks noChangeArrowheads="1"/>
              </p:cNvSpPr>
              <p:nvPr/>
            </p:nvSpPr>
            <p:spPr bwMode="auto">
              <a:xfrm>
                <a:off x="2152" y="906"/>
                <a:ext cx="4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3200" b="1" i="1">
                    <a:ea typeface="楷体_GB2312" pitchFamily="49" charset="-122"/>
                  </a:rPr>
                  <a:t>u</a:t>
                </a:r>
                <a:r>
                  <a:rPr kumimoji="1" lang="en-US" altLang="zh-CN" sz="3200" b="1" baseline="-25000">
                    <a:ea typeface="楷体_GB2312" pitchFamily="49" charset="-122"/>
                  </a:rPr>
                  <a:t>o</a:t>
                </a:r>
                <a:endParaRPr kumimoji="1" lang="en-US" altLang="zh-CN" sz="3200" b="1">
                  <a:ea typeface="楷体_GB2312" pitchFamily="49" charset="-122"/>
                </a:endParaRPr>
              </a:p>
            </p:txBody>
          </p:sp>
          <p:sp>
            <p:nvSpPr>
              <p:cNvPr id="81934" name="Rectangle 20"/>
              <p:cNvSpPr>
                <a:spLocks noChangeArrowheads="1"/>
              </p:cNvSpPr>
              <p:nvPr/>
            </p:nvSpPr>
            <p:spPr bwMode="auto">
              <a:xfrm>
                <a:off x="1371" y="921"/>
                <a:ext cx="600" cy="74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935" name="Line 21"/>
              <p:cNvSpPr>
                <a:spLocks noChangeShapeType="1"/>
              </p:cNvSpPr>
              <p:nvPr/>
            </p:nvSpPr>
            <p:spPr bwMode="auto">
              <a:xfrm>
                <a:off x="1970" y="1294"/>
                <a:ext cx="3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936" name="Line 22"/>
              <p:cNvSpPr>
                <a:spLocks noChangeShapeType="1"/>
              </p:cNvSpPr>
              <p:nvPr/>
            </p:nvSpPr>
            <p:spPr bwMode="auto">
              <a:xfrm>
                <a:off x="771" y="1462"/>
                <a:ext cx="59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937" name="Line 23"/>
              <p:cNvSpPr>
                <a:spLocks noChangeShapeType="1"/>
              </p:cNvSpPr>
              <p:nvPr/>
            </p:nvSpPr>
            <p:spPr bwMode="auto">
              <a:xfrm>
                <a:off x="767" y="1134"/>
                <a:ext cx="6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938" name="Text Box 24"/>
              <p:cNvSpPr txBox="1">
                <a:spLocks noChangeArrowheads="1"/>
              </p:cNvSpPr>
              <p:nvPr/>
            </p:nvSpPr>
            <p:spPr bwMode="auto">
              <a:xfrm>
                <a:off x="1340" y="814"/>
                <a:ext cx="17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800" b="1">
                    <a:ea typeface="楷体_GB2312" pitchFamily="49" charset="-122"/>
                  </a:rPr>
                  <a:t>_</a:t>
                </a:r>
                <a:endParaRPr kumimoji="1"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81939" name="Text Box 25"/>
              <p:cNvSpPr txBox="1">
                <a:spLocks noChangeArrowheads="1"/>
              </p:cNvSpPr>
              <p:nvPr/>
            </p:nvSpPr>
            <p:spPr bwMode="auto">
              <a:xfrm>
                <a:off x="1332" y="1275"/>
                <a:ext cx="17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800" b="1">
                    <a:ea typeface="楷体_GB2312" pitchFamily="49" charset="-122"/>
                  </a:rPr>
                  <a:t>+</a:t>
                </a:r>
                <a:endParaRPr kumimoji="1"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81940" name="Text Box 26"/>
              <p:cNvSpPr txBox="1">
                <a:spLocks noChangeArrowheads="1"/>
              </p:cNvSpPr>
              <p:nvPr/>
            </p:nvSpPr>
            <p:spPr bwMode="auto">
              <a:xfrm rot="5400000">
                <a:off x="1517" y="938"/>
                <a:ext cx="25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800" b="1">
                    <a:ea typeface="楷体_GB2312" pitchFamily="49" charset="-122"/>
                    <a:sym typeface="Symbol" panose="05050102010706020507" pitchFamily="18" charset="2"/>
                  </a:rPr>
                  <a:t></a:t>
                </a:r>
                <a:endParaRPr kumimoji="1"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81941" name="Text Box 27"/>
              <p:cNvSpPr txBox="1">
                <a:spLocks noChangeArrowheads="1"/>
              </p:cNvSpPr>
              <p:nvPr/>
            </p:nvSpPr>
            <p:spPr bwMode="auto">
              <a:xfrm>
                <a:off x="1687" y="1145"/>
                <a:ext cx="17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800" b="1">
                    <a:ea typeface="楷体_GB2312" pitchFamily="49" charset="-122"/>
                  </a:rPr>
                  <a:t>+</a:t>
                </a:r>
                <a:endParaRPr kumimoji="1"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81942" name="Oval 28"/>
              <p:cNvSpPr>
                <a:spLocks noChangeArrowheads="1"/>
              </p:cNvSpPr>
              <p:nvPr/>
            </p:nvSpPr>
            <p:spPr bwMode="auto">
              <a:xfrm>
                <a:off x="721" y="1097"/>
                <a:ext cx="50" cy="5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943" name="Oval 29"/>
              <p:cNvSpPr>
                <a:spLocks noChangeArrowheads="1"/>
              </p:cNvSpPr>
              <p:nvPr/>
            </p:nvSpPr>
            <p:spPr bwMode="auto">
              <a:xfrm>
                <a:off x="2271" y="1267"/>
                <a:ext cx="50" cy="5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1944" name="Text Box 30"/>
              <p:cNvSpPr txBox="1">
                <a:spLocks noChangeArrowheads="1"/>
              </p:cNvSpPr>
              <p:nvPr/>
            </p:nvSpPr>
            <p:spPr bwMode="auto">
              <a:xfrm>
                <a:off x="1644" y="897"/>
                <a:ext cx="39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3200" b="1">
                    <a:ea typeface="楷体_GB2312" pitchFamily="49" charset="-122"/>
                    <a:sym typeface="Symbol" panose="05050102010706020507" pitchFamily="18" charset="2"/>
                  </a:rPr>
                  <a:t>∞</a:t>
                </a:r>
                <a:endParaRPr kumimoji="1" lang="en-US" altLang="zh-CN" sz="3200" b="1">
                  <a:ea typeface="楷体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81945" name="Rectangle 31"/>
              <p:cNvSpPr>
                <a:spLocks noChangeArrowheads="1"/>
              </p:cNvSpPr>
              <p:nvPr/>
            </p:nvSpPr>
            <p:spPr bwMode="auto">
              <a:xfrm>
                <a:off x="376" y="862"/>
                <a:ext cx="305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 eaLnBrk="0" hangingPunct="0">
                  <a:spcBef>
                    <a:spcPct val="50000"/>
                  </a:spcBef>
                </a:pPr>
                <a:r>
                  <a:rPr kumimoji="1" lang="en-US" altLang="zh-CN" sz="3200" b="1" i="1">
                    <a:ea typeface="楷体_GB2312" pitchFamily="49" charset="-122"/>
                  </a:rPr>
                  <a:t>u</a:t>
                </a:r>
                <a:r>
                  <a:rPr kumimoji="1" lang="en-US" altLang="zh-CN" sz="3200" b="1" baseline="-25000">
                    <a:ea typeface="楷体_GB2312" pitchFamily="49" charset="-122"/>
                  </a:rPr>
                  <a:t>i</a:t>
                </a:r>
                <a:endParaRPr kumimoji="1" lang="en-US" altLang="zh-CN" sz="3200" b="1" baseline="-25000">
                  <a:ea typeface="楷体_GB2312" pitchFamily="49" charset="-122"/>
                </a:endParaRPr>
              </a:p>
            </p:txBody>
          </p:sp>
          <p:sp useBgFill="1">
            <p:nvSpPr>
              <p:cNvPr id="81946" name="Rectangle 32"/>
              <p:cNvSpPr>
                <a:spLocks noChangeArrowheads="1"/>
              </p:cNvSpPr>
              <p:nvPr/>
            </p:nvSpPr>
            <p:spPr bwMode="auto">
              <a:xfrm>
                <a:off x="888" y="1080"/>
                <a:ext cx="324" cy="96"/>
              </a:xfrm>
              <a:prstGeom prst="rect">
                <a:avLst/>
              </a:prstGeom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 useBgFill="1">
            <p:nvSpPr>
              <p:cNvPr id="81947" name="Rectangle 33"/>
              <p:cNvSpPr>
                <a:spLocks noChangeArrowheads="1"/>
              </p:cNvSpPr>
              <p:nvPr/>
            </p:nvSpPr>
            <p:spPr bwMode="auto">
              <a:xfrm>
                <a:off x="900" y="1416"/>
                <a:ext cx="324" cy="96"/>
              </a:xfrm>
              <a:prstGeom prst="rect">
                <a:avLst/>
              </a:prstGeom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81948" name="Group 34"/>
              <p:cNvGrpSpPr/>
              <p:nvPr/>
            </p:nvGrpSpPr>
            <p:grpSpPr bwMode="auto">
              <a:xfrm>
                <a:off x="648" y="1464"/>
                <a:ext cx="240" cy="240"/>
                <a:chOff x="684" y="1380"/>
                <a:chExt cx="240" cy="240"/>
              </a:xfrm>
            </p:grpSpPr>
            <p:sp>
              <p:nvSpPr>
                <p:cNvPr id="81951" name="Line 35"/>
                <p:cNvSpPr>
                  <a:spLocks noChangeShapeType="1"/>
                </p:cNvSpPr>
                <p:nvPr/>
              </p:nvSpPr>
              <p:spPr bwMode="auto">
                <a:xfrm>
                  <a:off x="816" y="1380"/>
                  <a:ext cx="0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81952" name="Line 36"/>
                <p:cNvSpPr>
                  <a:spLocks noChangeShapeType="1"/>
                </p:cNvSpPr>
                <p:nvPr/>
              </p:nvSpPr>
              <p:spPr bwMode="auto">
                <a:xfrm>
                  <a:off x="684" y="1620"/>
                  <a:ext cx="240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81949" name="Rectangle 37"/>
              <p:cNvSpPr>
                <a:spLocks noChangeArrowheads="1"/>
              </p:cNvSpPr>
              <p:nvPr/>
            </p:nvSpPr>
            <p:spPr bwMode="auto">
              <a:xfrm>
                <a:off x="884" y="792"/>
                <a:ext cx="2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400" b="1" i="1">
                    <a:ea typeface="楷体_GB2312" pitchFamily="49" charset="-122"/>
                  </a:rPr>
                  <a:t>R</a:t>
                </a:r>
                <a:r>
                  <a:rPr kumimoji="1" lang="en-US" altLang="zh-CN" sz="2000" b="1" baseline="-25000">
                    <a:ea typeface="楷体_GB2312" pitchFamily="49" charset="-122"/>
                  </a:rPr>
                  <a:t>1</a:t>
                </a:r>
                <a:endParaRPr kumimoji="1" lang="en-US" altLang="zh-CN" sz="2000" b="1" baseline="-25000">
                  <a:ea typeface="楷体_GB2312" pitchFamily="49" charset="-122"/>
                </a:endParaRPr>
              </a:p>
            </p:txBody>
          </p:sp>
          <p:sp>
            <p:nvSpPr>
              <p:cNvPr id="81950" name="Rectangle 38"/>
              <p:cNvSpPr>
                <a:spLocks noChangeArrowheads="1"/>
              </p:cNvSpPr>
              <p:nvPr/>
            </p:nvSpPr>
            <p:spPr bwMode="auto">
              <a:xfrm>
                <a:off x="920" y="1488"/>
                <a:ext cx="296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400" b="1" i="1">
                    <a:ea typeface="楷体_GB2312" pitchFamily="49" charset="-122"/>
                  </a:rPr>
                  <a:t>R</a:t>
                </a:r>
                <a:r>
                  <a:rPr kumimoji="1" lang="en-US" altLang="zh-CN" sz="2000" b="1" baseline="-25000">
                    <a:ea typeface="楷体_GB2312" pitchFamily="49" charset="-122"/>
                  </a:rPr>
                  <a:t>2</a:t>
                </a:r>
                <a:endParaRPr kumimoji="1" lang="en-US" altLang="zh-CN" sz="2000" b="1" baseline="-25000">
                  <a:ea typeface="楷体_GB2312" pitchFamily="49" charset="-122"/>
                </a:endParaRPr>
              </a:p>
            </p:txBody>
          </p:sp>
        </p:grpSp>
        <p:sp>
          <p:nvSpPr>
            <p:cNvPr id="81932" name="Rectangle 42"/>
            <p:cNvSpPr>
              <a:spLocks noChangeArrowheads="1"/>
            </p:cNvSpPr>
            <p:nvPr/>
          </p:nvSpPr>
          <p:spPr bwMode="auto">
            <a:xfrm>
              <a:off x="75" y="1515"/>
              <a:ext cx="6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R</a:t>
              </a:r>
              <a:r>
                <a:rPr kumimoji="1" lang="en-US" altLang="zh-CN" sz="2800" b="1">
                  <a:ea typeface="楷体_GB2312" pitchFamily="49" charset="-122"/>
                </a:rPr>
                <a:t>=0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</p:grpSp>
      <p:graphicFrame>
        <p:nvGraphicFramePr>
          <p:cNvPr id="665645" name="Object 45"/>
          <p:cNvGraphicFramePr>
            <a:graphicFrameLocks noChangeAspect="1"/>
          </p:cNvGraphicFramePr>
          <p:nvPr/>
        </p:nvGraphicFramePr>
        <p:xfrm>
          <a:off x="4748213" y="965200"/>
          <a:ext cx="3321050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9" name="公式" r:id="rId3" imgW="1086485" imgH="441325" progId="Equation.3">
                  <p:embed/>
                </p:oleObj>
              </mc:Choice>
              <mc:Fallback>
                <p:oleObj name="公式" r:id="rId3" imgW="1086485" imgH="441325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8213" y="965200"/>
                        <a:ext cx="3321050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47" name="Rectangle 47"/>
          <p:cNvSpPr>
            <a:spLocks noChangeArrowheads="1"/>
          </p:cNvSpPr>
          <p:nvPr/>
        </p:nvSpPr>
        <p:spPr bwMode="auto">
          <a:xfrm>
            <a:off x="395288" y="908050"/>
            <a:ext cx="8077200" cy="1146175"/>
          </a:xfrm>
          <a:prstGeom prst="rect">
            <a:avLst/>
          </a:prstGeom>
          <a:solidFill>
            <a:srgbClr val="CCFFFF"/>
          </a:solidFill>
          <a:ln w="28575">
            <a:solidFill>
              <a:srgbClr val="0066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    </a:t>
            </a:r>
            <a:r>
              <a:rPr kumimoji="1" lang="zh-CN" altLang="en-US" sz="28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电压比较器在数据检测、自动控制、超限控制报警和波形发生等电路中得到广泛应用。</a:t>
            </a:r>
            <a:endParaRPr kumimoji="1" lang="zh-CN" altLang="en-US" sz="28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65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665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65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65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65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65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5" dur="500"/>
                                        <p:tgtEl>
                                          <p:spTgt spid="66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02" grpId="0" autoUpdateAnimBg="0"/>
      <p:bldP spid="665617" grpId="0" autoUpdateAnimBg="0"/>
      <p:bldP spid="665640" grpId="0" autoUpdateAnimBg="0"/>
      <p:bldP spid="665641" grpId="0" autoUpdateAnimBg="0"/>
      <p:bldP spid="665647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6626" name="Group 2"/>
          <p:cNvGrpSpPr/>
          <p:nvPr/>
        </p:nvGrpSpPr>
        <p:grpSpPr bwMode="auto">
          <a:xfrm>
            <a:off x="5226050" y="642938"/>
            <a:ext cx="3498850" cy="1562100"/>
            <a:chOff x="376" y="792"/>
            <a:chExt cx="2204" cy="984"/>
          </a:xfrm>
        </p:grpSpPr>
        <p:sp>
          <p:nvSpPr>
            <p:cNvPr id="82994" name="Text Box 3"/>
            <p:cNvSpPr txBox="1">
              <a:spLocks noChangeArrowheads="1"/>
            </p:cNvSpPr>
            <p:nvPr/>
          </p:nvSpPr>
          <p:spPr bwMode="auto">
            <a:xfrm>
              <a:off x="2152" y="906"/>
              <a:ext cx="4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ea typeface="楷体_GB2312" pitchFamily="49" charset="-122"/>
                </a:rPr>
                <a:t>u</a:t>
              </a:r>
              <a:r>
                <a:rPr kumimoji="1" lang="en-US" altLang="zh-CN" sz="3200" b="1" baseline="-25000">
                  <a:ea typeface="楷体_GB2312" pitchFamily="49" charset="-122"/>
                </a:rPr>
                <a:t>o</a:t>
              </a:r>
              <a:endParaRPr kumimoji="1" lang="en-US" altLang="zh-CN" sz="3200" b="1">
                <a:ea typeface="楷体_GB2312" pitchFamily="49" charset="-122"/>
              </a:endParaRPr>
            </a:p>
          </p:txBody>
        </p:sp>
        <p:sp>
          <p:nvSpPr>
            <p:cNvPr id="82995" name="Rectangle 4"/>
            <p:cNvSpPr>
              <a:spLocks noChangeArrowheads="1"/>
            </p:cNvSpPr>
            <p:nvPr/>
          </p:nvSpPr>
          <p:spPr bwMode="auto">
            <a:xfrm>
              <a:off x="1371" y="921"/>
              <a:ext cx="600" cy="74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96" name="Line 5"/>
            <p:cNvSpPr>
              <a:spLocks noChangeShapeType="1"/>
            </p:cNvSpPr>
            <p:nvPr/>
          </p:nvSpPr>
          <p:spPr bwMode="auto">
            <a:xfrm>
              <a:off x="1970" y="1294"/>
              <a:ext cx="3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97" name="Line 6"/>
            <p:cNvSpPr>
              <a:spLocks noChangeShapeType="1"/>
            </p:cNvSpPr>
            <p:nvPr/>
          </p:nvSpPr>
          <p:spPr bwMode="auto">
            <a:xfrm>
              <a:off x="771" y="1462"/>
              <a:ext cx="5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98" name="Line 7"/>
            <p:cNvSpPr>
              <a:spLocks noChangeShapeType="1"/>
            </p:cNvSpPr>
            <p:nvPr/>
          </p:nvSpPr>
          <p:spPr bwMode="auto">
            <a:xfrm>
              <a:off x="767" y="1134"/>
              <a:ext cx="6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2999" name="Text Box 8"/>
            <p:cNvSpPr txBox="1">
              <a:spLocks noChangeArrowheads="1"/>
            </p:cNvSpPr>
            <p:nvPr/>
          </p:nvSpPr>
          <p:spPr bwMode="auto">
            <a:xfrm>
              <a:off x="1340" y="814"/>
              <a:ext cx="1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_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83000" name="Text Box 9"/>
            <p:cNvSpPr txBox="1">
              <a:spLocks noChangeArrowheads="1"/>
            </p:cNvSpPr>
            <p:nvPr/>
          </p:nvSpPr>
          <p:spPr bwMode="auto">
            <a:xfrm>
              <a:off x="1332" y="1275"/>
              <a:ext cx="1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+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83001" name="Text Box 10"/>
            <p:cNvSpPr txBox="1">
              <a:spLocks noChangeArrowheads="1"/>
            </p:cNvSpPr>
            <p:nvPr/>
          </p:nvSpPr>
          <p:spPr bwMode="auto">
            <a:xfrm rot="5400000">
              <a:off x="1517" y="938"/>
              <a:ext cx="2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  <a:sym typeface="Symbol" panose="05050102010706020507" pitchFamily="18" charset="2"/>
                </a:rPr>
                <a:t>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83002" name="Text Box 11"/>
            <p:cNvSpPr txBox="1">
              <a:spLocks noChangeArrowheads="1"/>
            </p:cNvSpPr>
            <p:nvPr/>
          </p:nvSpPr>
          <p:spPr bwMode="auto">
            <a:xfrm>
              <a:off x="1687" y="1145"/>
              <a:ext cx="1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+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83003" name="Oval 12"/>
            <p:cNvSpPr>
              <a:spLocks noChangeArrowheads="1"/>
            </p:cNvSpPr>
            <p:nvPr/>
          </p:nvSpPr>
          <p:spPr bwMode="auto">
            <a:xfrm>
              <a:off x="721" y="1097"/>
              <a:ext cx="50" cy="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04" name="Oval 13"/>
            <p:cNvSpPr>
              <a:spLocks noChangeArrowheads="1"/>
            </p:cNvSpPr>
            <p:nvPr/>
          </p:nvSpPr>
          <p:spPr bwMode="auto">
            <a:xfrm>
              <a:off x="2271" y="1267"/>
              <a:ext cx="50" cy="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005" name="Text Box 14"/>
            <p:cNvSpPr txBox="1">
              <a:spLocks noChangeArrowheads="1"/>
            </p:cNvSpPr>
            <p:nvPr/>
          </p:nvSpPr>
          <p:spPr bwMode="auto">
            <a:xfrm>
              <a:off x="1644" y="897"/>
              <a:ext cx="3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>
                  <a:ea typeface="楷体_GB2312" pitchFamily="49" charset="-122"/>
                  <a:sym typeface="Symbol" panose="05050102010706020507" pitchFamily="18" charset="2"/>
                </a:rPr>
                <a:t>∞</a:t>
              </a:r>
              <a:endParaRPr kumimoji="1" lang="en-US" altLang="zh-CN" sz="3200" b="1"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83006" name="Rectangle 15"/>
            <p:cNvSpPr>
              <a:spLocks noChangeArrowheads="1"/>
            </p:cNvSpPr>
            <p:nvPr/>
          </p:nvSpPr>
          <p:spPr bwMode="auto">
            <a:xfrm>
              <a:off x="376" y="862"/>
              <a:ext cx="30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kumimoji="1" lang="en-US" altLang="zh-CN" sz="3200" b="1" i="1">
                  <a:ea typeface="楷体_GB2312" pitchFamily="49" charset="-122"/>
                </a:rPr>
                <a:t>u</a:t>
              </a:r>
              <a:r>
                <a:rPr kumimoji="1" lang="en-US" altLang="zh-CN" sz="3200" b="1" baseline="-25000">
                  <a:ea typeface="楷体_GB2312" pitchFamily="49" charset="-122"/>
                </a:rPr>
                <a:t>i</a:t>
              </a:r>
              <a:endParaRPr kumimoji="1" lang="en-US" altLang="zh-CN" sz="3200" b="1" baseline="-25000">
                <a:ea typeface="楷体_GB2312" pitchFamily="49" charset="-122"/>
              </a:endParaRPr>
            </a:p>
          </p:txBody>
        </p:sp>
        <p:sp useBgFill="1">
          <p:nvSpPr>
            <p:cNvPr id="83007" name="Rectangle 16"/>
            <p:cNvSpPr>
              <a:spLocks noChangeArrowheads="1"/>
            </p:cNvSpPr>
            <p:nvPr/>
          </p:nvSpPr>
          <p:spPr bwMode="auto">
            <a:xfrm>
              <a:off x="888" y="1080"/>
              <a:ext cx="324" cy="96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83008" name="Rectangle 17"/>
            <p:cNvSpPr>
              <a:spLocks noChangeArrowheads="1"/>
            </p:cNvSpPr>
            <p:nvPr/>
          </p:nvSpPr>
          <p:spPr bwMode="auto">
            <a:xfrm>
              <a:off x="900" y="1416"/>
              <a:ext cx="324" cy="96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3009" name="Group 18"/>
            <p:cNvGrpSpPr/>
            <p:nvPr/>
          </p:nvGrpSpPr>
          <p:grpSpPr bwMode="auto">
            <a:xfrm>
              <a:off x="648" y="1464"/>
              <a:ext cx="240" cy="240"/>
              <a:chOff x="684" y="1380"/>
              <a:chExt cx="240" cy="240"/>
            </a:xfrm>
          </p:grpSpPr>
          <p:sp>
            <p:nvSpPr>
              <p:cNvPr id="83012" name="Line 19"/>
              <p:cNvSpPr>
                <a:spLocks noChangeShapeType="1"/>
              </p:cNvSpPr>
              <p:nvPr/>
            </p:nvSpPr>
            <p:spPr bwMode="auto">
              <a:xfrm>
                <a:off x="816" y="13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013" name="Line 20"/>
              <p:cNvSpPr>
                <a:spLocks noChangeShapeType="1"/>
              </p:cNvSpPr>
              <p:nvPr/>
            </p:nvSpPr>
            <p:spPr bwMode="auto">
              <a:xfrm>
                <a:off x="684" y="1620"/>
                <a:ext cx="240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3010" name="Rectangle 21"/>
            <p:cNvSpPr>
              <a:spLocks noChangeArrowheads="1"/>
            </p:cNvSpPr>
            <p:nvPr/>
          </p:nvSpPr>
          <p:spPr bwMode="auto">
            <a:xfrm>
              <a:off x="884" y="792"/>
              <a:ext cx="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000" b="1" baseline="-25000">
                  <a:ea typeface="楷体_GB2312" pitchFamily="49" charset="-122"/>
                </a:rPr>
                <a:t>1</a:t>
              </a:r>
              <a:endParaRPr kumimoji="1" lang="en-US" altLang="zh-CN" sz="2000" b="1" baseline="-25000">
                <a:ea typeface="楷体_GB2312" pitchFamily="49" charset="-122"/>
              </a:endParaRPr>
            </a:p>
          </p:txBody>
        </p:sp>
        <p:sp>
          <p:nvSpPr>
            <p:cNvPr id="83011" name="Rectangle 22"/>
            <p:cNvSpPr>
              <a:spLocks noChangeArrowheads="1"/>
            </p:cNvSpPr>
            <p:nvPr/>
          </p:nvSpPr>
          <p:spPr bwMode="auto">
            <a:xfrm>
              <a:off x="920" y="1488"/>
              <a:ext cx="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000" b="1" baseline="-25000">
                  <a:ea typeface="楷体_GB2312" pitchFamily="49" charset="-122"/>
                </a:rPr>
                <a:t>2</a:t>
              </a:r>
              <a:endParaRPr kumimoji="1" lang="en-US" altLang="zh-CN" sz="2000" b="1" baseline="-25000">
                <a:ea typeface="楷体_GB2312" pitchFamily="49" charset="-122"/>
              </a:endParaRPr>
            </a:p>
          </p:txBody>
        </p:sp>
      </p:grpSp>
      <p:graphicFrame>
        <p:nvGraphicFramePr>
          <p:cNvPr id="666647" name="Object 23"/>
          <p:cNvGraphicFramePr>
            <a:graphicFrameLocks noChangeAspect="1"/>
          </p:cNvGraphicFramePr>
          <p:nvPr/>
        </p:nvGraphicFramePr>
        <p:xfrm>
          <a:off x="468313" y="519113"/>
          <a:ext cx="4081462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5" name="公式" r:id="rId1" imgW="1334135" imgH="430530" progId="Equation.3">
                  <p:embed/>
                </p:oleObj>
              </mc:Choice>
              <mc:Fallback>
                <p:oleObj name="公式" r:id="rId1" imgW="1334135" imgH="43053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19113"/>
                        <a:ext cx="4081462" cy="132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6648" name="Group 24"/>
          <p:cNvGrpSpPr/>
          <p:nvPr/>
        </p:nvGrpSpPr>
        <p:grpSpPr bwMode="auto">
          <a:xfrm>
            <a:off x="1258888" y="1579563"/>
            <a:ext cx="4689475" cy="2100262"/>
            <a:chOff x="413" y="989"/>
            <a:chExt cx="3016" cy="1477"/>
          </a:xfrm>
        </p:grpSpPr>
        <p:grpSp>
          <p:nvGrpSpPr>
            <p:cNvPr id="82980" name="Group 25"/>
            <p:cNvGrpSpPr/>
            <p:nvPr/>
          </p:nvGrpSpPr>
          <p:grpSpPr bwMode="auto">
            <a:xfrm>
              <a:off x="631" y="1354"/>
              <a:ext cx="778" cy="1070"/>
              <a:chOff x="631" y="1354"/>
              <a:chExt cx="778" cy="1070"/>
            </a:xfrm>
          </p:grpSpPr>
          <p:sp>
            <p:nvSpPr>
              <p:cNvPr id="82992" name="Freeform 26"/>
              <p:cNvSpPr/>
              <p:nvPr/>
            </p:nvSpPr>
            <p:spPr bwMode="auto">
              <a:xfrm>
                <a:off x="631" y="1354"/>
                <a:ext cx="390" cy="524"/>
              </a:xfrm>
              <a:custGeom>
                <a:avLst/>
                <a:gdLst>
                  <a:gd name="T0" fmla="*/ 0 w 912"/>
                  <a:gd name="T1" fmla="*/ 3590 h 398"/>
                  <a:gd name="T2" fmla="*/ 0 w 912"/>
                  <a:gd name="T3" fmla="*/ 2186 h 398"/>
                  <a:gd name="T4" fmla="*/ 0 w 912"/>
                  <a:gd name="T5" fmla="*/ 671 h 398"/>
                  <a:gd name="T6" fmla="*/ 0 w 912"/>
                  <a:gd name="T7" fmla="*/ 21 h 398"/>
                  <a:gd name="T8" fmla="*/ 1 w 912"/>
                  <a:gd name="T9" fmla="*/ 777 h 398"/>
                  <a:gd name="T10" fmla="*/ 1 w 912"/>
                  <a:gd name="T11" fmla="*/ 1860 h 398"/>
                  <a:gd name="T12" fmla="*/ 1 w 912"/>
                  <a:gd name="T13" fmla="*/ 3590 h 3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12" h="398">
                    <a:moveTo>
                      <a:pt x="0" y="398"/>
                    </a:moveTo>
                    <a:cubicBezTo>
                      <a:pt x="18" y="372"/>
                      <a:pt x="60" y="296"/>
                      <a:pt x="108" y="242"/>
                    </a:cubicBezTo>
                    <a:cubicBezTo>
                      <a:pt x="156" y="188"/>
                      <a:pt x="230" y="114"/>
                      <a:pt x="288" y="74"/>
                    </a:cubicBezTo>
                    <a:cubicBezTo>
                      <a:pt x="346" y="34"/>
                      <a:pt x="398" y="0"/>
                      <a:pt x="456" y="2"/>
                    </a:cubicBezTo>
                    <a:cubicBezTo>
                      <a:pt x="514" y="4"/>
                      <a:pt x="582" y="52"/>
                      <a:pt x="636" y="86"/>
                    </a:cubicBezTo>
                    <a:cubicBezTo>
                      <a:pt x="690" y="120"/>
                      <a:pt x="734" y="154"/>
                      <a:pt x="780" y="206"/>
                    </a:cubicBezTo>
                    <a:cubicBezTo>
                      <a:pt x="826" y="258"/>
                      <a:pt x="884" y="358"/>
                      <a:pt x="912" y="398"/>
                    </a:cubicBez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993" name="Freeform 27"/>
              <p:cNvSpPr/>
              <p:nvPr/>
            </p:nvSpPr>
            <p:spPr bwMode="auto">
              <a:xfrm flipV="1">
                <a:off x="1021" y="1876"/>
                <a:ext cx="388" cy="548"/>
              </a:xfrm>
              <a:custGeom>
                <a:avLst/>
                <a:gdLst>
                  <a:gd name="T0" fmla="*/ 0 w 912"/>
                  <a:gd name="T1" fmla="*/ 5147 h 398"/>
                  <a:gd name="T2" fmla="*/ 0 w 912"/>
                  <a:gd name="T3" fmla="*/ 3128 h 398"/>
                  <a:gd name="T4" fmla="*/ 0 w 912"/>
                  <a:gd name="T5" fmla="*/ 956 h 398"/>
                  <a:gd name="T6" fmla="*/ 0 w 912"/>
                  <a:gd name="T7" fmla="*/ 29 h 398"/>
                  <a:gd name="T8" fmla="*/ 1 w 912"/>
                  <a:gd name="T9" fmla="*/ 1103 h 398"/>
                  <a:gd name="T10" fmla="*/ 1 w 912"/>
                  <a:gd name="T11" fmla="*/ 2662 h 398"/>
                  <a:gd name="T12" fmla="*/ 1 w 912"/>
                  <a:gd name="T13" fmla="*/ 5147 h 3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12" h="398">
                    <a:moveTo>
                      <a:pt x="0" y="398"/>
                    </a:moveTo>
                    <a:cubicBezTo>
                      <a:pt x="18" y="372"/>
                      <a:pt x="60" y="296"/>
                      <a:pt x="108" y="242"/>
                    </a:cubicBezTo>
                    <a:cubicBezTo>
                      <a:pt x="156" y="188"/>
                      <a:pt x="230" y="114"/>
                      <a:pt x="288" y="74"/>
                    </a:cubicBezTo>
                    <a:cubicBezTo>
                      <a:pt x="346" y="34"/>
                      <a:pt x="398" y="0"/>
                      <a:pt x="456" y="2"/>
                    </a:cubicBezTo>
                    <a:cubicBezTo>
                      <a:pt x="514" y="4"/>
                      <a:pt x="582" y="52"/>
                      <a:pt x="636" y="86"/>
                    </a:cubicBezTo>
                    <a:cubicBezTo>
                      <a:pt x="690" y="120"/>
                      <a:pt x="734" y="154"/>
                      <a:pt x="780" y="206"/>
                    </a:cubicBezTo>
                    <a:cubicBezTo>
                      <a:pt x="826" y="258"/>
                      <a:pt x="884" y="358"/>
                      <a:pt x="912" y="398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2981" name="Line 28"/>
            <p:cNvSpPr>
              <a:spLocks noChangeShapeType="1"/>
            </p:cNvSpPr>
            <p:nvPr/>
          </p:nvSpPr>
          <p:spPr bwMode="auto">
            <a:xfrm>
              <a:off x="624" y="1884"/>
              <a:ext cx="26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982" name="Line 29"/>
            <p:cNvSpPr>
              <a:spLocks noChangeShapeType="1"/>
            </p:cNvSpPr>
            <p:nvPr/>
          </p:nvSpPr>
          <p:spPr bwMode="auto">
            <a:xfrm rot="-5400000">
              <a:off x="-13" y="1836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983" name="Rectangle 30"/>
            <p:cNvSpPr>
              <a:spLocks noChangeArrowheads="1"/>
            </p:cNvSpPr>
            <p:nvPr/>
          </p:nvSpPr>
          <p:spPr bwMode="auto">
            <a:xfrm>
              <a:off x="413" y="1696"/>
              <a:ext cx="23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 i="1"/>
                <a:t>o</a:t>
              </a:r>
              <a:endParaRPr kumimoji="1" lang="en-US" altLang="zh-CN" sz="2800" b="1" i="1"/>
            </a:p>
          </p:txBody>
        </p:sp>
        <p:sp>
          <p:nvSpPr>
            <p:cNvPr id="82984" name="Rectangle 31"/>
            <p:cNvSpPr>
              <a:spLocks noChangeArrowheads="1"/>
            </p:cNvSpPr>
            <p:nvPr/>
          </p:nvSpPr>
          <p:spPr bwMode="auto">
            <a:xfrm>
              <a:off x="3247" y="1756"/>
              <a:ext cx="18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 i="1"/>
                <a:t>t</a:t>
              </a:r>
              <a:endParaRPr kumimoji="1" lang="en-US" altLang="zh-CN" sz="2800" b="1" i="1"/>
            </a:p>
          </p:txBody>
        </p:sp>
        <p:sp>
          <p:nvSpPr>
            <p:cNvPr id="82985" name="Rectangle 32"/>
            <p:cNvSpPr>
              <a:spLocks noChangeArrowheads="1"/>
            </p:cNvSpPr>
            <p:nvPr/>
          </p:nvSpPr>
          <p:spPr bwMode="auto">
            <a:xfrm>
              <a:off x="639" y="989"/>
              <a:ext cx="289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30000"/>
                <a:t>i</a:t>
              </a:r>
              <a:endParaRPr kumimoji="1" lang="en-US" altLang="zh-CN" sz="2800" b="1" baseline="-30000"/>
            </a:p>
          </p:txBody>
        </p:sp>
        <p:grpSp>
          <p:nvGrpSpPr>
            <p:cNvPr id="82986" name="Group 33"/>
            <p:cNvGrpSpPr/>
            <p:nvPr/>
          </p:nvGrpSpPr>
          <p:grpSpPr bwMode="auto">
            <a:xfrm>
              <a:off x="1411" y="1354"/>
              <a:ext cx="778" cy="1070"/>
              <a:chOff x="631" y="1354"/>
              <a:chExt cx="778" cy="1070"/>
            </a:xfrm>
          </p:grpSpPr>
          <p:sp>
            <p:nvSpPr>
              <p:cNvPr id="82990" name="Freeform 34"/>
              <p:cNvSpPr/>
              <p:nvPr/>
            </p:nvSpPr>
            <p:spPr bwMode="auto">
              <a:xfrm>
                <a:off x="631" y="1354"/>
                <a:ext cx="390" cy="524"/>
              </a:xfrm>
              <a:custGeom>
                <a:avLst/>
                <a:gdLst>
                  <a:gd name="T0" fmla="*/ 0 w 912"/>
                  <a:gd name="T1" fmla="*/ 3590 h 398"/>
                  <a:gd name="T2" fmla="*/ 0 w 912"/>
                  <a:gd name="T3" fmla="*/ 2186 h 398"/>
                  <a:gd name="T4" fmla="*/ 0 w 912"/>
                  <a:gd name="T5" fmla="*/ 671 h 398"/>
                  <a:gd name="T6" fmla="*/ 0 w 912"/>
                  <a:gd name="T7" fmla="*/ 21 h 398"/>
                  <a:gd name="T8" fmla="*/ 1 w 912"/>
                  <a:gd name="T9" fmla="*/ 777 h 398"/>
                  <a:gd name="T10" fmla="*/ 1 w 912"/>
                  <a:gd name="T11" fmla="*/ 1860 h 398"/>
                  <a:gd name="T12" fmla="*/ 1 w 912"/>
                  <a:gd name="T13" fmla="*/ 3590 h 3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12" h="398">
                    <a:moveTo>
                      <a:pt x="0" y="398"/>
                    </a:moveTo>
                    <a:cubicBezTo>
                      <a:pt x="18" y="372"/>
                      <a:pt x="60" y="296"/>
                      <a:pt x="108" y="242"/>
                    </a:cubicBezTo>
                    <a:cubicBezTo>
                      <a:pt x="156" y="188"/>
                      <a:pt x="230" y="114"/>
                      <a:pt x="288" y="74"/>
                    </a:cubicBezTo>
                    <a:cubicBezTo>
                      <a:pt x="346" y="34"/>
                      <a:pt x="398" y="0"/>
                      <a:pt x="456" y="2"/>
                    </a:cubicBezTo>
                    <a:cubicBezTo>
                      <a:pt x="514" y="4"/>
                      <a:pt x="582" y="52"/>
                      <a:pt x="636" y="86"/>
                    </a:cubicBezTo>
                    <a:cubicBezTo>
                      <a:pt x="690" y="120"/>
                      <a:pt x="734" y="154"/>
                      <a:pt x="780" y="206"/>
                    </a:cubicBezTo>
                    <a:cubicBezTo>
                      <a:pt x="826" y="258"/>
                      <a:pt x="884" y="358"/>
                      <a:pt x="912" y="398"/>
                    </a:cubicBez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991" name="Freeform 35"/>
              <p:cNvSpPr/>
              <p:nvPr/>
            </p:nvSpPr>
            <p:spPr bwMode="auto">
              <a:xfrm flipV="1">
                <a:off x="1021" y="1876"/>
                <a:ext cx="388" cy="548"/>
              </a:xfrm>
              <a:custGeom>
                <a:avLst/>
                <a:gdLst>
                  <a:gd name="T0" fmla="*/ 0 w 912"/>
                  <a:gd name="T1" fmla="*/ 5147 h 398"/>
                  <a:gd name="T2" fmla="*/ 0 w 912"/>
                  <a:gd name="T3" fmla="*/ 3128 h 398"/>
                  <a:gd name="T4" fmla="*/ 0 w 912"/>
                  <a:gd name="T5" fmla="*/ 956 h 398"/>
                  <a:gd name="T6" fmla="*/ 0 w 912"/>
                  <a:gd name="T7" fmla="*/ 29 h 398"/>
                  <a:gd name="T8" fmla="*/ 1 w 912"/>
                  <a:gd name="T9" fmla="*/ 1103 h 398"/>
                  <a:gd name="T10" fmla="*/ 1 w 912"/>
                  <a:gd name="T11" fmla="*/ 2662 h 398"/>
                  <a:gd name="T12" fmla="*/ 1 w 912"/>
                  <a:gd name="T13" fmla="*/ 5147 h 3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12" h="398">
                    <a:moveTo>
                      <a:pt x="0" y="398"/>
                    </a:moveTo>
                    <a:cubicBezTo>
                      <a:pt x="18" y="372"/>
                      <a:pt x="60" y="296"/>
                      <a:pt x="108" y="242"/>
                    </a:cubicBezTo>
                    <a:cubicBezTo>
                      <a:pt x="156" y="188"/>
                      <a:pt x="230" y="114"/>
                      <a:pt x="288" y="74"/>
                    </a:cubicBezTo>
                    <a:cubicBezTo>
                      <a:pt x="346" y="34"/>
                      <a:pt x="398" y="0"/>
                      <a:pt x="456" y="2"/>
                    </a:cubicBezTo>
                    <a:cubicBezTo>
                      <a:pt x="514" y="4"/>
                      <a:pt x="582" y="52"/>
                      <a:pt x="636" y="86"/>
                    </a:cubicBezTo>
                    <a:cubicBezTo>
                      <a:pt x="690" y="120"/>
                      <a:pt x="734" y="154"/>
                      <a:pt x="780" y="206"/>
                    </a:cubicBezTo>
                    <a:cubicBezTo>
                      <a:pt x="826" y="258"/>
                      <a:pt x="884" y="358"/>
                      <a:pt x="912" y="398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2987" name="Group 36"/>
            <p:cNvGrpSpPr/>
            <p:nvPr/>
          </p:nvGrpSpPr>
          <p:grpSpPr bwMode="auto">
            <a:xfrm>
              <a:off x="2191" y="1354"/>
              <a:ext cx="778" cy="1070"/>
              <a:chOff x="631" y="1354"/>
              <a:chExt cx="778" cy="1070"/>
            </a:xfrm>
          </p:grpSpPr>
          <p:sp>
            <p:nvSpPr>
              <p:cNvPr id="82988" name="Freeform 37"/>
              <p:cNvSpPr/>
              <p:nvPr/>
            </p:nvSpPr>
            <p:spPr bwMode="auto">
              <a:xfrm>
                <a:off x="631" y="1354"/>
                <a:ext cx="390" cy="524"/>
              </a:xfrm>
              <a:custGeom>
                <a:avLst/>
                <a:gdLst>
                  <a:gd name="T0" fmla="*/ 0 w 912"/>
                  <a:gd name="T1" fmla="*/ 3590 h 398"/>
                  <a:gd name="T2" fmla="*/ 0 w 912"/>
                  <a:gd name="T3" fmla="*/ 2186 h 398"/>
                  <a:gd name="T4" fmla="*/ 0 w 912"/>
                  <a:gd name="T5" fmla="*/ 671 h 398"/>
                  <a:gd name="T6" fmla="*/ 0 w 912"/>
                  <a:gd name="T7" fmla="*/ 21 h 398"/>
                  <a:gd name="T8" fmla="*/ 1 w 912"/>
                  <a:gd name="T9" fmla="*/ 777 h 398"/>
                  <a:gd name="T10" fmla="*/ 1 w 912"/>
                  <a:gd name="T11" fmla="*/ 1860 h 398"/>
                  <a:gd name="T12" fmla="*/ 1 w 912"/>
                  <a:gd name="T13" fmla="*/ 3590 h 3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12" h="398">
                    <a:moveTo>
                      <a:pt x="0" y="398"/>
                    </a:moveTo>
                    <a:cubicBezTo>
                      <a:pt x="18" y="372"/>
                      <a:pt x="60" y="296"/>
                      <a:pt x="108" y="242"/>
                    </a:cubicBezTo>
                    <a:cubicBezTo>
                      <a:pt x="156" y="188"/>
                      <a:pt x="230" y="114"/>
                      <a:pt x="288" y="74"/>
                    </a:cubicBezTo>
                    <a:cubicBezTo>
                      <a:pt x="346" y="34"/>
                      <a:pt x="398" y="0"/>
                      <a:pt x="456" y="2"/>
                    </a:cubicBezTo>
                    <a:cubicBezTo>
                      <a:pt x="514" y="4"/>
                      <a:pt x="582" y="52"/>
                      <a:pt x="636" y="86"/>
                    </a:cubicBezTo>
                    <a:cubicBezTo>
                      <a:pt x="690" y="120"/>
                      <a:pt x="734" y="154"/>
                      <a:pt x="780" y="206"/>
                    </a:cubicBezTo>
                    <a:cubicBezTo>
                      <a:pt x="826" y="258"/>
                      <a:pt x="884" y="358"/>
                      <a:pt x="912" y="398"/>
                    </a:cubicBez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2989" name="Freeform 38"/>
              <p:cNvSpPr/>
              <p:nvPr/>
            </p:nvSpPr>
            <p:spPr bwMode="auto">
              <a:xfrm flipV="1">
                <a:off x="1021" y="1876"/>
                <a:ext cx="388" cy="548"/>
              </a:xfrm>
              <a:custGeom>
                <a:avLst/>
                <a:gdLst>
                  <a:gd name="T0" fmla="*/ 0 w 912"/>
                  <a:gd name="T1" fmla="*/ 5147 h 398"/>
                  <a:gd name="T2" fmla="*/ 0 w 912"/>
                  <a:gd name="T3" fmla="*/ 3128 h 398"/>
                  <a:gd name="T4" fmla="*/ 0 w 912"/>
                  <a:gd name="T5" fmla="*/ 956 h 398"/>
                  <a:gd name="T6" fmla="*/ 0 w 912"/>
                  <a:gd name="T7" fmla="*/ 29 h 398"/>
                  <a:gd name="T8" fmla="*/ 1 w 912"/>
                  <a:gd name="T9" fmla="*/ 1103 h 398"/>
                  <a:gd name="T10" fmla="*/ 1 w 912"/>
                  <a:gd name="T11" fmla="*/ 2662 h 398"/>
                  <a:gd name="T12" fmla="*/ 1 w 912"/>
                  <a:gd name="T13" fmla="*/ 5147 h 3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12" h="398">
                    <a:moveTo>
                      <a:pt x="0" y="398"/>
                    </a:moveTo>
                    <a:cubicBezTo>
                      <a:pt x="18" y="372"/>
                      <a:pt x="60" y="296"/>
                      <a:pt x="108" y="242"/>
                    </a:cubicBezTo>
                    <a:cubicBezTo>
                      <a:pt x="156" y="188"/>
                      <a:pt x="230" y="114"/>
                      <a:pt x="288" y="74"/>
                    </a:cubicBezTo>
                    <a:cubicBezTo>
                      <a:pt x="346" y="34"/>
                      <a:pt x="398" y="0"/>
                      <a:pt x="456" y="2"/>
                    </a:cubicBezTo>
                    <a:cubicBezTo>
                      <a:pt x="514" y="4"/>
                      <a:pt x="582" y="52"/>
                      <a:pt x="636" y="86"/>
                    </a:cubicBezTo>
                    <a:cubicBezTo>
                      <a:pt x="690" y="120"/>
                      <a:pt x="734" y="154"/>
                      <a:pt x="780" y="206"/>
                    </a:cubicBezTo>
                    <a:cubicBezTo>
                      <a:pt x="826" y="258"/>
                      <a:pt x="884" y="358"/>
                      <a:pt x="912" y="398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66663" name="Group 39"/>
          <p:cNvGrpSpPr/>
          <p:nvPr/>
        </p:nvGrpSpPr>
        <p:grpSpPr bwMode="auto">
          <a:xfrm>
            <a:off x="2265363" y="2608263"/>
            <a:ext cx="3041650" cy="2849562"/>
            <a:chOff x="1368" y="1776"/>
            <a:chExt cx="1956" cy="2004"/>
          </a:xfrm>
        </p:grpSpPr>
        <p:sp>
          <p:nvSpPr>
            <p:cNvPr id="82974" name="Line 40"/>
            <p:cNvSpPr>
              <a:spLocks noChangeShapeType="1"/>
            </p:cNvSpPr>
            <p:nvPr/>
          </p:nvSpPr>
          <p:spPr bwMode="auto">
            <a:xfrm>
              <a:off x="1368" y="1776"/>
              <a:ext cx="0" cy="1968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5" name="Line 41"/>
            <p:cNvSpPr>
              <a:spLocks noChangeShapeType="1"/>
            </p:cNvSpPr>
            <p:nvPr/>
          </p:nvSpPr>
          <p:spPr bwMode="auto">
            <a:xfrm>
              <a:off x="1764" y="1812"/>
              <a:ext cx="0" cy="1968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6" name="Line 42"/>
            <p:cNvSpPr>
              <a:spLocks noChangeShapeType="1"/>
            </p:cNvSpPr>
            <p:nvPr/>
          </p:nvSpPr>
          <p:spPr bwMode="auto">
            <a:xfrm>
              <a:off x="2148" y="1800"/>
              <a:ext cx="0" cy="1968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7" name="Line 43"/>
            <p:cNvSpPr>
              <a:spLocks noChangeShapeType="1"/>
            </p:cNvSpPr>
            <p:nvPr/>
          </p:nvSpPr>
          <p:spPr bwMode="auto">
            <a:xfrm>
              <a:off x="2544" y="1776"/>
              <a:ext cx="0" cy="1968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8" name="Line 44"/>
            <p:cNvSpPr>
              <a:spLocks noChangeShapeType="1"/>
            </p:cNvSpPr>
            <p:nvPr/>
          </p:nvSpPr>
          <p:spPr bwMode="auto">
            <a:xfrm>
              <a:off x="2928" y="1800"/>
              <a:ext cx="0" cy="1968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9" name="Line 45"/>
            <p:cNvSpPr>
              <a:spLocks noChangeShapeType="1"/>
            </p:cNvSpPr>
            <p:nvPr/>
          </p:nvSpPr>
          <p:spPr bwMode="auto">
            <a:xfrm>
              <a:off x="3324" y="1800"/>
              <a:ext cx="0" cy="1968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66670" name="Group 46"/>
          <p:cNvGrpSpPr/>
          <p:nvPr/>
        </p:nvGrpSpPr>
        <p:grpSpPr bwMode="auto">
          <a:xfrm>
            <a:off x="628650" y="3521075"/>
            <a:ext cx="5351463" cy="2139950"/>
            <a:chOff x="288" y="2225"/>
            <a:chExt cx="3441" cy="1505"/>
          </a:xfrm>
        </p:grpSpPr>
        <p:sp>
          <p:nvSpPr>
            <p:cNvPr id="82965" name="Line 47"/>
            <p:cNvSpPr>
              <a:spLocks noChangeShapeType="1"/>
            </p:cNvSpPr>
            <p:nvPr/>
          </p:nvSpPr>
          <p:spPr bwMode="auto">
            <a:xfrm>
              <a:off x="924" y="3132"/>
              <a:ext cx="26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966" name="Line 48"/>
            <p:cNvSpPr>
              <a:spLocks noChangeShapeType="1"/>
            </p:cNvSpPr>
            <p:nvPr/>
          </p:nvSpPr>
          <p:spPr bwMode="auto">
            <a:xfrm rot="-5400000">
              <a:off x="287" y="3072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2967" name="Rectangle 49"/>
            <p:cNvSpPr>
              <a:spLocks noChangeArrowheads="1"/>
            </p:cNvSpPr>
            <p:nvPr/>
          </p:nvSpPr>
          <p:spPr bwMode="auto">
            <a:xfrm>
              <a:off x="714" y="2932"/>
              <a:ext cx="2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 i="1"/>
                <a:t>o</a:t>
              </a:r>
              <a:endParaRPr kumimoji="1" lang="en-US" altLang="zh-CN" sz="2800" b="1" i="1"/>
            </a:p>
          </p:txBody>
        </p:sp>
        <p:sp>
          <p:nvSpPr>
            <p:cNvPr id="82968" name="Rectangle 50"/>
            <p:cNvSpPr>
              <a:spLocks noChangeArrowheads="1"/>
            </p:cNvSpPr>
            <p:nvPr/>
          </p:nvSpPr>
          <p:spPr bwMode="auto">
            <a:xfrm>
              <a:off x="3547" y="3004"/>
              <a:ext cx="18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 i="1"/>
                <a:t>t</a:t>
              </a:r>
              <a:endParaRPr kumimoji="1" lang="en-US" altLang="zh-CN" sz="2800" b="1" i="1"/>
            </a:p>
          </p:txBody>
        </p:sp>
        <p:sp>
          <p:nvSpPr>
            <p:cNvPr id="82969" name="Rectangle 51"/>
            <p:cNvSpPr>
              <a:spLocks noChangeArrowheads="1"/>
            </p:cNvSpPr>
            <p:nvPr/>
          </p:nvSpPr>
          <p:spPr bwMode="auto">
            <a:xfrm>
              <a:off x="939" y="2225"/>
              <a:ext cx="32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30000"/>
                <a:t>o</a:t>
              </a:r>
              <a:endParaRPr kumimoji="1" lang="en-US" altLang="zh-CN" sz="2800" b="1" baseline="-30000"/>
            </a:p>
          </p:txBody>
        </p:sp>
        <p:sp>
          <p:nvSpPr>
            <p:cNvPr id="82970" name="Rectangle 52"/>
            <p:cNvSpPr>
              <a:spLocks noChangeArrowheads="1"/>
            </p:cNvSpPr>
            <p:nvPr/>
          </p:nvSpPr>
          <p:spPr bwMode="auto">
            <a:xfrm>
              <a:off x="300" y="2440"/>
              <a:ext cx="62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FF3300"/>
                  </a:solidFill>
                  <a:ea typeface="楷体_GB2312" pitchFamily="49" charset="-122"/>
                </a:rPr>
                <a:t>+</a:t>
              </a:r>
              <a:r>
                <a:rPr kumimoji="1" lang="en-US" altLang="zh-CN" sz="2800" b="1" i="1">
                  <a:solidFill>
                    <a:srgbClr val="FF3300"/>
                  </a:solidFill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ea typeface="楷体_GB2312" pitchFamily="49" charset="-122"/>
                </a:rPr>
                <a:t>om</a:t>
              </a:r>
              <a:endParaRPr kumimoji="1" lang="en-US" altLang="zh-CN" sz="2800" b="1" baseline="-250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82971" name="Rectangle 53"/>
            <p:cNvSpPr>
              <a:spLocks noChangeArrowheads="1"/>
            </p:cNvSpPr>
            <p:nvPr/>
          </p:nvSpPr>
          <p:spPr bwMode="auto">
            <a:xfrm>
              <a:off x="288" y="3365"/>
              <a:ext cx="68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FF3300"/>
                  </a:solidFill>
                  <a:ea typeface="楷体_GB2312" pitchFamily="49" charset="-122"/>
                </a:rPr>
                <a:t>－</a:t>
              </a:r>
              <a:r>
                <a:rPr kumimoji="1" lang="en-US" altLang="zh-CN" sz="2800" b="1" i="1">
                  <a:solidFill>
                    <a:srgbClr val="FF3300"/>
                  </a:solidFill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ea typeface="楷体_GB2312" pitchFamily="49" charset="-122"/>
                </a:rPr>
                <a:t>om</a:t>
              </a:r>
              <a:endParaRPr kumimoji="1" lang="en-US" altLang="zh-CN" sz="2800" b="1" baseline="-250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82972" name="Line 54"/>
            <p:cNvSpPr>
              <a:spLocks noChangeShapeType="1"/>
            </p:cNvSpPr>
            <p:nvPr/>
          </p:nvSpPr>
          <p:spPr bwMode="auto">
            <a:xfrm>
              <a:off x="948" y="2652"/>
              <a:ext cx="2580" cy="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973" name="Line 55"/>
            <p:cNvSpPr>
              <a:spLocks noChangeShapeType="1"/>
            </p:cNvSpPr>
            <p:nvPr/>
          </p:nvSpPr>
          <p:spPr bwMode="auto">
            <a:xfrm>
              <a:off x="972" y="3612"/>
              <a:ext cx="2580" cy="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66680" name="Group 56"/>
          <p:cNvGrpSpPr/>
          <p:nvPr/>
        </p:nvGrpSpPr>
        <p:grpSpPr bwMode="auto">
          <a:xfrm>
            <a:off x="1658938" y="4116388"/>
            <a:ext cx="3656012" cy="1398587"/>
            <a:chOff x="3408" y="576"/>
            <a:chExt cx="2352" cy="984"/>
          </a:xfrm>
        </p:grpSpPr>
        <p:grpSp>
          <p:nvGrpSpPr>
            <p:cNvPr id="82953" name="Group 57"/>
            <p:cNvGrpSpPr/>
            <p:nvPr/>
          </p:nvGrpSpPr>
          <p:grpSpPr bwMode="auto">
            <a:xfrm>
              <a:off x="3408" y="576"/>
              <a:ext cx="2352" cy="984"/>
              <a:chOff x="975" y="2640"/>
              <a:chExt cx="2352" cy="984"/>
            </a:xfrm>
          </p:grpSpPr>
          <p:sp>
            <p:nvSpPr>
              <p:cNvPr id="82955" name="Line 58"/>
              <p:cNvSpPr>
                <a:spLocks noChangeShapeType="1"/>
              </p:cNvSpPr>
              <p:nvPr/>
            </p:nvSpPr>
            <p:spPr bwMode="auto">
              <a:xfrm flipH="1">
                <a:off x="1380" y="2652"/>
                <a:ext cx="0" cy="96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56" name="Line 59"/>
              <p:cNvSpPr>
                <a:spLocks noChangeShapeType="1"/>
              </p:cNvSpPr>
              <p:nvPr/>
            </p:nvSpPr>
            <p:spPr bwMode="auto">
              <a:xfrm flipH="1">
                <a:off x="1776" y="2640"/>
                <a:ext cx="0" cy="96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57" name="Line 60"/>
              <p:cNvSpPr>
                <a:spLocks noChangeShapeType="1"/>
              </p:cNvSpPr>
              <p:nvPr/>
            </p:nvSpPr>
            <p:spPr bwMode="auto">
              <a:xfrm flipH="1">
                <a:off x="2160" y="2664"/>
                <a:ext cx="0" cy="96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58" name="Line 61"/>
              <p:cNvSpPr>
                <a:spLocks noChangeShapeType="1"/>
              </p:cNvSpPr>
              <p:nvPr/>
            </p:nvSpPr>
            <p:spPr bwMode="auto">
              <a:xfrm flipH="1">
                <a:off x="2556" y="2664"/>
                <a:ext cx="0" cy="96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59" name="Line 62"/>
              <p:cNvSpPr>
                <a:spLocks noChangeShapeType="1"/>
              </p:cNvSpPr>
              <p:nvPr/>
            </p:nvSpPr>
            <p:spPr bwMode="auto">
              <a:xfrm flipH="1">
                <a:off x="2940" y="2664"/>
                <a:ext cx="0" cy="96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60" name="Line 63"/>
              <p:cNvSpPr>
                <a:spLocks noChangeShapeType="1"/>
              </p:cNvSpPr>
              <p:nvPr/>
            </p:nvSpPr>
            <p:spPr bwMode="auto">
              <a:xfrm flipV="1">
                <a:off x="975" y="3612"/>
                <a:ext cx="417" cy="3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61" name="Line 64"/>
              <p:cNvSpPr>
                <a:spLocks noChangeShapeType="1"/>
              </p:cNvSpPr>
              <p:nvPr/>
            </p:nvSpPr>
            <p:spPr bwMode="auto">
              <a:xfrm flipV="1">
                <a:off x="1368" y="2658"/>
                <a:ext cx="420" cy="3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62" name="Line 65"/>
              <p:cNvSpPr>
                <a:spLocks noChangeShapeType="1"/>
              </p:cNvSpPr>
              <p:nvPr/>
            </p:nvSpPr>
            <p:spPr bwMode="auto">
              <a:xfrm flipV="1">
                <a:off x="2148" y="2652"/>
                <a:ext cx="420" cy="12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63" name="Line 66"/>
              <p:cNvSpPr>
                <a:spLocks noChangeShapeType="1"/>
              </p:cNvSpPr>
              <p:nvPr/>
            </p:nvSpPr>
            <p:spPr bwMode="auto">
              <a:xfrm flipV="1">
                <a:off x="2928" y="2652"/>
                <a:ext cx="399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2964" name="Line 67"/>
              <p:cNvSpPr>
                <a:spLocks noChangeShapeType="1"/>
              </p:cNvSpPr>
              <p:nvPr/>
            </p:nvSpPr>
            <p:spPr bwMode="auto">
              <a:xfrm flipV="1">
                <a:off x="2547" y="3612"/>
                <a:ext cx="417" cy="3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2954" name="Line 68"/>
            <p:cNvSpPr>
              <a:spLocks noChangeShapeType="1"/>
            </p:cNvSpPr>
            <p:nvPr/>
          </p:nvSpPr>
          <p:spPr bwMode="auto">
            <a:xfrm flipV="1">
              <a:off x="4203" y="1548"/>
              <a:ext cx="417" cy="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6693" name="Rectangle 69"/>
          <p:cNvSpPr>
            <a:spLocks noChangeArrowheads="1"/>
          </p:cNvSpPr>
          <p:nvPr/>
        </p:nvSpPr>
        <p:spPr bwMode="auto">
          <a:xfrm>
            <a:off x="4859338" y="1492250"/>
            <a:ext cx="996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i="1"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ea typeface="楷体_GB2312" pitchFamily="49" charset="-122"/>
              </a:rPr>
              <a:t>R</a:t>
            </a:r>
            <a:r>
              <a:rPr kumimoji="1" lang="en-US" altLang="zh-CN" sz="2800" b="1">
                <a:ea typeface="楷体_GB2312" pitchFamily="49" charset="-122"/>
              </a:rPr>
              <a:t>=0</a:t>
            </a:r>
            <a:endParaRPr kumimoji="1" lang="en-US" altLang="zh-CN" sz="2800" b="1"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6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66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66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6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66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669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650" name="Group 2"/>
          <p:cNvGrpSpPr/>
          <p:nvPr/>
        </p:nvGrpSpPr>
        <p:grpSpPr bwMode="auto">
          <a:xfrm>
            <a:off x="5238750" y="1893888"/>
            <a:ext cx="3448050" cy="2800350"/>
            <a:chOff x="3240" y="1289"/>
            <a:chExt cx="2172" cy="1764"/>
          </a:xfrm>
        </p:grpSpPr>
        <p:grpSp>
          <p:nvGrpSpPr>
            <p:cNvPr id="83995" name="Group 3"/>
            <p:cNvGrpSpPr/>
            <p:nvPr/>
          </p:nvGrpSpPr>
          <p:grpSpPr bwMode="auto">
            <a:xfrm>
              <a:off x="3240" y="1421"/>
              <a:ext cx="1752" cy="1632"/>
              <a:chOff x="3372" y="1116"/>
              <a:chExt cx="2184" cy="1632"/>
            </a:xfrm>
          </p:grpSpPr>
          <p:sp>
            <p:nvSpPr>
              <p:cNvPr id="84006" name="Line 4"/>
              <p:cNvSpPr>
                <a:spLocks noChangeShapeType="1"/>
              </p:cNvSpPr>
              <p:nvPr/>
            </p:nvSpPr>
            <p:spPr bwMode="auto">
              <a:xfrm>
                <a:off x="3372" y="2016"/>
                <a:ext cx="21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4007" name="Line 5"/>
              <p:cNvSpPr>
                <a:spLocks noChangeShapeType="1"/>
              </p:cNvSpPr>
              <p:nvPr/>
            </p:nvSpPr>
            <p:spPr bwMode="auto">
              <a:xfrm flipV="1">
                <a:off x="4440" y="1116"/>
                <a:ext cx="0" cy="16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3996" name="Text Box 6"/>
            <p:cNvSpPr txBox="1">
              <a:spLocks noChangeArrowheads="1"/>
            </p:cNvSpPr>
            <p:nvPr/>
          </p:nvSpPr>
          <p:spPr bwMode="auto">
            <a:xfrm>
              <a:off x="5004" y="1865"/>
              <a:ext cx="4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kumimoji="1" lang="zh-CN" altLang="zh-CN" sz="3200" b="1">
                <a:ea typeface="楷体_GB2312" pitchFamily="49" charset="-122"/>
              </a:endParaRPr>
            </a:p>
          </p:txBody>
        </p:sp>
        <p:sp>
          <p:nvSpPr>
            <p:cNvPr id="83997" name="Text Box 7"/>
            <p:cNvSpPr txBox="1">
              <a:spLocks noChangeArrowheads="1"/>
            </p:cNvSpPr>
            <p:nvPr/>
          </p:nvSpPr>
          <p:spPr bwMode="auto">
            <a:xfrm>
              <a:off x="4092" y="1289"/>
              <a:ext cx="5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ea typeface="楷体_GB2312" pitchFamily="49" charset="-122"/>
                </a:rPr>
                <a:t>u</a:t>
              </a:r>
              <a:r>
                <a:rPr kumimoji="1" lang="en-US" altLang="zh-CN" sz="3200" b="1" baseline="-25000">
                  <a:ea typeface="楷体_GB2312" pitchFamily="49" charset="-122"/>
                </a:rPr>
                <a:t>o</a:t>
              </a:r>
              <a:endParaRPr kumimoji="1" lang="en-US" altLang="zh-CN" sz="3200" b="1">
                <a:ea typeface="楷体_GB2312" pitchFamily="49" charset="-122"/>
              </a:endParaRPr>
            </a:p>
          </p:txBody>
        </p:sp>
        <p:sp>
          <p:nvSpPr>
            <p:cNvPr id="83998" name="Rectangle 8"/>
            <p:cNvSpPr>
              <a:spLocks noChangeArrowheads="1"/>
            </p:cNvSpPr>
            <p:nvPr/>
          </p:nvSpPr>
          <p:spPr bwMode="auto">
            <a:xfrm>
              <a:off x="4777" y="2262"/>
              <a:ext cx="30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3200" b="1" i="1">
                  <a:ea typeface="楷体_GB2312" pitchFamily="49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sz="3200" b="1" baseline="-25000">
                  <a:ea typeface="楷体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sz="3200" b="1"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83999" name="Text Box 9"/>
            <p:cNvSpPr txBox="1">
              <a:spLocks noChangeArrowheads="1"/>
            </p:cNvSpPr>
            <p:nvPr/>
          </p:nvSpPr>
          <p:spPr bwMode="auto">
            <a:xfrm>
              <a:off x="3976" y="2196"/>
              <a:ext cx="4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200" b="1" i="1">
                  <a:ea typeface="楷体_GB2312" pitchFamily="49" charset="-122"/>
                </a:rPr>
                <a:t>o</a:t>
              </a:r>
              <a:endParaRPr kumimoji="1" lang="en-US" altLang="zh-CN" sz="3200" b="1" i="1">
                <a:ea typeface="楷体_GB2312" pitchFamily="49" charset="-122"/>
              </a:endParaRPr>
            </a:p>
          </p:txBody>
        </p:sp>
        <p:sp>
          <p:nvSpPr>
            <p:cNvPr id="84000" name="Line 10"/>
            <p:cNvSpPr>
              <a:spLocks noChangeShapeType="1"/>
            </p:cNvSpPr>
            <p:nvPr/>
          </p:nvSpPr>
          <p:spPr bwMode="auto">
            <a:xfrm>
              <a:off x="4096" y="1836"/>
              <a:ext cx="0" cy="46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01" name="Line 11"/>
            <p:cNvSpPr>
              <a:spLocks noChangeShapeType="1"/>
            </p:cNvSpPr>
            <p:nvPr/>
          </p:nvSpPr>
          <p:spPr bwMode="auto">
            <a:xfrm>
              <a:off x="4096" y="1848"/>
              <a:ext cx="48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02" name="Line 12"/>
            <p:cNvSpPr>
              <a:spLocks noChangeShapeType="1"/>
            </p:cNvSpPr>
            <p:nvPr/>
          </p:nvSpPr>
          <p:spPr bwMode="auto">
            <a:xfrm>
              <a:off x="4096" y="2304"/>
              <a:ext cx="0" cy="46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03" name="Line 13"/>
            <p:cNvSpPr>
              <a:spLocks noChangeShapeType="1"/>
            </p:cNvSpPr>
            <p:nvPr/>
          </p:nvSpPr>
          <p:spPr bwMode="auto">
            <a:xfrm>
              <a:off x="3436" y="2760"/>
              <a:ext cx="66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4004" name="Text Box 14"/>
            <p:cNvSpPr txBox="1">
              <a:spLocks noChangeArrowheads="1"/>
            </p:cNvSpPr>
            <p:nvPr/>
          </p:nvSpPr>
          <p:spPr bwMode="auto">
            <a:xfrm>
              <a:off x="3436" y="1680"/>
              <a:ext cx="6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+</a:t>
              </a: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om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84005" name="Text Box 15"/>
            <p:cNvSpPr txBox="1">
              <a:spLocks noChangeArrowheads="1"/>
            </p:cNvSpPr>
            <p:nvPr/>
          </p:nvSpPr>
          <p:spPr bwMode="auto">
            <a:xfrm>
              <a:off x="4036" y="2580"/>
              <a:ext cx="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zh-CN" altLang="en-US" sz="2800" b="1">
                  <a:ea typeface="楷体_GB2312" pitchFamily="49" charset="-122"/>
                </a:rPr>
                <a:t>－</a:t>
              </a: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om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</p:grpSp>
      <p:grpSp>
        <p:nvGrpSpPr>
          <p:cNvPr id="667664" name="Group 16"/>
          <p:cNvGrpSpPr/>
          <p:nvPr/>
        </p:nvGrpSpPr>
        <p:grpSpPr bwMode="auto">
          <a:xfrm>
            <a:off x="539750" y="819150"/>
            <a:ext cx="3498850" cy="1562100"/>
            <a:chOff x="340" y="516"/>
            <a:chExt cx="2204" cy="984"/>
          </a:xfrm>
        </p:grpSpPr>
        <p:sp>
          <p:nvSpPr>
            <p:cNvPr id="83975" name="Text Box 17"/>
            <p:cNvSpPr txBox="1">
              <a:spLocks noChangeArrowheads="1"/>
            </p:cNvSpPr>
            <p:nvPr/>
          </p:nvSpPr>
          <p:spPr bwMode="auto">
            <a:xfrm>
              <a:off x="2116" y="630"/>
              <a:ext cx="4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ea typeface="楷体_GB2312" pitchFamily="49" charset="-122"/>
                </a:rPr>
                <a:t>u</a:t>
              </a:r>
              <a:r>
                <a:rPr kumimoji="1" lang="en-US" altLang="zh-CN" sz="3200" b="1" baseline="-25000">
                  <a:ea typeface="楷体_GB2312" pitchFamily="49" charset="-122"/>
                </a:rPr>
                <a:t>o</a:t>
              </a:r>
              <a:endParaRPr kumimoji="1" lang="en-US" altLang="zh-CN" sz="3200" b="1">
                <a:ea typeface="楷体_GB2312" pitchFamily="49" charset="-122"/>
              </a:endParaRPr>
            </a:p>
          </p:txBody>
        </p:sp>
        <p:sp>
          <p:nvSpPr>
            <p:cNvPr id="83976" name="Rectangle 18"/>
            <p:cNvSpPr>
              <a:spLocks noChangeArrowheads="1"/>
            </p:cNvSpPr>
            <p:nvPr/>
          </p:nvSpPr>
          <p:spPr bwMode="auto">
            <a:xfrm>
              <a:off x="1335" y="645"/>
              <a:ext cx="600" cy="74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977" name="Line 19"/>
            <p:cNvSpPr>
              <a:spLocks noChangeShapeType="1"/>
            </p:cNvSpPr>
            <p:nvPr/>
          </p:nvSpPr>
          <p:spPr bwMode="auto">
            <a:xfrm>
              <a:off x="1934" y="1018"/>
              <a:ext cx="3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978" name="Line 20"/>
            <p:cNvSpPr>
              <a:spLocks noChangeShapeType="1"/>
            </p:cNvSpPr>
            <p:nvPr/>
          </p:nvSpPr>
          <p:spPr bwMode="auto">
            <a:xfrm>
              <a:off x="735" y="1186"/>
              <a:ext cx="5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979" name="Line 21"/>
            <p:cNvSpPr>
              <a:spLocks noChangeShapeType="1"/>
            </p:cNvSpPr>
            <p:nvPr/>
          </p:nvSpPr>
          <p:spPr bwMode="auto">
            <a:xfrm>
              <a:off x="731" y="858"/>
              <a:ext cx="6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980" name="Text Box 22"/>
            <p:cNvSpPr txBox="1">
              <a:spLocks noChangeArrowheads="1"/>
            </p:cNvSpPr>
            <p:nvPr/>
          </p:nvSpPr>
          <p:spPr bwMode="auto">
            <a:xfrm>
              <a:off x="1304" y="670"/>
              <a:ext cx="27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+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83981" name="Text Box 23"/>
            <p:cNvSpPr txBox="1">
              <a:spLocks noChangeArrowheads="1"/>
            </p:cNvSpPr>
            <p:nvPr/>
          </p:nvSpPr>
          <p:spPr bwMode="auto">
            <a:xfrm>
              <a:off x="1260" y="1011"/>
              <a:ext cx="3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800" b="1">
                  <a:ea typeface="楷体_GB2312" pitchFamily="49" charset="-122"/>
                </a:rPr>
                <a:t>－</a:t>
              </a:r>
              <a:endParaRPr kumimoji="1" lang="zh-CN" altLang="en-US" sz="2800" b="1">
                <a:ea typeface="楷体_GB2312" pitchFamily="49" charset="-122"/>
              </a:endParaRPr>
            </a:p>
          </p:txBody>
        </p:sp>
        <p:sp>
          <p:nvSpPr>
            <p:cNvPr id="83982" name="Text Box 24"/>
            <p:cNvSpPr txBox="1">
              <a:spLocks noChangeArrowheads="1"/>
            </p:cNvSpPr>
            <p:nvPr/>
          </p:nvSpPr>
          <p:spPr bwMode="auto">
            <a:xfrm rot="5400000">
              <a:off x="1481" y="662"/>
              <a:ext cx="2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  <a:sym typeface="Symbol" panose="05050102010706020507" pitchFamily="18" charset="2"/>
                </a:rPr>
                <a:t>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83983" name="Text Box 25"/>
            <p:cNvSpPr txBox="1">
              <a:spLocks noChangeArrowheads="1"/>
            </p:cNvSpPr>
            <p:nvPr/>
          </p:nvSpPr>
          <p:spPr bwMode="auto">
            <a:xfrm>
              <a:off x="1651" y="869"/>
              <a:ext cx="1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+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83984" name="Oval 26"/>
            <p:cNvSpPr>
              <a:spLocks noChangeArrowheads="1"/>
            </p:cNvSpPr>
            <p:nvPr/>
          </p:nvSpPr>
          <p:spPr bwMode="auto">
            <a:xfrm>
              <a:off x="685" y="821"/>
              <a:ext cx="50" cy="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985" name="Oval 27"/>
            <p:cNvSpPr>
              <a:spLocks noChangeArrowheads="1"/>
            </p:cNvSpPr>
            <p:nvPr/>
          </p:nvSpPr>
          <p:spPr bwMode="auto">
            <a:xfrm>
              <a:off x="2235" y="991"/>
              <a:ext cx="50" cy="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3986" name="Text Box 28"/>
            <p:cNvSpPr txBox="1">
              <a:spLocks noChangeArrowheads="1"/>
            </p:cNvSpPr>
            <p:nvPr/>
          </p:nvSpPr>
          <p:spPr bwMode="auto">
            <a:xfrm>
              <a:off x="1608" y="621"/>
              <a:ext cx="3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>
                  <a:ea typeface="楷体_GB2312" pitchFamily="49" charset="-122"/>
                  <a:sym typeface="Symbol" panose="05050102010706020507" pitchFamily="18" charset="2"/>
                </a:rPr>
                <a:t>∞</a:t>
              </a:r>
              <a:endParaRPr kumimoji="1" lang="en-US" altLang="zh-CN" sz="3200" b="1"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83987" name="Rectangle 29"/>
            <p:cNvSpPr>
              <a:spLocks noChangeArrowheads="1"/>
            </p:cNvSpPr>
            <p:nvPr/>
          </p:nvSpPr>
          <p:spPr bwMode="auto">
            <a:xfrm>
              <a:off x="340" y="586"/>
              <a:ext cx="30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kumimoji="1" lang="en-US" altLang="zh-CN" sz="3200" b="1" i="1">
                  <a:ea typeface="楷体_GB2312" pitchFamily="49" charset="-122"/>
                </a:rPr>
                <a:t>u</a:t>
              </a:r>
              <a:r>
                <a:rPr kumimoji="1" lang="en-US" altLang="zh-CN" sz="3200" b="1" baseline="-25000">
                  <a:ea typeface="楷体_GB2312" pitchFamily="49" charset="-122"/>
                </a:rPr>
                <a:t>i</a:t>
              </a:r>
              <a:endParaRPr kumimoji="1" lang="en-US" altLang="zh-CN" sz="3200" b="1" baseline="-25000">
                <a:ea typeface="楷体_GB2312" pitchFamily="49" charset="-122"/>
              </a:endParaRPr>
            </a:p>
          </p:txBody>
        </p:sp>
        <p:sp useBgFill="1">
          <p:nvSpPr>
            <p:cNvPr id="83988" name="Rectangle 30"/>
            <p:cNvSpPr>
              <a:spLocks noChangeArrowheads="1"/>
            </p:cNvSpPr>
            <p:nvPr/>
          </p:nvSpPr>
          <p:spPr bwMode="auto">
            <a:xfrm>
              <a:off x="852" y="804"/>
              <a:ext cx="324" cy="96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83989" name="Rectangle 31"/>
            <p:cNvSpPr>
              <a:spLocks noChangeArrowheads="1"/>
            </p:cNvSpPr>
            <p:nvPr/>
          </p:nvSpPr>
          <p:spPr bwMode="auto">
            <a:xfrm>
              <a:off x="864" y="1140"/>
              <a:ext cx="324" cy="96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83990" name="Group 32"/>
            <p:cNvGrpSpPr/>
            <p:nvPr/>
          </p:nvGrpSpPr>
          <p:grpSpPr bwMode="auto">
            <a:xfrm>
              <a:off x="612" y="1188"/>
              <a:ext cx="240" cy="240"/>
              <a:chOff x="684" y="1380"/>
              <a:chExt cx="240" cy="240"/>
            </a:xfrm>
          </p:grpSpPr>
          <p:sp>
            <p:nvSpPr>
              <p:cNvPr id="83993" name="Line 33"/>
              <p:cNvSpPr>
                <a:spLocks noChangeShapeType="1"/>
              </p:cNvSpPr>
              <p:nvPr/>
            </p:nvSpPr>
            <p:spPr bwMode="auto">
              <a:xfrm>
                <a:off x="816" y="1380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994" name="Line 34"/>
              <p:cNvSpPr>
                <a:spLocks noChangeShapeType="1"/>
              </p:cNvSpPr>
              <p:nvPr/>
            </p:nvSpPr>
            <p:spPr bwMode="auto">
              <a:xfrm>
                <a:off x="684" y="1620"/>
                <a:ext cx="240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3991" name="Rectangle 35"/>
            <p:cNvSpPr>
              <a:spLocks noChangeArrowheads="1"/>
            </p:cNvSpPr>
            <p:nvPr/>
          </p:nvSpPr>
          <p:spPr bwMode="auto">
            <a:xfrm>
              <a:off x="848" y="516"/>
              <a:ext cx="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000" b="1" baseline="-25000">
                  <a:ea typeface="楷体_GB2312" pitchFamily="49" charset="-122"/>
                </a:rPr>
                <a:t>1</a:t>
              </a:r>
              <a:endParaRPr kumimoji="1" lang="en-US" altLang="zh-CN" sz="2000" b="1" baseline="-25000">
                <a:ea typeface="楷体_GB2312" pitchFamily="49" charset="-122"/>
              </a:endParaRPr>
            </a:p>
          </p:txBody>
        </p:sp>
        <p:sp>
          <p:nvSpPr>
            <p:cNvPr id="83992" name="Rectangle 36"/>
            <p:cNvSpPr>
              <a:spLocks noChangeArrowheads="1"/>
            </p:cNvSpPr>
            <p:nvPr/>
          </p:nvSpPr>
          <p:spPr bwMode="auto">
            <a:xfrm>
              <a:off x="884" y="1212"/>
              <a:ext cx="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000" b="1" baseline="-25000">
                  <a:ea typeface="楷体_GB2312" pitchFamily="49" charset="-122"/>
                </a:rPr>
                <a:t>2</a:t>
              </a:r>
              <a:endParaRPr kumimoji="1" lang="en-US" altLang="zh-CN" sz="2000" b="1" baseline="-25000">
                <a:ea typeface="楷体_GB2312" pitchFamily="49" charset="-122"/>
              </a:endParaRPr>
            </a:p>
          </p:txBody>
        </p:sp>
      </p:grpSp>
      <p:graphicFrame>
        <p:nvGraphicFramePr>
          <p:cNvPr id="667685" name="Object 37"/>
          <p:cNvGraphicFramePr>
            <a:graphicFrameLocks noChangeAspect="1"/>
          </p:cNvGraphicFramePr>
          <p:nvPr/>
        </p:nvGraphicFramePr>
        <p:xfrm>
          <a:off x="827088" y="2636838"/>
          <a:ext cx="4146550" cy="2947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019" name="公式" r:id="rId1" imgW="1258570" imgH="1236980" progId="Equation.3">
                  <p:embed/>
                </p:oleObj>
              </mc:Choice>
              <mc:Fallback>
                <p:oleObj name="公式" r:id="rId1" imgW="1258570" imgH="123698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636838"/>
                        <a:ext cx="4146550" cy="2947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7686" name="Text Box 38"/>
          <p:cNvSpPr txBox="1">
            <a:spLocks noChangeArrowheads="1"/>
          </p:cNvSpPr>
          <p:nvPr/>
        </p:nvSpPr>
        <p:spPr bwMode="auto">
          <a:xfrm>
            <a:off x="5105400" y="1104900"/>
            <a:ext cx="3333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003399"/>
                </a:solidFill>
                <a:ea typeface="楷体_GB2312" pitchFamily="49" charset="-122"/>
              </a:rPr>
              <a:t>(2)</a:t>
            </a:r>
            <a:r>
              <a:rPr kumimoji="1" lang="zh-CN" altLang="en-US" sz="2800" b="1">
                <a:solidFill>
                  <a:srgbClr val="003399"/>
                </a:solidFill>
                <a:ea typeface="楷体_GB2312" pitchFamily="49" charset="-122"/>
              </a:rPr>
              <a:t>电压传输特性</a:t>
            </a:r>
            <a:endParaRPr kumimoji="1" lang="zh-CN" altLang="en-US" sz="2800" b="1">
              <a:solidFill>
                <a:srgbClr val="003399"/>
              </a:solidFill>
              <a:ea typeface="楷体_GB2312" pitchFamily="49" charset="-122"/>
            </a:endParaRPr>
          </a:p>
        </p:txBody>
      </p:sp>
      <p:sp>
        <p:nvSpPr>
          <p:cNvPr id="667688" name="Rectangle 40"/>
          <p:cNvSpPr>
            <a:spLocks noChangeArrowheads="1"/>
          </p:cNvSpPr>
          <p:nvPr/>
        </p:nvSpPr>
        <p:spPr bwMode="auto">
          <a:xfrm>
            <a:off x="250825" y="1628775"/>
            <a:ext cx="996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 i="1"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ea typeface="楷体_GB2312" pitchFamily="49" charset="-122"/>
              </a:rPr>
              <a:t>R</a:t>
            </a:r>
            <a:r>
              <a:rPr kumimoji="1" lang="en-US" altLang="zh-CN" sz="2800" b="1">
                <a:ea typeface="楷体_GB2312" pitchFamily="49" charset="-122"/>
              </a:rPr>
              <a:t>=0</a:t>
            </a:r>
            <a:endParaRPr kumimoji="1" lang="en-US" altLang="zh-CN" sz="2800" b="1"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6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6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66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7686" grpId="0" autoUpdateAnimBg="0"/>
      <p:bldP spid="66768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49434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en-US" altLang="zh-CN" sz="3200" b="1">
                <a:solidFill>
                  <a:srgbClr val="FF3300"/>
                </a:solidFill>
                <a:ea typeface="楷体_GB2312" pitchFamily="49" charset="-122"/>
              </a:rPr>
              <a:t>2. </a:t>
            </a:r>
            <a:r>
              <a:rPr kumimoji="1" lang="zh-CN" altLang="en-US" sz="3200" b="1">
                <a:solidFill>
                  <a:srgbClr val="FF3300"/>
                </a:solidFill>
                <a:ea typeface="楷体_GB2312" pitchFamily="49" charset="-122"/>
              </a:rPr>
              <a:t>任意电压比较器</a:t>
            </a:r>
            <a:endParaRPr kumimoji="1" lang="zh-CN" altLang="en-US" sz="3200" b="1">
              <a:solidFill>
                <a:srgbClr val="FF3300"/>
              </a:solidFill>
              <a:ea typeface="楷体_GB2312" pitchFamily="49" charset="-122"/>
            </a:endParaRPr>
          </a:p>
        </p:txBody>
      </p:sp>
      <p:grpSp>
        <p:nvGrpSpPr>
          <p:cNvPr id="668675" name="Group 3"/>
          <p:cNvGrpSpPr/>
          <p:nvPr/>
        </p:nvGrpSpPr>
        <p:grpSpPr bwMode="auto">
          <a:xfrm>
            <a:off x="293688" y="914400"/>
            <a:ext cx="4710112" cy="1981200"/>
            <a:chOff x="341" y="624"/>
            <a:chExt cx="2967" cy="1248"/>
          </a:xfrm>
        </p:grpSpPr>
        <p:sp>
          <p:nvSpPr>
            <p:cNvPr id="85017" name="Text Box 4"/>
            <p:cNvSpPr txBox="1">
              <a:spLocks noChangeArrowheads="1"/>
            </p:cNvSpPr>
            <p:nvPr/>
          </p:nvSpPr>
          <p:spPr bwMode="auto">
            <a:xfrm>
              <a:off x="2476" y="714"/>
              <a:ext cx="4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ea typeface="楷体_GB2312" pitchFamily="49" charset="-122"/>
                </a:rPr>
                <a:t>u</a:t>
              </a:r>
              <a:r>
                <a:rPr kumimoji="1" lang="en-US" altLang="zh-CN" sz="3200" b="1" baseline="-25000">
                  <a:ea typeface="楷体_GB2312" pitchFamily="49" charset="-122"/>
                </a:rPr>
                <a:t>o</a:t>
              </a:r>
              <a:endParaRPr kumimoji="1" lang="en-US" altLang="zh-CN" sz="3200" b="1">
                <a:ea typeface="楷体_GB2312" pitchFamily="49" charset="-122"/>
              </a:endParaRPr>
            </a:p>
          </p:txBody>
        </p:sp>
        <p:sp>
          <p:nvSpPr>
            <p:cNvPr id="85018" name="Rectangle 5"/>
            <p:cNvSpPr>
              <a:spLocks noChangeArrowheads="1"/>
            </p:cNvSpPr>
            <p:nvPr/>
          </p:nvSpPr>
          <p:spPr bwMode="auto">
            <a:xfrm>
              <a:off x="1395" y="753"/>
              <a:ext cx="600" cy="74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19" name="Line 6"/>
            <p:cNvSpPr>
              <a:spLocks noChangeShapeType="1"/>
            </p:cNvSpPr>
            <p:nvPr/>
          </p:nvSpPr>
          <p:spPr bwMode="auto">
            <a:xfrm flipV="1">
              <a:off x="1994" y="1126"/>
              <a:ext cx="6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20" name="Line 7"/>
            <p:cNvSpPr>
              <a:spLocks noChangeShapeType="1"/>
            </p:cNvSpPr>
            <p:nvPr/>
          </p:nvSpPr>
          <p:spPr bwMode="auto">
            <a:xfrm>
              <a:off x="795" y="1294"/>
              <a:ext cx="5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21" name="Line 8"/>
            <p:cNvSpPr>
              <a:spLocks noChangeShapeType="1"/>
            </p:cNvSpPr>
            <p:nvPr/>
          </p:nvSpPr>
          <p:spPr bwMode="auto">
            <a:xfrm>
              <a:off x="791" y="966"/>
              <a:ext cx="6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22" name="Text Box 9"/>
            <p:cNvSpPr txBox="1">
              <a:spLocks noChangeArrowheads="1"/>
            </p:cNvSpPr>
            <p:nvPr/>
          </p:nvSpPr>
          <p:spPr bwMode="auto">
            <a:xfrm>
              <a:off x="1364" y="646"/>
              <a:ext cx="1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_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85023" name="Text Box 10"/>
            <p:cNvSpPr txBox="1">
              <a:spLocks noChangeArrowheads="1"/>
            </p:cNvSpPr>
            <p:nvPr/>
          </p:nvSpPr>
          <p:spPr bwMode="auto">
            <a:xfrm>
              <a:off x="1356" y="1107"/>
              <a:ext cx="17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+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85024" name="Text Box 11"/>
            <p:cNvSpPr txBox="1">
              <a:spLocks noChangeArrowheads="1"/>
            </p:cNvSpPr>
            <p:nvPr/>
          </p:nvSpPr>
          <p:spPr bwMode="auto">
            <a:xfrm rot="5400000">
              <a:off x="1541" y="770"/>
              <a:ext cx="25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  <a:sym typeface="Symbol" panose="05050102010706020507" pitchFamily="18" charset="2"/>
                </a:rPr>
                <a:t>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85025" name="Text Box 12"/>
            <p:cNvSpPr txBox="1">
              <a:spLocks noChangeArrowheads="1"/>
            </p:cNvSpPr>
            <p:nvPr/>
          </p:nvSpPr>
          <p:spPr bwMode="auto">
            <a:xfrm>
              <a:off x="1711" y="977"/>
              <a:ext cx="17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+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85026" name="Oval 13"/>
            <p:cNvSpPr>
              <a:spLocks noChangeArrowheads="1"/>
            </p:cNvSpPr>
            <p:nvPr/>
          </p:nvSpPr>
          <p:spPr bwMode="auto">
            <a:xfrm>
              <a:off x="745" y="929"/>
              <a:ext cx="50" cy="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27" name="Oval 14"/>
            <p:cNvSpPr>
              <a:spLocks noChangeArrowheads="1"/>
            </p:cNvSpPr>
            <p:nvPr/>
          </p:nvSpPr>
          <p:spPr bwMode="auto">
            <a:xfrm>
              <a:off x="2679" y="1087"/>
              <a:ext cx="50" cy="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28" name="Oval 15"/>
            <p:cNvSpPr>
              <a:spLocks noChangeArrowheads="1"/>
            </p:cNvSpPr>
            <p:nvPr/>
          </p:nvSpPr>
          <p:spPr bwMode="auto">
            <a:xfrm>
              <a:off x="745" y="1268"/>
              <a:ext cx="50" cy="5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5029" name="Text Box 16"/>
            <p:cNvSpPr txBox="1">
              <a:spLocks noChangeArrowheads="1"/>
            </p:cNvSpPr>
            <p:nvPr/>
          </p:nvSpPr>
          <p:spPr bwMode="auto">
            <a:xfrm>
              <a:off x="1668" y="729"/>
              <a:ext cx="3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>
                  <a:ea typeface="楷体_GB2312" pitchFamily="49" charset="-122"/>
                  <a:sym typeface="Symbol" panose="05050102010706020507" pitchFamily="18" charset="2"/>
                </a:rPr>
                <a:t>∞</a:t>
              </a:r>
              <a:endParaRPr kumimoji="1" lang="en-US" altLang="zh-CN" sz="3200" b="1"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85030" name="Rectangle 17"/>
            <p:cNvSpPr>
              <a:spLocks noChangeArrowheads="1"/>
            </p:cNvSpPr>
            <p:nvPr/>
          </p:nvSpPr>
          <p:spPr bwMode="auto">
            <a:xfrm>
              <a:off x="341" y="1084"/>
              <a:ext cx="44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R</a:t>
              </a:r>
              <a:endParaRPr kumimoji="1" lang="en-US" altLang="zh-CN" sz="2800" b="1" baseline="-25000">
                <a:ea typeface="楷体_GB2312" pitchFamily="49" charset="-122"/>
              </a:endParaRPr>
            </a:p>
          </p:txBody>
        </p:sp>
        <p:sp>
          <p:nvSpPr>
            <p:cNvPr id="85031" name="Rectangle 18"/>
            <p:cNvSpPr>
              <a:spLocks noChangeArrowheads="1"/>
            </p:cNvSpPr>
            <p:nvPr/>
          </p:nvSpPr>
          <p:spPr bwMode="auto">
            <a:xfrm>
              <a:off x="400" y="694"/>
              <a:ext cx="30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>
                <a:spcBef>
                  <a:spcPct val="50000"/>
                </a:spcBef>
              </a:pPr>
              <a:r>
                <a:rPr kumimoji="1" lang="en-US" altLang="zh-CN" sz="3200" b="1" i="1">
                  <a:ea typeface="楷体_GB2312" pitchFamily="49" charset="-122"/>
                </a:rPr>
                <a:t>u</a:t>
              </a:r>
              <a:r>
                <a:rPr kumimoji="1" lang="en-US" altLang="zh-CN" sz="3200" b="1" baseline="-25000">
                  <a:ea typeface="楷体_GB2312" pitchFamily="49" charset="-122"/>
                </a:rPr>
                <a:t>i</a:t>
              </a:r>
              <a:endParaRPr kumimoji="1" lang="en-US" altLang="zh-CN" sz="3200" b="1" baseline="-25000">
                <a:ea typeface="楷体_GB2312" pitchFamily="49" charset="-122"/>
              </a:endParaRPr>
            </a:p>
          </p:txBody>
        </p:sp>
        <p:sp useBgFill="1">
          <p:nvSpPr>
            <p:cNvPr id="85032" name="Rectangle 19"/>
            <p:cNvSpPr>
              <a:spLocks noChangeArrowheads="1"/>
            </p:cNvSpPr>
            <p:nvPr/>
          </p:nvSpPr>
          <p:spPr bwMode="auto">
            <a:xfrm>
              <a:off x="912" y="912"/>
              <a:ext cx="324" cy="96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85033" name="Rectangle 20"/>
            <p:cNvSpPr>
              <a:spLocks noChangeArrowheads="1"/>
            </p:cNvSpPr>
            <p:nvPr/>
          </p:nvSpPr>
          <p:spPr bwMode="auto">
            <a:xfrm>
              <a:off x="924" y="1248"/>
              <a:ext cx="324" cy="96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85034" name="Rectangle 21"/>
            <p:cNvSpPr>
              <a:spLocks noChangeArrowheads="1"/>
            </p:cNvSpPr>
            <p:nvPr/>
          </p:nvSpPr>
          <p:spPr bwMode="auto">
            <a:xfrm>
              <a:off x="2136" y="1080"/>
              <a:ext cx="324" cy="96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35" name="Rectangle 22"/>
            <p:cNvSpPr>
              <a:spLocks noChangeArrowheads="1"/>
            </p:cNvSpPr>
            <p:nvPr/>
          </p:nvSpPr>
          <p:spPr bwMode="auto">
            <a:xfrm>
              <a:off x="896" y="624"/>
              <a:ext cx="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000" b="1" baseline="-25000">
                  <a:ea typeface="楷体_GB2312" pitchFamily="49" charset="-122"/>
                </a:rPr>
                <a:t>1</a:t>
              </a:r>
              <a:endParaRPr kumimoji="1" lang="en-US" altLang="zh-CN" sz="2000" b="1" baseline="-25000">
                <a:ea typeface="楷体_GB2312" pitchFamily="49" charset="-122"/>
              </a:endParaRPr>
            </a:p>
          </p:txBody>
        </p:sp>
        <p:sp>
          <p:nvSpPr>
            <p:cNvPr id="85036" name="Rectangle 23"/>
            <p:cNvSpPr>
              <a:spLocks noChangeArrowheads="1"/>
            </p:cNvSpPr>
            <p:nvPr/>
          </p:nvSpPr>
          <p:spPr bwMode="auto">
            <a:xfrm>
              <a:off x="896" y="1308"/>
              <a:ext cx="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000" b="1" baseline="-25000">
                  <a:ea typeface="楷体_GB2312" pitchFamily="49" charset="-122"/>
                </a:rPr>
                <a:t>2</a:t>
              </a:r>
              <a:endParaRPr kumimoji="1" lang="en-US" altLang="zh-CN" sz="2000" b="1" baseline="-25000">
                <a:ea typeface="楷体_GB2312" pitchFamily="49" charset="-122"/>
              </a:endParaRPr>
            </a:p>
          </p:txBody>
        </p:sp>
        <p:sp>
          <p:nvSpPr>
            <p:cNvPr id="85037" name="Rectangle 24"/>
            <p:cNvSpPr>
              <a:spLocks noChangeArrowheads="1"/>
            </p:cNvSpPr>
            <p:nvPr/>
          </p:nvSpPr>
          <p:spPr bwMode="auto">
            <a:xfrm>
              <a:off x="2108" y="744"/>
              <a:ext cx="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000" b="1" baseline="-25000">
                  <a:ea typeface="楷体_GB2312" pitchFamily="49" charset="-122"/>
                </a:rPr>
                <a:t>3</a:t>
              </a:r>
              <a:endParaRPr kumimoji="1" lang="en-US" altLang="zh-CN" sz="2000" b="1" baseline="-25000">
                <a:ea typeface="楷体_GB2312" pitchFamily="49" charset="-122"/>
              </a:endParaRPr>
            </a:p>
          </p:txBody>
        </p:sp>
        <p:sp>
          <p:nvSpPr>
            <p:cNvPr id="85038" name="Line 25"/>
            <p:cNvSpPr>
              <a:spLocks noChangeShapeType="1"/>
            </p:cNvSpPr>
            <p:nvPr/>
          </p:nvSpPr>
          <p:spPr bwMode="auto">
            <a:xfrm flipV="1">
              <a:off x="2460" y="1860"/>
              <a:ext cx="216" cy="6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85039" name="AutoShape 26"/>
            <p:cNvSpPr>
              <a:spLocks noChangeArrowheads="1"/>
            </p:cNvSpPr>
            <p:nvPr/>
          </p:nvSpPr>
          <p:spPr bwMode="auto">
            <a:xfrm>
              <a:off x="2448" y="1548"/>
              <a:ext cx="240" cy="168"/>
            </a:xfrm>
            <a:prstGeom prst="triangle">
              <a:avLst>
                <a:gd name="adj" fmla="val 50000"/>
              </a:avLst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85040" name="AutoShape 27"/>
            <p:cNvSpPr>
              <a:spLocks noChangeArrowheads="1"/>
            </p:cNvSpPr>
            <p:nvPr/>
          </p:nvSpPr>
          <p:spPr bwMode="auto">
            <a:xfrm flipV="1">
              <a:off x="2448" y="1380"/>
              <a:ext cx="240" cy="168"/>
            </a:xfrm>
            <a:prstGeom prst="triangle">
              <a:avLst>
                <a:gd name="adj" fmla="val 50000"/>
              </a:avLst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5041" name="Line 28"/>
            <p:cNvSpPr>
              <a:spLocks noChangeShapeType="1"/>
            </p:cNvSpPr>
            <p:nvPr/>
          </p:nvSpPr>
          <p:spPr bwMode="auto">
            <a:xfrm flipV="1">
              <a:off x="2466" y="1536"/>
              <a:ext cx="22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42" name="Line 29"/>
            <p:cNvSpPr>
              <a:spLocks noChangeShapeType="1"/>
            </p:cNvSpPr>
            <p:nvPr/>
          </p:nvSpPr>
          <p:spPr bwMode="auto">
            <a:xfrm>
              <a:off x="2568" y="1128"/>
              <a:ext cx="0" cy="7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43" name="Line 30"/>
            <p:cNvSpPr>
              <a:spLocks noChangeShapeType="1"/>
            </p:cNvSpPr>
            <p:nvPr/>
          </p:nvSpPr>
          <p:spPr bwMode="auto">
            <a:xfrm>
              <a:off x="2682" y="1530"/>
              <a:ext cx="0" cy="9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44" name="Line 31"/>
            <p:cNvSpPr>
              <a:spLocks noChangeShapeType="1"/>
            </p:cNvSpPr>
            <p:nvPr/>
          </p:nvSpPr>
          <p:spPr bwMode="auto">
            <a:xfrm>
              <a:off x="2454" y="1464"/>
              <a:ext cx="0" cy="9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045" name="Rectangle 32"/>
            <p:cNvSpPr>
              <a:spLocks noChangeArrowheads="1"/>
            </p:cNvSpPr>
            <p:nvPr/>
          </p:nvSpPr>
          <p:spPr bwMode="auto">
            <a:xfrm>
              <a:off x="2091" y="1373"/>
              <a:ext cx="37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D</a:t>
              </a:r>
              <a:r>
                <a:rPr kumimoji="1" lang="en-US" altLang="zh-CN" sz="2800" b="1" baseline="-25000">
                  <a:ea typeface="楷体_GB2312" pitchFamily="49" charset="-122"/>
                </a:rPr>
                <a:t>Z</a:t>
              </a:r>
              <a:endParaRPr kumimoji="1" lang="en-US" altLang="zh-CN" sz="2800" b="1" baseline="-25000">
                <a:ea typeface="楷体_GB2312" pitchFamily="49" charset="-122"/>
              </a:endParaRPr>
            </a:p>
          </p:txBody>
        </p:sp>
        <p:sp>
          <p:nvSpPr>
            <p:cNvPr id="85046" name="Rectangle 33"/>
            <p:cNvSpPr>
              <a:spLocks noChangeArrowheads="1"/>
            </p:cNvSpPr>
            <p:nvPr/>
          </p:nvSpPr>
          <p:spPr bwMode="auto">
            <a:xfrm>
              <a:off x="2655" y="1337"/>
              <a:ext cx="65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±</a:t>
              </a: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Z</a:t>
              </a:r>
              <a:endParaRPr kumimoji="1" lang="en-US" altLang="zh-CN" sz="2800" b="1" baseline="-25000">
                <a:ea typeface="楷体_GB2312" pitchFamily="49" charset="-122"/>
              </a:endParaRPr>
            </a:p>
          </p:txBody>
        </p:sp>
      </p:grpSp>
      <p:grpSp>
        <p:nvGrpSpPr>
          <p:cNvPr id="668706" name="Group 34"/>
          <p:cNvGrpSpPr/>
          <p:nvPr/>
        </p:nvGrpSpPr>
        <p:grpSpPr bwMode="auto">
          <a:xfrm>
            <a:off x="5251450" y="1836738"/>
            <a:ext cx="3344863" cy="2609850"/>
            <a:chOff x="3452" y="473"/>
            <a:chExt cx="2107" cy="1644"/>
          </a:xfrm>
        </p:grpSpPr>
        <p:grpSp>
          <p:nvGrpSpPr>
            <p:cNvPr id="85001" name="Group 35"/>
            <p:cNvGrpSpPr/>
            <p:nvPr/>
          </p:nvGrpSpPr>
          <p:grpSpPr bwMode="auto">
            <a:xfrm>
              <a:off x="3452" y="661"/>
              <a:ext cx="1835" cy="1456"/>
              <a:chOff x="3372" y="1116"/>
              <a:chExt cx="2184" cy="1632"/>
            </a:xfrm>
          </p:grpSpPr>
          <p:sp>
            <p:nvSpPr>
              <p:cNvPr id="85015" name="Line 36"/>
              <p:cNvSpPr>
                <a:spLocks noChangeShapeType="1"/>
              </p:cNvSpPr>
              <p:nvPr/>
            </p:nvSpPr>
            <p:spPr bwMode="auto">
              <a:xfrm>
                <a:off x="3372" y="2016"/>
                <a:ext cx="21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5016" name="Line 37"/>
              <p:cNvSpPr>
                <a:spLocks noChangeShapeType="1"/>
              </p:cNvSpPr>
              <p:nvPr/>
            </p:nvSpPr>
            <p:spPr bwMode="auto">
              <a:xfrm flipV="1">
                <a:off x="4440" y="1116"/>
                <a:ext cx="0" cy="16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5002" name="Text Box 38"/>
            <p:cNvSpPr txBox="1">
              <a:spLocks noChangeArrowheads="1"/>
            </p:cNvSpPr>
            <p:nvPr/>
          </p:nvSpPr>
          <p:spPr bwMode="auto">
            <a:xfrm>
              <a:off x="5114" y="1057"/>
              <a:ext cx="3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kumimoji="1" lang="zh-CN" altLang="zh-CN" sz="3200" b="1">
                <a:ea typeface="楷体_GB2312" pitchFamily="49" charset="-122"/>
              </a:endParaRPr>
            </a:p>
          </p:txBody>
        </p:sp>
        <p:sp>
          <p:nvSpPr>
            <p:cNvPr id="85003" name="Text Box 39"/>
            <p:cNvSpPr txBox="1">
              <a:spLocks noChangeArrowheads="1"/>
            </p:cNvSpPr>
            <p:nvPr/>
          </p:nvSpPr>
          <p:spPr bwMode="auto">
            <a:xfrm>
              <a:off x="4370" y="473"/>
              <a:ext cx="45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ea typeface="楷体_GB2312" pitchFamily="49" charset="-122"/>
                </a:rPr>
                <a:t>u</a:t>
              </a:r>
              <a:r>
                <a:rPr kumimoji="1" lang="en-US" altLang="zh-CN" sz="3200" b="1" baseline="-25000">
                  <a:ea typeface="楷体_GB2312" pitchFamily="49" charset="-122"/>
                </a:rPr>
                <a:t>o</a:t>
              </a:r>
              <a:endParaRPr kumimoji="1" lang="en-US" altLang="zh-CN" sz="3200" b="1">
                <a:ea typeface="楷体_GB2312" pitchFamily="49" charset="-122"/>
              </a:endParaRPr>
            </a:p>
          </p:txBody>
        </p:sp>
        <p:sp>
          <p:nvSpPr>
            <p:cNvPr id="85004" name="Rectangle 40"/>
            <p:cNvSpPr>
              <a:spLocks noChangeArrowheads="1"/>
            </p:cNvSpPr>
            <p:nvPr/>
          </p:nvSpPr>
          <p:spPr bwMode="auto">
            <a:xfrm>
              <a:off x="5254" y="1283"/>
              <a:ext cx="30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3200" b="1" i="1">
                  <a:ea typeface="楷体_GB2312" pitchFamily="49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sz="3200" b="1" baseline="-25000">
                  <a:ea typeface="楷体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sz="3200" b="1"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85005" name="Text Box 41"/>
            <p:cNvSpPr txBox="1">
              <a:spLocks noChangeArrowheads="1"/>
            </p:cNvSpPr>
            <p:nvPr/>
          </p:nvSpPr>
          <p:spPr bwMode="auto">
            <a:xfrm>
              <a:off x="4246" y="1341"/>
              <a:ext cx="3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200" b="1" i="1">
                  <a:ea typeface="楷体_GB2312" pitchFamily="49" charset="-122"/>
                </a:rPr>
                <a:t>o</a:t>
              </a:r>
              <a:endParaRPr kumimoji="1" lang="en-US" altLang="zh-CN" sz="3200" b="1" i="1">
                <a:ea typeface="楷体_GB2312" pitchFamily="49" charset="-122"/>
              </a:endParaRPr>
            </a:p>
          </p:txBody>
        </p:sp>
        <p:grpSp>
          <p:nvGrpSpPr>
            <p:cNvPr id="85006" name="Group 42"/>
            <p:cNvGrpSpPr/>
            <p:nvPr/>
          </p:nvGrpSpPr>
          <p:grpSpPr bwMode="auto">
            <a:xfrm flipV="1">
              <a:off x="3738" y="984"/>
              <a:ext cx="1416" cy="936"/>
              <a:chOff x="3594" y="1860"/>
              <a:chExt cx="1416" cy="936"/>
            </a:xfrm>
          </p:grpSpPr>
          <p:sp>
            <p:nvSpPr>
              <p:cNvPr id="85011" name="Line 43"/>
              <p:cNvSpPr>
                <a:spLocks noChangeShapeType="1"/>
              </p:cNvSpPr>
              <p:nvPr/>
            </p:nvSpPr>
            <p:spPr bwMode="auto">
              <a:xfrm>
                <a:off x="4560" y="1860"/>
                <a:ext cx="0" cy="46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12" name="Line 44"/>
              <p:cNvSpPr>
                <a:spLocks noChangeShapeType="1"/>
              </p:cNvSpPr>
              <p:nvPr/>
            </p:nvSpPr>
            <p:spPr bwMode="auto">
              <a:xfrm>
                <a:off x="4548" y="1872"/>
                <a:ext cx="462" cy="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13" name="Line 45"/>
              <p:cNvSpPr>
                <a:spLocks noChangeShapeType="1"/>
              </p:cNvSpPr>
              <p:nvPr/>
            </p:nvSpPr>
            <p:spPr bwMode="auto">
              <a:xfrm>
                <a:off x="4560" y="2328"/>
                <a:ext cx="0" cy="46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5014" name="Line 46"/>
              <p:cNvSpPr>
                <a:spLocks noChangeShapeType="1"/>
              </p:cNvSpPr>
              <p:nvPr/>
            </p:nvSpPr>
            <p:spPr bwMode="auto">
              <a:xfrm flipV="1">
                <a:off x="3594" y="2784"/>
                <a:ext cx="966" cy="6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5007" name="Text Box 47"/>
            <p:cNvSpPr txBox="1">
              <a:spLocks noChangeArrowheads="1"/>
            </p:cNvSpPr>
            <p:nvPr/>
          </p:nvSpPr>
          <p:spPr bwMode="auto">
            <a:xfrm>
              <a:off x="3768" y="648"/>
              <a:ext cx="6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+</a:t>
              </a: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Z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85008" name="Text Box 48"/>
            <p:cNvSpPr txBox="1">
              <a:spLocks noChangeArrowheads="1"/>
            </p:cNvSpPr>
            <p:nvPr/>
          </p:nvSpPr>
          <p:spPr bwMode="auto">
            <a:xfrm>
              <a:off x="3876" y="1716"/>
              <a:ext cx="66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-</a:t>
              </a: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Z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85009" name="Rectangle 49"/>
            <p:cNvSpPr>
              <a:spLocks noChangeArrowheads="1"/>
            </p:cNvSpPr>
            <p:nvPr/>
          </p:nvSpPr>
          <p:spPr bwMode="auto">
            <a:xfrm>
              <a:off x="4685" y="1396"/>
              <a:ext cx="4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3399"/>
                  </a:solidFill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solidFill>
                    <a:srgbClr val="003399"/>
                  </a:solidFill>
                  <a:ea typeface="楷体_GB2312" pitchFamily="49" charset="-122"/>
                </a:rPr>
                <a:t>R</a:t>
              </a:r>
              <a:endParaRPr kumimoji="1" lang="en-US" altLang="zh-CN" sz="2800" b="1" baseline="-25000">
                <a:solidFill>
                  <a:srgbClr val="003399"/>
                </a:solidFill>
                <a:ea typeface="楷体_GB2312" pitchFamily="49" charset="-122"/>
              </a:endParaRPr>
            </a:p>
          </p:txBody>
        </p:sp>
        <p:sp>
          <p:nvSpPr>
            <p:cNvPr id="85010" name="Line 50"/>
            <p:cNvSpPr>
              <a:spLocks noChangeShapeType="1"/>
            </p:cNvSpPr>
            <p:nvPr/>
          </p:nvSpPr>
          <p:spPr bwMode="auto">
            <a:xfrm flipH="1">
              <a:off x="4340" y="1908"/>
              <a:ext cx="372" cy="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668723" name="Object 51"/>
          <p:cNvGraphicFramePr>
            <a:graphicFrameLocks noChangeAspect="1"/>
          </p:cNvGraphicFramePr>
          <p:nvPr/>
        </p:nvGraphicFramePr>
        <p:xfrm>
          <a:off x="698500" y="3176588"/>
          <a:ext cx="4068763" cy="306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69" name="公式" r:id="rId1" imgW="1376680" imgH="1236980" progId="Equation.3">
                  <p:embed/>
                </p:oleObj>
              </mc:Choice>
              <mc:Fallback>
                <p:oleObj name="公式" r:id="rId1" imgW="1376680" imgH="123698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3176588"/>
                        <a:ext cx="4068763" cy="306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8724" name="Text Box 52"/>
          <p:cNvSpPr txBox="1">
            <a:spLocks noChangeArrowheads="1"/>
          </p:cNvSpPr>
          <p:nvPr/>
        </p:nvSpPr>
        <p:spPr bwMode="auto">
          <a:xfrm>
            <a:off x="5162550" y="1085850"/>
            <a:ext cx="3333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003399"/>
                </a:solidFill>
                <a:ea typeface="楷体_GB2312" pitchFamily="49" charset="-122"/>
              </a:rPr>
              <a:t>(2)</a:t>
            </a:r>
            <a:r>
              <a:rPr kumimoji="1" lang="zh-CN" altLang="en-US" sz="2800" b="1">
                <a:solidFill>
                  <a:srgbClr val="003399"/>
                </a:solidFill>
                <a:ea typeface="楷体_GB2312" pitchFamily="49" charset="-122"/>
              </a:rPr>
              <a:t>电压传输特性</a:t>
            </a:r>
            <a:endParaRPr kumimoji="1" lang="zh-CN" altLang="en-US" sz="2800" b="1">
              <a:solidFill>
                <a:srgbClr val="003399"/>
              </a:solidFill>
              <a:ea typeface="楷体_GB2312" pitchFamily="49" charset="-122"/>
            </a:endParaRPr>
          </a:p>
        </p:txBody>
      </p:sp>
      <p:sp>
        <p:nvSpPr>
          <p:cNvPr id="668725" name="Rectangle 53"/>
          <p:cNvSpPr>
            <a:spLocks noChangeArrowheads="1"/>
          </p:cNvSpPr>
          <p:nvPr/>
        </p:nvSpPr>
        <p:spPr bwMode="auto">
          <a:xfrm>
            <a:off x="461963" y="2636838"/>
            <a:ext cx="37639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b="1">
                <a:ea typeface="楷体_GB2312" pitchFamily="49" charset="-122"/>
              </a:rPr>
              <a:t>D</a:t>
            </a:r>
            <a:r>
              <a:rPr kumimoji="1" lang="en-US" altLang="zh-CN" sz="2800" b="1" baseline="-25000">
                <a:ea typeface="楷体_GB2312" pitchFamily="49" charset="-122"/>
              </a:rPr>
              <a:t>Z </a:t>
            </a:r>
            <a:r>
              <a:rPr kumimoji="1" lang="zh-CN" altLang="en-US" sz="2800" b="1">
                <a:ea typeface="楷体_GB2312" pitchFamily="49" charset="-122"/>
              </a:rPr>
              <a:t>为限幅电路</a:t>
            </a:r>
            <a:endParaRPr kumimoji="1" lang="zh-CN" altLang="en-US" sz="2800" b="1" baseline="-25000">
              <a:ea typeface="楷体_GB2312" pitchFamily="49" charset="-122"/>
            </a:endParaRPr>
          </a:p>
        </p:txBody>
      </p:sp>
      <p:graphicFrame>
        <p:nvGraphicFramePr>
          <p:cNvPr id="85000" name="Object 54"/>
          <p:cNvGraphicFramePr>
            <a:graphicFrameLocks noChangeAspect="1"/>
          </p:cNvGraphicFramePr>
          <p:nvPr/>
        </p:nvGraphicFramePr>
        <p:xfrm>
          <a:off x="7172325" y="5229225"/>
          <a:ext cx="1863725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70" name="Clip" r:id="rId3" imgW="4582795" imgH="3041650" progId="MS_ClipArt_Gallery.5">
                  <p:embed/>
                </p:oleObj>
              </mc:Choice>
              <mc:Fallback>
                <p:oleObj name="Clip" r:id="rId3" imgW="4582795" imgH="3041650" progId="MS_ClipArt_Gallery.5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2325" y="5229225"/>
                        <a:ext cx="1863725" cy="1185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6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8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66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8674" grpId="0" autoUpdateAnimBg="0"/>
      <p:bldP spid="668724" grpId="0" autoUpdateAnimBg="0"/>
      <p:bldP spid="668725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9698" name="Object 2"/>
          <p:cNvGraphicFramePr>
            <a:graphicFrameLocks noChangeAspect="1"/>
          </p:cNvGraphicFramePr>
          <p:nvPr/>
        </p:nvGraphicFramePr>
        <p:xfrm>
          <a:off x="255588" y="511175"/>
          <a:ext cx="5448300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81" name="公式" r:id="rId1" imgW="2183765" imgH="430530" progId="Equation.3">
                  <p:embed/>
                </p:oleObj>
              </mc:Choice>
              <mc:Fallback>
                <p:oleObj name="公式" r:id="rId1" imgW="2183765" imgH="43053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8" y="511175"/>
                        <a:ext cx="5448300" cy="118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69699" name="Group 3"/>
          <p:cNvGrpSpPr/>
          <p:nvPr/>
        </p:nvGrpSpPr>
        <p:grpSpPr bwMode="auto">
          <a:xfrm>
            <a:off x="1169988" y="1604963"/>
            <a:ext cx="3998912" cy="1776412"/>
            <a:chOff x="413" y="989"/>
            <a:chExt cx="3050" cy="1477"/>
          </a:xfrm>
        </p:grpSpPr>
        <p:grpSp>
          <p:nvGrpSpPr>
            <p:cNvPr id="86056" name="Group 4"/>
            <p:cNvGrpSpPr/>
            <p:nvPr/>
          </p:nvGrpSpPr>
          <p:grpSpPr bwMode="auto">
            <a:xfrm>
              <a:off x="631" y="1354"/>
              <a:ext cx="778" cy="1070"/>
              <a:chOff x="631" y="1354"/>
              <a:chExt cx="778" cy="1070"/>
            </a:xfrm>
          </p:grpSpPr>
          <p:sp>
            <p:nvSpPr>
              <p:cNvPr id="86068" name="Freeform 5"/>
              <p:cNvSpPr/>
              <p:nvPr/>
            </p:nvSpPr>
            <p:spPr bwMode="auto">
              <a:xfrm>
                <a:off x="631" y="1354"/>
                <a:ext cx="390" cy="524"/>
              </a:xfrm>
              <a:custGeom>
                <a:avLst/>
                <a:gdLst>
                  <a:gd name="T0" fmla="*/ 0 w 912"/>
                  <a:gd name="T1" fmla="*/ 3590 h 398"/>
                  <a:gd name="T2" fmla="*/ 0 w 912"/>
                  <a:gd name="T3" fmla="*/ 2186 h 398"/>
                  <a:gd name="T4" fmla="*/ 0 w 912"/>
                  <a:gd name="T5" fmla="*/ 671 h 398"/>
                  <a:gd name="T6" fmla="*/ 0 w 912"/>
                  <a:gd name="T7" fmla="*/ 21 h 398"/>
                  <a:gd name="T8" fmla="*/ 1 w 912"/>
                  <a:gd name="T9" fmla="*/ 777 h 398"/>
                  <a:gd name="T10" fmla="*/ 1 w 912"/>
                  <a:gd name="T11" fmla="*/ 1860 h 398"/>
                  <a:gd name="T12" fmla="*/ 1 w 912"/>
                  <a:gd name="T13" fmla="*/ 3590 h 3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12" h="398">
                    <a:moveTo>
                      <a:pt x="0" y="398"/>
                    </a:moveTo>
                    <a:cubicBezTo>
                      <a:pt x="18" y="372"/>
                      <a:pt x="60" y="296"/>
                      <a:pt x="108" y="242"/>
                    </a:cubicBezTo>
                    <a:cubicBezTo>
                      <a:pt x="156" y="188"/>
                      <a:pt x="230" y="114"/>
                      <a:pt x="288" y="74"/>
                    </a:cubicBezTo>
                    <a:cubicBezTo>
                      <a:pt x="346" y="34"/>
                      <a:pt x="398" y="0"/>
                      <a:pt x="456" y="2"/>
                    </a:cubicBezTo>
                    <a:cubicBezTo>
                      <a:pt x="514" y="4"/>
                      <a:pt x="582" y="52"/>
                      <a:pt x="636" y="86"/>
                    </a:cubicBezTo>
                    <a:cubicBezTo>
                      <a:pt x="690" y="120"/>
                      <a:pt x="734" y="154"/>
                      <a:pt x="780" y="206"/>
                    </a:cubicBezTo>
                    <a:cubicBezTo>
                      <a:pt x="826" y="258"/>
                      <a:pt x="884" y="358"/>
                      <a:pt x="912" y="398"/>
                    </a:cubicBez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6069" name="Freeform 6"/>
              <p:cNvSpPr/>
              <p:nvPr/>
            </p:nvSpPr>
            <p:spPr bwMode="auto">
              <a:xfrm flipV="1">
                <a:off x="1021" y="1876"/>
                <a:ext cx="388" cy="548"/>
              </a:xfrm>
              <a:custGeom>
                <a:avLst/>
                <a:gdLst>
                  <a:gd name="T0" fmla="*/ 0 w 912"/>
                  <a:gd name="T1" fmla="*/ 5147 h 398"/>
                  <a:gd name="T2" fmla="*/ 0 w 912"/>
                  <a:gd name="T3" fmla="*/ 3128 h 398"/>
                  <a:gd name="T4" fmla="*/ 0 w 912"/>
                  <a:gd name="T5" fmla="*/ 956 h 398"/>
                  <a:gd name="T6" fmla="*/ 0 w 912"/>
                  <a:gd name="T7" fmla="*/ 29 h 398"/>
                  <a:gd name="T8" fmla="*/ 1 w 912"/>
                  <a:gd name="T9" fmla="*/ 1103 h 398"/>
                  <a:gd name="T10" fmla="*/ 1 w 912"/>
                  <a:gd name="T11" fmla="*/ 2662 h 398"/>
                  <a:gd name="T12" fmla="*/ 1 w 912"/>
                  <a:gd name="T13" fmla="*/ 5147 h 3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12" h="398">
                    <a:moveTo>
                      <a:pt x="0" y="398"/>
                    </a:moveTo>
                    <a:cubicBezTo>
                      <a:pt x="18" y="372"/>
                      <a:pt x="60" y="296"/>
                      <a:pt x="108" y="242"/>
                    </a:cubicBezTo>
                    <a:cubicBezTo>
                      <a:pt x="156" y="188"/>
                      <a:pt x="230" y="114"/>
                      <a:pt x="288" y="74"/>
                    </a:cubicBezTo>
                    <a:cubicBezTo>
                      <a:pt x="346" y="34"/>
                      <a:pt x="398" y="0"/>
                      <a:pt x="456" y="2"/>
                    </a:cubicBezTo>
                    <a:cubicBezTo>
                      <a:pt x="514" y="4"/>
                      <a:pt x="582" y="52"/>
                      <a:pt x="636" y="86"/>
                    </a:cubicBezTo>
                    <a:cubicBezTo>
                      <a:pt x="690" y="120"/>
                      <a:pt x="734" y="154"/>
                      <a:pt x="780" y="206"/>
                    </a:cubicBezTo>
                    <a:cubicBezTo>
                      <a:pt x="826" y="258"/>
                      <a:pt x="884" y="358"/>
                      <a:pt x="912" y="398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6057" name="Line 7"/>
            <p:cNvSpPr>
              <a:spLocks noChangeShapeType="1"/>
            </p:cNvSpPr>
            <p:nvPr/>
          </p:nvSpPr>
          <p:spPr bwMode="auto">
            <a:xfrm>
              <a:off x="624" y="1884"/>
              <a:ext cx="26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6058" name="Line 8"/>
            <p:cNvSpPr>
              <a:spLocks noChangeShapeType="1"/>
            </p:cNvSpPr>
            <p:nvPr/>
          </p:nvSpPr>
          <p:spPr bwMode="auto">
            <a:xfrm rot="-5400000">
              <a:off x="-13" y="1836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6059" name="Rectangle 9"/>
            <p:cNvSpPr>
              <a:spLocks noChangeArrowheads="1"/>
            </p:cNvSpPr>
            <p:nvPr/>
          </p:nvSpPr>
          <p:spPr bwMode="auto">
            <a:xfrm>
              <a:off x="413" y="1696"/>
              <a:ext cx="276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 i="1"/>
                <a:t>o</a:t>
              </a:r>
              <a:endParaRPr kumimoji="1" lang="en-US" altLang="zh-CN" sz="2800" b="1" i="1"/>
            </a:p>
          </p:txBody>
        </p:sp>
        <p:sp>
          <p:nvSpPr>
            <p:cNvPr id="86060" name="Rectangle 10"/>
            <p:cNvSpPr>
              <a:spLocks noChangeArrowheads="1"/>
            </p:cNvSpPr>
            <p:nvPr/>
          </p:nvSpPr>
          <p:spPr bwMode="auto">
            <a:xfrm>
              <a:off x="3247" y="1756"/>
              <a:ext cx="216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 i="1"/>
                <a:t>t</a:t>
              </a:r>
              <a:endParaRPr kumimoji="1" lang="en-US" altLang="zh-CN" sz="2800" b="1" i="1"/>
            </a:p>
          </p:txBody>
        </p:sp>
        <p:sp>
          <p:nvSpPr>
            <p:cNvPr id="86061" name="Rectangle 11"/>
            <p:cNvSpPr>
              <a:spLocks noChangeArrowheads="1"/>
            </p:cNvSpPr>
            <p:nvPr/>
          </p:nvSpPr>
          <p:spPr bwMode="auto">
            <a:xfrm>
              <a:off x="639" y="989"/>
              <a:ext cx="343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30000"/>
                <a:t>i</a:t>
              </a:r>
              <a:endParaRPr kumimoji="1" lang="en-US" altLang="zh-CN" sz="2800" b="1" baseline="-30000"/>
            </a:p>
          </p:txBody>
        </p:sp>
        <p:grpSp>
          <p:nvGrpSpPr>
            <p:cNvPr id="86062" name="Group 12"/>
            <p:cNvGrpSpPr/>
            <p:nvPr/>
          </p:nvGrpSpPr>
          <p:grpSpPr bwMode="auto">
            <a:xfrm>
              <a:off x="1411" y="1354"/>
              <a:ext cx="778" cy="1070"/>
              <a:chOff x="631" y="1354"/>
              <a:chExt cx="778" cy="1070"/>
            </a:xfrm>
          </p:grpSpPr>
          <p:sp>
            <p:nvSpPr>
              <p:cNvPr id="86066" name="Freeform 13"/>
              <p:cNvSpPr/>
              <p:nvPr/>
            </p:nvSpPr>
            <p:spPr bwMode="auto">
              <a:xfrm>
                <a:off x="631" y="1354"/>
                <a:ext cx="390" cy="524"/>
              </a:xfrm>
              <a:custGeom>
                <a:avLst/>
                <a:gdLst>
                  <a:gd name="T0" fmla="*/ 0 w 912"/>
                  <a:gd name="T1" fmla="*/ 3590 h 398"/>
                  <a:gd name="T2" fmla="*/ 0 w 912"/>
                  <a:gd name="T3" fmla="*/ 2186 h 398"/>
                  <a:gd name="T4" fmla="*/ 0 w 912"/>
                  <a:gd name="T5" fmla="*/ 671 h 398"/>
                  <a:gd name="T6" fmla="*/ 0 w 912"/>
                  <a:gd name="T7" fmla="*/ 21 h 398"/>
                  <a:gd name="T8" fmla="*/ 1 w 912"/>
                  <a:gd name="T9" fmla="*/ 777 h 398"/>
                  <a:gd name="T10" fmla="*/ 1 w 912"/>
                  <a:gd name="T11" fmla="*/ 1860 h 398"/>
                  <a:gd name="T12" fmla="*/ 1 w 912"/>
                  <a:gd name="T13" fmla="*/ 3590 h 3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12" h="398">
                    <a:moveTo>
                      <a:pt x="0" y="398"/>
                    </a:moveTo>
                    <a:cubicBezTo>
                      <a:pt x="18" y="372"/>
                      <a:pt x="60" y="296"/>
                      <a:pt x="108" y="242"/>
                    </a:cubicBezTo>
                    <a:cubicBezTo>
                      <a:pt x="156" y="188"/>
                      <a:pt x="230" y="114"/>
                      <a:pt x="288" y="74"/>
                    </a:cubicBezTo>
                    <a:cubicBezTo>
                      <a:pt x="346" y="34"/>
                      <a:pt x="398" y="0"/>
                      <a:pt x="456" y="2"/>
                    </a:cubicBezTo>
                    <a:cubicBezTo>
                      <a:pt x="514" y="4"/>
                      <a:pt x="582" y="52"/>
                      <a:pt x="636" y="86"/>
                    </a:cubicBezTo>
                    <a:cubicBezTo>
                      <a:pt x="690" y="120"/>
                      <a:pt x="734" y="154"/>
                      <a:pt x="780" y="206"/>
                    </a:cubicBezTo>
                    <a:cubicBezTo>
                      <a:pt x="826" y="258"/>
                      <a:pt x="884" y="358"/>
                      <a:pt x="912" y="398"/>
                    </a:cubicBez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6067" name="Freeform 14"/>
              <p:cNvSpPr/>
              <p:nvPr/>
            </p:nvSpPr>
            <p:spPr bwMode="auto">
              <a:xfrm flipV="1">
                <a:off x="1021" y="1876"/>
                <a:ext cx="388" cy="548"/>
              </a:xfrm>
              <a:custGeom>
                <a:avLst/>
                <a:gdLst>
                  <a:gd name="T0" fmla="*/ 0 w 912"/>
                  <a:gd name="T1" fmla="*/ 5147 h 398"/>
                  <a:gd name="T2" fmla="*/ 0 w 912"/>
                  <a:gd name="T3" fmla="*/ 3128 h 398"/>
                  <a:gd name="T4" fmla="*/ 0 w 912"/>
                  <a:gd name="T5" fmla="*/ 956 h 398"/>
                  <a:gd name="T6" fmla="*/ 0 w 912"/>
                  <a:gd name="T7" fmla="*/ 29 h 398"/>
                  <a:gd name="T8" fmla="*/ 1 w 912"/>
                  <a:gd name="T9" fmla="*/ 1103 h 398"/>
                  <a:gd name="T10" fmla="*/ 1 w 912"/>
                  <a:gd name="T11" fmla="*/ 2662 h 398"/>
                  <a:gd name="T12" fmla="*/ 1 w 912"/>
                  <a:gd name="T13" fmla="*/ 5147 h 3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12" h="398">
                    <a:moveTo>
                      <a:pt x="0" y="398"/>
                    </a:moveTo>
                    <a:cubicBezTo>
                      <a:pt x="18" y="372"/>
                      <a:pt x="60" y="296"/>
                      <a:pt x="108" y="242"/>
                    </a:cubicBezTo>
                    <a:cubicBezTo>
                      <a:pt x="156" y="188"/>
                      <a:pt x="230" y="114"/>
                      <a:pt x="288" y="74"/>
                    </a:cubicBezTo>
                    <a:cubicBezTo>
                      <a:pt x="346" y="34"/>
                      <a:pt x="398" y="0"/>
                      <a:pt x="456" y="2"/>
                    </a:cubicBezTo>
                    <a:cubicBezTo>
                      <a:pt x="514" y="4"/>
                      <a:pt x="582" y="52"/>
                      <a:pt x="636" y="86"/>
                    </a:cubicBezTo>
                    <a:cubicBezTo>
                      <a:pt x="690" y="120"/>
                      <a:pt x="734" y="154"/>
                      <a:pt x="780" y="206"/>
                    </a:cubicBezTo>
                    <a:cubicBezTo>
                      <a:pt x="826" y="258"/>
                      <a:pt x="884" y="358"/>
                      <a:pt x="912" y="398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6063" name="Group 15"/>
            <p:cNvGrpSpPr/>
            <p:nvPr/>
          </p:nvGrpSpPr>
          <p:grpSpPr bwMode="auto">
            <a:xfrm>
              <a:off x="2191" y="1354"/>
              <a:ext cx="778" cy="1070"/>
              <a:chOff x="631" y="1354"/>
              <a:chExt cx="778" cy="1070"/>
            </a:xfrm>
          </p:grpSpPr>
          <p:sp>
            <p:nvSpPr>
              <p:cNvPr id="86064" name="Freeform 16"/>
              <p:cNvSpPr/>
              <p:nvPr/>
            </p:nvSpPr>
            <p:spPr bwMode="auto">
              <a:xfrm>
                <a:off x="631" y="1354"/>
                <a:ext cx="390" cy="524"/>
              </a:xfrm>
              <a:custGeom>
                <a:avLst/>
                <a:gdLst>
                  <a:gd name="T0" fmla="*/ 0 w 912"/>
                  <a:gd name="T1" fmla="*/ 3590 h 398"/>
                  <a:gd name="T2" fmla="*/ 0 w 912"/>
                  <a:gd name="T3" fmla="*/ 2186 h 398"/>
                  <a:gd name="T4" fmla="*/ 0 w 912"/>
                  <a:gd name="T5" fmla="*/ 671 h 398"/>
                  <a:gd name="T6" fmla="*/ 0 w 912"/>
                  <a:gd name="T7" fmla="*/ 21 h 398"/>
                  <a:gd name="T8" fmla="*/ 1 w 912"/>
                  <a:gd name="T9" fmla="*/ 777 h 398"/>
                  <a:gd name="T10" fmla="*/ 1 w 912"/>
                  <a:gd name="T11" fmla="*/ 1860 h 398"/>
                  <a:gd name="T12" fmla="*/ 1 w 912"/>
                  <a:gd name="T13" fmla="*/ 3590 h 3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12" h="398">
                    <a:moveTo>
                      <a:pt x="0" y="398"/>
                    </a:moveTo>
                    <a:cubicBezTo>
                      <a:pt x="18" y="372"/>
                      <a:pt x="60" y="296"/>
                      <a:pt x="108" y="242"/>
                    </a:cubicBezTo>
                    <a:cubicBezTo>
                      <a:pt x="156" y="188"/>
                      <a:pt x="230" y="114"/>
                      <a:pt x="288" y="74"/>
                    </a:cubicBezTo>
                    <a:cubicBezTo>
                      <a:pt x="346" y="34"/>
                      <a:pt x="398" y="0"/>
                      <a:pt x="456" y="2"/>
                    </a:cubicBezTo>
                    <a:cubicBezTo>
                      <a:pt x="514" y="4"/>
                      <a:pt x="582" y="52"/>
                      <a:pt x="636" y="86"/>
                    </a:cubicBezTo>
                    <a:cubicBezTo>
                      <a:pt x="690" y="120"/>
                      <a:pt x="734" y="154"/>
                      <a:pt x="780" y="206"/>
                    </a:cubicBezTo>
                    <a:cubicBezTo>
                      <a:pt x="826" y="258"/>
                      <a:pt x="884" y="358"/>
                      <a:pt x="912" y="398"/>
                    </a:cubicBez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6065" name="Freeform 17"/>
              <p:cNvSpPr/>
              <p:nvPr/>
            </p:nvSpPr>
            <p:spPr bwMode="auto">
              <a:xfrm flipV="1">
                <a:off x="1021" y="1876"/>
                <a:ext cx="388" cy="548"/>
              </a:xfrm>
              <a:custGeom>
                <a:avLst/>
                <a:gdLst>
                  <a:gd name="T0" fmla="*/ 0 w 912"/>
                  <a:gd name="T1" fmla="*/ 5147 h 398"/>
                  <a:gd name="T2" fmla="*/ 0 w 912"/>
                  <a:gd name="T3" fmla="*/ 3128 h 398"/>
                  <a:gd name="T4" fmla="*/ 0 w 912"/>
                  <a:gd name="T5" fmla="*/ 956 h 398"/>
                  <a:gd name="T6" fmla="*/ 0 w 912"/>
                  <a:gd name="T7" fmla="*/ 29 h 398"/>
                  <a:gd name="T8" fmla="*/ 1 w 912"/>
                  <a:gd name="T9" fmla="*/ 1103 h 398"/>
                  <a:gd name="T10" fmla="*/ 1 w 912"/>
                  <a:gd name="T11" fmla="*/ 2662 h 398"/>
                  <a:gd name="T12" fmla="*/ 1 w 912"/>
                  <a:gd name="T13" fmla="*/ 5147 h 3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12" h="398">
                    <a:moveTo>
                      <a:pt x="0" y="398"/>
                    </a:moveTo>
                    <a:cubicBezTo>
                      <a:pt x="18" y="372"/>
                      <a:pt x="60" y="296"/>
                      <a:pt x="108" y="242"/>
                    </a:cubicBezTo>
                    <a:cubicBezTo>
                      <a:pt x="156" y="188"/>
                      <a:pt x="230" y="114"/>
                      <a:pt x="288" y="74"/>
                    </a:cubicBezTo>
                    <a:cubicBezTo>
                      <a:pt x="346" y="34"/>
                      <a:pt x="398" y="0"/>
                      <a:pt x="456" y="2"/>
                    </a:cubicBezTo>
                    <a:cubicBezTo>
                      <a:pt x="514" y="4"/>
                      <a:pt x="582" y="52"/>
                      <a:pt x="636" y="86"/>
                    </a:cubicBezTo>
                    <a:cubicBezTo>
                      <a:pt x="690" y="120"/>
                      <a:pt x="734" y="154"/>
                      <a:pt x="780" y="206"/>
                    </a:cubicBezTo>
                    <a:cubicBezTo>
                      <a:pt x="826" y="258"/>
                      <a:pt x="884" y="358"/>
                      <a:pt x="912" y="398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669714" name="Group 18"/>
          <p:cNvGrpSpPr/>
          <p:nvPr/>
        </p:nvGrpSpPr>
        <p:grpSpPr bwMode="auto">
          <a:xfrm>
            <a:off x="1543050" y="2295525"/>
            <a:ext cx="2430463" cy="2752725"/>
            <a:chOff x="1308" y="1458"/>
            <a:chExt cx="1531" cy="1518"/>
          </a:xfrm>
        </p:grpSpPr>
        <p:sp>
          <p:nvSpPr>
            <p:cNvPr id="86050" name="Line 19"/>
            <p:cNvSpPr>
              <a:spLocks noChangeShapeType="1"/>
            </p:cNvSpPr>
            <p:nvPr/>
          </p:nvSpPr>
          <p:spPr bwMode="auto">
            <a:xfrm>
              <a:off x="1308" y="1458"/>
              <a:ext cx="0" cy="1491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51" name="Line 20"/>
            <p:cNvSpPr>
              <a:spLocks noChangeShapeType="1"/>
            </p:cNvSpPr>
            <p:nvPr/>
          </p:nvSpPr>
          <p:spPr bwMode="auto">
            <a:xfrm>
              <a:off x="1527" y="1485"/>
              <a:ext cx="0" cy="1491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52" name="Line 21"/>
            <p:cNvSpPr>
              <a:spLocks noChangeShapeType="1"/>
            </p:cNvSpPr>
            <p:nvPr/>
          </p:nvSpPr>
          <p:spPr bwMode="auto">
            <a:xfrm>
              <a:off x="1952" y="1476"/>
              <a:ext cx="0" cy="1491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53" name="Line 22"/>
            <p:cNvSpPr>
              <a:spLocks noChangeShapeType="1"/>
            </p:cNvSpPr>
            <p:nvPr/>
          </p:nvSpPr>
          <p:spPr bwMode="auto">
            <a:xfrm>
              <a:off x="2171" y="1458"/>
              <a:ext cx="0" cy="1491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54" name="Line 23"/>
            <p:cNvSpPr>
              <a:spLocks noChangeShapeType="1"/>
            </p:cNvSpPr>
            <p:nvPr/>
          </p:nvSpPr>
          <p:spPr bwMode="auto">
            <a:xfrm>
              <a:off x="2596" y="1476"/>
              <a:ext cx="0" cy="1491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55" name="Line 24"/>
            <p:cNvSpPr>
              <a:spLocks noChangeShapeType="1"/>
            </p:cNvSpPr>
            <p:nvPr/>
          </p:nvSpPr>
          <p:spPr bwMode="auto">
            <a:xfrm>
              <a:off x="2839" y="1476"/>
              <a:ext cx="0" cy="1491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69721" name="Group 25"/>
          <p:cNvGrpSpPr/>
          <p:nvPr/>
        </p:nvGrpSpPr>
        <p:grpSpPr bwMode="auto">
          <a:xfrm>
            <a:off x="609600" y="3227388"/>
            <a:ext cx="4556125" cy="1890712"/>
            <a:chOff x="288" y="2225"/>
            <a:chExt cx="3475" cy="1572"/>
          </a:xfrm>
        </p:grpSpPr>
        <p:sp>
          <p:nvSpPr>
            <p:cNvPr id="86041" name="Line 26"/>
            <p:cNvSpPr>
              <a:spLocks noChangeShapeType="1"/>
            </p:cNvSpPr>
            <p:nvPr/>
          </p:nvSpPr>
          <p:spPr bwMode="auto">
            <a:xfrm>
              <a:off x="924" y="3132"/>
              <a:ext cx="26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6042" name="Line 27"/>
            <p:cNvSpPr>
              <a:spLocks noChangeShapeType="1"/>
            </p:cNvSpPr>
            <p:nvPr/>
          </p:nvSpPr>
          <p:spPr bwMode="auto">
            <a:xfrm rot="-5400000">
              <a:off x="287" y="3072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86043" name="Rectangle 28"/>
            <p:cNvSpPr>
              <a:spLocks noChangeArrowheads="1"/>
            </p:cNvSpPr>
            <p:nvPr/>
          </p:nvSpPr>
          <p:spPr bwMode="auto">
            <a:xfrm>
              <a:off x="713" y="2932"/>
              <a:ext cx="276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 i="1"/>
                <a:t>o</a:t>
              </a:r>
              <a:endParaRPr kumimoji="1" lang="en-US" altLang="zh-CN" sz="2800" b="1" i="1"/>
            </a:p>
          </p:txBody>
        </p:sp>
        <p:sp>
          <p:nvSpPr>
            <p:cNvPr id="86044" name="Rectangle 29"/>
            <p:cNvSpPr>
              <a:spLocks noChangeArrowheads="1"/>
            </p:cNvSpPr>
            <p:nvPr/>
          </p:nvSpPr>
          <p:spPr bwMode="auto">
            <a:xfrm>
              <a:off x="3547" y="3004"/>
              <a:ext cx="216" cy="4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 i="1"/>
                <a:t>t</a:t>
              </a:r>
              <a:endParaRPr kumimoji="1" lang="en-US" altLang="zh-CN" sz="2800" b="1" i="1"/>
            </a:p>
          </p:txBody>
        </p:sp>
        <p:sp>
          <p:nvSpPr>
            <p:cNvPr id="86045" name="Rectangle 30"/>
            <p:cNvSpPr>
              <a:spLocks noChangeArrowheads="1"/>
            </p:cNvSpPr>
            <p:nvPr/>
          </p:nvSpPr>
          <p:spPr bwMode="auto">
            <a:xfrm>
              <a:off x="939" y="2225"/>
              <a:ext cx="384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30000"/>
                <a:t>o</a:t>
              </a:r>
              <a:endParaRPr kumimoji="1" lang="en-US" altLang="zh-CN" sz="2800" b="1" baseline="-30000"/>
            </a:p>
          </p:txBody>
        </p:sp>
        <p:sp>
          <p:nvSpPr>
            <p:cNvPr id="86046" name="Rectangle 31"/>
            <p:cNvSpPr>
              <a:spLocks noChangeArrowheads="1"/>
            </p:cNvSpPr>
            <p:nvPr/>
          </p:nvSpPr>
          <p:spPr bwMode="auto">
            <a:xfrm>
              <a:off x="300" y="2441"/>
              <a:ext cx="614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FF3300"/>
                  </a:solidFill>
                  <a:ea typeface="楷体_GB2312" pitchFamily="49" charset="-122"/>
                </a:rPr>
                <a:t>+</a:t>
              </a:r>
              <a:r>
                <a:rPr kumimoji="1" lang="en-US" altLang="zh-CN" sz="2800" b="1" i="1">
                  <a:solidFill>
                    <a:srgbClr val="FF3300"/>
                  </a:solidFill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ea typeface="楷体_GB2312" pitchFamily="49" charset="-122"/>
                </a:rPr>
                <a:t>Z</a:t>
              </a:r>
              <a:endParaRPr kumimoji="1" lang="en-US" altLang="zh-CN" sz="2800" b="1" baseline="-250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86047" name="Rectangle 32"/>
            <p:cNvSpPr>
              <a:spLocks noChangeArrowheads="1"/>
            </p:cNvSpPr>
            <p:nvPr/>
          </p:nvSpPr>
          <p:spPr bwMode="auto">
            <a:xfrm>
              <a:off x="288" y="3365"/>
              <a:ext cx="694" cy="4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rgbClr val="FF3300"/>
                  </a:solidFill>
                  <a:ea typeface="楷体_GB2312" pitchFamily="49" charset="-122"/>
                </a:rPr>
                <a:t>－</a:t>
              </a:r>
              <a:r>
                <a:rPr kumimoji="1" lang="en-US" altLang="zh-CN" sz="2800" b="1" i="1">
                  <a:solidFill>
                    <a:srgbClr val="FF3300"/>
                  </a:solidFill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ea typeface="楷体_GB2312" pitchFamily="49" charset="-122"/>
                </a:rPr>
                <a:t>Z</a:t>
              </a:r>
              <a:endParaRPr kumimoji="1" lang="en-US" altLang="zh-CN" sz="2800" b="1" baseline="-250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86048" name="Line 33"/>
            <p:cNvSpPr>
              <a:spLocks noChangeShapeType="1"/>
            </p:cNvSpPr>
            <p:nvPr/>
          </p:nvSpPr>
          <p:spPr bwMode="auto">
            <a:xfrm>
              <a:off x="948" y="2652"/>
              <a:ext cx="2580" cy="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49" name="Line 34"/>
            <p:cNvSpPr>
              <a:spLocks noChangeShapeType="1"/>
            </p:cNvSpPr>
            <p:nvPr/>
          </p:nvSpPr>
          <p:spPr bwMode="auto">
            <a:xfrm>
              <a:off x="972" y="3612"/>
              <a:ext cx="2580" cy="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69731" name="Line 35"/>
          <p:cNvSpPr>
            <a:spLocks noChangeShapeType="1"/>
          </p:cNvSpPr>
          <p:nvPr/>
        </p:nvSpPr>
        <p:spPr bwMode="auto">
          <a:xfrm>
            <a:off x="1428750" y="2381250"/>
            <a:ext cx="28956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69732" name="Rectangle 36"/>
          <p:cNvSpPr>
            <a:spLocks noChangeArrowheads="1"/>
          </p:cNvSpPr>
          <p:nvPr/>
        </p:nvSpPr>
        <p:spPr bwMode="auto">
          <a:xfrm>
            <a:off x="815975" y="1989138"/>
            <a:ext cx="6159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2800" b="1" i="1">
                <a:solidFill>
                  <a:schemeClr val="hlink"/>
                </a:solidFill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chemeClr val="hlink"/>
                </a:solidFill>
                <a:ea typeface="楷体_GB2312" pitchFamily="49" charset="-122"/>
              </a:rPr>
              <a:t>R</a:t>
            </a:r>
            <a:endParaRPr kumimoji="1" lang="en-US" altLang="zh-CN" sz="2800" b="1" baseline="-25000">
              <a:solidFill>
                <a:schemeClr val="hlink"/>
              </a:solidFill>
              <a:ea typeface="楷体_GB2312" pitchFamily="49" charset="-122"/>
            </a:endParaRPr>
          </a:p>
        </p:txBody>
      </p:sp>
      <p:grpSp>
        <p:nvGrpSpPr>
          <p:cNvPr id="669733" name="Group 37"/>
          <p:cNvGrpSpPr/>
          <p:nvPr/>
        </p:nvGrpSpPr>
        <p:grpSpPr bwMode="auto">
          <a:xfrm>
            <a:off x="1438275" y="3732213"/>
            <a:ext cx="2968625" cy="1182687"/>
            <a:chOff x="1242" y="2411"/>
            <a:chExt cx="1870" cy="745"/>
          </a:xfrm>
        </p:grpSpPr>
        <p:sp>
          <p:nvSpPr>
            <p:cNvPr id="86028" name="Line 38"/>
            <p:cNvSpPr>
              <a:spLocks noChangeShapeType="1"/>
            </p:cNvSpPr>
            <p:nvPr/>
          </p:nvSpPr>
          <p:spPr bwMode="auto">
            <a:xfrm flipH="1">
              <a:off x="1528" y="2420"/>
              <a:ext cx="0" cy="7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29" name="Line 39"/>
            <p:cNvSpPr>
              <a:spLocks noChangeShapeType="1"/>
            </p:cNvSpPr>
            <p:nvPr/>
          </p:nvSpPr>
          <p:spPr bwMode="auto">
            <a:xfrm flipH="1">
              <a:off x="1957" y="2411"/>
              <a:ext cx="0" cy="7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0" name="Line 40"/>
            <p:cNvSpPr>
              <a:spLocks noChangeShapeType="1"/>
            </p:cNvSpPr>
            <p:nvPr/>
          </p:nvSpPr>
          <p:spPr bwMode="auto">
            <a:xfrm flipH="1">
              <a:off x="2178" y="2429"/>
              <a:ext cx="0" cy="7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1" name="Line 41"/>
            <p:cNvSpPr>
              <a:spLocks noChangeShapeType="1"/>
            </p:cNvSpPr>
            <p:nvPr/>
          </p:nvSpPr>
          <p:spPr bwMode="auto">
            <a:xfrm flipH="1">
              <a:off x="2601" y="2423"/>
              <a:ext cx="0" cy="7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2" name="Line 42"/>
            <p:cNvSpPr>
              <a:spLocks noChangeShapeType="1"/>
            </p:cNvSpPr>
            <p:nvPr/>
          </p:nvSpPr>
          <p:spPr bwMode="auto">
            <a:xfrm flipH="1">
              <a:off x="2846" y="2429"/>
              <a:ext cx="0" cy="7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3" name="Line 43"/>
            <p:cNvSpPr>
              <a:spLocks noChangeShapeType="1"/>
            </p:cNvSpPr>
            <p:nvPr/>
          </p:nvSpPr>
          <p:spPr bwMode="auto">
            <a:xfrm flipV="1">
              <a:off x="1308" y="3147"/>
              <a:ext cx="236" cy="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4" name="Line 44"/>
            <p:cNvSpPr>
              <a:spLocks noChangeShapeType="1"/>
            </p:cNvSpPr>
            <p:nvPr/>
          </p:nvSpPr>
          <p:spPr bwMode="auto">
            <a:xfrm flipV="1">
              <a:off x="1524" y="2419"/>
              <a:ext cx="431" cy="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5" name="Line 45"/>
            <p:cNvSpPr>
              <a:spLocks noChangeShapeType="1"/>
            </p:cNvSpPr>
            <p:nvPr/>
          </p:nvSpPr>
          <p:spPr bwMode="auto">
            <a:xfrm flipV="1">
              <a:off x="2169" y="2414"/>
              <a:ext cx="418" cy="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6" name="Line 46"/>
            <p:cNvSpPr>
              <a:spLocks noChangeShapeType="1"/>
            </p:cNvSpPr>
            <p:nvPr/>
          </p:nvSpPr>
          <p:spPr bwMode="auto">
            <a:xfrm flipV="1">
              <a:off x="2837" y="2420"/>
              <a:ext cx="275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7" name="Line 47"/>
            <p:cNvSpPr>
              <a:spLocks noChangeShapeType="1"/>
            </p:cNvSpPr>
            <p:nvPr/>
          </p:nvSpPr>
          <p:spPr bwMode="auto">
            <a:xfrm flipV="1">
              <a:off x="2594" y="3147"/>
              <a:ext cx="248" cy="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8" name="Line 48"/>
            <p:cNvSpPr>
              <a:spLocks noChangeShapeType="1"/>
            </p:cNvSpPr>
            <p:nvPr/>
          </p:nvSpPr>
          <p:spPr bwMode="auto">
            <a:xfrm flipV="1">
              <a:off x="1952" y="3147"/>
              <a:ext cx="249" cy="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39" name="Line 49"/>
            <p:cNvSpPr>
              <a:spLocks noChangeShapeType="1"/>
            </p:cNvSpPr>
            <p:nvPr/>
          </p:nvSpPr>
          <p:spPr bwMode="auto">
            <a:xfrm flipH="1">
              <a:off x="1312" y="2420"/>
              <a:ext cx="0" cy="72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040" name="Line 50"/>
            <p:cNvSpPr>
              <a:spLocks noChangeShapeType="1"/>
            </p:cNvSpPr>
            <p:nvPr/>
          </p:nvSpPr>
          <p:spPr bwMode="auto">
            <a:xfrm>
              <a:off x="1242" y="2417"/>
              <a:ext cx="80" cy="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69747" name="Group 51"/>
          <p:cNvGrpSpPr/>
          <p:nvPr/>
        </p:nvGrpSpPr>
        <p:grpSpPr bwMode="auto">
          <a:xfrm>
            <a:off x="5810250" y="1314450"/>
            <a:ext cx="3009900" cy="4895850"/>
            <a:chOff x="3660" y="744"/>
            <a:chExt cx="1896" cy="3084"/>
          </a:xfrm>
        </p:grpSpPr>
        <p:sp>
          <p:nvSpPr>
            <p:cNvPr id="86026" name="AutoShape 52"/>
            <p:cNvSpPr>
              <a:spLocks noChangeArrowheads="1"/>
            </p:cNvSpPr>
            <p:nvPr/>
          </p:nvSpPr>
          <p:spPr bwMode="auto">
            <a:xfrm>
              <a:off x="3660" y="744"/>
              <a:ext cx="1896" cy="3084"/>
            </a:xfrm>
            <a:prstGeom prst="horizontalScroll">
              <a:avLst>
                <a:gd name="adj" fmla="val 12500"/>
              </a:avLst>
            </a:prstGeom>
            <a:solidFill>
              <a:srgbClr val="CCFFFF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6027" name="Text Box 53"/>
            <p:cNvSpPr txBox="1">
              <a:spLocks noChangeArrowheads="1"/>
            </p:cNvSpPr>
            <p:nvPr/>
          </p:nvSpPr>
          <p:spPr bwMode="auto">
            <a:xfrm>
              <a:off x="3996" y="1044"/>
              <a:ext cx="1452" cy="24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800" b="1">
                  <a:ea typeface="楷体_GB2312" pitchFamily="49" charset="-122"/>
                </a:rPr>
                <a:t>单门限电压比较器，只有一个门限值，电路简单，灵敏度高，但是抗干扰能力较差，容易误动作。</a:t>
              </a:r>
              <a:endParaRPr kumimoji="1" lang="zh-CN" altLang="en-US" sz="2800" b="1"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66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9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6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69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669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669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66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731" grpId="0" animBg="1"/>
      <p:bldP spid="669732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516" name="Rectangle 4"/>
          <p:cNvSpPr>
            <a:spLocks noChangeArrowheads="1"/>
          </p:cNvSpPr>
          <p:nvPr/>
        </p:nvSpPr>
        <p:spPr bwMode="auto">
          <a:xfrm>
            <a:off x="250825" y="404813"/>
            <a:ext cx="35290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3200" b="1">
                <a:solidFill>
                  <a:srgbClr val="FF0000"/>
                </a:solidFill>
                <a:ea typeface="楷体_GB2312" pitchFamily="49" charset="-122"/>
              </a:rPr>
              <a:t>3.</a:t>
            </a:r>
            <a:r>
              <a:rPr kumimoji="1" lang="zh-CN" altLang="en-US" sz="3200" b="1">
                <a:solidFill>
                  <a:srgbClr val="FF0000"/>
                </a:solidFill>
                <a:ea typeface="楷体_GB2312" pitchFamily="49" charset="-122"/>
              </a:rPr>
              <a:t>窗口比较器</a:t>
            </a:r>
            <a:endParaRPr kumimoji="1" lang="zh-CN" altLang="en-US" sz="32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704517" name="Text Box 5"/>
          <p:cNvSpPr txBox="1">
            <a:spLocks noChangeArrowheads="1"/>
          </p:cNvSpPr>
          <p:nvPr/>
        </p:nvSpPr>
        <p:spPr bwMode="auto">
          <a:xfrm>
            <a:off x="4643438" y="2420938"/>
            <a:ext cx="649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i="1"/>
              <a:t>u</a:t>
            </a:r>
            <a:r>
              <a:rPr kumimoji="1" lang="en-US" altLang="zh-CN" sz="2400" b="1" baseline="-25000"/>
              <a:t>o</a:t>
            </a:r>
            <a:endParaRPr kumimoji="1" lang="en-US" altLang="zh-CN" sz="2400" b="1" baseline="-25000"/>
          </a:p>
        </p:txBody>
      </p:sp>
      <p:grpSp>
        <p:nvGrpSpPr>
          <p:cNvPr id="704518" name="Group 6"/>
          <p:cNvGrpSpPr/>
          <p:nvPr/>
        </p:nvGrpSpPr>
        <p:grpSpPr bwMode="auto">
          <a:xfrm>
            <a:off x="323850" y="1052513"/>
            <a:ext cx="4435475" cy="2057400"/>
            <a:chOff x="240" y="432"/>
            <a:chExt cx="2794" cy="1296"/>
          </a:xfrm>
        </p:grpSpPr>
        <p:sp>
          <p:nvSpPr>
            <p:cNvPr id="87101" name="Line 7"/>
            <p:cNvSpPr>
              <a:spLocks noChangeShapeType="1"/>
            </p:cNvSpPr>
            <p:nvPr/>
          </p:nvSpPr>
          <p:spPr bwMode="auto">
            <a:xfrm flipH="1">
              <a:off x="1200" y="864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7102" name="Line 8"/>
            <p:cNvSpPr>
              <a:spLocks noChangeShapeType="1"/>
            </p:cNvSpPr>
            <p:nvPr/>
          </p:nvSpPr>
          <p:spPr bwMode="auto">
            <a:xfrm flipH="1">
              <a:off x="2448" y="720"/>
              <a:ext cx="1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7103" name="Line 9"/>
            <p:cNvSpPr>
              <a:spLocks noChangeShapeType="1"/>
            </p:cNvSpPr>
            <p:nvPr/>
          </p:nvSpPr>
          <p:spPr bwMode="auto">
            <a:xfrm>
              <a:off x="2784" y="172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7104" name="Line 10"/>
            <p:cNvSpPr>
              <a:spLocks noChangeShapeType="1"/>
            </p:cNvSpPr>
            <p:nvPr/>
          </p:nvSpPr>
          <p:spPr bwMode="auto">
            <a:xfrm flipV="1">
              <a:off x="1200" y="864"/>
              <a:ext cx="19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7105" name="Rectangle 11"/>
            <p:cNvSpPr>
              <a:spLocks noChangeArrowheads="1"/>
            </p:cNvSpPr>
            <p:nvPr/>
          </p:nvSpPr>
          <p:spPr bwMode="auto">
            <a:xfrm>
              <a:off x="1392" y="480"/>
              <a:ext cx="576" cy="528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106" name="AutoShape 12"/>
            <p:cNvSpPr>
              <a:spLocks noChangeArrowheads="1"/>
            </p:cNvSpPr>
            <p:nvPr/>
          </p:nvSpPr>
          <p:spPr bwMode="auto">
            <a:xfrm rot="5400000">
              <a:off x="1584" y="528"/>
              <a:ext cx="96" cy="9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107" name="Line 13"/>
            <p:cNvSpPr>
              <a:spLocks noChangeShapeType="1"/>
            </p:cNvSpPr>
            <p:nvPr/>
          </p:nvSpPr>
          <p:spPr bwMode="auto">
            <a:xfrm>
              <a:off x="1440" y="624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87108" name="Group 14"/>
            <p:cNvGrpSpPr/>
            <p:nvPr/>
          </p:nvGrpSpPr>
          <p:grpSpPr bwMode="auto">
            <a:xfrm>
              <a:off x="1824" y="768"/>
              <a:ext cx="96" cy="96"/>
              <a:chOff x="3360" y="2832"/>
              <a:chExt cx="96" cy="96"/>
            </a:xfrm>
          </p:grpSpPr>
          <p:sp>
            <p:nvSpPr>
              <p:cNvPr id="87160" name="Line 15"/>
              <p:cNvSpPr>
                <a:spLocks noChangeShapeType="1"/>
              </p:cNvSpPr>
              <p:nvPr/>
            </p:nvSpPr>
            <p:spPr bwMode="auto">
              <a:xfrm>
                <a:off x="3360" y="2880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7161" name="Line 16"/>
              <p:cNvSpPr>
                <a:spLocks noChangeShapeType="1"/>
              </p:cNvSpPr>
              <p:nvPr/>
            </p:nvSpPr>
            <p:spPr bwMode="auto">
              <a:xfrm rot="-5400000">
                <a:off x="3360" y="2880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7109" name="Group 17"/>
            <p:cNvGrpSpPr/>
            <p:nvPr/>
          </p:nvGrpSpPr>
          <p:grpSpPr bwMode="auto">
            <a:xfrm>
              <a:off x="1440" y="816"/>
              <a:ext cx="96" cy="96"/>
              <a:chOff x="3360" y="2832"/>
              <a:chExt cx="96" cy="96"/>
            </a:xfrm>
          </p:grpSpPr>
          <p:sp>
            <p:nvSpPr>
              <p:cNvPr id="87158" name="Line 18"/>
              <p:cNvSpPr>
                <a:spLocks noChangeShapeType="1"/>
              </p:cNvSpPr>
              <p:nvPr/>
            </p:nvSpPr>
            <p:spPr bwMode="auto">
              <a:xfrm>
                <a:off x="3360" y="2880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7159" name="Line 19"/>
              <p:cNvSpPr>
                <a:spLocks noChangeShapeType="1"/>
              </p:cNvSpPr>
              <p:nvPr/>
            </p:nvSpPr>
            <p:spPr bwMode="auto">
              <a:xfrm rot="-5400000">
                <a:off x="3360" y="2880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7110" name="Text Box 20"/>
            <p:cNvSpPr txBox="1">
              <a:spLocks noChangeArrowheads="1"/>
            </p:cNvSpPr>
            <p:nvPr/>
          </p:nvSpPr>
          <p:spPr bwMode="auto">
            <a:xfrm rot="5400000">
              <a:off x="1717" y="441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en-US" altLang="zh-CN" sz="2400">
                  <a:ea typeface="楷体_GB2312" pitchFamily="49" charset="-122"/>
                </a:rPr>
                <a:t>8</a:t>
              </a:r>
              <a:endParaRPr kumimoji="1" lang="en-US" altLang="zh-CN" sz="2400">
                <a:ea typeface="楷体_GB2312" pitchFamily="49" charset="-122"/>
              </a:endParaRPr>
            </a:p>
          </p:txBody>
        </p:sp>
        <p:sp>
          <p:nvSpPr>
            <p:cNvPr id="87111" name="Line 21"/>
            <p:cNvSpPr>
              <a:spLocks noChangeShapeType="1"/>
            </p:cNvSpPr>
            <p:nvPr/>
          </p:nvSpPr>
          <p:spPr bwMode="auto">
            <a:xfrm>
              <a:off x="672" y="624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7112" name="Oval 22"/>
            <p:cNvSpPr>
              <a:spLocks noChangeArrowheads="1"/>
            </p:cNvSpPr>
            <p:nvPr/>
          </p:nvSpPr>
          <p:spPr bwMode="auto">
            <a:xfrm>
              <a:off x="614" y="576"/>
              <a:ext cx="68" cy="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113" name="Line 23"/>
            <p:cNvSpPr>
              <a:spLocks noChangeShapeType="1"/>
            </p:cNvSpPr>
            <p:nvPr/>
          </p:nvSpPr>
          <p:spPr bwMode="auto">
            <a:xfrm flipH="1">
              <a:off x="1974" y="720"/>
              <a:ext cx="47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7114" name="Rectangle 24"/>
            <p:cNvSpPr>
              <a:spLocks noChangeArrowheads="1"/>
            </p:cNvSpPr>
            <p:nvPr/>
          </p:nvSpPr>
          <p:spPr bwMode="auto">
            <a:xfrm rot="10800000">
              <a:off x="864" y="576"/>
              <a:ext cx="192" cy="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87115" name="Group 25"/>
            <p:cNvGrpSpPr/>
            <p:nvPr/>
          </p:nvGrpSpPr>
          <p:grpSpPr bwMode="auto">
            <a:xfrm>
              <a:off x="2112" y="624"/>
              <a:ext cx="145" cy="193"/>
              <a:chOff x="2831" y="1391"/>
              <a:chExt cx="145" cy="193"/>
            </a:xfrm>
          </p:grpSpPr>
          <p:sp>
            <p:nvSpPr>
              <p:cNvPr id="87154" name="Line 26"/>
              <p:cNvSpPr>
                <a:spLocks noChangeShapeType="1"/>
              </p:cNvSpPr>
              <p:nvPr/>
            </p:nvSpPr>
            <p:spPr bwMode="auto">
              <a:xfrm rot="-5400000">
                <a:off x="2735" y="1487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7155" name="Line 27"/>
              <p:cNvSpPr>
                <a:spLocks noChangeShapeType="1"/>
              </p:cNvSpPr>
              <p:nvPr/>
            </p:nvSpPr>
            <p:spPr bwMode="auto">
              <a:xfrm rot="-5400000">
                <a:off x="2880" y="148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7156" name="Line 28"/>
              <p:cNvSpPr>
                <a:spLocks noChangeShapeType="1"/>
              </p:cNvSpPr>
              <p:nvPr/>
            </p:nvSpPr>
            <p:spPr bwMode="auto">
              <a:xfrm rot="16200000" flipH="1">
                <a:off x="2856" y="1368"/>
                <a:ext cx="96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157" name="Line 29"/>
              <p:cNvSpPr>
                <a:spLocks noChangeShapeType="1"/>
              </p:cNvSpPr>
              <p:nvPr/>
            </p:nvSpPr>
            <p:spPr bwMode="auto">
              <a:xfrm rot="5400000" flipH="1" flipV="1">
                <a:off x="2856" y="1464"/>
                <a:ext cx="96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7116" name="Line 30"/>
            <p:cNvSpPr>
              <a:spLocks noChangeShapeType="1"/>
            </p:cNvSpPr>
            <p:nvPr/>
          </p:nvSpPr>
          <p:spPr bwMode="auto">
            <a:xfrm flipV="1">
              <a:off x="1200" y="1296"/>
              <a:ext cx="19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7117" name="Rectangle 31"/>
            <p:cNvSpPr>
              <a:spLocks noChangeArrowheads="1"/>
            </p:cNvSpPr>
            <p:nvPr/>
          </p:nvSpPr>
          <p:spPr bwMode="auto">
            <a:xfrm>
              <a:off x="1402" y="1152"/>
              <a:ext cx="576" cy="528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118" name="AutoShape 32"/>
            <p:cNvSpPr>
              <a:spLocks noChangeArrowheads="1"/>
            </p:cNvSpPr>
            <p:nvPr/>
          </p:nvSpPr>
          <p:spPr bwMode="auto">
            <a:xfrm rot="5400000">
              <a:off x="1594" y="1200"/>
              <a:ext cx="96" cy="9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119" name="Line 33"/>
            <p:cNvSpPr>
              <a:spLocks noChangeShapeType="1"/>
            </p:cNvSpPr>
            <p:nvPr/>
          </p:nvSpPr>
          <p:spPr bwMode="auto">
            <a:xfrm>
              <a:off x="1450" y="129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87120" name="Group 34"/>
            <p:cNvGrpSpPr/>
            <p:nvPr/>
          </p:nvGrpSpPr>
          <p:grpSpPr bwMode="auto">
            <a:xfrm>
              <a:off x="1834" y="1440"/>
              <a:ext cx="96" cy="96"/>
              <a:chOff x="3360" y="2832"/>
              <a:chExt cx="96" cy="96"/>
            </a:xfrm>
          </p:grpSpPr>
          <p:sp>
            <p:nvSpPr>
              <p:cNvPr id="87152" name="Line 35"/>
              <p:cNvSpPr>
                <a:spLocks noChangeShapeType="1"/>
              </p:cNvSpPr>
              <p:nvPr/>
            </p:nvSpPr>
            <p:spPr bwMode="auto">
              <a:xfrm>
                <a:off x="3360" y="2880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7153" name="Line 36"/>
              <p:cNvSpPr>
                <a:spLocks noChangeShapeType="1"/>
              </p:cNvSpPr>
              <p:nvPr/>
            </p:nvSpPr>
            <p:spPr bwMode="auto">
              <a:xfrm rot="-5400000">
                <a:off x="3360" y="2880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7121" name="Group 37"/>
            <p:cNvGrpSpPr/>
            <p:nvPr/>
          </p:nvGrpSpPr>
          <p:grpSpPr bwMode="auto">
            <a:xfrm>
              <a:off x="1450" y="1488"/>
              <a:ext cx="96" cy="96"/>
              <a:chOff x="3360" y="2832"/>
              <a:chExt cx="96" cy="96"/>
            </a:xfrm>
          </p:grpSpPr>
          <p:sp>
            <p:nvSpPr>
              <p:cNvPr id="87150" name="Line 38"/>
              <p:cNvSpPr>
                <a:spLocks noChangeShapeType="1"/>
              </p:cNvSpPr>
              <p:nvPr/>
            </p:nvSpPr>
            <p:spPr bwMode="auto">
              <a:xfrm>
                <a:off x="3360" y="2880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7151" name="Line 39"/>
              <p:cNvSpPr>
                <a:spLocks noChangeShapeType="1"/>
              </p:cNvSpPr>
              <p:nvPr/>
            </p:nvSpPr>
            <p:spPr bwMode="auto">
              <a:xfrm rot="-5400000">
                <a:off x="3360" y="2880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7122" name="Text Box 40"/>
            <p:cNvSpPr txBox="1">
              <a:spLocks noChangeArrowheads="1"/>
            </p:cNvSpPr>
            <p:nvPr/>
          </p:nvSpPr>
          <p:spPr bwMode="auto">
            <a:xfrm rot="5400000">
              <a:off x="1727" y="1113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en-US" altLang="zh-CN" sz="2400">
                  <a:ea typeface="楷体_GB2312" pitchFamily="49" charset="-122"/>
                </a:rPr>
                <a:t>8</a:t>
              </a:r>
              <a:endParaRPr kumimoji="1" lang="en-US" altLang="zh-CN" sz="2400">
                <a:ea typeface="楷体_GB2312" pitchFamily="49" charset="-122"/>
              </a:endParaRPr>
            </a:p>
          </p:txBody>
        </p:sp>
        <p:sp>
          <p:nvSpPr>
            <p:cNvPr id="87123" name="Line 41"/>
            <p:cNvSpPr>
              <a:spLocks noChangeShapeType="1"/>
            </p:cNvSpPr>
            <p:nvPr/>
          </p:nvSpPr>
          <p:spPr bwMode="auto">
            <a:xfrm>
              <a:off x="672" y="1536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7124" name="Oval 42"/>
            <p:cNvSpPr>
              <a:spLocks noChangeArrowheads="1"/>
            </p:cNvSpPr>
            <p:nvPr/>
          </p:nvSpPr>
          <p:spPr bwMode="auto">
            <a:xfrm>
              <a:off x="624" y="1488"/>
              <a:ext cx="68" cy="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125" name="Line 43"/>
            <p:cNvSpPr>
              <a:spLocks noChangeShapeType="1"/>
            </p:cNvSpPr>
            <p:nvPr/>
          </p:nvSpPr>
          <p:spPr bwMode="auto">
            <a:xfrm flipH="1">
              <a:off x="1984" y="1392"/>
              <a:ext cx="4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7126" name="Oval 44"/>
            <p:cNvSpPr>
              <a:spLocks noChangeArrowheads="1"/>
            </p:cNvSpPr>
            <p:nvPr/>
          </p:nvSpPr>
          <p:spPr bwMode="auto">
            <a:xfrm flipH="1">
              <a:off x="624" y="1056"/>
              <a:ext cx="68" cy="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127" name="Rectangle 45"/>
            <p:cNvSpPr>
              <a:spLocks noChangeArrowheads="1"/>
            </p:cNvSpPr>
            <p:nvPr/>
          </p:nvSpPr>
          <p:spPr bwMode="auto">
            <a:xfrm rot="10800000">
              <a:off x="864" y="1488"/>
              <a:ext cx="192" cy="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87128" name="Group 46"/>
            <p:cNvGrpSpPr/>
            <p:nvPr/>
          </p:nvGrpSpPr>
          <p:grpSpPr bwMode="auto">
            <a:xfrm>
              <a:off x="2112" y="1296"/>
              <a:ext cx="145" cy="193"/>
              <a:chOff x="2831" y="1391"/>
              <a:chExt cx="145" cy="193"/>
            </a:xfrm>
          </p:grpSpPr>
          <p:sp>
            <p:nvSpPr>
              <p:cNvPr id="87146" name="Line 47"/>
              <p:cNvSpPr>
                <a:spLocks noChangeShapeType="1"/>
              </p:cNvSpPr>
              <p:nvPr/>
            </p:nvSpPr>
            <p:spPr bwMode="auto">
              <a:xfrm rot="-5400000">
                <a:off x="2735" y="1487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7147" name="Line 48"/>
              <p:cNvSpPr>
                <a:spLocks noChangeShapeType="1"/>
              </p:cNvSpPr>
              <p:nvPr/>
            </p:nvSpPr>
            <p:spPr bwMode="auto">
              <a:xfrm rot="-5400000">
                <a:off x="2880" y="148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7148" name="Line 49"/>
              <p:cNvSpPr>
                <a:spLocks noChangeShapeType="1"/>
              </p:cNvSpPr>
              <p:nvPr/>
            </p:nvSpPr>
            <p:spPr bwMode="auto">
              <a:xfrm rot="16200000" flipH="1">
                <a:off x="2856" y="1368"/>
                <a:ext cx="96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149" name="Line 50"/>
              <p:cNvSpPr>
                <a:spLocks noChangeShapeType="1"/>
              </p:cNvSpPr>
              <p:nvPr/>
            </p:nvSpPr>
            <p:spPr bwMode="auto">
              <a:xfrm rot="5400000" flipH="1" flipV="1">
                <a:off x="2856" y="1464"/>
                <a:ext cx="96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7129" name="Oval 51"/>
            <p:cNvSpPr>
              <a:spLocks noChangeArrowheads="1"/>
            </p:cNvSpPr>
            <p:nvPr/>
          </p:nvSpPr>
          <p:spPr bwMode="auto">
            <a:xfrm flipH="1">
              <a:off x="2966" y="1008"/>
              <a:ext cx="68" cy="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130" name="Line 52"/>
            <p:cNvSpPr>
              <a:spLocks noChangeShapeType="1"/>
            </p:cNvSpPr>
            <p:nvPr/>
          </p:nvSpPr>
          <p:spPr bwMode="auto">
            <a:xfrm>
              <a:off x="2448" y="1056"/>
              <a:ext cx="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7131" name="Line 53"/>
            <p:cNvSpPr>
              <a:spLocks noChangeShapeType="1"/>
            </p:cNvSpPr>
            <p:nvPr/>
          </p:nvSpPr>
          <p:spPr bwMode="auto">
            <a:xfrm flipH="1">
              <a:off x="672" y="1104"/>
              <a:ext cx="52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7132" name="Line 54"/>
            <p:cNvSpPr>
              <a:spLocks noChangeShapeType="1"/>
            </p:cNvSpPr>
            <p:nvPr/>
          </p:nvSpPr>
          <p:spPr bwMode="auto">
            <a:xfrm flipH="1">
              <a:off x="2880" y="1056"/>
              <a:ext cx="1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7133" name="Rectangle 55"/>
            <p:cNvSpPr>
              <a:spLocks noChangeArrowheads="1"/>
            </p:cNvSpPr>
            <p:nvPr/>
          </p:nvSpPr>
          <p:spPr bwMode="auto">
            <a:xfrm>
              <a:off x="2544" y="1008"/>
              <a:ext cx="192" cy="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134" name="Rectangle 56"/>
            <p:cNvSpPr>
              <a:spLocks noChangeArrowheads="1"/>
            </p:cNvSpPr>
            <p:nvPr/>
          </p:nvSpPr>
          <p:spPr bwMode="auto">
            <a:xfrm rot="10800000">
              <a:off x="864" y="1056"/>
              <a:ext cx="192" cy="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7135" name="Rectangle 57"/>
            <p:cNvSpPr>
              <a:spLocks noChangeArrowheads="1"/>
            </p:cNvSpPr>
            <p:nvPr/>
          </p:nvSpPr>
          <p:spPr bwMode="auto">
            <a:xfrm>
              <a:off x="240" y="432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 b="1" i="1">
                  <a:solidFill>
                    <a:srgbClr val="FF0066"/>
                  </a:solidFill>
                </a:rPr>
                <a:t>U</a:t>
              </a:r>
              <a:r>
                <a:rPr kumimoji="1" lang="en-US" altLang="zh-CN" sz="2400" b="1" baseline="-25000">
                  <a:solidFill>
                    <a:srgbClr val="FF0066"/>
                  </a:solidFill>
                </a:rPr>
                <a:t>1</a:t>
              </a:r>
              <a:endParaRPr kumimoji="1" lang="en-US" altLang="zh-CN" sz="2400" b="1">
                <a:solidFill>
                  <a:srgbClr val="FF0066"/>
                </a:solidFill>
              </a:endParaRPr>
            </a:p>
          </p:txBody>
        </p:sp>
        <p:sp>
          <p:nvSpPr>
            <p:cNvPr id="87136" name="Rectangle 58"/>
            <p:cNvSpPr>
              <a:spLocks noChangeArrowheads="1"/>
            </p:cNvSpPr>
            <p:nvPr/>
          </p:nvSpPr>
          <p:spPr bwMode="auto">
            <a:xfrm>
              <a:off x="240" y="1344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 b="1" i="1">
                  <a:solidFill>
                    <a:srgbClr val="FF0066"/>
                  </a:solidFill>
                </a:rPr>
                <a:t>U</a:t>
              </a:r>
              <a:r>
                <a:rPr kumimoji="1" lang="en-US" altLang="zh-CN" sz="2400" b="1" baseline="-25000">
                  <a:solidFill>
                    <a:srgbClr val="FF0066"/>
                  </a:solidFill>
                </a:rPr>
                <a:t>2</a:t>
              </a:r>
              <a:endParaRPr kumimoji="1" lang="en-US" altLang="zh-CN" sz="2400" b="1">
                <a:solidFill>
                  <a:srgbClr val="FF0066"/>
                </a:solidFill>
              </a:endParaRPr>
            </a:p>
          </p:txBody>
        </p:sp>
        <p:sp>
          <p:nvSpPr>
            <p:cNvPr id="87137" name="Text Box 59"/>
            <p:cNvSpPr txBox="1">
              <a:spLocks noChangeArrowheads="1"/>
            </p:cNvSpPr>
            <p:nvPr/>
          </p:nvSpPr>
          <p:spPr bwMode="auto">
            <a:xfrm>
              <a:off x="288" y="912"/>
              <a:ext cx="3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400" b="1" i="1"/>
                <a:t>u</a:t>
              </a:r>
              <a:r>
                <a:rPr kumimoji="1" lang="en-US" altLang="zh-CN" sz="2400" b="1" baseline="-25000"/>
                <a:t>i</a:t>
              </a:r>
              <a:endParaRPr kumimoji="1" lang="en-US" altLang="zh-CN" sz="2400" b="1" baseline="-25000"/>
            </a:p>
          </p:txBody>
        </p:sp>
        <p:sp>
          <p:nvSpPr>
            <p:cNvPr id="87138" name="Rectangle 60"/>
            <p:cNvSpPr>
              <a:spLocks noChangeArrowheads="1"/>
            </p:cNvSpPr>
            <p:nvPr/>
          </p:nvSpPr>
          <p:spPr bwMode="auto">
            <a:xfrm>
              <a:off x="2150" y="768"/>
              <a:ext cx="4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 b="1"/>
                <a:t>D</a:t>
              </a:r>
              <a:r>
                <a:rPr kumimoji="1" lang="en-US" altLang="zh-CN" sz="2400" b="1" baseline="-25000"/>
                <a:t>1</a:t>
              </a:r>
              <a:endParaRPr kumimoji="1" lang="en-US" altLang="zh-CN" sz="2400" b="1" baseline="-25000"/>
            </a:p>
          </p:txBody>
        </p:sp>
        <p:sp>
          <p:nvSpPr>
            <p:cNvPr id="87139" name="Rectangle 61"/>
            <p:cNvSpPr>
              <a:spLocks noChangeArrowheads="1"/>
            </p:cNvSpPr>
            <p:nvPr/>
          </p:nvSpPr>
          <p:spPr bwMode="auto">
            <a:xfrm>
              <a:off x="2198" y="1440"/>
              <a:ext cx="4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 b="1"/>
                <a:t>D</a:t>
              </a:r>
              <a:r>
                <a:rPr kumimoji="1" lang="en-US" altLang="zh-CN" sz="2400" b="1" baseline="-25000"/>
                <a:t>2</a:t>
              </a:r>
              <a:endParaRPr kumimoji="1" lang="en-US" altLang="zh-CN" sz="2400" b="1" baseline="-25000"/>
            </a:p>
          </p:txBody>
        </p:sp>
        <p:grpSp>
          <p:nvGrpSpPr>
            <p:cNvPr id="87140" name="Group 62"/>
            <p:cNvGrpSpPr/>
            <p:nvPr/>
          </p:nvGrpSpPr>
          <p:grpSpPr bwMode="auto">
            <a:xfrm rot="-5400000">
              <a:off x="2808" y="1368"/>
              <a:ext cx="145" cy="193"/>
              <a:chOff x="2831" y="1391"/>
              <a:chExt cx="145" cy="193"/>
            </a:xfrm>
          </p:grpSpPr>
          <p:sp>
            <p:nvSpPr>
              <p:cNvPr id="87142" name="Line 63"/>
              <p:cNvSpPr>
                <a:spLocks noChangeShapeType="1"/>
              </p:cNvSpPr>
              <p:nvPr/>
            </p:nvSpPr>
            <p:spPr bwMode="auto">
              <a:xfrm rot="-5400000">
                <a:off x="2735" y="1487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7143" name="Line 64"/>
              <p:cNvSpPr>
                <a:spLocks noChangeShapeType="1"/>
              </p:cNvSpPr>
              <p:nvPr/>
            </p:nvSpPr>
            <p:spPr bwMode="auto">
              <a:xfrm rot="-5400000">
                <a:off x="2880" y="148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7144" name="Line 65"/>
              <p:cNvSpPr>
                <a:spLocks noChangeShapeType="1"/>
              </p:cNvSpPr>
              <p:nvPr/>
            </p:nvSpPr>
            <p:spPr bwMode="auto">
              <a:xfrm rot="16200000" flipH="1">
                <a:off x="2856" y="1368"/>
                <a:ext cx="96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145" name="Line 66"/>
              <p:cNvSpPr>
                <a:spLocks noChangeShapeType="1"/>
              </p:cNvSpPr>
              <p:nvPr/>
            </p:nvSpPr>
            <p:spPr bwMode="auto">
              <a:xfrm rot="5400000" flipH="1" flipV="1">
                <a:off x="2856" y="1464"/>
                <a:ext cx="96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7141" name="Line 67"/>
            <p:cNvSpPr>
              <a:spLocks noChangeShapeType="1"/>
            </p:cNvSpPr>
            <p:nvPr/>
          </p:nvSpPr>
          <p:spPr bwMode="auto">
            <a:xfrm>
              <a:off x="2976" y="1392"/>
              <a:ext cx="0" cy="6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04580" name="Rectangle 68"/>
          <p:cNvSpPr>
            <a:spLocks noChangeArrowheads="1"/>
          </p:cNvSpPr>
          <p:nvPr/>
        </p:nvSpPr>
        <p:spPr bwMode="auto">
          <a:xfrm>
            <a:off x="3635375" y="1052513"/>
            <a:ext cx="9382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2400" b="1" i="1">
                <a:solidFill>
                  <a:srgbClr val="0033CC"/>
                </a:solidFill>
              </a:rPr>
              <a:t>u</a:t>
            </a:r>
            <a:r>
              <a:rPr kumimoji="1" lang="en-US" altLang="zh-CN" sz="2400" b="1" baseline="-25000">
                <a:solidFill>
                  <a:srgbClr val="0033CC"/>
                </a:solidFill>
              </a:rPr>
              <a:t>O1</a:t>
            </a:r>
            <a:endParaRPr kumimoji="1" lang="en-US" altLang="zh-CN" sz="2400" b="1" baseline="-25000">
              <a:solidFill>
                <a:srgbClr val="0033CC"/>
              </a:solidFill>
            </a:endParaRPr>
          </a:p>
        </p:txBody>
      </p:sp>
      <p:sp>
        <p:nvSpPr>
          <p:cNvPr id="704581" name="Rectangle 69"/>
          <p:cNvSpPr>
            <a:spLocks noChangeArrowheads="1"/>
          </p:cNvSpPr>
          <p:nvPr/>
        </p:nvSpPr>
        <p:spPr bwMode="auto">
          <a:xfrm>
            <a:off x="3686175" y="2466975"/>
            <a:ext cx="957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2400" b="1" i="1">
                <a:solidFill>
                  <a:srgbClr val="0033CC"/>
                </a:solidFill>
              </a:rPr>
              <a:t>u</a:t>
            </a:r>
            <a:r>
              <a:rPr kumimoji="1" lang="en-US" altLang="zh-CN" sz="2400" b="1" baseline="-25000">
                <a:solidFill>
                  <a:srgbClr val="0033CC"/>
                </a:solidFill>
              </a:rPr>
              <a:t>O2</a:t>
            </a:r>
            <a:endParaRPr kumimoji="1" lang="en-US" altLang="zh-CN" sz="2400" b="1" baseline="-25000">
              <a:solidFill>
                <a:srgbClr val="0033CC"/>
              </a:solidFill>
            </a:endParaRPr>
          </a:p>
        </p:txBody>
      </p:sp>
      <p:sp>
        <p:nvSpPr>
          <p:cNvPr id="704582" name="Text Box 70"/>
          <p:cNvSpPr txBox="1">
            <a:spLocks noChangeArrowheads="1"/>
          </p:cNvSpPr>
          <p:nvPr/>
        </p:nvSpPr>
        <p:spPr bwMode="auto">
          <a:xfrm>
            <a:off x="971550" y="3429000"/>
            <a:ext cx="5397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ea typeface="楷体_GB2312" pitchFamily="49" charset="-122"/>
              </a:rPr>
              <a:t>设 </a:t>
            </a:r>
            <a:r>
              <a:rPr kumimoji="1" lang="en-US" altLang="zh-CN" sz="2800" b="1" i="1">
                <a:solidFill>
                  <a:srgbClr val="FF3300"/>
                </a:solidFill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3300"/>
                </a:solidFill>
                <a:ea typeface="楷体_GB2312" pitchFamily="49" charset="-122"/>
              </a:rPr>
              <a:t>1</a:t>
            </a:r>
            <a:r>
              <a:rPr kumimoji="1" lang="en-US" altLang="zh-CN" sz="2800" b="1">
                <a:solidFill>
                  <a:srgbClr val="FF3300"/>
                </a:solidFill>
                <a:ea typeface="楷体_GB2312" pitchFamily="49" charset="-122"/>
              </a:rPr>
              <a:t> &gt; </a:t>
            </a:r>
            <a:r>
              <a:rPr kumimoji="1" lang="en-US" altLang="zh-CN" sz="2800" b="1" i="1">
                <a:solidFill>
                  <a:srgbClr val="FF3300"/>
                </a:solidFill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3300"/>
                </a:solidFill>
                <a:ea typeface="楷体_GB2312" pitchFamily="49" charset="-122"/>
              </a:rPr>
              <a:t>2</a:t>
            </a:r>
            <a:r>
              <a:rPr kumimoji="1" lang="en-US" altLang="zh-CN" sz="2800" b="1" baseline="-25000">
                <a:ea typeface="楷体_GB2312" pitchFamily="49" charset="-122"/>
              </a:rPr>
              <a:t> </a:t>
            </a:r>
            <a:r>
              <a:rPr kumimoji="1" lang="zh-CN" altLang="en-US" sz="2800" b="1">
                <a:ea typeface="楷体_GB2312" pitchFamily="49" charset="-122"/>
              </a:rPr>
              <a:t>，比较器采用单电源</a:t>
            </a:r>
            <a:endParaRPr kumimoji="1" lang="zh-CN" altLang="en-US" sz="2800" b="1">
              <a:ea typeface="楷体_GB2312" pitchFamily="49" charset="-122"/>
            </a:endParaRPr>
          </a:p>
        </p:txBody>
      </p:sp>
      <p:graphicFrame>
        <p:nvGraphicFramePr>
          <p:cNvPr id="704637" name="Group 125"/>
          <p:cNvGraphicFramePr>
            <a:graphicFrameLocks noGrp="1"/>
          </p:cNvGraphicFramePr>
          <p:nvPr/>
        </p:nvGraphicFramePr>
        <p:xfrm>
          <a:off x="838200" y="4005263"/>
          <a:ext cx="7315200" cy="2376488"/>
        </p:xfrm>
        <a:graphic>
          <a:graphicData uri="http://schemas.openxmlformats.org/drawingml/2006/table">
            <a:tbl>
              <a:tblPr/>
              <a:tblGrid>
                <a:gridCol w="1828800"/>
                <a:gridCol w="1828800"/>
                <a:gridCol w="1947863"/>
                <a:gridCol w="1709737"/>
              </a:tblGrid>
              <a:tr h="5476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endParaRPr kumimoji="0" lang="en-US" altLang="zh-CN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O1     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O2</a:t>
                      </a:r>
                      <a:endParaRPr kumimoji="0" lang="en-US" altLang="zh-CN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D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 D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</a:t>
                      </a:r>
                      <a:endParaRPr kumimoji="0" lang="en-US" altLang="zh-CN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32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en-US" altLang="zh-CN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</a:t>
                      </a: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159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&gt;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96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&lt; u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 </a:t>
                      </a: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&lt; </a:t>
                      </a: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  <a:r>
                        <a:rPr kumimoji="0" lang="en-US" altLang="zh-CN" sz="2400" b="1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-2500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04611" name="Text Box 99"/>
          <p:cNvSpPr txBox="1">
            <a:spLocks noChangeArrowheads="1"/>
          </p:cNvSpPr>
          <p:nvPr/>
        </p:nvSpPr>
        <p:spPr bwMode="auto">
          <a:xfrm>
            <a:off x="3505200" y="462915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i="1">
                <a:solidFill>
                  <a:srgbClr val="FF0066"/>
                </a:solidFill>
              </a:rPr>
              <a:t>U</a:t>
            </a:r>
            <a:r>
              <a:rPr kumimoji="1" lang="en-US" altLang="zh-CN" sz="2400" b="1" baseline="-25000">
                <a:solidFill>
                  <a:srgbClr val="FF0066"/>
                </a:solidFill>
              </a:rPr>
              <a:t>Omax</a:t>
            </a:r>
            <a:endParaRPr kumimoji="1" lang="en-US" altLang="zh-CN" sz="2400" b="1" baseline="-25000">
              <a:solidFill>
                <a:srgbClr val="FF0066"/>
              </a:solidFill>
            </a:endParaRPr>
          </a:p>
        </p:txBody>
      </p:sp>
      <p:sp>
        <p:nvSpPr>
          <p:cNvPr id="704612" name="Text Box 100"/>
          <p:cNvSpPr txBox="1">
            <a:spLocks noChangeArrowheads="1"/>
          </p:cNvSpPr>
          <p:nvPr/>
        </p:nvSpPr>
        <p:spPr bwMode="auto">
          <a:xfrm>
            <a:off x="4648200" y="4629150"/>
            <a:ext cx="1870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截止  导通</a:t>
            </a:r>
            <a:endParaRPr kumimoji="1" lang="zh-CN" altLang="en-US" sz="2400" b="1">
              <a:solidFill>
                <a:srgbClr val="00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04613" name="Text Box 101"/>
          <p:cNvSpPr txBox="1">
            <a:spLocks noChangeArrowheads="1"/>
          </p:cNvSpPr>
          <p:nvPr/>
        </p:nvSpPr>
        <p:spPr bwMode="auto">
          <a:xfrm>
            <a:off x="7010400" y="4629150"/>
            <a:ext cx="6731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i="1">
                <a:solidFill>
                  <a:srgbClr val="FF0066"/>
                </a:solidFill>
              </a:rPr>
              <a:t>U</a:t>
            </a:r>
            <a:r>
              <a:rPr kumimoji="1" lang="en-US" altLang="zh-CN" sz="2400" b="1" baseline="-25000">
                <a:solidFill>
                  <a:srgbClr val="FF0066"/>
                </a:solidFill>
              </a:rPr>
              <a:t>Z</a:t>
            </a:r>
            <a:endParaRPr kumimoji="1" lang="en-US" altLang="zh-CN" sz="2400" b="1" baseline="30000">
              <a:solidFill>
                <a:srgbClr val="FF0066"/>
              </a:solidFill>
            </a:endParaRPr>
          </a:p>
        </p:txBody>
      </p:sp>
      <p:sp>
        <p:nvSpPr>
          <p:cNvPr id="704614" name="Text Box 102"/>
          <p:cNvSpPr txBox="1">
            <a:spLocks noChangeArrowheads="1"/>
          </p:cNvSpPr>
          <p:nvPr/>
        </p:nvSpPr>
        <p:spPr bwMode="auto">
          <a:xfrm>
            <a:off x="2940050" y="46291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0066"/>
                </a:solidFill>
              </a:rPr>
              <a:t>0</a:t>
            </a:r>
            <a:endParaRPr kumimoji="1" lang="en-US" altLang="zh-CN" sz="2400" b="1">
              <a:solidFill>
                <a:srgbClr val="FF0066"/>
              </a:solidFill>
            </a:endParaRPr>
          </a:p>
        </p:txBody>
      </p:sp>
      <p:sp>
        <p:nvSpPr>
          <p:cNvPr id="704615" name="Text Box 103"/>
          <p:cNvSpPr txBox="1">
            <a:spLocks noChangeArrowheads="1"/>
          </p:cNvSpPr>
          <p:nvPr/>
        </p:nvSpPr>
        <p:spPr bwMode="auto">
          <a:xfrm>
            <a:off x="2895600" y="523875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i="1">
                <a:solidFill>
                  <a:srgbClr val="FF0066"/>
                </a:solidFill>
              </a:rPr>
              <a:t>U</a:t>
            </a:r>
            <a:r>
              <a:rPr kumimoji="1" lang="en-US" altLang="zh-CN" sz="2400" b="1" baseline="-25000">
                <a:solidFill>
                  <a:srgbClr val="FF0066"/>
                </a:solidFill>
              </a:rPr>
              <a:t>Omax</a:t>
            </a:r>
            <a:endParaRPr kumimoji="1" lang="en-US" altLang="zh-CN" sz="2400" b="1">
              <a:solidFill>
                <a:srgbClr val="FF0066"/>
              </a:solidFill>
            </a:endParaRPr>
          </a:p>
        </p:txBody>
      </p:sp>
      <p:sp>
        <p:nvSpPr>
          <p:cNvPr id="704616" name="Text Box 104"/>
          <p:cNvSpPr txBox="1">
            <a:spLocks noChangeArrowheads="1"/>
          </p:cNvSpPr>
          <p:nvPr/>
        </p:nvSpPr>
        <p:spPr bwMode="auto">
          <a:xfrm>
            <a:off x="3810000" y="52387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0066"/>
                </a:solidFill>
              </a:rPr>
              <a:t>0</a:t>
            </a:r>
            <a:endParaRPr kumimoji="1" lang="en-US" altLang="zh-CN" sz="2400" b="1">
              <a:solidFill>
                <a:srgbClr val="FF0066"/>
              </a:solidFill>
            </a:endParaRPr>
          </a:p>
        </p:txBody>
      </p:sp>
      <p:sp>
        <p:nvSpPr>
          <p:cNvPr id="704617" name="Text Box 105"/>
          <p:cNvSpPr txBox="1">
            <a:spLocks noChangeArrowheads="1"/>
          </p:cNvSpPr>
          <p:nvPr/>
        </p:nvSpPr>
        <p:spPr bwMode="auto">
          <a:xfrm>
            <a:off x="4648200" y="5238750"/>
            <a:ext cx="1870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导通  截止</a:t>
            </a:r>
            <a:endParaRPr kumimoji="1" lang="zh-CN" altLang="en-US" sz="2400" b="1">
              <a:solidFill>
                <a:srgbClr val="00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04618" name="Text Box 106"/>
          <p:cNvSpPr txBox="1">
            <a:spLocks noChangeArrowheads="1"/>
          </p:cNvSpPr>
          <p:nvPr/>
        </p:nvSpPr>
        <p:spPr bwMode="auto">
          <a:xfrm>
            <a:off x="7010400" y="5213350"/>
            <a:ext cx="654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 i="1">
                <a:solidFill>
                  <a:srgbClr val="FF0066"/>
                </a:solidFill>
              </a:rPr>
              <a:t>U</a:t>
            </a:r>
            <a:r>
              <a:rPr kumimoji="1" lang="en-US" altLang="zh-CN" sz="2400" b="1" baseline="-25000">
                <a:solidFill>
                  <a:srgbClr val="FF0066"/>
                </a:solidFill>
              </a:rPr>
              <a:t>Z</a:t>
            </a:r>
            <a:endParaRPr kumimoji="1" lang="en-US" altLang="zh-CN" sz="2400" b="1" baseline="30000">
              <a:solidFill>
                <a:srgbClr val="FF0066"/>
              </a:solidFill>
            </a:endParaRPr>
          </a:p>
        </p:txBody>
      </p:sp>
      <p:sp>
        <p:nvSpPr>
          <p:cNvPr id="704619" name="Text Box 107"/>
          <p:cNvSpPr txBox="1">
            <a:spLocks noChangeArrowheads="1"/>
          </p:cNvSpPr>
          <p:nvPr/>
        </p:nvSpPr>
        <p:spPr bwMode="auto">
          <a:xfrm>
            <a:off x="3016250" y="5837238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0066"/>
                </a:solidFill>
                <a:ea typeface="楷体_GB2312" pitchFamily="49" charset="-122"/>
              </a:rPr>
              <a:t>0</a:t>
            </a:r>
            <a:endParaRPr kumimoji="1" lang="en-US" altLang="zh-CN" sz="2400" b="1">
              <a:solidFill>
                <a:srgbClr val="FF0066"/>
              </a:solidFill>
              <a:ea typeface="楷体_GB2312" pitchFamily="49" charset="-122"/>
            </a:endParaRPr>
          </a:p>
        </p:txBody>
      </p:sp>
      <p:sp>
        <p:nvSpPr>
          <p:cNvPr id="704620" name="Text Box 108"/>
          <p:cNvSpPr txBox="1">
            <a:spLocks noChangeArrowheads="1"/>
          </p:cNvSpPr>
          <p:nvPr/>
        </p:nvSpPr>
        <p:spPr bwMode="auto">
          <a:xfrm>
            <a:off x="3810000" y="58229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0066"/>
                </a:solidFill>
                <a:ea typeface="楷体_GB2312" pitchFamily="49" charset="-122"/>
              </a:rPr>
              <a:t>0</a:t>
            </a:r>
            <a:endParaRPr kumimoji="1" lang="en-US" altLang="zh-CN" sz="2400" b="1">
              <a:solidFill>
                <a:srgbClr val="FF0066"/>
              </a:solidFill>
              <a:ea typeface="楷体_GB2312" pitchFamily="49" charset="-122"/>
            </a:endParaRPr>
          </a:p>
        </p:txBody>
      </p:sp>
      <p:sp>
        <p:nvSpPr>
          <p:cNvPr id="704621" name="Text Box 109"/>
          <p:cNvSpPr txBox="1">
            <a:spLocks noChangeArrowheads="1"/>
          </p:cNvSpPr>
          <p:nvPr/>
        </p:nvSpPr>
        <p:spPr bwMode="auto">
          <a:xfrm>
            <a:off x="4648200" y="5862638"/>
            <a:ext cx="1965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4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截止  截止</a:t>
            </a:r>
            <a:endParaRPr kumimoji="1" lang="zh-CN" altLang="en-US" sz="2400" b="1">
              <a:solidFill>
                <a:srgbClr val="00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04622" name="Text Box 110"/>
          <p:cNvSpPr txBox="1">
            <a:spLocks noChangeArrowheads="1"/>
          </p:cNvSpPr>
          <p:nvPr/>
        </p:nvSpPr>
        <p:spPr bwMode="auto">
          <a:xfrm>
            <a:off x="7162800" y="58372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FF0066"/>
                </a:solidFill>
                <a:ea typeface="楷体_GB2312" pitchFamily="49" charset="-122"/>
              </a:rPr>
              <a:t>0</a:t>
            </a:r>
            <a:endParaRPr kumimoji="1" lang="en-US" altLang="zh-CN" sz="2400" b="1">
              <a:solidFill>
                <a:srgbClr val="FF0066"/>
              </a:solidFill>
              <a:ea typeface="楷体_GB2312" pitchFamily="49" charset="-122"/>
            </a:endParaRPr>
          </a:p>
        </p:txBody>
      </p:sp>
      <p:sp>
        <p:nvSpPr>
          <p:cNvPr id="704623" name="Rectangle 111"/>
          <p:cNvSpPr>
            <a:spLocks noChangeArrowheads="1"/>
          </p:cNvSpPr>
          <p:nvPr/>
        </p:nvSpPr>
        <p:spPr bwMode="auto">
          <a:xfrm>
            <a:off x="5430838" y="1395413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2400" b="1" i="1">
                <a:solidFill>
                  <a:srgbClr val="FF0066"/>
                </a:solidFill>
              </a:rPr>
              <a:t>U</a:t>
            </a:r>
            <a:r>
              <a:rPr kumimoji="1" lang="en-US" altLang="zh-CN" sz="2400" b="1" baseline="-25000">
                <a:solidFill>
                  <a:srgbClr val="FF0066"/>
                </a:solidFill>
              </a:rPr>
              <a:t>Z</a:t>
            </a:r>
            <a:endParaRPr kumimoji="1" lang="en-US" altLang="zh-CN" sz="2400" b="1">
              <a:solidFill>
                <a:srgbClr val="FF0066"/>
              </a:solidFill>
            </a:endParaRPr>
          </a:p>
        </p:txBody>
      </p:sp>
      <p:grpSp>
        <p:nvGrpSpPr>
          <p:cNvPr id="704624" name="Group 112"/>
          <p:cNvGrpSpPr/>
          <p:nvPr/>
        </p:nvGrpSpPr>
        <p:grpSpPr bwMode="auto">
          <a:xfrm>
            <a:off x="5640388" y="760413"/>
            <a:ext cx="3001962" cy="1930400"/>
            <a:chOff x="3648" y="560"/>
            <a:chExt cx="1891" cy="1216"/>
          </a:xfrm>
        </p:grpSpPr>
        <p:sp>
          <p:nvSpPr>
            <p:cNvPr id="87096" name="Line 113"/>
            <p:cNvSpPr>
              <a:spLocks noChangeShapeType="1"/>
            </p:cNvSpPr>
            <p:nvPr/>
          </p:nvSpPr>
          <p:spPr bwMode="auto">
            <a:xfrm rot="5400000" flipH="1">
              <a:off x="3504" y="1200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97" name="Line 114"/>
            <p:cNvSpPr>
              <a:spLocks noChangeShapeType="1"/>
            </p:cNvSpPr>
            <p:nvPr/>
          </p:nvSpPr>
          <p:spPr bwMode="auto">
            <a:xfrm>
              <a:off x="3840" y="1536"/>
              <a:ext cx="14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98" name="Text Box 115"/>
            <p:cNvSpPr txBox="1">
              <a:spLocks noChangeArrowheads="1"/>
            </p:cNvSpPr>
            <p:nvPr/>
          </p:nvSpPr>
          <p:spPr bwMode="auto">
            <a:xfrm>
              <a:off x="3696" y="148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400" b="1" i="1"/>
                <a:t>O</a:t>
              </a:r>
              <a:endParaRPr kumimoji="1" lang="en-US" altLang="zh-CN" sz="2400" b="1" i="1"/>
            </a:p>
          </p:txBody>
        </p:sp>
        <p:sp>
          <p:nvSpPr>
            <p:cNvPr id="87099" name="Rectangle 116"/>
            <p:cNvSpPr>
              <a:spLocks noChangeArrowheads="1"/>
            </p:cNvSpPr>
            <p:nvPr/>
          </p:nvSpPr>
          <p:spPr bwMode="auto">
            <a:xfrm>
              <a:off x="5280" y="1376"/>
              <a:ext cx="2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 i="1"/>
                <a:t>u</a:t>
              </a:r>
              <a:r>
                <a:rPr kumimoji="1" lang="en-US" altLang="zh-CN" sz="2400" b="1" baseline="-25000"/>
                <a:t>i</a:t>
              </a:r>
              <a:endParaRPr kumimoji="1" lang="en-US" altLang="zh-CN" sz="2400" b="1" baseline="-25000"/>
            </a:p>
          </p:txBody>
        </p:sp>
        <p:sp>
          <p:nvSpPr>
            <p:cNvPr id="87100" name="Rectangle 117"/>
            <p:cNvSpPr>
              <a:spLocks noChangeArrowheads="1"/>
            </p:cNvSpPr>
            <p:nvPr/>
          </p:nvSpPr>
          <p:spPr bwMode="auto">
            <a:xfrm>
              <a:off x="3648" y="560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 i="1"/>
                <a:t>u</a:t>
              </a:r>
              <a:r>
                <a:rPr kumimoji="1" lang="en-US" altLang="zh-CN" sz="2400" b="1" baseline="-25000"/>
                <a:t>o</a:t>
              </a:r>
              <a:endParaRPr kumimoji="1" lang="en-US" altLang="zh-CN" sz="2400" b="1" baseline="-25000"/>
            </a:p>
          </p:txBody>
        </p:sp>
      </p:grpSp>
      <p:sp>
        <p:nvSpPr>
          <p:cNvPr id="704630" name="Rectangle 118"/>
          <p:cNvSpPr>
            <a:spLocks noChangeArrowheads="1"/>
          </p:cNvSpPr>
          <p:nvPr/>
        </p:nvSpPr>
        <p:spPr bwMode="auto">
          <a:xfrm>
            <a:off x="7019925" y="2349500"/>
            <a:ext cx="576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2400" b="1" i="1">
                <a:solidFill>
                  <a:srgbClr val="FF0066"/>
                </a:solidFill>
              </a:rPr>
              <a:t>U</a:t>
            </a:r>
            <a:r>
              <a:rPr kumimoji="1" lang="en-US" altLang="zh-CN" sz="2400" b="1" baseline="-25000">
                <a:solidFill>
                  <a:srgbClr val="FF0066"/>
                </a:solidFill>
              </a:rPr>
              <a:t>1</a:t>
            </a:r>
            <a:endParaRPr kumimoji="1" lang="en-US" altLang="zh-CN" sz="2400" b="1" baseline="-25000">
              <a:solidFill>
                <a:srgbClr val="FF0066"/>
              </a:solidFill>
            </a:endParaRPr>
          </a:p>
        </p:txBody>
      </p:sp>
      <p:sp>
        <p:nvSpPr>
          <p:cNvPr id="704631" name="Rectangle 119"/>
          <p:cNvSpPr>
            <a:spLocks noChangeArrowheads="1"/>
          </p:cNvSpPr>
          <p:nvPr/>
        </p:nvSpPr>
        <p:spPr bwMode="auto">
          <a:xfrm>
            <a:off x="6300788" y="2349500"/>
            <a:ext cx="6207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2400" b="1" i="1">
                <a:solidFill>
                  <a:srgbClr val="FF0066"/>
                </a:solidFill>
              </a:rPr>
              <a:t>U</a:t>
            </a:r>
            <a:r>
              <a:rPr kumimoji="1" lang="en-US" altLang="zh-CN" sz="2400" b="1" baseline="-25000">
                <a:solidFill>
                  <a:srgbClr val="FF0066"/>
                </a:solidFill>
              </a:rPr>
              <a:t>2</a:t>
            </a:r>
            <a:endParaRPr kumimoji="1" lang="en-US" altLang="zh-CN" sz="2400" b="1" baseline="-25000">
              <a:solidFill>
                <a:srgbClr val="FF0066"/>
              </a:solidFill>
            </a:endParaRPr>
          </a:p>
        </p:txBody>
      </p:sp>
      <p:sp>
        <p:nvSpPr>
          <p:cNvPr id="704632" name="Line 120"/>
          <p:cNvSpPr>
            <a:spLocks noChangeShapeType="1"/>
          </p:cNvSpPr>
          <p:nvPr/>
        </p:nvSpPr>
        <p:spPr bwMode="auto">
          <a:xfrm>
            <a:off x="5945188" y="1700213"/>
            <a:ext cx="6858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4633" name="Line 121"/>
          <p:cNvSpPr>
            <a:spLocks noChangeShapeType="1"/>
          </p:cNvSpPr>
          <p:nvPr/>
        </p:nvSpPr>
        <p:spPr bwMode="auto">
          <a:xfrm>
            <a:off x="6630988" y="1700213"/>
            <a:ext cx="0" cy="6096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4634" name="Line 122"/>
          <p:cNvSpPr>
            <a:spLocks noChangeShapeType="1"/>
          </p:cNvSpPr>
          <p:nvPr/>
        </p:nvSpPr>
        <p:spPr bwMode="auto">
          <a:xfrm>
            <a:off x="6630988" y="2309813"/>
            <a:ext cx="5334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4635" name="Line 123"/>
          <p:cNvSpPr>
            <a:spLocks noChangeShapeType="1"/>
          </p:cNvSpPr>
          <p:nvPr/>
        </p:nvSpPr>
        <p:spPr bwMode="auto">
          <a:xfrm>
            <a:off x="7164388" y="1700213"/>
            <a:ext cx="0" cy="60960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zh-CN" altLang="en-US"/>
          </a:p>
        </p:txBody>
      </p:sp>
      <p:sp>
        <p:nvSpPr>
          <p:cNvPr id="704636" name="Line 124"/>
          <p:cNvSpPr>
            <a:spLocks noChangeShapeType="1"/>
          </p:cNvSpPr>
          <p:nvPr/>
        </p:nvSpPr>
        <p:spPr bwMode="auto">
          <a:xfrm>
            <a:off x="7164388" y="1700213"/>
            <a:ext cx="685800" cy="0"/>
          </a:xfrm>
          <a:prstGeom prst="line">
            <a:avLst/>
          </a:prstGeom>
          <a:noFill/>
          <a:ln w="38100">
            <a:solidFill>
              <a:srgbClr val="FF006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0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70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70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045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04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0" dur="500"/>
                                        <p:tgtEl>
                                          <p:spTgt spid="704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44" dur="500"/>
                                        <p:tgtEl>
                                          <p:spTgt spid="704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70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70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9" dur="500"/>
                                        <p:tgtEl>
                                          <p:spTgt spid="704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3" dur="500"/>
                                        <p:tgtEl>
                                          <p:spTgt spid="70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70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3" dur="500"/>
                                        <p:tgtEl>
                                          <p:spTgt spid="70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70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2" presetClass="entr" presetSubtype="4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2" dur="500"/>
                                        <p:tgtEl>
                                          <p:spTgt spid="70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7" dur="500"/>
                                        <p:tgtEl>
                                          <p:spTgt spid="704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92" dur="500"/>
                                        <p:tgtEl>
                                          <p:spTgt spid="70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704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7046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046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10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704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70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70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0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04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70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70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16" grpId="0" advAuto="0" autoUpdateAnimBg="0" build="p"/>
      <p:bldP spid="704517" grpId="0" autoUpdateAnimBg="0"/>
      <p:bldP spid="704580" grpId="0" autoUpdateAnimBg="0"/>
      <p:bldP spid="704581" grpId="0" autoUpdateAnimBg="0"/>
      <p:bldP spid="704582" grpId="0" autoUpdateAnimBg="0" build="p"/>
      <p:bldP spid="704611" grpId="0" autoUpdateAnimBg="0"/>
      <p:bldP spid="704612" grpId="0" autoUpdateAnimBg="0"/>
      <p:bldP spid="704613" grpId="0" autoUpdateAnimBg="0"/>
      <p:bldP spid="704614" grpId="0" autoUpdateAnimBg="0"/>
      <p:bldP spid="704615" grpId="0" autoUpdateAnimBg="0"/>
      <p:bldP spid="704616" grpId="0" autoUpdateAnimBg="0"/>
      <p:bldP spid="704617" grpId="0" autoUpdateAnimBg="0"/>
      <p:bldP spid="704618" grpId="0" autoUpdateAnimBg="0"/>
      <p:bldP spid="704619" grpId="0" autoUpdateAnimBg="0"/>
      <p:bldP spid="704620" grpId="0" autoUpdateAnimBg="0"/>
      <p:bldP spid="704621" grpId="0" autoUpdateAnimBg="0"/>
      <p:bldP spid="704622" grpId="0" autoUpdateAnimBg="0"/>
      <p:bldP spid="704623" grpId="0" autoUpdateAnimBg="0" build="p"/>
      <p:bldP spid="704630" grpId="0" advAuto="0" autoUpdateAnimBg="0" build="p"/>
      <p:bldP spid="704631" grpId="0" advAuto="0" autoUpdateAnimBg="0" build="p"/>
      <p:bldP spid="704632" grpId="0" animBg="1"/>
      <p:bldP spid="704633" grpId="0" animBg="1"/>
      <p:bldP spid="704634" grpId="0" animBg="1"/>
      <p:bldP spid="704635" grpId="0" animBg="1"/>
      <p:bldP spid="70463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41" name="Text Box 5"/>
          <p:cNvSpPr txBox="1">
            <a:spLocks noChangeArrowheads="1"/>
          </p:cNvSpPr>
          <p:nvPr/>
        </p:nvSpPr>
        <p:spPr bwMode="auto">
          <a:xfrm>
            <a:off x="1187450" y="388938"/>
            <a:ext cx="7956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ea typeface="楷体_GB2312" pitchFamily="49" charset="-122"/>
              </a:rPr>
              <a:t>三极管 </a:t>
            </a:r>
            <a:r>
              <a:rPr kumimoji="1" lang="zh-CN" altLang="en-US" sz="2800" b="1" i="1">
                <a:ea typeface="楷体_GB2312" pitchFamily="49" charset="-122"/>
                <a:sym typeface="Symbol" panose="05050102010706020507" pitchFamily="18" charset="2"/>
              </a:rPr>
              <a:t></a:t>
            </a:r>
            <a:r>
              <a:rPr kumimoji="1" lang="zh-CN" altLang="en-US" sz="2800" b="1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 b="1">
                <a:ea typeface="楷体_GB2312" pitchFamily="49" charset="-122"/>
              </a:rPr>
              <a:t>值分选电路，</a:t>
            </a:r>
            <a:r>
              <a:rPr kumimoji="1" lang="zh-CN" altLang="en-US" sz="2600" b="1">
                <a:ea typeface="楷体_GB2312" pitchFamily="49" charset="-122"/>
              </a:rPr>
              <a:t>分析电路是否满足要求：</a:t>
            </a:r>
            <a:endParaRPr kumimoji="1" lang="zh-CN" altLang="en-US" sz="2600" b="1">
              <a:ea typeface="楷体_GB2312" pitchFamily="49" charset="-122"/>
            </a:endParaRPr>
          </a:p>
        </p:txBody>
      </p:sp>
      <p:grpSp>
        <p:nvGrpSpPr>
          <p:cNvPr id="705542" name="Group 6"/>
          <p:cNvGrpSpPr/>
          <p:nvPr/>
        </p:nvGrpSpPr>
        <p:grpSpPr bwMode="auto">
          <a:xfrm>
            <a:off x="827088" y="1484313"/>
            <a:ext cx="7751762" cy="2362200"/>
            <a:chOff x="432" y="720"/>
            <a:chExt cx="4883" cy="1488"/>
          </a:xfrm>
        </p:grpSpPr>
        <p:sp>
          <p:nvSpPr>
            <p:cNvPr id="88080" name="Line 7"/>
            <p:cNvSpPr>
              <a:spLocks noChangeShapeType="1"/>
            </p:cNvSpPr>
            <p:nvPr/>
          </p:nvSpPr>
          <p:spPr bwMode="auto">
            <a:xfrm flipH="1">
              <a:off x="3072" y="1104"/>
              <a:ext cx="0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8081" name="Line 8"/>
            <p:cNvSpPr>
              <a:spLocks noChangeShapeType="1"/>
            </p:cNvSpPr>
            <p:nvPr/>
          </p:nvSpPr>
          <p:spPr bwMode="auto">
            <a:xfrm flipH="1">
              <a:off x="4320" y="960"/>
              <a:ext cx="1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8082" name="Line 9"/>
            <p:cNvSpPr>
              <a:spLocks noChangeShapeType="1"/>
            </p:cNvSpPr>
            <p:nvPr/>
          </p:nvSpPr>
          <p:spPr bwMode="auto">
            <a:xfrm>
              <a:off x="4464" y="196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8083" name="Line 10"/>
            <p:cNvSpPr>
              <a:spLocks noChangeShapeType="1"/>
            </p:cNvSpPr>
            <p:nvPr/>
          </p:nvSpPr>
          <p:spPr bwMode="auto">
            <a:xfrm flipV="1">
              <a:off x="3072" y="1104"/>
              <a:ext cx="19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8084" name="Rectangle 11"/>
            <p:cNvSpPr>
              <a:spLocks noChangeArrowheads="1"/>
            </p:cNvSpPr>
            <p:nvPr/>
          </p:nvSpPr>
          <p:spPr bwMode="auto">
            <a:xfrm>
              <a:off x="3264" y="720"/>
              <a:ext cx="576" cy="528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085" name="AutoShape 12"/>
            <p:cNvSpPr>
              <a:spLocks noChangeArrowheads="1"/>
            </p:cNvSpPr>
            <p:nvPr/>
          </p:nvSpPr>
          <p:spPr bwMode="auto">
            <a:xfrm rot="5400000">
              <a:off x="3456" y="768"/>
              <a:ext cx="96" cy="9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086" name="Line 13"/>
            <p:cNvSpPr>
              <a:spLocks noChangeShapeType="1"/>
            </p:cNvSpPr>
            <p:nvPr/>
          </p:nvSpPr>
          <p:spPr bwMode="auto">
            <a:xfrm>
              <a:off x="3312" y="864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88087" name="Group 14"/>
            <p:cNvGrpSpPr/>
            <p:nvPr/>
          </p:nvGrpSpPr>
          <p:grpSpPr bwMode="auto">
            <a:xfrm>
              <a:off x="3696" y="1008"/>
              <a:ext cx="96" cy="96"/>
              <a:chOff x="3360" y="2832"/>
              <a:chExt cx="96" cy="96"/>
            </a:xfrm>
          </p:grpSpPr>
          <p:sp>
            <p:nvSpPr>
              <p:cNvPr id="88160" name="Line 15"/>
              <p:cNvSpPr>
                <a:spLocks noChangeShapeType="1"/>
              </p:cNvSpPr>
              <p:nvPr/>
            </p:nvSpPr>
            <p:spPr bwMode="auto">
              <a:xfrm>
                <a:off x="3360" y="2880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8161" name="Line 16"/>
              <p:cNvSpPr>
                <a:spLocks noChangeShapeType="1"/>
              </p:cNvSpPr>
              <p:nvPr/>
            </p:nvSpPr>
            <p:spPr bwMode="auto">
              <a:xfrm rot="-5400000">
                <a:off x="3360" y="2880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8088" name="Group 17"/>
            <p:cNvGrpSpPr/>
            <p:nvPr/>
          </p:nvGrpSpPr>
          <p:grpSpPr bwMode="auto">
            <a:xfrm>
              <a:off x="3312" y="1056"/>
              <a:ext cx="96" cy="96"/>
              <a:chOff x="3360" y="2832"/>
              <a:chExt cx="96" cy="96"/>
            </a:xfrm>
          </p:grpSpPr>
          <p:sp>
            <p:nvSpPr>
              <p:cNvPr id="88158" name="Line 18"/>
              <p:cNvSpPr>
                <a:spLocks noChangeShapeType="1"/>
              </p:cNvSpPr>
              <p:nvPr/>
            </p:nvSpPr>
            <p:spPr bwMode="auto">
              <a:xfrm>
                <a:off x="3360" y="2880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8159" name="Line 19"/>
              <p:cNvSpPr>
                <a:spLocks noChangeShapeType="1"/>
              </p:cNvSpPr>
              <p:nvPr/>
            </p:nvSpPr>
            <p:spPr bwMode="auto">
              <a:xfrm rot="-5400000">
                <a:off x="3360" y="2880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089" name="Text Box 20"/>
            <p:cNvSpPr txBox="1">
              <a:spLocks noChangeArrowheads="1"/>
            </p:cNvSpPr>
            <p:nvPr/>
          </p:nvSpPr>
          <p:spPr bwMode="auto">
            <a:xfrm rot="5400000">
              <a:off x="3589" y="681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en-US" altLang="zh-CN" sz="2400">
                  <a:ea typeface="楷体_GB2312" pitchFamily="49" charset="-122"/>
                </a:rPr>
                <a:t>8</a:t>
              </a:r>
              <a:endParaRPr kumimoji="1" lang="en-US" altLang="zh-CN" sz="2400">
                <a:ea typeface="楷体_GB2312" pitchFamily="49" charset="-122"/>
              </a:endParaRPr>
            </a:p>
          </p:txBody>
        </p:sp>
        <p:sp>
          <p:nvSpPr>
            <p:cNvPr id="88090" name="Line 21"/>
            <p:cNvSpPr>
              <a:spLocks noChangeShapeType="1"/>
            </p:cNvSpPr>
            <p:nvPr/>
          </p:nvSpPr>
          <p:spPr bwMode="auto">
            <a:xfrm>
              <a:off x="2544" y="864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8091" name="Oval 22"/>
            <p:cNvSpPr>
              <a:spLocks noChangeArrowheads="1"/>
            </p:cNvSpPr>
            <p:nvPr/>
          </p:nvSpPr>
          <p:spPr bwMode="auto">
            <a:xfrm>
              <a:off x="2486" y="816"/>
              <a:ext cx="68" cy="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092" name="Line 23"/>
            <p:cNvSpPr>
              <a:spLocks noChangeShapeType="1"/>
            </p:cNvSpPr>
            <p:nvPr/>
          </p:nvSpPr>
          <p:spPr bwMode="auto">
            <a:xfrm flipH="1">
              <a:off x="3846" y="960"/>
              <a:ext cx="47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8093" name="Rectangle 24"/>
            <p:cNvSpPr>
              <a:spLocks noChangeArrowheads="1"/>
            </p:cNvSpPr>
            <p:nvPr/>
          </p:nvSpPr>
          <p:spPr bwMode="auto">
            <a:xfrm rot="10800000">
              <a:off x="2736" y="816"/>
              <a:ext cx="192" cy="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88094" name="Group 25"/>
            <p:cNvGrpSpPr/>
            <p:nvPr/>
          </p:nvGrpSpPr>
          <p:grpSpPr bwMode="auto">
            <a:xfrm>
              <a:off x="3984" y="864"/>
              <a:ext cx="145" cy="193"/>
              <a:chOff x="2831" y="1391"/>
              <a:chExt cx="145" cy="193"/>
            </a:xfrm>
          </p:grpSpPr>
          <p:sp>
            <p:nvSpPr>
              <p:cNvPr id="88154" name="Line 26"/>
              <p:cNvSpPr>
                <a:spLocks noChangeShapeType="1"/>
              </p:cNvSpPr>
              <p:nvPr/>
            </p:nvSpPr>
            <p:spPr bwMode="auto">
              <a:xfrm rot="-5400000">
                <a:off x="2735" y="1487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8155" name="Line 27"/>
              <p:cNvSpPr>
                <a:spLocks noChangeShapeType="1"/>
              </p:cNvSpPr>
              <p:nvPr/>
            </p:nvSpPr>
            <p:spPr bwMode="auto">
              <a:xfrm rot="-5400000">
                <a:off x="2880" y="148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8156" name="Line 28"/>
              <p:cNvSpPr>
                <a:spLocks noChangeShapeType="1"/>
              </p:cNvSpPr>
              <p:nvPr/>
            </p:nvSpPr>
            <p:spPr bwMode="auto">
              <a:xfrm rot="16200000" flipH="1">
                <a:off x="2856" y="1368"/>
                <a:ext cx="96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57" name="Line 29"/>
              <p:cNvSpPr>
                <a:spLocks noChangeShapeType="1"/>
              </p:cNvSpPr>
              <p:nvPr/>
            </p:nvSpPr>
            <p:spPr bwMode="auto">
              <a:xfrm rot="5400000" flipH="1" flipV="1">
                <a:off x="2856" y="1464"/>
                <a:ext cx="96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8095" name="Line 30"/>
            <p:cNvSpPr>
              <a:spLocks noChangeShapeType="1"/>
            </p:cNvSpPr>
            <p:nvPr/>
          </p:nvSpPr>
          <p:spPr bwMode="auto">
            <a:xfrm flipV="1">
              <a:off x="3072" y="1536"/>
              <a:ext cx="19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8096" name="Rectangle 31"/>
            <p:cNvSpPr>
              <a:spLocks noChangeArrowheads="1"/>
            </p:cNvSpPr>
            <p:nvPr/>
          </p:nvSpPr>
          <p:spPr bwMode="auto">
            <a:xfrm>
              <a:off x="3274" y="1392"/>
              <a:ext cx="576" cy="528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097" name="AutoShape 32"/>
            <p:cNvSpPr>
              <a:spLocks noChangeArrowheads="1"/>
            </p:cNvSpPr>
            <p:nvPr/>
          </p:nvSpPr>
          <p:spPr bwMode="auto">
            <a:xfrm rot="5400000">
              <a:off x="3466" y="1440"/>
              <a:ext cx="96" cy="96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098" name="Line 33"/>
            <p:cNvSpPr>
              <a:spLocks noChangeShapeType="1"/>
            </p:cNvSpPr>
            <p:nvPr/>
          </p:nvSpPr>
          <p:spPr bwMode="auto">
            <a:xfrm>
              <a:off x="3322" y="1536"/>
              <a:ext cx="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88099" name="Group 34"/>
            <p:cNvGrpSpPr/>
            <p:nvPr/>
          </p:nvGrpSpPr>
          <p:grpSpPr bwMode="auto">
            <a:xfrm>
              <a:off x="3706" y="1680"/>
              <a:ext cx="96" cy="96"/>
              <a:chOff x="3360" y="2832"/>
              <a:chExt cx="96" cy="96"/>
            </a:xfrm>
          </p:grpSpPr>
          <p:sp>
            <p:nvSpPr>
              <p:cNvPr id="88152" name="Line 35"/>
              <p:cNvSpPr>
                <a:spLocks noChangeShapeType="1"/>
              </p:cNvSpPr>
              <p:nvPr/>
            </p:nvSpPr>
            <p:spPr bwMode="auto">
              <a:xfrm>
                <a:off x="3360" y="2880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8153" name="Line 36"/>
              <p:cNvSpPr>
                <a:spLocks noChangeShapeType="1"/>
              </p:cNvSpPr>
              <p:nvPr/>
            </p:nvSpPr>
            <p:spPr bwMode="auto">
              <a:xfrm rot="-5400000">
                <a:off x="3360" y="2880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88100" name="Group 37"/>
            <p:cNvGrpSpPr/>
            <p:nvPr/>
          </p:nvGrpSpPr>
          <p:grpSpPr bwMode="auto">
            <a:xfrm>
              <a:off x="3322" y="1728"/>
              <a:ext cx="96" cy="96"/>
              <a:chOff x="3360" y="2832"/>
              <a:chExt cx="96" cy="96"/>
            </a:xfrm>
          </p:grpSpPr>
          <p:sp>
            <p:nvSpPr>
              <p:cNvPr id="88150" name="Line 38"/>
              <p:cNvSpPr>
                <a:spLocks noChangeShapeType="1"/>
              </p:cNvSpPr>
              <p:nvPr/>
            </p:nvSpPr>
            <p:spPr bwMode="auto">
              <a:xfrm>
                <a:off x="3360" y="2880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8151" name="Line 39"/>
              <p:cNvSpPr>
                <a:spLocks noChangeShapeType="1"/>
              </p:cNvSpPr>
              <p:nvPr/>
            </p:nvSpPr>
            <p:spPr bwMode="auto">
              <a:xfrm rot="-5400000">
                <a:off x="3360" y="2880"/>
                <a:ext cx="96" cy="0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8101" name="Text Box 40"/>
            <p:cNvSpPr txBox="1">
              <a:spLocks noChangeArrowheads="1"/>
            </p:cNvSpPr>
            <p:nvPr/>
          </p:nvSpPr>
          <p:spPr bwMode="auto">
            <a:xfrm rot="5400000">
              <a:off x="3599" y="1353"/>
              <a:ext cx="20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kumimoji="1" lang="en-US" altLang="zh-CN" sz="2400">
                  <a:ea typeface="楷体_GB2312" pitchFamily="49" charset="-122"/>
                </a:rPr>
                <a:t>8</a:t>
              </a:r>
              <a:endParaRPr kumimoji="1" lang="en-US" altLang="zh-CN" sz="2400">
                <a:ea typeface="楷体_GB2312" pitchFamily="49" charset="-122"/>
              </a:endParaRPr>
            </a:p>
          </p:txBody>
        </p:sp>
        <p:sp>
          <p:nvSpPr>
            <p:cNvPr id="88102" name="Line 41"/>
            <p:cNvSpPr>
              <a:spLocks noChangeShapeType="1"/>
            </p:cNvSpPr>
            <p:nvPr/>
          </p:nvSpPr>
          <p:spPr bwMode="auto">
            <a:xfrm>
              <a:off x="2544" y="1776"/>
              <a:ext cx="7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8103" name="Oval 42"/>
            <p:cNvSpPr>
              <a:spLocks noChangeArrowheads="1"/>
            </p:cNvSpPr>
            <p:nvPr/>
          </p:nvSpPr>
          <p:spPr bwMode="auto">
            <a:xfrm>
              <a:off x="2496" y="1728"/>
              <a:ext cx="68" cy="68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104" name="Line 43"/>
            <p:cNvSpPr>
              <a:spLocks noChangeShapeType="1"/>
            </p:cNvSpPr>
            <p:nvPr/>
          </p:nvSpPr>
          <p:spPr bwMode="auto">
            <a:xfrm flipH="1">
              <a:off x="3856" y="1632"/>
              <a:ext cx="4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8105" name="Rectangle 44"/>
            <p:cNvSpPr>
              <a:spLocks noChangeArrowheads="1"/>
            </p:cNvSpPr>
            <p:nvPr/>
          </p:nvSpPr>
          <p:spPr bwMode="auto">
            <a:xfrm rot="10800000">
              <a:off x="2784" y="1728"/>
              <a:ext cx="192" cy="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88106" name="Group 45"/>
            <p:cNvGrpSpPr/>
            <p:nvPr/>
          </p:nvGrpSpPr>
          <p:grpSpPr bwMode="auto">
            <a:xfrm>
              <a:off x="3984" y="1536"/>
              <a:ext cx="145" cy="193"/>
              <a:chOff x="2831" y="1391"/>
              <a:chExt cx="145" cy="193"/>
            </a:xfrm>
          </p:grpSpPr>
          <p:sp>
            <p:nvSpPr>
              <p:cNvPr id="88146" name="Line 46"/>
              <p:cNvSpPr>
                <a:spLocks noChangeShapeType="1"/>
              </p:cNvSpPr>
              <p:nvPr/>
            </p:nvSpPr>
            <p:spPr bwMode="auto">
              <a:xfrm rot="-5400000">
                <a:off x="2735" y="1487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8147" name="Line 47"/>
              <p:cNvSpPr>
                <a:spLocks noChangeShapeType="1"/>
              </p:cNvSpPr>
              <p:nvPr/>
            </p:nvSpPr>
            <p:spPr bwMode="auto">
              <a:xfrm rot="-5400000">
                <a:off x="2880" y="148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8148" name="Line 48"/>
              <p:cNvSpPr>
                <a:spLocks noChangeShapeType="1"/>
              </p:cNvSpPr>
              <p:nvPr/>
            </p:nvSpPr>
            <p:spPr bwMode="auto">
              <a:xfrm rot="16200000" flipH="1">
                <a:off x="2856" y="1368"/>
                <a:ext cx="96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49" name="Line 49"/>
              <p:cNvSpPr>
                <a:spLocks noChangeShapeType="1"/>
              </p:cNvSpPr>
              <p:nvPr/>
            </p:nvSpPr>
            <p:spPr bwMode="auto">
              <a:xfrm rot="5400000" flipH="1" flipV="1">
                <a:off x="2856" y="1464"/>
                <a:ext cx="96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8107" name="Line 50"/>
            <p:cNvSpPr>
              <a:spLocks noChangeShapeType="1"/>
            </p:cNvSpPr>
            <p:nvPr/>
          </p:nvSpPr>
          <p:spPr bwMode="auto">
            <a:xfrm>
              <a:off x="4320" y="1296"/>
              <a:ext cx="2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8108" name="Line 51"/>
            <p:cNvSpPr>
              <a:spLocks noChangeShapeType="1"/>
            </p:cNvSpPr>
            <p:nvPr/>
          </p:nvSpPr>
          <p:spPr bwMode="auto">
            <a:xfrm flipH="1">
              <a:off x="1584" y="1344"/>
              <a:ext cx="148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8109" name="Line 52"/>
            <p:cNvSpPr>
              <a:spLocks noChangeShapeType="1"/>
            </p:cNvSpPr>
            <p:nvPr/>
          </p:nvSpPr>
          <p:spPr bwMode="auto">
            <a:xfrm flipH="1">
              <a:off x="4560" y="1296"/>
              <a:ext cx="1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zh-CN" altLang="en-US"/>
            </a:p>
          </p:txBody>
        </p:sp>
        <p:sp>
          <p:nvSpPr>
            <p:cNvPr id="88110" name="Rectangle 53"/>
            <p:cNvSpPr>
              <a:spLocks noChangeArrowheads="1"/>
            </p:cNvSpPr>
            <p:nvPr/>
          </p:nvSpPr>
          <p:spPr bwMode="auto">
            <a:xfrm rot="10800000">
              <a:off x="2592" y="1296"/>
              <a:ext cx="192" cy="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111" name="Rectangle 54"/>
            <p:cNvSpPr>
              <a:spLocks noChangeArrowheads="1"/>
            </p:cNvSpPr>
            <p:nvPr/>
          </p:nvSpPr>
          <p:spPr bwMode="auto">
            <a:xfrm>
              <a:off x="2112" y="720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FF0066"/>
                  </a:solidFill>
                </a:rPr>
                <a:t>5 V</a:t>
              </a:r>
              <a:endParaRPr kumimoji="1" lang="en-US" altLang="zh-CN" sz="2400" b="1">
                <a:solidFill>
                  <a:srgbClr val="FF0066"/>
                </a:solidFill>
              </a:endParaRPr>
            </a:p>
          </p:txBody>
        </p:sp>
        <p:sp>
          <p:nvSpPr>
            <p:cNvPr id="88112" name="Rectangle 55"/>
            <p:cNvSpPr>
              <a:spLocks noChangeArrowheads="1"/>
            </p:cNvSpPr>
            <p:nvPr/>
          </p:nvSpPr>
          <p:spPr bwMode="auto">
            <a:xfrm>
              <a:off x="2016" y="1632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FF0066"/>
                  </a:solidFill>
                </a:rPr>
                <a:t>2.5 V</a:t>
              </a:r>
              <a:endParaRPr kumimoji="1" lang="en-US" altLang="zh-CN" sz="2400" b="1">
                <a:solidFill>
                  <a:srgbClr val="FF0066"/>
                </a:solidFill>
              </a:endParaRPr>
            </a:p>
          </p:txBody>
        </p:sp>
        <p:sp>
          <p:nvSpPr>
            <p:cNvPr id="88113" name="Rectangle 56"/>
            <p:cNvSpPr>
              <a:spLocks noChangeArrowheads="1"/>
            </p:cNvSpPr>
            <p:nvPr/>
          </p:nvSpPr>
          <p:spPr bwMode="auto">
            <a:xfrm>
              <a:off x="3936" y="1008"/>
              <a:ext cx="4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 b="1"/>
                <a:t>D</a:t>
              </a:r>
              <a:r>
                <a:rPr kumimoji="1" lang="en-US" altLang="zh-CN" sz="2400" b="1" baseline="-25000"/>
                <a:t>1</a:t>
              </a:r>
              <a:endParaRPr kumimoji="1" lang="en-US" altLang="zh-CN" sz="2400" b="1" baseline="-25000"/>
            </a:p>
          </p:txBody>
        </p:sp>
        <p:sp>
          <p:nvSpPr>
            <p:cNvPr id="88114" name="Rectangle 57"/>
            <p:cNvSpPr>
              <a:spLocks noChangeArrowheads="1"/>
            </p:cNvSpPr>
            <p:nvPr/>
          </p:nvSpPr>
          <p:spPr bwMode="auto">
            <a:xfrm>
              <a:off x="3936" y="1728"/>
              <a:ext cx="43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 b="1"/>
                <a:t>D</a:t>
              </a:r>
              <a:r>
                <a:rPr kumimoji="1" lang="en-US" altLang="zh-CN" sz="2400" b="1" baseline="-25000"/>
                <a:t>2</a:t>
              </a:r>
              <a:endParaRPr kumimoji="1" lang="en-US" altLang="zh-CN" sz="2400" b="1" baseline="-25000"/>
            </a:p>
          </p:txBody>
        </p:sp>
        <p:grpSp>
          <p:nvGrpSpPr>
            <p:cNvPr id="88115" name="Group 58"/>
            <p:cNvGrpSpPr/>
            <p:nvPr/>
          </p:nvGrpSpPr>
          <p:grpSpPr bwMode="auto">
            <a:xfrm rot="5400000" flipV="1">
              <a:off x="4488" y="1704"/>
              <a:ext cx="145" cy="193"/>
              <a:chOff x="2831" y="1391"/>
              <a:chExt cx="145" cy="193"/>
            </a:xfrm>
          </p:grpSpPr>
          <p:sp>
            <p:nvSpPr>
              <p:cNvPr id="88142" name="Line 59"/>
              <p:cNvSpPr>
                <a:spLocks noChangeShapeType="1"/>
              </p:cNvSpPr>
              <p:nvPr/>
            </p:nvSpPr>
            <p:spPr bwMode="auto">
              <a:xfrm rot="-5400000">
                <a:off x="2735" y="1487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8143" name="Line 60"/>
              <p:cNvSpPr>
                <a:spLocks noChangeShapeType="1"/>
              </p:cNvSpPr>
              <p:nvPr/>
            </p:nvSpPr>
            <p:spPr bwMode="auto">
              <a:xfrm rot="-5400000">
                <a:off x="2880" y="1488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8144" name="Line 61"/>
              <p:cNvSpPr>
                <a:spLocks noChangeShapeType="1"/>
              </p:cNvSpPr>
              <p:nvPr/>
            </p:nvSpPr>
            <p:spPr bwMode="auto">
              <a:xfrm rot="16200000" flipH="1">
                <a:off x="2856" y="1368"/>
                <a:ext cx="96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145" name="Line 62"/>
              <p:cNvSpPr>
                <a:spLocks noChangeShapeType="1"/>
              </p:cNvSpPr>
              <p:nvPr/>
            </p:nvSpPr>
            <p:spPr bwMode="auto">
              <a:xfrm rot="5400000" flipH="1" flipV="1">
                <a:off x="2856" y="1464"/>
                <a:ext cx="96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8116" name="Line 63"/>
            <p:cNvSpPr>
              <a:spLocks noChangeShapeType="1"/>
            </p:cNvSpPr>
            <p:nvPr/>
          </p:nvSpPr>
          <p:spPr bwMode="auto">
            <a:xfrm>
              <a:off x="4656" y="1776"/>
              <a:ext cx="144" cy="14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17" name="Line 64"/>
            <p:cNvSpPr>
              <a:spLocks noChangeShapeType="1"/>
            </p:cNvSpPr>
            <p:nvPr/>
          </p:nvSpPr>
          <p:spPr bwMode="auto">
            <a:xfrm>
              <a:off x="4704" y="1728"/>
              <a:ext cx="144" cy="14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18" name="Rectangle 65"/>
            <p:cNvSpPr>
              <a:spLocks noChangeArrowheads="1"/>
            </p:cNvSpPr>
            <p:nvPr/>
          </p:nvSpPr>
          <p:spPr bwMode="auto">
            <a:xfrm rot="5400000">
              <a:off x="4464" y="1488"/>
              <a:ext cx="192" cy="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119" name="Line 66"/>
            <p:cNvSpPr>
              <a:spLocks noChangeShapeType="1"/>
            </p:cNvSpPr>
            <p:nvPr/>
          </p:nvSpPr>
          <p:spPr bwMode="auto">
            <a:xfrm>
              <a:off x="1584" y="1824"/>
              <a:ext cx="0" cy="24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20" name="Line 67"/>
            <p:cNvSpPr>
              <a:spLocks noChangeShapeType="1"/>
            </p:cNvSpPr>
            <p:nvPr/>
          </p:nvSpPr>
          <p:spPr bwMode="auto">
            <a:xfrm>
              <a:off x="1776" y="91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21" name="Line 68"/>
            <p:cNvSpPr>
              <a:spLocks noChangeShapeType="1"/>
            </p:cNvSpPr>
            <p:nvPr/>
          </p:nvSpPr>
          <p:spPr bwMode="auto">
            <a:xfrm>
              <a:off x="1584" y="768"/>
              <a:ext cx="3" cy="7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22" name="Line 69"/>
            <p:cNvSpPr>
              <a:spLocks noChangeShapeType="1"/>
            </p:cNvSpPr>
            <p:nvPr/>
          </p:nvSpPr>
          <p:spPr bwMode="auto">
            <a:xfrm>
              <a:off x="1392" y="1536"/>
              <a:ext cx="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23" name="Line 70"/>
            <p:cNvSpPr>
              <a:spLocks noChangeShapeType="1"/>
            </p:cNvSpPr>
            <p:nvPr/>
          </p:nvSpPr>
          <p:spPr bwMode="auto">
            <a:xfrm flipV="1">
              <a:off x="1392" y="1497"/>
              <a:ext cx="19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24" name="Line 71"/>
            <p:cNvSpPr>
              <a:spLocks noChangeShapeType="1"/>
            </p:cNvSpPr>
            <p:nvPr/>
          </p:nvSpPr>
          <p:spPr bwMode="auto">
            <a:xfrm rot="10800000">
              <a:off x="1392" y="1728"/>
              <a:ext cx="192" cy="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25" name="Text Box 72"/>
            <p:cNvSpPr txBox="1">
              <a:spLocks noChangeArrowheads="1"/>
            </p:cNvSpPr>
            <p:nvPr/>
          </p:nvSpPr>
          <p:spPr bwMode="auto">
            <a:xfrm>
              <a:off x="1632" y="148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400" b="1"/>
                <a:t>V</a:t>
              </a:r>
              <a:endParaRPr kumimoji="1" lang="en-US" altLang="zh-CN" sz="2400" b="1"/>
            </a:p>
          </p:txBody>
        </p:sp>
        <p:sp>
          <p:nvSpPr>
            <p:cNvPr id="88126" name="Line 73"/>
            <p:cNvSpPr>
              <a:spLocks noChangeShapeType="1"/>
            </p:cNvSpPr>
            <p:nvPr/>
          </p:nvSpPr>
          <p:spPr bwMode="auto">
            <a:xfrm>
              <a:off x="1104" y="768"/>
              <a:ext cx="7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27" name="Line 74"/>
            <p:cNvSpPr>
              <a:spLocks noChangeShapeType="1"/>
            </p:cNvSpPr>
            <p:nvPr/>
          </p:nvSpPr>
          <p:spPr bwMode="auto">
            <a:xfrm flipV="1">
              <a:off x="1104" y="1680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28" name="Line 75"/>
            <p:cNvSpPr>
              <a:spLocks noChangeShapeType="1"/>
            </p:cNvSpPr>
            <p:nvPr/>
          </p:nvSpPr>
          <p:spPr bwMode="auto">
            <a:xfrm>
              <a:off x="1872" y="768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29" name="Line 76"/>
            <p:cNvSpPr>
              <a:spLocks noChangeShapeType="1"/>
            </p:cNvSpPr>
            <p:nvPr/>
          </p:nvSpPr>
          <p:spPr bwMode="auto">
            <a:xfrm>
              <a:off x="1104" y="768"/>
              <a:ext cx="0" cy="9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130" name="Rectangle 77"/>
            <p:cNvSpPr>
              <a:spLocks noChangeArrowheads="1"/>
            </p:cNvSpPr>
            <p:nvPr/>
          </p:nvSpPr>
          <p:spPr bwMode="auto">
            <a:xfrm rot="-5400000">
              <a:off x="1008" y="1008"/>
              <a:ext cx="192" cy="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131" name="Rectangle 78"/>
            <p:cNvSpPr>
              <a:spLocks noChangeArrowheads="1"/>
            </p:cNvSpPr>
            <p:nvPr/>
          </p:nvSpPr>
          <p:spPr bwMode="auto">
            <a:xfrm rot="-5400000">
              <a:off x="1488" y="1104"/>
              <a:ext cx="192" cy="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132" name="Rectangle 79"/>
            <p:cNvSpPr>
              <a:spLocks noChangeArrowheads="1"/>
            </p:cNvSpPr>
            <p:nvPr/>
          </p:nvSpPr>
          <p:spPr bwMode="auto">
            <a:xfrm rot="-5400000">
              <a:off x="1008" y="1392"/>
              <a:ext cx="192" cy="9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133" name="Oval 80"/>
            <p:cNvSpPr>
              <a:spLocks noChangeArrowheads="1"/>
            </p:cNvSpPr>
            <p:nvPr/>
          </p:nvSpPr>
          <p:spPr bwMode="auto">
            <a:xfrm>
              <a:off x="1536" y="2016"/>
              <a:ext cx="68" cy="68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134" name="Rectangle 81"/>
            <p:cNvSpPr>
              <a:spLocks noChangeArrowheads="1"/>
            </p:cNvSpPr>
            <p:nvPr/>
          </p:nvSpPr>
          <p:spPr bwMode="auto">
            <a:xfrm>
              <a:off x="1584" y="1920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FF0066"/>
                  </a:solidFill>
                </a:rPr>
                <a:t>+15 V</a:t>
              </a:r>
              <a:endParaRPr kumimoji="1" lang="en-US" altLang="zh-CN" sz="2400" b="1">
                <a:solidFill>
                  <a:srgbClr val="FF0066"/>
                </a:solidFill>
              </a:endParaRPr>
            </a:p>
          </p:txBody>
        </p:sp>
        <p:sp>
          <p:nvSpPr>
            <p:cNvPr id="88135" name="Rectangle 82"/>
            <p:cNvSpPr>
              <a:spLocks noChangeArrowheads="1"/>
            </p:cNvSpPr>
            <p:nvPr/>
          </p:nvSpPr>
          <p:spPr bwMode="auto">
            <a:xfrm>
              <a:off x="2400" y="1344"/>
              <a:ext cx="6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/>
                <a:t>10 k</a:t>
              </a:r>
              <a:r>
                <a:rPr kumimoji="1" lang="en-US" altLang="zh-CN" sz="2400" b="1">
                  <a:sym typeface="Symbol" panose="05050102010706020507" pitchFamily="18" charset="2"/>
                </a:rPr>
                <a:t></a:t>
              </a:r>
              <a:endParaRPr kumimoji="1" lang="en-US" altLang="zh-CN" sz="2400" b="1">
                <a:sym typeface="Symbol" panose="05050102010706020507" pitchFamily="18" charset="2"/>
              </a:endParaRPr>
            </a:p>
          </p:txBody>
        </p:sp>
        <p:sp>
          <p:nvSpPr>
            <p:cNvPr id="88136" name="Rectangle 83"/>
            <p:cNvSpPr>
              <a:spLocks noChangeArrowheads="1"/>
            </p:cNvSpPr>
            <p:nvPr/>
          </p:nvSpPr>
          <p:spPr bwMode="auto">
            <a:xfrm>
              <a:off x="2496" y="864"/>
              <a:ext cx="6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/>
                <a:t>20 k</a:t>
              </a:r>
              <a:r>
                <a:rPr kumimoji="1" lang="en-US" altLang="zh-CN" sz="2400" b="1">
                  <a:sym typeface="Symbol" panose="05050102010706020507" pitchFamily="18" charset="2"/>
                </a:rPr>
                <a:t></a:t>
              </a:r>
              <a:endParaRPr kumimoji="1" lang="en-US" altLang="zh-CN" sz="2400" b="1">
                <a:sym typeface="Symbol" panose="05050102010706020507" pitchFamily="18" charset="2"/>
              </a:endParaRPr>
            </a:p>
          </p:txBody>
        </p:sp>
        <p:sp>
          <p:nvSpPr>
            <p:cNvPr id="88137" name="Rectangle 84"/>
            <p:cNvSpPr>
              <a:spLocks noChangeArrowheads="1"/>
            </p:cNvSpPr>
            <p:nvPr/>
          </p:nvSpPr>
          <p:spPr bwMode="auto">
            <a:xfrm>
              <a:off x="2544" y="1776"/>
              <a:ext cx="61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/>
                <a:t>20 k</a:t>
              </a:r>
              <a:r>
                <a:rPr kumimoji="1" lang="en-US" altLang="zh-CN" sz="2400" b="1">
                  <a:sym typeface="Symbol" panose="05050102010706020507" pitchFamily="18" charset="2"/>
                </a:rPr>
                <a:t></a:t>
              </a:r>
              <a:endParaRPr kumimoji="1" lang="en-US" altLang="zh-CN" sz="2400" b="1">
                <a:sym typeface="Symbol" panose="05050102010706020507" pitchFamily="18" charset="2"/>
              </a:endParaRPr>
            </a:p>
          </p:txBody>
        </p:sp>
        <p:sp>
          <p:nvSpPr>
            <p:cNvPr id="88138" name="Rectangle 85"/>
            <p:cNvSpPr>
              <a:spLocks noChangeArrowheads="1"/>
            </p:cNvSpPr>
            <p:nvPr/>
          </p:nvSpPr>
          <p:spPr bwMode="auto">
            <a:xfrm>
              <a:off x="432" y="1344"/>
              <a:ext cx="7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/>
                <a:t>430 k</a:t>
              </a:r>
              <a:r>
                <a:rPr kumimoji="1" lang="en-US" altLang="zh-CN" sz="2400" b="1">
                  <a:sym typeface="Symbol" panose="05050102010706020507" pitchFamily="18" charset="2"/>
                </a:rPr>
                <a:t></a:t>
              </a:r>
              <a:endParaRPr kumimoji="1" lang="en-US" altLang="zh-CN" sz="2400" b="1">
                <a:sym typeface="Symbol" panose="05050102010706020507" pitchFamily="18" charset="2"/>
              </a:endParaRPr>
            </a:p>
          </p:txBody>
        </p:sp>
        <p:sp>
          <p:nvSpPr>
            <p:cNvPr id="88139" name="Rectangle 86"/>
            <p:cNvSpPr>
              <a:spLocks noChangeArrowheads="1"/>
            </p:cNvSpPr>
            <p:nvPr/>
          </p:nvSpPr>
          <p:spPr bwMode="auto">
            <a:xfrm>
              <a:off x="480" y="912"/>
              <a:ext cx="5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/>
                <a:t>1 M</a:t>
              </a:r>
              <a:r>
                <a:rPr kumimoji="1" lang="en-US" altLang="zh-CN" sz="2400" b="1">
                  <a:sym typeface="Symbol" panose="05050102010706020507" pitchFamily="18" charset="2"/>
                </a:rPr>
                <a:t></a:t>
              </a:r>
              <a:endParaRPr kumimoji="1" lang="en-US" altLang="zh-CN" sz="2400" b="1">
                <a:sym typeface="Symbol" panose="05050102010706020507" pitchFamily="18" charset="2"/>
              </a:endParaRPr>
            </a:p>
          </p:txBody>
        </p:sp>
        <p:sp>
          <p:nvSpPr>
            <p:cNvPr id="88140" name="Rectangle 87"/>
            <p:cNvSpPr>
              <a:spLocks noChangeArrowheads="1"/>
            </p:cNvSpPr>
            <p:nvPr/>
          </p:nvSpPr>
          <p:spPr bwMode="auto">
            <a:xfrm>
              <a:off x="1632" y="960"/>
              <a:ext cx="5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/>
                <a:t>5 k</a:t>
              </a:r>
              <a:r>
                <a:rPr kumimoji="1" lang="en-US" altLang="zh-CN" sz="2400" b="1">
                  <a:sym typeface="Symbol" panose="05050102010706020507" pitchFamily="18" charset="2"/>
                </a:rPr>
                <a:t></a:t>
              </a:r>
              <a:endParaRPr kumimoji="1" lang="en-US" altLang="zh-CN" sz="2400" b="1">
                <a:sym typeface="Symbol" panose="05050102010706020507" pitchFamily="18" charset="2"/>
              </a:endParaRPr>
            </a:p>
          </p:txBody>
        </p:sp>
        <p:sp>
          <p:nvSpPr>
            <p:cNvPr id="88141" name="Rectangle 88"/>
            <p:cNvSpPr>
              <a:spLocks noChangeArrowheads="1"/>
            </p:cNvSpPr>
            <p:nvPr/>
          </p:nvSpPr>
          <p:spPr bwMode="auto">
            <a:xfrm>
              <a:off x="4656" y="1296"/>
              <a:ext cx="65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/>
                <a:t>1.5 k</a:t>
              </a:r>
              <a:r>
                <a:rPr kumimoji="1" lang="en-US" altLang="zh-CN" sz="2400" b="1">
                  <a:sym typeface="Symbol" panose="05050102010706020507" pitchFamily="18" charset="2"/>
                </a:rPr>
                <a:t></a:t>
              </a:r>
              <a:endParaRPr kumimoji="1" lang="en-US" altLang="zh-CN" sz="2400" b="1">
                <a:sym typeface="Symbol" panose="05050102010706020507" pitchFamily="18" charset="2"/>
              </a:endParaRPr>
            </a:p>
          </p:txBody>
        </p:sp>
      </p:grpSp>
      <p:sp>
        <p:nvSpPr>
          <p:cNvPr id="705625" name="Text Box 89"/>
          <p:cNvSpPr txBox="1">
            <a:spLocks noChangeArrowheads="1"/>
          </p:cNvSpPr>
          <p:nvPr/>
        </p:nvSpPr>
        <p:spPr bwMode="auto">
          <a:xfrm>
            <a:off x="1681163" y="31972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chemeClr val="accent2"/>
                </a:solidFill>
              </a:rPr>
              <a:t>3CG</a:t>
            </a:r>
            <a:endParaRPr kumimoji="1" lang="en-US" altLang="zh-CN" sz="2400" b="1">
              <a:solidFill>
                <a:schemeClr val="accent2"/>
              </a:solidFill>
            </a:endParaRPr>
          </a:p>
        </p:txBody>
      </p:sp>
      <p:grpSp>
        <p:nvGrpSpPr>
          <p:cNvPr id="88069" name="Group 94"/>
          <p:cNvGrpSpPr/>
          <p:nvPr/>
        </p:nvGrpSpPr>
        <p:grpSpPr bwMode="auto">
          <a:xfrm>
            <a:off x="250825" y="549275"/>
            <a:ext cx="792163" cy="792163"/>
            <a:chOff x="1066" y="3294"/>
            <a:chExt cx="499" cy="499"/>
          </a:xfrm>
        </p:grpSpPr>
        <p:sp>
          <p:nvSpPr>
            <p:cNvPr id="88078" name="Oval 92"/>
            <p:cNvSpPr>
              <a:spLocks noChangeArrowheads="1"/>
            </p:cNvSpPr>
            <p:nvPr/>
          </p:nvSpPr>
          <p:spPr bwMode="auto">
            <a:xfrm>
              <a:off x="1066" y="3294"/>
              <a:ext cx="499" cy="499"/>
            </a:xfrm>
            <a:prstGeom prst="ellipse">
              <a:avLst/>
            </a:prstGeom>
            <a:solidFill>
              <a:srgbClr val="CCFFCC"/>
            </a:solidFill>
            <a:ln w="31750">
              <a:solidFill>
                <a:srgbClr val="0000FF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079" name="Text Box 93"/>
            <p:cNvSpPr txBox="1">
              <a:spLocks noChangeArrowheads="1"/>
            </p:cNvSpPr>
            <p:nvPr/>
          </p:nvSpPr>
          <p:spPr bwMode="auto">
            <a:xfrm>
              <a:off x="1110" y="3342"/>
              <a:ext cx="396" cy="3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3600" b="1">
                  <a:solidFill>
                    <a:srgbClr val="FF5050"/>
                  </a:solidFill>
                  <a:ea typeface="楷体_GB2312" pitchFamily="49" charset="-122"/>
                </a:rPr>
                <a:t>例</a:t>
              </a:r>
              <a:endParaRPr kumimoji="1" lang="zh-CN" altLang="en-US" sz="3600" b="1">
                <a:solidFill>
                  <a:srgbClr val="FF5050"/>
                </a:solidFill>
                <a:ea typeface="楷体_GB2312" pitchFamily="49" charset="-122"/>
              </a:endParaRPr>
            </a:p>
          </p:txBody>
        </p:sp>
      </p:grpSp>
      <p:sp>
        <p:nvSpPr>
          <p:cNvPr id="705631" name="Text Box 95"/>
          <p:cNvSpPr txBox="1">
            <a:spLocks noChangeArrowheads="1"/>
          </p:cNvSpPr>
          <p:nvPr/>
        </p:nvSpPr>
        <p:spPr bwMode="auto">
          <a:xfrm>
            <a:off x="895350" y="908050"/>
            <a:ext cx="828516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600" b="1" i="1">
                <a:solidFill>
                  <a:srgbClr val="FF0066"/>
                </a:solidFill>
                <a:sym typeface="Symbol" panose="05050102010706020507" pitchFamily="18" charset="2"/>
              </a:rPr>
              <a:t> </a:t>
            </a:r>
            <a:r>
              <a:rPr kumimoji="1" lang="en-US" altLang="zh-CN" sz="2600" b="1">
                <a:solidFill>
                  <a:srgbClr val="FF0066"/>
                </a:solidFill>
                <a:sym typeface="Symbol" panose="05050102010706020507" pitchFamily="18" charset="2"/>
              </a:rPr>
              <a:t>&lt; 50</a:t>
            </a:r>
            <a:r>
              <a:rPr kumimoji="1" lang="en-US" altLang="zh-CN" sz="2600" b="1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kumimoji="1" lang="zh-CN" altLang="en-US" sz="2600" b="1">
                <a:solidFill>
                  <a:srgbClr val="0000FF"/>
                </a:solidFill>
                <a:sym typeface="Symbol" panose="05050102010706020507" pitchFamily="18" charset="2"/>
              </a:rPr>
              <a:t>或 </a:t>
            </a:r>
            <a:r>
              <a:rPr kumimoji="1" lang="zh-CN" altLang="en-US" sz="2600" b="1" i="1">
                <a:solidFill>
                  <a:srgbClr val="FF0066"/>
                </a:solidFill>
                <a:sym typeface="Symbol" panose="05050102010706020507" pitchFamily="18" charset="2"/>
              </a:rPr>
              <a:t> </a:t>
            </a:r>
            <a:r>
              <a:rPr kumimoji="1" lang="en-US" altLang="zh-CN" sz="2600" b="1">
                <a:solidFill>
                  <a:srgbClr val="FF0066"/>
                </a:solidFill>
                <a:sym typeface="Symbol" panose="05050102010706020507" pitchFamily="18" charset="2"/>
              </a:rPr>
              <a:t>&gt; 100</a:t>
            </a:r>
            <a:r>
              <a:rPr kumimoji="1" lang="zh-CN" altLang="en-US" sz="2600" b="1">
                <a:solidFill>
                  <a:schemeClr val="accent2"/>
                </a:solidFill>
                <a:sym typeface="Symbol" panose="05050102010706020507" pitchFamily="18" charset="2"/>
              </a:rPr>
              <a:t>，</a:t>
            </a:r>
            <a:r>
              <a:rPr kumimoji="1" lang="en-US" altLang="zh-CN" sz="2600" b="1">
                <a:solidFill>
                  <a:srgbClr val="0000FF"/>
                </a:solidFill>
                <a:sym typeface="Symbol" panose="05050102010706020507" pitchFamily="18" charset="2"/>
              </a:rPr>
              <a:t>LED</a:t>
            </a:r>
            <a:r>
              <a:rPr kumimoji="1" lang="en-US" altLang="zh-CN" sz="2600" b="1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kumimoji="1" lang="zh-CN" altLang="en-US" sz="2600" b="1">
                <a:solidFill>
                  <a:srgbClr val="FF0066"/>
                </a:solidFill>
                <a:sym typeface="Symbol" panose="05050102010706020507" pitchFamily="18" charset="2"/>
              </a:rPr>
              <a:t>亮， </a:t>
            </a:r>
            <a:r>
              <a:rPr kumimoji="1" lang="en-US" altLang="zh-CN" sz="2600" b="1">
                <a:solidFill>
                  <a:srgbClr val="0000FF"/>
                </a:solidFill>
                <a:sym typeface="Symbol" panose="05050102010706020507" pitchFamily="18" charset="2"/>
              </a:rPr>
              <a:t>50  </a:t>
            </a:r>
            <a:r>
              <a:rPr kumimoji="1" lang="en-US" altLang="zh-CN" sz="2600" b="1" i="1">
                <a:solidFill>
                  <a:srgbClr val="0000FF"/>
                </a:solidFill>
                <a:sym typeface="Symbol" panose="05050102010706020507" pitchFamily="18" charset="2"/>
              </a:rPr>
              <a:t></a:t>
            </a:r>
            <a:r>
              <a:rPr kumimoji="1" lang="en-US" altLang="zh-CN" sz="2600" b="1">
                <a:solidFill>
                  <a:srgbClr val="0000FF"/>
                </a:solidFill>
                <a:sym typeface="Symbol" panose="05050102010706020507" pitchFamily="18" charset="2"/>
              </a:rPr>
              <a:t>  100</a:t>
            </a:r>
            <a:r>
              <a:rPr kumimoji="1" lang="zh-CN" altLang="en-US" sz="2600" b="1">
                <a:solidFill>
                  <a:srgbClr val="0000FF"/>
                </a:solidFill>
                <a:sym typeface="Symbol" panose="05050102010706020507" pitchFamily="18" charset="2"/>
              </a:rPr>
              <a:t>，</a:t>
            </a:r>
            <a:r>
              <a:rPr kumimoji="1" lang="en-US" altLang="zh-CN" sz="2600" b="1">
                <a:solidFill>
                  <a:srgbClr val="0000FF"/>
                </a:solidFill>
                <a:sym typeface="Symbol" panose="05050102010706020507" pitchFamily="18" charset="2"/>
              </a:rPr>
              <a:t>LED </a:t>
            </a:r>
            <a:r>
              <a:rPr kumimoji="1" lang="zh-CN" altLang="en-US" sz="2600" b="1">
                <a:solidFill>
                  <a:srgbClr val="0000FF"/>
                </a:solidFill>
                <a:sym typeface="Symbol" panose="05050102010706020507" pitchFamily="18" charset="2"/>
              </a:rPr>
              <a:t>不亮。</a:t>
            </a:r>
            <a:endParaRPr kumimoji="1" lang="zh-CN" altLang="en-US" sz="2600" b="1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  <p:sp>
        <p:nvSpPr>
          <p:cNvPr id="705632" name="Text Box 96"/>
          <p:cNvSpPr txBox="1">
            <a:spLocks noChangeArrowheads="1"/>
          </p:cNvSpPr>
          <p:nvPr/>
        </p:nvSpPr>
        <p:spPr bwMode="auto">
          <a:xfrm>
            <a:off x="7659688" y="3341688"/>
            <a:ext cx="8112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400" b="1">
                <a:solidFill>
                  <a:srgbClr val="0000FF"/>
                </a:solidFill>
              </a:rPr>
              <a:t>LED</a:t>
            </a:r>
            <a:endParaRPr kumimoji="1" lang="en-US" altLang="zh-CN" sz="2400" b="1">
              <a:solidFill>
                <a:srgbClr val="0000FF"/>
              </a:solidFill>
            </a:endParaRPr>
          </a:p>
        </p:txBody>
      </p:sp>
      <p:sp>
        <p:nvSpPr>
          <p:cNvPr id="705633" name="Rectangle 97"/>
          <p:cNvSpPr>
            <a:spLocks noChangeArrowheads="1"/>
          </p:cNvSpPr>
          <p:nvPr/>
        </p:nvSpPr>
        <p:spPr bwMode="auto">
          <a:xfrm>
            <a:off x="107950" y="3941763"/>
            <a:ext cx="120491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2600" b="1">
                <a:solidFill>
                  <a:srgbClr val="FF0066"/>
                </a:solidFill>
                <a:latin typeface="宋体" panose="02010600030101010101" pitchFamily="2" charset="-122"/>
              </a:rPr>
              <a:t>[</a:t>
            </a:r>
            <a:r>
              <a:rPr kumimoji="1" lang="zh-CN" altLang="en-US" sz="2600" b="1">
                <a:solidFill>
                  <a:srgbClr val="FF0066"/>
                </a:solidFill>
                <a:latin typeface="宋体" panose="02010600030101010101" pitchFamily="2" charset="-122"/>
              </a:rPr>
              <a:t>解</a:t>
            </a:r>
            <a:r>
              <a:rPr kumimoji="1" lang="en-US" altLang="zh-CN" sz="2600" b="1">
                <a:solidFill>
                  <a:srgbClr val="FF0066"/>
                </a:solidFill>
                <a:latin typeface="宋体" panose="02010600030101010101" pitchFamily="2" charset="-122"/>
              </a:rPr>
              <a:t>]</a:t>
            </a:r>
            <a:endParaRPr kumimoji="1" lang="en-US" altLang="zh-CN" sz="2600" b="1">
              <a:solidFill>
                <a:srgbClr val="FF0066"/>
              </a:solidFill>
              <a:latin typeface="宋体" panose="02010600030101010101" pitchFamily="2" charset="-122"/>
            </a:endParaRPr>
          </a:p>
        </p:txBody>
      </p:sp>
      <p:sp>
        <p:nvSpPr>
          <p:cNvPr id="705634" name="Text Box 98"/>
          <p:cNvSpPr txBox="1">
            <a:spLocks noChangeArrowheads="1"/>
          </p:cNvSpPr>
          <p:nvPr/>
        </p:nvSpPr>
        <p:spPr bwMode="auto">
          <a:xfrm>
            <a:off x="855663" y="3948113"/>
            <a:ext cx="33337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600" b="1" i="1"/>
              <a:t>I</a:t>
            </a:r>
            <a:r>
              <a:rPr kumimoji="1" lang="en-US" altLang="zh-CN" sz="2600" b="1" baseline="-25000"/>
              <a:t>B</a:t>
            </a:r>
            <a:r>
              <a:rPr kumimoji="1" lang="en-US" altLang="zh-CN" sz="2600" b="1"/>
              <a:t> = (15 </a:t>
            </a:r>
            <a:r>
              <a:rPr kumimoji="1" lang="en-US" altLang="zh-CN" sz="2600" b="1">
                <a:latin typeface="Symbol" panose="05050102010706020507" pitchFamily="18" charset="2"/>
              </a:rPr>
              <a:t>- </a:t>
            </a:r>
            <a:r>
              <a:rPr kumimoji="1" lang="en-US" altLang="zh-CN" sz="2600" b="1"/>
              <a:t>0.7 ) /1430</a:t>
            </a:r>
            <a:endParaRPr kumimoji="1" lang="en-US" altLang="zh-CN" sz="2600" b="1"/>
          </a:p>
        </p:txBody>
      </p:sp>
      <p:sp>
        <p:nvSpPr>
          <p:cNvPr id="705635" name="Text Box 99"/>
          <p:cNvSpPr txBox="1">
            <a:spLocks noChangeArrowheads="1"/>
          </p:cNvSpPr>
          <p:nvPr/>
        </p:nvSpPr>
        <p:spPr bwMode="auto">
          <a:xfrm>
            <a:off x="3751263" y="3948113"/>
            <a:ext cx="21336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600" b="1"/>
              <a:t>= 0.01 </a:t>
            </a:r>
            <a:r>
              <a:rPr kumimoji="1" lang="en-US" altLang="zh-CN" sz="2600" b="1">
                <a:ea typeface="楷体_GB2312" pitchFamily="49" charset="-122"/>
                <a:sym typeface="Symbol" panose="05050102010706020507" pitchFamily="18" charset="2"/>
              </a:rPr>
              <a:t>mA</a:t>
            </a:r>
            <a:endParaRPr kumimoji="1" lang="en-US" altLang="zh-CN" sz="2600" b="1"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705636" name="Text Box 100"/>
          <p:cNvSpPr txBox="1">
            <a:spLocks noChangeArrowheads="1"/>
          </p:cNvSpPr>
          <p:nvPr/>
        </p:nvSpPr>
        <p:spPr bwMode="auto">
          <a:xfrm>
            <a:off x="142875" y="4524375"/>
            <a:ext cx="88931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600" b="1">
                <a:ea typeface="楷体_GB2312" pitchFamily="49" charset="-122"/>
              </a:rPr>
              <a:t>当 </a:t>
            </a:r>
            <a:r>
              <a:rPr kumimoji="1" lang="zh-CN" altLang="en-US" sz="2600" b="1" i="1">
                <a:solidFill>
                  <a:srgbClr val="FF0066"/>
                </a:solidFill>
                <a:ea typeface="楷体_GB2312" pitchFamily="49" charset="-122"/>
                <a:sym typeface="Symbol" panose="05050102010706020507" pitchFamily="18" charset="2"/>
              </a:rPr>
              <a:t> </a:t>
            </a:r>
            <a:r>
              <a:rPr kumimoji="1" lang="en-US" altLang="zh-CN" sz="2600" b="1">
                <a:solidFill>
                  <a:srgbClr val="FF0066"/>
                </a:solidFill>
                <a:ea typeface="楷体_GB2312" pitchFamily="49" charset="-122"/>
                <a:sym typeface="Symbol" panose="05050102010706020507" pitchFamily="18" charset="2"/>
              </a:rPr>
              <a:t>&lt; 50</a:t>
            </a:r>
            <a:r>
              <a:rPr kumimoji="1" lang="en-US" altLang="zh-CN" sz="2600" b="1">
                <a:solidFill>
                  <a:srgbClr val="FF3300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600" b="1">
                <a:ea typeface="楷体_GB2312" pitchFamily="49" charset="-122"/>
                <a:sym typeface="Symbol" panose="05050102010706020507" pitchFamily="18" charset="2"/>
              </a:rPr>
              <a:t>时，</a:t>
            </a:r>
            <a:r>
              <a:rPr kumimoji="1" lang="en-US" altLang="zh-CN" sz="2600" b="1" i="1">
                <a:ea typeface="楷体_GB2312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sz="2600" b="1" baseline="-25000">
                <a:ea typeface="楷体_GB2312" pitchFamily="49" charset="-122"/>
                <a:sym typeface="Symbol" panose="05050102010706020507" pitchFamily="18" charset="2"/>
              </a:rPr>
              <a:t>C </a:t>
            </a:r>
            <a:r>
              <a:rPr kumimoji="1" lang="en-US" altLang="zh-CN" sz="2600" b="1">
                <a:ea typeface="楷体_GB2312" pitchFamily="49" charset="-122"/>
                <a:sym typeface="Symbol" panose="05050102010706020507" pitchFamily="18" charset="2"/>
              </a:rPr>
              <a:t>&lt; </a:t>
            </a:r>
            <a:r>
              <a:rPr kumimoji="1" lang="en-US" altLang="zh-CN" sz="2600" b="1" baseline="-25000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600" b="1">
                <a:ea typeface="楷体_GB2312" pitchFamily="49" charset="-122"/>
                <a:sym typeface="Symbol" panose="05050102010706020507" pitchFamily="18" charset="2"/>
              </a:rPr>
              <a:t>0.5 mA</a:t>
            </a:r>
            <a:r>
              <a:rPr kumimoji="1" lang="zh-CN" altLang="en-US" sz="2600" b="1">
                <a:ea typeface="楷体_GB2312" pitchFamily="49" charset="-122"/>
                <a:sym typeface="Symbol" panose="05050102010706020507" pitchFamily="18" charset="2"/>
              </a:rPr>
              <a:t>，</a:t>
            </a:r>
            <a:r>
              <a:rPr kumimoji="1" lang="en-US" altLang="zh-CN" sz="2600" b="1" i="1">
                <a:ea typeface="楷体_GB2312" pitchFamily="49" charset="-122"/>
                <a:sym typeface="Symbol" panose="05050102010706020507" pitchFamily="18" charset="2"/>
              </a:rPr>
              <a:t>U</a:t>
            </a:r>
            <a:r>
              <a:rPr kumimoji="1" lang="en-US" altLang="zh-CN" sz="2600" b="1" baseline="-25000">
                <a:ea typeface="楷体_GB2312" pitchFamily="49" charset="-122"/>
                <a:sym typeface="Symbol" panose="05050102010706020507" pitchFamily="18" charset="2"/>
              </a:rPr>
              <a:t>C</a:t>
            </a:r>
            <a:r>
              <a:rPr kumimoji="1" lang="en-US" altLang="zh-CN" sz="2600" b="1">
                <a:ea typeface="楷体_GB2312" pitchFamily="49" charset="-122"/>
                <a:sym typeface="Symbol" panose="05050102010706020507" pitchFamily="18" charset="2"/>
              </a:rPr>
              <a:t> &lt; 2.5 V</a:t>
            </a:r>
            <a:r>
              <a:rPr kumimoji="1" lang="zh-CN" altLang="en-US" sz="2600" b="1">
                <a:ea typeface="楷体_GB2312" pitchFamily="49" charset="-122"/>
                <a:sym typeface="Symbol" panose="05050102010706020507" pitchFamily="18" charset="2"/>
              </a:rPr>
              <a:t>，</a:t>
            </a:r>
            <a:r>
              <a:rPr kumimoji="1" lang="en-US" altLang="zh-CN" sz="2600" b="1">
                <a:ea typeface="楷体_GB2312" pitchFamily="49" charset="-122"/>
                <a:sym typeface="Symbol" panose="05050102010706020507" pitchFamily="18" charset="2"/>
              </a:rPr>
              <a:t>D</a:t>
            </a:r>
            <a:r>
              <a:rPr kumimoji="1" lang="en-US" altLang="zh-CN" sz="2600" b="1" baseline="-25000"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en-US" altLang="zh-CN" sz="2600" b="1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600" b="1">
                <a:ea typeface="楷体_GB2312" pitchFamily="49" charset="-122"/>
                <a:sym typeface="Symbol" panose="05050102010706020507" pitchFamily="18" charset="2"/>
              </a:rPr>
              <a:t>导通，</a:t>
            </a:r>
            <a:r>
              <a:rPr kumimoji="1" lang="en-US" altLang="zh-CN" sz="2600" b="1">
                <a:ea typeface="楷体_GB2312" pitchFamily="49" charset="-122"/>
                <a:sym typeface="Symbol" panose="05050102010706020507" pitchFamily="18" charset="2"/>
              </a:rPr>
              <a:t>LED </a:t>
            </a:r>
            <a:r>
              <a:rPr kumimoji="1" lang="zh-CN" altLang="en-US" sz="2600" b="1">
                <a:solidFill>
                  <a:srgbClr val="FF0066"/>
                </a:solidFill>
                <a:ea typeface="楷体_GB2312" pitchFamily="49" charset="-122"/>
                <a:sym typeface="Symbol" panose="05050102010706020507" pitchFamily="18" charset="2"/>
              </a:rPr>
              <a:t>亮</a:t>
            </a:r>
            <a:endParaRPr kumimoji="1" lang="zh-CN" altLang="en-US" sz="2600" b="1">
              <a:solidFill>
                <a:srgbClr val="FF0066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705637" name="Text Box 101"/>
          <p:cNvSpPr txBox="1">
            <a:spLocks noChangeArrowheads="1"/>
          </p:cNvSpPr>
          <p:nvPr/>
        </p:nvSpPr>
        <p:spPr bwMode="auto">
          <a:xfrm>
            <a:off x="107950" y="5245100"/>
            <a:ext cx="89852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600" b="1">
                <a:ea typeface="楷体_GB2312" pitchFamily="49" charset="-122"/>
              </a:rPr>
              <a:t>当 </a:t>
            </a:r>
            <a:r>
              <a:rPr kumimoji="1" lang="zh-CN" altLang="en-US" sz="2600" b="1" i="1">
                <a:solidFill>
                  <a:srgbClr val="FF0066"/>
                </a:solidFill>
                <a:ea typeface="楷体_GB2312" pitchFamily="49" charset="-122"/>
                <a:sym typeface="Symbol" panose="05050102010706020507" pitchFamily="18" charset="2"/>
              </a:rPr>
              <a:t> </a:t>
            </a:r>
            <a:r>
              <a:rPr kumimoji="1" lang="en-US" altLang="zh-CN" sz="2600" b="1">
                <a:solidFill>
                  <a:srgbClr val="FF0066"/>
                </a:solidFill>
                <a:ea typeface="楷体_GB2312" pitchFamily="49" charset="-122"/>
                <a:sym typeface="Symbol" panose="05050102010706020507" pitchFamily="18" charset="2"/>
              </a:rPr>
              <a:t>&gt; 100</a:t>
            </a:r>
            <a:r>
              <a:rPr kumimoji="1" lang="en-US" altLang="zh-CN" sz="2600" b="1">
                <a:solidFill>
                  <a:srgbClr val="FF3300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600" b="1">
                <a:ea typeface="楷体_GB2312" pitchFamily="49" charset="-122"/>
                <a:sym typeface="Symbol" panose="05050102010706020507" pitchFamily="18" charset="2"/>
              </a:rPr>
              <a:t>时，</a:t>
            </a:r>
            <a:r>
              <a:rPr kumimoji="1" lang="en-US" altLang="zh-CN" sz="2600" b="1" i="1">
                <a:ea typeface="楷体_GB2312" pitchFamily="49" charset="-122"/>
                <a:sym typeface="Symbol" panose="05050102010706020507" pitchFamily="18" charset="2"/>
              </a:rPr>
              <a:t>I</a:t>
            </a:r>
            <a:r>
              <a:rPr kumimoji="1" lang="en-US" altLang="zh-CN" sz="2600" b="1" baseline="-25000">
                <a:ea typeface="楷体_GB2312" pitchFamily="49" charset="-122"/>
                <a:sym typeface="Symbol" panose="05050102010706020507" pitchFamily="18" charset="2"/>
              </a:rPr>
              <a:t>C </a:t>
            </a:r>
            <a:r>
              <a:rPr kumimoji="1" lang="en-US" altLang="zh-CN" sz="2600" b="1">
                <a:ea typeface="楷体_GB2312" pitchFamily="49" charset="-122"/>
                <a:sym typeface="Symbol" panose="05050102010706020507" pitchFamily="18" charset="2"/>
              </a:rPr>
              <a:t>&gt;</a:t>
            </a:r>
            <a:r>
              <a:rPr kumimoji="1" lang="en-US" altLang="zh-CN" sz="2600" b="1" baseline="-25000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600" b="1">
                <a:ea typeface="楷体_GB2312" pitchFamily="49" charset="-122"/>
                <a:sym typeface="Symbol" panose="05050102010706020507" pitchFamily="18" charset="2"/>
              </a:rPr>
              <a:t>1 mA</a:t>
            </a:r>
            <a:r>
              <a:rPr kumimoji="1" lang="zh-CN" altLang="en-US" sz="2600" b="1">
                <a:ea typeface="楷体_GB2312" pitchFamily="49" charset="-122"/>
                <a:sym typeface="Symbol" panose="05050102010706020507" pitchFamily="18" charset="2"/>
              </a:rPr>
              <a:t>，</a:t>
            </a:r>
            <a:r>
              <a:rPr kumimoji="1" lang="en-US" altLang="zh-CN" sz="2600" b="1" i="1">
                <a:ea typeface="楷体_GB2312" pitchFamily="49" charset="-122"/>
                <a:sym typeface="Symbol" panose="05050102010706020507" pitchFamily="18" charset="2"/>
              </a:rPr>
              <a:t>U</a:t>
            </a:r>
            <a:r>
              <a:rPr kumimoji="1" lang="en-US" altLang="zh-CN" sz="2600" b="1" baseline="-25000">
                <a:ea typeface="楷体_GB2312" pitchFamily="49" charset="-122"/>
                <a:sym typeface="Symbol" panose="05050102010706020507" pitchFamily="18" charset="2"/>
              </a:rPr>
              <a:t>C</a:t>
            </a:r>
            <a:r>
              <a:rPr kumimoji="1" lang="en-US" altLang="zh-CN" sz="2600" b="1">
                <a:ea typeface="楷体_GB2312" pitchFamily="49" charset="-122"/>
                <a:sym typeface="Symbol" panose="05050102010706020507" pitchFamily="18" charset="2"/>
              </a:rPr>
              <a:t> &gt; 5 V</a:t>
            </a:r>
            <a:r>
              <a:rPr kumimoji="1" lang="zh-CN" altLang="en-US" sz="2600" b="1">
                <a:ea typeface="楷体_GB2312" pitchFamily="49" charset="-122"/>
                <a:sym typeface="Symbol" panose="05050102010706020507" pitchFamily="18" charset="2"/>
              </a:rPr>
              <a:t>，</a:t>
            </a:r>
            <a:r>
              <a:rPr kumimoji="1" lang="en-US" altLang="zh-CN" sz="2600" b="1">
                <a:ea typeface="楷体_GB2312" pitchFamily="49" charset="-122"/>
                <a:sym typeface="Symbol" panose="05050102010706020507" pitchFamily="18" charset="2"/>
              </a:rPr>
              <a:t>D</a:t>
            </a:r>
            <a:r>
              <a:rPr kumimoji="1" lang="en-US" altLang="zh-CN" sz="2600" b="1" baseline="-25000">
                <a:ea typeface="楷体_GB2312" pitchFamily="49" charset="-122"/>
                <a:sym typeface="Symbol" panose="05050102010706020507" pitchFamily="18" charset="2"/>
              </a:rPr>
              <a:t>1</a:t>
            </a:r>
            <a:r>
              <a:rPr kumimoji="1" lang="en-US" altLang="zh-CN" sz="2600" b="1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600" b="1">
                <a:ea typeface="楷体_GB2312" pitchFamily="49" charset="-122"/>
                <a:sym typeface="Symbol" panose="05050102010706020507" pitchFamily="18" charset="2"/>
              </a:rPr>
              <a:t>导通，</a:t>
            </a:r>
            <a:r>
              <a:rPr kumimoji="1" lang="en-US" altLang="zh-CN" sz="2600" b="1">
                <a:ea typeface="楷体_GB2312" pitchFamily="49" charset="-122"/>
                <a:sym typeface="Symbol" panose="05050102010706020507" pitchFamily="18" charset="2"/>
              </a:rPr>
              <a:t>LED </a:t>
            </a:r>
            <a:r>
              <a:rPr kumimoji="1" lang="zh-CN" altLang="en-US" sz="2600" b="1">
                <a:solidFill>
                  <a:srgbClr val="FF0066"/>
                </a:solidFill>
                <a:ea typeface="楷体_GB2312" pitchFamily="49" charset="-122"/>
                <a:sym typeface="Symbol" panose="05050102010706020507" pitchFamily="18" charset="2"/>
              </a:rPr>
              <a:t>亮</a:t>
            </a:r>
            <a:endParaRPr kumimoji="1" lang="zh-CN" altLang="en-US" sz="2600" b="1">
              <a:solidFill>
                <a:srgbClr val="FF0066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705638" name="Text Box 102"/>
          <p:cNvSpPr txBox="1">
            <a:spLocks noChangeArrowheads="1"/>
          </p:cNvSpPr>
          <p:nvPr/>
        </p:nvSpPr>
        <p:spPr bwMode="auto">
          <a:xfrm>
            <a:off x="107950" y="5892800"/>
            <a:ext cx="895032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600" b="1">
                <a:ea typeface="楷体_GB2312" pitchFamily="49" charset="-122"/>
              </a:rPr>
              <a:t>当 </a:t>
            </a:r>
            <a:r>
              <a:rPr kumimoji="1" lang="en-US" altLang="zh-CN" sz="2600" b="1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50</a:t>
            </a:r>
            <a:r>
              <a:rPr kumimoji="1" lang="en-US" altLang="zh-CN" sz="2600" b="1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kumimoji="1" lang="en-US" altLang="zh-CN" sz="2600" b="1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</a:t>
            </a:r>
            <a:r>
              <a:rPr kumimoji="1" lang="en-US" altLang="zh-CN" sz="2600" b="1" i="1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kumimoji="1" lang="en-US" altLang="zh-CN" sz="2600" b="1" i="1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</a:t>
            </a:r>
            <a:r>
              <a:rPr kumimoji="1" lang="en-US" altLang="zh-CN" sz="2600" b="1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  100</a:t>
            </a:r>
            <a:r>
              <a:rPr kumimoji="1" lang="en-US" altLang="zh-CN" sz="2600" b="1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600" b="1">
                <a:ea typeface="楷体_GB2312" pitchFamily="49" charset="-122"/>
                <a:sym typeface="Symbol" panose="05050102010706020507" pitchFamily="18" charset="2"/>
              </a:rPr>
              <a:t>时，</a:t>
            </a:r>
            <a:r>
              <a:rPr kumimoji="1" lang="en-US" altLang="zh-CN" sz="2600" b="1">
                <a:ea typeface="楷体_GB2312" pitchFamily="49" charset="-122"/>
                <a:sym typeface="Symbol" panose="05050102010706020507" pitchFamily="18" charset="2"/>
              </a:rPr>
              <a:t>2.5 V  </a:t>
            </a:r>
            <a:r>
              <a:rPr kumimoji="1" lang="en-US" altLang="zh-CN" sz="2600" b="1" i="1">
                <a:ea typeface="楷体_GB2312" pitchFamily="49" charset="-122"/>
                <a:sym typeface="Symbol" panose="05050102010706020507" pitchFamily="18" charset="2"/>
              </a:rPr>
              <a:t>U</a:t>
            </a:r>
            <a:r>
              <a:rPr kumimoji="1" lang="en-US" altLang="zh-CN" sz="2600" b="1" baseline="-25000">
                <a:ea typeface="楷体_GB2312" pitchFamily="49" charset="-122"/>
                <a:sym typeface="Symbol" panose="05050102010706020507" pitchFamily="18" charset="2"/>
              </a:rPr>
              <a:t>C</a:t>
            </a:r>
            <a:r>
              <a:rPr kumimoji="1" lang="en-US" altLang="zh-CN" sz="2600" b="1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600" b="1">
                <a:ea typeface="楷体_GB2312" pitchFamily="49" charset="-122"/>
              </a:rPr>
              <a:t> </a:t>
            </a:r>
            <a:r>
              <a:rPr kumimoji="1" lang="en-US" altLang="zh-CN" sz="2600" b="1">
                <a:ea typeface="楷体_GB2312" pitchFamily="49" charset="-122"/>
                <a:sym typeface="Symbol" panose="05050102010706020507" pitchFamily="18" charset="2"/>
              </a:rPr>
              <a:t>&lt;5 V</a:t>
            </a:r>
            <a:r>
              <a:rPr kumimoji="1" lang="zh-CN" altLang="en-US" sz="2600" b="1">
                <a:ea typeface="楷体_GB2312" pitchFamily="49" charset="-122"/>
                <a:sym typeface="Symbol" panose="05050102010706020507" pitchFamily="18" charset="2"/>
              </a:rPr>
              <a:t>， </a:t>
            </a:r>
            <a:r>
              <a:rPr kumimoji="1" lang="en-US" altLang="zh-CN" sz="2600" b="1">
                <a:ea typeface="楷体_GB2312" pitchFamily="49" charset="-122"/>
                <a:sym typeface="Symbol" panose="05050102010706020507" pitchFamily="18" charset="2"/>
              </a:rPr>
              <a:t>LED </a:t>
            </a:r>
            <a:r>
              <a:rPr kumimoji="1" lang="zh-CN" altLang="en-US" sz="2600" b="1">
                <a:solidFill>
                  <a:srgbClr val="0000FF"/>
                </a:solidFill>
                <a:ea typeface="楷体_GB2312" pitchFamily="49" charset="-122"/>
                <a:sym typeface="Symbol" panose="05050102010706020507" pitchFamily="18" charset="2"/>
              </a:rPr>
              <a:t>不亮</a:t>
            </a:r>
            <a:endParaRPr kumimoji="1" lang="zh-CN" altLang="en-US" sz="2600" b="1">
              <a:solidFill>
                <a:srgbClr val="0000FF"/>
              </a:solidFill>
              <a:ea typeface="楷体_GB2312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056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70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05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05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0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05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05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7056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41" grpId="0" autoUpdateAnimBg="0"/>
      <p:bldP spid="705625" grpId="0" autoUpdateAnimBg="0" build="p"/>
      <p:bldP spid="705631" grpId="0" autoUpdateAnimBg="0" build="p"/>
      <p:bldP spid="705632" grpId="0" autoUpdateAnimBg="0" build="p"/>
      <p:bldP spid="705633" grpId="0" autoUpdateAnimBg="0" build="p"/>
      <p:bldP spid="705634" grpId="0" autoUpdateAnimBg="0" build="p"/>
      <p:bldP spid="705635" grpId="0" autoUpdateAnimBg="0" build="p"/>
      <p:bldP spid="705636" grpId="0" autoUpdateAnimBg="0" build="p"/>
      <p:bldP spid="705637" grpId="0" autoUpdateAnimBg="0" build="p"/>
      <p:bldP spid="705638" grpId="0" autoUpdateAnimBg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002" name="Text Box 2"/>
          <p:cNvSpPr txBox="1">
            <a:spLocks noChangeArrowheads="1"/>
          </p:cNvSpPr>
          <p:nvPr/>
        </p:nvSpPr>
        <p:spPr bwMode="auto">
          <a:xfrm>
            <a:off x="323850" y="401638"/>
            <a:ext cx="4953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 dirty="0" smtClean="0">
                <a:solidFill>
                  <a:srgbClr val="FF3300"/>
                </a:solidFill>
                <a:ea typeface="楷体_GB2312" pitchFamily="49" charset="-122"/>
              </a:rPr>
              <a:t>9.1.2  </a:t>
            </a:r>
            <a:r>
              <a:rPr kumimoji="1" lang="zh-CN" altLang="en-US" sz="3200" b="1" dirty="0">
                <a:solidFill>
                  <a:srgbClr val="FF3300"/>
                </a:solidFill>
                <a:ea typeface="楷体_GB2312" pitchFamily="49" charset="-122"/>
              </a:rPr>
              <a:t>比例运算电路</a:t>
            </a:r>
            <a:endParaRPr kumimoji="1" lang="zh-CN" altLang="en-US" sz="3200" b="1" dirty="0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640003" name="Text Box 3"/>
          <p:cNvSpPr txBox="1">
            <a:spLocks noChangeArrowheads="1"/>
          </p:cNvSpPr>
          <p:nvPr/>
        </p:nvSpPr>
        <p:spPr bwMode="auto">
          <a:xfrm>
            <a:off x="419100" y="833438"/>
            <a:ext cx="3962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>
                <a:ea typeface="楷体_GB2312" pitchFamily="49" charset="-122"/>
              </a:rPr>
              <a:t>1. </a:t>
            </a:r>
            <a:r>
              <a:rPr kumimoji="1" lang="zh-CN" altLang="en-US" sz="3200" b="1">
                <a:ea typeface="楷体_GB2312" pitchFamily="49" charset="-122"/>
              </a:rPr>
              <a:t>反相比例运算器</a:t>
            </a:r>
            <a:endParaRPr kumimoji="1" lang="zh-CN" altLang="en-US" sz="3200" b="1">
              <a:ea typeface="楷体_GB2312" pitchFamily="49" charset="-122"/>
            </a:endParaRPr>
          </a:p>
        </p:txBody>
      </p:sp>
      <p:graphicFrame>
        <p:nvGraphicFramePr>
          <p:cNvPr id="640004" name="Object 4"/>
          <p:cNvGraphicFramePr>
            <a:graphicFrameLocks noChangeAspect="1"/>
          </p:cNvGraphicFramePr>
          <p:nvPr/>
        </p:nvGraphicFramePr>
        <p:xfrm>
          <a:off x="333375" y="4402138"/>
          <a:ext cx="5522913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1" name="公式" r:id="rId1" imgW="2323465" imgH="731520" progId="Equation.3">
                  <p:embed/>
                </p:oleObj>
              </mc:Choice>
              <mc:Fallback>
                <p:oleObj name="公式" r:id="rId1" imgW="2323465" imgH="7315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" y="4402138"/>
                        <a:ext cx="5522913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0005" name="Group 5"/>
          <p:cNvGrpSpPr/>
          <p:nvPr/>
        </p:nvGrpSpPr>
        <p:grpSpPr bwMode="auto">
          <a:xfrm>
            <a:off x="609600" y="2079625"/>
            <a:ext cx="628650" cy="628650"/>
            <a:chOff x="912" y="1764"/>
            <a:chExt cx="396" cy="396"/>
          </a:xfrm>
        </p:grpSpPr>
        <p:sp>
          <p:nvSpPr>
            <p:cNvPr id="54324" name="Line 6"/>
            <p:cNvSpPr>
              <a:spLocks noChangeShapeType="1"/>
            </p:cNvSpPr>
            <p:nvPr/>
          </p:nvSpPr>
          <p:spPr bwMode="auto">
            <a:xfrm>
              <a:off x="912" y="2160"/>
              <a:ext cx="3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25" name="Text Box 7"/>
            <p:cNvSpPr txBox="1">
              <a:spLocks noChangeArrowheads="1"/>
            </p:cNvSpPr>
            <p:nvPr/>
          </p:nvSpPr>
          <p:spPr bwMode="auto">
            <a:xfrm>
              <a:off x="960" y="1764"/>
              <a:ext cx="3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ea typeface="楷体_GB2312" pitchFamily="49" charset="-122"/>
                </a:rPr>
                <a:t>i</a:t>
              </a:r>
              <a:r>
                <a:rPr kumimoji="1" lang="en-US" altLang="zh-CN" sz="3200" b="1" baseline="-25000">
                  <a:ea typeface="楷体_GB2312" pitchFamily="49" charset="-122"/>
                </a:rPr>
                <a:t>1</a:t>
              </a:r>
              <a:endParaRPr kumimoji="1" lang="en-US" altLang="zh-CN" sz="3200" b="1">
                <a:ea typeface="楷体_GB2312" pitchFamily="49" charset="-122"/>
              </a:endParaRPr>
            </a:p>
          </p:txBody>
        </p:sp>
      </p:grpSp>
      <p:grpSp>
        <p:nvGrpSpPr>
          <p:cNvPr id="640008" name="Group 8"/>
          <p:cNvGrpSpPr/>
          <p:nvPr/>
        </p:nvGrpSpPr>
        <p:grpSpPr bwMode="auto">
          <a:xfrm>
            <a:off x="2133600" y="1412875"/>
            <a:ext cx="628650" cy="590550"/>
            <a:chOff x="1452" y="1224"/>
            <a:chExt cx="396" cy="372"/>
          </a:xfrm>
        </p:grpSpPr>
        <p:sp>
          <p:nvSpPr>
            <p:cNvPr id="54322" name="Line 9"/>
            <p:cNvSpPr>
              <a:spLocks noChangeShapeType="1"/>
            </p:cNvSpPr>
            <p:nvPr/>
          </p:nvSpPr>
          <p:spPr bwMode="auto">
            <a:xfrm>
              <a:off x="1452" y="1596"/>
              <a:ext cx="39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23" name="Text Box 10"/>
            <p:cNvSpPr txBox="1">
              <a:spLocks noChangeArrowheads="1"/>
            </p:cNvSpPr>
            <p:nvPr/>
          </p:nvSpPr>
          <p:spPr bwMode="auto">
            <a:xfrm>
              <a:off x="1500" y="1224"/>
              <a:ext cx="3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ea typeface="楷体_GB2312" pitchFamily="49" charset="-122"/>
                </a:rPr>
                <a:t>i</a:t>
              </a:r>
              <a:r>
                <a:rPr kumimoji="1" lang="en-US" altLang="zh-CN" sz="3200" b="1" baseline="-25000">
                  <a:ea typeface="楷体_GB2312" pitchFamily="49" charset="-122"/>
                </a:rPr>
                <a:t>F</a:t>
              </a:r>
              <a:endParaRPr kumimoji="1" lang="en-US" altLang="zh-CN" sz="3200" b="1">
                <a:ea typeface="楷体_GB2312" pitchFamily="49" charset="-122"/>
              </a:endParaRPr>
            </a:p>
          </p:txBody>
        </p:sp>
      </p:grpSp>
      <p:graphicFrame>
        <p:nvGraphicFramePr>
          <p:cNvPr id="640011" name="Object 11"/>
          <p:cNvGraphicFramePr>
            <a:graphicFrameLocks noChangeAspect="1"/>
          </p:cNvGraphicFramePr>
          <p:nvPr/>
        </p:nvGraphicFramePr>
        <p:xfrm>
          <a:off x="5284788" y="2090738"/>
          <a:ext cx="3562350" cy="1881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2" name="公式" r:id="rId3" imgW="1118870" imgH="677545" progId="Equation.3">
                  <p:embed/>
                </p:oleObj>
              </mc:Choice>
              <mc:Fallback>
                <p:oleObj name="公式" r:id="rId3" imgW="1118870" imgH="677545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4788" y="2090738"/>
                        <a:ext cx="3562350" cy="1881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0012" name="Object 12"/>
          <p:cNvGraphicFramePr>
            <a:graphicFrameLocks noChangeAspect="1"/>
          </p:cNvGraphicFramePr>
          <p:nvPr/>
        </p:nvGraphicFramePr>
        <p:xfrm>
          <a:off x="5456238" y="3781425"/>
          <a:ext cx="3370262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3" name="公式" r:id="rId5" imgW="1064895" imgH="419735" progId="Equation.3">
                  <p:embed/>
                </p:oleObj>
              </mc:Choice>
              <mc:Fallback>
                <p:oleObj name="公式" r:id="rId5" imgW="1064895" imgH="419735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6238" y="3781425"/>
                        <a:ext cx="3370262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0013" name="Group 13"/>
          <p:cNvGrpSpPr/>
          <p:nvPr/>
        </p:nvGrpSpPr>
        <p:grpSpPr bwMode="auto">
          <a:xfrm>
            <a:off x="304800" y="1557338"/>
            <a:ext cx="4953000" cy="2862262"/>
            <a:chOff x="276" y="1620"/>
            <a:chExt cx="3120" cy="1998"/>
          </a:xfrm>
        </p:grpSpPr>
        <p:sp>
          <p:nvSpPr>
            <p:cNvPr id="54284" name="Rectangle 14"/>
            <p:cNvSpPr>
              <a:spLocks noChangeArrowheads="1"/>
            </p:cNvSpPr>
            <p:nvPr/>
          </p:nvSpPr>
          <p:spPr bwMode="auto">
            <a:xfrm>
              <a:off x="1764" y="2259"/>
              <a:ext cx="768" cy="99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285" name="Line 15"/>
            <p:cNvSpPr>
              <a:spLocks noChangeShapeType="1"/>
            </p:cNvSpPr>
            <p:nvPr/>
          </p:nvSpPr>
          <p:spPr bwMode="auto">
            <a:xfrm>
              <a:off x="2519" y="2693"/>
              <a:ext cx="5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286" name="Line 16"/>
            <p:cNvSpPr>
              <a:spLocks noChangeShapeType="1"/>
            </p:cNvSpPr>
            <p:nvPr/>
          </p:nvSpPr>
          <p:spPr bwMode="auto">
            <a:xfrm>
              <a:off x="1475" y="3003"/>
              <a:ext cx="288" cy="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287" name="Line 17"/>
            <p:cNvSpPr>
              <a:spLocks noChangeShapeType="1"/>
            </p:cNvSpPr>
            <p:nvPr/>
          </p:nvSpPr>
          <p:spPr bwMode="auto">
            <a:xfrm>
              <a:off x="1343" y="249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288" name="Text Box 18"/>
            <p:cNvSpPr txBox="1">
              <a:spLocks noChangeArrowheads="1"/>
            </p:cNvSpPr>
            <p:nvPr/>
          </p:nvSpPr>
          <p:spPr bwMode="auto">
            <a:xfrm>
              <a:off x="1776" y="2257"/>
              <a:ext cx="252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>
                  <a:ea typeface="楷体_GB2312" pitchFamily="49" charset="-122"/>
                </a:rPr>
                <a:t>_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54289" name="Text Box 19"/>
            <p:cNvSpPr txBox="1">
              <a:spLocks noChangeArrowheads="1"/>
            </p:cNvSpPr>
            <p:nvPr/>
          </p:nvSpPr>
          <p:spPr bwMode="auto">
            <a:xfrm>
              <a:off x="1752" y="2878"/>
              <a:ext cx="252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>
                  <a:ea typeface="楷体_GB2312" pitchFamily="49" charset="-122"/>
                </a:rPr>
                <a:t>+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54290" name="Text Box 20"/>
            <p:cNvSpPr txBox="1">
              <a:spLocks noChangeArrowheads="1"/>
            </p:cNvSpPr>
            <p:nvPr/>
          </p:nvSpPr>
          <p:spPr bwMode="auto">
            <a:xfrm rot="5400000">
              <a:off x="2072" y="2285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>
                  <a:ea typeface="楷体_GB2312" pitchFamily="49" charset="-122"/>
                  <a:sym typeface="Symbol" panose="05050102010706020507" pitchFamily="18" charset="2"/>
                </a:rPr>
                <a:t>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54291" name="Text Box 21"/>
            <p:cNvSpPr txBox="1">
              <a:spLocks noChangeArrowheads="1"/>
            </p:cNvSpPr>
            <p:nvPr/>
          </p:nvSpPr>
          <p:spPr bwMode="auto">
            <a:xfrm>
              <a:off x="2292" y="2553"/>
              <a:ext cx="252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>
                  <a:ea typeface="楷体_GB2312" pitchFamily="49" charset="-122"/>
                </a:rPr>
                <a:t>+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54292" name="Oval 22"/>
            <p:cNvSpPr>
              <a:spLocks noChangeArrowheads="1"/>
            </p:cNvSpPr>
            <p:nvPr/>
          </p:nvSpPr>
          <p:spPr bwMode="auto">
            <a:xfrm>
              <a:off x="3060" y="2649"/>
              <a:ext cx="72" cy="6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293" name="Text Box 23"/>
            <p:cNvSpPr txBox="1">
              <a:spLocks noChangeArrowheads="1"/>
            </p:cNvSpPr>
            <p:nvPr/>
          </p:nvSpPr>
          <p:spPr bwMode="auto">
            <a:xfrm>
              <a:off x="2196" y="2248"/>
              <a:ext cx="384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>
                  <a:ea typeface="楷体_GB2312" pitchFamily="49" charset="-122"/>
                  <a:sym typeface="Symbol" panose="05050102010706020507" pitchFamily="18" charset="2"/>
                </a:rPr>
                <a:t> 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54294" name="Line 24"/>
            <p:cNvSpPr>
              <a:spLocks noChangeShapeType="1"/>
            </p:cNvSpPr>
            <p:nvPr/>
          </p:nvSpPr>
          <p:spPr bwMode="auto">
            <a:xfrm>
              <a:off x="1488" y="1975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295" name="Line 25"/>
            <p:cNvSpPr>
              <a:spLocks noChangeShapeType="1"/>
            </p:cNvSpPr>
            <p:nvPr/>
          </p:nvSpPr>
          <p:spPr bwMode="auto">
            <a:xfrm flipH="1">
              <a:off x="2868" y="1987"/>
              <a:ext cx="0" cy="7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 useBgFill="1">
          <p:nvSpPr>
            <p:cNvPr id="54296" name="Rectangle 26"/>
            <p:cNvSpPr>
              <a:spLocks noChangeArrowheads="1"/>
            </p:cNvSpPr>
            <p:nvPr/>
          </p:nvSpPr>
          <p:spPr bwMode="auto">
            <a:xfrm>
              <a:off x="1968" y="1910"/>
              <a:ext cx="432" cy="131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297" name="Line 27"/>
            <p:cNvSpPr>
              <a:spLocks noChangeShapeType="1"/>
            </p:cNvSpPr>
            <p:nvPr/>
          </p:nvSpPr>
          <p:spPr bwMode="auto">
            <a:xfrm>
              <a:off x="1500" y="1975"/>
              <a:ext cx="0" cy="5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298" name="Line 28"/>
            <p:cNvSpPr>
              <a:spLocks noChangeShapeType="1"/>
            </p:cNvSpPr>
            <p:nvPr/>
          </p:nvSpPr>
          <p:spPr bwMode="auto">
            <a:xfrm>
              <a:off x="618" y="2494"/>
              <a:ext cx="7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 useBgFill="1">
          <p:nvSpPr>
            <p:cNvPr id="54299" name="Rectangle 29"/>
            <p:cNvSpPr>
              <a:spLocks noChangeArrowheads="1"/>
            </p:cNvSpPr>
            <p:nvPr/>
          </p:nvSpPr>
          <p:spPr bwMode="auto">
            <a:xfrm>
              <a:off x="894" y="2440"/>
              <a:ext cx="384" cy="131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00" name="Oval 30"/>
            <p:cNvSpPr>
              <a:spLocks noChangeArrowheads="1"/>
            </p:cNvSpPr>
            <p:nvPr/>
          </p:nvSpPr>
          <p:spPr bwMode="auto">
            <a:xfrm>
              <a:off x="534" y="2450"/>
              <a:ext cx="72" cy="6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01" name="Line 31"/>
            <p:cNvSpPr>
              <a:spLocks noChangeShapeType="1"/>
            </p:cNvSpPr>
            <p:nvPr/>
          </p:nvSpPr>
          <p:spPr bwMode="auto">
            <a:xfrm>
              <a:off x="1494" y="3008"/>
              <a:ext cx="0" cy="6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02" name="Line 32"/>
            <p:cNvSpPr>
              <a:spLocks noChangeShapeType="1"/>
            </p:cNvSpPr>
            <p:nvPr/>
          </p:nvSpPr>
          <p:spPr bwMode="auto">
            <a:xfrm>
              <a:off x="1386" y="3618"/>
              <a:ext cx="21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03" name="Oval 33"/>
            <p:cNvSpPr>
              <a:spLocks noChangeArrowheads="1"/>
            </p:cNvSpPr>
            <p:nvPr/>
          </p:nvSpPr>
          <p:spPr bwMode="auto">
            <a:xfrm>
              <a:off x="1476" y="2462"/>
              <a:ext cx="45" cy="4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04" name="Oval 34"/>
            <p:cNvSpPr>
              <a:spLocks noChangeArrowheads="1"/>
            </p:cNvSpPr>
            <p:nvPr/>
          </p:nvSpPr>
          <p:spPr bwMode="auto">
            <a:xfrm>
              <a:off x="2832" y="2649"/>
              <a:ext cx="72" cy="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05" name="Text Box 35"/>
            <p:cNvSpPr txBox="1">
              <a:spLocks noChangeArrowheads="1"/>
            </p:cNvSpPr>
            <p:nvPr/>
          </p:nvSpPr>
          <p:spPr bwMode="auto">
            <a:xfrm>
              <a:off x="2016" y="1620"/>
              <a:ext cx="52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F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54306" name="Text Box 36"/>
            <p:cNvSpPr txBox="1">
              <a:spLocks noChangeArrowheads="1"/>
            </p:cNvSpPr>
            <p:nvPr/>
          </p:nvSpPr>
          <p:spPr bwMode="auto">
            <a:xfrm>
              <a:off x="924" y="2548"/>
              <a:ext cx="336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1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 useBgFill="1">
          <p:nvSpPr>
            <p:cNvPr id="54307" name="Rectangle 37"/>
            <p:cNvSpPr>
              <a:spLocks noChangeArrowheads="1"/>
            </p:cNvSpPr>
            <p:nvPr/>
          </p:nvSpPr>
          <p:spPr bwMode="auto">
            <a:xfrm rot="-5400000">
              <a:off x="1296" y="3261"/>
              <a:ext cx="372" cy="118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08" name="Text Box 38"/>
            <p:cNvSpPr txBox="1">
              <a:spLocks noChangeArrowheads="1"/>
            </p:cNvSpPr>
            <p:nvPr/>
          </p:nvSpPr>
          <p:spPr bwMode="auto">
            <a:xfrm>
              <a:off x="1500" y="3197"/>
              <a:ext cx="40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2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54309" name="Text Box 39"/>
            <p:cNvSpPr txBox="1">
              <a:spLocks noChangeArrowheads="1"/>
            </p:cNvSpPr>
            <p:nvPr/>
          </p:nvSpPr>
          <p:spPr bwMode="auto">
            <a:xfrm>
              <a:off x="276" y="2562"/>
              <a:ext cx="396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u</a:t>
              </a:r>
              <a:r>
                <a:rPr kumimoji="1" lang="en-US" altLang="zh-CN" sz="2400" b="1" baseline="-25000">
                  <a:ea typeface="楷体_GB2312" pitchFamily="49" charset="-122"/>
                </a:rPr>
                <a:t>i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54310" name="Text Box 40"/>
            <p:cNvSpPr txBox="1">
              <a:spLocks noChangeArrowheads="1"/>
            </p:cNvSpPr>
            <p:nvPr/>
          </p:nvSpPr>
          <p:spPr bwMode="auto">
            <a:xfrm>
              <a:off x="3012" y="2694"/>
              <a:ext cx="384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u</a:t>
              </a:r>
              <a:r>
                <a:rPr kumimoji="1" lang="en-US" altLang="zh-CN" sz="2400" b="1" baseline="-25000">
                  <a:ea typeface="楷体_GB2312" pitchFamily="49" charset="-122"/>
                </a:rPr>
                <a:t>o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54311" name="Rectangle 41"/>
            <p:cNvSpPr>
              <a:spLocks noChangeArrowheads="1"/>
            </p:cNvSpPr>
            <p:nvPr/>
          </p:nvSpPr>
          <p:spPr bwMode="auto">
            <a:xfrm>
              <a:off x="1347" y="2662"/>
              <a:ext cx="35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rgbClr val="FF3300"/>
                  </a:solidFill>
                  <a:ea typeface="楷体_GB2312" pitchFamily="49" charset="-122"/>
                </a:rPr>
                <a:t>u</a:t>
              </a:r>
              <a:r>
                <a:rPr kumimoji="1" lang="en-US" altLang="zh-CN" sz="3200" b="1" baseline="-25000">
                  <a:solidFill>
                    <a:srgbClr val="FF3300"/>
                  </a:solidFill>
                  <a:ea typeface="楷体_GB2312" pitchFamily="49" charset="-122"/>
                </a:rPr>
                <a:t>+</a:t>
              </a:r>
              <a:endParaRPr kumimoji="1" lang="en-US" altLang="zh-CN" sz="3200" b="1" baseline="-250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54312" name="Rectangle 42"/>
            <p:cNvSpPr>
              <a:spLocks noChangeArrowheads="1"/>
            </p:cNvSpPr>
            <p:nvPr/>
          </p:nvSpPr>
          <p:spPr bwMode="auto">
            <a:xfrm>
              <a:off x="1347" y="2398"/>
              <a:ext cx="31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rgbClr val="FF3300"/>
                  </a:solidFill>
                  <a:ea typeface="楷体_GB2312" pitchFamily="49" charset="-122"/>
                </a:rPr>
                <a:t>u</a:t>
              </a:r>
              <a:r>
                <a:rPr kumimoji="1" lang="en-US" altLang="zh-CN" sz="3200" b="1" baseline="-25000">
                  <a:solidFill>
                    <a:srgbClr val="FF3300"/>
                  </a:solidFill>
                  <a:ea typeface="楷体_GB2312" pitchFamily="49" charset="-122"/>
                </a:rPr>
                <a:t>-</a:t>
              </a:r>
              <a:endParaRPr kumimoji="1" lang="en-US" altLang="zh-CN" sz="3200" b="1" baseline="-250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54313" name="Oval 43"/>
            <p:cNvSpPr>
              <a:spLocks noChangeArrowheads="1"/>
            </p:cNvSpPr>
            <p:nvPr/>
          </p:nvSpPr>
          <p:spPr bwMode="auto">
            <a:xfrm>
              <a:off x="1464" y="2985"/>
              <a:ext cx="45" cy="4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14" name="Oval 44"/>
            <p:cNvSpPr>
              <a:spLocks noChangeArrowheads="1"/>
            </p:cNvSpPr>
            <p:nvPr/>
          </p:nvSpPr>
          <p:spPr bwMode="auto">
            <a:xfrm>
              <a:off x="582" y="3134"/>
              <a:ext cx="72" cy="6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15" name="Line 45"/>
            <p:cNvSpPr>
              <a:spLocks noChangeShapeType="1"/>
            </p:cNvSpPr>
            <p:nvPr/>
          </p:nvSpPr>
          <p:spPr bwMode="auto">
            <a:xfrm>
              <a:off x="624" y="3192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6" name="Line 46"/>
            <p:cNvSpPr>
              <a:spLocks noChangeShapeType="1"/>
            </p:cNvSpPr>
            <p:nvPr/>
          </p:nvSpPr>
          <p:spPr bwMode="auto">
            <a:xfrm>
              <a:off x="480" y="3384"/>
              <a:ext cx="3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7" name="Line 47"/>
            <p:cNvSpPr>
              <a:spLocks noChangeShapeType="1"/>
            </p:cNvSpPr>
            <p:nvPr/>
          </p:nvSpPr>
          <p:spPr bwMode="auto">
            <a:xfrm>
              <a:off x="612" y="2592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18" name="Oval 48"/>
            <p:cNvSpPr>
              <a:spLocks noChangeArrowheads="1"/>
            </p:cNvSpPr>
            <p:nvPr/>
          </p:nvSpPr>
          <p:spPr bwMode="auto">
            <a:xfrm>
              <a:off x="2970" y="3278"/>
              <a:ext cx="72" cy="6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4319" name="Line 49"/>
            <p:cNvSpPr>
              <a:spLocks noChangeShapeType="1"/>
            </p:cNvSpPr>
            <p:nvPr/>
          </p:nvSpPr>
          <p:spPr bwMode="auto">
            <a:xfrm>
              <a:off x="3012" y="33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20" name="Line 50"/>
            <p:cNvSpPr>
              <a:spLocks noChangeShapeType="1"/>
            </p:cNvSpPr>
            <p:nvPr/>
          </p:nvSpPr>
          <p:spPr bwMode="auto">
            <a:xfrm>
              <a:off x="2868" y="3528"/>
              <a:ext cx="3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321" name="Line 51"/>
            <p:cNvSpPr>
              <a:spLocks noChangeShapeType="1"/>
            </p:cNvSpPr>
            <p:nvPr/>
          </p:nvSpPr>
          <p:spPr bwMode="auto">
            <a:xfrm>
              <a:off x="3000" y="2772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640052" name="Object 52"/>
          <p:cNvGraphicFramePr>
            <a:graphicFrameLocks noChangeAspect="1"/>
          </p:cNvGraphicFramePr>
          <p:nvPr/>
        </p:nvGraphicFramePr>
        <p:xfrm>
          <a:off x="5776913" y="5000625"/>
          <a:ext cx="267335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4" name="公式" r:id="rId7" imgW="817880" imgH="419735" progId="Equation.3">
                  <p:embed/>
                </p:oleObj>
              </mc:Choice>
              <mc:Fallback>
                <p:oleObj name="公式" r:id="rId7" imgW="817880" imgH="419735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6913" y="5000625"/>
                        <a:ext cx="2673350" cy="12065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0053" name="Object 53"/>
          <p:cNvGraphicFramePr>
            <a:graphicFrameLocks noChangeAspect="1"/>
          </p:cNvGraphicFramePr>
          <p:nvPr/>
        </p:nvGraphicFramePr>
        <p:xfrm>
          <a:off x="4638675" y="822325"/>
          <a:ext cx="4227513" cy="1312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85" name="公式" r:id="rId9" imgW="1334135" imgH="419735" progId="Equation.3">
                  <p:embed/>
                </p:oleObj>
              </mc:Choice>
              <mc:Fallback>
                <p:oleObj name="公式" r:id="rId9" imgW="1334135" imgH="419735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8675" y="822325"/>
                        <a:ext cx="4227513" cy="1312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0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0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40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0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0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0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0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40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4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0002" grpId="0" autoUpdateAnimBg="0"/>
      <p:bldP spid="640003" grpId="0" autoUpdateAnimBg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Text Box 2"/>
          <p:cNvSpPr txBox="1">
            <a:spLocks noChangeArrowheads="1"/>
          </p:cNvSpPr>
          <p:nvPr/>
        </p:nvSpPr>
        <p:spPr bwMode="auto">
          <a:xfrm>
            <a:off x="323850" y="333375"/>
            <a:ext cx="4668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en-US" altLang="zh-CN" sz="3200" b="1">
                <a:solidFill>
                  <a:srgbClr val="FF3300"/>
                </a:solidFill>
                <a:ea typeface="楷体_GB2312" pitchFamily="49" charset="-122"/>
              </a:rPr>
              <a:t>3. </a:t>
            </a:r>
            <a:r>
              <a:rPr kumimoji="1" lang="zh-CN" altLang="en-US" sz="3200" b="1">
                <a:solidFill>
                  <a:srgbClr val="FF3300"/>
                </a:solidFill>
                <a:ea typeface="楷体_GB2312" pitchFamily="49" charset="-122"/>
              </a:rPr>
              <a:t>迟滞比较器</a:t>
            </a:r>
            <a:endParaRPr kumimoji="1" lang="zh-CN" altLang="en-US" sz="3200" b="1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670723" name="Text Box 3"/>
          <p:cNvSpPr txBox="1">
            <a:spLocks noChangeArrowheads="1"/>
          </p:cNvSpPr>
          <p:nvPr/>
        </p:nvSpPr>
        <p:spPr bwMode="auto">
          <a:xfrm>
            <a:off x="4572000" y="692150"/>
            <a:ext cx="3238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en-US" altLang="zh-CN" sz="3200" b="1">
                <a:solidFill>
                  <a:srgbClr val="003399"/>
                </a:solidFill>
                <a:ea typeface="楷体_GB2312" pitchFamily="49" charset="-122"/>
              </a:rPr>
              <a:t>⑴ </a:t>
            </a:r>
            <a:r>
              <a:rPr kumimoji="1" lang="zh-CN" altLang="en-US" sz="3200" b="1">
                <a:solidFill>
                  <a:srgbClr val="003399"/>
                </a:solidFill>
                <a:ea typeface="楷体_GB2312" pitchFamily="49" charset="-122"/>
              </a:rPr>
              <a:t>电路组成</a:t>
            </a:r>
            <a:endParaRPr kumimoji="1" lang="zh-CN" altLang="en-US" sz="3200" b="1">
              <a:solidFill>
                <a:srgbClr val="003399"/>
              </a:solidFill>
              <a:ea typeface="楷体_GB2312" pitchFamily="49" charset="-122"/>
            </a:endParaRPr>
          </a:p>
        </p:txBody>
      </p:sp>
      <p:sp>
        <p:nvSpPr>
          <p:cNvPr id="670724" name="Text Box 4"/>
          <p:cNvSpPr txBox="1">
            <a:spLocks noChangeArrowheads="1"/>
          </p:cNvSpPr>
          <p:nvPr/>
        </p:nvSpPr>
        <p:spPr bwMode="auto">
          <a:xfrm>
            <a:off x="4500563" y="1196975"/>
            <a:ext cx="4343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en-US" altLang="zh-CN" sz="3200" b="1" i="1">
                <a:solidFill>
                  <a:srgbClr val="003399"/>
                </a:solidFill>
                <a:ea typeface="楷体_GB2312" pitchFamily="49" charset="-122"/>
              </a:rPr>
              <a:t>R</a:t>
            </a:r>
            <a:r>
              <a:rPr kumimoji="1" lang="en-US" altLang="zh-CN" sz="2400" b="1" baseline="-25000">
                <a:solidFill>
                  <a:srgbClr val="003399"/>
                </a:solidFill>
                <a:ea typeface="楷体_GB2312" pitchFamily="49" charset="-122"/>
              </a:rPr>
              <a:t>1</a:t>
            </a:r>
            <a:r>
              <a:rPr kumimoji="1" lang="zh-CN" altLang="en-US" sz="3200" b="1">
                <a:solidFill>
                  <a:srgbClr val="003399"/>
                </a:solidFill>
                <a:ea typeface="楷体_GB2312" pitchFamily="49" charset="-122"/>
              </a:rPr>
              <a:t>、</a:t>
            </a:r>
            <a:r>
              <a:rPr kumimoji="1" lang="en-US" altLang="zh-CN" sz="3200" b="1" i="1">
                <a:solidFill>
                  <a:srgbClr val="003399"/>
                </a:solidFill>
                <a:ea typeface="楷体_GB2312" pitchFamily="49" charset="-122"/>
              </a:rPr>
              <a:t>R</a:t>
            </a:r>
            <a:r>
              <a:rPr kumimoji="1" lang="en-US" altLang="zh-CN" sz="2400" b="1" baseline="-25000">
                <a:solidFill>
                  <a:srgbClr val="003399"/>
                </a:solidFill>
                <a:ea typeface="楷体_GB2312" pitchFamily="49" charset="-122"/>
              </a:rPr>
              <a:t>2</a:t>
            </a:r>
            <a:r>
              <a:rPr kumimoji="1" lang="zh-CN" altLang="en-US" sz="3200" b="1">
                <a:solidFill>
                  <a:srgbClr val="003399"/>
                </a:solidFill>
                <a:ea typeface="楷体_GB2312" pitchFamily="49" charset="-122"/>
              </a:rPr>
              <a:t>引入了正反馈</a:t>
            </a:r>
            <a:endParaRPr kumimoji="1" lang="zh-CN" altLang="en-US" sz="3200" b="1">
              <a:solidFill>
                <a:srgbClr val="003399"/>
              </a:solidFill>
              <a:ea typeface="楷体_GB2312" pitchFamily="49" charset="-122"/>
            </a:endParaRPr>
          </a:p>
        </p:txBody>
      </p:sp>
      <p:sp>
        <p:nvSpPr>
          <p:cNvPr id="670725" name="Text Box 5"/>
          <p:cNvSpPr txBox="1">
            <a:spLocks noChangeArrowheads="1"/>
          </p:cNvSpPr>
          <p:nvPr/>
        </p:nvSpPr>
        <p:spPr bwMode="auto">
          <a:xfrm>
            <a:off x="4716463" y="2349500"/>
            <a:ext cx="3219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en-US" altLang="zh-CN" sz="3200" b="1">
                <a:solidFill>
                  <a:srgbClr val="003399"/>
                </a:solidFill>
                <a:ea typeface="楷体_GB2312" pitchFamily="49" charset="-122"/>
              </a:rPr>
              <a:t>⑵ </a:t>
            </a:r>
            <a:r>
              <a:rPr kumimoji="1" lang="zh-CN" altLang="en-US" sz="3200" b="1">
                <a:solidFill>
                  <a:srgbClr val="003399"/>
                </a:solidFill>
                <a:ea typeface="楷体_GB2312" pitchFamily="49" charset="-122"/>
              </a:rPr>
              <a:t>门限电压</a:t>
            </a:r>
            <a:endParaRPr kumimoji="1" lang="zh-CN" altLang="en-US" sz="3200" b="1">
              <a:solidFill>
                <a:srgbClr val="003399"/>
              </a:solidFill>
              <a:ea typeface="楷体_GB2312" pitchFamily="49" charset="-122"/>
            </a:endParaRPr>
          </a:p>
        </p:txBody>
      </p:sp>
      <p:graphicFrame>
        <p:nvGraphicFramePr>
          <p:cNvPr id="670726" name="Object 6"/>
          <p:cNvGraphicFramePr>
            <a:graphicFrameLocks noChangeAspect="1"/>
          </p:cNvGraphicFramePr>
          <p:nvPr/>
        </p:nvGraphicFramePr>
        <p:xfrm>
          <a:off x="466725" y="4202113"/>
          <a:ext cx="3348038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16" name="公式" r:id="rId1" imgW="1344930" imgH="419735" progId="Equation.3">
                  <p:embed/>
                </p:oleObj>
              </mc:Choice>
              <mc:Fallback>
                <p:oleObj name="公式" r:id="rId1" imgW="1344930" imgH="41973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4202113"/>
                        <a:ext cx="3348038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0727" name="Object 7"/>
          <p:cNvGraphicFramePr>
            <a:graphicFrameLocks noChangeAspect="1"/>
          </p:cNvGraphicFramePr>
          <p:nvPr/>
        </p:nvGraphicFramePr>
        <p:xfrm>
          <a:off x="582613" y="3487738"/>
          <a:ext cx="4513262" cy="747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17" name="公式" r:id="rId3" imgW="1495425" imgH="161290" progId="Equation.3">
                  <p:embed/>
                </p:oleObj>
              </mc:Choice>
              <mc:Fallback>
                <p:oleObj name="公式" r:id="rId3" imgW="1495425" imgH="16129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613" y="3487738"/>
                        <a:ext cx="4513262" cy="747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0728" name="Group 8"/>
          <p:cNvGrpSpPr/>
          <p:nvPr/>
        </p:nvGrpSpPr>
        <p:grpSpPr bwMode="auto">
          <a:xfrm>
            <a:off x="247650" y="876300"/>
            <a:ext cx="4165600" cy="2514600"/>
            <a:chOff x="156" y="552"/>
            <a:chExt cx="2624" cy="1584"/>
          </a:xfrm>
        </p:grpSpPr>
        <p:grpSp>
          <p:nvGrpSpPr>
            <p:cNvPr id="89106" name="Group 9"/>
            <p:cNvGrpSpPr/>
            <p:nvPr/>
          </p:nvGrpSpPr>
          <p:grpSpPr bwMode="auto">
            <a:xfrm>
              <a:off x="156" y="552"/>
              <a:ext cx="2624" cy="1584"/>
              <a:chOff x="516" y="1800"/>
              <a:chExt cx="2624" cy="1584"/>
            </a:xfrm>
          </p:grpSpPr>
          <p:sp useBgFill="1">
            <p:nvSpPr>
              <p:cNvPr id="89108" name="AutoShape 10"/>
              <p:cNvSpPr>
                <a:spLocks noChangeArrowheads="1"/>
              </p:cNvSpPr>
              <p:nvPr/>
            </p:nvSpPr>
            <p:spPr bwMode="auto">
              <a:xfrm>
                <a:off x="2363" y="3036"/>
                <a:ext cx="224" cy="168"/>
              </a:xfrm>
              <a:prstGeom prst="triangle">
                <a:avLst>
                  <a:gd name="adj" fmla="val 50000"/>
                </a:avLst>
              </a:prstGeom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 useBgFill="1">
            <p:nvSpPr>
              <p:cNvPr id="89109" name="AutoShape 11"/>
              <p:cNvSpPr>
                <a:spLocks noChangeArrowheads="1"/>
              </p:cNvSpPr>
              <p:nvPr/>
            </p:nvSpPr>
            <p:spPr bwMode="auto">
              <a:xfrm flipV="1">
                <a:off x="2363" y="2868"/>
                <a:ext cx="224" cy="168"/>
              </a:xfrm>
              <a:prstGeom prst="triangle">
                <a:avLst>
                  <a:gd name="adj" fmla="val 50000"/>
                </a:avLst>
              </a:prstGeom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110" name="Line 12"/>
              <p:cNvSpPr>
                <a:spLocks noChangeShapeType="1"/>
              </p:cNvSpPr>
              <p:nvPr/>
            </p:nvSpPr>
            <p:spPr bwMode="auto">
              <a:xfrm flipV="1">
                <a:off x="2380" y="3024"/>
                <a:ext cx="21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11" name="Line 13"/>
              <p:cNvSpPr>
                <a:spLocks noChangeShapeType="1"/>
              </p:cNvSpPr>
              <p:nvPr/>
            </p:nvSpPr>
            <p:spPr bwMode="auto">
              <a:xfrm>
                <a:off x="2581" y="3018"/>
                <a:ext cx="0" cy="9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12" name="Line 14"/>
              <p:cNvSpPr>
                <a:spLocks noChangeShapeType="1"/>
              </p:cNvSpPr>
              <p:nvPr/>
            </p:nvSpPr>
            <p:spPr bwMode="auto">
              <a:xfrm>
                <a:off x="2369" y="2952"/>
                <a:ext cx="0" cy="9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113" name="Rectangle 15"/>
              <p:cNvSpPr>
                <a:spLocks noChangeArrowheads="1"/>
              </p:cNvSpPr>
              <p:nvPr/>
            </p:nvSpPr>
            <p:spPr bwMode="auto">
              <a:xfrm>
                <a:off x="2019" y="2821"/>
                <a:ext cx="3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400" b="1">
                    <a:ea typeface="楷体_GB2312" pitchFamily="49" charset="-122"/>
                  </a:rPr>
                  <a:t>D</a:t>
                </a:r>
                <a:r>
                  <a:rPr kumimoji="1" lang="en-US" altLang="zh-CN" sz="2400" b="1" baseline="-25000">
                    <a:ea typeface="楷体_GB2312" pitchFamily="49" charset="-122"/>
                  </a:rPr>
                  <a:t>Z</a:t>
                </a:r>
                <a:endParaRPr kumimoji="1" lang="en-US" altLang="zh-CN" sz="2400" b="1" baseline="-25000">
                  <a:ea typeface="楷体_GB2312" pitchFamily="49" charset="-122"/>
                </a:endParaRPr>
              </a:p>
            </p:txBody>
          </p:sp>
          <p:sp>
            <p:nvSpPr>
              <p:cNvPr id="89114" name="Rectangle 16"/>
              <p:cNvSpPr>
                <a:spLocks noChangeArrowheads="1"/>
              </p:cNvSpPr>
              <p:nvPr/>
            </p:nvSpPr>
            <p:spPr bwMode="auto">
              <a:xfrm>
                <a:off x="2532" y="2825"/>
                <a:ext cx="6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400" b="1">
                    <a:ea typeface="楷体_GB2312" pitchFamily="49" charset="-122"/>
                  </a:rPr>
                  <a:t>±</a:t>
                </a:r>
                <a:r>
                  <a:rPr kumimoji="1" lang="en-US" altLang="zh-CN" sz="2400" b="1" i="1">
                    <a:ea typeface="楷体_GB2312" pitchFamily="49" charset="-122"/>
                  </a:rPr>
                  <a:t>U</a:t>
                </a:r>
                <a:r>
                  <a:rPr kumimoji="1" lang="en-US" altLang="zh-CN" sz="2400" b="1" baseline="-25000">
                    <a:ea typeface="楷体_GB2312" pitchFamily="49" charset="-122"/>
                  </a:rPr>
                  <a:t>Z</a:t>
                </a:r>
                <a:endParaRPr kumimoji="1" lang="en-US" altLang="zh-CN" sz="2400" b="1" baseline="-25000">
                  <a:ea typeface="楷体_GB2312" pitchFamily="49" charset="-122"/>
                </a:endParaRPr>
              </a:p>
            </p:txBody>
          </p:sp>
          <p:sp>
            <p:nvSpPr>
              <p:cNvPr id="89115" name="Line 17"/>
              <p:cNvSpPr>
                <a:spLocks noChangeShapeType="1"/>
              </p:cNvSpPr>
              <p:nvPr/>
            </p:nvSpPr>
            <p:spPr bwMode="auto">
              <a:xfrm rot="5400000">
                <a:off x="1110" y="2982"/>
                <a:ext cx="4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9116" name="Rectangle 18"/>
              <p:cNvSpPr>
                <a:spLocks noChangeArrowheads="1"/>
              </p:cNvSpPr>
              <p:nvPr/>
            </p:nvSpPr>
            <p:spPr bwMode="auto">
              <a:xfrm>
                <a:off x="1500" y="1944"/>
                <a:ext cx="480" cy="6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CCCC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117" name="Line 19"/>
              <p:cNvSpPr>
                <a:spLocks noChangeShapeType="1"/>
              </p:cNvSpPr>
              <p:nvPr/>
            </p:nvSpPr>
            <p:spPr bwMode="auto">
              <a:xfrm>
                <a:off x="1356" y="213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118" name="Line 20"/>
              <p:cNvSpPr>
                <a:spLocks noChangeShapeType="1"/>
              </p:cNvSpPr>
              <p:nvPr/>
            </p:nvSpPr>
            <p:spPr bwMode="auto">
              <a:xfrm>
                <a:off x="1356" y="2424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119" name="Line 21"/>
              <p:cNvSpPr>
                <a:spLocks noChangeShapeType="1"/>
              </p:cNvSpPr>
              <p:nvPr/>
            </p:nvSpPr>
            <p:spPr bwMode="auto">
              <a:xfrm>
                <a:off x="1980" y="2280"/>
                <a:ext cx="6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 useBgFill="1">
            <p:nvSpPr>
              <p:cNvPr id="89120" name="AutoShape 22"/>
              <p:cNvSpPr>
                <a:spLocks noChangeArrowheads="1"/>
              </p:cNvSpPr>
              <p:nvPr/>
            </p:nvSpPr>
            <p:spPr bwMode="auto">
              <a:xfrm rot="-5400000">
                <a:off x="1668" y="2004"/>
                <a:ext cx="96" cy="96"/>
              </a:xfrm>
              <a:prstGeom prst="flowChartMerge">
                <a:avLst/>
              </a:prstGeom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9121" name="Object 23"/>
              <p:cNvGraphicFramePr>
                <a:graphicFrameLocks noChangeAspect="1"/>
              </p:cNvGraphicFramePr>
              <p:nvPr/>
            </p:nvGraphicFramePr>
            <p:xfrm>
              <a:off x="1788" y="1976"/>
              <a:ext cx="192" cy="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218" name="公式" r:id="rId5" imgW="152400" imgH="127000" progId="Equation.3">
                      <p:embed/>
                    </p:oleObj>
                  </mc:Choice>
                  <mc:Fallback>
                    <p:oleObj name="公式" r:id="rId5" imgW="152400" imgH="127000" progId="Equation.3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88" y="1976"/>
                            <a:ext cx="192" cy="1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9122" name="Text Box 24"/>
              <p:cNvSpPr txBox="1">
                <a:spLocks noChangeArrowheads="1"/>
              </p:cNvSpPr>
              <p:nvPr/>
            </p:nvSpPr>
            <p:spPr bwMode="auto">
              <a:xfrm>
                <a:off x="1416" y="1953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zh-CN" altLang="en-US" sz="2800" b="1">
                    <a:ea typeface="楷体_GB2312" pitchFamily="49" charset="-122"/>
                  </a:rPr>
                  <a:t>－</a:t>
                </a:r>
                <a:endParaRPr kumimoji="1" lang="zh-CN" altLang="en-US" sz="2800" b="1">
                  <a:ea typeface="楷体_GB2312" pitchFamily="49" charset="-122"/>
                </a:endParaRPr>
              </a:p>
            </p:txBody>
          </p:sp>
          <p:sp>
            <p:nvSpPr>
              <p:cNvPr id="89123" name="Text Box 25"/>
              <p:cNvSpPr txBox="1">
                <a:spLocks noChangeArrowheads="1"/>
              </p:cNvSpPr>
              <p:nvPr/>
            </p:nvSpPr>
            <p:spPr bwMode="auto">
              <a:xfrm>
                <a:off x="1464" y="2241"/>
                <a:ext cx="43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800" b="1">
                    <a:ea typeface="楷体_GB2312" pitchFamily="49" charset="-122"/>
                  </a:rPr>
                  <a:t>+</a:t>
                </a:r>
                <a:endParaRPr kumimoji="1"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89124" name="Text Box 26"/>
              <p:cNvSpPr txBox="1">
                <a:spLocks noChangeArrowheads="1"/>
              </p:cNvSpPr>
              <p:nvPr/>
            </p:nvSpPr>
            <p:spPr bwMode="auto">
              <a:xfrm>
                <a:off x="1752" y="2097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800" b="1">
                    <a:ea typeface="楷体_GB2312" pitchFamily="49" charset="-122"/>
                  </a:rPr>
                  <a:t>+</a:t>
                </a:r>
                <a:endParaRPr kumimoji="1" lang="en-US" altLang="zh-CN" sz="2800" b="1">
                  <a:ea typeface="楷体_GB2312" pitchFamily="49" charset="-122"/>
                </a:endParaRPr>
              </a:p>
            </p:txBody>
          </p:sp>
          <p:grpSp>
            <p:nvGrpSpPr>
              <p:cNvPr id="89125" name="Group 27"/>
              <p:cNvGrpSpPr/>
              <p:nvPr/>
            </p:nvGrpSpPr>
            <p:grpSpPr bwMode="auto">
              <a:xfrm>
                <a:off x="1020" y="2088"/>
                <a:ext cx="384" cy="96"/>
                <a:chOff x="1584" y="432"/>
                <a:chExt cx="384" cy="96"/>
              </a:xfrm>
            </p:grpSpPr>
            <p:sp>
              <p:nvSpPr>
                <p:cNvPr id="89147" name="Rectangle 28"/>
                <p:cNvSpPr>
                  <a:spLocks noChangeArrowheads="1"/>
                </p:cNvSpPr>
                <p:nvPr/>
              </p:nvSpPr>
              <p:spPr bwMode="auto">
                <a:xfrm>
                  <a:off x="1680" y="432"/>
                  <a:ext cx="192" cy="9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148" name="Line 29"/>
                <p:cNvSpPr>
                  <a:spLocks noChangeShapeType="1"/>
                </p:cNvSpPr>
                <p:nvPr/>
              </p:nvSpPr>
              <p:spPr bwMode="auto">
                <a:xfrm>
                  <a:off x="1584" y="48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89149" name="Line 30"/>
                <p:cNvSpPr>
                  <a:spLocks noChangeShapeType="1"/>
                </p:cNvSpPr>
                <p:nvPr/>
              </p:nvSpPr>
              <p:spPr bwMode="auto">
                <a:xfrm>
                  <a:off x="1872" y="48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89126" name="Line 31"/>
              <p:cNvSpPr>
                <a:spLocks noChangeShapeType="1"/>
              </p:cNvSpPr>
              <p:nvPr/>
            </p:nvSpPr>
            <p:spPr bwMode="auto">
              <a:xfrm flipH="1">
                <a:off x="2484" y="2280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9127" name="Line 32"/>
              <p:cNvSpPr>
                <a:spLocks noChangeShapeType="1"/>
              </p:cNvSpPr>
              <p:nvPr/>
            </p:nvSpPr>
            <p:spPr bwMode="auto">
              <a:xfrm>
                <a:off x="1356" y="2424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9128" name="Line 33"/>
              <p:cNvSpPr>
                <a:spLocks noChangeShapeType="1"/>
              </p:cNvSpPr>
              <p:nvPr/>
            </p:nvSpPr>
            <p:spPr bwMode="auto">
              <a:xfrm>
                <a:off x="1344" y="2772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9129" name="Line 34"/>
              <p:cNvSpPr>
                <a:spLocks noChangeShapeType="1"/>
              </p:cNvSpPr>
              <p:nvPr/>
            </p:nvSpPr>
            <p:spPr bwMode="auto">
              <a:xfrm>
                <a:off x="924" y="213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9130" name="Text Box 35"/>
              <p:cNvSpPr txBox="1">
                <a:spLocks noChangeArrowheads="1"/>
              </p:cNvSpPr>
              <p:nvPr/>
            </p:nvSpPr>
            <p:spPr bwMode="auto">
              <a:xfrm>
                <a:off x="2460" y="1886"/>
                <a:ext cx="38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3200" b="1" i="1">
                    <a:ea typeface="楷体_GB2312" pitchFamily="49" charset="-122"/>
                  </a:rPr>
                  <a:t>u</a:t>
                </a:r>
                <a:r>
                  <a:rPr kumimoji="1" lang="en-US" altLang="zh-CN" sz="2400" b="1" baseline="-25000">
                    <a:ea typeface="楷体_GB2312" pitchFamily="49" charset="-122"/>
                  </a:rPr>
                  <a:t>o</a:t>
                </a:r>
                <a:endParaRPr kumimoji="1" lang="en-US" altLang="zh-CN" sz="2400" b="1" baseline="-25000">
                  <a:ea typeface="楷体_GB2312" pitchFamily="49" charset="-122"/>
                </a:endParaRPr>
              </a:p>
            </p:txBody>
          </p:sp>
          <p:sp>
            <p:nvSpPr>
              <p:cNvPr id="89131" name="Text Box 36"/>
              <p:cNvSpPr txBox="1">
                <a:spLocks noChangeArrowheads="1"/>
              </p:cNvSpPr>
              <p:nvPr/>
            </p:nvSpPr>
            <p:spPr bwMode="auto">
              <a:xfrm>
                <a:off x="1020" y="1800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400" b="1" i="1">
                    <a:ea typeface="楷体_GB2312" pitchFamily="49" charset="-122"/>
                  </a:rPr>
                  <a:t>R</a:t>
                </a:r>
                <a:endParaRPr kumimoji="1" lang="en-US" altLang="zh-CN" sz="2400" b="1" i="1">
                  <a:ea typeface="楷体_GB2312" pitchFamily="49" charset="-122"/>
                </a:endParaRPr>
              </a:p>
            </p:txBody>
          </p:sp>
          <p:sp>
            <p:nvSpPr>
              <p:cNvPr id="89132" name="Text Box 37"/>
              <p:cNvSpPr txBox="1">
                <a:spLocks noChangeArrowheads="1"/>
              </p:cNvSpPr>
              <p:nvPr/>
            </p:nvSpPr>
            <p:spPr bwMode="auto">
              <a:xfrm>
                <a:off x="1644" y="277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400" b="1" i="1">
                    <a:ea typeface="楷体_GB2312" pitchFamily="49" charset="-122"/>
                  </a:rPr>
                  <a:t>R</a:t>
                </a:r>
                <a:r>
                  <a:rPr kumimoji="1" lang="en-US" altLang="zh-CN" sz="2400" b="1" baseline="-25000">
                    <a:ea typeface="楷体_GB2312" pitchFamily="49" charset="-122"/>
                  </a:rPr>
                  <a:t>2</a:t>
                </a:r>
                <a:endParaRPr kumimoji="1" lang="en-US" altLang="zh-CN" sz="2400" b="1">
                  <a:ea typeface="楷体_GB2312" pitchFamily="49" charset="-122"/>
                </a:endParaRPr>
              </a:p>
            </p:txBody>
          </p:sp>
          <p:sp>
            <p:nvSpPr>
              <p:cNvPr id="89133" name="Text Box 38"/>
              <p:cNvSpPr txBox="1">
                <a:spLocks noChangeArrowheads="1"/>
              </p:cNvSpPr>
              <p:nvPr/>
            </p:nvSpPr>
            <p:spPr bwMode="auto">
              <a:xfrm>
                <a:off x="876" y="2904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400" b="1" i="1">
                    <a:ea typeface="楷体_GB2312" pitchFamily="49" charset="-122"/>
                  </a:rPr>
                  <a:t>R</a:t>
                </a:r>
                <a:r>
                  <a:rPr kumimoji="1" lang="en-US" altLang="zh-CN" sz="2400" b="1" baseline="-25000">
                    <a:ea typeface="楷体_GB2312" pitchFamily="49" charset="-122"/>
                  </a:rPr>
                  <a:t>1</a:t>
                </a:r>
                <a:endParaRPr kumimoji="1" lang="en-US" altLang="zh-CN" sz="2400" b="1">
                  <a:ea typeface="楷体_GB2312" pitchFamily="49" charset="-122"/>
                </a:endParaRPr>
              </a:p>
            </p:txBody>
          </p:sp>
          <p:sp>
            <p:nvSpPr>
              <p:cNvPr id="89134" name="Text Box 39"/>
              <p:cNvSpPr txBox="1">
                <a:spLocks noChangeArrowheads="1"/>
              </p:cNvSpPr>
              <p:nvPr/>
            </p:nvSpPr>
            <p:spPr bwMode="auto">
              <a:xfrm>
                <a:off x="516" y="1838"/>
                <a:ext cx="43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3200" b="1" i="1">
                    <a:ea typeface="楷体_GB2312" pitchFamily="49" charset="-122"/>
                  </a:rPr>
                  <a:t>u</a:t>
                </a:r>
                <a:r>
                  <a:rPr kumimoji="1" lang="en-US" altLang="zh-CN" sz="2400" b="1" baseline="-25000">
                    <a:ea typeface="楷体_GB2312" pitchFamily="49" charset="-122"/>
                  </a:rPr>
                  <a:t>i</a:t>
                </a:r>
                <a:endParaRPr kumimoji="1" lang="en-US" altLang="zh-CN" sz="2400" b="1" baseline="-25000">
                  <a:ea typeface="楷体_GB2312" pitchFamily="49" charset="-122"/>
                </a:endParaRPr>
              </a:p>
            </p:txBody>
          </p:sp>
          <p:sp>
            <p:nvSpPr>
              <p:cNvPr id="89135" name="Line 40"/>
              <p:cNvSpPr>
                <a:spLocks noChangeShapeType="1"/>
              </p:cNvSpPr>
              <p:nvPr/>
            </p:nvSpPr>
            <p:spPr bwMode="auto">
              <a:xfrm>
                <a:off x="1248" y="3240"/>
                <a:ext cx="1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9136" name="Oval 41"/>
              <p:cNvSpPr>
                <a:spLocks noChangeArrowheads="1"/>
              </p:cNvSpPr>
              <p:nvPr/>
            </p:nvSpPr>
            <p:spPr bwMode="auto">
              <a:xfrm>
                <a:off x="2652" y="2244"/>
                <a:ext cx="72" cy="72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137" name="Oval 42"/>
              <p:cNvSpPr>
                <a:spLocks noChangeArrowheads="1"/>
              </p:cNvSpPr>
              <p:nvPr/>
            </p:nvSpPr>
            <p:spPr bwMode="auto">
              <a:xfrm>
                <a:off x="864" y="2088"/>
                <a:ext cx="72" cy="72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89138" name="Object 43"/>
              <p:cNvGraphicFramePr>
                <a:graphicFrameLocks noChangeAspect="1"/>
              </p:cNvGraphicFramePr>
              <p:nvPr/>
            </p:nvGraphicFramePr>
            <p:xfrm>
              <a:off x="2816" y="2020"/>
              <a:ext cx="127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9219" name="公式" r:id="rId7" imgW="203200" imgH="444500" progId="Equation.3">
                      <p:embed/>
                    </p:oleObj>
                  </mc:Choice>
                  <mc:Fallback>
                    <p:oleObj name="公式" r:id="rId7" imgW="203200" imgH="444500" progId="Equation.3">
                      <p:embed/>
                      <p:pic>
                        <p:nvPicPr>
                          <p:cNvPr id="0" name="Object 4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16" y="2020"/>
                            <a:ext cx="127" cy="2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9139" name="Text Box 44"/>
              <p:cNvSpPr txBox="1">
                <a:spLocks noChangeArrowheads="1"/>
              </p:cNvSpPr>
              <p:nvPr/>
            </p:nvSpPr>
            <p:spPr bwMode="auto">
              <a:xfrm>
                <a:off x="732" y="2532"/>
                <a:ext cx="62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3200" b="1" i="1">
                    <a:solidFill>
                      <a:srgbClr val="FF3300"/>
                    </a:solidFill>
                    <a:ea typeface="楷体_GB2312" pitchFamily="49" charset="-122"/>
                  </a:rPr>
                  <a:t>U</a:t>
                </a:r>
                <a:r>
                  <a:rPr kumimoji="1" lang="en-US" altLang="zh-CN" sz="3200" b="1" baseline="-25000">
                    <a:solidFill>
                      <a:srgbClr val="FF3300"/>
                    </a:solidFill>
                    <a:ea typeface="楷体_GB2312" pitchFamily="49" charset="-122"/>
                  </a:rPr>
                  <a:t>R</a:t>
                </a:r>
                <a:endParaRPr kumimoji="1" lang="en-US" altLang="zh-CN" sz="3200" b="1">
                  <a:solidFill>
                    <a:srgbClr val="FF33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89140" name="Oval 45"/>
              <p:cNvSpPr>
                <a:spLocks noChangeArrowheads="1"/>
              </p:cNvSpPr>
              <p:nvPr/>
            </p:nvSpPr>
            <p:spPr bwMode="auto">
              <a:xfrm>
                <a:off x="1332" y="2749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9141" name="Oval 46"/>
              <p:cNvSpPr>
                <a:spLocks noChangeArrowheads="1"/>
              </p:cNvSpPr>
              <p:nvPr/>
            </p:nvSpPr>
            <p:spPr bwMode="auto">
              <a:xfrm>
                <a:off x="2460" y="2257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 useBgFill="1">
            <p:nvSpPr>
              <p:cNvPr id="89142" name="Rectangle 47"/>
              <p:cNvSpPr>
                <a:spLocks noChangeArrowheads="1"/>
              </p:cNvSpPr>
              <p:nvPr/>
            </p:nvSpPr>
            <p:spPr bwMode="auto">
              <a:xfrm>
                <a:off x="2112" y="2232"/>
                <a:ext cx="240" cy="96"/>
              </a:xfrm>
              <a:prstGeom prst="rect">
                <a:avLst/>
              </a:prstGeom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 useBgFill="1">
            <p:nvSpPr>
              <p:cNvPr id="89143" name="Rectangle 48"/>
              <p:cNvSpPr>
                <a:spLocks noChangeArrowheads="1"/>
              </p:cNvSpPr>
              <p:nvPr/>
            </p:nvSpPr>
            <p:spPr bwMode="auto">
              <a:xfrm rot="-5400000">
                <a:off x="1254" y="2982"/>
                <a:ext cx="204" cy="96"/>
              </a:xfrm>
              <a:prstGeom prst="rect">
                <a:avLst/>
              </a:prstGeom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 useBgFill="1">
            <p:nvSpPr>
              <p:cNvPr id="89144" name="Rectangle 49"/>
              <p:cNvSpPr>
                <a:spLocks noChangeArrowheads="1"/>
              </p:cNvSpPr>
              <p:nvPr/>
            </p:nvSpPr>
            <p:spPr bwMode="auto">
              <a:xfrm>
                <a:off x="1704" y="2712"/>
                <a:ext cx="240" cy="96"/>
              </a:xfrm>
              <a:prstGeom prst="rect">
                <a:avLst/>
              </a:prstGeom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9145" name="Oval 50"/>
              <p:cNvSpPr>
                <a:spLocks noChangeArrowheads="1"/>
              </p:cNvSpPr>
              <p:nvPr/>
            </p:nvSpPr>
            <p:spPr bwMode="auto">
              <a:xfrm>
                <a:off x="2460" y="2749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89146" name="Line 51"/>
              <p:cNvSpPr>
                <a:spLocks noChangeShapeType="1"/>
              </p:cNvSpPr>
              <p:nvPr/>
            </p:nvSpPr>
            <p:spPr bwMode="auto">
              <a:xfrm>
                <a:off x="2388" y="3360"/>
                <a:ext cx="1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89107" name="Rectangle 52"/>
            <p:cNvSpPr>
              <a:spLocks noChangeArrowheads="1"/>
            </p:cNvSpPr>
            <p:nvPr/>
          </p:nvSpPr>
          <p:spPr bwMode="auto">
            <a:xfrm>
              <a:off x="1730" y="684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3</a:t>
              </a:r>
              <a:endParaRPr kumimoji="1" lang="en-US" altLang="zh-CN" sz="2400" b="1" baseline="-25000">
                <a:ea typeface="楷体_GB2312" pitchFamily="49" charset="-122"/>
              </a:endParaRPr>
            </a:p>
          </p:txBody>
        </p:sp>
      </p:grpSp>
      <p:sp>
        <p:nvSpPr>
          <p:cNvPr id="670773" name="Text Box 53"/>
          <p:cNvSpPr txBox="1">
            <a:spLocks noChangeArrowheads="1"/>
          </p:cNvSpPr>
          <p:nvPr/>
        </p:nvSpPr>
        <p:spPr bwMode="auto">
          <a:xfrm>
            <a:off x="4500563" y="1773238"/>
            <a:ext cx="4362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71500" indent="-5715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en-US" altLang="zh-CN" sz="3200" b="1" i="1">
                <a:solidFill>
                  <a:srgbClr val="003399"/>
                </a:solidFill>
                <a:ea typeface="楷体_GB2312" pitchFamily="49" charset="-122"/>
              </a:rPr>
              <a:t>R</a:t>
            </a:r>
            <a:r>
              <a:rPr kumimoji="1" lang="en-US" altLang="zh-CN" sz="2400" b="1" baseline="-25000">
                <a:solidFill>
                  <a:srgbClr val="003399"/>
                </a:solidFill>
                <a:ea typeface="楷体_GB2312" pitchFamily="49" charset="-122"/>
              </a:rPr>
              <a:t>3</a:t>
            </a:r>
            <a:r>
              <a:rPr kumimoji="1" lang="zh-CN" altLang="en-US" sz="3200" b="1">
                <a:solidFill>
                  <a:srgbClr val="003399"/>
                </a:solidFill>
                <a:ea typeface="楷体_GB2312" pitchFamily="49" charset="-122"/>
              </a:rPr>
              <a:t>、</a:t>
            </a:r>
            <a:r>
              <a:rPr kumimoji="1" lang="en-US" altLang="zh-CN" sz="3200" b="1">
                <a:solidFill>
                  <a:srgbClr val="003399"/>
                </a:solidFill>
                <a:ea typeface="楷体_GB2312" pitchFamily="49" charset="-122"/>
              </a:rPr>
              <a:t>D</a:t>
            </a:r>
            <a:r>
              <a:rPr kumimoji="1" lang="en-US" altLang="zh-CN" sz="2400" b="1" baseline="-25000">
                <a:solidFill>
                  <a:srgbClr val="003399"/>
                </a:solidFill>
                <a:ea typeface="楷体_GB2312" pitchFamily="49" charset="-122"/>
              </a:rPr>
              <a:t>Z</a:t>
            </a:r>
            <a:r>
              <a:rPr kumimoji="1" lang="zh-CN" altLang="en-US" sz="3200" b="1">
                <a:solidFill>
                  <a:srgbClr val="003399"/>
                </a:solidFill>
                <a:ea typeface="楷体_GB2312" pitchFamily="49" charset="-122"/>
              </a:rPr>
              <a:t>为限幅电路</a:t>
            </a:r>
            <a:endParaRPr kumimoji="1" lang="zh-CN" altLang="en-US" sz="3200" b="1">
              <a:solidFill>
                <a:srgbClr val="003399"/>
              </a:solidFill>
              <a:ea typeface="楷体_GB2312" pitchFamily="49" charset="-122"/>
            </a:endParaRPr>
          </a:p>
        </p:txBody>
      </p:sp>
      <p:graphicFrame>
        <p:nvGraphicFramePr>
          <p:cNvPr id="670774" name="Object 54"/>
          <p:cNvGraphicFramePr>
            <a:graphicFrameLocks noChangeAspect="1"/>
          </p:cNvGraphicFramePr>
          <p:nvPr/>
        </p:nvGraphicFramePr>
        <p:xfrm>
          <a:off x="5219700" y="2781300"/>
          <a:ext cx="3182938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20" name="公式" r:id="rId9" imgW="1280160" imgH="419735" progId="Equation.3">
                  <p:embed/>
                </p:oleObj>
              </mc:Choice>
              <mc:Fallback>
                <p:oleObj name="公式" r:id="rId9" imgW="1280160" imgH="419735" progId="Equation.3">
                  <p:embed/>
                  <p:pic>
                    <p:nvPicPr>
                      <p:cNvPr id="0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781300"/>
                        <a:ext cx="3182938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0775" name="Object 55"/>
          <p:cNvGraphicFramePr>
            <a:graphicFrameLocks noChangeAspect="1"/>
          </p:cNvGraphicFramePr>
          <p:nvPr/>
        </p:nvGraphicFramePr>
        <p:xfrm>
          <a:off x="539750" y="5287963"/>
          <a:ext cx="3316288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21" name="公式" r:id="rId11" imgW="1334135" imgH="419735" progId="Equation.3">
                  <p:embed/>
                </p:oleObj>
              </mc:Choice>
              <mc:Fallback>
                <p:oleObj name="公式" r:id="rId11" imgW="1334135" imgH="419735" progId="Equation.3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287963"/>
                        <a:ext cx="3316288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0776" name="Group 56"/>
          <p:cNvGrpSpPr/>
          <p:nvPr/>
        </p:nvGrpSpPr>
        <p:grpSpPr bwMode="auto">
          <a:xfrm>
            <a:off x="4000500" y="4476750"/>
            <a:ext cx="4000500" cy="579438"/>
            <a:chOff x="2520" y="2820"/>
            <a:chExt cx="2520" cy="365"/>
          </a:xfrm>
        </p:grpSpPr>
        <p:sp>
          <p:nvSpPr>
            <p:cNvPr id="89104" name="Line 57"/>
            <p:cNvSpPr>
              <a:spLocks noChangeShapeType="1"/>
            </p:cNvSpPr>
            <p:nvPr/>
          </p:nvSpPr>
          <p:spPr bwMode="auto">
            <a:xfrm>
              <a:off x="2520" y="3024"/>
              <a:ext cx="7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05" name="Text Box 58"/>
            <p:cNvSpPr txBox="1">
              <a:spLocks noChangeArrowheads="1"/>
            </p:cNvSpPr>
            <p:nvPr/>
          </p:nvSpPr>
          <p:spPr bwMode="auto">
            <a:xfrm>
              <a:off x="3288" y="2820"/>
              <a:ext cx="17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rgbClr val="003399"/>
                  </a:solidFill>
                  <a:ea typeface="楷体_GB2312" pitchFamily="49" charset="-122"/>
                </a:rPr>
                <a:t>上门限电压</a:t>
              </a:r>
              <a:endParaRPr kumimoji="1" lang="zh-CN" altLang="en-US" sz="3200" b="1">
                <a:solidFill>
                  <a:srgbClr val="003399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670779" name="Group 59"/>
          <p:cNvGrpSpPr/>
          <p:nvPr/>
        </p:nvGrpSpPr>
        <p:grpSpPr bwMode="auto">
          <a:xfrm>
            <a:off x="4000500" y="5486400"/>
            <a:ext cx="3981450" cy="579438"/>
            <a:chOff x="2520" y="3456"/>
            <a:chExt cx="2508" cy="365"/>
          </a:xfrm>
        </p:grpSpPr>
        <p:sp>
          <p:nvSpPr>
            <p:cNvPr id="89102" name="Line 60"/>
            <p:cNvSpPr>
              <a:spLocks noChangeShapeType="1"/>
            </p:cNvSpPr>
            <p:nvPr/>
          </p:nvSpPr>
          <p:spPr bwMode="auto">
            <a:xfrm>
              <a:off x="2520" y="3696"/>
              <a:ext cx="7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103" name="Text Box 61"/>
            <p:cNvSpPr txBox="1">
              <a:spLocks noChangeArrowheads="1"/>
            </p:cNvSpPr>
            <p:nvPr/>
          </p:nvSpPr>
          <p:spPr bwMode="auto">
            <a:xfrm>
              <a:off x="3276" y="3456"/>
              <a:ext cx="175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3200" b="1">
                  <a:solidFill>
                    <a:srgbClr val="003399"/>
                  </a:solidFill>
                  <a:ea typeface="楷体_GB2312" pitchFamily="49" charset="-122"/>
                </a:rPr>
                <a:t>下门限电压</a:t>
              </a:r>
              <a:endParaRPr kumimoji="1" lang="zh-CN" altLang="en-US" sz="3200" b="1">
                <a:solidFill>
                  <a:srgbClr val="003399"/>
                </a:solidFill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7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0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70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70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70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7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7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70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70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70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22" grpId="0" autoUpdateAnimBg="0"/>
      <p:bldP spid="670723" grpId="0" autoUpdateAnimBg="0" build="p"/>
      <p:bldP spid="670724" grpId="0" autoUpdateAnimBg="0" build="p"/>
      <p:bldP spid="670725" grpId="0" autoUpdateAnimBg="0" build="p"/>
      <p:bldP spid="670773" grpId="0" autoUpdateAnimBg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746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4267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en-US" altLang="zh-CN" sz="3200" b="1">
                <a:solidFill>
                  <a:srgbClr val="003399"/>
                </a:solidFill>
                <a:ea typeface="楷体_GB2312" pitchFamily="49" charset="-122"/>
              </a:rPr>
              <a:t>⑶  </a:t>
            </a:r>
            <a:r>
              <a:rPr kumimoji="1" lang="zh-CN" altLang="en-US" sz="3200" b="1">
                <a:solidFill>
                  <a:srgbClr val="003399"/>
                </a:solidFill>
                <a:ea typeface="楷体_GB2312" pitchFamily="49" charset="-122"/>
              </a:rPr>
              <a:t>传输特性</a:t>
            </a:r>
            <a:endParaRPr kumimoji="1" lang="zh-CN" altLang="en-US" sz="3200" b="1">
              <a:solidFill>
                <a:srgbClr val="003399"/>
              </a:solidFill>
              <a:ea typeface="楷体_GB2312" pitchFamily="49" charset="-122"/>
            </a:endParaRPr>
          </a:p>
        </p:txBody>
      </p:sp>
      <p:grpSp>
        <p:nvGrpSpPr>
          <p:cNvPr id="671747" name="Group 3"/>
          <p:cNvGrpSpPr/>
          <p:nvPr/>
        </p:nvGrpSpPr>
        <p:grpSpPr bwMode="auto">
          <a:xfrm>
            <a:off x="647700" y="1638300"/>
            <a:ext cx="2838450" cy="1657350"/>
            <a:chOff x="1848" y="1872"/>
            <a:chExt cx="1656" cy="1092"/>
          </a:xfrm>
        </p:grpSpPr>
        <p:sp>
          <p:nvSpPr>
            <p:cNvPr id="90191" name="Line 4"/>
            <p:cNvSpPr>
              <a:spLocks noChangeShapeType="1"/>
            </p:cNvSpPr>
            <p:nvPr/>
          </p:nvSpPr>
          <p:spPr bwMode="auto">
            <a:xfrm>
              <a:off x="3096" y="1872"/>
              <a:ext cx="0" cy="552"/>
            </a:xfrm>
            <a:prstGeom prst="line">
              <a:avLst/>
            </a:prstGeom>
            <a:noFill/>
            <a:ln w="50800">
              <a:solidFill>
                <a:srgbClr val="FF33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92" name="Line 5"/>
            <p:cNvSpPr>
              <a:spLocks noChangeShapeType="1"/>
            </p:cNvSpPr>
            <p:nvPr/>
          </p:nvSpPr>
          <p:spPr bwMode="auto">
            <a:xfrm>
              <a:off x="3096" y="2412"/>
              <a:ext cx="0" cy="552"/>
            </a:xfrm>
            <a:prstGeom prst="line">
              <a:avLst/>
            </a:prstGeom>
            <a:noFill/>
            <a:ln w="50800">
              <a:solidFill>
                <a:srgbClr val="FF33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0193" name="Group 6"/>
            <p:cNvGrpSpPr/>
            <p:nvPr/>
          </p:nvGrpSpPr>
          <p:grpSpPr bwMode="auto">
            <a:xfrm flipH="1">
              <a:off x="2268" y="1872"/>
              <a:ext cx="828" cy="0"/>
              <a:chOff x="2364" y="3060"/>
              <a:chExt cx="828" cy="0"/>
            </a:xfrm>
          </p:grpSpPr>
          <p:sp>
            <p:nvSpPr>
              <p:cNvPr id="90196" name="Line 7"/>
              <p:cNvSpPr>
                <a:spLocks noChangeShapeType="1"/>
              </p:cNvSpPr>
              <p:nvPr/>
            </p:nvSpPr>
            <p:spPr bwMode="auto">
              <a:xfrm flipH="1">
                <a:off x="2772" y="3060"/>
                <a:ext cx="420" cy="0"/>
              </a:xfrm>
              <a:prstGeom prst="line">
                <a:avLst/>
              </a:prstGeom>
              <a:noFill/>
              <a:ln w="50800">
                <a:solidFill>
                  <a:srgbClr val="FF33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0197" name="Line 8"/>
              <p:cNvSpPr>
                <a:spLocks noChangeShapeType="1"/>
              </p:cNvSpPr>
              <p:nvPr/>
            </p:nvSpPr>
            <p:spPr bwMode="auto">
              <a:xfrm flipH="1">
                <a:off x="2364" y="3060"/>
                <a:ext cx="420" cy="0"/>
              </a:xfrm>
              <a:prstGeom prst="line">
                <a:avLst/>
              </a:prstGeom>
              <a:noFill/>
              <a:ln w="50800">
                <a:solidFill>
                  <a:srgbClr val="FF33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0194" name="Line 9"/>
            <p:cNvSpPr>
              <a:spLocks noChangeShapeType="1"/>
            </p:cNvSpPr>
            <p:nvPr/>
          </p:nvSpPr>
          <p:spPr bwMode="auto">
            <a:xfrm>
              <a:off x="1848" y="1872"/>
              <a:ext cx="408" cy="0"/>
            </a:xfrm>
            <a:prstGeom prst="line">
              <a:avLst/>
            </a:prstGeom>
            <a:noFill/>
            <a:ln w="50800">
              <a:solidFill>
                <a:srgbClr val="FF33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95" name="Line 10"/>
            <p:cNvSpPr>
              <a:spLocks noChangeShapeType="1"/>
            </p:cNvSpPr>
            <p:nvPr/>
          </p:nvSpPr>
          <p:spPr bwMode="auto">
            <a:xfrm>
              <a:off x="3096" y="2952"/>
              <a:ext cx="408" cy="0"/>
            </a:xfrm>
            <a:prstGeom prst="line">
              <a:avLst/>
            </a:prstGeom>
            <a:noFill/>
            <a:ln w="50800">
              <a:solidFill>
                <a:srgbClr val="FF33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71755" name="Group 11"/>
          <p:cNvGrpSpPr/>
          <p:nvPr/>
        </p:nvGrpSpPr>
        <p:grpSpPr bwMode="auto">
          <a:xfrm rot="10800000">
            <a:off x="771525" y="1628775"/>
            <a:ext cx="2647950" cy="1657350"/>
            <a:chOff x="1848" y="1872"/>
            <a:chExt cx="1656" cy="1092"/>
          </a:xfrm>
        </p:grpSpPr>
        <p:sp>
          <p:nvSpPr>
            <p:cNvPr id="90184" name="Line 12"/>
            <p:cNvSpPr>
              <a:spLocks noChangeShapeType="1"/>
            </p:cNvSpPr>
            <p:nvPr/>
          </p:nvSpPr>
          <p:spPr bwMode="auto">
            <a:xfrm>
              <a:off x="3096" y="1872"/>
              <a:ext cx="0" cy="552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85" name="Line 13"/>
            <p:cNvSpPr>
              <a:spLocks noChangeShapeType="1"/>
            </p:cNvSpPr>
            <p:nvPr/>
          </p:nvSpPr>
          <p:spPr bwMode="auto">
            <a:xfrm>
              <a:off x="3096" y="2412"/>
              <a:ext cx="0" cy="552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0186" name="Group 14"/>
            <p:cNvGrpSpPr/>
            <p:nvPr/>
          </p:nvGrpSpPr>
          <p:grpSpPr bwMode="auto">
            <a:xfrm flipH="1">
              <a:off x="2268" y="1872"/>
              <a:ext cx="828" cy="0"/>
              <a:chOff x="2364" y="3060"/>
              <a:chExt cx="828" cy="0"/>
            </a:xfrm>
          </p:grpSpPr>
          <p:sp>
            <p:nvSpPr>
              <p:cNvPr id="90189" name="Line 15"/>
              <p:cNvSpPr>
                <a:spLocks noChangeShapeType="1"/>
              </p:cNvSpPr>
              <p:nvPr/>
            </p:nvSpPr>
            <p:spPr bwMode="auto">
              <a:xfrm flipH="1">
                <a:off x="2772" y="3060"/>
                <a:ext cx="420" cy="0"/>
              </a:xfrm>
              <a:prstGeom prst="line">
                <a:avLst/>
              </a:prstGeom>
              <a:noFill/>
              <a:ln w="50800">
                <a:solidFill>
                  <a:srgbClr val="0000FF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0190" name="Line 16"/>
              <p:cNvSpPr>
                <a:spLocks noChangeShapeType="1"/>
              </p:cNvSpPr>
              <p:nvPr/>
            </p:nvSpPr>
            <p:spPr bwMode="auto">
              <a:xfrm flipH="1">
                <a:off x="2364" y="3060"/>
                <a:ext cx="420" cy="0"/>
              </a:xfrm>
              <a:prstGeom prst="line">
                <a:avLst/>
              </a:prstGeom>
              <a:noFill/>
              <a:ln w="50800">
                <a:solidFill>
                  <a:srgbClr val="0000FF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0187" name="Line 17"/>
            <p:cNvSpPr>
              <a:spLocks noChangeShapeType="1"/>
            </p:cNvSpPr>
            <p:nvPr/>
          </p:nvSpPr>
          <p:spPr bwMode="auto">
            <a:xfrm>
              <a:off x="1848" y="1872"/>
              <a:ext cx="408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0188" name="Line 18"/>
            <p:cNvSpPr>
              <a:spLocks noChangeShapeType="1"/>
            </p:cNvSpPr>
            <p:nvPr/>
          </p:nvSpPr>
          <p:spPr bwMode="auto">
            <a:xfrm>
              <a:off x="3096" y="2952"/>
              <a:ext cx="408" cy="0"/>
            </a:xfrm>
            <a:prstGeom prst="line">
              <a:avLst/>
            </a:prstGeom>
            <a:noFill/>
            <a:ln w="50800">
              <a:solidFill>
                <a:srgbClr val="00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71763" name="Group 19"/>
          <p:cNvGrpSpPr/>
          <p:nvPr/>
        </p:nvGrpSpPr>
        <p:grpSpPr bwMode="auto">
          <a:xfrm>
            <a:off x="412750" y="846138"/>
            <a:ext cx="3933825" cy="2944812"/>
            <a:chOff x="260" y="533"/>
            <a:chExt cx="2478" cy="1855"/>
          </a:xfrm>
        </p:grpSpPr>
        <p:sp>
          <p:nvSpPr>
            <p:cNvPr id="90169" name="Text Box 20"/>
            <p:cNvSpPr txBox="1">
              <a:spLocks noChangeArrowheads="1"/>
            </p:cNvSpPr>
            <p:nvPr/>
          </p:nvSpPr>
          <p:spPr bwMode="auto">
            <a:xfrm>
              <a:off x="864" y="684"/>
              <a:ext cx="7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U</a:t>
              </a:r>
              <a:r>
                <a:rPr kumimoji="1" lang="en-US" altLang="zh-CN" sz="2400" b="1" baseline="-25000">
                  <a:ea typeface="楷体_GB2312" pitchFamily="49" charset="-122"/>
                </a:rPr>
                <a:t>Z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grpSp>
          <p:nvGrpSpPr>
            <p:cNvPr id="90170" name="Group 21"/>
            <p:cNvGrpSpPr/>
            <p:nvPr/>
          </p:nvGrpSpPr>
          <p:grpSpPr bwMode="auto">
            <a:xfrm>
              <a:off x="260" y="533"/>
              <a:ext cx="2478" cy="1855"/>
              <a:chOff x="1616" y="1373"/>
              <a:chExt cx="2478" cy="1855"/>
            </a:xfrm>
          </p:grpSpPr>
          <p:grpSp>
            <p:nvGrpSpPr>
              <p:cNvPr id="90175" name="Group 22"/>
              <p:cNvGrpSpPr/>
              <p:nvPr/>
            </p:nvGrpSpPr>
            <p:grpSpPr bwMode="auto">
              <a:xfrm>
                <a:off x="1616" y="1529"/>
                <a:ext cx="2184" cy="1632"/>
                <a:chOff x="3372" y="1116"/>
                <a:chExt cx="2184" cy="1632"/>
              </a:xfrm>
            </p:grpSpPr>
            <p:sp>
              <p:nvSpPr>
                <p:cNvPr id="90182" name="Line 23"/>
                <p:cNvSpPr>
                  <a:spLocks noChangeShapeType="1"/>
                </p:cNvSpPr>
                <p:nvPr/>
              </p:nvSpPr>
              <p:spPr bwMode="auto">
                <a:xfrm>
                  <a:off x="3372" y="2016"/>
                  <a:ext cx="2184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90183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4440" y="1116"/>
                  <a:ext cx="0" cy="163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90176" name="Text Box 25"/>
              <p:cNvSpPr txBox="1">
                <a:spLocks noChangeArrowheads="1"/>
              </p:cNvSpPr>
              <p:nvPr/>
            </p:nvSpPr>
            <p:spPr bwMode="auto">
              <a:xfrm>
                <a:off x="2744" y="1373"/>
                <a:ext cx="540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3200" b="1" i="1">
                    <a:ea typeface="楷体_GB2312" pitchFamily="49" charset="-122"/>
                  </a:rPr>
                  <a:t>u</a:t>
                </a:r>
                <a:r>
                  <a:rPr kumimoji="1" lang="en-US" altLang="zh-CN" sz="3200" b="1" baseline="-25000">
                    <a:ea typeface="楷体_GB2312" pitchFamily="49" charset="-122"/>
                  </a:rPr>
                  <a:t>o</a:t>
                </a:r>
                <a:endParaRPr kumimoji="1" lang="en-US" altLang="zh-CN" sz="3200" b="1">
                  <a:ea typeface="楷体_GB2312" pitchFamily="49" charset="-122"/>
                </a:endParaRPr>
              </a:p>
            </p:txBody>
          </p:sp>
          <p:sp>
            <p:nvSpPr>
              <p:cNvPr id="90177" name="Rectangle 26"/>
              <p:cNvSpPr>
                <a:spLocks noChangeArrowheads="1"/>
              </p:cNvSpPr>
              <p:nvPr/>
            </p:nvSpPr>
            <p:spPr bwMode="auto">
              <a:xfrm>
                <a:off x="3789" y="2226"/>
                <a:ext cx="305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kumimoji="1" lang="en-US" altLang="zh-CN" sz="3200" b="1" i="1">
                    <a:ea typeface="楷体_GB2312" pitchFamily="49" charset="-122"/>
                    <a:sym typeface="Symbol" panose="05050102010706020507" pitchFamily="18" charset="2"/>
                  </a:rPr>
                  <a:t>u</a:t>
                </a:r>
                <a:r>
                  <a:rPr kumimoji="1" lang="en-US" altLang="zh-CN" sz="3200" b="1" baseline="-25000">
                    <a:ea typeface="楷体_GB2312" pitchFamily="49" charset="-122"/>
                    <a:sym typeface="Symbol" panose="05050102010706020507" pitchFamily="18" charset="2"/>
                  </a:rPr>
                  <a:t>i</a:t>
                </a:r>
                <a:endParaRPr kumimoji="1" lang="en-US" altLang="zh-CN" sz="3200" b="1">
                  <a:ea typeface="楷体_GB2312" pitchFamily="49" charset="-122"/>
                  <a:sym typeface="Symbol" panose="05050102010706020507" pitchFamily="18" charset="2"/>
                </a:endParaRPr>
              </a:p>
            </p:txBody>
          </p:sp>
          <p:sp>
            <p:nvSpPr>
              <p:cNvPr id="90178" name="Text Box 27"/>
              <p:cNvSpPr txBox="1">
                <a:spLocks noChangeArrowheads="1"/>
              </p:cNvSpPr>
              <p:nvPr/>
            </p:nvSpPr>
            <p:spPr bwMode="auto">
              <a:xfrm>
                <a:off x="2592" y="2304"/>
                <a:ext cx="44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3200" b="1" i="1">
                    <a:ea typeface="楷体_GB2312" pitchFamily="49" charset="-122"/>
                  </a:rPr>
                  <a:t>o</a:t>
                </a:r>
                <a:endParaRPr kumimoji="1" lang="en-US" altLang="zh-CN" sz="3200" b="1" i="1">
                  <a:ea typeface="楷体_GB2312" pitchFamily="49" charset="-122"/>
                </a:endParaRPr>
              </a:p>
            </p:txBody>
          </p:sp>
          <p:sp>
            <p:nvSpPr>
              <p:cNvPr id="90179" name="Text Box 28"/>
              <p:cNvSpPr txBox="1">
                <a:spLocks noChangeArrowheads="1"/>
              </p:cNvSpPr>
              <p:nvPr/>
            </p:nvSpPr>
            <p:spPr bwMode="auto">
              <a:xfrm>
                <a:off x="2232" y="2940"/>
                <a:ext cx="7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en-US" sz="2400" b="1">
                    <a:ea typeface="楷体_GB2312" pitchFamily="49" charset="-122"/>
                  </a:rPr>
                  <a:t>-</a:t>
                </a:r>
                <a:r>
                  <a:rPr kumimoji="1" lang="en-US" altLang="zh-CN" sz="2400" b="1" i="1">
                    <a:ea typeface="楷体_GB2312" pitchFamily="49" charset="-122"/>
                  </a:rPr>
                  <a:t>U</a:t>
                </a:r>
                <a:r>
                  <a:rPr kumimoji="1" lang="en-US" altLang="zh-CN" sz="2400" b="1" baseline="-25000">
                    <a:ea typeface="楷体_GB2312" pitchFamily="49" charset="-122"/>
                  </a:rPr>
                  <a:t>Z</a:t>
                </a:r>
                <a:endParaRPr kumimoji="1" lang="en-US" altLang="zh-CN" sz="2400" b="1">
                  <a:ea typeface="楷体_GB2312" pitchFamily="49" charset="-122"/>
                </a:endParaRPr>
              </a:p>
            </p:txBody>
          </p:sp>
          <p:sp>
            <p:nvSpPr>
              <p:cNvPr id="90180" name="Rectangle 29"/>
              <p:cNvSpPr>
                <a:spLocks noChangeArrowheads="1"/>
              </p:cNvSpPr>
              <p:nvPr/>
            </p:nvSpPr>
            <p:spPr bwMode="auto">
              <a:xfrm>
                <a:off x="3046" y="2388"/>
                <a:ext cx="68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400" b="1" i="1">
                    <a:ea typeface="楷体_GB2312" pitchFamily="49" charset="-122"/>
                  </a:rPr>
                  <a:t>U</a:t>
                </a:r>
                <a:r>
                  <a:rPr kumimoji="1" lang="en-US" altLang="zh-CN" sz="2400" b="1" baseline="-25000">
                    <a:ea typeface="楷体_GB2312" pitchFamily="49" charset="-122"/>
                  </a:rPr>
                  <a:t>TH</a:t>
                </a:r>
                <a:endParaRPr kumimoji="1" lang="en-US" altLang="zh-CN" sz="2400" b="1" baseline="-25000">
                  <a:ea typeface="楷体_GB2312" pitchFamily="49" charset="-122"/>
                </a:endParaRPr>
              </a:p>
            </p:txBody>
          </p:sp>
          <p:sp>
            <p:nvSpPr>
              <p:cNvPr id="90181" name="Rectangle 30"/>
              <p:cNvSpPr>
                <a:spLocks noChangeArrowheads="1"/>
              </p:cNvSpPr>
              <p:nvPr/>
            </p:nvSpPr>
            <p:spPr bwMode="auto">
              <a:xfrm>
                <a:off x="1822" y="2388"/>
                <a:ext cx="68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400" b="1" i="1">
                    <a:ea typeface="楷体_GB2312" pitchFamily="49" charset="-122"/>
                  </a:rPr>
                  <a:t>U</a:t>
                </a:r>
                <a:r>
                  <a:rPr kumimoji="1" lang="en-US" altLang="zh-CN" sz="2400" b="1" baseline="-25000">
                    <a:ea typeface="楷体_GB2312" pitchFamily="49" charset="-122"/>
                  </a:rPr>
                  <a:t>TL</a:t>
                </a:r>
                <a:endParaRPr kumimoji="1" lang="en-US" altLang="zh-CN" sz="2400" b="1" baseline="-25000">
                  <a:ea typeface="楷体_GB2312" pitchFamily="49" charset="-122"/>
                </a:endParaRPr>
              </a:p>
            </p:txBody>
          </p:sp>
        </p:grpSp>
        <p:sp>
          <p:nvSpPr>
            <p:cNvPr id="90171" name="Line 31"/>
            <p:cNvSpPr>
              <a:spLocks noChangeShapeType="1"/>
            </p:cNvSpPr>
            <p:nvPr/>
          </p:nvSpPr>
          <p:spPr bwMode="auto">
            <a:xfrm flipH="1">
              <a:off x="912" y="1020"/>
              <a:ext cx="0" cy="1056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72" name="Line 32"/>
            <p:cNvSpPr>
              <a:spLocks noChangeShapeType="1"/>
            </p:cNvSpPr>
            <p:nvPr/>
          </p:nvSpPr>
          <p:spPr bwMode="auto">
            <a:xfrm flipH="1">
              <a:off x="1752" y="1032"/>
              <a:ext cx="0" cy="102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73" name="Line 33"/>
            <p:cNvSpPr>
              <a:spLocks noChangeShapeType="1"/>
            </p:cNvSpPr>
            <p:nvPr/>
          </p:nvSpPr>
          <p:spPr bwMode="auto">
            <a:xfrm>
              <a:off x="552" y="1032"/>
              <a:ext cx="1188" cy="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74" name="Line 34"/>
            <p:cNvSpPr>
              <a:spLocks noChangeShapeType="1"/>
            </p:cNvSpPr>
            <p:nvPr/>
          </p:nvSpPr>
          <p:spPr bwMode="auto">
            <a:xfrm>
              <a:off x="924" y="2064"/>
              <a:ext cx="1164" cy="12"/>
            </a:xfrm>
            <a:prstGeom prst="line">
              <a:avLst/>
            </a:prstGeom>
            <a:noFill/>
            <a:ln w="25400">
              <a:solidFill>
                <a:srgbClr val="8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71779" name="Group 35"/>
          <p:cNvGrpSpPr/>
          <p:nvPr/>
        </p:nvGrpSpPr>
        <p:grpSpPr bwMode="auto">
          <a:xfrm>
            <a:off x="4716463" y="620713"/>
            <a:ext cx="4165600" cy="2514600"/>
            <a:chOff x="156" y="552"/>
            <a:chExt cx="2624" cy="1584"/>
          </a:xfrm>
        </p:grpSpPr>
        <p:grpSp>
          <p:nvGrpSpPr>
            <p:cNvPr id="90125" name="Group 36"/>
            <p:cNvGrpSpPr/>
            <p:nvPr/>
          </p:nvGrpSpPr>
          <p:grpSpPr bwMode="auto">
            <a:xfrm>
              <a:off x="156" y="552"/>
              <a:ext cx="2624" cy="1584"/>
              <a:chOff x="516" y="1800"/>
              <a:chExt cx="2624" cy="1584"/>
            </a:xfrm>
          </p:grpSpPr>
          <p:sp useBgFill="1">
            <p:nvSpPr>
              <p:cNvPr id="90127" name="AutoShape 37"/>
              <p:cNvSpPr>
                <a:spLocks noChangeArrowheads="1"/>
              </p:cNvSpPr>
              <p:nvPr/>
            </p:nvSpPr>
            <p:spPr bwMode="auto">
              <a:xfrm>
                <a:off x="2363" y="3036"/>
                <a:ext cx="224" cy="168"/>
              </a:xfrm>
              <a:prstGeom prst="triangle">
                <a:avLst>
                  <a:gd name="adj" fmla="val 50000"/>
                </a:avLst>
              </a:prstGeom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 useBgFill="1">
            <p:nvSpPr>
              <p:cNvPr id="90128" name="AutoShape 38"/>
              <p:cNvSpPr>
                <a:spLocks noChangeArrowheads="1"/>
              </p:cNvSpPr>
              <p:nvPr/>
            </p:nvSpPr>
            <p:spPr bwMode="auto">
              <a:xfrm flipV="1">
                <a:off x="2363" y="2868"/>
                <a:ext cx="224" cy="168"/>
              </a:xfrm>
              <a:prstGeom prst="triangle">
                <a:avLst>
                  <a:gd name="adj" fmla="val 50000"/>
                </a:avLst>
              </a:prstGeom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0129" name="Line 39"/>
              <p:cNvSpPr>
                <a:spLocks noChangeShapeType="1"/>
              </p:cNvSpPr>
              <p:nvPr/>
            </p:nvSpPr>
            <p:spPr bwMode="auto">
              <a:xfrm flipV="1">
                <a:off x="2380" y="3024"/>
                <a:ext cx="21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130" name="Line 40"/>
              <p:cNvSpPr>
                <a:spLocks noChangeShapeType="1"/>
              </p:cNvSpPr>
              <p:nvPr/>
            </p:nvSpPr>
            <p:spPr bwMode="auto">
              <a:xfrm>
                <a:off x="2581" y="3018"/>
                <a:ext cx="0" cy="9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131" name="Line 41"/>
              <p:cNvSpPr>
                <a:spLocks noChangeShapeType="1"/>
              </p:cNvSpPr>
              <p:nvPr/>
            </p:nvSpPr>
            <p:spPr bwMode="auto">
              <a:xfrm>
                <a:off x="2369" y="2952"/>
                <a:ext cx="0" cy="9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0132" name="Rectangle 42"/>
              <p:cNvSpPr>
                <a:spLocks noChangeArrowheads="1"/>
              </p:cNvSpPr>
              <p:nvPr/>
            </p:nvSpPr>
            <p:spPr bwMode="auto">
              <a:xfrm>
                <a:off x="2019" y="2821"/>
                <a:ext cx="3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400" b="1">
                    <a:ea typeface="楷体_GB2312" pitchFamily="49" charset="-122"/>
                  </a:rPr>
                  <a:t>D</a:t>
                </a:r>
                <a:r>
                  <a:rPr kumimoji="1" lang="en-US" altLang="zh-CN" sz="2400" b="1" baseline="-25000">
                    <a:ea typeface="楷体_GB2312" pitchFamily="49" charset="-122"/>
                  </a:rPr>
                  <a:t>Z</a:t>
                </a:r>
                <a:endParaRPr kumimoji="1" lang="en-US" altLang="zh-CN" sz="2400" b="1" baseline="-25000">
                  <a:ea typeface="楷体_GB2312" pitchFamily="49" charset="-122"/>
                </a:endParaRPr>
              </a:p>
            </p:txBody>
          </p:sp>
          <p:sp>
            <p:nvSpPr>
              <p:cNvPr id="90133" name="Rectangle 43"/>
              <p:cNvSpPr>
                <a:spLocks noChangeArrowheads="1"/>
              </p:cNvSpPr>
              <p:nvPr/>
            </p:nvSpPr>
            <p:spPr bwMode="auto">
              <a:xfrm>
                <a:off x="2532" y="2825"/>
                <a:ext cx="6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400" b="1">
                    <a:ea typeface="楷体_GB2312" pitchFamily="49" charset="-122"/>
                  </a:rPr>
                  <a:t>±</a:t>
                </a:r>
                <a:r>
                  <a:rPr kumimoji="1" lang="en-US" altLang="zh-CN" sz="2400" b="1" i="1">
                    <a:ea typeface="楷体_GB2312" pitchFamily="49" charset="-122"/>
                  </a:rPr>
                  <a:t>U</a:t>
                </a:r>
                <a:r>
                  <a:rPr kumimoji="1" lang="en-US" altLang="zh-CN" sz="2400" b="1" baseline="-25000">
                    <a:ea typeface="楷体_GB2312" pitchFamily="49" charset="-122"/>
                  </a:rPr>
                  <a:t>Z</a:t>
                </a:r>
                <a:endParaRPr kumimoji="1" lang="en-US" altLang="zh-CN" sz="2400" b="1" baseline="-25000">
                  <a:ea typeface="楷体_GB2312" pitchFamily="49" charset="-122"/>
                </a:endParaRPr>
              </a:p>
            </p:txBody>
          </p:sp>
          <p:sp>
            <p:nvSpPr>
              <p:cNvPr id="90134" name="Line 44"/>
              <p:cNvSpPr>
                <a:spLocks noChangeShapeType="1"/>
              </p:cNvSpPr>
              <p:nvPr/>
            </p:nvSpPr>
            <p:spPr bwMode="auto">
              <a:xfrm rot="5400000">
                <a:off x="1110" y="2982"/>
                <a:ext cx="4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0135" name="Rectangle 45"/>
              <p:cNvSpPr>
                <a:spLocks noChangeArrowheads="1"/>
              </p:cNvSpPr>
              <p:nvPr/>
            </p:nvSpPr>
            <p:spPr bwMode="auto">
              <a:xfrm>
                <a:off x="1500" y="1944"/>
                <a:ext cx="480" cy="6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CCCC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0136" name="Line 46"/>
              <p:cNvSpPr>
                <a:spLocks noChangeShapeType="1"/>
              </p:cNvSpPr>
              <p:nvPr/>
            </p:nvSpPr>
            <p:spPr bwMode="auto">
              <a:xfrm>
                <a:off x="1356" y="213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0137" name="Line 47"/>
              <p:cNvSpPr>
                <a:spLocks noChangeShapeType="1"/>
              </p:cNvSpPr>
              <p:nvPr/>
            </p:nvSpPr>
            <p:spPr bwMode="auto">
              <a:xfrm>
                <a:off x="1356" y="2424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0138" name="Line 48"/>
              <p:cNvSpPr>
                <a:spLocks noChangeShapeType="1"/>
              </p:cNvSpPr>
              <p:nvPr/>
            </p:nvSpPr>
            <p:spPr bwMode="auto">
              <a:xfrm>
                <a:off x="1980" y="2280"/>
                <a:ext cx="6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 useBgFill="1">
            <p:nvSpPr>
              <p:cNvPr id="90139" name="AutoShape 49"/>
              <p:cNvSpPr>
                <a:spLocks noChangeArrowheads="1"/>
              </p:cNvSpPr>
              <p:nvPr/>
            </p:nvSpPr>
            <p:spPr bwMode="auto">
              <a:xfrm rot="-5400000">
                <a:off x="1668" y="2004"/>
                <a:ext cx="96" cy="96"/>
              </a:xfrm>
              <a:prstGeom prst="flowChartMerge">
                <a:avLst/>
              </a:prstGeom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0140" name="Object 50"/>
              <p:cNvGraphicFramePr>
                <a:graphicFrameLocks noChangeAspect="1"/>
              </p:cNvGraphicFramePr>
              <p:nvPr/>
            </p:nvGraphicFramePr>
            <p:xfrm>
              <a:off x="1788" y="1976"/>
              <a:ext cx="192" cy="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253" name="公式" r:id="rId1" imgW="152400" imgH="127000" progId="Equation.3">
                      <p:embed/>
                    </p:oleObj>
                  </mc:Choice>
                  <mc:Fallback>
                    <p:oleObj name="公式" r:id="rId1" imgW="152400" imgH="127000" progId="Equation.3">
                      <p:embed/>
                      <p:pic>
                        <p:nvPicPr>
                          <p:cNvPr id="0" name="Object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88" y="1976"/>
                            <a:ext cx="192" cy="1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0141" name="Text Box 51"/>
              <p:cNvSpPr txBox="1">
                <a:spLocks noChangeArrowheads="1"/>
              </p:cNvSpPr>
              <p:nvPr/>
            </p:nvSpPr>
            <p:spPr bwMode="auto">
              <a:xfrm>
                <a:off x="1416" y="1953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zh-CN" altLang="en-US" sz="2800" b="1">
                    <a:ea typeface="楷体_GB2312" pitchFamily="49" charset="-122"/>
                  </a:rPr>
                  <a:t>－</a:t>
                </a:r>
                <a:endParaRPr kumimoji="1" lang="zh-CN" altLang="en-US" sz="2800" b="1">
                  <a:ea typeface="楷体_GB2312" pitchFamily="49" charset="-122"/>
                </a:endParaRPr>
              </a:p>
            </p:txBody>
          </p:sp>
          <p:sp>
            <p:nvSpPr>
              <p:cNvPr id="90142" name="Text Box 52"/>
              <p:cNvSpPr txBox="1">
                <a:spLocks noChangeArrowheads="1"/>
              </p:cNvSpPr>
              <p:nvPr/>
            </p:nvSpPr>
            <p:spPr bwMode="auto">
              <a:xfrm>
                <a:off x="1464" y="2241"/>
                <a:ext cx="43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800" b="1">
                    <a:ea typeface="楷体_GB2312" pitchFamily="49" charset="-122"/>
                  </a:rPr>
                  <a:t>+</a:t>
                </a:r>
                <a:endParaRPr kumimoji="1"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90143" name="Text Box 53"/>
              <p:cNvSpPr txBox="1">
                <a:spLocks noChangeArrowheads="1"/>
              </p:cNvSpPr>
              <p:nvPr/>
            </p:nvSpPr>
            <p:spPr bwMode="auto">
              <a:xfrm>
                <a:off x="1752" y="2097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800" b="1">
                    <a:ea typeface="楷体_GB2312" pitchFamily="49" charset="-122"/>
                  </a:rPr>
                  <a:t>+</a:t>
                </a:r>
                <a:endParaRPr kumimoji="1" lang="en-US" altLang="zh-CN" sz="2800" b="1">
                  <a:ea typeface="楷体_GB2312" pitchFamily="49" charset="-122"/>
                </a:endParaRPr>
              </a:p>
            </p:txBody>
          </p:sp>
          <p:grpSp>
            <p:nvGrpSpPr>
              <p:cNvPr id="90144" name="Group 54"/>
              <p:cNvGrpSpPr/>
              <p:nvPr/>
            </p:nvGrpSpPr>
            <p:grpSpPr bwMode="auto">
              <a:xfrm>
                <a:off x="1020" y="2088"/>
                <a:ext cx="384" cy="96"/>
                <a:chOff x="1584" y="432"/>
                <a:chExt cx="384" cy="96"/>
              </a:xfrm>
            </p:grpSpPr>
            <p:sp>
              <p:nvSpPr>
                <p:cNvPr id="90166" name="Rectangle 55"/>
                <p:cNvSpPr>
                  <a:spLocks noChangeArrowheads="1"/>
                </p:cNvSpPr>
                <p:nvPr/>
              </p:nvSpPr>
              <p:spPr bwMode="auto">
                <a:xfrm>
                  <a:off x="1680" y="432"/>
                  <a:ext cx="192" cy="9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0167" name="Line 56"/>
                <p:cNvSpPr>
                  <a:spLocks noChangeShapeType="1"/>
                </p:cNvSpPr>
                <p:nvPr/>
              </p:nvSpPr>
              <p:spPr bwMode="auto">
                <a:xfrm>
                  <a:off x="1584" y="48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0168" name="Line 57"/>
                <p:cNvSpPr>
                  <a:spLocks noChangeShapeType="1"/>
                </p:cNvSpPr>
                <p:nvPr/>
              </p:nvSpPr>
              <p:spPr bwMode="auto">
                <a:xfrm>
                  <a:off x="1872" y="48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90145" name="Line 58"/>
              <p:cNvSpPr>
                <a:spLocks noChangeShapeType="1"/>
              </p:cNvSpPr>
              <p:nvPr/>
            </p:nvSpPr>
            <p:spPr bwMode="auto">
              <a:xfrm flipH="1">
                <a:off x="2484" y="2280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0146" name="Line 59"/>
              <p:cNvSpPr>
                <a:spLocks noChangeShapeType="1"/>
              </p:cNvSpPr>
              <p:nvPr/>
            </p:nvSpPr>
            <p:spPr bwMode="auto">
              <a:xfrm>
                <a:off x="1356" y="2424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0147" name="Line 60"/>
              <p:cNvSpPr>
                <a:spLocks noChangeShapeType="1"/>
              </p:cNvSpPr>
              <p:nvPr/>
            </p:nvSpPr>
            <p:spPr bwMode="auto">
              <a:xfrm>
                <a:off x="1344" y="2772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0148" name="Line 61"/>
              <p:cNvSpPr>
                <a:spLocks noChangeShapeType="1"/>
              </p:cNvSpPr>
              <p:nvPr/>
            </p:nvSpPr>
            <p:spPr bwMode="auto">
              <a:xfrm>
                <a:off x="924" y="213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0149" name="Text Box 62"/>
              <p:cNvSpPr txBox="1">
                <a:spLocks noChangeArrowheads="1"/>
              </p:cNvSpPr>
              <p:nvPr/>
            </p:nvSpPr>
            <p:spPr bwMode="auto">
              <a:xfrm>
                <a:off x="2460" y="1886"/>
                <a:ext cx="38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3200" b="1" i="1">
                    <a:ea typeface="楷体_GB2312" pitchFamily="49" charset="-122"/>
                  </a:rPr>
                  <a:t>u</a:t>
                </a:r>
                <a:r>
                  <a:rPr kumimoji="1" lang="en-US" altLang="zh-CN" sz="2400" b="1" baseline="-25000">
                    <a:ea typeface="楷体_GB2312" pitchFamily="49" charset="-122"/>
                  </a:rPr>
                  <a:t>o</a:t>
                </a:r>
                <a:endParaRPr kumimoji="1" lang="en-US" altLang="zh-CN" sz="2400" b="1" baseline="-25000">
                  <a:ea typeface="楷体_GB2312" pitchFamily="49" charset="-122"/>
                </a:endParaRPr>
              </a:p>
            </p:txBody>
          </p:sp>
          <p:sp>
            <p:nvSpPr>
              <p:cNvPr id="90150" name="Text Box 63"/>
              <p:cNvSpPr txBox="1">
                <a:spLocks noChangeArrowheads="1"/>
              </p:cNvSpPr>
              <p:nvPr/>
            </p:nvSpPr>
            <p:spPr bwMode="auto">
              <a:xfrm>
                <a:off x="1020" y="1800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400" b="1" i="1">
                    <a:ea typeface="楷体_GB2312" pitchFamily="49" charset="-122"/>
                  </a:rPr>
                  <a:t>R</a:t>
                </a:r>
                <a:endParaRPr kumimoji="1" lang="en-US" altLang="zh-CN" sz="2400" b="1" i="1">
                  <a:ea typeface="楷体_GB2312" pitchFamily="49" charset="-122"/>
                </a:endParaRPr>
              </a:p>
            </p:txBody>
          </p:sp>
          <p:sp>
            <p:nvSpPr>
              <p:cNvPr id="90151" name="Text Box 64"/>
              <p:cNvSpPr txBox="1">
                <a:spLocks noChangeArrowheads="1"/>
              </p:cNvSpPr>
              <p:nvPr/>
            </p:nvSpPr>
            <p:spPr bwMode="auto">
              <a:xfrm>
                <a:off x="1644" y="2772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400" b="1" i="1">
                    <a:ea typeface="楷体_GB2312" pitchFamily="49" charset="-122"/>
                  </a:rPr>
                  <a:t>R</a:t>
                </a:r>
                <a:r>
                  <a:rPr kumimoji="1" lang="en-US" altLang="zh-CN" sz="2400" b="1" baseline="-25000">
                    <a:ea typeface="楷体_GB2312" pitchFamily="49" charset="-122"/>
                  </a:rPr>
                  <a:t>2</a:t>
                </a:r>
                <a:endParaRPr kumimoji="1" lang="en-US" altLang="zh-CN" sz="2400" b="1">
                  <a:ea typeface="楷体_GB2312" pitchFamily="49" charset="-122"/>
                </a:endParaRPr>
              </a:p>
            </p:txBody>
          </p:sp>
          <p:sp>
            <p:nvSpPr>
              <p:cNvPr id="90152" name="Text Box 65"/>
              <p:cNvSpPr txBox="1">
                <a:spLocks noChangeArrowheads="1"/>
              </p:cNvSpPr>
              <p:nvPr/>
            </p:nvSpPr>
            <p:spPr bwMode="auto">
              <a:xfrm>
                <a:off x="876" y="2904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400" b="1" i="1">
                    <a:ea typeface="楷体_GB2312" pitchFamily="49" charset="-122"/>
                  </a:rPr>
                  <a:t>R</a:t>
                </a:r>
                <a:r>
                  <a:rPr kumimoji="1" lang="en-US" altLang="zh-CN" sz="2400" b="1" baseline="-25000">
                    <a:ea typeface="楷体_GB2312" pitchFamily="49" charset="-122"/>
                  </a:rPr>
                  <a:t>1</a:t>
                </a:r>
                <a:endParaRPr kumimoji="1" lang="en-US" altLang="zh-CN" sz="2400" b="1">
                  <a:ea typeface="楷体_GB2312" pitchFamily="49" charset="-122"/>
                </a:endParaRPr>
              </a:p>
            </p:txBody>
          </p:sp>
          <p:sp>
            <p:nvSpPr>
              <p:cNvPr id="90153" name="Text Box 66"/>
              <p:cNvSpPr txBox="1">
                <a:spLocks noChangeArrowheads="1"/>
              </p:cNvSpPr>
              <p:nvPr/>
            </p:nvSpPr>
            <p:spPr bwMode="auto">
              <a:xfrm>
                <a:off x="516" y="1838"/>
                <a:ext cx="43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3200" b="1" i="1">
                    <a:ea typeface="楷体_GB2312" pitchFamily="49" charset="-122"/>
                  </a:rPr>
                  <a:t>u</a:t>
                </a:r>
                <a:r>
                  <a:rPr kumimoji="1" lang="en-US" altLang="zh-CN" sz="2400" b="1" baseline="-25000">
                    <a:ea typeface="楷体_GB2312" pitchFamily="49" charset="-122"/>
                  </a:rPr>
                  <a:t>i</a:t>
                </a:r>
                <a:endParaRPr kumimoji="1" lang="en-US" altLang="zh-CN" sz="2400" b="1" baseline="-25000">
                  <a:ea typeface="楷体_GB2312" pitchFamily="49" charset="-122"/>
                </a:endParaRPr>
              </a:p>
            </p:txBody>
          </p:sp>
          <p:sp>
            <p:nvSpPr>
              <p:cNvPr id="90154" name="Line 67"/>
              <p:cNvSpPr>
                <a:spLocks noChangeShapeType="1"/>
              </p:cNvSpPr>
              <p:nvPr/>
            </p:nvSpPr>
            <p:spPr bwMode="auto">
              <a:xfrm>
                <a:off x="1248" y="3240"/>
                <a:ext cx="1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0155" name="Oval 68"/>
              <p:cNvSpPr>
                <a:spLocks noChangeArrowheads="1"/>
              </p:cNvSpPr>
              <p:nvPr/>
            </p:nvSpPr>
            <p:spPr bwMode="auto">
              <a:xfrm>
                <a:off x="2652" y="2244"/>
                <a:ext cx="72" cy="72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0156" name="Oval 69"/>
              <p:cNvSpPr>
                <a:spLocks noChangeArrowheads="1"/>
              </p:cNvSpPr>
              <p:nvPr/>
            </p:nvSpPr>
            <p:spPr bwMode="auto">
              <a:xfrm>
                <a:off x="864" y="2088"/>
                <a:ext cx="72" cy="72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0157" name="Object 70"/>
              <p:cNvGraphicFramePr>
                <a:graphicFrameLocks noChangeAspect="1"/>
              </p:cNvGraphicFramePr>
              <p:nvPr/>
            </p:nvGraphicFramePr>
            <p:xfrm>
              <a:off x="2816" y="2020"/>
              <a:ext cx="127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0254" name="公式" r:id="rId3" imgW="203200" imgH="444500" progId="Equation.3">
                      <p:embed/>
                    </p:oleObj>
                  </mc:Choice>
                  <mc:Fallback>
                    <p:oleObj name="公式" r:id="rId3" imgW="203200" imgH="444500" progId="Equation.3">
                      <p:embed/>
                      <p:pic>
                        <p:nvPicPr>
                          <p:cNvPr id="0" name="Object 7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16" y="2020"/>
                            <a:ext cx="127" cy="2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0158" name="Text Box 71"/>
              <p:cNvSpPr txBox="1">
                <a:spLocks noChangeArrowheads="1"/>
              </p:cNvSpPr>
              <p:nvPr/>
            </p:nvSpPr>
            <p:spPr bwMode="auto">
              <a:xfrm>
                <a:off x="930" y="2532"/>
                <a:ext cx="42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3200" b="1" i="1">
                    <a:solidFill>
                      <a:srgbClr val="FF3300"/>
                    </a:solidFill>
                    <a:ea typeface="楷体_GB2312" pitchFamily="49" charset="-122"/>
                  </a:rPr>
                  <a:t>U</a:t>
                </a:r>
                <a:r>
                  <a:rPr kumimoji="1" lang="en-US" altLang="zh-CN" sz="3200" b="1" baseline="-25000">
                    <a:solidFill>
                      <a:srgbClr val="FF3300"/>
                    </a:solidFill>
                    <a:ea typeface="楷体_GB2312" pitchFamily="49" charset="-122"/>
                  </a:rPr>
                  <a:t>R</a:t>
                </a:r>
                <a:endParaRPr kumimoji="1" lang="en-US" altLang="zh-CN" sz="3200" b="1">
                  <a:solidFill>
                    <a:srgbClr val="FF33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90159" name="Oval 72"/>
              <p:cNvSpPr>
                <a:spLocks noChangeArrowheads="1"/>
              </p:cNvSpPr>
              <p:nvPr/>
            </p:nvSpPr>
            <p:spPr bwMode="auto">
              <a:xfrm>
                <a:off x="1332" y="2749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0160" name="Oval 73"/>
              <p:cNvSpPr>
                <a:spLocks noChangeArrowheads="1"/>
              </p:cNvSpPr>
              <p:nvPr/>
            </p:nvSpPr>
            <p:spPr bwMode="auto">
              <a:xfrm>
                <a:off x="2460" y="2257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 useBgFill="1">
            <p:nvSpPr>
              <p:cNvPr id="90161" name="Rectangle 74"/>
              <p:cNvSpPr>
                <a:spLocks noChangeArrowheads="1"/>
              </p:cNvSpPr>
              <p:nvPr/>
            </p:nvSpPr>
            <p:spPr bwMode="auto">
              <a:xfrm>
                <a:off x="2112" y="2232"/>
                <a:ext cx="240" cy="96"/>
              </a:xfrm>
              <a:prstGeom prst="rect">
                <a:avLst/>
              </a:prstGeom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 useBgFill="1">
            <p:nvSpPr>
              <p:cNvPr id="90162" name="Rectangle 75"/>
              <p:cNvSpPr>
                <a:spLocks noChangeArrowheads="1"/>
              </p:cNvSpPr>
              <p:nvPr/>
            </p:nvSpPr>
            <p:spPr bwMode="auto">
              <a:xfrm rot="-5400000">
                <a:off x="1254" y="2982"/>
                <a:ext cx="204" cy="96"/>
              </a:xfrm>
              <a:prstGeom prst="rect">
                <a:avLst/>
              </a:prstGeom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 useBgFill="1">
            <p:nvSpPr>
              <p:cNvPr id="90163" name="Rectangle 76"/>
              <p:cNvSpPr>
                <a:spLocks noChangeArrowheads="1"/>
              </p:cNvSpPr>
              <p:nvPr/>
            </p:nvSpPr>
            <p:spPr bwMode="auto">
              <a:xfrm>
                <a:off x="1704" y="2712"/>
                <a:ext cx="240" cy="96"/>
              </a:xfrm>
              <a:prstGeom prst="rect">
                <a:avLst/>
              </a:prstGeom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0164" name="Oval 77"/>
              <p:cNvSpPr>
                <a:spLocks noChangeArrowheads="1"/>
              </p:cNvSpPr>
              <p:nvPr/>
            </p:nvSpPr>
            <p:spPr bwMode="auto">
              <a:xfrm>
                <a:off x="2460" y="2749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0165" name="Line 78"/>
              <p:cNvSpPr>
                <a:spLocks noChangeShapeType="1"/>
              </p:cNvSpPr>
              <p:nvPr/>
            </p:nvSpPr>
            <p:spPr bwMode="auto">
              <a:xfrm>
                <a:off x="2388" y="3360"/>
                <a:ext cx="1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0126" name="Rectangle 79"/>
            <p:cNvSpPr>
              <a:spLocks noChangeArrowheads="1"/>
            </p:cNvSpPr>
            <p:nvPr/>
          </p:nvSpPr>
          <p:spPr bwMode="auto">
            <a:xfrm>
              <a:off x="1730" y="684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3</a:t>
              </a:r>
              <a:endParaRPr kumimoji="1" lang="en-US" altLang="zh-CN" sz="2400" b="1" baseline="-25000">
                <a:ea typeface="楷体_GB2312" pitchFamily="49" charset="-122"/>
              </a:endParaRPr>
            </a:p>
          </p:txBody>
        </p:sp>
      </p:grpSp>
      <p:graphicFrame>
        <p:nvGraphicFramePr>
          <p:cNvPr id="671824" name="Object 80"/>
          <p:cNvGraphicFramePr>
            <a:graphicFrameLocks noChangeAspect="1"/>
          </p:cNvGraphicFramePr>
          <p:nvPr/>
        </p:nvGraphicFramePr>
        <p:xfrm>
          <a:off x="2339975" y="3500438"/>
          <a:ext cx="6032500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55" name="Equation" r:id="rId5" imgW="2312670" imgH="376555" progId="Equation.3">
                  <p:embed/>
                </p:oleObj>
              </mc:Choice>
              <mc:Fallback>
                <p:oleObj name="Equation" r:id="rId5" imgW="2312670" imgH="376555" progId="Equation.3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500438"/>
                        <a:ext cx="6032500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1825" name="Object 81"/>
          <p:cNvGraphicFramePr>
            <a:graphicFrameLocks noChangeAspect="1"/>
          </p:cNvGraphicFramePr>
          <p:nvPr/>
        </p:nvGraphicFramePr>
        <p:xfrm>
          <a:off x="865188" y="4581525"/>
          <a:ext cx="5327650" cy="177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56" name="公式" r:id="rId7" imgW="2022475" imgH="677545" progId="Equation.3">
                  <p:embed/>
                </p:oleObj>
              </mc:Choice>
              <mc:Fallback>
                <p:oleObj name="公式" r:id="rId7" imgW="2022475" imgH="677545" progId="Equation.3">
                  <p:embed/>
                  <p:pic>
                    <p:nvPicPr>
                      <p:cNvPr id="0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188" y="4581525"/>
                        <a:ext cx="5327650" cy="177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1826" name="Group 82"/>
          <p:cNvGrpSpPr/>
          <p:nvPr/>
        </p:nvGrpSpPr>
        <p:grpSpPr bwMode="auto">
          <a:xfrm>
            <a:off x="1476375" y="1844675"/>
            <a:ext cx="1314450" cy="500063"/>
            <a:chOff x="912" y="1173"/>
            <a:chExt cx="828" cy="315"/>
          </a:xfrm>
        </p:grpSpPr>
        <p:sp>
          <p:nvSpPr>
            <p:cNvPr id="90122" name="Line 83"/>
            <p:cNvSpPr>
              <a:spLocks noChangeShapeType="1"/>
            </p:cNvSpPr>
            <p:nvPr/>
          </p:nvSpPr>
          <p:spPr bwMode="auto">
            <a:xfrm flipV="1">
              <a:off x="1536" y="1308"/>
              <a:ext cx="204" cy="1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123" name="Line 84"/>
            <p:cNvSpPr>
              <a:spLocks noChangeShapeType="1"/>
            </p:cNvSpPr>
            <p:nvPr/>
          </p:nvSpPr>
          <p:spPr bwMode="auto">
            <a:xfrm flipH="1" flipV="1">
              <a:off x="912" y="1308"/>
              <a:ext cx="252" cy="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0124" name="Object 85"/>
            <p:cNvGraphicFramePr>
              <a:graphicFrameLocks noChangeAspect="1"/>
            </p:cNvGraphicFramePr>
            <p:nvPr/>
          </p:nvGraphicFramePr>
          <p:xfrm>
            <a:off x="1098" y="1173"/>
            <a:ext cx="521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257" name="公式" r:id="rId9" imgW="215265" imgH="118110" progId="Equation.3">
                    <p:embed/>
                  </p:oleObj>
                </mc:Choice>
                <mc:Fallback>
                  <p:oleObj name="公式" r:id="rId9" imgW="215265" imgH="118110" progId="Equation.3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98" y="1173"/>
                          <a:ext cx="521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671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7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7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71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46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7700" name="Group 4"/>
          <p:cNvGrpSpPr/>
          <p:nvPr/>
        </p:nvGrpSpPr>
        <p:grpSpPr bwMode="auto">
          <a:xfrm>
            <a:off x="2916238" y="2997200"/>
            <a:ext cx="4330700" cy="2698750"/>
            <a:chOff x="240" y="2310"/>
            <a:chExt cx="2976" cy="1951"/>
          </a:xfrm>
        </p:grpSpPr>
        <p:sp>
          <p:nvSpPr>
            <p:cNvPr id="91143" name="Text Box 5"/>
            <p:cNvSpPr txBox="1">
              <a:spLocks noChangeArrowheads="1"/>
            </p:cNvSpPr>
            <p:nvPr/>
          </p:nvSpPr>
          <p:spPr bwMode="auto">
            <a:xfrm>
              <a:off x="672" y="3974"/>
              <a:ext cx="1174" cy="2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sz="2000"/>
                <a:t>输入输出波形</a:t>
              </a:r>
              <a:endParaRPr kumimoji="1" lang="zh-CN" altLang="en-US" sz="2000"/>
            </a:p>
          </p:txBody>
        </p:sp>
        <p:graphicFrame>
          <p:nvGraphicFramePr>
            <p:cNvPr id="91144" name="Object 6"/>
            <p:cNvGraphicFramePr>
              <a:graphicFrameLocks noChangeAspect="1"/>
            </p:cNvGraphicFramePr>
            <p:nvPr/>
          </p:nvGraphicFramePr>
          <p:xfrm>
            <a:off x="240" y="2310"/>
            <a:ext cx="2976" cy="15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67" name="Photo Editor 照片" r:id="rId1" imgW="7286625" imgH="3743325" progId="MSPhotoEd.3">
                    <p:embed/>
                  </p:oleObj>
                </mc:Choice>
                <mc:Fallback>
                  <p:oleObj name="Photo Editor 照片" r:id="rId1" imgW="7286625" imgH="3743325" progId="MSPhotoEd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2310"/>
                          <a:ext cx="2976" cy="153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1139" name="Group 7"/>
          <p:cNvGrpSpPr/>
          <p:nvPr/>
        </p:nvGrpSpPr>
        <p:grpSpPr bwMode="auto">
          <a:xfrm>
            <a:off x="2627313" y="620713"/>
            <a:ext cx="4570412" cy="2338387"/>
            <a:chOff x="123" y="528"/>
            <a:chExt cx="3141" cy="1691"/>
          </a:xfrm>
        </p:grpSpPr>
        <p:graphicFrame>
          <p:nvGraphicFramePr>
            <p:cNvPr id="91140" name="Object 8"/>
            <p:cNvGraphicFramePr>
              <a:graphicFrameLocks noChangeAspect="1"/>
            </p:cNvGraphicFramePr>
            <p:nvPr/>
          </p:nvGraphicFramePr>
          <p:xfrm>
            <a:off x="192" y="528"/>
            <a:ext cx="3072" cy="16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1168" name="Photo Editor 照片" r:id="rId3" imgW="7458075" imgH="4105275" progId="MSPhotoEd.3">
                    <p:embed/>
                  </p:oleObj>
                </mc:Choice>
                <mc:Fallback>
                  <p:oleObj name="Photo Editor 照片" r:id="rId3" imgW="7458075" imgH="4105275" progId="MSPhotoEd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" y="528"/>
                          <a:ext cx="3072" cy="16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141" name="Text Box 9"/>
            <p:cNvSpPr txBox="1">
              <a:spLocks noChangeArrowheads="1"/>
            </p:cNvSpPr>
            <p:nvPr/>
          </p:nvSpPr>
          <p:spPr bwMode="auto">
            <a:xfrm>
              <a:off x="123" y="947"/>
              <a:ext cx="405" cy="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/>
                <a:t>V</a:t>
              </a:r>
              <a:r>
                <a:rPr kumimoji="1" lang="en-US" altLang="zh-CN" sz="2000" baseline="-25000"/>
                <a:t>TH</a:t>
              </a:r>
              <a:endParaRPr kumimoji="1" lang="en-US" altLang="zh-CN" sz="2000"/>
            </a:p>
          </p:txBody>
        </p:sp>
        <p:sp>
          <p:nvSpPr>
            <p:cNvPr id="91142" name="Text Box 10"/>
            <p:cNvSpPr txBox="1">
              <a:spLocks noChangeArrowheads="1"/>
            </p:cNvSpPr>
            <p:nvPr/>
          </p:nvSpPr>
          <p:spPr bwMode="auto">
            <a:xfrm>
              <a:off x="123" y="1811"/>
              <a:ext cx="393" cy="2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000"/>
                <a:t>V</a:t>
              </a:r>
              <a:r>
                <a:rPr kumimoji="1" lang="en-US" altLang="zh-CN" sz="2000" baseline="-25000"/>
                <a:t>TL</a:t>
              </a:r>
              <a:endParaRPr kumimoji="1" lang="en-US" altLang="zh-CN" sz="2000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7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7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2770" name="Object 2"/>
          <p:cNvGraphicFramePr>
            <a:graphicFrameLocks noChangeAspect="1"/>
          </p:cNvGraphicFramePr>
          <p:nvPr/>
        </p:nvGraphicFramePr>
        <p:xfrm>
          <a:off x="539750" y="476250"/>
          <a:ext cx="5040313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7" name="公式" r:id="rId1" imgW="2635885" imgH="419735" progId="Equation.3">
                  <p:embed/>
                </p:oleObj>
              </mc:Choice>
              <mc:Fallback>
                <p:oleObj name="公式" r:id="rId1" imgW="2635885" imgH="41973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476250"/>
                        <a:ext cx="5040313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2771" name="Object 3"/>
          <p:cNvGraphicFramePr>
            <a:graphicFrameLocks noChangeAspect="1"/>
          </p:cNvGraphicFramePr>
          <p:nvPr/>
        </p:nvGraphicFramePr>
        <p:xfrm>
          <a:off x="141288" y="1341438"/>
          <a:ext cx="8678862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8" name="公式" r:id="rId3" imgW="3195320" imgH="462280" progId="Equation.3">
                  <p:embed/>
                </p:oleObj>
              </mc:Choice>
              <mc:Fallback>
                <p:oleObj name="公式" r:id="rId3" imgW="3195320" imgH="4622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8" y="1341438"/>
                        <a:ext cx="8678862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2772" name="Object 4"/>
          <p:cNvGraphicFramePr>
            <a:graphicFrameLocks noChangeAspect="1"/>
          </p:cNvGraphicFramePr>
          <p:nvPr/>
        </p:nvGraphicFramePr>
        <p:xfrm>
          <a:off x="255588" y="2344738"/>
          <a:ext cx="5938837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19" name="公式" r:id="rId5" imgW="2140585" imgH="419735" progId="Equation.3">
                  <p:embed/>
                </p:oleObj>
              </mc:Choice>
              <mc:Fallback>
                <p:oleObj name="公式" r:id="rId5" imgW="2140585" imgH="41973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8" y="2344738"/>
                        <a:ext cx="5938837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2773" name="Group 5"/>
          <p:cNvGrpSpPr/>
          <p:nvPr/>
        </p:nvGrpSpPr>
        <p:grpSpPr bwMode="auto">
          <a:xfrm>
            <a:off x="1211263" y="3875088"/>
            <a:ext cx="3041650" cy="2151062"/>
            <a:chOff x="1571" y="2405"/>
            <a:chExt cx="1916" cy="1355"/>
          </a:xfrm>
        </p:grpSpPr>
        <p:sp>
          <p:nvSpPr>
            <p:cNvPr id="92256" name="Line 6"/>
            <p:cNvSpPr>
              <a:spLocks noChangeShapeType="1"/>
            </p:cNvSpPr>
            <p:nvPr/>
          </p:nvSpPr>
          <p:spPr bwMode="auto">
            <a:xfrm>
              <a:off x="1571" y="2413"/>
              <a:ext cx="0" cy="1331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57" name="Line 7"/>
            <p:cNvSpPr>
              <a:spLocks noChangeShapeType="1"/>
            </p:cNvSpPr>
            <p:nvPr/>
          </p:nvSpPr>
          <p:spPr bwMode="auto">
            <a:xfrm>
              <a:off x="1959" y="2413"/>
              <a:ext cx="0" cy="1331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58" name="Line 8"/>
            <p:cNvSpPr>
              <a:spLocks noChangeShapeType="1"/>
            </p:cNvSpPr>
            <p:nvPr/>
          </p:nvSpPr>
          <p:spPr bwMode="auto">
            <a:xfrm>
              <a:off x="2335" y="2405"/>
              <a:ext cx="0" cy="1331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59" name="Line 9"/>
            <p:cNvSpPr>
              <a:spLocks noChangeShapeType="1"/>
            </p:cNvSpPr>
            <p:nvPr/>
          </p:nvSpPr>
          <p:spPr bwMode="auto">
            <a:xfrm>
              <a:off x="2723" y="2413"/>
              <a:ext cx="0" cy="1331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60" name="Line 10"/>
            <p:cNvSpPr>
              <a:spLocks noChangeShapeType="1"/>
            </p:cNvSpPr>
            <p:nvPr/>
          </p:nvSpPr>
          <p:spPr bwMode="auto">
            <a:xfrm>
              <a:off x="3111" y="2429"/>
              <a:ext cx="0" cy="1331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61" name="Line 11"/>
            <p:cNvSpPr>
              <a:spLocks noChangeShapeType="1"/>
            </p:cNvSpPr>
            <p:nvPr/>
          </p:nvSpPr>
          <p:spPr bwMode="auto">
            <a:xfrm>
              <a:off x="3487" y="2429"/>
              <a:ext cx="0" cy="1331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72780" name="Group 12"/>
          <p:cNvGrpSpPr/>
          <p:nvPr/>
        </p:nvGrpSpPr>
        <p:grpSpPr bwMode="auto">
          <a:xfrm>
            <a:off x="107950" y="4638675"/>
            <a:ext cx="5351463" cy="1743075"/>
            <a:chOff x="288" y="2225"/>
            <a:chExt cx="3441" cy="1623"/>
          </a:xfrm>
        </p:grpSpPr>
        <p:sp>
          <p:nvSpPr>
            <p:cNvPr id="92247" name="Line 13"/>
            <p:cNvSpPr>
              <a:spLocks noChangeShapeType="1"/>
            </p:cNvSpPr>
            <p:nvPr/>
          </p:nvSpPr>
          <p:spPr bwMode="auto">
            <a:xfrm>
              <a:off x="924" y="3132"/>
              <a:ext cx="2607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48" name="Line 14"/>
            <p:cNvSpPr>
              <a:spLocks noChangeShapeType="1"/>
            </p:cNvSpPr>
            <p:nvPr/>
          </p:nvSpPr>
          <p:spPr bwMode="auto">
            <a:xfrm rot="-5400000">
              <a:off x="287" y="3072"/>
              <a:ext cx="12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49" name="Rectangle 15"/>
            <p:cNvSpPr>
              <a:spLocks noChangeArrowheads="1"/>
            </p:cNvSpPr>
            <p:nvPr/>
          </p:nvSpPr>
          <p:spPr bwMode="auto">
            <a:xfrm>
              <a:off x="714" y="2932"/>
              <a:ext cx="232" cy="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FF"/>
                  </a:solidFill>
                </a:rPr>
                <a:t>o</a:t>
              </a:r>
              <a:endParaRPr kumimoji="1" lang="en-US" altLang="zh-CN" sz="2800" b="1" i="1">
                <a:solidFill>
                  <a:srgbClr val="0000FF"/>
                </a:solidFill>
              </a:endParaRPr>
            </a:p>
          </p:txBody>
        </p:sp>
        <p:sp>
          <p:nvSpPr>
            <p:cNvPr id="92250" name="Rectangle 16"/>
            <p:cNvSpPr>
              <a:spLocks noChangeArrowheads="1"/>
            </p:cNvSpPr>
            <p:nvPr/>
          </p:nvSpPr>
          <p:spPr bwMode="auto">
            <a:xfrm>
              <a:off x="3547" y="3004"/>
              <a:ext cx="182" cy="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FF"/>
                  </a:solidFill>
                </a:rPr>
                <a:t>t</a:t>
              </a:r>
              <a:endParaRPr kumimoji="1" lang="en-US" altLang="zh-CN" sz="2800" b="1" i="1">
                <a:solidFill>
                  <a:srgbClr val="0000FF"/>
                </a:solidFill>
              </a:endParaRPr>
            </a:p>
          </p:txBody>
        </p:sp>
        <p:sp>
          <p:nvSpPr>
            <p:cNvPr id="92251" name="Rectangle 17"/>
            <p:cNvSpPr>
              <a:spLocks noChangeArrowheads="1"/>
            </p:cNvSpPr>
            <p:nvPr/>
          </p:nvSpPr>
          <p:spPr bwMode="auto">
            <a:xfrm>
              <a:off x="939" y="2225"/>
              <a:ext cx="324" cy="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FF"/>
                  </a:solidFill>
                  <a:ea typeface="楷体_GB2312" pitchFamily="49" charset="-122"/>
                </a:rPr>
                <a:t>u</a:t>
              </a:r>
              <a:r>
                <a:rPr kumimoji="1" lang="en-US" altLang="zh-CN" sz="2800" b="1" baseline="-30000">
                  <a:solidFill>
                    <a:srgbClr val="0000FF"/>
                  </a:solidFill>
                </a:rPr>
                <a:t>o</a:t>
              </a:r>
              <a:endParaRPr kumimoji="1" lang="en-US" altLang="zh-CN" sz="2800" b="1" baseline="-30000">
                <a:solidFill>
                  <a:srgbClr val="0000FF"/>
                </a:solidFill>
              </a:endParaRPr>
            </a:p>
          </p:txBody>
        </p:sp>
        <p:sp>
          <p:nvSpPr>
            <p:cNvPr id="92252" name="Rectangle 18"/>
            <p:cNvSpPr>
              <a:spLocks noChangeArrowheads="1"/>
            </p:cNvSpPr>
            <p:nvPr/>
          </p:nvSpPr>
          <p:spPr bwMode="auto">
            <a:xfrm>
              <a:off x="300" y="2439"/>
              <a:ext cx="643" cy="4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FF3300"/>
                  </a:solidFill>
                  <a:ea typeface="楷体_GB2312" pitchFamily="49" charset="-122"/>
                </a:rPr>
                <a:t>  +6V</a:t>
              </a:r>
              <a:endParaRPr kumimoji="1" lang="en-US" altLang="zh-CN" sz="2800" b="1" baseline="-250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92253" name="Rectangle 19"/>
            <p:cNvSpPr>
              <a:spLocks noChangeArrowheads="1"/>
            </p:cNvSpPr>
            <p:nvPr/>
          </p:nvSpPr>
          <p:spPr bwMode="auto">
            <a:xfrm>
              <a:off x="288" y="3365"/>
              <a:ext cx="627" cy="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800" b="1">
                  <a:solidFill>
                    <a:srgbClr val="FF3300"/>
                  </a:solidFill>
                  <a:ea typeface="楷体_GB2312" pitchFamily="49" charset="-122"/>
                </a:rPr>
                <a:t>－</a:t>
              </a:r>
              <a:r>
                <a:rPr kumimoji="1" lang="en-US" altLang="zh-CN" sz="2800" b="1">
                  <a:solidFill>
                    <a:srgbClr val="FF3300"/>
                  </a:solidFill>
                  <a:ea typeface="楷体_GB2312" pitchFamily="49" charset="-122"/>
                </a:rPr>
                <a:t>6V</a:t>
              </a:r>
              <a:endParaRPr kumimoji="1" lang="en-US" altLang="zh-CN" sz="2800" b="1" baseline="-250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92254" name="Line 20"/>
            <p:cNvSpPr>
              <a:spLocks noChangeShapeType="1"/>
            </p:cNvSpPr>
            <p:nvPr/>
          </p:nvSpPr>
          <p:spPr bwMode="auto">
            <a:xfrm>
              <a:off x="948" y="2652"/>
              <a:ext cx="2580" cy="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55" name="Line 21"/>
            <p:cNvSpPr>
              <a:spLocks noChangeShapeType="1"/>
            </p:cNvSpPr>
            <p:nvPr/>
          </p:nvSpPr>
          <p:spPr bwMode="auto">
            <a:xfrm>
              <a:off x="972" y="3612"/>
              <a:ext cx="2580" cy="0"/>
            </a:xfrm>
            <a:prstGeom prst="line">
              <a:avLst/>
            </a:prstGeom>
            <a:noFill/>
            <a:ln w="25400">
              <a:solidFill>
                <a:srgbClr val="00008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72790" name="Group 22"/>
          <p:cNvGrpSpPr/>
          <p:nvPr/>
        </p:nvGrpSpPr>
        <p:grpSpPr bwMode="auto">
          <a:xfrm>
            <a:off x="196850" y="2957513"/>
            <a:ext cx="5295900" cy="1738312"/>
            <a:chOff x="932" y="1827"/>
            <a:chExt cx="3336" cy="1095"/>
          </a:xfrm>
        </p:grpSpPr>
        <p:grpSp>
          <p:nvGrpSpPr>
            <p:cNvPr id="92229" name="Group 23"/>
            <p:cNvGrpSpPr/>
            <p:nvPr/>
          </p:nvGrpSpPr>
          <p:grpSpPr bwMode="auto">
            <a:xfrm>
              <a:off x="1528" y="2170"/>
              <a:ext cx="762" cy="724"/>
              <a:chOff x="631" y="1354"/>
              <a:chExt cx="778" cy="1070"/>
            </a:xfrm>
          </p:grpSpPr>
          <p:sp>
            <p:nvSpPr>
              <p:cNvPr id="92245" name="Freeform 24"/>
              <p:cNvSpPr/>
              <p:nvPr/>
            </p:nvSpPr>
            <p:spPr bwMode="auto">
              <a:xfrm>
                <a:off x="631" y="1354"/>
                <a:ext cx="390" cy="524"/>
              </a:xfrm>
              <a:custGeom>
                <a:avLst/>
                <a:gdLst>
                  <a:gd name="T0" fmla="*/ 0 w 912"/>
                  <a:gd name="T1" fmla="*/ 3590 h 398"/>
                  <a:gd name="T2" fmla="*/ 0 w 912"/>
                  <a:gd name="T3" fmla="*/ 2186 h 398"/>
                  <a:gd name="T4" fmla="*/ 0 w 912"/>
                  <a:gd name="T5" fmla="*/ 671 h 398"/>
                  <a:gd name="T6" fmla="*/ 0 w 912"/>
                  <a:gd name="T7" fmla="*/ 21 h 398"/>
                  <a:gd name="T8" fmla="*/ 1 w 912"/>
                  <a:gd name="T9" fmla="*/ 777 h 398"/>
                  <a:gd name="T10" fmla="*/ 1 w 912"/>
                  <a:gd name="T11" fmla="*/ 1860 h 398"/>
                  <a:gd name="T12" fmla="*/ 1 w 912"/>
                  <a:gd name="T13" fmla="*/ 3590 h 3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12" h="398">
                    <a:moveTo>
                      <a:pt x="0" y="398"/>
                    </a:moveTo>
                    <a:cubicBezTo>
                      <a:pt x="18" y="372"/>
                      <a:pt x="60" y="296"/>
                      <a:pt x="108" y="242"/>
                    </a:cubicBezTo>
                    <a:cubicBezTo>
                      <a:pt x="156" y="188"/>
                      <a:pt x="230" y="114"/>
                      <a:pt x="288" y="74"/>
                    </a:cubicBezTo>
                    <a:cubicBezTo>
                      <a:pt x="346" y="34"/>
                      <a:pt x="398" y="0"/>
                      <a:pt x="456" y="2"/>
                    </a:cubicBezTo>
                    <a:cubicBezTo>
                      <a:pt x="514" y="4"/>
                      <a:pt x="582" y="52"/>
                      <a:pt x="636" y="86"/>
                    </a:cubicBezTo>
                    <a:cubicBezTo>
                      <a:pt x="690" y="120"/>
                      <a:pt x="734" y="154"/>
                      <a:pt x="780" y="206"/>
                    </a:cubicBezTo>
                    <a:cubicBezTo>
                      <a:pt x="826" y="258"/>
                      <a:pt x="884" y="358"/>
                      <a:pt x="912" y="398"/>
                    </a:cubicBez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246" name="Freeform 25"/>
              <p:cNvSpPr/>
              <p:nvPr/>
            </p:nvSpPr>
            <p:spPr bwMode="auto">
              <a:xfrm flipV="1">
                <a:off x="1021" y="1876"/>
                <a:ext cx="388" cy="548"/>
              </a:xfrm>
              <a:custGeom>
                <a:avLst/>
                <a:gdLst>
                  <a:gd name="T0" fmla="*/ 0 w 912"/>
                  <a:gd name="T1" fmla="*/ 5147 h 398"/>
                  <a:gd name="T2" fmla="*/ 0 w 912"/>
                  <a:gd name="T3" fmla="*/ 3128 h 398"/>
                  <a:gd name="T4" fmla="*/ 0 w 912"/>
                  <a:gd name="T5" fmla="*/ 956 h 398"/>
                  <a:gd name="T6" fmla="*/ 0 w 912"/>
                  <a:gd name="T7" fmla="*/ 29 h 398"/>
                  <a:gd name="T8" fmla="*/ 1 w 912"/>
                  <a:gd name="T9" fmla="*/ 1103 h 398"/>
                  <a:gd name="T10" fmla="*/ 1 w 912"/>
                  <a:gd name="T11" fmla="*/ 2662 h 398"/>
                  <a:gd name="T12" fmla="*/ 1 w 912"/>
                  <a:gd name="T13" fmla="*/ 5147 h 3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12" h="398">
                    <a:moveTo>
                      <a:pt x="0" y="398"/>
                    </a:moveTo>
                    <a:cubicBezTo>
                      <a:pt x="18" y="372"/>
                      <a:pt x="60" y="296"/>
                      <a:pt x="108" y="242"/>
                    </a:cubicBezTo>
                    <a:cubicBezTo>
                      <a:pt x="156" y="188"/>
                      <a:pt x="230" y="114"/>
                      <a:pt x="288" y="74"/>
                    </a:cubicBezTo>
                    <a:cubicBezTo>
                      <a:pt x="346" y="34"/>
                      <a:pt x="398" y="0"/>
                      <a:pt x="456" y="2"/>
                    </a:cubicBezTo>
                    <a:cubicBezTo>
                      <a:pt x="514" y="4"/>
                      <a:pt x="582" y="52"/>
                      <a:pt x="636" y="86"/>
                    </a:cubicBezTo>
                    <a:cubicBezTo>
                      <a:pt x="690" y="120"/>
                      <a:pt x="734" y="154"/>
                      <a:pt x="780" y="206"/>
                    </a:cubicBezTo>
                    <a:cubicBezTo>
                      <a:pt x="826" y="258"/>
                      <a:pt x="884" y="358"/>
                      <a:pt x="912" y="398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2230" name="Line 26"/>
            <p:cNvSpPr>
              <a:spLocks noChangeShapeType="1"/>
            </p:cNvSpPr>
            <p:nvPr/>
          </p:nvSpPr>
          <p:spPr bwMode="auto">
            <a:xfrm>
              <a:off x="1521" y="2528"/>
              <a:ext cx="2553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31" name="Line 27"/>
            <p:cNvSpPr>
              <a:spLocks noChangeShapeType="1"/>
            </p:cNvSpPr>
            <p:nvPr/>
          </p:nvSpPr>
          <p:spPr bwMode="auto">
            <a:xfrm rot="-5400000">
              <a:off x="1076" y="2496"/>
              <a:ext cx="85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92232" name="Rectangle 28"/>
            <p:cNvSpPr>
              <a:spLocks noChangeArrowheads="1"/>
            </p:cNvSpPr>
            <p:nvPr/>
          </p:nvSpPr>
          <p:spPr bwMode="auto">
            <a:xfrm>
              <a:off x="1302" y="2353"/>
              <a:ext cx="2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FF"/>
                  </a:solidFill>
                </a:rPr>
                <a:t>o</a:t>
              </a:r>
              <a:endParaRPr kumimoji="1" lang="en-US" altLang="zh-CN" sz="2800" b="1" i="1">
                <a:solidFill>
                  <a:srgbClr val="0000FF"/>
                </a:solidFill>
              </a:endParaRPr>
            </a:p>
          </p:txBody>
        </p:sp>
        <p:sp>
          <p:nvSpPr>
            <p:cNvPr id="92233" name="Rectangle 29"/>
            <p:cNvSpPr>
              <a:spLocks noChangeArrowheads="1"/>
            </p:cNvSpPr>
            <p:nvPr/>
          </p:nvSpPr>
          <p:spPr bwMode="auto">
            <a:xfrm>
              <a:off x="4090" y="2442"/>
              <a:ext cx="1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FF"/>
                  </a:solidFill>
                </a:rPr>
                <a:t>t</a:t>
              </a:r>
              <a:endParaRPr kumimoji="1" lang="en-US" altLang="zh-CN" sz="2800" b="1" i="1">
                <a:solidFill>
                  <a:srgbClr val="0000FF"/>
                </a:solidFill>
              </a:endParaRPr>
            </a:p>
          </p:txBody>
        </p:sp>
        <p:sp>
          <p:nvSpPr>
            <p:cNvPr id="92234" name="Rectangle 30"/>
            <p:cNvSpPr>
              <a:spLocks noChangeArrowheads="1"/>
            </p:cNvSpPr>
            <p:nvPr/>
          </p:nvSpPr>
          <p:spPr bwMode="auto">
            <a:xfrm>
              <a:off x="1163" y="1827"/>
              <a:ext cx="28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FF"/>
                  </a:solidFill>
                  <a:ea typeface="楷体_GB2312" pitchFamily="49" charset="-122"/>
                </a:rPr>
                <a:t>u</a:t>
              </a:r>
              <a:r>
                <a:rPr kumimoji="1" lang="en-US" altLang="zh-CN" sz="2800" b="1" baseline="-30000">
                  <a:solidFill>
                    <a:srgbClr val="0000FF"/>
                  </a:solidFill>
                </a:rPr>
                <a:t>i</a:t>
              </a:r>
              <a:endParaRPr kumimoji="1" lang="en-US" altLang="zh-CN" sz="2800" b="1" baseline="-30000">
                <a:solidFill>
                  <a:srgbClr val="0000FF"/>
                </a:solidFill>
              </a:endParaRPr>
            </a:p>
          </p:txBody>
        </p:sp>
        <p:grpSp>
          <p:nvGrpSpPr>
            <p:cNvPr id="92235" name="Group 31"/>
            <p:cNvGrpSpPr/>
            <p:nvPr/>
          </p:nvGrpSpPr>
          <p:grpSpPr bwMode="auto">
            <a:xfrm>
              <a:off x="2291" y="2170"/>
              <a:ext cx="762" cy="724"/>
              <a:chOff x="631" y="1354"/>
              <a:chExt cx="778" cy="1070"/>
            </a:xfrm>
          </p:grpSpPr>
          <p:sp>
            <p:nvSpPr>
              <p:cNvPr id="92243" name="Freeform 32"/>
              <p:cNvSpPr/>
              <p:nvPr/>
            </p:nvSpPr>
            <p:spPr bwMode="auto">
              <a:xfrm>
                <a:off x="631" y="1354"/>
                <a:ext cx="390" cy="524"/>
              </a:xfrm>
              <a:custGeom>
                <a:avLst/>
                <a:gdLst>
                  <a:gd name="T0" fmla="*/ 0 w 912"/>
                  <a:gd name="T1" fmla="*/ 3590 h 398"/>
                  <a:gd name="T2" fmla="*/ 0 w 912"/>
                  <a:gd name="T3" fmla="*/ 2186 h 398"/>
                  <a:gd name="T4" fmla="*/ 0 w 912"/>
                  <a:gd name="T5" fmla="*/ 671 h 398"/>
                  <a:gd name="T6" fmla="*/ 0 w 912"/>
                  <a:gd name="T7" fmla="*/ 21 h 398"/>
                  <a:gd name="T8" fmla="*/ 1 w 912"/>
                  <a:gd name="T9" fmla="*/ 777 h 398"/>
                  <a:gd name="T10" fmla="*/ 1 w 912"/>
                  <a:gd name="T11" fmla="*/ 1860 h 398"/>
                  <a:gd name="T12" fmla="*/ 1 w 912"/>
                  <a:gd name="T13" fmla="*/ 3590 h 3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12" h="398">
                    <a:moveTo>
                      <a:pt x="0" y="398"/>
                    </a:moveTo>
                    <a:cubicBezTo>
                      <a:pt x="18" y="372"/>
                      <a:pt x="60" y="296"/>
                      <a:pt x="108" y="242"/>
                    </a:cubicBezTo>
                    <a:cubicBezTo>
                      <a:pt x="156" y="188"/>
                      <a:pt x="230" y="114"/>
                      <a:pt x="288" y="74"/>
                    </a:cubicBezTo>
                    <a:cubicBezTo>
                      <a:pt x="346" y="34"/>
                      <a:pt x="398" y="0"/>
                      <a:pt x="456" y="2"/>
                    </a:cubicBezTo>
                    <a:cubicBezTo>
                      <a:pt x="514" y="4"/>
                      <a:pt x="582" y="52"/>
                      <a:pt x="636" y="86"/>
                    </a:cubicBezTo>
                    <a:cubicBezTo>
                      <a:pt x="690" y="120"/>
                      <a:pt x="734" y="154"/>
                      <a:pt x="780" y="206"/>
                    </a:cubicBezTo>
                    <a:cubicBezTo>
                      <a:pt x="826" y="258"/>
                      <a:pt x="884" y="358"/>
                      <a:pt x="912" y="398"/>
                    </a:cubicBez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244" name="Freeform 33"/>
              <p:cNvSpPr/>
              <p:nvPr/>
            </p:nvSpPr>
            <p:spPr bwMode="auto">
              <a:xfrm flipV="1">
                <a:off x="1021" y="1876"/>
                <a:ext cx="388" cy="548"/>
              </a:xfrm>
              <a:custGeom>
                <a:avLst/>
                <a:gdLst>
                  <a:gd name="T0" fmla="*/ 0 w 912"/>
                  <a:gd name="T1" fmla="*/ 5147 h 398"/>
                  <a:gd name="T2" fmla="*/ 0 w 912"/>
                  <a:gd name="T3" fmla="*/ 3128 h 398"/>
                  <a:gd name="T4" fmla="*/ 0 w 912"/>
                  <a:gd name="T5" fmla="*/ 956 h 398"/>
                  <a:gd name="T6" fmla="*/ 0 w 912"/>
                  <a:gd name="T7" fmla="*/ 29 h 398"/>
                  <a:gd name="T8" fmla="*/ 1 w 912"/>
                  <a:gd name="T9" fmla="*/ 1103 h 398"/>
                  <a:gd name="T10" fmla="*/ 1 w 912"/>
                  <a:gd name="T11" fmla="*/ 2662 h 398"/>
                  <a:gd name="T12" fmla="*/ 1 w 912"/>
                  <a:gd name="T13" fmla="*/ 5147 h 3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12" h="398">
                    <a:moveTo>
                      <a:pt x="0" y="398"/>
                    </a:moveTo>
                    <a:cubicBezTo>
                      <a:pt x="18" y="372"/>
                      <a:pt x="60" y="296"/>
                      <a:pt x="108" y="242"/>
                    </a:cubicBezTo>
                    <a:cubicBezTo>
                      <a:pt x="156" y="188"/>
                      <a:pt x="230" y="114"/>
                      <a:pt x="288" y="74"/>
                    </a:cubicBezTo>
                    <a:cubicBezTo>
                      <a:pt x="346" y="34"/>
                      <a:pt x="398" y="0"/>
                      <a:pt x="456" y="2"/>
                    </a:cubicBezTo>
                    <a:cubicBezTo>
                      <a:pt x="514" y="4"/>
                      <a:pt x="582" y="52"/>
                      <a:pt x="636" y="86"/>
                    </a:cubicBezTo>
                    <a:cubicBezTo>
                      <a:pt x="690" y="120"/>
                      <a:pt x="734" y="154"/>
                      <a:pt x="780" y="206"/>
                    </a:cubicBezTo>
                    <a:cubicBezTo>
                      <a:pt x="826" y="258"/>
                      <a:pt x="884" y="358"/>
                      <a:pt x="912" y="398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92236" name="Group 34"/>
            <p:cNvGrpSpPr/>
            <p:nvPr/>
          </p:nvGrpSpPr>
          <p:grpSpPr bwMode="auto">
            <a:xfrm>
              <a:off x="3055" y="2170"/>
              <a:ext cx="762" cy="724"/>
              <a:chOff x="631" y="1354"/>
              <a:chExt cx="778" cy="1070"/>
            </a:xfrm>
          </p:grpSpPr>
          <p:sp>
            <p:nvSpPr>
              <p:cNvPr id="92241" name="Freeform 35"/>
              <p:cNvSpPr/>
              <p:nvPr/>
            </p:nvSpPr>
            <p:spPr bwMode="auto">
              <a:xfrm>
                <a:off x="631" y="1354"/>
                <a:ext cx="390" cy="524"/>
              </a:xfrm>
              <a:custGeom>
                <a:avLst/>
                <a:gdLst>
                  <a:gd name="T0" fmla="*/ 0 w 912"/>
                  <a:gd name="T1" fmla="*/ 3590 h 398"/>
                  <a:gd name="T2" fmla="*/ 0 w 912"/>
                  <a:gd name="T3" fmla="*/ 2186 h 398"/>
                  <a:gd name="T4" fmla="*/ 0 w 912"/>
                  <a:gd name="T5" fmla="*/ 671 h 398"/>
                  <a:gd name="T6" fmla="*/ 0 w 912"/>
                  <a:gd name="T7" fmla="*/ 21 h 398"/>
                  <a:gd name="T8" fmla="*/ 1 w 912"/>
                  <a:gd name="T9" fmla="*/ 777 h 398"/>
                  <a:gd name="T10" fmla="*/ 1 w 912"/>
                  <a:gd name="T11" fmla="*/ 1860 h 398"/>
                  <a:gd name="T12" fmla="*/ 1 w 912"/>
                  <a:gd name="T13" fmla="*/ 3590 h 3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12" h="398">
                    <a:moveTo>
                      <a:pt x="0" y="398"/>
                    </a:moveTo>
                    <a:cubicBezTo>
                      <a:pt x="18" y="372"/>
                      <a:pt x="60" y="296"/>
                      <a:pt x="108" y="242"/>
                    </a:cubicBezTo>
                    <a:cubicBezTo>
                      <a:pt x="156" y="188"/>
                      <a:pt x="230" y="114"/>
                      <a:pt x="288" y="74"/>
                    </a:cubicBezTo>
                    <a:cubicBezTo>
                      <a:pt x="346" y="34"/>
                      <a:pt x="398" y="0"/>
                      <a:pt x="456" y="2"/>
                    </a:cubicBezTo>
                    <a:cubicBezTo>
                      <a:pt x="514" y="4"/>
                      <a:pt x="582" y="52"/>
                      <a:pt x="636" y="86"/>
                    </a:cubicBezTo>
                    <a:cubicBezTo>
                      <a:pt x="690" y="120"/>
                      <a:pt x="734" y="154"/>
                      <a:pt x="780" y="206"/>
                    </a:cubicBezTo>
                    <a:cubicBezTo>
                      <a:pt x="826" y="258"/>
                      <a:pt x="884" y="358"/>
                      <a:pt x="912" y="398"/>
                    </a:cubicBezTo>
                  </a:path>
                </a:pathLst>
              </a:custGeom>
              <a:noFill/>
              <a:ln w="38100" cap="flat" cmpd="sng">
                <a:solidFill>
                  <a:srgbClr val="FF33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242" name="Freeform 36"/>
              <p:cNvSpPr/>
              <p:nvPr/>
            </p:nvSpPr>
            <p:spPr bwMode="auto">
              <a:xfrm flipV="1">
                <a:off x="1021" y="1876"/>
                <a:ext cx="388" cy="548"/>
              </a:xfrm>
              <a:custGeom>
                <a:avLst/>
                <a:gdLst>
                  <a:gd name="T0" fmla="*/ 0 w 912"/>
                  <a:gd name="T1" fmla="*/ 5147 h 398"/>
                  <a:gd name="T2" fmla="*/ 0 w 912"/>
                  <a:gd name="T3" fmla="*/ 3128 h 398"/>
                  <a:gd name="T4" fmla="*/ 0 w 912"/>
                  <a:gd name="T5" fmla="*/ 956 h 398"/>
                  <a:gd name="T6" fmla="*/ 0 w 912"/>
                  <a:gd name="T7" fmla="*/ 29 h 398"/>
                  <a:gd name="T8" fmla="*/ 1 w 912"/>
                  <a:gd name="T9" fmla="*/ 1103 h 398"/>
                  <a:gd name="T10" fmla="*/ 1 w 912"/>
                  <a:gd name="T11" fmla="*/ 2662 h 398"/>
                  <a:gd name="T12" fmla="*/ 1 w 912"/>
                  <a:gd name="T13" fmla="*/ 5147 h 39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912" h="398">
                    <a:moveTo>
                      <a:pt x="0" y="398"/>
                    </a:moveTo>
                    <a:cubicBezTo>
                      <a:pt x="18" y="372"/>
                      <a:pt x="60" y="296"/>
                      <a:pt x="108" y="242"/>
                    </a:cubicBezTo>
                    <a:cubicBezTo>
                      <a:pt x="156" y="188"/>
                      <a:pt x="230" y="114"/>
                      <a:pt x="288" y="74"/>
                    </a:cubicBezTo>
                    <a:cubicBezTo>
                      <a:pt x="346" y="34"/>
                      <a:pt x="398" y="0"/>
                      <a:pt x="456" y="2"/>
                    </a:cubicBezTo>
                    <a:cubicBezTo>
                      <a:pt x="514" y="4"/>
                      <a:pt x="582" y="52"/>
                      <a:pt x="636" y="86"/>
                    </a:cubicBezTo>
                    <a:cubicBezTo>
                      <a:pt x="690" y="120"/>
                      <a:pt x="734" y="154"/>
                      <a:pt x="780" y="206"/>
                    </a:cubicBezTo>
                    <a:cubicBezTo>
                      <a:pt x="826" y="258"/>
                      <a:pt x="884" y="358"/>
                      <a:pt x="912" y="398"/>
                    </a:cubicBezTo>
                  </a:path>
                </a:pathLst>
              </a:cu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2237" name="Line 37"/>
            <p:cNvSpPr>
              <a:spLocks noChangeShapeType="1"/>
            </p:cNvSpPr>
            <p:nvPr/>
          </p:nvSpPr>
          <p:spPr bwMode="auto">
            <a:xfrm>
              <a:off x="1512" y="2400"/>
              <a:ext cx="2400" cy="0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38" name="Line 38"/>
            <p:cNvSpPr>
              <a:spLocks noChangeShapeType="1"/>
            </p:cNvSpPr>
            <p:nvPr/>
          </p:nvSpPr>
          <p:spPr bwMode="auto">
            <a:xfrm>
              <a:off x="1500" y="2676"/>
              <a:ext cx="240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39" name="Rectangle 39"/>
            <p:cNvSpPr>
              <a:spLocks noChangeArrowheads="1"/>
            </p:cNvSpPr>
            <p:nvPr/>
          </p:nvSpPr>
          <p:spPr bwMode="auto">
            <a:xfrm>
              <a:off x="932" y="2165"/>
              <a:ext cx="6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8000"/>
                  </a:solidFill>
                  <a:ea typeface="楷体_GB2312" pitchFamily="49" charset="-122"/>
                </a:rPr>
                <a:t>+</a:t>
              </a:r>
              <a:r>
                <a:rPr kumimoji="1" lang="en-US" altLang="zh-CN" sz="2400" b="1" i="1">
                  <a:solidFill>
                    <a:srgbClr val="008000"/>
                  </a:solidFill>
                  <a:ea typeface="楷体_GB2312" pitchFamily="49" charset="-122"/>
                </a:rPr>
                <a:t>U</a:t>
              </a:r>
              <a:r>
                <a:rPr kumimoji="1" lang="en-US" altLang="zh-CN" sz="2400" b="1" baseline="-25000">
                  <a:solidFill>
                    <a:srgbClr val="008000"/>
                  </a:solidFill>
                  <a:ea typeface="楷体_GB2312" pitchFamily="49" charset="-122"/>
                </a:rPr>
                <a:t>TH</a:t>
              </a:r>
              <a:endParaRPr kumimoji="1" lang="en-US" altLang="zh-CN" sz="2400" b="1" baseline="-25000">
                <a:solidFill>
                  <a:srgbClr val="008000"/>
                </a:solidFill>
                <a:ea typeface="楷体_GB2312" pitchFamily="49" charset="-122"/>
              </a:endParaRPr>
            </a:p>
          </p:txBody>
        </p:sp>
        <p:sp>
          <p:nvSpPr>
            <p:cNvPr id="92240" name="Rectangle 40"/>
            <p:cNvSpPr>
              <a:spLocks noChangeArrowheads="1"/>
            </p:cNvSpPr>
            <p:nvPr/>
          </p:nvSpPr>
          <p:spPr bwMode="auto">
            <a:xfrm>
              <a:off x="992" y="2513"/>
              <a:ext cx="6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hlink"/>
                  </a:solidFill>
                  <a:ea typeface="楷体_GB2312" pitchFamily="49" charset="-122"/>
                </a:rPr>
                <a:t>-</a:t>
              </a:r>
              <a:r>
                <a:rPr kumimoji="1" lang="en-US" altLang="zh-CN" sz="2400" b="1" i="1">
                  <a:solidFill>
                    <a:schemeClr val="hlink"/>
                  </a:solidFill>
                  <a:ea typeface="楷体_GB2312" pitchFamily="49" charset="-122"/>
                </a:rPr>
                <a:t>U</a:t>
              </a:r>
              <a:r>
                <a:rPr kumimoji="1" lang="en-US" altLang="zh-CN" sz="2400" b="1" baseline="-25000">
                  <a:solidFill>
                    <a:schemeClr val="hlink"/>
                  </a:solidFill>
                  <a:ea typeface="楷体_GB2312" pitchFamily="49" charset="-122"/>
                </a:rPr>
                <a:t>TL</a:t>
              </a:r>
              <a:endParaRPr kumimoji="1" lang="en-US" altLang="zh-CN" sz="2400" b="1" baseline="-25000">
                <a:solidFill>
                  <a:schemeClr val="hlink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672809" name="Group 41"/>
          <p:cNvGrpSpPr/>
          <p:nvPr/>
        </p:nvGrpSpPr>
        <p:grpSpPr bwMode="auto">
          <a:xfrm>
            <a:off x="1098550" y="5095875"/>
            <a:ext cx="3752850" cy="1057275"/>
            <a:chOff x="1500" y="3090"/>
            <a:chExt cx="2364" cy="666"/>
          </a:xfrm>
        </p:grpSpPr>
        <p:grpSp>
          <p:nvGrpSpPr>
            <p:cNvPr id="92214" name="Group 42"/>
            <p:cNvGrpSpPr/>
            <p:nvPr/>
          </p:nvGrpSpPr>
          <p:grpSpPr bwMode="auto">
            <a:xfrm>
              <a:off x="1561" y="3091"/>
              <a:ext cx="2303" cy="665"/>
              <a:chOff x="3408" y="576"/>
              <a:chExt cx="2352" cy="984"/>
            </a:xfrm>
          </p:grpSpPr>
          <p:grpSp>
            <p:nvGrpSpPr>
              <p:cNvPr id="92217" name="Group 43"/>
              <p:cNvGrpSpPr/>
              <p:nvPr/>
            </p:nvGrpSpPr>
            <p:grpSpPr bwMode="auto">
              <a:xfrm>
                <a:off x="3408" y="576"/>
                <a:ext cx="2352" cy="984"/>
                <a:chOff x="975" y="2640"/>
                <a:chExt cx="2352" cy="984"/>
              </a:xfrm>
            </p:grpSpPr>
            <p:sp>
              <p:nvSpPr>
                <p:cNvPr id="92219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1380" y="2652"/>
                  <a:ext cx="0" cy="96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220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1776" y="2640"/>
                  <a:ext cx="0" cy="96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221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2160" y="2664"/>
                  <a:ext cx="0" cy="96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222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2556" y="2664"/>
                  <a:ext cx="0" cy="96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223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2940" y="2664"/>
                  <a:ext cx="0" cy="96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224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975" y="3612"/>
                  <a:ext cx="417" cy="3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225" name="Line 50"/>
                <p:cNvSpPr>
                  <a:spLocks noChangeShapeType="1"/>
                </p:cNvSpPr>
                <p:nvPr/>
              </p:nvSpPr>
              <p:spPr bwMode="auto">
                <a:xfrm flipV="1">
                  <a:off x="1368" y="2658"/>
                  <a:ext cx="420" cy="3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226" name="Line 51"/>
                <p:cNvSpPr>
                  <a:spLocks noChangeShapeType="1"/>
                </p:cNvSpPr>
                <p:nvPr/>
              </p:nvSpPr>
              <p:spPr bwMode="auto">
                <a:xfrm flipV="1">
                  <a:off x="2148" y="2652"/>
                  <a:ext cx="420" cy="1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227" name="Line 52"/>
                <p:cNvSpPr>
                  <a:spLocks noChangeShapeType="1"/>
                </p:cNvSpPr>
                <p:nvPr/>
              </p:nvSpPr>
              <p:spPr bwMode="auto">
                <a:xfrm flipV="1">
                  <a:off x="2928" y="2652"/>
                  <a:ext cx="399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2228" name="Line 53"/>
                <p:cNvSpPr>
                  <a:spLocks noChangeShapeType="1"/>
                </p:cNvSpPr>
                <p:nvPr/>
              </p:nvSpPr>
              <p:spPr bwMode="auto">
                <a:xfrm flipV="1">
                  <a:off x="2547" y="3612"/>
                  <a:ext cx="417" cy="3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92218" name="Line 54"/>
              <p:cNvSpPr>
                <a:spLocks noChangeShapeType="1"/>
              </p:cNvSpPr>
              <p:nvPr/>
            </p:nvSpPr>
            <p:spPr bwMode="auto">
              <a:xfrm flipV="1">
                <a:off x="4203" y="1548"/>
                <a:ext cx="417" cy="3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2215" name="Line 55"/>
            <p:cNvSpPr>
              <a:spLocks noChangeShapeType="1"/>
            </p:cNvSpPr>
            <p:nvPr/>
          </p:nvSpPr>
          <p:spPr bwMode="auto">
            <a:xfrm>
              <a:off x="1572" y="3090"/>
              <a:ext cx="0" cy="66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16" name="Line 56"/>
            <p:cNvSpPr>
              <a:spLocks noChangeShapeType="1"/>
            </p:cNvSpPr>
            <p:nvPr/>
          </p:nvSpPr>
          <p:spPr bwMode="auto">
            <a:xfrm flipV="1">
              <a:off x="1500" y="3090"/>
              <a:ext cx="60" cy="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72825" name="Group 57"/>
          <p:cNvGrpSpPr/>
          <p:nvPr/>
        </p:nvGrpSpPr>
        <p:grpSpPr bwMode="auto">
          <a:xfrm>
            <a:off x="5292725" y="3140075"/>
            <a:ext cx="3851275" cy="2376488"/>
            <a:chOff x="156" y="552"/>
            <a:chExt cx="2624" cy="1584"/>
          </a:xfrm>
        </p:grpSpPr>
        <p:grpSp>
          <p:nvGrpSpPr>
            <p:cNvPr id="92170" name="Group 58"/>
            <p:cNvGrpSpPr/>
            <p:nvPr/>
          </p:nvGrpSpPr>
          <p:grpSpPr bwMode="auto">
            <a:xfrm>
              <a:off x="156" y="552"/>
              <a:ext cx="2624" cy="1584"/>
              <a:chOff x="516" y="1800"/>
              <a:chExt cx="2624" cy="1584"/>
            </a:xfrm>
          </p:grpSpPr>
          <p:sp useBgFill="1">
            <p:nvSpPr>
              <p:cNvPr id="92172" name="AutoShape 59"/>
              <p:cNvSpPr>
                <a:spLocks noChangeArrowheads="1"/>
              </p:cNvSpPr>
              <p:nvPr/>
            </p:nvSpPr>
            <p:spPr bwMode="auto">
              <a:xfrm>
                <a:off x="2363" y="3036"/>
                <a:ext cx="224" cy="168"/>
              </a:xfrm>
              <a:prstGeom prst="triangle">
                <a:avLst>
                  <a:gd name="adj" fmla="val 50000"/>
                </a:avLst>
              </a:prstGeom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 useBgFill="1">
            <p:nvSpPr>
              <p:cNvPr id="92173" name="AutoShape 60"/>
              <p:cNvSpPr>
                <a:spLocks noChangeArrowheads="1"/>
              </p:cNvSpPr>
              <p:nvPr/>
            </p:nvSpPr>
            <p:spPr bwMode="auto">
              <a:xfrm flipV="1">
                <a:off x="2363" y="2868"/>
                <a:ext cx="224" cy="168"/>
              </a:xfrm>
              <a:prstGeom prst="triangle">
                <a:avLst>
                  <a:gd name="adj" fmla="val 50000"/>
                </a:avLst>
              </a:prstGeom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174" name="Line 61"/>
              <p:cNvSpPr>
                <a:spLocks noChangeShapeType="1"/>
              </p:cNvSpPr>
              <p:nvPr/>
            </p:nvSpPr>
            <p:spPr bwMode="auto">
              <a:xfrm flipV="1">
                <a:off x="2380" y="3024"/>
                <a:ext cx="21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175" name="Line 62"/>
              <p:cNvSpPr>
                <a:spLocks noChangeShapeType="1"/>
              </p:cNvSpPr>
              <p:nvPr/>
            </p:nvSpPr>
            <p:spPr bwMode="auto">
              <a:xfrm>
                <a:off x="2581" y="3018"/>
                <a:ext cx="0" cy="9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176" name="Line 63"/>
              <p:cNvSpPr>
                <a:spLocks noChangeShapeType="1"/>
              </p:cNvSpPr>
              <p:nvPr/>
            </p:nvSpPr>
            <p:spPr bwMode="auto">
              <a:xfrm>
                <a:off x="2369" y="2952"/>
                <a:ext cx="0" cy="9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2177" name="Rectangle 64"/>
              <p:cNvSpPr>
                <a:spLocks noChangeArrowheads="1"/>
              </p:cNvSpPr>
              <p:nvPr/>
            </p:nvSpPr>
            <p:spPr bwMode="auto">
              <a:xfrm>
                <a:off x="2019" y="2821"/>
                <a:ext cx="368" cy="3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400" b="1">
                    <a:ea typeface="楷体_GB2312" pitchFamily="49" charset="-122"/>
                  </a:rPr>
                  <a:t>D</a:t>
                </a:r>
                <a:r>
                  <a:rPr kumimoji="1" lang="en-US" altLang="zh-CN" sz="2400" b="1" baseline="-25000">
                    <a:ea typeface="楷体_GB2312" pitchFamily="49" charset="-122"/>
                  </a:rPr>
                  <a:t>Z</a:t>
                </a:r>
                <a:endParaRPr kumimoji="1" lang="en-US" altLang="zh-CN" sz="2400" b="1" baseline="-25000">
                  <a:ea typeface="楷体_GB2312" pitchFamily="49" charset="-122"/>
                </a:endParaRPr>
              </a:p>
            </p:txBody>
          </p:sp>
          <p:sp>
            <p:nvSpPr>
              <p:cNvPr id="92178" name="Rectangle 65"/>
              <p:cNvSpPr>
                <a:spLocks noChangeArrowheads="1"/>
              </p:cNvSpPr>
              <p:nvPr/>
            </p:nvSpPr>
            <p:spPr bwMode="auto">
              <a:xfrm>
                <a:off x="2532" y="2825"/>
                <a:ext cx="608" cy="3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400" b="1">
                    <a:ea typeface="楷体_GB2312" pitchFamily="49" charset="-122"/>
                  </a:rPr>
                  <a:t>±</a:t>
                </a:r>
                <a:r>
                  <a:rPr kumimoji="1" lang="en-US" altLang="zh-CN" sz="2400" b="1" i="1">
                    <a:ea typeface="楷体_GB2312" pitchFamily="49" charset="-122"/>
                  </a:rPr>
                  <a:t>U</a:t>
                </a:r>
                <a:r>
                  <a:rPr kumimoji="1" lang="en-US" altLang="zh-CN" sz="2400" b="1" baseline="-25000">
                    <a:ea typeface="楷体_GB2312" pitchFamily="49" charset="-122"/>
                  </a:rPr>
                  <a:t>Z</a:t>
                </a:r>
                <a:endParaRPr kumimoji="1" lang="en-US" altLang="zh-CN" sz="2400" b="1" baseline="-25000">
                  <a:ea typeface="楷体_GB2312" pitchFamily="49" charset="-122"/>
                </a:endParaRPr>
              </a:p>
            </p:txBody>
          </p:sp>
          <p:sp>
            <p:nvSpPr>
              <p:cNvPr id="92179" name="Line 66"/>
              <p:cNvSpPr>
                <a:spLocks noChangeShapeType="1"/>
              </p:cNvSpPr>
              <p:nvPr/>
            </p:nvSpPr>
            <p:spPr bwMode="auto">
              <a:xfrm rot="5400000">
                <a:off x="1110" y="2982"/>
                <a:ext cx="4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180" name="Rectangle 67"/>
              <p:cNvSpPr>
                <a:spLocks noChangeArrowheads="1"/>
              </p:cNvSpPr>
              <p:nvPr/>
            </p:nvSpPr>
            <p:spPr bwMode="auto">
              <a:xfrm>
                <a:off x="1500" y="1944"/>
                <a:ext cx="480" cy="6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CCCC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181" name="Line 68"/>
              <p:cNvSpPr>
                <a:spLocks noChangeShapeType="1"/>
              </p:cNvSpPr>
              <p:nvPr/>
            </p:nvSpPr>
            <p:spPr bwMode="auto">
              <a:xfrm>
                <a:off x="1356" y="213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182" name="Line 69"/>
              <p:cNvSpPr>
                <a:spLocks noChangeShapeType="1"/>
              </p:cNvSpPr>
              <p:nvPr/>
            </p:nvSpPr>
            <p:spPr bwMode="auto">
              <a:xfrm>
                <a:off x="1356" y="2424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183" name="Line 70"/>
              <p:cNvSpPr>
                <a:spLocks noChangeShapeType="1"/>
              </p:cNvSpPr>
              <p:nvPr/>
            </p:nvSpPr>
            <p:spPr bwMode="auto">
              <a:xfrm>
                <a:off x="1980" y="2280"/>
                <a:ext cx="6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 useBgFill="1">
            <p:nvSpPr>
              <p:cNvPr id="92184" name="AutoShape 71"/>
              <p:cNvSpPr>
                <a:spLocks noChangeArrowheads="1"/>
              </p:cNvSpPr>
              <p:nvPr/>
            </p:nvSpPr>
            <p:spPr bwMode="auto">
              <a:xfrm rot="-5400000">
                <a:off x="1668" y="2004"/>
                <a:ext cx="96" cy="96"/>
              </a:xfrm>
              <a:prstGeom prst="flowChartMerge">
                <a:avLst/>
              </a:prstGeom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2185" name="Object 72"/>
              <p:cNvGraphicFramePr>
                <a:graphicFrameLocks noChangeAspect="1"/>
              </p:cNvGraphicFramePr>
              <p:nvPr/>
            </p:nvGraphicFramePr>
            <p:xfrm>
              <a:off x="1788" y="1976"/>
              <a:ext cx="192" cy="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320" name="公式" r:id="rId7" imgW="152400" imgH="127000" progId="Equation.3">
                      <p:embed/>
                    </p:oleObj>
                  </mc:Choice>
                  <mc:Fallback>
                    <p:oleObj name="公式" r:id="rId7" imgW="152400" imgH="127000" progId="Equation.3">
                      <p:embed/>
                      <p:pic>
                        <p:nvPicPr>
                          <p:cNvPr id="0" name="Object 7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88" y="1976"/>
                            <a:ext cx="192" cy="1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186" name="Text Box 73"/>
              <p:cNvSpPr txBox="1">
                <a:spLocks noChangeArrowheads="1"/>
              </p:cNvSpPr>
              <p:nvPr/>
            </p:nvSpPr>
            <p:spPr bwMode="auto">
              <a:xfrm>
                <a:off x="1416" y="1953"/>
                <a:ext cx="240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zh-CN" altLang="en-US" sz="2800" b="1">
                    <a:ea typeface="楷体_GB2312" pitchFamily="49" charset="-122"/>
                  </a:rPr>
                  <a:t>－</a:t>
                </a:r>
                <a:endParaRPr kumimoji="1" lang="zh-CN" altLang="en-US" sz="2800" b="1">
                  <a:ea typeface="楷体_GB2312" pitchFamily="49" charset="-122"/>
                </a:endParaRPr>
              </a:p>
            </p:txBody>
          </p:sp>
          <p:sp>
            <p:nvSpPr>
              <p:cNvPr id="92187" name="Text Box 74"/>
              <p:cNvSpPr txBox="1">
                <a:spLocks noChangeArrowheads="1"/>
              </p:cNvSpPr>
              <p:nvPr/>
            </p:nvSpPr>
            <p:spPr bwMode="auto">
              <a:xfrm>
                <a:off x="1463" y="2241"/>
                <a:ext cx="433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800" b="1">
                    <a:ea typeface="楷体_GB2312" pitchFamily="49" charset="-122"/>
                  </a:rPr>
                  <a:t>+</a:t>
                </a:r>
                <a:endParaRPr kumimoji="1"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92188" name="Text Box 75"/>
              <p:cNvSpPr txBox="1">
                <a:spLocks noChangeArrowheads="1"/>
              </p:cNvSpPr>
              <p:nvPr/>
            </p:nvSpPr>
            <p:spPr bwMode="auto">
              <a:xfrm>
                <a:off x="1752" y="2097"/>
                <a:ext cx="384" cy="3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800" b="1">
                    <a:ea typeface="楷体_GB2312" pitchFamily="49" charset="-122"/>
                  </a:rPr>
                  <a:t>+</a:t>
                </a:r>
                <a:endParaRPr kumimoji="1" lang="en-US" altLang="zh-CN" sz="2800" b="1">
                  <a:ea typeface="楷体_GB2312" pitchFamily="49" charset="-122"/>
                </a:endParaRPr>
              </a:p>
            </p:txBody>
          </p:sp>
          <p:grpSp>
            <p:nvGrpSpPr>
              <p:cNvPr id="92189" name="Group 76"/>
              <p:cNvGrpSpPr/>
              <p:nvPr/>
            </p:nvGrpSpPr>
            <p:grpSpPr bwMode="auto">
              <a:xfrm>
                <a:off x="1020" y="2088"/>
                <a:ext cx="384" cy="96"/>
                <a:chOff x="1584" y="432"/>
                <a:chExt cx="384" cy="96"/>
              </a:xfrm>
            </p:grpSpPr>
            <p:sp>
              <p:nvSpPr>
                <p:cNvPr id="92211" name="Rectangle 77"/>
                <p:cNvSpPr>
                  <a:spLocks noChangeArrowheads="1"/>
                </p:cNvSpPr>
                <p:nvPr/>
              </p:nvSpPr>
              <p:spPr bwMode="auto">
                <a:xfrm>
                  <a:off x="1680" y="432"/>
                  <a:ext cx="192" cy="9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212" name="Line 78"/>
                <p:cNvSpPr>
                  <a:spLocks noChangeShapeType="1"/>
                </p:cNvSpPr>
                <p:nvPr/>
              </p:nvSpPr>
              <p:spPr bwMode="auto">
                <a:xfrm>
                  <a:off x="1584" y="48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2213" name="Line 79"/>
                <p:cNvSpPr>
                  <a:spLocks noChangeShapeType="1"/>
                </p:cNvSpPr>
                <p:nvPr/>
              </p:nvSpPr>
              <p:spPr bwMode="auto">
                <a:xfrm>
                  <a:off x="1872" y="480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92190" name="Line 80"/>
              <p:cNvSpPr>
                <a:spLocks noChangeShapeType="1"/>
              </p:cNvSpPr>
              <p:nvPr/>
            </p:nvSpPr>
            <p:spPr bwMode="auto">
              <a:xfrm flipH="1">
                <a:off x="2484" y="2280"/>
                <a:ext cx="0" cy="110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191" name="Line 81"/>
              <p:cNvSpPr>
                <a:spLocks noChangeShapeType="1"/>
              </p:cNvSpPr>
              <p:nvPr/>
            </p:nvSpPr>
            <p:spPr bwMode="auto">
              <a:xfrm>
                <a:off x="1356" y="2424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192" name="Line 82"/>
              <p:cNvSpPr>
                <a:spLocks noChangeShapeType="1"/>
              </p:cNvSpPr>
              <p:nvPr/>
            </p:nvSpPr>
            <p:spPr bwMode="auto">
              <a:xfrm>
                <a:off x="1344" y="2772"/>
                <a:ext cx="115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193" name="Line 83"/>
              <p:cNvSpPr>
                <a:spLocks noChangeShapeType="1"/>
              </p:cNvSpPr>
              <p:nvPr/>
            </p:nvSpPr>
            <p:spPr bwMode="auto">
              <a:xfrm>
                <a:off x="924" y="2136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194" name="Text Box 84"/>
              <p:cNvSpPr txBox="1">
                <a:spLocks noChangeArrowheads="1"/>
              </p:cNvSpPr>
              <p:nvPr/>
            </p:nvSpPr>
            <p:spPr bwMode="auto">
              <a:xfrm>
                <a:off x="2460" y="1886"/>
                <a:ext cx="384" cy="3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3200" b="1" i="1">
                    <a:ea typeface="楷体_GB2312" pitchFamily="49" charset="-122"/>
                  </a:rPr>
                  <a:t>u</a:t>
                </a:r>
                <a:r>
                  <a:rPr kumimoji="1" lang="en-US" altLang="zh-CN" sz="2400" b="1" baseline="-25000">
                    <a:ea typeface="楷体_GB2312" pitchFamily="49" charset="-122"/>
                  </a:rPr>
                  <a:t>o</a:t>
                </a:r>
                <a:endParaRPr kumimoji="1" lang="en-US" altLang="zh-CN" sz="2400" b="1" baseline="-25000">
                  <a:ea typeface="楷体_GB2312" pitchFamily="49" charset="-122"/>
                </a:endParaRPr>
              </a:p>
            </p:txBody>
          </p:sp>
          <p:sp>
            <p:nvSpPr>
              <p:cNvPr id="92195" name="Text Box 85"/>
              <p:cNvSpPr txBox="1">
                <a:spLocks noChangeArrowheads="1"/>
              </p:cNvSpPr>
              <p:nvPr/>
            </p:nvSpPr>
            <p:spPr bwMode="auto">
              <a:xfrm>
                <a:off x="1020" y="1800"/>
                <a:ext cx="480" cy="3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400" b="1" i="1">
                    <a:ea typeface="楷体_GB2312" pitchFamily="49" charset="-122"/>
                  </a:rPr>
                  <a:t>R</a:t>
                </a:r>
                <a:endParaRPr kumimoji="1" lang="en-US" altLang="zh-CN" sz="2400" b="1" i="1">
                  <a:ea typeface="楷体_GB2312" pitchFamily="49" charset="-122"/>
                </a:endParaRPr>
              </a:p>
            </p:txBody>
          </p:sp>
          <p:sp>
            <p:nvSpPr>
              <p:cNvPr id="92196" name="Text Box 86"/>
              <p:cNvSpPr txBox="1">
                <a:spLocks noChangeArrowheads="1"/>
              </p:cNvSpPr>
              <p:nvPr/>
            </p:nvSpPr>
            <p:spPr bwMode="auto">
              <a:xfrm>
                <a:off x="1644" y="2772"/>
                <a:ext cx="384" cy="3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400" b="1" i="1">
                    <a:ea typeface="楷体_GB2312" pitchFamily="49" charset="-122"/>
                  </a:rPr>
                  <a:t>R</a:t>
                </a:r>
                <a:r>
                  <a:rPr kumimoji="1" lang="en-US" altLang="zh-CN" sz="2400" b="1" baseline="-25000">
                    <a:ea typeface="楷体_GB2312" pitchFamily="49" charset="-122"/>
                  </a:rPr>
                  <a:t>2</a:t>
                </a:r>
                <a:endParaRPr kumimoji="1" lang="en-US" altLang="zh-CN" sz="2400" b="1">
                  <a:ea typeface="楷体_GB2312" pitchFamily="49" charset="-122"/>
                </a:endParaRPr>
              </a:p>
            </p:txBody>
          </p:sp>
          <p:sp>
            <p:nvSpPr>
              <p:cNvPr id="92197" name="Text Box 87"/>
              <p:cNvSpPr txBox="1">
                <a:spLocks noChangeArrowheads="1"/>
              </p:cNvSpPr>
              <p:nvPr/>
            </p:nvSpPr>
            <p:spPr bwMode="auto">
              <a:xfrm>
                <a:off x="876" y="2904"/>
                <a:ext cx="384" cy="3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400" b="1" i="1">
                    <a:ea typeface="楷体_GB2312" pitchFamily="49" charset="-122"/>
                  </a:rPr>
                  <a:t>R</a:t>
                </a:r>
                <a:r>
                  <a:rPr kumimoji="1" lang="en-US" altLang="zh-CN" sz="2400" b="1" baseline="-25000">
                    <a:ea typeface="楷体_GB2312" pitchFamily="49" charset="-122"/>
                  </a:rPr>
                  <a:t>1</a:t>
                </a:r>
                <a:endParaRPr kumimoji="1" lang="en-US" altLang="zh-CN" sz="2400" b="1">
                  <a:ea typeface="楷体_GB2312" pitchFamily="49" charset="-122"/>
                </a:endParaRPr>
              </a:p>
            </p:txBody>
          </p:sp>
          <p:sp>
            <p:nvSpPr>
              <p:cNvPr id="92198" name="Text Box 88"/>
              <p:cNvSpPr txBox="1">
                <a:spLocks noChangeArrowheads="1"/>
              </p:cNvSpPr>
              <p:nvPr/>
            </p:nvSpPr>
            <p:spPr bwMode="auto">
              <a:xfrm>
                <a:off x="516" y="1838"/>
                <a:ext cx="432" cy="3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3200" b="1" i="1">
                    <a:ea typeface="楷体_GB2312" pitchFamily="49" charset="-122"/>
                  </a:rPr>
                  <a:t>u</a:t>
                </a:r>
                <a:r>
                  <a:rPr kumimoji="1" lang="en-US" altLang="zh-CN" sz="2400" b="1" baseline="-25000">
                    <a:ea typeface="楷体_GB2312" pitchFamily="49" charset="-122"/>
                  </a:rPr>
                  <a:t>i</a:t>
                </a:r>
                <a:endParaRPr kumimoji="1" lang="en-US" altLang="zh-CN" sz="2400" b="1" baseline="-25000">
                  <a:ea typeface="楷体_GB2312" pitchFamily="49" charset="-122"/>
                </a:endParaRPr>
              </a:p>
            </p:txBody>
          </p:sp>
          <p:sp>
            <p:nvSpPr>
              <p:cNvPr id="92199" name="Line 89"/>
              <p:cNvSpPr>
                <a:spLocks noChangeShapeType="1"/>
              </p:cNvSpPr>
              <p:nvPr/>
            </p:nvSpPr>
            <p:spPr bwMode="auto">
              <a:xfrm>
                <a:off x="1248" y="3240"/>
                <a:ext cx="1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200" name="Oval 90"/>
              <p:cNvSpPr>
                <a:spLocks noChangeArrowheads="1"/>
              </p:cNvSpPr>
              <p:nvPr/>
            </p:nvSpPr>
            <p:spPr bwMode="auto">
              <a:xfrm>
                <a:off x="2652" y="2244"/>
                <a:ext cx="72" cy="72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201" name="Oval 91"/>
              <p:cNvSpPr>
                <a:spLocks noChangeArrowheads="1"/>
              </p:cNvSpPr>
              <p:nvPr/>
            </p:nvSpPr>
            <p:spPr bwMode="auto">
              <a:xfrm>
                <a:off x="864" y="2088"/>
                <a:ext cx="72" cy="72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2202" name="Object 92"/>
              <p:cNvGraphicFramePr>
                <a:graphicFrameLocks noChangeAspect="1"/>
              </p:cNvGraphicFramePr>
              <p:nvPr/>
            </p:nvGraphicFramePr>
            <p:xfrm>
              <a:off x="2816" y="2020"/>
              <a:ext cx="127" cy="27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2321" name="公式" r:id="rId9" imgW="203200" imgH="444500" progId="Equation.3">
                      <p:embed/>
                    </p:oleObj>
                  </mc:Choice>
                  <mc:Fallback>
                    <p:oleObj name="公式" r:id="rId9" imgW="203200" imgH="444500" progId="Equation.3">
                      <p:embed/>
                      <p:pic>
                        <p:nvPicPr>
                          <p:cNvPr id="0" name="Object 9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16" y="2020"/>
                            <a:ext cx="127" cy="27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2203" name="Text Box 93"/>
              <p:cNvSpPr txBox="1">
                <a:spLocks noChangeArrowheads="1"/>
              </p:cNvSpPr>
              <p:nvPr/>
            </p:nvSpPr>
            <p:spPr bwMode="auto">
              <a:xfrm>
                <a:off x="930" y="2532"/>
                <a:ext cx="422" cy="3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spcBef>
                    <a:spcPct val="50000"/>
                  </a:spcBef>
                </a:pPr>
                <a:r>
                  <a:rPr kumimoji="1" lang="en-US" altLang="zh-CN" sz="2800" b="1" i="1">
                    <a:solidFill>
                      <a:srgbClr val="FF3300"/>
                    </a:solidFill>
                    <a:ea typeface="楷体_GB2312" pitchFamily="49" charset="-122"/>
                  </a:rPr>
                  <a:t>U</a:t>
                </a:r>
                <a:r>
                  <a:rPr kumimoji="1" lang="en-US" altLang="zh-CN" sz="2800" b="1" baseline="-25000">
                    <a:solidFill>
                      <a:srgbClr val="FF3300"/>
                    </a:solidFill>
                    <a:ea typeface="楷体_GB2312" pitchFamily="49" charset="-122"/>
                  </a:rPr>
                  <a:t>R</a:t>
                </a:r>
                <a:endParaRPr kumimoji="1" lang="en-US" altLang="zh-CN" sz="2800" b="1">
                  <a:solidFill>
                    <a:srgbClr val="FF33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92204" name="Oval 94"/>
              <p:cNvSpPr>
                <a:spLocks noChangeArrowheads="1"/>
              </p:cNvSpPr>
              <p:nvPr/>
            </p:nvSpPr>
            <p:spPr bwMode="auto">
              <a:xfrm>
                <a:off x="1332" y="2749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205" name="Oval 95"/>
              <p:cNvSpPr>
                <a:spLocks noChangeArrowheads="1"/>
              </p:cNvSpPr>
              <p:nvPr/>
            </p:nvSpPr>
            <p:spPr bwMode="auto">
              <a:xfrm>
                <a:off x="2460" y="2257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 useBgFill="1">
            <p:nvSpPr>
              <p:cNvPr id="92206" name="Rectangle 96"/>
              <p:cNvSpPr>
                <a:spLocks noChangeArrowheads="1"/>
              </p:cNvSpPr>
              <p:nvPr/>
            </p:nvSpPr>
            <p:spPr bwMode="auto">
              <a:xfrm>
                <a:off x="2112" y="2232"/>
                <a:ext cx="240" cy="96"/>
              </a:xfrm>
              <a:prstGeom prst="rect">
                <a:avLst/>
              </a:prstGeom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 useBgFill="1">
            <p:nvSpPr>
              <p:cNvPr id="92207" name="Rectangle 97"/>
              <p:cNvSpPr>
                <a:spLocks noChangeArrowheads="1"/>
              </p:cNvSpPr>
              <p:nvPr/>
            </p:nvSpPr>
            <p:spPr bwMode="auto">
              <a:xfrm rot="-5400000">
                <a:off x="1254" y="2982"/>
                <a:ext cx="204" cy="96"/>
              </a:xfrm>
              <a:prstGeom prst="rect">
                <a:avLst/>
              </a:prstGeom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 useBgFill="1">
            <p:nvSpPr>
              <p:cNvPr id="92208" name="Rectangle 98"/>
              <p:cNvSpPr>
                <a:spLocks noChangeArrowheads="1"/>
              </p:cNvSpPr>
              <p:nvPr/>
            </p:nvSpPr>
            <p:spPr bwMode="auto">
              <a:xfrm>
                <a:off x="1704" y="2712"/>
                <a:ext cx="240" cy="96"/>
              </a:xfrm>
              <a:prstGeom prst="rect">
                <a:avLst/>
              </a:prstGeom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2209" name="Oval 99"/>
              <p:cNvSpPr>
                <a:spLocks noChangeArrowheads="1"/>
              </p:cNvSpPr>
              <p:nvPr/>
            </p:nvSpPr>
            <p:spPr bwMode="auto">
              <a:xfrm>
                <a:off x="2460" y="2749"/>
                <a:ext cx="47" cy="47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2210" name="Line 100"/>
              <p:cNvSpPr>
                <a:spLocks noChangeShapeType="1"/>
              </p:cNvSpPr>
              <p:nvPr/>
            </p:nvSpPr>
            <p:spPr bwMode="auto">
              <a:xfrm>
                <a:off x="2388" y="3360"/>
                <a:ext cx="1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2171" name="Rectangle 101"/>
            <p:cNvSpPr>
              <a:spLocks noChangeArrowheads="1"/>
            </p:cNvSpPr>
            <p:nvPr/>
          </p:nvSpPr>
          <p:spPr bwMode="auto">
            <a:xfrm>
              <a:off x="1730" y="684"/>
              <a:ext cx="333" cy="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3</a:t>
              </a:r>
              <a:endParaRPr kumimoji="1" lang="en-US" altLang="zh-CN" sz="2400" b="1" baseline="-25000"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7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72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72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672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7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9874" name="Object 2"/>
          <p:cNvGraphicFramePr>
            <a:graphicFrameLocks noChangeAspect="1"/>
          </p:cNvGraphicFramePr>
          <p:nvPr/>
        </p:nvGraphicFramePr>
        <p:xfrm>
          <a:off x="114300" y="3541324"/>
          <a:ext cx="6527800" cy="263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1" name="公式" r:id="rId1" imgW="54864000" imgH="21945600" progId="Equation.3">
                  <p:embed/>
                </p:oleObj>
              </mc:Choice>
              <mc:Fallback>
                <p:oleObj name="公式" r:id="rId1" imgW="54864000" imgH="21945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" y="3541324"/>
                        <a:ext cx="6527800" cy="263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9875" name="Text Box 3"/>
          <p:cNvSpPr txBox="1">
            <a:spLocks noChangeArrowheads="1"/>
          </p:cNvSpPr>
          <p:nvPr/>
        </p:nvSpPr>
        <p:spPr bwMode="auto">
          <a:xfrm>
            <a:off x="114300" y="401638"/>
            <a:ext cx="73914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003399"/>
                </a:solidFill>
                <a:ea typeface="楷体_GB2312" pitchFamily="49" charset="-122"/>
              </a:rPr>
              <a:t>⑷</a:t>
            </a:r>
            <a:r>
              <a:rPr kumimoji="1" lang="zh-CN" altLang="en-US" sz="3200" b="1">
                <a:solidFill>
                  <a:srgbClr val="003399"/>
                </a:solidFill>
                <a:ea typeface="楷体_GB2312" pitchFamily="49" charset="-122"/>
              </a:rPr>
              <a:t>具有参考电压的迟滞电压比较器</a:t>
            </a:r>
            <a:endParaRPr kumimoji="1" lang="zh-CN" altLang="en-US" sz="3200" b="1">
              <a:solidFill>
                <a:srgbClr val="003399"/>
              </a:solidFill>
              <a:ea typeface="楷体_GB2312" pitchFamily="49" charset="-122"/>
            </a:endParaRPr>
          </a:p>
        </p:txBody>
      </p:sp>
      <p:grpSp>
        <p:nvGrpSpPr>
          <p:cNvPr id="719876" name="Group 4"/>
          <p:cNvGrpSpPr/>
          <p:nvPr/>
        </p:nvGrpSpPr>
        <p:grpSpPr bwMode="auto">
          <a:xfrm>
            <a:off x="4797425" y="750888"/>
            <a:ext cx="4289425" cy="2876550"/>
            <a:chOff x="1798" y="1409"/>
            <a:chExt cx="2702" cy="1812"/>
          </a:xfrm>
        </p:grpSpPr>
        <p:sp>
          <p:nvSpPr>
            <p:cNvPr id="93238" name="Text Box 5"/>
            <p:cNvSpPr txBox="1">
              <a:spLocks noChangeArrowheads="1"/>
            </p:cNvSpPr>
            <p:nvPr/>
          </p:nvSpPr>
          <p:spPr bwMode="auto">
            <a:xfrm>
              <a:off x="3380" y="2033"/>
              <a:ext cx="4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kumimoji="1" lang="zh-CN" altLang="zh-CN" sz="3200" b="1">
                <a:ea typeface="楷体_GB2312" pitchFamily="49" charset="-122"/>
              </a:endParaRPr>
            </a:p>
          </p:txBody>
        </p:sp>
        <p:sp>
          <p:nvSpPr>
            <p:cNvPr id="93239" name="Line 6"/>
            <p:cNvSpPr>
              <a:spLocks noChangeShapeType="1"/>
            </p:cNvSpPr>
            <p:nvPr/>
          </p:nvSpPr>
          <p:spPr bwMode="auto">
            <a:xfrm>
              <a:off x="2360" y="2465"/>
              <a:ext cx="18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240" name="Line 7"/>
            <p:cNvSpPr>
              <a:spLocks noChangeShapeType="1"/>
            </p:cNvSpPr>
            <p:nvPr/>
          </p:nvSpPr>
          <p:spPr bwMode="auto">
            <a:xfrm flipV="1">
              <a:off x="2372" y="1589"/>
              <a:ext cx="0" cy="16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3241" name="Text Box 8"/>
            <p:cNvSpPr txBox="1">
              <a:spLocks noChangeArrowheads="1"/>
            </p:cNvSpPr>
            <p:nvPr/>
          </p:nvSpPr>
          <p:spPr bwMode="auto">
            <a:xfrm>
              <a:off x="2360" y="1409"/>
              <a:ext cx="54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ea typeface="楷体_GB2312" pitchFamily="49" charset="-122"/>
                </a:rPr>
                <a:t>u</a:t>
              </a:r>
              <a:r>
                <a:rPr kumimoji="1" lang="en-US" altLang="zh-CN" sz="3200" b="1" baseline="-25000">
                  <a:ea typeface="楷体_GB2312" pitchFamily="49" charset="-122"/>
                </a:rPr>
                <a:t>o</a:t>
              </a:r>
              <a:endParaRPr kumimoji="1" lang="en-US" altLang="zh-CN" sz="3200" b="1">
                <a:ea typeface="楷体_GB2312" pitchFamily="49" charset="-122"/>
              </a:endParaRPr>
            </a:p>
          </p:txBody>
        </p:sp>
        <p:sp>
          <p:nvSpPr>
            <p:cNvPr id="93242" name="Rectangle 9"/>
            <p:cNvSpPr>
              <a:spLocks noChangeArrowheads="1"/>
            </p:cNvSpPr>
            <p:nvPr/>
          </p:nvSpPr>
          <p:spPr bwMode="auto">
            <a:xfrm>
              <a:off x="4041" y="2407"/>
              <a:ext cx="305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kumimoji="1" lang="en-US" altLang="zh-CN" sz="3200" b="1" i="1">
                  <a:ea typeface="楷体_GB2312" pitchFamily="49" charset="-122"/>
                  <a:sym typeface="Symbol" panose="05050102010706020507" pitchFamily="18" charset="2"/>
                </a:rPr>
                <a:t>u</a:t>
              </a:r>
              <a:r>
                <a:rPr kumimoji="1" lang="en-US" altLang="zh-CN" sz="3200" b="1" baseline="-25000">
                  <a:ea typeface="楷体_GB2312" pitchFamily="49" charset="-122"/>
                  <a:sym typeface="Symbol" panose="05050102010706020507" pitchFamily="18" charset="2"/>
                </a:rPr>
                <a:t>i</a:t>
              </a:r>
              <a:endParaRPr kumimoji="1" lang="en-US" altLang="zh-CN" sz="3200" b="1"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93243" name="Text Box 10"/>
            <p:cNvSpPr txBox="1">
              <a:spLocks noChangeArrowheads="1"/>
            </p:cNvSpPr>
            <p:nvPr/>
          </p:nvSpPr>
          <p:spPr bwMode="auto">
            <a:xfrm>
              <a:off x="2028" y="2359"/>
              <a:ext cx="44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kumimoji="1" lang="en-US" altLang="zh-CN" sz="3200" b="1" i="1">
                  <a:ea typeface="楷体_GB2312" pitchFamily="49" charset="-122"/>
                </a:rPr>
                <a:t>o</a:t>
              </a:r>
              <a:endParaRPr kumimoji="1" lang="en-US" altLang="zh-CN" sz="3200" b="1" i="1">
                <a:ea typeface="楷体_GB2312" pitchFamily="49" charset="-122"/>
              </a:endParaRPr>
            </a:p>
          </p:txBody>
        </p:sp>
        <p:sp>
          <p:nvSpPr>
            <p:cNvPr id="93244" name="Text Box 11"/>
            <p:cNvSpPr txBox="1">
              <a:spLocks noChangeArrowheads="1"/>
            </p:cNvSpPr>
            <p:nvPr/>
          </p:nvSpPr>
          <p:spPr bwMode="auto">
            <a:xfrm>
              <a:off x="3636" y="2052"/>
              <a:ext cx="8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0000FF"/>
                  </a:solidFill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solidFill>
                    <a:srgbClr val="0000FF"/>
                  </a:solidFill>
                  <a:ea typeface="楷体_GB2312" pitchFamily="49" charset="-122"/>
                </a:rPr>
                <a:t>+H</a:t>
              </a:r>
              <a:endParaRPr kumimoji="1" lang="en-US" altLang="zh-CN" sz="2800" b="1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93245" name="Text Box 12"/>
            <p:cNvSpPr txBox="1">
              <a:spLocks noChangeArrowheads="1"/>
            </p:cNvSpPr>
            <p:nvPr/>
          </p:nvSpPr>
          <p:spPr bwMode="auto">
            <a:xfrm>
              <a:off x="2868" y="2076"/>
              <a:ext cx="8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00FF"/>
                  </a:solidFill>
                  <a:ea typeface="楷体_GB2312" pitchFamily="49" charset="-122"/>
                </a:rPr>
                <a:t>    </a:t>
              </a:r>
              <a:r>
                <a:rPr kumimoji="1" lang="en-US" altLang="zh-CN" sz="2800" b="1" i="1">
                  <a:solidFill>
                    <a:srgbClr val="0000FF"/>
                  </a:solidFill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solidFill>
                    <a:srgbClr val="0000FF"/>
                  </a:solidFill>
                  <a:ea typeface="楷体_GB2312" pitchFamily="49" charset="-122"/>
                </a:rPr>
                <a:t>+L</a:t>
              </a:r>
              <a:endParaRPr kumimoji="1" lang="en-US" altLang="zh-CN" sz="2800" b="1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grpSp>
          <p:nvGrpSpPr>
            <p:cNvPr id="93246" name="Group 13"/>
            <p:cNvGrpSpPr/>
            <p:nvPr/>
          </p:nvGrpSpPr>
          <p:grpSpPr bwMode="auto">
            <a:xfrm>
              <a:off x="2388" y="1872"/>
              <a:ext cx="1860" cy="1116"/>
              <a:chOff x="2688" y="1872"/>
              <a:chExt cx="1560" cy="1116"/>
            </a:xfrm>
          </p:grpSpPr>
          <p:grpSp>
            <p:nvGrpSpPr>
              <p:cNvPr id="93252" name="Group 14"/>
              <p:cNvGrpSpPr/>
              <p:nvPr/>
            </p:nvGrpSpPr>
            <p:grpSpPr bwMode="auto">
              <a:xfrm rot="10800000">
                <a:off x="2976" y="1872"/>
                <a:ext cx="1272" cy="1104"/>
                <a:chOff x="1848" y="1872"/>
                <a:chExt cx="1656" cy="1092"/>
              </a:xfrm>
            </p:grpSpPr>
            <p:sp>
              <p:nvSpPr>
                <p:cNvPr id="93261" name="Line 15"/>
                <p:cNvSpPr>
                  <a:spLocks noChangeShapeType="1"/>
                </p:cNvSpPr>
                <p:nvPr/>
              </p:nvSpPr>
              <p:spPr bwMode="auto">
                <a:xfrm>
                  <a:off x="3096" y="1872"/>
                  <a:ext cx="0" cy="55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3262" name="Line 16"/>
                <p:cNvSpPr>
                  <a:spLocks noChangeShapeType="1"/>
                </p:cNvSpPr>
                <p:nvPr/>
              </p:nvSpPr>
              <p:spPr bwMode="auto">
                <a:xfrm>
                  <a:off x="3096" y="2412"/>
                  <a:ext cx="0" cy="55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93263" name="Group 17"/>
                <p:cNvGrpSpPr/>
                <p:nvPr/>
              </p:nvGrpSpPr>
              <p:grpSpPr bwMode="auto">
                <a:xfrm flipH="1">
                  <a:off x="2268" y="1872"/>
                  <a:ext cx="828" cy="0"/>
                  <a:chOff x="2364" y="3060"/>
                  <a:chExt cx="828" cy="0"/>
                </a:xfrm>
              </p:grpSpPr>
              <p:sp>
                <p:nvSpPr>
                  <p:cNvPr id="93266" name="Line 1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72" y="3060"/>
                    <a:ext cx="42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267" name="Line 19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364" y="3060"/>
                    <a:ext cx="42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3264" name="Line 20"/>
                <p:cNvSpPr>
                  <a:spLocks noChangeShapeType="1"/>
                </p:cNvSpPr>
                <p:nvPr/>
              </p:nvSpPr>
              <p:spPr bwMode="auto">
                <a:xfrm>
                  <a:off x="1848" y="1872"/>
                  <a:ext cx="408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3265" name="Line 21"/>
                <p:cNvSpPr>
                  <a:spLocks noChangeShapeType="1"/>
                </p:cNvSpPr>
                <p:nvPr/>
              </p:nvSpPr>
              <p:spPr bwMode="auto">
                <a:xfrm>
                  <a:off x="3096" y="2952"/>
                  <a:ext cx="408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93253" name="Group 22"/>
              <p:cNvGrpSpPr/>
              <p:nvPr/>
            </p:nvGrpSpPr>
            <p:grpSpPr bwMode="auto">
              <a:xfrm rot="10800000" flipH="1" flipV="1">
                <a:off x="2688" y="1884"/>
                <a:ext cx="1272" cy="1104"/>
                <a:chOff x="1848" y="1872"/>
                <a:chExt cx="1656" cy="1092"/>
              </a:xfrm>
            </p:grpSpPr>
            <p:sp>
              <p:nvSpPr>
                <p:cNvPr id="93254" name="Line 23"/>
                <p:cNvSpPr>
                  <a:spLocks noChangeShapeType="1"/>
                </p:cNvSpPr>
                <p:nvPr/>
              </p:nvSpPr>
              <p:spPr bwMode="auto">
                <a:xfrm>
                  <a:off x="3096" y="1872"/>
                  <a:ext cx="0" cy="55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3255" name="Line 24"/>
                <p:cNvSpPr>
                  <a:spLocks noChangeShapeType="1"/>
                </p:cNvSpPr>
                <p:nvPr/>
              </p:nvSpPr>
              <p:spPr bwMode="auto">
                <a:xfrm>
                  <a:off x="3096" y="2412"/>
                  <a:ext cx="0" cy="552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93256" name="Group 25"/>
                <p:cNvGrpSpPr/>
                <p:nvPr/>
              </p:nvGrpSpPr>
              <p:grpSpPr bwMode="auto">
                <a:xfrm flipH="1">
                  <a:off x="2268" y="1872"/>
                  <a:ext cx="828" cy="0"/>
                  <a:chOff x="2364" y="3060"/>
                  <a:chExt cx="828" cy="0"/>
                </a:xfrm>
              </p:grpSpPr>
              <p:sp>
                <p:nvSpPr>
                  <p:cNvPr id="93259" name="Line 2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772" y="3060"/>
                    <a:ext cx="42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3260" name="Line 2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364" y="3060"/>
                    <a:ext cx="420" cy="0"/>
                  </a:xfrm>
                  <a:prstGeom prst="line">
                    <a:avLst/>
                  </a:prstGeom>
                  <a:noFill/>
                  <a:ln w="38100">
                    <a:solidFill>
                      <a:srgbClr val="FF0000"/>
                    </a:solidFill>
                    <a:rou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3257" name="Line 28"/>
                <p:cNvSpPr>
                  <a:spLocks noChangeShapeType="1"/>
                </p:cNvSpPr>
                <p:nvPr/>
              </p:nvSpPr>
              <p:spPr bwMode="auto">
                <a:xfrm>
                  <a:off x="1848" y="1872"/>
                  <a:ext cx="408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3258" name="Line 29"/>
                <p:cNvSpPr>
                  <a:spLocks noChangeShapeType="1"/>
                </p:cNvSpPr>
                <p:nvPr/>
              </p:nvSpPr>
              <p:spPr bwMode="auto">
                <a:xfrm>
                  <a:off x="3096" y="2952"/>
                  <a:ext cx="408" cy="0"/>
                </a:xfrm>
                <a:prstGeom prst="line">
                  <a:avLst/>
                </a:prstGeom>
                <a:noFill/>
                <a:ln w="38100">
                  <a:solidFill>
                    <a:srgbClr val="FF0000"/>
                  </a:solidFill>
                  <a:rou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93247" name="Rectangle 30"/>
            <p:cNvSpPr>
              <a:spLocks noChangeArrowheads="1"/>
            </p:cNvSpPr>
            <p:nvPr/>
          </p:nvSpPr>
          <p:spPr bwMode="auto">
            <a:xfrm>
              <a:off x="2002" y="168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U</a:t>
              </a:r>
              <a:r>
                <a:rPr kumimoji="1" lang="en-US" altLang="zh-CN" sz="2400" b="1" baseline="-25000">
                  <a:ea typeface="楷体_GB2312" pitchFamily="49" charset="-122"/>
                </a:rPr>
                <a:t>Z</a:t>
              </a:r>
              <a:endParaRPr kumimoji="1" lang="en-US" altLang="zh-CN" sz="2400" b="1" baseline="-25000">
                <a:ea typeface="楷体_GB2312" pitchFamily="49" charset="-122"/>
              </a:endParaRPr>
            </a:p>
          </p:txBody>
        </p:sp>
        <p:sp>
          <p:nvSpPr>
            <p:cNvPr id="93248" name="Rectangle 31"/>
            <p:cNvSpPr>
              <a:spLocks noChangeArrowheads="1"/>
            </p:cNvSpPr>
            <p:nvPr/>
          </p:nvSpPr>
          <p:spPr bwMode="auto">
            <a:xfrm>
              <a:off x="1798" y="2760"/>
              <a:ext cx="5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zh-CN" altLang="en-US" sz="2400" b="1" i="1">
                  <a:ea typeface="楷体_GB2312" pitchFamily="49" charset="-122"/>
                </a:rPr>
                <a:t>－</a:t>
              </a:r>
              <a:r>
                <a:rPr kumimoji="1" lang="en-US" altLang="zh-CN" sz="2400" b="1" i="1">
                  <a:ea typeface="楷体_GB2312" pitchFamily="49" charset="-122"/>
                </a:rPr>
                <a:t>U</a:t>
              </a:r>
              <a:r>
                <a:rPr kumimoji="1" lang="en-US" altLang="zh-CN" sz="2400" b="1" baseline="-25000">
                  <a:ea typeface="楷体_GB2312" pitchFamily="49" charset="-122"/>
                </a:rPr>
                <a:t>Z</a:t>
              </a:r>
              <a:endParaRPr kumimoji="1" lang="en-US" altLang="zh-CN" sz="2400" b="1" baseline="-25000">
                <a:ea typeface="楷体_GB2312" pitchFamily="49" charset="-122"/>
              </a:endParaRPr>
            </a:p>
          </p:txBody>
        </p:sp>
        <p:sp>
          <p:nvSpPr>
            <p:cNvPr id="93249" name="Line 32"/>
            <p:cNvSpPr>
              <a:spLocks noChangeShapeType="1"/>
            </p:cNvSpPr>
            <p:nvPr/>
          </p:nvSpPr>
          <p:spPr bwMode="auto">
            <a:xfrm flipH="1">
              <a:off x="2376" y="2976"/>
              <a:ext cx="7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250" name="Rectangle 33"/>
            <p:cNvSpPr>
              <a:spLocks noChangeArrowheads="1"/>
            </p:cNvSpPr>
            <p:nvPr/>
          </p:nvSpPr>
          <p:spPr bwMode="auto">
            <a:xfrm>
              <a:off x="3500" y="2460"/>
              <a:ext cx="4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U</a:t>
              </a:r>
              <a:r>
                <a:rPr kumimoji="1" lang="en-US" altLang="zh-CN" sz="2400" b="1" baseline="-25000">
                  <a:ea typeface="楷体_GB2312" pitchFamily="49" charset="-122"/>
                </a:rPr>
                <a:t>TH</a:t>
              </a:r>
              <a:endParaRPr kumimoji="1" lang="en-US" altLang="zh-CN" sz="2400" b="1" baseline="-25000">
                <a:ea typeface="楷体_GB2312" pitchFamily="49" charset="-122"/>
              </a:endParaRPr>
            </a:p>
          </p:txBody>
        </p:sp>
        <p:sp>
          <p:nvSpPr>
            <p:cNvPr id="93251" name="Rectangle 34"/>
            <p:cNvSpPr>
              <a:spLocks noChangeArrowheads="1"/>
            </p:cNvSpPr>
            <p:nvPr/>
          </p:nvSpPr>
          <p:spPr bwMode="auto">
            <a:xfrm>
              <a:off x="2684" y="2412"/>
              <a:ext cx="4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U</a:t>
              </a:r>
              <a:r>
                <a:rPr kumimoji="1" lang="en-US" altLang="zh-CN" sz="2400" b="1" baseline="-25000">
                  <a:ea typeface="楷体_GB2312" pitchFamily="49" charset="-122"/>
                </a:rPr>
                <a:t>TL</a:t>
              </a:r>
              <a:endParaRPr kumimoji="1" lang="en-US" altLang="zh-CN" sz="2400" b="1" baseline="-25000">
                <a:ea typeface="楷体_GB2312" pitchFamily="49" charset="-122"/>
              </a:endParaRPr>
            </a:p>
          </p:txBody>
        </p:sp>
      </p:grpSp>
      <p:grpSp>
        <p:nvGrpSpPr>
          <p:cNvPr id="719907" name="Group 35"/>
          <p:cNvGrpSpPr/>
          <p:nvPr/>
        </p:nvGrpSpPr>
        <p:grpSpPr bwMode="auto">
          <a:xfrm>
            <a:off x="361950" y="939800"/>
            <a:ext cx="4743450" cy="2705100"/>
            <a:chOff x="228" y="528"/>
            <a:chExt cx="2988" cy="1704"/>
          </a:xfrm>
        </p:grpSpPr>
        <p:grpSp>
          <p:nvGrpSpPr>
            <p:cNvPr id="93191" name="Group 36"/>
            <p:cNvGrpSpPr/>
            <p:nvPr/>
          </p:nvGrpSpPr>
          <p:grpSpPr bwMode="auto">
            <a:xfrm>
              <a:off x="228" y="528"/>
              <a:ext cx="2988" cy="1704"/>
              <a:chOff x="1320" y="804"/>
              <a:chExt cx="2988" cy="1704"/>
            </a:xfrm>
          </p:grpSpPr>
          <p:sp>
            <p:nvSpPr>
              <p:cNvPr id="93194" name="Rectangle 37"/>
              <p:cNvSpPr>
                <a:spLocks noChangeArrowheads="1"/>
              </p:cNvSpPr>
              <p:nvPr/>
            </p:nvSpPr>
            <p:spPr bwMode="auto">
              <a:xfrm>
                <a:off x="2592" y="948"/>
                <a:ext cx="480" cy="67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CCCC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195" name="Line 38"/>
              <p:cNvSpPr>
                <a:spLocks noChangeShapeType="1"/>
              </p:cNvSpPr>
              <p:nvPr/>
            </p:nvSpPr>
            <p:spPr bwMode="auto">
              <a:xfrm>
                <a:off x="2448" y="1140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196" name="Line 39"/>
              <p:cNvSpPr>
                <a:spLocks noChangeShapeType="1"/>
              </p:cNvSpPr>
              <p:nvPr/>
            </p:nvSpPr>
            <p:spPr bwMode="auto">
              <a:xfrm>
                <a:off x="2448" y="142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197" name="Line 40"/>
              <p:cNvSpPr>
                <a:spLocks noChangeShapeType="1"/>
              </p:cNvSpPr>
              <p:nvPr/>
            </p:nvSpPr>
            <p:spPr bwMode="auto">
              <a:xfrm>
                <a:off x="3072" y="1284"/>
                <a:ext cx="57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 useBgFill="1">
            <p:nvSpPr>
              <p:cNvPr id="93198" name="AutoShape 41"/>
              <p:cNvSpPr>
                <a:spLocks noChangeArrowheads="1"/>
              </p:cNvSpPr>
              <p:nvPr/>
            </p:nvSpPr>
            <p:spPr bwMode="auto">
              <a:xfrm rot="-5400000">
                <a:off x="2760" y="996"/>
                <a:ext cx="96" cy="96"/>
              </a:xfrm>
              <a:prstGeom prst="flowChartMerge">
                <a:avLst/>
              </a:prstGeom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93199" name="Object 42"/>
              <p:cNvGraphicFramePr>
                <a:graphicFrameLocks noChangeAspect="1"/>
              </p:cNvGraphicFramePr>
              <p:nvPr/>
            </p:nvGraphicFramePr>
            <p:xfrm>
              <a:off x="2880" y="980"/>
              <a:ext cx="192" cy="16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93302" name="公式" r:id="rId3" imgW="152400" imgH="127000" progId="Equation.3">
                      <p:embed/>
                    </p:oleObj>
                  </mc:Choice>
                  <mc:Fallback>
                    <p:oleObj name="公式" r:id="rId3" imgW="152400" imgH="127000" progId="Equation.3">
                      <p:embed/>
                      <p:pic>
                        <p:nvPicPr>
                          <p:cNvPr id="0" name="Object 4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80" y="980"/>
                            <a:ext cx="192" cy="16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93200" name="Text Box 43"/>
              <p:cNvSpPr txBox="1">
                <a:spLocks noChangeArrowheads="1"/>
              </p:cNvSpPr>
              <p:nvPr/>
            </p:nvSpPr>
            <p:spPr bwMode="auto">
              <a:xfrm>
                <a:off x="2520" y="957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zh-CN" altLang="en-US" sz="2800" b="1">
                    <a:ea typeface="楷体_GB2312" pitchFamily="49" charset="-122"/>
                  </a:rPr>
                  <a:t>－</a:t>
                </a:r>
                <a:endParaRPr kumimoji="1" lang="zh-CN" altLang="en-US" sz="2800" b="1">
                  <a:ea typeface="楷体_GB2312" pitchFamily="49" charset="-122"/>
                </a:endParaRPr>
              </a:p>
            </p:txBody>
          </p:sp>
          <p:sp>
            <p:nvSpPr>
              <p:cNvPr id="93201" name="Text Box 44"/>
              <p:cNvSpPr txBox="1">
                <a:spLocks noChangeArrowheads="1"/>
              </p:cNvSpPr>
              <p:nvPr/>
            </p:nvSpPr>
            <p:spPr bwMode="auto">
              <a:xfrm>
                <a:off x="2592" y="1245"/>
                <a:ext cx="43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800" b="1">
                    <a:ea typeface="楷体_GB2312" pitchFamily="49" charset="-122"/>
                  </a:rPr>
                  <a:t>+</a:t>
                </a:r>
                <a:endParaRPr kumimoji="1"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93202" name="Text Box 45"/>
              <p:cNvSpPr txBox="1">
                <a:spLocks noChangeArrowheads="1"/>
              </p:cNvSpPr>
              <p:nvPr/>
            </p:nvSpPr>
            <p:spPr bwMode="auto">
              <a:xfrm>
                <a:off x="2844" y="1089"/>
                <a:ext cx="384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800" b="1">
                    <a:ea typeface="楷体_GB2312" pitchFamily="49" charset="-122"/>
                  </a:rPr>
                  <a:t>+</a:t>
                </a:r>
                <a:endParaRPr kumimoji="1"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93203" name="Rectangle 46"/>
              <p:cNvSpPr>
                <a:spLocks noChangeArrowheads="1"/>
              </p:cNvSpPr>
              <p:nvPr/>
            </p:nvSpPr>
            <p:spPr bwMode="auto">
              <a:xfrm>
                <a:off x="2736" y="1812"/>
                <a:ext cx="192" cy="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204" name="Line 47"/>
              <p:cNvSpPr>
                <a:spLocks noChangeShapeType="1"/>
              </p:cNvSpPr>
              <p:nvPr/>
            </p:nvSpPr>
            <p:spPr bwMode="auto">
              <a:xfrm>
                <a:off x="2640" y="186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205" name="Line 48"/>
              <p:cNvSpPr>
                <a:spLocks noChangeShapeType="1"/>
              </p:cNvSpPr>
              <p:nvPr/>
            </p:nvSpPr>
            <p:spPr bwMode="auto">
              <a:xfrm>
                <a:off x="2928" y="186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206" name="Rectangle 49"/>
              <p:cNvSpPr>
                <a:spLocks noChangeArrowheads="1"/>
              </p:cNvSpPr>
              <p:nvPr/>
            </p:nvSpPr>
            <p:spPr bwMode="auto">
              <a:xfrm>
                <a:off x="2208" y="1092"/>
                <a:ext cx="192" cy="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207" name="Line 50"/>
              <p:cNvSpPr>
                <a:spLocks noChangeShapeType="1"/>
              </p:cNvSpPr>
              <p:nvPr/>
            </p:nvSpPr>
            <p:spPr bwMode="auto">
              <a:xfrm>
                <a:off x="2112" y="114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208" name="Line 51"/>
              <p:cNvSpPr>
                <a:spLocks noChangeShapeType="1"/>
              </p:cNvSpPr>
              <p:nvPr/>
            </p:nvSpPr>
            <p:spPr bwMode="auto">
              <a:xfrm>
                <a:off x="2400" y="114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209" name="Line 52"/>
              <p:cNvSpPr>
                <a:spLocks noChangeShapeType="1"/>
              </p:cNvSpPr>
              <p:nvPr/>
            </p:nvSpPr>
            <p:spPr bwMode="auto">
              <a:xfrm>
                <a:off x="2448" y="1428"/>
                <a:ext cx="0" cy="43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210" name="Line 53"/>
              <p:cNvSpPr>
                <a:spLocks noChangeShapeType="1"/>
              </p:cNvSpPr>
              <p:nvPr/>
            </p:nvSpPr>
            <p:spPr bwMode="auto">
              <a:xfrm flipH="1">
                <a:off x="2208" y="1860"/>
                <a:ext cx="43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211" name="Line 54"/>
              <p:cNvSpPr>
                <a:spLocks noChangeShapeType="1"/>
              </p:cNvSpPr>
              <p:nvPr/>
            </p:nvSpPr>
            <p:spPr bwMode="auto">
              <a:xfrm flipV="1">
                <a:off x="2964" y="1848"/>
                <a:ext cx="552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212" name="Line 55"/>
              <p:cNvSpPr>
                <a:spLocks noChangeShapeType="1"/>
              </p:cNvSpPr>
              <p:nvPr/>
            </p:nvSpPr>
            <p:spPr bwMode="auto">
              <a:xfrm>
                <a:off x="2016" y="1140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213" name="Text Box 56"/>
              <p:cNvSpPr txBox="1">
                <a:spLocks noChangeArrowheads="1"/>
              </p:cNvSpPr>
              <p:nvPr/>
            </p:nvSpPr>
            <p:spPr bwMode="auto">
              <a:xfrm>
                <a:off x="3780" y="962"/>
                <a:ext cx="528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3200" b="1" i="1">
                    <a:ea typeface="楷体_GB2312" pitchFamily="49" charset="-122"/>
                  </a:rPr>
                  <a:t>u</a:t>
                </a:r>
                <a:r>
                  <a:rPr kumimoji="1" lang="en-US" altLang="zh-CN" sz="2800" b="1" baseline="-25000">
                    <a:ea typeface="楷体_GB2312" pitchFamily="49" charset="-122"/>
                  </a:rPr>
                  <a:t>o</a:t>
                </a:r>
                <a:endParaRPr kumimoji="1" lang="en-US" altLang="zh-CN" sz="2800" b="1" baseline="-25000">
                  <a:ea typeface="楷体_GB2312" pitchFamily="49" charset="-122"/>
                </a:endParaRPr>
              </a:p>
            </p:txBody>
          </p:sp>
          <p:sp>
            <p:nvSpPr>
              <p:cNvPr id="93214" name="Text Box 57"/>
              <p:cNvSpPr txBox="1">
                <a:spLocks noChangeArrowheads="1"/>
              </p:cNvSpPr>
              <p:nvPr/>
            </p:nvSpPr>
            <p:spPr bwMode="auto">
              <a:xfrm>
                <a:off x="2112" y="804"/>
                <a:ext cx="48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400" b="1" i="1">
                    <a:ea typeface="楷体_GB2312" pitchFamily="49" charset="-122"/>
                  </a:rPr>
                  <a:t>R</a:t>
                </a:r>
                <a:endParaRPr kumimoji="1" lang="en-US" altLang="zh-CN" sz="2400" b="1" i="1">
                  <a:ea typeface="楷体_GB2312" pitchFamily="49" charset="-122"/>
                </a:endParaRPr>
              </a:p>
            </p:txBody>
          </p:sp>
          <p:sp>
            <p:nvSpPr>
              <p:cNvPr id="93215" name="Text Box 58"/>
              <p:cNvSpPr txBox="1">
                <a:spLocks noChangeArrowheads="1"/>
              </p:cNvSpPr>
              <p:nvPr/>
            </p:nvSpPr>
            <p:spPr bwMode="auto">
              <a:xfrm>
                <a:off x="2688" y="190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400" b="1" i="1">
                    <a:ea typeface="楷体_GB2312" pitchFamily="49" charset="-122"/>
                  </a:rPr>
                  <a:t>R</a:t>
                </a:r>
                <a:r>
                  <a:rPr kumimoji="1" lang="en-US" altLang="zh-CN" sz="2400" b="1" baseline="-25000">
                    <a:ea typeface="楷体_GB2312" pitchFamily="49" charset="-122"/>
                  </a:rPr>
                  <a:t>2</a:t>
                </a:r>
                <a:endParaRPr kumimoji="1" lang="en-US" altLang="zh-CN" sz="2400" b="1">
                  <a:ea typeface="楷体_GB2312" pitchFamily="49" charset="-122"/>
                </a:endParaRPr>
              </a:p>
            </p:txBody>
          </p:sp>
          <p:sp>
            <p:nvSpPr>
              <p:cNvPr id="93216" name="Rectangle 59"/>
              <p:cNvSpPr>
                <a:spLocks noChangeArrowheads="1"/>
              </p:cNvSpPr>
              <p:nvPr/>
            </p:nvSpPr>
            <p:spPr bwMode="auto">
              <a:xfrm>
                <a:off x="2016" y="1812"/>
                <a:ext cx="192" cy="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217" name="Line 60"/>
              <p:cNvSpPr>
                <a:spLocks noChangeShapeType="1"/>
              </p:cNvSpPr>
              <p:nvPr/>
            </p:nvSpPr>
            <p:spPr bwMode="auto">
              <a:xfrm>
                <a:off x="1920" y="1860"/>
                <a:ext cx="9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218" name="Text Box 61"/>
              <p:cNvSpPr txBox="1">
                <a:spLocks noChangeArrowheads="1"/>
              </p:cNvSpPr>
              <p:nvPr/>
            </p:nvSpPr>
            <p:spPr bwMode="auto">
              <a:xfrm>
                <a:off x="1968" y="190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400" b="1" i="1">
                    <a:ea typeface="楷体_GB2312" pitchFamily="49" charset="-122"/>
                  </a:rPr>
                  <a:t>R</a:t>
                </a:r>
                <a:r>
                  <a:rPr kumimoji="1" lang="en-US" altLang="zh-CN" sz="2400" b="1" baseline="-25000">
                    <a:ea typeface="楷体_GB2312" pitchFamily="49" charset="-122"/>
                  </a:rPr>
                  <a:t>1</a:t>
                </a:r>
                <a:endParaRPr kumimoji="1" lang="en-US" altLang="zh-CN" sz="2400" b="1">
                  <a:ea typeface="楷体_GB2312" pitchFamily="49" charset="-122"/>
                </a:endParaRPr>
              </a:p>
            </p:txBody>
          </p:sp>
          <p:sp>
            <p:nvSpPr>
              <p:cNvPr id="93219" name="Line 62"/>
              <p:cNvSpPr>
                <a:spLocks noChangeShapeType="1"/>
              </p:cNvSpPr>
              <p:nvPr/>
            </p:nvSpPr>
            <p:spPr bwMode="auto">
              <a:xfrm>
                <a:off x="1776" y="1860"/>
                <a:ext cx="24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220" name="Text Box 63"/>
              <p:cNvSpPr txBox="1">
                <a:spLocks noChangeArrowheads="1"/>
              </p:cNvSpPr>
              <p:nvPr/>
            </p:nvSpPr>
            <p:spPr bwMode="auto">
              <a:xfrm>
                <a:off x="1608" y="842"/>
                <a:ext cx="432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3200" b="1" i="1">
                    <a:ea typeface="楷体_GB2312" pitchFamily="49" charset="-122"/>
                  </a:rPr>
                  <a:t>u</a:t>
                </a:r>
                <a:r>
                  <a:rPr kumimoji="1" lang="en-US" altLang="zh-CN" sz="2800" b="1" baseline="-25000">
                    <a:ea typeface="楷体_GB2312" pitchFamily="49" charset="-122"/>
                  </a:rPr>
                  <a:t>i</a:t>
                </a:r>
                <a:endParaRPr kumimoji="1" lang="en-US" altLang="zh-CN" sz="2800" b="1" baseline="-25000">
                  <a:ea typeface="楷体_GB2312" pitchFamily="49" charset="-122"/>
                </a:endParaRPr>
              </a:p>
            </p:txBody>
          </p:sp>
          <p:sp>
            <p:nvSpPr>
              <p:cNvPr id="93221" name="Oval 64"/>
              <p:cNvSpPr>
                <a:spLocks noChangeArrowheads="1"/>
              </p:cNvSpPr>
              <p:nvPr/>
            </p:nvSpPr>
            <p:spPr bwMode="auto">
              <a:xfrm>
                <a:off x="3636" y="1248"/>
                <a:ext cx="72" cy="72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222" name="Oval 65"/>
              <p:cNvSpPr>
                <a:spLocks noChangeArrowheads="1"/>
              </p:cNvSpPr>
              <p:nvPr/>
            </p:nvSpPr>
            <p:spPr bwMode="auto">
              <a:xfrm>
                <a:off x="1956" y="1092"/>
                <a:ext cx="72" cy="72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223" name="Oval 66"/>
              <p:cNvSpPr>
                <a:spLocks noChangeArrowheads="1"/>
              </p:cNvSpPr>
              <p:nvPr/>
            </p:nvSpPr>
            <p:spPr bwMode="auto">
              <a:xfrm>
                <a:off x="1752" y="1824"/>
                <a:ext cx="72" cy="72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0000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3224" name="Text Box 67"/>
              <p:cNvSpPr txBox="1">
                <a:spLocks noChangeArrowheads="1"/>
              </p:cNvSpPr>
              <p:nvPr/>
            </p:nvSpPr>
            <p:spPr bwMode="auto">
              <a:xfrm>
                <a:off x="1320" y="1584"/>
                <a:ext cx="78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800" b="1" i="1">
                    <a:ea typeface="楷体_GB2312" pitchFamily="49" charset="-122"/>
                  </a:rPr>
                  <a:t>U</a:t>
                </a:r>
                <a:r>
                  <a:rPr kumimoji="1" lang="en-US" altLang="zh-CN" sz="2800" b="1" baseline="-25000">
                    <a:ea typeface="楷体_GB2312" pitchFamily="49" charset="-122"/>
                  </a:rPr>
                  <a:t>R</a:t>
                </a:r>
                <a:endParaRPr kumimoji="1"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93225" name="Oval 68"/>
              <p:cNvSpPr>
                <a:spLocks noChangeArrowheads="1"/>
              </p:cNvSpPr>
              <p:nvPr/>
            </p:nvSpPr>
            <p:spPr bwMode="auto">
              <a:xfrm>
                <a:off x="2424" y="1824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226" name="Oval 69"/>
              <p:cNvSpPr>
                <a:spLocks noChangeArrowheads="1"/>
              </p:cNvSpPr>
              <p:nvPr/>
            </p:nvSpPr>
            <p:spPr bwMode="auto">
              <a:xfrm>
                <a:off x="3480" y="1260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grpSp>
            <p:nvGrpSpPr>
              <p:cNvPr id="93227" name="Group 70"/>
              <p:cNvGrpSpPr/>
              <p:nvPr/>
            </p:nvGrpSpPr>
            <p:grpSpPr bwMode="auto">
              <a:xfrm>
                <a:off x="3039" y="1957"/>
                <a:ext cx="1121" cy="539"/>
                <a:chOff x="1659" y="1573"/>
                <a:chExt cx="1121" cy="539"/>
              </a:xfrm>
            </p:grpSpPr>
            <p:sp useBgFill="1">
              <p:nvSpPr>
                <p:cNvPr id="93230" name="AutoShape 71"/>
                <p:cNvSpPr>
                  <a:spLocks noChangeArrowheads="1"/>
                </p:cNvSpPr>
                <p:nvPr/>
              </p:nvSpPr>
              <p:spPr bwMode="auto">
                <a:xfrm>
                  <a:off x="2003" y="1788"/>
                  <a:ext cx="224" cy="168"/>
                </a:xfrm>
                <a:prstGeom prst="triangle">
                  <a:avLst>
                    <a:gd name="adj" fmla="val 50000"/>
                  </a:avLst>
                </a:prstGeom>
                <a:ln w="381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 useBgFill="1">
              <p:nvSpPr>
                <p:cNvPr id="93231" name="AutoShape 72"/>
                <p:cNvSpPr>
                  <a:spLocks noChangeArrowheads="1"/>
                </p:cNvSpPr>
                <p:nvPr/>
              </p:nvSpPr>
              <p:spPr bwMode="auto">
                <a:xfrm flipV="1">
                  <a:off x="2003" y="1620"/>
                  <a:ext cx="224" cy="168"/>
                </a:xfrm>
                <a:prstGeom prst="triangle">
                  <a:avLst>
                    <a:gd name="adj" fmla="val 50000"/>
                  </a:avLst>
                </a:prstGeom>
                <a:ln w="38100">
                  <a:solidFill>
                    <a:schemeClr val="tx1"/>
                  </a:solidFill>
                  <a:miter lim="800000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3232" name="Line 73"/>
                <p:cNvSpPr>
                  <a:spLocks noChangeShapeType="1"/>
                </p:cNvSpPr>
                <p:nvPr/>
              </p:nvSpPr>
              <p:spPr bwMode="auto">
                <a:xfrm flipV="1">
                  <a:off x="2020" y="1776"/>
                  <a:ext cx="212" cy="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233" name="Line 74"/>
                <p:cNvSpPr>
                  <a:spLocks noChangeShapeType="1"/>
                </p:cNvSpPr>
                <p:nvPr/>
              </p:nvSpPr>
              <p:spPr bwMode="auto">
                <a:xfrm>
                  <a:off x="2221" y="1770"/>
                  <a:ext cx="0" cy="9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234" name="Line 75"/>
                <p:cNvSpPr>
                  <a:spLocks noChangeShapeType="1"/>
                </p:cNvSpPr>
                <p:nvPr/>
              </p:nvSpPr>
              <p:spPr bwMode="auto">
                <a:xfrm>
                  <a:off x="2009" y="1704"/>
                  <a:ext cx="0" cy="9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93235" name="Rectangle 76"/>
                <p:cNvSpPr>
                  <a:spLocks noChangeArrowheads="1"/>
                </p:cNvSpPr>
                <p:nvPr/>
              </p:nvSpPr>
              <p:spPr bwMode="auto">
                <a:xfrm>
                  <a:off x="1659" y="1573"/>
                  <a:ext cx="340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kumimoji="1" lang="en-US" altLang="zh-CN" sz="2400" b="1">
                      <a:ea typeface="楷体_GB2312" pitchFamily="49" charset="-122"/>
                    </a:rPr>
                    <a:t>D</a:t>
                  </a:r>
                  <a:r>
                    <a:rPr kumimoji="1" lang="en-US" altLang="zh-CN" sz="2400" b="1" baseline="-25000">
                      <a:ea typeface="楷体_GB2312" pitchFamily="49" charset="-122"/>
                    </a:rPr>
                    <a:t>Z</a:t>
                  </a:r>
                  <a:endParaRPr kumimoji="1" lang="en-US" altLang="zh-CN" sz="2400" b="1" baseline="-25000">
                    <a:ea typeface="楷体_GB2312" pitchFamily="49" charset="-122"/>
                  </a:endParaRPr>
                </a:p>
              </p:txBody>
            </p:sp>
            <p:sp>
              <p:nvSpPr>
                <p:cNvPr id="93236" name="Rectangle 77"/>
                <p:cNvSpPr>
                  <a:spLocks noChangeArrowheads="1"/>
                </p:cNvSpPr>
                <p:nvPr/>
              </p:nvSpPr>
              <p:spPr bwMode="auto">
                <a:xfrm>
                  <a:off x="2172" y="1577"/>
                  <a:ext cx="60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algn="l">
                    <a:spcBef>
                      <a:spcPct val="50000"/>
                    </a:spcBef>
                  </a:pPr>
                  <a:r>
                    <a:rPr kumimoji="1" lang="en-US" altLang="zh-CN" sz="2400" b="1">
                      <a:ea typeface="楷体_GB2312" pitchFamily="49" charset="-122"/>
                    </a:rPr>
                    <a:t>±</a:t>
                  </a:r>
                  <a:r>
                    <a:rPr kumimoji="1" lang="en-US" altLang="zh-CN" sz="2400" b="1" i="1">
                      <a:ea typeface="楷体_GB2312" pitchFamily="49" charset="-122"/>
                    </a:rPr>
                    <a:t>U</a:t>
                  </a:r>
                  <a:r>
                    <a:rPr kumimoji="1" lang="en-US" altLang="zh-CN" sz="2400" b="1" baseline="-25000">
                      <a:ea typeface="楷体_GB2312" pitchFamily="49" charset="-122"/>
                    </a:rPr>
                    <a:t>Z</a:t>
                  </a:r>
                  <a:endParaRPr kumimoji="1" lang="en-US" altLang="zh-CN" sz="2400" b="1" baseline="-25000">
                    <a:ea typeface="楷体_GB2312" pitchFamily="49" charset="-122"/>
                  </a:endParaRPr>
                </a:p>
              </p:txBody>
            </p:sp>
            <p:sp>
              <p:nvSpPr>
                <p:cNvPr id="93237" name="Line 78"/>
                <p:cNvSpPr>
                  <a:spLocks noChangeShapeType="1"/>
                </p:cNvSpPr>
                <p:nvPr/>
              </p:nvSpPr>
              <p:spPr bwMode="auto">
                <a:xfrm>
                  <a:off x="2028" y="2112"/>
                  <a:ext cx="192" cy="0"/>
                </a:xfrm>
                <a:prstGeom prst="line">
                  <a:avLst/>
                </a:prstGeom>
                <a:noFill/>
                <a:ln w="5715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93228" name="Line 79"/>
              <p:cNvSpPr>
                <a:spLocks noChangeShapeType="1"/>
              </p:cNvSpPr>
              <p:nvPr/>
            </p:nvSpPr>
            <p:spPr bwMode="auto">
              <a:xfrm>
                <a:off x="3504" y="1284"/>
                <a:ext cx="0" cy="122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93229" name="Oval 80"/>
              <p:cNvSpPr>
                <a:spLocks noChangeArrowheads="1"/>
              </p:cNvSpPr>
              <p:nvPr/>
            </p:nvSpPr>
            <p:spPr bwMode="auto">
              <a:xfrm>
                <a:off x="3480" y="1824"/>
                <a:ext cx="47" cy="48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 useBgFill="1">
          <p:nvSpPr>
            <p:cNvPr id="93192" name="Rectangle 81"/>
            <p:cNvSpPr>
              <a:spLocks noChangeArrowheads="1"/>
            </p:cNvSpPr>
            <p:nvPr/>
          </p:nvSpPr>
          <p:spPr bwMode="auto">
            <a:xfrm>
              <a:off x="2064" y="960"/>
              <a:ext cx="240" cy="96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193" name="Rectangle 82"/>
            <p:cNvSpPr>
              <a:spLocks noChangeArrowheads="1"/>
            </p:cNvSpPr>
            <p:nvPr/>
          </p:nvSpPr>
          <p:spPr bwMode="auto">
            <a:xfrm>
              <a:off x="2042" y="66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3</a:t>
              </a:r>
              <a:endParaRPr kumimoji="1" lang="en-US" altLang="zh-CN" sz="2400" b="1" baseline="-25000">
                <a:ea typeface="楷体_GB2312" pitchFamily="49" charset="-122"/>
              </a:endParaRPr>
            </a:p>
          </p:txBody>
        </p:sp>
      </p:grpSp>
      <p:graphicFrame>
        <p:nvGraphicFramePr>
          <p:cNvPr id="93190" name="Object 83"/>
          <p:cNvGraphicFramePr>
            <a:graphicFrameLocks noChangeAspect="1"/>
          </p:cNvGraphicFramePr>
          <p:nvPr/>
        </p:nvGraphicFramePr>
        <p:xfrm>
          <a:off x="6956425" y="5084763"/>
          <a:ext cx="2079625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303" name="Clip" r:id="rId5" imgW="4582795" imgH="3041650" progId="MS_ClipArt_Gallery.5">
                  <p:embed/>
                </p:oleObj>
              </mc:Choice>
              <mc:Fallback>
                <p:oleObj name="Clip" r:id="rId5" imgW="4582795" imgH="3041650" progId="MS_ClipArt_Gallery.5">
                  <p:embed/>
                  <p:pic>
                    <p:nvPicPr>
                      <p:cNvPr id="0" name="Object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6425" y="5084763"/>
                        <a:ext cx="2079625" cy="132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9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1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5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02" name="Text Box 2"/>
          <p:cNvSpPr txBox="1">
            <a:spLocks noChangeArrowheads="1"/>
          </p:cNvSpPr>
          <p:nvPr/>
        </p:nvSpPr>
        <p:spPr bwMode="auto">
          <a:xfrm>
            <a:off x="381000" y="3886200"/>
            <a:ext cx="2968625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解：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对图（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1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）</a:t>
            </a:r>
            <a:r>
              <a: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           </a:t>
            </a:r>
            <a:r>
              <a: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      </a:t>
            </a:r>
            <a:endParaRPr kumimoji="1" lang="zh-CN" altLang="en-US" sz="28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  <a:sym typeface="Symbol" panose="05050102010706020507" pitchFamily="18" charset="2"/>
            </a:endParaRPr>
          </a:p>
          <a:p>
            <a:pPr algn="l">
              <a:lnSpc>
                <a:spcPct val="120000"/>
              </a:lnSpc>
              <a:defRPr/>
            </a:pPr>
            <a:r>
              <a: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      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上门限电压</a:t>
            </a:r>
            <a:r>
              <a:rPr kumimoji="1" lang="zh-CN" altLang="en-US" sz="2800"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         </a:t>
            </a:r>
            <a:endParaRPr kumimoji="1" lang="zh-CN" altLang="en-US" sz="2800">
              <a:effectLst>
                <a:outerShdw blurRad="38100" dist="38100" dir="2700000" algn="tl">
                  <a:srgbClr val="C0C0C0"/>
                </a:outerShdw>
              </a:effectLst>
              <a:sym typeface="Symbol" panose="05050102010706020507" pitchFamily="18" charset="2"/>
            </a:endParaRPr>
          </a:p>
        </p:txBody>
      </p:sp>
      <p:graphicFrame>
        <p:nvGraphicFramePr>
          <p:cNvPr id="716803" name="Object 3"/>
          <p:cNvGraphicFramePr>
            <a:graphicFrameLocks noChangeAspect="1"/>
          </p:cNvGraphicFramePr>
          <p:nvPr/>
        </p:nvGraphicFramePr>
        <p:xfrm>
          <a:off x="3059113" y="4149725"/>
          <a:ext cx="4700587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34" name="公式" r:id="rId1" imgW="1710690" imgH="376555" progId="Equation.3">
                  <p:embed/>
                </p:oleObj>
              </mc:Choice>
              <mc:Fallback>
                <p:oleObj name="公式" r:id="rId1" imgW="1710690" imgH="37655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149725"/>
                        <a:ext cx="4700587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04" name="Text Box 4"/>
          <p:cNvSpPr txBox="1">
            <a:spLocks noChangeArrowheads="1"/>
          </p:cNvSpPr>
          <p:nvPr/>
        </p:nvSpPr>
        <p:spPr bwMode="auto">
          <a:xfrm>
            <a:off x="971550" y="5373688"/>
            <a:ext cx="2362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下门限电压</a:t>
            </a:r>
            <a:endParaRPr kumimoji="1" lang="zh-CN" altLang="en-US" sz="2800" b="1"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  <a:sym typeface="Symbol" panose="05050102010706020507" pitchFamily="18" charset="2"/>
            </a:endParaRPr>
          </a:p>
        </p:txBody>
      </p:sp>
      <p:graphicFrame>
        <p:nvGraphicFramePr>
          <p:cNvPr id="716805" name="Object 5"/>
          <p:cNvGraphicFramePr>
            <a:graphicFrameLocks noChangeAspect="1"/>
          </p:cNvGraphicFramePr>
          <p:nvPr/>
        </p:nvGraphicFramePr>
        <p:xfrm>
          <a:off x="3059113" y="5157788"/>
          <a:ext cx="4710112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35" name="公式" r:id="rId3" imgW="2065655" imgH="376555" progId="Equation.3">
                  <p:embed/>
                </p:oleObj>
              </mc:Choice>
              <mc:Fallback>
                <p:oleObj name="公式" r:id="rId3" imgW="2065655" imgH="37655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5157788"/>
                        <a:ext cx="4710112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06" name="Text Box 6"/>
          <p:cNvSpPr txBox="1">
            <a:spLocks noChangeArrowheads="1"/>
          </p:cNvSpPr>
          <p:nvPr/>
        </p:nvSpPr>
        <p:spPr bwMode="auto">
          <a:xfrm>
            <a:off x="381000" y="2819400"/>
            <a:ext cx="79248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例：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电路如图所示，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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o(sat) 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=±6V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，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R</a:t>
            </a:r>
            <a:r>
              <a:rPr kumimoji="1"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= 5V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，</a:t>
            </a:r>
            <a:endParaRPr kumimoji="1" lang="zh-CN" altLang="en-US" sz="2800" b="1"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 algn="l">
              <a:lnSpc>
                <a:spcPct val="120000"/>
              </a:lnSpc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      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R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F</a:t>
            </a:r>
            <a:r>
              <a:rPr kumimoji="1"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= 20k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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，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R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2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 =1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0k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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，求上、下门限电压。</a:t>
            </a:r>
            <a:endParaRPr kumimoji="1" lang="zh-CN" altLang="en-US" sz="2800" b="1"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716807" name="Rectangle 7"/>
          <p:cNvSpPr>
            <a:spLocks noChangeArrowheads="1"/>
          </p:cNvSpPr>
          <p:nvPr/>
        </p:nvSpPr>
        <p:spPr bwMode="auto">
          <a:xfrm>
            <a:off x="2089150" y="2549525"/>
            <a:ext cx="1079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endParaRPr kumimoji="1" lang="zh-CN" altLang="en-US" sz="2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94216" name="Group 8"/>
          <p:cNvGrpSpPr/>
          <p:nvPr/>
        </p:nvGrpSpPr>
        <p:grpSpPr bwMode="auto">
          <a:xfrm>
            <a:off x="381000" y="415925"/>
            <a:ext cx="4032250" cy="2195513"/>
            <a:chOff x="3072" y="192"/>
            <a:chExt cx="2397" cy="1383"/>
          </a:xfrm>
        </p:grpSpPr>
        <p:grpSp>
          <p:nvGrpSpPr>
            <p:cNvPr id="94267" name="Group 9"/>
            <p:cNvGrpSpPr/>
            <p:nvPr/>
          </p:nvGrpSpPr>
          <p:grpSpPr bwMode="auto">
            <a:xfrm>
              <a:off x="4128" y="702"/>
              <a:ext cx="723" cy="873"/>
              <a:chOff x="1392" y="942"/>
              <a:chExt cx="723" cy="873"/>
            </a:xfrm>
          </p:grpSpPr>
          <p:sp>
            <p:nvSpPr>
              <p:cNvPr id="94306" name="Rectangle 10"/>
              <p:cNvSpPr>
                <a:spLocks noChangeArrowheads="1"/>
              </p:cNvSpPr>
              <p:nvPr/>
            </p:nvSpPr>
            <p:spPr bwMode="auto">
              <a:xfrm rot="10800000">
                <a:off x="1627" y="1440"/>
                <a:ext cx="245" cy="96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307" name="Line 11"/>
              <p:cNvSpPr>
                <a:spLocks noChangeShapeType="1"/>
              </p:cNvSpPr>
              <p:nvPr/>
            </p:nvSpPr>
            <p:spPr bwMode="auto">
              <a:xfrm>
                <a:off x="1392" y="1104"/>
                <a:ext cx="0" cy="399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308" name="Line 12"/>
              <p:cNvSpPr>
                <a:spLocks noChangeShapeType="1"/>
              </p:cNvSpPr>
              <p:nvPr/>
            </p:nvSpPr>
            <p:spPr bwMode="auto">
              <a:xfrm>
                <a:off x="1392" y="1480"/>
                <a:ext cx="243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309" name="Line 13"/>
              <p:cNvSpPr>
                <a:spLocks noChangeShapeType="1"/>
              </p:cNvSpPr>
              <p:nvPr/>
            </p:nvSpPr>
            <p:spPr bwMode="auto">
              <a:xfrm>
                <a:off x="1868" y="1480"/>
                <a:ext cx="247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310" name="Line 14"/>
              <p:cNvSpPr>
                <a:spLocks noChangeShapeType="1"/>
              </p:cNvSpPr>
              <p:nvPr/>
            </p:nvSpPr>
            <p:spPr bwMode="auto">
              <a:xfrm flipV="1">
                <a:off x="2112" y="942"/>
                <a:ext cx="0" cy="56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6815" name="Text Box 15"/>
              <p:cNvSpPr txBox="1">
                <a:spLocks noChangeArrowheads="1"/>
              </p:cNvSpPr>
              <p:nvPr/>
            </p:nvSpPr>
            <p:spPr bwMode="auto">
              <a:xfrm>
                <a:off x="1584" y="1488"/>
                <a:ext cx="5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kumimoji="1" lang="en-US" altLang="zh-CN" sz="28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R</a:t>
                </a:r>
                <a:r>
                  <a:rPr kumimoji="1" lang="en-US" altLang="zh-CN" sz="28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F</a:t>
                </a:r>
                <a:endParaRPr kumimoji="1"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716816" name="Rectangle 16"/>
            <p:cNvSpPr>
              <a:spLocks noChangeArrowheads="1"/>
            </p:cNvSpPr>
            <p:nvPr/>
          </p:nvSpPr>
          <p:spPr bwMode="auto">
            <a:xfrm>
              <a:off x="3744" y="873"/>
              <a:ext cx="32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kumimoji="1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94269" name="Group 17"/>
            <p:cNvGrpSpPr/>
            <p:nvPr/>
          </p:nvGrpSpPr>
          <p:grpSpPr bwMode="auto">
            <a:xfrm>
              <a:off x="3072" y="192"/>
              <a:ext cx="2397" cy="1104"/>
              <a:chOff x="336" y="432"/>
              <a:chExt cx="2397" cy="1104"/>
            </a:xfrm>
          </p:grpSpPr>
          <p:sp>
            <p:nvSpPr>
              <p:cNvPr id="716818" name="Text Box 18"/>
              <p:cNvSpPr txBox="1">
                <a:spLocks noChangeArrowheads="1"/>
              </p:cNvSpPr>
              <p:nvPr/>
            </p:nvSpPr>
            <p:spPr bwMode="auto">
              <a:xfrm>
                <a:off x="2301" y="960"/>
                <a:ext cx="43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kumimoji="1" lang="en-US" altLang="zh-CN" sz="28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u</a:t>
                </a:r>
                <a:r>
                  <a:rPr kumimoji="1" lang="en-US" altLang="zh-CN" sz="2800" b="1" baseline="-250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o</a:t>
                </a:r>
                <a:endParaRPr kumimoji="1"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16819" name="Text Box 19"/>
              <p:cNvSpPr txBox="1">
                <a:spLocks noChangeArrowheads="1"/>
              </p:cNvSpPr>
              <p:nvPr/>
            </p:nvSpPr>
            <p:spPr bwMode="auto">
              <a:xfrm>
                <a:off x="336" y="873"/>
                <a:ext cx="43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kumimoji="1" lang="en-US" altLang="zh-CN" sz="28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u</a:t>
                </a:r>
                <a:r>
                  <a:rPr kumimoji="1" lang="en-US" altLang="zh-CN" sz="2800" b="1" baseline="-250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</a:t>
                </a:r>
                <a:endParaRPr kumimoji="1"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94272" name="Rectangle 20"/>
              <p:cNvSpPr>
                <a:spLocks noChangeArrowheads="1"/>
              </p:cNvSpPr>
              <p:nvPr/>
            </p:nvSpPr>
            <p:spPr bwMode="auto">
              <a:xfrm>
                <a:off x="1038" y="1056"/>
                <a:ext cx="258" cy="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99CC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273" name="Rectangle 21"/>
              <p:cNvSpPr>
                <a:spLocks noChangeArrowheads="1"/>
              </p:cNvSpPr>
              <p:nvPr/>
            </p:nvSpPr>
            <p:spPr bwMode="auto">
              <a:xfrm>
                <a:off x="1038" y="797"/>
                <a:ext cx="258" cy="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99CC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274" name="Line 22"/>
              <p:cNvSpPr>
                <a:spLocks noChangeShapeType="1"/>
              </p:cNvSpPr>
              <p:nvPr/>
            </p:nvSpPr>
            <p:spPr bwMode="auto">
              <a:xfrm flipH="1">
                <a:off x="624" y="835"/>
                <a:ext cx="41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275" name="Line 23"/>
              <p:cNvSpPr>
                <a:spLocks noChangeShapeType="1"/>
              </p:cNvSpPr>
              <p:nvPr/>
            </p:nvSpPr>
            <p:spPr bwMode="auto">
              <a:xfrm flipH="1">
                <a:off x="864" y="1104"/>
                <a:ext cx="1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276" name="Rectangle 24" descr="40%"/>
              <p:cNvSpPr>
                <a:spLocks noChangeArrowheads="1"/>
              </p:cNvSpPr>
              <p:nvPr/>
            </p:nvSpPr>
            <p:spPr bwMode="auto">
              <a:xfrm>
                <a:off x="1486" y="605"/>
                <a:ext cx="518" cy="61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pattFill prst="pct40">
                      <a:fgClr>
                        <a:srgbClr val="FF9900"/>
                      </a:fgClr>
                      <a:bgClr>
                        <a:srgbClr val="FFFFFF"/>
                      </a:bgClr>
                    </a:patt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6825" name="Text Box 25"/>
              <p:cNvSpPr txBox="1">
                <a:spLocks noChangeArrowheads="1"/>
              </p:cNvSpPr>
              <p:nvPr/>
            </p:nvSpPr>
            <p:spPr bwMode="auto">
              <a:xfrm>
                <a:off x="1479" y="928"/>
                <a:ext cx="22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  <a:endParaRPr kumimoji="1"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16826" name="Text Box 26"/>
              <p:cNvSpPr txBox="1">
                <a:spLocks noChangeArrowheads="1"/>
              </p:cNvSpPr>
              <p:nvPr/>
            </p:nvSpPr>
            <p:spPr bwMode="auto">
              <a:xfrm>
                <a:off x="1797" y="787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  <a:endParaRPr kumimoji="1"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16827" name="Text Box 27"/>
              <p:cNvSpPr txBox="1">
                <a:spLocks noChangeArrowheads="1"/>
              </p:cNvSpPr>
              <p:nvPr/>
            </p:nvSpPr>
            <p:spPr bwMode="auto">
              <a:xfrm>
                <a:off x="1696" y="569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kumimoji="1"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创艺简宋体" pitchFamily="2" charset="-122"/>
                    <a:sym typeface="Symbol" panose="05050102010706020507" pitchFamily="18" charset="2"/>
                  </a:rPr>
                  <a:t></a:t>
                </a:r>
                <a:endPara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94280" name="Line 28"/>
              <p:cNvSpPr>
                <a:spLocks noChangeShapeType="1"/>
              </p:cNvSpPr>
              <p:nvPr/>
            </p:nvSpPr>
            <p:spPr bwMode="auto">
              <a:xfrm>
                <a:off x="1286" y="1095"/>
                <a:ext cx="19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281" name="Line 29"/>
              <p:cNvSpPr>
                <a:spLocks noChangeShapeType="1"/>
              </p:cNvSpPr>
              <p:nvPr/>
            </p:nvSpPr>
            <p:spPr bwMode="auto">
              <a:xfrm>
                <a:off x="2004" y="931"/>
                <a:ext cx="25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282" name="Line 30"/>
              <p:cNvSpPr>
                <a:spLocks noChangeShapeType="1"/>
              </p:cNvSpPr>
              <p:nvPr/>
            </p:nvSpPr>
            <p:spPr bwMode="auto">
              <a:xfrm>
                <a:off x="1389" y="432"/>
                <a:ext cx="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283" name="Line 31"/>
              <p:cNvSpPr>
                <a:spLocks noChangeShapeType="1"/>
              </p:cNvSpPr>
              <p:nvPr/>
            </p:nvSpPr>
            <p:spPr bwMode="auto">
              <a:xfrm>
                <a:off x="1286" y="836"/>
                <a:ext cx="19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6832" name="Text Box 32"/>
              <p:cNvSpPr txBox="1">
                <a:spLocks noChangeArrowheads="1"/>
              </p:cNvSpPr>
              <p:nvPr/>
            </p:nvSpPr>
            <p:spPr bwMode="auto">
              <a:xfrm>
                <a:off x="1486" y="656"/>
                <a:ext cx="327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–</a:t>
                </a:r>
                <a:endParaRPr kumimoji="1"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16833" name="Text Box 33"/>
              <p:cNvSpPr txBox="1">
                <a:spLocks noChangeArrowheads="1"/>
              </p:cNvSpPr>
              <p:nvPr/>
            </p:nvSpPr>
            <p:spPr bwMode="auto">
              <a:xfrm rot="5400000">
                <a:off x="1562" y="589"/>
                <a:ext cx="234" cy="2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anose="05050102010706020507" pitchFamily="18" charset="2"/>
                  </a:rPr>
                  <a:t></a:t>
                </a:r>
                <a:endPara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94286" name="Oval 34"/>
              <p:cNvSpPr>
                <a:spLocks noChangeArrowheads="1"/>
              </p:cNvSpPr>
              <p:nvPr/>
            </p:nvSpPr>
            <p:spPr bwMode="auto">
              <a:xfrm>
                <a:off x="2253" y="897"/>
                <a:ext cx="63" cy="63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287" name="Oval 35"/>
              <p:cNvSpPr>
                <a:spLocks noChangeArrowheads="1"/>
              </p:cNvSpPr>
              <p:nvPr/>
            </p:nvSpPr>
            <p:spPr bwMode="auto">
              <a:xfrm>
                <a:off x="576" y="801"/>
                <a:ext cx="63" cy="63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6836" name="Text Box 36"/>
              <p:cNvSpPr txBox="1">
                <a:spLocks noChangeArrowheads="1"/>
              </p:cNvSpPr>
              <p:nvPr/>
            </p:nvSpPr>
            <p:spPr bwMode="auto">
              <a:xfrm>
                <a:off x="991" y="441"/>
                <a:ext cx="35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kumimoji="1" lang="en-US" altLang="zh-CN" sz="28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R</a:t>
                </a:r>
                <a:r>
                  <a:rPr kumimoji="1" lang="en-US" altLang="zh-CN" sz="28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  <a:endPara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grpSp>
            <p:nvGrpSpPr>
              <p:cNvPr id="94289" name="Group 37"/>
              <p:cNvGrpSpPr/>
              <p:nvPr/>
            </p:nvGrpSpPr>
            <p:grpSpPr bwMode="auto">
              <a:xfrm>
                <a:off x="2205" y="1329"/>
                <a:ext cx="148" cy="207"/>
                <a:chOff x="2160" y="1713"/>
                <a:chExt cx="148" cy="207"/>
              </a:xfrm>
            </p:grpSpPr>
            <p:grpSp>
              <p:nvGrpSpPr>
                <p:cNvPr id="94302" name="Group 38"/>
                <p:cNvGrpSpPr/>
                <p:nvPr/>
              </p:nvGrpSpPr>
              <p:grpSpPr bwMode="auto">
                <a:xfrm>
                  <a:off x="2160" y="1767"/>
                  <a:ext cx="148" cy="153"/>
                  <a:chOff x="720" y="2736"/>
                  <a:chExt cx="185" cy="192"/>
                </a:xfrm>
              </p:grpSpPr>
              <p:sp>
                <p:nvSpPr>
                  <p:cNvPr id="94304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720" y="2928"/>
                    <a:ext cx="18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305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7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4303" name="Oval 41"/>
                <p:cNvSpPr>
                  <a:spLocks noChangeArrowheads="1"/>
                </p:cNvSpPr>
                <p:nvPr/>
              </p:nvSpPr>
              <p:spPr bwMode="auto">
                <a:xfrm>
                  <a:off x="2208" y="1713"/>
                  <a:ext cx="63" cy="63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16842" name="Text Box 42"/>
              <p:cNvSpPr txBox="1">
                <a:spLocks noChangeArrowheads="1"/>
              </p:cNvSpPr>
              <p:nvPr/>
            </p:nvSpPr>
            <p:spPr bwMode="auto">
              <a:xfrm>
                <a:off x="2301" y="777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kumimoji="1" lang="en-US" altLang="zh-CN" sz="28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  <a:endParaRPr kumimoji="1"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16843" name="Text Box 43"/>
              <p:cNvSpPr txBox="1">
                <a:spLocks noChangeArrowheads="1"/>
              </p:cNvSpPr>
              <p:nvPr/>
            </p:nvSpPr>
            <p:spPr bwMode="auto">
              <a:xfrm>
                <a:off x="2301" y="1209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kumimoji="1" lang="en-US" altLang="zh-CN" sz="28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–</a:t>
                </a:r>
                <a:endParaRPr kumimoji="1"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grpSp>
            <p:nvGrpSpPr>
              <p:cNvPr id="94292" name="Group 44"/>
              <p:cNvGrpSpPr/>
              <p:nvPr/>
            </p:nvGrpSpPr>
            <p:grpSpPr bwMode="auto">
              <a:xfrm>
                <a:off x="768" y="1104"/>
                <a:ext cx="193" cy="197"/>
                <a:chOff x="720" y="2736"/>
                <a:chExt cx="185" cy="192"/>
              </a:xfrm>
            </p:grpSpPr>
            <p:sp>
              <p:nvSpPr>
                <p:cNvPr id="94300" name="Line 45"/>
                <p:cNvSpPr>
                  <a:spLocks noChangeShapeType="1"/>
                </p:cNvSpPr>
                <p:nvPr/>
              </p:nvSpPr>
              <p:spPr bwMode="auto">
                <a:xfrm>
                  <a:off x="720" y="2928"/>
                  <a:ext cx="18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4301" name="Line 46"/>
                <p:cNvSpPr>
                  <a:spLocks noChangeShapeType="1"/>
                </p:cNvSpPr>
                <p:nvPr/>
              </p:nvSpPr>
              <p:spPr bwMode="auto">
                <a:xfrm>
                  <a:off x="816" y="2736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16847" name="Text Box 47"/>
              <p:cNvSpPr txBox="1">
                <a:spLocks noChangeArrowheads="1"/>
              </p:cNvSpPr>
              <p:nvPr/>
            </p:nvSpPr>
            <p:spPr bwMode="auto">
              <a:xfrm>
                <a:off x="359" y="681"/>
                <a:ext cx="29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kumimoji="1" lang="en-US" altLang="zh-CN" sz="28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  <a:endParaRPr kumimoji="1"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grpSp>
            <p:nvGrpSpPr>
              <p:cNvPr id="94294" name="Group 48"/>
              <p:cNvGrpSpPr/>
              <p:nvPr/>
            </p:nvGrpSpPr>
            <p:grpSpPr bwMode="auto">
              <a:xfrm>
                <a:off x="524" y="1329"/>
                <a:ext cx="148" cy="207"/>
                <a:chOff x="2160" y="1713"/>
                <a:chExt cx="148" cy="207"/>
              </a:xfrm>
            </p:grpSpPr>
            <p:grpSp>
              <p:nvGrpSpPr>
                <p:cNvPr id="94296" name="Group 49"/>
                <p:cNvGrpSpPr/>
                <p:nvPr/>
              </p:nvGrpSpPr>
              <p:grpSpPr bwMode="auto">
                <a:xfrm>
                  <a:off x="2160" y="1767"/>
                  <a:ext cx="148" cy="153"/>
                  <a:chOff x="720" y="2736"/>
                  <a:chExt cx="185" cy="192"/>
                </a:xfrm>
              </p:grpSpPr>
              <p:sp>
                <p:nvSpPr>
                  <p:cNvPr id="94298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720" y="2928"/>
                    <a:ext cx="18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299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7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4297" name="Oval 52"/>
                <p:cNvSpPr>
                  <a:spLocks noChangeArrowheads="1"/>
                </p:cNvSpPr>
                <p:nvPr/>
              </p:nvSpPr>
              <p:spPr bwMode="auto">
                <a:xfrm>
                  <a:off x="2208" y="1713"/>
                  <a:ext cx="63" cy="63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16853" name="Text Box 53"/>
              <p:cNvSpPr txBox="1">
                <a:spLocks noChangeArrowheads="1"/>
              </p:cNvSpPr>
              <p:nvPr/>
            </p:nvSpPr>
            <p:spPr bwMode="auto">
              <a:xfrm>
                <a:off x="336" y="1185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kumimoji="1" lang="en-US" altLang="zh-CN" sz="28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–</a:t>
                </a:r>
                <a:endParaRPr kumimoji="1"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grpSp>
        <p:nvGrpSpPr>
          <p:cNvPr id="94217" name="Group 54"/>
          <p:cNvGrpSpPr/>
          <p:nvPr/>
        </p:nvGrpSpPr>
        <p:grpSpPr bwMode="auto">
          <a:xfrm>
            <a:off x="4500563" y="401638"/>
            <a:ext cx="4032250" cy="2147887"/>
            <a:chOff x="192" y="96"/>
            <a:chExt cx="2397" cy="1353"/>
          </a:xfrm>
        </p:grpSpPr>
        <p:sp>
          <p:nvSpPr>
            <p:cNvPr id="94219" name="Oval 55"/>
            <p:cNvSpPr>
              <a:spLocks noChangeArrowheads="1"/>
            </p:cNvSpPr>
            <p:nvPr/>
          </p:nvSpPr>
          <p:spPr bwMode="auto">
            <a:xfrm rot="5400000">
              <a:off x="624" y="960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0" name="Line 56"/>
            <p:cNvSpPr>
              <a:spLocks noChangeShapeType="1"/>
            </p:cNvSpPr>
            <p:nvPr/>
          </p:nvSpPr>
          <p:spPr bwMode="auto">
            <a:xfrm>
              <a:off x="1119" y="96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1" name="Line 57"/>
            <p:cNvSpPr>
              <a:spLocks noChangeShapeType="1"/>
            </p:cNvSpPr>
            <p:nvPr/>
          </p:nvSpPr>
          <p:spPr bwMode="auto">
            <a:xfrm>
              <a:off x="637" y="1296"/>
              <a:ext cx="17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22" name="Line 58"/>
            <p:cNvSpPr>
              <a:spLocks noChangeShapeType="1"/>
            </p:cNvSpPr>
            <p:nvPr/>
          </p:nvSpPr>
          <p:spPr bwMode="auto">
            <a:xfrm>
              <a:off x="720" y="768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859" name="Text Box 59"/>
            <p:cNvSpPr txBox="1">
              <a:spLocks noChangeArrowheads="1"/>
            </p:cNvSpPr>
            <p:nvPr/>
          </p:nvSpPr>
          <p:spPr bwMode="auto">
            <a:xfrm>
              <a:off x="720" y="768"/>
              <a:ext cx="19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  <a:endParaRPr kumimoji="1" lang="en-US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6860" name="Text Box 60"/>
            <p:cNvSpPr txBox="1">
              <a:spLocks noChangeArrowheads="1"/>
            </p:cNvSpPr>
            <p:nvPr/>
          </p:nvSpPr>
          <p:spPr bwMode="auto">
            <a:xfrm>
              <a:off x="768" y="91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4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U</a:t>
              </a:r>
              <a:r>
                <a:rPr kumimoji="1" lang="en-US" altLang="zh-CN" sz="2400" b="1" i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endParaRPr kumimoji="1" lang="en-US" altLang="zh-CN" sz="32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6861" name="Text Box 61"/>
            <p:cNvSpPr txBox="1">
              <a:spLocks noChangeArrowheads="1"/>
            </p:cNvSpPr>
            <p:nvPr/>
          </p:nvSpPr>
          <p:spPr bwMode="auto">
            <a:xfrm>
              <a:off x="725" y="1033"/>
              <a:ext cx="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–</a:t>
              </a:r>
              <a:endParaRPr kumimoji="1"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endParaRPr>
            </a:p>
          </p:txBody>
        </p:sp>
        <p:grpSp>
          <p:nvGrpSpPr>
            <p:cNvPr id="94226" name="Group 62"/>
            <p:cNvGrpSpPr/>
            <p:nvPr/>
          </p:nvGrpSpPr>
          <p:grpSpPr bwMode="auto">
            <a:xfrm>
              <a:off x="1248" y="615"/>
              <a:ext cx="723" cy="834"/>
              <a:chOff x="1392" y="942"/>
              <a:chExt cx="723" cy="834"/>
            </a:xfrm>
          </p:grpSpPr>
          <p:sp>
            <p:nvSpPr>
              <p:cNvPr id="94261" name="Rectangle 63"/>
              <p:cNvSpPr>
                <a:spLocks noChangeArrowheads="1"/>
              </p:cNvSpPr>
              <p:nvPr/>
            </p:nvSpPr>
            <p:spPr bwMode="auto">
              <a:xfrm rot="10800000">
                <a:off x="1627" y="1440"/>
                <a:ext cx="245" cy="96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262" name="Line 64"/>
              <p:cNvSpPr>
                <a:spLocks noChangeShapeType="1"/>
              </p:cNvSpPr>
              <p:nvPr/>
            </p:nvSpPr>
            <p:spPr bwMode="auto">
              <a:xfrm>
                <a:off x="1392" y="1104"/>
                <a:ext cx="0" cy="399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263" name="Line 65"/>
              <p:cNvSpPr>
                <a:spLocks noChangeShapeType="1"/>
              </p:cNvSpPr>
              <p:nvPr/>
            </p:nvSpPr>
            <p:spPr bwMode="auto">
              <a:xfrm>
                <a:off x="1392" y="1480"/>
                <a:ext cx="243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264" name="Line 66"/>
              <p:cNvSpPr>
                <a:spLocks noChangeShapeType="1"/>
              </p:cNvSpPr>
              <p:nvPr/>
            </p:nvSpPr>
            <p:spPr bwMode="auto">
              <a:xfrm>
                <a:off x="1868" y="1480"/>
                <a:ext cx="247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4265" name="Line 67"/>
              <p:cNvSpPr>
                <a:spLocks noChangeShapeType="1"/>
              </p:cNvSpPr>
              <p:nvPr/>
            </p:nvSpPr>
            <p:spPr bwMode="auto">
              <a:xfrm flipV="1">
                <a:off x="2112" y="942"/>
                <a:ext cx="0" cy="56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6868" name="Text Box 68"/>
              <p:cNvSpPr txBox="1">
                <a:spLocks noChangeArrowheads="1"/>
              </p:cNvSpPr>
              <p:nvPr/>
            </p:nvSpPr>
            <p:spPr bwMode="auto">
              <a:xfrm>
                <a:off x="1584" y="1488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kumimoji="1" lang="en-US" altLang="zh-CN" sz="24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R</a:t>
                </a:r>
                <a:r>
                  <a:rPr kumimoji="1" lang="en-US" altLang="zh-CN" sz="24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F</a:t>
                </a:r>
                <a:endPara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716869" name="Rectangle 69"/>
            <p:cNvSpPr>
              <a:spLocks noChangeArrowheads="1"/>
            </p:cNvSpPr>
            <p:nvPr/>
          </p:nvSpPr>
          <p:spPr bwMode="auto">
            <a:xfrm>
              <a:off x="864" y="768"/>
              <a:ext cx="2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kumimoji="1" lang="en-US" altLang="zh-CN" sz="2400" b="1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6870" name="Text Box 70"/>
            <p:cNvSpPr txBox="1">
              <a:spLocks noChangeArrowheads="1"/>
            </p:cNvSpPr>
            <p:nvPr/>
          </p:nvSpPr>
          <p:spPr bwMode="auto">
            <a:xfrm>
              <a:off x="2157" y="633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u</a:t>
              </a:r>
              <a:r>
                <a:rPr kumimoji="1" lang="en-US" altLang="zh-CN" sz="2800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</a:t>
              </a:r>
              <a:endPara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6871" name="Text Box 71"/>
            <p:cNvSpPr txBox="1">
              <a:spLocks noChangeArrowheads="1"/>
            </p:cNvSpPr>
            <p:nvPr/>
          </p:nvSpPr>
          <p:spPr bwMode="auto">
            <a:xfrm>
              <a:off x="192" y="585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u</a:t>
              </a:r>
              <a:r>
                <a:rPr kumimoji="1" lang="en-US" altLang="zh-CN" sz="2800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endPara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4230" name="Rectangle 72"/>
            <p:cNvSpPr>
              <a:spLocks noChangeArrowheads="1"/>
            </p:cNvSpPr>
            <p:nvPr/>
          </p:nvSpPr>
          <p:spPr bwMode="auto">
            <a:xfrm>
              <a:off x="894" y="729"/>
              <a:ext cx="258" cy="7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31" name="Rectangle 73"/>
            <p:cNvSpPr>
              <a:spLocks noChangeArrowheads="1"/>
            </p:cNvSpPr>
            <p:nvPr/>
          </p:nvSpPr>
          <p:spPr bwMode="auto">
            <a:xfrm>
              <a:off x="894" y="470"/>
              <a:ext cx="258" cy="7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32" name="Line 74"/>
            <p:cNvSpPr>
              <a:spLocks noChangeShapeType="1"/>
            </p:cNvSpPr>
            <p:nvPr/>
          </p:nvSpPr>
          <p:spPr bwMode="auto">
            <a:xfrm flipH="1">
              <a:off x="480" y="508"/>
              <a:ext cx="4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33" name="Line 75"/>
            <p:cNvSpPr>
              <a:spLocks noChangeShapeType="1"/>
            </p:cNvSpPr>
            <p:nvPr/>
          </p:nvSpPr>
          <p:spPr bwMode="auto">
            <a:xfrm flipH="1">
              <a:off x="720" y="777"/>
              <a:ext cx="1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34" name="Rectangle 76" descr="40%"/>
            <p:cNvSpPr>
              <a:spLocks noChangeArrowheads="1"/>
            </p:cNvSpPr>
            <p:nvPr/>
          </p:nvSpPr>
          <p:spPr bwMode="auto">
            <a:xfrm>
              <a:off x="1342" y="278"/>
              <a:ext cx="518" cy="61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pattFill prst="pct40">
                    <a:fgClr>
                      <a:srgbClr val="FF9900"/>
                    </a:fgClr>
                    <a:bgClr>
                      <a:srgbClr val="FFFFFF"/>
                    </a:bgClr>
                  </a:patt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877" name="Text Box 77"/>
            <p:cNvSpPr txBox="1">
              <a:spLocks noChangeArrowheads="1"/>
            </p:cNvSpPr>
            <p:nvPr/>
          </p:nvSpPr>
          <p:spPr bwMode="auto">
            <a:xfrm>
              <a:off x="1335" y="601"/>
              <a:ext cx="22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  <a:endPara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6878" name="Text Box 78"/>
            <p:cNvSpPr txBox="1">
              <a:spLocks noChangeArrowheads="1"/>
            </p:cNvSpPr>
            <p:nvPr/>
          </p:nvSpPr>
          <p:spPr bwMode="auto">
            <a:xfrm>
              <a:off x="1653" y="460"/>
              <a:ext cx="4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  <a:endPara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6879" name="Text Box 79"/>
            <p:cNvSpPr txBox="1">
              <a:spLocks noChangeArrowheads="1"/>
            </p:cNvSpPr>
            <p:nvPr/>
          </p:nvSpPr>
          <p:spPr bwMode="auto">
            <a:xfrm>
              <a:off x="1552" y="24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创艺简宋体" pitchFamily="2" charset="-122"/>
                  <a:sym typeface="Symbol" panose="05050102010706020507" pitchFamily="18" charset="2"/>
                </a:rPr>
                <a:t>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4238" name="Line 80"/>
            <p:cNvSpPr>
              <a:spLocks noChangeShapeType="1"/>
            </p:cNvSpPr>
            <p:nvPr/>
          </p:nvSpPr>
          <p:spPr bwMode="auto">
            <a:xfrm>
              <a:off x="1142" y="768"/>
              <a:ext cx="1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39" name="Line 81"/>
            <p:cNvSpPr>
              <a:spLocks noChangeShapeType="1"/>
            </p:cNvSpPr>
            <p:nvPr/>
          </p:nvSpPr>
          <p:spPr bwMode="auto">
            <a:xfrm>
              <a:off x="1860" y="604"/>
              <a:ext cx="2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40" name="Line 82"/>
            <p:cNvSpPr>
              <a:spLocks noChangeShapeType="1"/>
            </p:cNvSpPr>
            <p:nvPr/>
          </p:nvSpPr>
          <p:spPr bwMode="auto">
            <a:xfrm>
              <a:off x="1245" y="105"/>
              <a:ext cx="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41" name="Line 83"/>
            <p:cNvSpPr>
              <a:spLocks noChangeShapeType="1"/>
            </p:cNvSpPr>
            <p:nvPr/>
          </p:nvSpPr>
          <p:spPr bwMode="auto">
            <a:xfrm>
              <a:off x="1142" y="509"/>
              <a:ext cx="1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884" name="Text Box 84"/>
            <p:cNvSpPr txBox="1">
              <a:spLocks noChangeArrowheads="1"/>
            </p:cNvSpPr>
            <p:nvPr/>
          </p:nvSpPr>
          <p:spPr bwMode="auto">
            <a:xfrm>
              <a:off x="1342" y="329"/>
              <a:ext cx="32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–</a:t>
              </a:r>
              <a:endPara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6885" name="Text Box 85"/>
            <p:cNvSpPr txBox="1">
              <a:spLocks noChangeArrowheads="1"/>
            </p:cNvSpPr>
            <p:nvPr/>
          </p:nvSpPr>
          <p:spPr bwMode="auto">
            <a:xfrm rot="5400000">
              <a:off x="1418" y="262"/>
              <a:ext cx="234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</a:t>
              </a:r>
              <a:endPara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4244" name="Oval 86"/>
            <p:cNvSpPr>
              <a:spLocks noChangeArrowheads="1"/>
            </p:cNvSpPr>
            <p:nvPr/>
          </p:nvSpPr>
          <p:spPr bwMode="auto">
            <a:xfrm>
              <a:off x="2109" y="570"/>
              <a:ext cx="63" cy="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4245" name="Oval 87"/>
            <p:cNvSpPr>
              <a:spLocks noChangeArrowheads="1"/>
            </p:cNvSpPr>
            <p:nvPr/>
          </p:nvSpPr>
          <p:spPr bwMode="auto">
            <a:xfrm>
              <a:off x="432" y="474"/>
              <a:ext cx="63" cy="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6888" name="Text Box 88"/>
            <p:cNvSpPr txBox="1">
              <a:spLocks noChangeArrowheads="1"/>
            </p:cNvSpPr>
            <p:nvPr/>
          </p:nvSpPr>
          <p:spPr bwMode="auto">
            <a:xfrm>
              <a:off x="895" y="192"/>
              <a:ext cx="3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94247" name="Group 89"/>
            <p:cNvGrpSpPr/>
            <p:nvPr/>
          </p:nvGrpSpPr>
          <p:grpSpPr bwMode="auto">
            <a:xfrm>
              <a:off x="2061" y="1002"/>
              <a:ext cx="148" cy="207"/>
              <a:chOff x="2160" y="1713"/>
              <a:chExt cx="148" cy="207"/>
            </a:xfrm>
          </p:grpSpPr>
          <p:grpSp>
            <p:nvGrpSpPr>
              <p:cNvPr id="94257" name="Group 90"/>
              <p:cNvGrpSpPr/>
              <p:nvPr/>
            </p:nvGrpSpPr>
            <p:grpSpPr bwMode="auto">
              <a:xfrm>
                <a:off x="2160" y="1767"/>
                <a:ext cx="148" cy="153"/>
                <a:chOff x="720" y="2736"/>
                <a:chExt cx="185" cy="192"/>
              </a:xfrm>
            </p:grpSpPr>
            <p:sp>
              <p:nvSpPr>
                <p:cNvPr id="94259" name="Line 91"/>
                <p:cNvSpPr>
                  <a:spLocks noChangeShapeType="1"/>
                </p:cNvSpPr>
                <p:nvPr/>
              </p:nvSpPr>
              <p:spPr bwMode="auto">
                <a:xfrm>
                  <a:off x="720" y="2928"/>
                  <a:ext cx="18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4260" name="Line 92"/>
                <p:cNvSpPr>
                  <a:spLocks noChangeShapeType="1"/>
                </p:cNvSpPr>
                <p:nvPr/>
              </p:nvSpPr>
              <p:spPr bwMode="auto">
                <a:xfrm>
                  <a:off x="816" y="2736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94258" name="Oval 93"/>
              <p:cNvSpPr>
                <a:spLocks noChangeArrowheads="1"/>
              </p:cNvSpPr>
              <p:nvPr/>
            </p:nvSpPr>
            <p:spPr bwMode="auto">
              <a:xfrm>
                <a:off x="2208" y="1713"/>
                <a:ext cx="63" cy="63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16894" name="Text Box 94"/>
            <p:cNvSpPr txBox="1">
              <a:spLocks noChangeArrowheads="1"/>
            </p:cNvSpPr>
            <p:nvPr/>
          </p:nvSpPr>
          <p:spPr bwMode="auto">
            <a:xfrm>
              <a:off x="2157" y="450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  <a:endParaRPr kumimoji="1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6895" name="Text Box 95"/>
            <p:cNvSpPr txBox="1">
              <a:spLocks noChangeArrowheads="1"/>
            </p:cNvSpPr>
            <p:nvPr/>
          </p:nvSpPr>
          <p:spPr bwMode="auto">
            <a:xfrm>
              <a:off x="2157" y="882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–</a:t>
              </a:r>
              <a:endParaRPr kumimoji="1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6896" name="Text Box 96"/>
            <p:cNvSpPr txBox="1">
              <a:spLocks noChangeArrowheads="1"/>
            </p:cNvSpPr>
            <p:nvPr/>
          </p:nvSpPr>
          <p:spPr bwMode="auto">
            <a:xfrm>
              <a:off x="215" y="354"/>
              <a:ext cx="2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  <a:endParaRPr kumimoji="1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94251" name="Group 97"/>
            <p:cNvGrpSpPr/>
            <p:nvPr/>
          </p:nvGrpSpPr>
          <p:grpSpPr bwMode="auto">
            <a:xfrm>
              <a:off x="380" y="1104"/>
              <a:ext cx="148" cy="207"/>
              <a:chOff x="2160" y="1713"/>
              <a:chExt cx="148" cy="207"/>
            </a:xfrm>
          </p:grpSpPr>
          <p:grpSp>
            <p:nvGrpSpPr>
              <p:cNvPr id="94253" name="Group 98"/>
              <p:cNvGrpSpPr/>
              <p:nvPr/>
            </p:nvGrpSpPr>
            <p:grpSpPr bwMode="auto">
              <a:xfrm>
                <a:off x="2160" y="1767"/>
                <a:ext cx="148" cy="153"/>
                <a:chOff x="720" y="2736"/>
                <a:chExt cx="185" cy="192"/>
              </a:xfrm>
            </p:grpSpPr>
            <p:sp>
              <p:nvSpPr>
                <p:cNvPr id="94255" name="Line 99"/>
                <p:cNvSpPr>
                  <a:spLocks noChangeShapeType="1"/>
                </p:cNvSpPr>
                <p:nvPr/>
              </p:nvSpPr>
              <p:spPr bwMode="auto">
                <a:xfrm>
                  <a:off x="720" y="2928"/>
                  <a:ext cx="18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4256" name="Line 100"/>
                <p:cNvSpPr>
                  <a:spLocks noChangeShapeType="1"/>
                </p:cNvSpPr>
                <p:nvPr/>
              </p:nvSpPr>
              <p:spPr bwMode="auto">
                <a:xfrm>
                  <a:off x="816" y="2736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94254" name="Oval 101"/>
              <p:cNvSpPr>
                <a:spLocks noChangeArrowheads="1"/>
              </p:cNvSpPr>
              <p:nvPr/>
            </p:nvSpPr>
            <p:spPr bwMode="auto">
              <a:xfrm>
                <a:off x="2208" y="1713"/>
                <a:ext cx="63" cy="63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16902" name="Text Box 102"/>
            <p:cNvSpPr txBox="1">
              <a:spLocks noChangeArrowheads="1"/>
            </p:cNvSpPr>
            <p:nvPr/>
          </p:nvSpPr>
          <p:spPr bwMode="auto">
            <a:xfrm>
              <a:off x="192" y="858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–</a:t>
              </a:r>
              <a:endParaRPr kumimoji="1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716903" name="Rectangle 103"/>
          <p:cNvSpPr>
            <a:spLocks noChangeArrowheads="1"/>
          </p:cNvSpPr>
          <p:nvPr/>
        </p:nvSpPr>
        <p:spPr bwMode="auto">
          <a:xfrm>
            <a:off x="6267450" y="2473325"/>
            <a:ext cx="1079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endParaRPr kumimoji="1" lang="zh-CN" altLang="en-US" sz="2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02" grpId="0" autoUpdateAnimBg="0"/>
      <p:bldP spid="716804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Text Box 2"/>
          <p:cNvSpPr txBox="1">
            <a:spLocks noChangeArrowheads="1"/>
          </p:cNvSpPr>
          <p:nvPr/>
        </p:nvSpPr>
        <p:spPr bwMode="auto">
          <a:xfrm>
            <a:off x="381000" y="3976688"/>
            <a:ext cx="2968625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解：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对图（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2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）</a:t>
            </a:r>
            <a:r>
              <a: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            </a:t>
            </a:r>
            <a:r>
              <a:rPr kumimoji="1" lang="zh-CN" altLang="en-US" sz="2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anose="05050102010706020507" pitchFamily="18" charset="2"/>
              </a:rPr>
              <a:t>      </a:t>
            </a:r>
            <a:endParaRPr kumimoji="1" lang="zh-CN" altLang="en-US" sz="2800">
              <a:effectLst>
                <a:outerShdw blurRad="38100" dist="38100" dir="2700000" algn="tl">
                  <a:srgbClr val="C0C0C0"/>
                </a:outerShdw>
              </a:effectLst>
              <a:sym typeface="Symbol" panose="05050102010706020507" pitchFamily="18" charset="2"/>
            </a:endParaRPr>
          </a:p>
        </p:txBody>
      </p:sp>
      <p:sp>
        <p:nvSpPr>
          <p:cNvPr id="717827" name="Text Box 3"/>
          <p:cNvSpPr txBox="1">
            <a:spLocks noChangeArrowheads="1"/>
          </p:cNvSpPr>
          <p:nvPr/>
        </p:nvSpPr>
        <p:spPr bwMode="auto">
          <a:xfrm>
            <a:off x="381000" y="2887663"/>
            <a:ext cx="7924800" cy="111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例：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电路如图所示，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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o(sat) 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=±6V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，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R</a:t>
            </a:r>
            <a:r>
              <a:rPr kumimoji="1"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= 5V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，</a:t>
            </a:r>
            <a:endParaRPr kumimoji="1" lang="zh-CN" altLang="en-US" sz="2800" b="1"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 algn="l">
              <a:lnSpc>
                <a:spcPct val="120000"/>
              </a:lnSpc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      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R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F</a:t>
            </a:r>
            <a:r>
              <a:rPr kumimoji="1"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= 20k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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，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R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2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 =1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0k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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，求上、下门限电压。</a:t>
            </a:r>
            <a:endParaRPr kumimoji="1" lang="zh-CN" altLang="en-US" sz="2800" b="1"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717828" name="Rectangle 4"/>
          <p:cNvSpPr>
            <a:spLocks noChangeArrowheads="1"/>
          </p:cNvSpPr>
          <p:nvPr/>
        </p:nvSpPr>
        <p:spPr bwMode="auto">
          <a:xfrm>
            <a:off x="2057400" y="2478088"/>
            <a:ext cx="14351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endParaRPr kumimoji="1" lang="zh-CN" altLang="en-US" sz="2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95237" name="Group 5"/>
          <p:cNvGrpSpPr/>
          <p:nvPr/>
        </p:nvGrpSpPr>
        <p:grpSpPr bwMode="auto">
          <a:xfrm>
            <a:off x="381000" y="344488"/>
            <a:ext cx="3805238" cy="2195512"/>
            <a:chOff x="3072" y="192"/>
            <a:chExt cx="2397" cy="1383"/>
          </a:xfrm>
        </p:grpSpPr>
        <p:grpSp>
          <p:nvGrpSpPr>
            <p:cNvPr id="95289" name="Group 6"/>
            <p:cNvGrpSpPr/>
            <p:nvPr/>
          </p:nvGrpSpPr>
          <p:grpSpPr bwMode="auto">
            <a:xfrm>
              <a:off x="4128" y="702"/>
              <a:ext cx="723" cy="873"/>
              <a:chOff x="1392" y="942"/>
              <a:chExt cx="723" cy="873"/>
            </a:xfrm>
          </p:grpSpPr>
          <p:sp>
            <p:nvSpPr>
              <p:cNvPr id="95328" name="Rectangle 7"/>
              <p:cNvSpPr>
                <a:spLocks noChangeArrowheads="1"/>
              </p:cNvSpPr>
              <p:nvPr/>
            </p:nvSpPr>
            <p:spPr bwMode="auto">
              <a:xfrm rot="10800000">
                <a:off x="1627" y="1440"/>
                <a:ext cx="245" cy="96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329" name="Line 8"/>
              <p:cNvSpPr>
                <a:spLocks noChangeShapeType="1"/>
              </p:cNvSpPr>
              <p:nvPr/>
            </p:nvSpPr>
            <p:spPr bwMode="auto">
              <a:xfrm>
                <a:off x="1392" y="1104"/>
                <a:ext cx="0" cy="399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330" name="Line 9"/>
              <p:cNvSpPr>
                <a:spLocks noChangeShapeType="1"/>
              </p:cNvSpPr>
              <p:nvPr/>
            </p:nvSpPr>
            <p:spPr bwMode="auto">
              <a:xfrm>
                <a:off x="1392" y="1480"/>
                <a:ext cx="243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331" name="Line 10"/>
              <p:cNvSpPr>
                <a:spLocks noChangeShapeType="1"/>
              </p:cNvSpPr>
              <p:nvPr/>
            </p:nvSpPr>
            <p:spPr bwMode="auto">
              <a:xfrm>
                <a:off x="1868" y="1480"/>
                <a:ext cx="247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332" name="Line 11"/>
              <p:cNvSpPr>
                <a:spLocks noChangeShapeType="1"/>
              </p:cNvSpPr>
              <p:nvPr/>
            </p:nvSpPr>
            <p:spPr bwMode="auto">
              <a:xfrm flipV="1">
                <a:off x="2112" y="942"/>
                <a:ext cx="0" cy="56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836" name="Text Box 12"/>
              <p:cNvSpPr txBox="1">
                <a:spLocks noChangeArrowheads="1"/>
              </p:cNvSpPr>
              <p:nvPr/>
            </p:nvSpPr>
            <p:spPr bwMode="auto">
              <a:xfrm>
                <a:off x="1584" y="1488"/>
                <a:ext cx="5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kumimoji="1" lang="en-US" altLang="zh-CN" sz="28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R</a:t>
                </a:r>
                <a:r>
                  <a:rPr kumimoji="1" lang="en-US" altLang="zh-CN" sz="28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F</a:t>
                </a:r>
                <a:endParaRPr kumimoji="1"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717837" name="Rectangle 13"/>
            <p:cNvSpPr>
              <a:spLocks noChangeArrowheads="1"/>
            </p:cNvSpPr>
            <p:nvPr/>
          </p:nvSpPr>
          <p:spPr bwMode="auto">
            <a:xfrm>
              <a:off x="3744" y="873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kumimoji="1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95291" name="Group 14"/>
            <p:cNvGrpSpPr/>
            <p:nvPr/>
          </p:nvGrpSpPr>
          <p:grpSpPr bwMode="auto">
            <a:xfrm>
              <a:off x="3072" y="192"/>
              <a:ext cx="2397" cy="1104"/>
              <a:chOff x="336" y="432"/>
              <a:chExt cx="2397" cy="1104"/>
            </a:xfrm>
          </p:grpSpPr>
          <p:sp>
            <p:nvSpPr>
              <p:cNvPr id="717839" name="Text Box 15"/>
              <p:cNvSpPr txBox="1">
                <a:spLocks noChangeArrowheads="1"/>
              </p:cNvSpPr>
              <p:nvPr/>
            </p:nvSpPr>
            <p:spPr bwMode="auto">
              <a:xfrm>
                <a:off x="2301" y="960"/>
                <a:ext cx="43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kumimoji="1" lang="en-US" altLang="zh-CN" sz="28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u</a:t>
                </a:r>
                <a:r>
                  <a:rPr kumimoji="1" lang="en-US" altLang="zh-CN" sz="2800" b="1" baseline="-250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o</a:t>
                </a:r>
                <a:endParaRPr kumimoji="1"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17840" name="Text Box 16"/>
              <p:cNvSpPr txBox="1">
                <a:spLocks noChangeArrowheads="1"/>
              </p:cNvSpPr>
              <p:nvPr/>
            </p:nvSpPr>
            <p:spPr bwMode="auto">
              <a:xfrm>
                <a:off x="336" y="873"/>
                <a:ext cx="43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kumimoji="1" lang="en-US" altLang="zh-CN" sz="28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u</a:t>
                </a:r>
                <a:r>
                  <a:rPr kumimoji="1" lang="en-US" altLang="zh-CN" sz="2800" b="1" baseline="-250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</a:t>
                </a:r>
                <a:endParaRPr kumimoji="1"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95294" name="Rectangle 17"/>
              <p:cNvSpPr>
                <a:spLocks noChangeArrowheads="1"/>
              </p:cNvSpPr>
              <p:nvPr/>
            </p:nvSpPr>
            <p:spPr bwMode="auto">
              <a:xfrm>
                <a:off x="1038" y="1056"/>
                <a:ext cx="258" cy="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99CC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295" name="Rectangle 18"/>
              <p:cNvSpPr>
                <a:spLocks noChangeArrowheads="1"/>
              </p:cNvSpPr>
              <p:nvPr/>
            </p:nvSpPr>
            <p:spPr bwMode="auto">
              <a:xfrm>
                <a:off x="1038" y="797"/>
                <a:ext cx="258" cy="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99CC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296" name="Line 19"/>
              <p:cNvSpPr>
                <a:spLocks noChangeShapeType="1"/>
              </p:cNvSpPr>
              <p:nvPr/>
            </p:nvSpPr>
            <p:spPr bwMode="auto">
              <a:xfrm flipH="1">
                <a:off x="624" y="835"/>
                <a:ext cx="41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297" name="Line 20"/>
              <p:cNvSpPr>
                <a:spLocks noChangeShapeType="1"/>
              </p:cNvSpPr>
              <p:nvPr/>
            </p:nvSpPr>
            <p:spPr bwMode="auto">
              <a:xfrm flipH="1">
                <a:off x="864" y="1104"/>
                <a:ext cx="1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298" name="Rectangle 21" descr="40%"/>
              <p:cNvSpPr>
                <a:spLocks noChangeArrowheads="1"/>
              </p:cNvSpPr>
              <p:nvPr/>
            </p:nvSpPr>
            <p:spPr bwMode="auto">
              <a:xfrm>
                <a:off x="1486" y="605"/>
                <a:ext cx="518" cy="61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pattFill prst="pct40">
                      <a:fgClr>
                        <a:srgbClr val="FF9900"/>
                      </a:fgClr>
                      <a:bgClr>
                        <a:srgbClr val="FFFFFF"/>
                      </a:bgClr>
                    </a:patt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846" name="Text Box 22"/>
              <p:cNvSpPr txBox="1">
                <a:spLocks noChangeArrowheads="1"/>
              </p:cNvSpPr>
              <p:nvPr/>
            </p:nvSpPr>
            <p:spPr bwMode="auto">
              <a:xfrm>
                <a:off x="1479" y="928"/>
                <a:ext cx="22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  <a:endParaRPr kumimoji="1"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17847" name="Text Box 23"/>
              <p:cNvSpPr txBox="1">
                <a:spLocks noChangeArrowheads="1"/>
              </p:cNvSpPr>
              <p:nvPr/>
            </p:nvSpPr>
            <p:spPr bwMode="auto">
              <a:xfrm>
                <a:off x="1797" y="787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  <a:endParaRPr kumimoji="1"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17848" name="Text Box 24"/>
              <p:cNvSpPr txBox="1">
                <a:spLocks noChangeArrowheads="1"/>
              </p:cNvSpPr>
              <p:nvPr/>
            </p:nvSpPr>
            <p:spPr bwMode="auto">
              <a:xfrm>
                <a:off x="1696" y="569"/>
                <a:ext cx="5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kumimoji="1"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创艺简宋体" pitchFamily="2" charset="-122"/>
                    <a:sym typeface="Symbol" panose="05050102010706020507" pitchFamily="18" charset="2"/>
                  </a:rPr>
                  <a:t></a:t>
                </a:r>
                <a:endPara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95302" name="Line 25"/>
              <p:cNvSpPr>
                <a:spLocks noChangeShapeType="1"/>
              </p:cNvSpPr>
              <p:nvPr/>
            </p:nvSpPr>
            <p:spPr bwMode="auto">
              <a:xfrm>
                <a:off x="1286" y="1095"/>
                <a:ext cx="19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303" name="Line 26"/>
              <p:cNvSpPr>
                <a:spLocks noChangeShapeType="1"/>
              </p:cNvSpPr>
              <p:nvPr/>
            </p:nvSpPr>
            <p:spPr bwMode="auto">
              <a:xfrm>
                <a:off x="2004" y="931"/>
                <a:ext cx="25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304" name="Line 27"/>
              <p:cNvSpPr>
                <a:spLocks noChangeShapeType="1"/>
              </p:cNvSpPr>
              <p:nvPr/>
            </p:nvSpPr>
            <p:spPr bwMode="auto">
              <a:xfrm>
                <a:off x="1389" y="432"/>
                <a:ext cx="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305" name="Line 28"/>
              <p:cNvSpPr>
                <a:spLocks noChangeShapeType="1"/>
              </p:cNvSpPr>
              <p:nvPr/>
            </p:nvSpPr>
            <p:spPr bwMode="auto">
              <a:xfrm>
                <a:off x="1286" y="836"/>
                <a:ext cx="19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853" name="Text Box 29"/>
              <p:cNvSpPr txBox="1">
                <a:spLocks noChangeArrowheads="1"/>
              </p:cNvSpPr>
              <p:nvPr/>
            </p:nvSpPr>
            <p:spPr bwMode="auto">
              <a:xfrm>
                <a:off x="1486" y="656"/>
                <a:ext cx="32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–</a:t>
                </a:r>
                <a:endParaRPr kumimoji="1"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17854" name="Text Box 30"/>
              <p:cNvSpPr txBox="1">
                <a:spLocks noChangeArrowheads="1"/>
              </p:cNvSpPr>
              <p:nvPr/>
            </p:nvSpPr>
            <p:spPr bwMode="auto">
              <a:xfrm rot="5400000">
                <a:off x="1554" y="581"/>
                <a:ext cx="23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anose="05050102010706020507" pitchFamily="18" charset="2"/>
                  </a:rPr>
                  <a:t></a:t>
                </a:r>
                <a:endPara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95308" name="Oval 31"/>
              <p:cNvSpPr>
                <a:spLocks noChangeArrowheads="1"/>
              </p:cNvSpPr>
              <p:nvPr/>
            </p:nvSpPr>
            <p:spPr bwMode="auto">
              <a:xfrm>
                <a:off x="2253" y="897"/>
                <a:ext cx="63" cy="63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309" name="Oval 32"/>
              <p:cNvSpPr>
                <a:spLocks noChangeArrowheads="1"/>
              </p:cNvSpPr>
              <p:nvPr/>
            </p:nvSpPr>
            <p:spPr bwMode="auto">
              <a:xfrm>
                <a:off x="576" y="801"/>
                <a:ext cx="63" cy="63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857" name="Text Box 33"/>
              <p:cNvSpPr txBox="1">
                <a:spLocks noChangeArrowheads="1"/>
              </p:cNvSpPr>
              <p:nvPr/>
            </p:nvSpPr>
            <p:spPr bwMode="auto">
              <a:xfrm>
                <a:off x="991" y="441"/>
                <a:ext cx="35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kumimoji="1" lang="en-US" altLang="zh-CN" sz="28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R</a:t>
                </a:r>
                <a:r>
                  <a:rPr kumimoji="1" lang="en-US" altLang="zh-CN" sz="28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  <a:endPara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grpSp>
            <p:nvGrpSpPr>
              <p:cNvPr id="95311" name="Group 34"/>
              <p:cNvGrpSpPr/>
              <p:nvPr/>
            </p:nvGrpSpPr>
            <p:grpSpPr bwMode="auto">
              <a:xfrm>
                <a:off x="2205" y="1329"/>
                <a:ext cx="148" cy="207"/>
                <a:chOff x="2160" y="1713"/>
                <a:chExt cx="148" cy="207"/>
              </a:xfrm>
            </p:grpSpPr>
            <p:grpSp>
              <p:nvGrpSpPr>
                <p:cNvPr id="95324" name="Group 35"/>
                <p:cNvGrpSpPr/>
                <p:nvPr/>
              </p:nvGrpSpPr>
              <p:grpSpPr bwMode="auto">
                <a:xfrm>
                  <a:off x="2160" y="1767"/>
                  <a:ext cx="148" cy="153"/>
                  <a:chOff x="720" y="2736"/>
                  <a:chExt cx="185" cy="192"/>
                </a:xfrm>
              </p:grpSpPr>
              <p:sp>
                <p:nvSpPr>
                  <p:cNvPr id="95326" name="Line 36"/>
                  <p:cNvSpPr>
                    <a:spLocks noChangeShapeType="1"/>
                  </p:cNvSpPr>
                  <p:nvPr/>
                </p:nvSpPr>
                <p:spPr bwMode="auto">
                  <a:xfrm>
                    <a:off x="720" y="2928"/>
                    <a:ext cx="18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327" name="Line 37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7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5325" name="Oval 38"/>
                <p:cNvSpPr>
                  <a:spLocks noChangeArrowheads="1"/>
                </p:cNvSpPr>
                <p:nvPr/>
              </p:nvSpPr>
              <p:spPr bwMode="auto">
                <a:xfrm>
                  <a:off x="2208" y="1713"/>
                  <a:ext cx="63" cy="63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17863" name="Text Box 39"/>
              <p:cNvSpPr txBox="1">
                <a:spLocks noChangeArrowheads="1"/>
              </p:cNvSpPr>
              <p:nvPr/>
            </p:nvSpPr>
            <p:spPr bwMode="auto">
              <a:xfrm>
                <a:off x="2301" y="777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kumimoji="1" lang="en-US" altLang="zh-CN" sz="28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  <a:endParaRPr kumimoji="1"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17864" name="Text Box 40"/>
              <p:cNvSpPr txBox="1">
                <a:spLocks noChangeArrowheads="1"/>
              </p:cNvSpPr>
              <p:nvPr/>
            </p:nvSpPr>
            <p:spPr bwMode="auto">
              <a:xfrm>
                <a:off x="2301" y="1209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kumimoji="1" lang="en-US" altLang="zh-CN" sz="28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–</a:t>
                </a:r>
                <a:endParaRPr kumimoji="1"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grpSp>
            <p:nvGrpSpPr>
              <p:cNvPr id="95314" name="Group 41"/>
              <p:cNvGrpSpPr/>
              <p:nvPr/>
            </p:nvGrpSpPr>
            <p:grpSpPr bwMode="auto">
              <a:xfrm>
                <a:off x="768" y="1104"/>
                <a:ext cx="193" cy="197"/>
                <a:chOff x="720" y="2736"/>
                <a:chExt cx="185" cy="192"/>
              </a:xfrm>
            </p:grpSpPr>
            <p:sp>
              <p:nvSpPr>
                <p:cNvPr id="95322" name="Line 42"/>
                <p:cNvSpPr>
                  <a:spLocks noChangeShapeType="1"/>
                </p:cNvSpPr>
                <p:nvPr/>
              </p:nvSpPr>
              <p:spPr bwMode="auto">
                <a:xfrm>
                  <a:off x="720" y="2928"/>
                  <a:ext cx="18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5323" name="Line 43"/>
                <p:cNvSpPr>
                  <a:spLocks noChangeShapeType="1"/>
                </p:cNvSpPr>
                <p:nvPr/>
              </p:nvSpPr>
              <p:spPr bwMode="auto">
                <a:xfrm>
                  <a:off x="816" y="2736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17868" name="Text Box 44"/>
              <p:cNvSpPr txBox="1">
                <a:spLocks noChangeArrowheads="1"/>
              </p:cNvSpPr>
              <p:nvPr/>
            </p:nvSpPr>
            <p:spPr bwMode="auto">
              <a:xfrm>
                <a:off x="359" y="681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kumimoji="1" lang="en-US" altLang="zh-CN" sz="28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  <a:endParaRPr kumimoji="1"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grpSp>
            <p:nvGrpSpPr>
              <p:cNvPr id="95316" name="Group 45"/>
              <p:cNvGrpSpPr/>
              <p:nvPr/>
            </p:nvGrpSpPr>
            <p:grpSpPr bwMode="auto">
              <a:xfrm>
                <a:off x="524" y="1329"/>
                <a:ext cx="148" cy="207"/>
                <a:chOff x="2160" y="1713"/>
                <a:chExt cx="148" cy="207"/>
              </a:xfrm>
            </p:grpSpPr>
            <p:grpSp>
              <p:nvGrpSpPr>
                <p:cNvPr id="95318" name="Group 46"/>
                <p:cNvGrpSpPr/>
                <p:nvPr/>
              </p:nvGrpSpPr>
              <p:grpSpPr bwMode="auto">
                <a:xfrm>
                  <a:off x="2160" y="1767"/>
                  <a:ext cx="148" cy="153"/>
                  <a:chOff x="720" y="2736"/>
                  <a:chExt cx="185" cy="192"/>
                </a:xfrm>
              </p:grpSpPr>
              <p:sp>
                <p:nvSpPr>
                  <p:cNvPr id="95320" name="Line 47"/>
                  <p:cNvSpPr>
                    <a:spLocks noChangeShapeType="1"/>
                  </p:cNvSpPr>
                  <p:nvPr/>
                </p:nvSpPr>
                <p:spPr bwMode="auto">
                  <a:xfrm>
                    <a:off x="720" y="2928"/>
                    <a:ext cx="18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5321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7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5319" name="Oval 49"/>
                <p:cNvSpPr>
                  <a:spLocks noChangeArrowheads="1"/>
                </p:cNvSpPr>
                <p:nvPr/>
              </p:nvSpPr>
              <p:spPr bwMode="auto">
                <a:xfrm>
                  <a:off x="2208" y="1713"/>
                  <a:ext cx="63" cy="63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17874" name="Text Box 50"/>
              <p:cNvSpPr txBox="1">
                <a:spLocks noChangeArrowheads="1"/>
              </p:cNvSpPr>
              <p:nvPr/>
            </p:nvSpPr>
            <p:spPr bwMode="auto">
              <a:xfrm>
                <a:off x="336" y="1185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kumimoji="1" lang="en-US" altLang="zh-CN" sz="28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–</a:t>
                </a:r>
                <a:endParaRPr kumimoji="1"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grpSp>
        <p:nvGrpSpPr>
          <p:cNvPr id="95238" name="Group 51"/>
          <p:cNvGrpSpPr/>
          <p:nvPr/>
        </p:nvGrpSpPr>
        <p:grpSpPr bwMode="auto">
          <a:xfrm>
            <a:off x="4500563" y="330200"/>
            <a:ext cx="3959225" cy="2147888"/>
            <a:chOff x="192" y="96"/>
            <a:chExt cx="2397" cy="1353"/>
          </a:xfrm>
        </p:grpSpPr>
        <p:sp>
          <p:nvSpPr>
            <p:cNvPr id="95241" name="Oval 52"/>
            <p:cNvSpPr>
              <a:spLocks noChangeArrowheads="1"/>
            </p:cNvSpPr>
            <p:nvPr/>
          </p:nvSpPr>
          <p:spPr bwMode="auto">
            <a:xfrm rot="5400000">
              <a:off x="624" y="960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42" name="Line 53"/>
            <p:cNvSpPr>
              <a:spLocks noChangeShapeType="1"/>
            </p:cNvSpPr>
            <p:nvPr/>
          </p:nvSpPr>
          <p:spPr bwMode="auto">
            <a:xfrm>
              <a:off x="1119" y="96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43" name="Line 54"/>
            <p:cNvSpPr>
              <a:spLocks noChangeShapeType="1"/>
            </p:cNvSpPr>
            <p:nvPr/>
          </p:nvSpPr>
          <p:spPr bwMode="auto">
            <a:xfrm>
              <a:off x="637" y="1296"/>
              <a:ext cx="17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44" name="Line 55"/>
            <p:cNvSpPr>
              <a:spLocks noChangeShapeType="1"/>
            </p:cNvSpPr>
            <p:nvPr/>
          </p:nvSpPr>
          <p:spPr bwMode="auto">
            <a:xfrm>
              <a:off x="720" y="768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880" name="Text Box 56"/>
            <p:cNvSpPr txBox="1">
              <a:spLocks noChangeArrowheads="1"/>
            </p:cNvSpPr>
            <p:nvPr/>
          </p:nvSpPr>
          <p:spPr bwMode="auto">
            <a:xfrm>
              <a:off x="720" y="76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  <a:endParaRPr kumimoji="1" lang="en-US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7881" name="Text Box 57"/>
            <p:cNvSpPr txBox="1">
              <a:spLocks noChangeArrowheads="1"/>
            </p:cNvSpPr>
            <p:nvPr/>
          </p:nvSpPr>
          <p:spPr bwMode="auto">
            <a:xfrm>
              <a:off x="768" y="91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4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U</a:t>
              </a:r>
              <a:r>
                <a:rPr kumimoji="1" lang="en-US" altLang="zh-CN" sz="2400" b="1" i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endParaRPr kumimoji="1" lang="en-US" altLang="zh-CN" sz="32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7882" name="Text Box 58"/>
            <p:cNvSpPr txBox="1">
              <a:spLocks noChangeArrowheads="1"/>
            </p:cNvSpPr>
            <p:nvPr/>
          </p:nvSpPr>
          <p:spPr bwMode="auto">
            <a:xfrm>
              <a:off x="723" y="1033"/>
              <a:ext cx="2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–</a:t>
              </a:r>
              <a:endParaRPr kumimoji="1"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endParaRPr>
            </a:p>
          </p:txBody>
        </p:sp>
        <p:grpSp>
          <p:nvGrpSpPr>
            <p:cNvPr id="95248" name="Group 59"/>
            <p:cNvGrpSpPr/>
            <p:nvPr/>
          </p:nvGrpSpPr>
          <p:grpSpPr bwMode="auto">
            <a:xfrm>
              <a:off x="1248" y="615"/>
              <a:ext cx="723" cy="834"/>
              <a:chOff x="1392" y="942"/>
              <a:chExt cx="723" cy="834"/>
            </a:xfrm>
          </p:grpSpPr>
          <p:sp>
            <p:nvSpPr>
              <p:cNvPr id="95283" name="Rectangle 60"/>
              <p:cNvSpPr>
                <a:spLocks noChangeArrowheads="1"/>
              </p:cNvSpPr>
              <p:nvPr/>
            </p:nvSpPr>
            <p:spPr bwMode="auto">
              <a:xfrm rot="10800000">
                <a:off x="1627" y="1440"/>
                <a:ext cx="245" cy="96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284" name="Line 61"/>
              <p:cNvSpPr>
                <a:spLocks noChangeShapeType="1"/>
              </p:cNvSpPr>
              <p:nvPr/>
            </p:nvSpPr>
            <p:spPr bwMode="auto">
              <a:xfrm>
                <a:off x="1392" y="1104"/>
                <a:ext cx="0" cy="399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285" name="Line 62"/>
              <p:cNvSpPr>
                <a:spLocks noChangeShapeType="1"/>
              </p:cNvSpPr>
              <p:nvPr/>
            </p:nvSpPr>
            <p:spPr bwMode="auto">
              <a:xfrm>
                <a:off x="1392" y="1480"/>
                <a:ext cx="243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286" name="Line 63"/>
              <p:cNvSpPr>
                <a:spLocks noChangeShapeType="1"/>
              </p:cNvSpPr>
              <p:nvPr/>
            </p:nvSpPr>
            <p:spPr bwMode="auto">
              <a:xfrm>
                <a:off x="1868" y="1480"/>
                <a:ext cx="247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5287" name="Line 64"/>
              <p:cNvSpPr>
                <a:spLocks noChangeShapeType="1"/>
              </p:cNvSpPr>
              <p:nvPr/>
            </p:nvSpPr>
            <p:spPr bwMode="auto">
              <a:xfrm flipV="1">
                <a:off x="2112" y="942"/>
                <a:ext cx="0" cy="56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7889" name="Text Box 65"/>
              <p:cNvSpPr txBox="1">
                <a:spLocks noChangeArrowheads="1"/>
              </p:cNvSpPr>
              <p:nvPr/>
            </p:nvSpPr>
            <p:spPr bwMode="auto">
              <a:xfrm>
                <a:off x="1584" y="1488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kumimoji="1" lang="en-US" altLang="zh-CN" sz="24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R</a:t>
                </a:r>
                <a:r>
                  <a:rPr kumimoji="1" lang="en-US" altLang="zh-CN" sz="24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F</a:t>
                </a:r>
                <a:endPara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717890" name="Rectangle 66"/>
            <p:cNvSpPr>
              <a:spLocks noChangeArrowheads="1"/>
            </p:cNvSpPr>
            <p:nvPr/>
          </p:nvSpPr>
          <p:spPr bwMode="auto">
            <a:xfrm>
              <a:off x="864" y="768"/>
              <a:ext cx="2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kumimoji="1" lang="en-US" altLang="zh-CN" sz="2400" b="1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7891" name="Text Box 67"/>
            <p:cNvSpPr txBox="1">
              <a:spLocks noChangeArrowheads="1"/>
            </p:cNvSpPr>
            <p:nvPr/>
          </p:nvSpPr>
          <p:spPr bwMode="auto">
            <a:xfrm>
              <a:off x="2157" y="633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u</a:t>
              </a:r>
              <a:r>
                <a:rPr kumimoji="1" lang="en-US" altLang="zh-CN" sz="2800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</a:t>
              </a:r>
              <a:endPara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7892" name="Text Box 68"/>
            <p:cNvSpPr txBox="1">
              <a:spLocks noChangeArrowheads="1"/>
            </p:cNvSpPr>
            <p:nvPr/>
          </p:nvSpPr>
          <p:spPr bwMode="auto">
            <a:xfrm>
              <a:off x="192" y="585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u</a:t>
              </a:r>
              <a:r>
                <a:rPr kumimoji="1" lang="en-US" altLang="zh-CN" sz="2800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endPara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5252" name="Rectangle 69"/>
            <p:cNvSpPr>
              <a:spLocks noChangeArrowheads="1"/>
            </p:cNvSpPr>
            <p:nvPr/>
          </p:nvSpPr>
          <p:spPr bwMode="auto">
            <a:xfrm>
              <a:off x="894" y="729"/>
              <a:ext cx="258" cy="7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53" name="Rectangle 70"/>
            <p:cNvSpPr>
              <a:spLocks noChangeArrowheads="1"/>
            </p:cNvSpPr>
            <p:nvPr/>
          </p:nvSpPr>
          <p:spPr bwMode="auto">
            <a:xfrm>
              <a:off x="894" y="470"/>
              <a:ext cx="258" cy="7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54" name="Line 71"/>
            <p:cNvSpPr>
              <a:spLocks noChangeShapeType="1"/>
            </p:cNvSpPr>
            <p:nvPr/>
          </p:nvSpPr>
          <p:spPr bwMode="auto">
            <a:xfrm flipH="1">
              <a:off x="480" y="508"/>
              <a:ext cx="4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55" name="Line 72"/>
            <p:cNvSpPr>
              <a:spLocks noChangeShapeType="1"/>
            </p:cNvSpPr>
            <p:nvPr/>
          </p:nvSpPr>
          <p:spPr bwMode="auto">
            <a:xfrm flipH="1">
              <a:off x="720" y="777"/>
              <a:ext cx="1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56" name="Rectangle 73" descr="40%"/>
            <p:cNvSpPr>
              <a:spLocks noChangeArrowheads="1"/>
            </p:cNvSpPr>
            <p:nvPr/>
          </p:nvSpPr>
          <p:spPr bwMode="auto">
            <a:xfrm>
              <a:off x="1342" y="278"/>
              <a:ext cx="518" cy="61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pattFill prst="pct40">
                    <a:fgClr>
                      <a:srgbClr val="FF9900"/>
                    </a:fgClr>
                    <a:bgClr>
                      <a:srgbClr val="FFFFFF"/>
                    </a:bgClr>
                  </a:patt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898" name="Text Box 74"/>
            <p:cNvSpPr txBox="1">
              <a:spLocks noChangeArrowheads="1"/>
            </p:cNvSpPr>
            <p:nvPr/>
          </p:nvSpPr>
          <p:spPr bwMode="auto">
            <a:xfrm>
              <a:off x="1335" y="601"/>
              <a:ext cx="22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  <a:endPara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7899" name="Text Box 75"/>
            <p:cNvSpPr txBox="1">
              <a:spLocks noChangeArrowheads="1"/>
            </p:cNvSpPr>
            <p:nvPr/>
          </p:nvSpPr>
          <p:spPr bwMode="auto">
            <a:xfrm>
              <a:off x="1653" y="460"/>
              <a:ext cx="4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  <a:endPara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7900" name="Text Box 76"/>
            <p:cNvSpPr txBox="1">
              <a:spLocks noChangeArrowheads="1"/>
            </p:cNvSpPr>
            <p:nvPr/>
          </p:nvSpPr>
          <p:spPr bwMode="auto">
            <a:xfrm>
              <a:off x="1552" y="242"/>
              <a:ext cx="5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创艺简宋体" pitchFamily="2" charset="-122"/>
                  <a:sym typeface="Symbol" panose="05050102010706020507" pitchFamily="18" charset="2"/>
                </a:rPr>
                <a:t>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5260" name="Line 77"/>
            <p:cNvSpPr>
              <a:spLocks noChangeShapeType="1"/>
            </p:cNvSpPr>
            <p:nvPr/>
          </p:nvSpPr>
          <p:spPr bwMode="auto">
            <a:xfrm>
              <a:off x="1142" y="768"/>
              <a:ext cx="1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61" name="Line 78"/>
            <p:cNvSpPr>
              <a:spLocks noChangeShapeType="1"/>
            </p:cNvSpPr>
            <p:nvPr/>
          </p:nvSpPr>
          <p:spPr bwMode="auto">
            <a:xfrm>
              <a:off x="1860" y="604"/>
              <a:ext cx="2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62" name="Line 79"/>
            <p:cNvSpPr>
              <a:spLocks noChangeShapeType="1"/>
            </p:cNvSpPr>
            <p:nvPr/>
          </p:nvSpPr>
          <p:spPr bwMode="auto">
            <a:xfrm>
              <a:off x="1245" y="105"/>
              <a:ext cx="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63" name="Line 80"/>
            <p:cNvSpPr>
              <a:spLocks noChangeShapeType="1"/>
            </p:cNvSpPr>
            <p:nvPr/>
          </p:nvSpPr>
          <p:spPr bwMode="auto">
            <a:xfrm>
              <a:off x="1142" y="509"/>
              <a:ext cx="1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905" name="Text Box 81"/>
            <p:cNvSpPr txBox="1">
              <a:spLocks noChangeArrowheads="1"/>
            </p:cNvSpPr>
            <p:nvPr/>
          </p:nvSpPr>
          <p:spPr bwMode="auto">
            <a:xfrm>
              <a:off x="1342" y="329"/>
              <a:ext cx="3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–</a:t>
              </a:r>
              <a:endPara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7906" name="Text Box 82"/>
            <p:cNvSpPr txBox="1">
              <a:spLocks noChangeArrowheads="1"/>
            </p:cNvSpPr>
            <p:nvPr/>
          </p:nvSpPr>
          <p:spPr bwMode="auto">
            <a:xfrm rot="5400000">
              <a:off x="1416" y="267"/>
              <a:ext cx="234" cy="2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</a:t>
              </a:r>
              <a:endPara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5266" name="Oval 83"/>
            <p:cNvSpPr>
              <a:spLocks noChangeArrowheads="1"/>
            </p:cNvSpPr>
            <p:nvPr/>
          </p:nvSpPr>
          <p:spPr bwMode="auto">
            <a:xfrm>
              <a:off x="2109" y="570"/>
              <a:ext cx="63" cy="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5267" name="Oval 84"/>
            <p:cNvSpPr>
              <a:spLocks noChangeArrowheads="1"/>
            </p:cNvSpPr>
            <p:nvPr/>
          </p:nvSpPr>
          <p:spPr bwMode="auto">
            <a:xfrm>
              <a:off x="432" y="474"/>
              <a:ext cx="63" cy="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7909" name="Text Box 85"/>
            <p:cNvSpPr txBox="1">
              <a:spLocks noChangeArrowheads="1"/>
            </p:cNvSpPr>
            <p:nvPr/>
          </p:nvSpPr>
          <p:spPr bwMode="auto">
            <a:xfrm>
              <a:off x="895" y="192"/>
              <a:ext cx="35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95269" name="Group 86"/>
            <p:cNvGrpSpPr/>
            <p:nvPr/>
          </p:nvGrpSpPr>
          <p:grpSpPr bwMode="auto">
            <a:xfrm>
              <a:off x="2061" y="1002"/>
              <a:ext cx="148" cy="207"/>
              <a:chOff x="2160" y="1713"/>
              <a:chExt cx="148" cy="207"/>
            </a:xfrm>
          </p:grpSpPr>
          <p:grpSp>
            <p:nvGrpSpPr>
              <p:cNvPr id="95279" name="Group 87"/>
              <p:cNvGrpSpPr/>
              <p:nvPr/>
            </p:nvGrpSpPr>
            <p:grpSpPr bwMode="auto">
              <a:xfrm>
                <a:off x="2160" y="1767"/>
                <a:ext cx="148" cy="153"/>
                <a:chOff x="720" y="2736"/>
                <a:chExt cx="185" cy="192"/>
              </a:xfrm>
            </p:grpSpPr>
            <p:sp>
              <p:nvSpPr>
                <p:cNvPr id="95281" name="Line 88"/>
                <p:cNvSpPr>
                  <a:spLocks noChangeShapeType="1"/>
                </p:cNvSpPr>
                <p:nvPr/>
              </p:nvSpPr>
              <p:spPr bwMode="auto">
                <a:xfrm>
                  <a:off x="720" y="2928"/>
                  <a:ext cx="18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5282" name="Line 89"/>
                <p:cNvSpPr>
                  <a:spLocks noChangeShapeType="1"/>
                </p:cNvSpPr>
                <p:nvPr/>
              </p:nvSpPr>
              <p:spPr bwMode="auto">
                <a:xfrm>
                  <a:off x="816" y="2736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95280" name="Oval 90"/>
              <p:cNvSpPr>
                <a:spLocks noChangeArrowheads="1"/>
              </p:cNvSpPr>
              <p:nvPr/>
            </p:nvSpPr>
            <p:spPr bwMode="auto">
              <a:xfrm>
                <a:off x="2208" y="1713"/>
                <a:ext cx="63" cy="63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17915" name="Text Box 91"/>
            <p:cNvSpPr txBox="1">
              <a:spLocks noChangeArrowheads="1"/>
            </p:cNvSpPr>
            <p:nvPr/>
          </p:nvSpPr>
          <p:spPr bwMode="auto">
            <a:xfrm>
              <a:off x="2157" y="450"/>
              <a:ext cx="2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  <a:endParaRPr kumimoji="1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7916" name="Text Box 92"/>
            <p:cNvSpPr txBox="1">
              <a:spLocks noChangeArrowheads="1"/>
            </p:cNvSpPr>
            <p:nvPr/>
          </p:nvSpPr>
          <p:spPr bwMode="auto">
            <a:xfrm>
              <a:off x="2157" y="882"/>
              <a:ext cx="2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–</a:t>
              </a:r>
              <a:endParaRPr kumimoji="1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7917" name="Text Box 93"/>
            <p:cNvSpPr txBox="1">
              <a:spLocks noChangeArrowheads="1"/>
            </p:cNvSpPr>
            <p:nvPr/>
          </p:nvSpPr>
          <p:spPr bwMode="auto">
            <a:xfrm>
              <a:off x="215" y="354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  <a:endParaRPr kumimoji="1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95273" name="Group 94"/>
            <p:cNvGrpSpPr/>
            <p:nvPr/>
          </p:nvGrpSpPr>
          <p:grpSpPr bwMode="auto">
            <a:xfrm>
              <a:off x="380" y="1104"/>
              <a:ext cx="148" cy="207"/>
              <a:chOff x="2160" y="1713"/>
              <a:chExt cx="148" cy="207"/>
            </a:xfrm>
          </p:grpSpPr>
          <p:grpSp>
            <p:nvGrpSpPr>
              <p:cNvPr id="95275" name="Group 95"/>
              <p:cNvGrpSpPr/>
              <p:nvPr/>
            </p:nvGrpSpPr>
            <p:grpSpPr bwMode="auto">
              <a:xfrm>
                <a:off x="2160" y="1767"/>
                <a:ext cx="148" cy="153"/>
                <a:chOff x="720" y="2736"/>
                <a:chExt cx="185" cy="192"/>
              </a:xfrm>
            </p:grpSpPr>
            <p:sp>
              <p:nvSpPr>
                <p:cNvPr id="95277" name="Line 96"/>
                <p:cNvSpPr>
                  <a:spLocks noChangeShapeType="1"/>
                </p:cNvSpPr>
                <p:nvPr/>
              </p:nvSpPr>
              <p:spPr bwMode="auto">
                <a:xfrm>
                  <a:off x="720" y="2928"/>
                  <a:ext cx="18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5278" name="Line 97"/>
                <p:cNvSpPr>
                  <a:spLocks noChangeShapeType="1"/>
                </p:cNvSpPr>
                <p:nvPr/>
              </p:nvSpPr>
              <p:spPr bwMode="auto">
                <a:xfrm>
                  <a:off x="816" y="2736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95276" name="Oval 98"/>
              <p:cNvSpPr>
                <a:spLocks noChangeArrowheads="1"/>
              </p:cNvSpPr>
              <p:nvPr/>
            </p:nvSpPr>
            <p:spPr bwMode="auto">
              <a:xfrm>
                <a:off x="2208" y="1713"/>
                <a:ext cx="63" cy="63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17923" name="Text Box 99"/>
            <p:cNvSpPr txBox="1">
              <a:spLocks noChangeArrowheads="1"/>
            </p:cNvSpPr>
            <p:nvPr/>
          </p:nvSpPr>
          <p:spPr bwMode="auto">
            <a:xfrm>
              <a:off x="192" y="858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–</a:t>
              </a:r>
              <a:endParaRPr kumimoji="1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717924" name="Rectangle 100"/>
          <p:cNvSpPr>
            <a:spLocks noChangeArrowheads="1"/>
          </p:cNvSpPr>
          <p:nvPr/>
        </p:nvSpPr>
        <p:spPr bwMode="auto">
          <a:xfrm>
            <a:off x="6235700" y="2401888"/>
            <a:ext cx="12890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endParaRPr kumimoji="1" lang="zh-CN" altLang="en-US" sz="2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717925" name="Object 101"/>
          <p:cNvGraphicFramePr>
            <a:graphicFrameLocks noChangeAspect="1"/>
          </p:cNvGraphicFramePr>
          <p:nvPr/>
        </p:nvGraphicFramePr>
        <p:xfrm>
          <a:off x="1439386" y="4399281"/>
          <a:ext cx="6314440" cy="2005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45" name="公式" r:id="rId1" imgW="2667000" imgH="812800" progId="Equation.3">
                  <p:embed/>
                </p:oleObj>
              </mc:Choice>
              <mc:Fallback>
                <p:oleObj name="公式" r:id="rId1" imgW="2667000" imgH="812800" progId="Equation.3">
                  <p:embed/>
                  <p:pic>
                    <p:nvPicPr>
                      <p:cNvPr id="0" name="Object 1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386" y="4399281"/>
                        <a:ext cx="6314440" cy="20059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826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50" name="Rectangle 2"/>
          <p:cNvSpPr>
            <a:spLocks noChangeArrowheads="1"/>
          </p:cNvSpPr>
          <p:nvPr/>
        </p:nvSpPr>
        <p:spPr bwMode="auto">
          <a:xfrm>
            <a:off x="2057400" y="2549525"/>
            <a:ext cx="165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endParaRPr kumimoji="1" lang="zh-CN" altLang="en-US" sz="2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96259" name="Group 3"/>
          <p:cNvGrpSpPr/>
          <p:nvPr/>
        </p:nvGrpSpPr>
        <p:grpSpPr bwMode="auto">
          <a:xfrm>
            <a:off x="381000" y="415925"/>
            <a:ext cx="3805238" cy="2195513"/>
            <a:chOff x="3072" y="192"/>
            <a:chExt cx="2397" cy="1383"/>
          </a:xfrm>
        </p:grpSpPr>
        <p:grpSp>
          <p:nvGrpSpPr>
            <p:cNvPr id="96380" name="Group 4"/>
            <p:cNvGrpSpPr/>
            <p:nvPr/>
          </p:nvGrpSpPr>
          <p:grpSpPr bwMode="auto">
            <a:xfrm>
              <a:off x="4128" y="702"/>
              <a:ext cx="723" cy="873"/>
              <a:chOff x="1392" y="942"/>
              <a:chExt cx="723" cy="873"/>
            </a:xfrm>
          </p:grpSpPr>
          <p:sp>
            <p:nvSpPr>
              <p:cNvPr id="96419" name="Rectangle 5"/>
              <p:cNvSpPr>
                <a:spLocks noChangeArrowheads="1"/>
              </p:cNvSpPr>
              <p:nvPr/>
            </p:nvSpPr>
            <p:spPr bwMode="auto">
              <a:xfrm rot="10800000">
                <a:off x="1627" y="1440"/>
                <a:ext cx="245" cy="96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420" name="Line 6"/>
              <p:cNvSpPr>
                <a:spLocks noChangeShapeType="1"/>
              </p:cNvSpPr>
              <p:nvPr/>
            </p:nvSpPr>
            <p:spPr bwMode="auto">
              <a:xfrm>
                <a:off x="1392" y="1104"/>
                <a:ext cx="0" cy="399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421" name="Line 7"/>
              <p:cNvSpPr>
                <a:spLocks noChangeShapeType="1"/>
              </p:cNvSpPr>
              <p:nvPr/>
            </p:nvSpPr>
            <p:spPr bwMode="auto">
              <a:xfrm>
                <a:off x="1392" y="1480"/>
                <a:ext cx="243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422" name="Line 8"/>
              <p:cNvSpPr>
                <a:spLocks noChangeShapeType="1"/>
              </p:cNvSpPr>
              <p:nvPr/>
            </p:nvSpPr>
            <p:spPr bwMode="auto">
              <a:xfrm>
                <a:off x="1868" y="1480"/>
                <a:ext cx="247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423" name="Line 9"/>
              <p:cNvSpPr>
                <a:spLocks noChangeShapeType="1"/>
              </p:cNvSpPr>
              <p:nvPr/>
            </p:nvSpPr>
            <p:spPr bwMode="auto">
              <a:xfrm flipV="1">
                <a:off x="2112" y="942"/>
                <a:ext cx="0" cy="56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858" name="Text Box 10"/>
              <p:cNvSpPr txBox="1">
                <a:spLocks noChangeArrowheads="1"/>
              </p:cNvSpPr>
              <p:nvPr/>
            </p:nvSpPr>
            <p:spPr bwMode="auto">
              <a:xfrm>
                <a:off x="1584" y="1488"/>
                <a:ext cx="5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kumimoji="1" lang="en-US" altLang="zh-CN" sz="28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R</a:t>
                </a:r>
                <a:r>
                  <a:rPr kumimoji="1" lang="en-US" altLang="zh-CN" sz="28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F</a:t>
                </a:r>
                <a:endParaRPr kumimoji="1"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718859" name="Rectangle 11"/>
            <p:cNvSpPr>
              <a:spLocks noChangeArrowheads="1"/>
            </p:cNvSpPr>
            <p:nvPr/>
          </p:nvSpPr>
          <p:spPr bwMode="auto">
            <a:xfrm>
              <a:off x="3744" y="873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kumimoji="1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96382" name="Group 12"/>
            <p:cNvGrpSpPr/>
            <p:nvPr/>
          </p:nvGrpSpPr>
          <p:grpSpPr bwMode="auto">
            <a:xfrm>
              <a:off x="3072" y="192"/>
              <a:ext cx="2397" cy="1104"/>
              <a:chOff x="336" y="432"/>
              <a:chExt cx="2397" cy="1104"/>
            </a:xfrm>
          </p:grpSpPr>
          <p:sp>
            <p:nvSpPr>
              <p:cNvPr id="718861" name="Text Box 13"/>
              <p:cNvSpPr txBox="1">
                <a:spLocks noChangeArrowheads="1"/>
              </p:cNvSpPr>
              <p:nvPr/>
            </p:nvSpPr>
            <p:spPr bwMode="auto">
              <a:xfrm>
                <a:off x="2301" y="960"/>
                <a:ext cx="43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kumimoji="1" lang="en-US" altLang="zh-CN" sz="28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u</a:t>
                </a:r>
                <a:r>
                  <a:rPr kumimoji="1" lang="en-US" altLang="zh-CN" sz="2800" b="1" baseline="-250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o</a:t>
                </a:r>
                <a:endParaRPr kumimoji="1"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18862" name="Text Box 14"/>
              <p:cNvSpPr txBox="1">
                <a:spLocks noChangeArrowheads="1"/>
              </p:cNvSpPr>
              <p:nvPr/>
            </p:nvSpPr>
            <p:spPr bwMode="auto">
              <a:xfrm>
                <a:off x="336" y="873"/>
                <a:ext cx="43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kumimoji="1" lang="en-US" altLang="zh-CN" sz="2800" b="1" i="1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u</a:t>
                </a:r>
                <a:r>
                  <a:rPr kumimoji="1" lang="en-US" altLang="zh-CN" sz="2800" b="1" baseline="-25000">
                    <a:solidFill>
                      <a:srgbClr val="0000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i</a:t>
                </a:r>
                <a:endParaRPr kumimoji="1" lang="en-US" altLang="zh-CN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96385" name="Rectangle 15"/>
              <p:cNvSpPr>
                <a:spLocks noChangeArrowheads="1"/>
              </p:cNvSpPr>
              <p:nvPr/>
            </p:nvSpPr>
            <p:spPr bwMode="auto">
              <a:xfrm>
                <a:off x="1038" y="1056"/>
                <a:ext cx="258" cy="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99CC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386" name="Rectangle 16"/>
              <p:cNvSpPr>
                <a:spLocks noChangeArrowheads="1"/>
              </p:cNvSpPr>
              <p:nvPr/>
            </p:nvSpPr>
            <p:spPr bwMode="auto">
              <a:xfrm>
                <a:off x="1038" y="797"/>
                <a:ext cx="258" cy="7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99CC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387" name="Line 17"/>
              <p:cNvSpPr>
                <a:spLocks noChangeShapeType="1"/>
              </p:cNvSpPr>
              <p:nvPr/>
            </p:nvSpPr>
            <p:spPr bwMode="auto">
              <a:xfrm flipH="1">
                <a:off x="624" y="835"/>
                <a:ext cx="41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388" name="Line 18"/>
              <p:cNvSpPr>
                <a:spLocks noChangeShapeType="1"/>
              </p:cNvSpPr>
              <p:nvPr/>
            </p:nvSpPr>
            <p:spPr bwMode="auto">
              <a:xfrm flipH="1">
                <a:off x="864" y="1104"/>
                <a:ext cx="16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389" name="Rectangle 19" descr="40%"/>
              <p:cNvSpPr>
                <a:spLocks noChangeArrowheads="1"/>
              </p:cNvSpPr>
              <p:nvPr/>
            </p:nvSpPr>
            <p:spPr bwMode="auto">
              <a:xfrm>
                <a:off x="1486" y="605"/>
                <a:ext cx="518" cy="619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pattFill prst="pct40">
                      <a:fgClr>
                        <a:srgbClr val="FF9900"/>
                      </a:fgClr>
                      <a:bgClr>
                        <a:srgbClr val="FFFFFF"/>
                      </a:bgClr>
                    </a:patt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868" name="Text Box 20"/>
              <p:cNvSpPr txBox="1">
                <a:spLocks noChangeArrowheads="1"/>
              </p:cNvSpPr>
              <p:nvPr/>
            </p:nvSpPr>
            <p:spPr bwMode="auto">
              <a:xfrm>
                <a:off x="1479" y="928"/>
                <a:ext cx="22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  <a:endParaRPr kumimoji="1"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18869" name="Text Box 21"/>
              <p:cNvSpPr txBox="1">
                <a:spLocks noChangeArrowheads="1"/>
              </p:cNvSpPr>
              <p:nvPr/>
            </p:nvSpPr>
            <p:spPr bwMode="auto">
              <a:xfrm>
                <a:off x="1797" y="787"/>
                <a:ext cx="402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  <a:endParaRPr kumimoji="1"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18870" name="Text Box 22"/>
              <p:cNvSpPr txBox="1">
                <a:spLocks noChangeArrowheads="1"/>
              </p:cNvSpPr>
              <p:nvPr/>
            </p:nvSpPr>
            <p:spPr bwMode="auto">
              <a:xfrm>
                <a:off x="1696" y="569"/>
                <a:ext cx="52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kumimoji="1"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ea typeface="创艺简宋体" pitchFamily="2" charset="-122"/>
                    <a:sym typeface="Symbol" panose="05050102010706020507" pitchFamily="18" charset="2"/>
                  </a:rPr>
                  <a:t></a:t>
                </a:r>
                <a:endPara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96393" name="Line 23"/>
              <p:cNvSpPr>
                <a:spLocks noChangeShapeType="1"/>
              </p:cNvSpPr>
              <p:nvPr/>
            </p:nvSpPr>
            <p:spPr bwMode="auto">
              <a:xfrm>
                <a:off x="1286" y="1095"/>
                <a:ext cx="19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394" name="Line 24"/>
              <p:cNvSpPr>
                <a:spLocks noChangeShapeType="1"/>
              </p:cNvSpPr>
              <p:nvPr/>
            </p:nvSpPr>
            <p:spPr bwMode="auto">
              <a:xfrm>
                <a:off x="2004" y="931"/>
                <a:ext cx="25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395" name="Line 25"/>
              <p:cNvSpPr>
                <a:spLocks noChangeShapeType="1"/>
              </p:cNvSpPr>
              <p:nvPr/>
            </p:nvSpPr>
            <p:spPr bwMode="auto">
              <a:xfrm>
                <a:off x="1389" y="432"/>
                <a:ext cx="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396" name="Line 26"/>
              <p:cNvSpPr>
                <a:spLocks noChangeShapeType="1"/>
              </p:cNvSpPr>
              <p:nvPr/>
            </p:nvSpPr>
            <p:spPr bwMode="auto">
              <a:xfrm>
                <a:off x="1286" y="836"/>
                <a:ext cx="19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875" name="Text Box 27"/>
              <p:cNvSpPr txBox="1">
                <a:spLocks noChangeArrowheads="1"/>
              </p:cNvSpPr>
              <p:nvPr/>
            </p:nvSpPr>
            <p:spPr bwMode="auto">
              <a:xfrm>
                <a:off x="1486" y="656"/>
                <a:ext cx="329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FF33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kumimoji="1" lang="en-US" altLang="zh-CN" sz="2800" b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–</a:t>
                </a:r>
                <a:endParaRPr kumimoji="1" lang="en-US" altLang="zh-CN" sz="28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18876" name="Text Box 28"/>
              <p:cNvSpPr txBox="1">
                <a:spLocks noChangeArrowheads="1"/>
              </p:cNvSpPr>
              <p:nvPr/>
            </p:nvSpPr>
            <p:spPr bwMode="auto">
              <a:xfrm rot="5400000">
                <a:off x="1554" y="581"/>
                <a:ext cx="23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hangingPunct="0">
                  <a:defRPr/>
                </a:pPr>
                <a:r>
                  <a:rPr lang="en-US" altLang="zh-CN" sz="2400" b="1">
                    <a:effectLst>
                      <a:outerShdw blurRad="38100" dist="38100" dir="2700000" algn="tl">
                        <a:srgbClr val="C0C0C0"/>
                      </a:outerShdw>
                    </a:effectLst>
                    <a:sym typeface="Symbol" panose="05050102010706020507" pitchFamily="18" charset="2"/>
                  </a:rPr>
                  <a:t></a:t>
                </a:r>
                <a:endPara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96399" name="Oval 29"/>
              <p:cNvSpPr>
                <a:spLocks noChangeArrowheads="1"/>
              </p:cNvSpPr>
              <p:nvPr/>
            </p:nvSpPr>
            <p:spPr bwMode="auto">
              <a:xfrm>
                <a:off x="2253" y="897"/>
                <a:ext cx="63" cy="63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400" name="Oval 30"/>
              <p:cNvSpPr>
                <a:spLocks noChangeArrowheads="1"/>
              </p:cNvSpPr>
              <p:nvPr/>
            </p:nvSpPr>
            <p:spPr bwMode="auto">
              <a:xfrm>
                <a:off x="576" y="801"/>
                <a:ext cx="63" cy="63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879" name="Text Box 31"/>
              <p:cNvSpPr txBox="1">
                <a:spLocks noChangeArrowheads="1"/>
              </p:cNvSpPr>
              <p:nvPr/>
            </p:nvSpPr>
            <p:spPr bwMode="auto">
              <a:xfrm>
                <a:off x="991" y="441"/>
                <a:ext cx="353" cy="3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kumimoji="1" lang="en-US" altLang="zh-CN" sz="28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R</a:t>
                </a:r>
                <a:r>
                  <a:rPr kumimoji="1" lang="en-US" altLang="zh-CN" sz="28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1</a:t>
                </a:r>
                <a:endPara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grpSp>
            <p:nvGrpSpPr>
              <p:cNvPr id="96402" name="Group 32"/>
              <p:cNvGrpSpPr/>
              <p:nvPr/>
            </p:nvGrpSpPr>
            <p:grpSpPr bwMode="auto">
              <a:xfrm>
                <a:off x="2205" y="1329"/>
                <a:ext cx="148" cy="207"/>
                <a:chOff x="2160" y="1713"/>
                <a:chExt cx="148" cy="207"/>
              </a:xfrm>
            </p:grpSpPr>
            <p:grpSp>
              <p:nvGrpSpPr>
                <p:cNvPr id="96415" name="Group 33"/>
                <p:cNvGrpSpPr/>
                <p:nvPr/>
              </p:nvGrpSpPr>
              <p:grpSpPr bwMode="auto">
                <a:xfrm>
                  <a:off x="2160" y="1767"/>
                  <a:ext cx="148" cy="153"/>
                  <a:chOff x="720" y="2736"/>
                  <a:chExt cx="185" cy="192"/>
                </a:xfrm>
              </p:grpSpPr>
              <p:sp>
                <p:nvSpPr>
                  <p:cNvPr id="96417" name="Line 34"/>
                  <p:cNvSpPr>
                    <a:spLocks noChangeShapeType="1"/>
                  </p:cNvSpPr>
                  <p:nvPr/>
                </p:nvSpPr>
                <p:spPr bwMode="auto">
                  <a:xfrm>
                    <a:off x="720" y="2928"/>
                    <a:ext cx="18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418" name="Line 35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7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6416" name="Oval 36"/>
                <p:cNvSpPr>
                  <a:spLocks noChangeArrowheads="1"/>
                </p:cNvSpPr>
                <p:nvPr/>
              </p:nvSpPr>
              <p:spPr bwMode="auto">
                <a:xfrm>
                  <a:off x="2208" y="1713"/>
                  <a:ext cx="63" cy="63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18885" name="Text Box 37"/>
              <p:cNvSpPr txBox="1">
                <a:spLocks noChangeArrowheads="1"/>
              </p:cNvSpPr>
              <p:nvPr/>
            </p:nvSpPr>
            <p:spPr bwMode="auto">
              <a:xfrm>
                <a:off x="2301" y="777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kumimoji="1" lang="en-US" altLang="zh-CN" sz="28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  <a:endParaRPr kumimoji="1"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sp>
            <p:nvSpPr>
              <p:cNvPr id="718886" name="Text Box 38"/>
              <p:cNvSpPr txBox="1">
                <a:spLocks noChangeArrowheads="1"/>
              </p:cNvSpPr>
              <p:nvPr/>
            </p:nvSpPr>
            <p:spPr bwMode="auto">
              <a:xfrm>
                <a:off x="2301" y="1209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kumimoji="1" lang="en-US" altLang="zh-CN" sz="28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–</a:t>
                </a:r>
                <a:endParaRPr kumimoji="1"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grpSp>
            <p:nvGrpSpPr>
              <p:cNvPr id="96405" name="Group 39"/>
              <p:cNvGrpSpPr/>
              <p:nvPr/>
            </p:nvGrpSpPr>
            <p:grpSpPr bwMode="auto">
              <a:xfrm>
                <a:off x="768" y="1104"/>
                <a:ext cx="193" cy="197"/>
                <a:chOff x="720" y="2736"/>
                <a:chExt cx="185" cy="192"/>
              </a:xfrm>
            </p:grpSpPr>
            <p:sp>
              <p:nvSpPr>
                <p:cNvPr id="96413" name="Line 40"/>
                <p:cNvSpPr>
                  <a:spLocks noChangeShapeType="1"/>
                </p:cNvSpPr>
                <p:nvPr/>
              </p:nvSpPr>
              <p:spPr bwMode="auto">
                <a:xfrm>
                  <a:off x="720" y="2928"/>
                  <a:ext cx="18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6414" name="Line 41"/>
                <p:cNvSpPr>
                  <a:spLocks noChangeShapeType="1"/>
                </p:cNvSpPr>
                <p:nvPr/>
              </p:nvSpPr>
              <p:spPr bwMode="auto">
                <a:xfrm>
                  <a:off x="816" y="2736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18890" name="Text Box 42"/>
              <p:cNvSpPr txBox="1">
                <a:spLocks noChangeArrowheads="1"/>
              </p:cNvSpPr>
              <p:nvPr/>
            </p:nvSpPr>
            <p:spPr bwMode="auto">
              <a:xfrm>
                <a:off x="359" y="681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kumimoji="1" lang="en-US" altLang="zh-CN" sz="28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+</a:t>
                </a:r>
                <a:endParaRPr kumimoji="1"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  <p:grpSp>
            <p:nvGrpSpPr>
              <p:cNvPr id="96407" name="Group 43"/>
              <p:cNvGrpSpPr/>
              <p:nvPr/>
            </p:nvGrpSpPr>
            <p:grpSpPr bwMode="auto">
              <a:xfrm>
                <a:off x="524" y="1329"/>
                <a:ext cx="148" cy="207"/>
                <a:chOff x="2160" y="1713"/>
                <a:chExt cx="148" cy="207"/>
              </a:xfrm>
            </p:grpSpPr>
            <p:grpSp>
              <p:nvGrpSpPr>
                <p:cNvPr id="96409" name="Group 44"/>
                <p:cNvGrpSpPr/>
                <p:nvPr/>
              </p:nvGrpSpPr>
              <p:grpSpPr bwMode="auto">
                <a:xfrm>
                  <a:off x="2160" y="1767"/>
                  <a:ext cx="148" cy="153"/>
                  <a:chOff x="720" y="2736"/>
                  <a:chExt cx="185" cy="192"/>
                </a:xfrm>
              </p:grpSpPr>
              <p:sp>
                <p:nvSpPr>
                  <p:cNvPr id="96411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720" y="2928"/>
                    <a:ext cx="185" cy="0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412" name="Line 46"/>
                  <p:cNvSpPr>
                    <a:spLocks noChangeShapeType="1"/>
                  </p:cNvSpPr>
                  <p:nvPr/>
                </p:nvSpPr>
                <p:spPr bwMode="auto">
                  <a:xfrm>
                    <a:off x="816" y="2736"/>
                    <a:ext cx="0" cy="192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rou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96410" name="Oval 47"/>
                <p:cNvSpPr>
                  <a:spLocks noChangeArrowheads="1"/>
                </p:cNvSpPr>
                <p:nvPr/>
              </p:nvSpPr>
              <p:spPr bwMode="auto">
                <a:xfrm>
                  <a:off x="2208" y="1713"/>
                  <a:ext cx="63" cy="63"/>
                </a:xfrm>
                <a:prstGeom prst="ellipse">
                  <a:avLst/>
                </a:prstGeom>
                <a:noFill/>
                <a:ln w="381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718896" name="Text Box 48"/>
              <p:cNvSpPr txBox="1">
                <a:spLocks noChangeArrowheads="1"/>
              </p:cNvSpPr>
              <p:nvPr/>
            </p:nvSpPr>
            <p:spPr bwMode="auto">
              <a:xfrm>
                <a:off x="336" y="1185"/>
                <a:ext cx="28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kumimoji="1" lang="en-US" altLang="zh-CN" sz="2800" b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–</a:t>
                </a:r>
                <a:endParaRPr kumimoji="1"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</p:grpSp>
      <p:grpSp>
        <p:nvGrpSpPr>
          <p:cNvPr id="96260" name="Group 49"/>
          <p:cNvGrpSpPr/>
          <p:nvPr/>
        </p:nvGrpSpPr>
        <p:grpSpPr bwMode="auto">
          <a:xfrm>
            <a:off x="4500563" y="401638"/>
            <a:ext cx="3805237" cy="2147887"/>
            <a:chOff x="192" y="96"/>
            <a:chExt cx="2397" cy="1353"/>
          </a:xfrm>
        </p:grpSpPr>
        <p:sp>
          <p:nvSpPr>
            <p:cNvPr id="96332" name="Oval 50"/>
            <p:cNvSpPr>
              <a:spLocks noChangeArrowheads="1"/>
            </p:cNvSpPr>
            <p:nvPr/>
          </p:nvSpPr>
          <p:spPr bwMode="auto">
            <a:xfrm rot="5400000">
              <a:off x="624" y="960"/>
              <a:ext cx="192" cy="192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33" name="Line 51"/>
            <p:cNvSpPr>
              <a:spLocks noChangeShapeType="1"/>
            </p:cNvSpPr>
            <p:nvPr/>
          </p:nvSpPr>
          <p:spPr bwMode="auto">
            <a:xfrm>
              <a:off x="1119" y="96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34" name="Line 52"/>
            <p:cNvSpPr>
              <a:spLocks noChangeShapeType="1"/>
            </p:cNvSpPr>
            <p:nvPr/>
          </p:nvSpPr>
          <p:spPr bwMode="auto">
            <a:xfrm>
              <a:off x="637" y="1296"/>
              <a:ext cx="17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35" name="Line 53"/>
            <p:cNvSpPr>
              <a:spLocks noChangeShapeType="1"/>
            </p:cNvSpPr>
            <p:nvPr/>
          </p:nvSpPr>
          <p:spPr bwMode="auto">
            <a:xfrm>
              <a:off x="720" y="768"/>
              <a:ext cx="0" cy="5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902" name="Text Box 54"/>
            <p:cNvSpPr txBox="1">
              <a:spLocks noChangeArrowheads="1"/>
            </p:cNvSpPr>
            <p:nvPr/>
          </p:nvSpPr>
          <p:spPr bwMode="auto">
            <a:xfrm>
              <a:off x="720" y="768"/>
              <a:ext cx="1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  <a:endParaRPr kumimoji="1" lang="en-US" altLang="zh-CN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8903" name="Text Box 55"/>
            <p:cNvSpPr txBox="1">
              <a:spLocks noChangeArrowheads="1"/>
            </p:cNvSpPr>
            <p:nvPr/>
          </p:nvSpPr>
          <p:spPr bwMode="auto">
            <a:xfrm>
              <a:off x="768" y="912"/>
              <a:ext cx="3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4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U</a:t>
              </a:r>
              <a:r>
                <a:rPr kumimoji="1" lang="en-US" altLang="zh-CN" sz="2400" b="1" i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endParaRPr kumimoji="1" lang="en-US" altLang="zh-CN" sz="32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8904" name="Text Box 56"/>
            <p:cNvSpPr txBox="1">
              <a:spLocks noChangeArrowheads="1"/>
            </p:cNvSpPr>
            <p:nvPr/>
          </p:nvSpPr>
          <p:spPr bwMode="auto">
            <a:xfrm>
              <a:off x="720" y="103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kumimoji="1" lang="en-US" altLang="zh-CN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–</a:t>
              </a:r>
              <a:endParaRPr kumimoji="1" lang="en-US" altLang="zh-CN" sz="32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endParaRPr>
            </a:p>
          </p:txBody>
        </p:sp>
        <p:grpSp>
          <p:nvGrpSpPr>
            <p:cNvPr id="96339" name="Group 57"/>
            <p:cNvGrpSpPr/>
            <p:nvPr/>
          </p:nvGrpSpPr>
          <p:grpSpPr bwMode="auto">
            <a:xfrm>
              <a:off x="1248" y="615"/>
              <a:ext cx="723" cy="834"/>
              <a:chOff x="1392" y="942"/>
              <a:chExt cx="723" cy="834"/>
            </a:xfrm>
          </p:grpSpPr>
          <p:sp>
            <p:nvSpPr>
              <p:cNvPr id="96374" name="Rectangle 58"/>
              <p:cNvSpPr>
                <a:spLocks noChangeArrowheads="1"/>
              </p:cNvSpPr>
              <p:nvPr/>
            </p:nvSpPr>
            <p:spPr bwMode="auto">
              <a:xfrm rot="10800000">
                <a:off x="1627" y="1440"/>
                <a:ext cx="245" cy="96"/>
              </a:xfrm>
              <a:prstGeom prst="rect">
                <a:avLst/>
              </a:prstGeom>
              <a:noFill/>
              <a:ln w="38100">
                <a:solidFill>
                  <a:srgbClr val="0000FF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375" name="Line 59"/>
              <p:cNvSpPr>
                <a:spLocks noChangeShapeType="1"/>
              </p:cNvSpPr>
              <p:nvPr/>
            </p:nvSpPr>
            <p:spPr bwMode="auto">
              <a:xfrm>
                <a:off x="1392" y="1104"/>
                <a:ext cx="0" cy="399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376" name="Line 60"/>
              <p:cNvSpPr>
                <a:spLocks noChangeShapeType="1"/>
              </p:cNvSpPr>
              <p:nvPr/>
            </p:nvSpPr>
            <p:spPr bwMode="auto">
              <a:xfrm>
                <a:off x="1392" y="1480"/>
                <a:ext cx="243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377" name="Line 61"/>
              <p:cNvSpPr>
                <a:spLocks noChangeShapeType="1"/>
              </p:cNvSpPr>
              <p:nvPr/>
            </p:nvSpPr>
            <p:spPr bwMode="auto">
              <a:xfrm>
                <a:off x="1868" y="1480"/>
                <a:ext cx="247" cy="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6378" name="Line 62"/>
              <p:cNvSpPr>
                <a:spLocks noChangeShapeType="1"/>
              </p:cNvSpPr>
              <p:nvPr/>
            </p:nvSpPr>
            <p:spPr bwMode="auto">
              <a:xfrm flipV="1">
                <a:off x="2112" y="942"/>
                <a:ext cx="0" cy="56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718911" name="Text Box 63"/>
              <p:cNvSpPr txBox="1">
                <a:spLocks noChangeArrowheads="1"/>
              </p:cNvSpPr>
              <p:nvPr/>
            </p:nvSpPr>
            <p:spPr bwMode="auto">
              <a:xfrm>
                <a:off x="1584" y="1488"/>
                <a:ext cx="52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rgbClr val="0000FF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  <a:defRPr/>
                </a:pPr>
                <a:r>
                  <a:rPr kumimoji="1" lang="en-US" altLang="zh-CN" sz="2400" b="1" i="1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R</a:t>
                </a:r>
                <a:r>
                  <a:rPr kumimoji="1" lang="en-US" altLang="zh-CN" sz="2400" b="1" baseline="-25000">
                    <a:effectLst>
                      <a:outerShdw blurRad="38100" dist="38100" dir="2700000" algn="tl">
                        <a:srgbClr val="C0C0C0"/>
                      </a:outerShdw>
                    </a:effectLst>
                  </a:rPr>
                  <a:t>F</a:t>
                </a:r>
                <a:endParaRPr kumimoji="1" lang="en-US" altLang="zh-CN" sz="2400">
                  <a:effectLst>
                    <a:outerShdw blurRad="38100" dist="38100" dir="2700000" algn="tl">
                      <a:srgbClr val="C0C0C0"/>
                    </a:outerShdw>
                  </a:effectLst>
                </a:endParaRPr>
              </a:p>
            </p:txBody>
          </p:sp>
        </p:grpSp>
        <p:sp>
          <p:nvSpPr>
            <p:cNvPr id="718912" name="Rectangle 64"/>
            <p:cNvSpPr>
              <a:spLocks noChangeArrowheads="1"/>
            </p:cNvSpPr>
            <p:nvPr/>
          </p:nvSpPr>
          <p:spPr bwMode="auto">
            <a:xfrm>
              <a:off x="864" y="768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kumimoji="1" lang="en-US" altLang="zh-CN" sz="2400" b="1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8913" name="Text Box 65"/>
            <p:cNvSpPr txBox="1">
              <a:spLocks noChangeArrowheads="1"/>
            </p:cNvSpPr>
            <p:nvPr/>
          </p:nvSpPr>
          <p:spPr bwMode="auto">
            <a:xfrm>
              <a:off x="2157" y="633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u</a:t>
              </a:r>
              <a:r>
                <a:rPr kumimoji="1" lang="en-US" altLang="zh-CN" sz="2800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</a:t>
              </a:r>
              <a:endPara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8914" name="Text Box 66"/>
            <p:cNvSpPr txBox="1">
              <a:spLocks noChangeArrowheads="1"/>
            </p:cNvSpPr>
            <p:nvPr/>
          </p:nvSpPr>
          <p:spPr bwMode="auto">
            <a:xfrm>
              <a:off x="192" y="585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u</a:t>
              </a:r>
              <a:r>
                <a:rPr kumimoji="1" lang="en-US" altLang="zh-CN" sz="2800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endPara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6343" name="Rectangle 67"/>
            <p:cNvSpPr>
              <a:spLocks noChangeArrowheads="1"/>
            </p:cNvSpPr>
            <p:nvPr/>
          </p:nvSpPr>
          <p:spPr bwMode="auto">
            <a:xfrm>
              <a:off x="894" y="729"/>
              <a:ext cx="258" cy="7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44" name="Rectangle 68"/>
            <p:cNvSpPr>
              <a:spLocks noChangeArrowheads="1"/>
            </p:cNvSpPr>
            <p:nvPr/>
          </p:nvSpPr>
          <p:spPr bwMode="auto">
            <a:xfrm>
              <a:off x="894" y="470"/>
              <a:ext cx="258" cy="7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45" name="Line 69"/>
            <p:cNvSpPr>
              <a:spLocks noChangeShapeType="1"/>
            </p:cNvSpPr>
            <p:nvPr/>
          </p:nvSpPr>
          <p:spPr bwMode="auto">
            <a:xfrm flipH="1">
              <a:off x="480" y="508"/>
              <a:ext cx="4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46" name="Line 70"/>
            <p:cNvSpPr>
              <a:spLocks noChangeShapeType="1"/>
            </p:cNvSpPr>
            <p:nvPr/>
          </p:nvSpPr>
          <p:spPr bwMode="auto">
            <a:xfrm flipH="1">
              <a:off x="720" y="777"/>
              <a:ext cx="1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47" name="Rectangle 71" descr="40%"/>
            <p:cNvSpPr>
              <a:spLocks noChangeArrowheads="1"/>
            </p:cNvSpPr>
            <p:nvPr/>
          </p:nvSpPr>
          <p:spPr bwMode="auto">
            <a:xfrm>
              <a:off x="1342" y="278"/>
              <a:ext cx="518" cy="61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pattFill prst="pct40">
                    <a:fgClr>
                      <a:srgbClr val="FF9900"/>
                    </a:fgClr>
                    <a:bgClr>
                      <a:srgbClr val="FFFFFF"/>
                    </a:bgClr>
                  </a:patt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920" name="Text Box 72"/>
            <p:cNvSpPr txBox="1">
              <a:spLocks noChangeArrowheads="1"/>
            </p:cNvSpPr>
            <p:nvPr/>
          </p:nvSpPr>
          <p:spPr bwMode="auto">
            <a:xfrm>
              <a:off x="1335" y="601"/>
              <a:ext cx="22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  <a:endPara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8921" name="Text Box 73"/>
            <p:cNvSpPr txBox="1">
              <a:spLocks noChangeArrowheads="1"/>
            </p:cNvSpPr>
            <p:nvPr/>
          </p:nvSpPr>
          <p:spPr bwMode="auto">
            <a:xfrm>
              <a:off x="1653" y="460"/>
              <a:ext cx="4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  <a:endPara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8922" name="Text Box 74"/>
            <p:cNvSpPr txBox="1">
              <a:spLocks noChangeArrowheads="1"/>
            </p:cNvSpPr>
            <p:nvPr/>
          </p:nvSpPr>
          <p:spPr bwMode="auto">
            <a:xfrm>
              <a:off x="1552" y="242"/>
              <a:ext cx="5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创艺简宋体" pitchFamily="2" charset="-122"/>
                  <a:sym typeface="Symbol" panose="05050102010706020507" pitchFamily="18" charset="2"/>
                </a:rPr>
                <a:t>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6351" name="Line 75"/>
            <p:cNvSpPr>
              <a:spLocks noChangeShapeType="1"/>
            </p:cNvSpPr>
            <p:nvPr/>
          </p:nvSpPr>
          <p:spPr bwMode="auto">
            <a:xfrm>
              <a:off x="1142" y="768"/>
              <a:ext cx="1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52" name="Line 76"/>
            <p:cNvSpPr>
              <a:spLocks noChangeShapeType="1"/>
            </p:cNvSpPr>
            <p:nvPr/>
          </p:nvSpPr>
          <p:spPr bwMode="auto">
            <a:xfrm>
              <a:off x="1860" y="604"/>
              <a:ext cx="2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53" name="Line 77"/>
            <p:cNvSpPr>
              <a:spLocks noChangeShapeType="1"/>
            </p:cNvSpPr>
            <p:nvPr/>
          </p:nvSpPr>
          <p:spPr bwMode="auto">
            <a:xfrm>
              <a:off x="1245" y="105"/>
              <a:ext cx="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54" name="Line 78"/>
            <p:cNvSpPr>
              <a:spLocks noChangeShapeType="1"/>
            </p:cNvSpPr>
            <p:nvPr/>
          </p:nvSpPr>
          <p:spPr bwMode="auto">
            <a:xfrm>
              <a:off x="1142" y="509"/>
              <a:ext cx="1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927" name="Text Box 79"/>
            <p:cNvSpPr txBox="1">
              <a:spLocks noChangeArrowheads="1"/>
            </p:cNvSpPr>
            <p:nvPr/>
          </p:nvSpPr>
          <p:spPr bwMode="auto">
            <a:xfrm>
              <a:off x="1342" y="329"/>
              <a:ext cx="3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–</a:t>
              </a:r>
              <a:endPara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8928" name="Text Box 80"/>
            <p:cNvSpPr txBox="1">
              <a:spLocks noChangeArrowheads="1"/>
            </p:cNvSpPr>
            <p:nvPr/>
          </p:nvSpPr>
          <p:spPr bwMode="auto">
            <a:xfrm rot="5400000">
              <a:off x="1410" y="254"/>
              <a:ext cx="2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</a:t>
              </a:r>
              <a:endPara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6357" name="Oval 81"/>
            <p:cNvSpPr>
              <a:spLocks noChangeArrowheads="1"/>
            </p:cNvSpPr>
            <p:nvPr/>
          </p:nvSpPr>
          <p:spPr bwMode="auto">
            <a:xfrm>
              <a:off x="2109" y="570"/>
              <a:ext cx="63" cy="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58" name="Oval 82"/>
            <p:cNvSpPr>
              <a:spLocks noChangeArrowheads="1"/>
            </p:cNvSpPr>
            <p:nvPr/>
          </p:nvSpPr>
          <p:spPr bwMode="auto">
            <a:xfrm>
              <a:off x="432" y="474"/>
              <a:ext cx="63" cy="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931" name="Text Box 83"/>
            <p:cNvSpPr txBox="1">
              <a:spLocks noChangeArrowheads="1"/>
            </p:cNvSpPr>
            <p:nvPr/>
          </p:nvSpPr>
          <p:spPr bwMode="auto">
            <a:xfrm>
              <a:off x="895" y="192"/>
              <a:ext cx="3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4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kumimoji="1" lang="en-US" altLang="zh-CN" sz="24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96360" name="Group 84"/>
            <p:cNvGrpSpPr/>
            <p:nvPr/>
          </p:nvGrpSpPr>
          <p:grpSpPr bwMode="auto">
            <a:xfrm>
              <a:off x="2061" y="1002"/>
              <a:ext cx="148" cy="207"/>
              <a:chOff x="2160" y="1713"/>
              <a:chExt cx="148" cy="207"/>
            </a:xfrm>
          </p:grpSpPr>
          <p:grpSp>
            <p:nvGrpSpPr>
              <p:cNvPr id="96370" name="Group 85"/>
              <p:cNvGrpSpPr/>
              <p:nvPr/>
            </p:nvGrpSpPr>
            <p:grpSpPr bwMode="auto">
              <a:xfrm>
                <a:off x="2160" y="1767"/>
                <a:ext cx="148" cy="153"/>
                <a:chOff x="720" y="2736"/>
                <a:chExt cx="185" cy="192"/>
              </a:xfrm>
            </p:grpSpPr>
            <p:sp>
              <p:nvSpPr>
                <p:cNvPr id="96372" name="Line 86"/>
                <p:cNvSpPr>
                  <a:spLocks noChangeShapeType="1"/>
                </p:cNvSpPr>
                <p:nvPr/>
              </p:nvSpPr>
              <p:spPr bwMode="auto">
                <a:xfrm>
                  <a:off x="720" y="2928"/>
                  <a:ext cx="18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6373" name="Line 87"/>
                <p:cNvSpPr>
                  <a:spLocks noChangeShapeType="1"/>
                </p:cNvSpPr>
                <p:nvPr/>
              </p:nvSpPr>
              <p:spPr bwMode="auto">
                <a:xfrm>
                  <a:off x="816" y="2736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96371" name="Oval 88"/>
              <p:cNvSpPr>
                <a:spLocks noChangeArrowheads="1"/>
              </p:cNvSpPr>
              <p:nvPr/>
            </p:nvSpPr>
            <p:spPr bwMode="auto">
              <a:xfrm>
                <a:off x="2208" y="1713"/>
                <a:ext cx="63" cy="63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18937" name="Text Box 89"/>
            <p:cNvSpPr txBox="1">
              <a:spLocks noChangeArrowheads="1"/>
            </p:cNvSpPr>
            <p:nvPr/>
          </p:nvSpPr>
          <p:spPr bwMode="auto">
            <a:xfrm>
              <a:off x="2157" y="450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  <a:endParaRPr kumimoji="1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8938" name="Text Box 90"/>
            <p:cNvSpPr txBox="1">
              <a:spLocks noChangeArrowheads="1"/>
            </p:cNvSpPr>
            <p:nvPr/>
          </p:nvSpPr>
          <p:spPr bwMode="auto">
            <a:xfrm>
              <a:off x="2157" y="882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–</a:t>
              </a:r>
              <a:endParaRPr kumimoji="1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8939" name="Text Box 91"/>
            <p:cNvSpPr txBox="1">
              <a:spLocks noChangeArrowheads="1"/>
            </p:cNvSpPr>
            <p:nvPr/>
          </p:nvSpPr>
          <p:spPr bwMode="auto">
            <a:xfrm>
              <a:off x="215" y="354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  <a:endParaRPr kumimoji="1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96364" name="Group 92"/>
            <p:cNvGrpSpPr/>
            <p:nvPr/>
          </p:nvGrpSpPr>
          <p:grpSpPr bwMode="auto">
            <a:xfrm>
              <a:off x="380" y="1104"/>
              <a:ext cx="148" cy="207"/>
              <a:chOff x="2160" y="1713"/>
              <a:chExt cx="148" cy="207"/>
            </a:xfrm>
          </p:grpSpPr>
          <p:grpSp>
            <p:nvGrpSpPr>
              <p:cNvPr id="96366" name="Group 93"/>
              <p:cNvGrpSpPr/>
              <p:nvPr/>
            </p:nvGrpSpPr>
            <p:grpSpPr bwMode="auto">
              <a:xfrm>
                <a:off x="2160" y="1767"/>
                <a:ext cx="148" cy="153"/>
                <a:chOff x="720" y="2736"/>
                <a:chExt cx="185" cy="192"/>
              </a:xfrm>
            </p:grpSpPr>
            <p:sp>
              <p:nvSpPr>
                <p:cNvPr id="96368" name="Line 94"/>
                <p:cNvSpPr>
                  <a:spLocks noChangeShapeType="1"/>
                </p:cNvSpPr>
                <p:nvPr/>
              </p:nvSpPr>
              <p:spPr bwMode="auto">
                <a:xfrm>
                  <a:off x="720" y="2928"/>
                  <a:ext cx="18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96369" name="Line 95"/>
                <p:cNvSpPr>
                  <a:spLocks noChangeShapeType="1"/>
                </p:cNvSpPr>
                <p:nvPr/>
              </p:nvSpPr>
              <p:spPr bwMode="auto">
                <a:xfrm>
                  <a:off x="816" y="2736"/>
                  <a:ext cx="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96367" name="Oval 96"/>
              <p:cNvSpPr>
                <a:spLocks noChangeArrowheads="1"/>
              </p:cNvSpPr>
              <p:nvPr/>
            </p:nvSpPr>
            <p:spPr bwMode="auto">
              <a:xfrm>
                <a:off x="2208" y="1713"/>
                <a:ext cx="63" cy="63"/>
              </a:xfrm>
              <a:prstGeom prst="ellipse">
                <a:avLst/>
              </a:prstGeom>
              <a:noFill/>
              <a:ln w="38100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18945" name="Text Box 97"/>
            <p:cNvSpPr txBox="1">
              <a:spLocks noChangeArrowheads="1"/>
            </p:cNvSpPr>
            <p:nvPr/>
          </p:nvSpPr>
          <p:spPr bwMode="auto">
            <a:xfrm>
              <a:off x="192" y="858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–</a:t>
              </a:r>
              <a:endParaRPr kumimoji="1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718946" name="Rectangle 98"/>
          <p:cNvSpPr>
            <a:spLocks noChangeArrowheads="1"/>
          </p:cNvSpPr>
          <p:nvPr/>
        </p:nvSpPr>
        <p:spPr bwMode="auto">
          <a:xfrm>
            <a:off x="6235700" y="2473325"/>
            <a:ext cx="1431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  <a:endParaRPr kumimoji="1" lang="zh-CN" altLang="en-US" sz="2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718947" name="Group 99"/>
          <p:cNvGrpSpPr/>
          <p:nvPr/>
        </p:nvGrpSpPr>
        <p:grpSpPr bwMode="auto">
          <a:xfrm>
            <a:off x="711200" y="2819400"/>
            <a:ext cx="3932238" cy="3352800"/>
            <a:chOff x="448" y="1776"/>
            <a:chExt cx="2288" cy="2112"/>
          </a:xfrm>
        </p:grpSpPr>
        <p:sp>
          <p:nvSpPr>
            <p:cNvPr id="96298" name="Line 100"/>
            <p:cNvSpPr>
              <a:spLocks noChangeShapeType="1"/>
            </p:cNvSpPr>
            <p:nvPr/>
          </p:nvSpPr>
          <p:spPr bwMode="auto">
            <a:xfrm>
              <a:off x="864" y="2256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99" name="Line 101"/>
            <p:cNvSpPr>
              <a:spLocks noChangeShapeType="1"/>
            </p:cNvSpPr>
            <p:nvPr/>
          </p:nvSpPr>
          <p:spPr bwMode="auto">
            <a:xfrm>
              <a:off x="1776" y="2256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00" name="Line 102"/>
            <p:cNvSpPr>
              <a:spLocks noChangeShapeType="1"/>
            </p:cNvSpPr>
            <p:nvPr/>
          </p:nvSpPr>
          <p:spPr bwMode="auto">
            <a:xfrm flipV="1">
              <a:off x="1104" y="2256"/>
              <a:ext cx="0" cy="1056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prstDash val="dash"/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01" name="Line 103"/>
            <p:cNvSpPr>
              <a:spLocks noChangeShapeType="1"/>
            </p:cNvSpPr>
            <p:nvPr/>
          </p:nvSpPr>
          <p:spPr bwMode="auto">
            <a:xfrm>
              <a:off x="1776" y="3312"/>
              <a:ext cx="432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02" name="Line 104"/>
            <p:cNvSpPr>
              <a:spLocks noChangeShapeType="1"/>
            </p:cNvSpPr>
            <p:nvPr/>
          </p:nvSpPr>
          <p:spPr bwMode="auto">
            <a:xfrm>
              <a:off x="1824" y="2832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03" name="Line 105"/>
            <p:cNvSpPr>
              <a:spLocks noChangeShapeType="1"/>
            </p:cNvSpPr>
            <p:nvPr/>
          </p:nvSpPr>
          <p:spPr bwMode="auto">
            <a:xfrm>
              <a:off x="1824" y="2832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04" name="Line 106"/>
            <p:cNvSpPr>
              <a:spLocks noChangeShapeType="1"/>
            </p:cNvSpPr>
            <p:nvPr/>
          </p:nvSpPr>
          <p:spPr bwMode="auto">
            <a:xfrm flipV="1">
              <a:off x="1824" y="2832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05" name="Line 107"/>
            <p:cNvSpPr>
              <a:spLocks noChangeShapeType="1"/>
            </p:cNvSpPr>
            <p:nvPr/>
          </p:nvSpPr>
          <p:spPr bwMode="auto">
            <a:xfrm>
              <a:off x="1776" y="2832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06" name="Line 108"/>
            <p:cNvSpPr>
              <a:spLocks noChangeShapeType="1"/>
            </p:cNvSpPr>
            <p:nvPr/>
          </p:nvSpPr>
          <p:spPr bwMode="auto">
            <a:xfrm>
              <a:off x="1872" y="2832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07" name="Line 109"/>
            <p:cNvSpPr>
              <a:spLocks noChangeShapeType="1"/>
            </p:cNvSpPr>
            <p:nvPr/>
          </p:nvSpPr>
          <p:spPr bwMode="auto">
            <a:xfrm>
              <a:off x="1872" y="2832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08" name="Line 110"/>
            <p:cNvSpPr>
              <a:spLocks noChangeShapeType="1"/>
            </p:cNvSpPr>
            <p:nvPr/>
          </p:nvSpPr>
          <p:spPr bwMode="auto">
            <a:xfrm>
              <a:off x="1872" y="2832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09" name="Line 111"/>
            <p:cNvSpPr>
              <a:spLocks noChangeShapeType="1"/>
            </p:cNvSpPr>
            <p:nvPr/>
          </p:nvSpPr>
          <p:spPr bwMode="auto">
            <a:xfrm>
              <a:off x="1824" y="2784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10" name="Line 112"/>
            <p:cNvSpPr>
              <a:spLocks noChangeShapeType="1"/>
            </p:cNvSpPr>
            <p:nvPr/>
          </p:nvSpPr>
          <p:spPr bwMode="auto">
            <a:xfrm>
              <a:off x="1824" y="2784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11" name="Line 113"/>
            <p:cNvSpPr>
              <a:spLocks noChangeShapeType="1"/>
            </p:cNvSpPr>
            <p:nvPr/>
          </p:nvSpPr>
          <p:spPr bwMode="auto">
            <a:xfrm flipV="1">
              <a:off x="1824" y="2784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12" name="Line 114"/>
            <p:cNvSpPr>
              <a:spLocks noChangeShapeType="1"/>
            </p:cNvSpPr>
            <p:nvPr/>
          </p:nvSpPr>
          <p:spPr bwMode="auto">
            <a:xfrm>
              <a:off x="1776" y="2784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13" name="Line 115"/>
            <p:cNvSpPr>
              <a:spLocks noChangeShapeType="1"/>
            </p:cNvSpPr>
            <p:nvPr/>
          </p:nvSpPr>
          <p:spPr bwMode="auto">
            <a:xfrm>
              <a:off x="1872" y="2784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14" name="Line 116"/>
            <p:cNvSpPr>
              <a:spLocks noChangeShapeType="1"/>
            </p:cNvSpPr>
            <p:nvPr/>
          </p:nvSpPr>
          <p:spPr bwMode="auto">
            <a:xfrm>
              <a:off x="1872" y="2784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15" name="Line 117"/>
            <p:cNvSpPr>
              <a:spLocks noChangeShapeType="1"/>
            </p:cNvSpPr>
            <p:nvPr/>
          </p:nvSpPr>
          <p:spPr bwMode="auto">
            <a:xfrm>
              <a:off x="1872" y="2784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16" name="Line 118"/>
            <p:cNvSpPr>
              <a:spLocks noChangeShapeType="1"/>
            </p:cNvSpPr>
            <p:nvPr/>
          </p:nvSpPr>
          <p:spPr bwMode="auto">
            <a:xfrm>
              <a:off x="1104" y="2736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17" name="Line 119"/>
            <p:cNvSpPr>
              <a:spLocks noChangeShapeType="1"/>
            </p:cNvSpPr>
            <p:nvPr/>
          </p:nvSpPr>
          <p:spPr bwMode="auto">
            <a:xfrm>
              <a:off x="1776" y="2736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18" name="Line 120"/>
            <p:cNvSpPr>
              <a:spLocks noChangeShapeType="1"/>
            </p:cNvSpPr>
            <p:nvPr/>
          </p:nvSpPr>
          <p:spPr bwMode="auto">
            <a:xfrm rot="5400000">
              <a:off x="1464" y="2232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19" name="Line 121"/>
            <p:cNvSpPr>
              <a:spLocks noChangeShapeType="1"/>
            </p:cNvSpPr>
            <p:nvPr/>
          </p:nvSpPr>
          <p:spPr bwMode="auto">
            <a:xfrm rot="5400000">
              <a:off x="1464" y="3288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20" name="Line 122"/>
            <p:cNvSpPr>
              <a:spLocks noChangeShapeType="1"/>
            </p:cNvSpPr>
            <p:nvPr/>
          </p:nvSpPr>
          <p:spPr bwMode="auto">
            <a:xfrm flipV="1">
              <a:off x="1440" y="1920"/>
              <a:ext cx="0" cy="15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21" name="Line 123"/>
            <p:cNvSpPr>
              <a:spLocks noChangeShapeType="1"/>
            </p:cNvSpPr>
            <p:nvPr/>
          </p:nvSpPr>
          <p:spPr bwMode="auto">
            <a:xfrm>
              <a:off x="672" y="2784"/>
              <a:ext cx="192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8972" name="Text Box 124"/>
            <p:cNvSpPr txBox="1">
              <a:spLocks noChangeArrowheads="1"/>
            </p:cNvSpPr>
            <p:nvPr/>
          </p:nvSpPr>
          <p:spPr bwMode="auto">
            <a:xfrm>
              <a:off x="2400" y="2457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u</a:t>
              </a:r>
              <a:r>
                <a:rPr kumimoji="1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8973" name="Text Box 125"/>
            <p:cNvSpPr txBox="1">
              <a:spLocks noChangeArrowheads="1"/>
            </p:cNvSpPr>
            <p:nvPr/>
          </p:nvSpPr>
          <p:spPr bwMode="auto">
            <a:xfrm>
              <a:off x="1104" y="1776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u</a:t>
              </a:r>
              <a:r>
                <a:rPr kumimoji="1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8974" name="Text Box 126"/>
            <p:cNvSpPr txBox="1">
              <a:spLocks noChangeArrowheads="1"/>
            </p:cNvSpPr>
            <p:nvPr/>
          </p:nvSpPr>
          <p:spPr bwMode="auto">
            <a:xfrm flipH="1">
              <a:off x="1248" y="2736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0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</a:t>
              </a:r>
              <a:endParaRPr kumimoji="1" lang="en-US" altLang="zh-CN" sz="2000" b="1" i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8975" name="Text Box 127"/>
            <p:cNvSpPr txBox="1">
              <a:spLocks noChangeArrowheads="1"/>
            </p:cNvSpPr>
            <p:nvPr/>
          </p:nvSpPr>
          <p:spPr bwMode="auto">
            <a:xfrm>
              <a:off x="1200" y="3264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-</a:t>
              </a:r>
              <a:r>
                <a:rPr kumimoji="1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  <a:endPara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8976" name="Text Box 128"/>
            <p:cNvSpPr txBox="1">
              <a:spLocks noChangeArrowheads="1"/>
            </p:cNvSpPr>
            <p:nvPr/>
          </p:nvSpPr>
          <p:spPr bwMode="auto">
            <a:xfrm>
              <a:off x="864" y="2736"/>
              <a:ext cx="3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-2</a:t>
              </a:r>
              <a:endPara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8977" name="Rectangle 129"/>
            <p:cNvSpPr>
              <a:spLocks noChangeArrowheads="1"/>
            </p:cNvSpPr>
            <p:nvPr/>
          </p:nvSpPr>
          <p:spPr bwMode="auto">
            <a:xfrm>
              <a:off x="1776" y="273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8978" name="Rectangle 130"/>
            <p:cNvSpPr>
              <a:spLocks noChangeArrowheads="1"/>
            </p:cNvSpPr>
            <p:nvPr/>
          </p:nvSpPr>
          <p:spPr bwMode="auto">
            <a:xfrm>
              <a:off x="1440" y="201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  <a:endPara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8979" name="Rectangle 131"/>
            <p:cNvSpPr>
              <a:spLocks noChangeArrowheads="1"/>
            </p:cNvSpPr>
            <p:nvPr/>
          </p:nvSpPr>
          <p:spPr bwMode="auto">
            <a:xfrm>
              <a:off x="448" y="3600"/>
              <a:ext cx="17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 </a:t>
              </a:r>
              <a:r>
                <a:rPr kumimoji="1"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图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(1)</a:t>
              </a:r>
              <a:r>
                <a:rPr kumimoji="1"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的电压传输特性</a:t>
              </a:r>
              <a:endPara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endParaRPr>
            </a:p>
          </p:txBody>
        </p:sp>
        <p:sp>
          <p:nvSpPr>
            <p:cNvPr id="96330" name="Line 132"/>
            <p:cNvSpPr>
              <a:spLocks noChangeShapeType="1"/>
            </p:cNvSpPr>
            <p:nvPr/>
          </p:nvSpPr>
          <p:spPr bwMode="auto">
            <a:xfrm flipH="1">
              <a:off x="1104" y="3312"/>
              <a:ext cx="1104" cy="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prstDash val="dash"/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331" name="Line 133"/>
            <p:cNvSpPr>
              <a:spLocks noChangeShapeType="1"/>
            </p:cNvSpPr>
            <p:nvPr/>
          </p:nvSpPr>
          <p:spPr bwMode="auto">
            <a:xfrm flipH="1">
              <a:off x="816" y="2256"/>
              <a:ext cx="288" cy="0"/>
            </a:xfrm>
            <a:prstGeom prst="line">
              <a:avLst/>
            </a:prstGeom>
            <a:noFill/>
            <a:ln w="38100">
              <a:solidFill>
                <a:srgbClr val="339933"/>
              </a:solidFill>
              <a:prstDash val="dash"/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718982" name="Group 134"/>
          <p:cNvGrpSpPr/>
          <p:nvPr/>
        </p:nvGrpSpPr>
        <p:grpSpPr bwMode="auto">
          <a:xfrm>
            <a:off x="5029200" y="2895600"/>
            <a:ext cx="3863975" cy="3276600"/>
            <a:chOff x="3168" y="1824"/>
            <a:chExt cx="2160" cy="2064"/>
          </a:xfrm>
        </p:grpSpPr>
        <p:sp>
          <p:nvSpPr>
            <p:cNvPr id="718983" name="Rectangle 135"/>
            <p:cNvSpPr>
              <a:spLocks noChangeArrowheads="1"/>
            </p:cNvSpPr>
            <p:nvPr/>
          </p:nvSpPr>
          <p:spPr bwMode="auto">
            <a:xfrm>
              <a:off x="3168" y="3600"/>
              <a:ext cx="18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图</a:t>
              </a: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(2)</a:t>
              </a:r>
              <a:r>
                <a:rPr kumimoji="1" lang="zh-CN" altLang="en-US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的电压传输特性</a:t>
              </a:r>
              <a:endPara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endParaRPr>
            </a:p>
          </p:txBody>
        </p:sp>
        <p:sp>
          <p:nvSpPr>
            <p:cNvPr id="718984" name="Text Box 136"/>
            <p:cNvSpPr txBox="1">
              <a:spLocks noChangeArrowheads="1"/>
            </p:cNvSpPr>
            <p:nvPr/>
          </p:nvSpPr>
          <p:spPr bwMode="auto">
            <a:xfrm>
              <a:off x="3552" y="1824"/>
              <a:ext cx="38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u</a:t>
              </a:r>
              <a:r>
                <a:rPr kumimoji="1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6266" name="Line 137"/>
            <p:cNvSpPr>
              <a:spLocks noChangeShapeType="1"/>
            </p:cNvSpPr>
            <p:nvPr/>
          </p:nvSpPr>
          <p:spPr bwMode="auto">
            <a:xfrm>
              <a:off x="4704" y="2304"/>
              <a:ext cx="0" cy="10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67" name="Line 138"/>
            <p:cNvSpPr>
              <a:spLocks noChangeShapeType="1"/>
            </p:cNvSpPr>
            <p:nvPr/>
          </p:nvSpPr>
          <p:spPr bwMode="auto">
            <a:xfrm>
              <a:off x="4272" y="288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68" name="Line 139"/>
            <p:cNvSpPr>
              <a:spLocks noChangeShapeType="1"/>
            </p:cNvSpPr>
            <p:nvPr/>
          </p:nvSpPr>
          <p:spPr bwMode="auto">
            <a:xfrm>
              <a:off x="4272" y="288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69" name="Line 140"/>
            <p:cNvSpPr>
              <a:spLocks noChangeShapeType="1"/>
            </p:cNvSpPr>
            <p:nvPr/>
          </p:nvSpPr>
          <p:spPr bwMode="auto">
            <a:xfrm flipV="1">
              <a:off x="4272" y="288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0" name="Line 141"/>
            <p:cNvSpPr>
              <a:spLocks noChangeShapeType="1"/>
            </p:cNvSpPr>
            <p:nvPr/>
          </p:nvSpPr>
          <p:spPr bwMode="auto">
            <a:xfrm>
              <a:off x="4224" y="288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1" name="Line 142"/>
            <p:cNvSpPr>
              <a:spLocks noChangeShapeType="1"/>
            </p:cNvSpPr>
            <p:nvPr/>
          </p:nvSpPr>
          <p:spPr bwMode="auto">
            <a:xfrm>
              <a:off x="4320" y="288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2" name="Line 143"/>
            <p:cNvSpPr>
              <a:spLocks noChangeShapeType="1"/>
            </p:cNvSpPr>
            <p:nvPr/>
          </p:nvSpPr>
          <p:spPr bwMode="auto">
            <a:xfrm>
              <a:off x="4320" y="288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3" name="Line 144"/>
            <p:cNvSpPr>
              <a:spLocks noChangeShapeType="1"/>
            </p:cNvSpPr>
            <p:nvPr/>
          </p:nvSpPr>
          <p:spPr bwMode="auto">
            <a:xfrm>
              <a:off x="4320" y="288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4" name="Line 145"/>
            <p:cNvSpPr>
              <a:spLocks noChangeShapeType="1"/>
            </p:cNvSpPr>
            <p:nvPr/>
          </p:nvSpPr>
          <p:spPr bwMode="auto">
            <a:xfrm>
              <a:off x="4272" y="2832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5" name="Line 146"/>
            <p:cNvSpPr>
              <a:spLocks noChangeShapeType="1"/>
            </p:cNvSpPr>
            <p:nvPr/>
          </p:nvSpPr>
          <p:spPr bwMode="auto">
            <a:xfrm>
              <a:off x="4272" y="2832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6" name="Line 147"/>
            <p:cNvSpPr>
              <a:spLocks noChangeShapeType="1"/>
            </p:cNvSpPr>
            <p:nvPr/>
          </p:nvSpPr>
          <p:spPr bwMode="auto">
            <a:xfrm flipV="1">
              <a:off x="4272" y="2832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7" name="Line 148"/>
            <p:cNvSpPr>
              <a:spLocks noChangeShapeType="1"/>
            </p:cNvSpPr>
            <p:nvPr/>
          </p:nvSpPr>
          <p:spPr bwMode="auto">
            <a:xfrm>
              <a:off x="4224" y="2832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8" name="Line 149"/>
            <p:cNvSpPr>
              <a:spLocks noChangeShapeType="1"/>
            </p:cNvSpPr>
            <p:nvPr/>
          </p:nvSpPr>
          <p:spPr bwMode="auto">
            <a:xfrm>
              <a:off x="4320" y="2832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79" name="Line 150"/>
            <p:cNvSpPr>
              <a:spLocks noChangeShapeType="1"/>
            </p:cNvSpPr>
            <p:nvPr/>
          </p:nvSpPr>
          <p:spPr bwMode="auto">
            <a:xfrm>
              <a:off x="4320" y="2832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80" name="Line 151"/>
            <p:cNvSpPr>
              <a:spLocks noChangeShapeType="1"/>
            </p:cNvSpPr>
            <p:nvPr/>
          </p:nvSpPr>
          <p:spPr bwMode="auto">
            <a:xfrm>
              <a:off x="4320" y="2832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81" name="Line 152"/>
            <p:cNvSpPr>
              <a:spLocks noChangeShapeType="1"/>
            </p:cNvSpPr>
            <p:nvPr/>
          </p:nvSpPr>
          <p:spPr bwMode="auto">
            <a:xfrm>
              <a:off x="4128" y="2784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82" name="Line 153"/>
            <p:cNvSpPr>
              <a:spLocks noChangeShapeType="1"/>
            </p:cNvSpPr>
            <p:nvPr/>
          </p:nvSpPr>
          <p:spPr bwMode="auto">
            <a:xfrm>
              <a:off x="4704" y="2784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83" name="Line 154"/>
            <p:cNvSpPr>
              <a:spLocks noChangeShapeType="1"/>
            </p:cNvSpPr>
            <p:nvPr/>
          </p:nvSpPr>
          <p:spPr bwMode="auto">
            <a:xfrm rot="5400000">
              <a:off x="3912" y="2280"/>
              <a:ext cx="0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84" name="Line 155"/>
            <p:cNvSpPr>
              <a:spLocks noChangeShapeType="1"/>
            </p:cNvSpPr>
            <p:nvPr/>
          </p:nvSpPr>
          <p:spPr bwMode="auto">
            <a:xfrm rot="5400000">
              <a:off x="4008" y="3240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85" name="Line 156"/>
            <p:cNvSpPr>
              <a:spLocks noChangeShapeType="1"/>
            </p:cNvSpPr>
            <p:nvPr/>
          </p:nvSpPr>
          <p:spPr bwMode="auto">
            <a:xfrm flipV="1">
              <a:off x="3888" y="1968"/>
              <a:ext cx="0" cy="15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86" name="Line 157"/>
            <p:cNvSpPr>
              <a:spLocks noChangeShapeType="1"/>
            </p:cNvSpPr>
            <p:nvPr/>
          </p:nvSpPr>
          <p:spPr bwMode="auto">
            <a:xfrm>
              <a:off x="3168" y="2832"/>
              <a:ext cx="20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006" name="Text Box 158"/>
            <p:cNvSpPr txBox="1">
              <a:spLocks noChangeArrowheads="1"/>
            </p:cNvSpPr>
            <p:nvPr/>
          </p:nvSpPr>
          <p:spPr bwMode="auto">
            <a:xfrm>
              <a:off x="4992" y="2505"/>
              <a:ext cx="33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u</a:t>
              </a:r>
              <a:r>
                <a:rPr kumimoji="1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i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9007" name="Text Box 159"/>
            <p:cNvSpPr txBox="1">
              <a:spLocks noChangeArrowheads="1"/>
            </p:cNvSpPr>
            <p:nvPr/>
          </p:nvSpPr>
          <p:spPr bwMode="auto">
            <a:xfrm flipH="1">
              <a:off x="3696" y="2784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0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</a:t>
              </a:r>
              <a:endParaRPr kumimoji="1" lang="en-US" altLang="zh-CN" sz="2000" b="1" i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9008" name="Text Box 160"/>
            <p:cNvSpPr txBox="1">
              <a:spLocks noChangeArrowheads="1"/>
            </p:cNvSpPr>
            <p:nvPr/>
          </p:nvSpPr>
          <p:spPr bwMode="auto">
            <a:xfrm>
              <a:off x="3408" y="3216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    -</a:t>
              </a:r>
              <a:r>
                <a:rPr kumimoji="1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  <a:endPara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9009" name="Text Box 161"/>
            <p:cNvSpPr txBox="1">
              <a:spLocks noChangeArrowheads="1"/>
            </p:cNvSpPr>
            <p:nvPr/>
          </p:nvSpPr>
          <p:spPr bwMode="auto">
            <a:xfrm>
              <a:off x="3888" y="2064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  <a:endParaRPr kumimoji="1" lang="en-US" altLang="zh-CN" sz="32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96291" name="Line 162"/>
            <p:cNvSpPr>
              <a:spLocks noChangeShapeType="1"/>
            </p:cNvSpPr>
            <p:nvPr/>
          </p:nvSpPr>
          <p:spPr bwMode="auto">
            <a:xfrm>
              <a:off x="3312" y="2304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92" name="Line 163"/>
            <p:cNvSpPr>
              <a:spLocks noChangeShapeType="1"/>
            </p:cNvSpPr>
            <p:nvPr/>
          </p:nvSpPr>
          <p:spPr bwMode="auto">
            <a:xfrm flipV="1">
              <a:off x="4128" y="2304"/>
              <a:ext cx="0" cy="105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93" name="Line 164"/>
            <p:cNvSpPr>
              <a:spLocks noChangeShapeType="1"/>
            </p:cNvSpPr>
            <p:nvPr/>
          </p:nvSpPr>
          <p:spPr bwMode="auto">
            <a:xfrm>
              <a:off x="4704" y="3360"/>
              <a:ext cx="240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94" name="Line 165"/>
            <p:cNvSpPr>
              <a:spLocks noChangeShapeType="1"/>
            </p:cNvSpPr>
            <p:nvPr/>
          </p:nvSpPr>
          <p:spPr bwMode="auto">
            <a:xfrm>
              <a:off x="4128" y="3360"/>
              <a:ext cx="81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head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6295" name="Line 166"/>
            <p:cNvSpPr>
              <a:spLocks noChangeShapeType="1"/>
            </p:cNvSpPr>
            <p:nvPr/>
          </p:nvSpPr>
          <p:spPr bwMode="auto">
            <a:xfrm flipH="1">
              <a:off x="3408" y="2304"/>
              <a:ext cx="720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19015" name="Text Box 167"/>
            <p:cNvSpPr txBox="1">
              <a:spLocks noChangeArrowheads="1"/>
            </p:cNvSpPr>
            <p:nvPr/>
          </p:nvSpPr>
          <p:spPr bwMode="auto">
            <a:xfrm>
              <a:off x="4128" y="2832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1.33</a:t>
              </a:r>
              <a:endPara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19016" name="Text Box 168"/>
            <p:cNvSpPr txBox="1">
              <a:spLocks noChangeArrowheads="1"/>
            </p:cNvSpPr>
            <p:nvPr/>
          </p:nvSpPr>
          <p:spPr bwMode="auto">
            <a:xfrm>
              <a:off x="4704" y="2822"/>
              <a:ext cx="52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5.33</a:t>
              </a:r>
              <a:endPara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18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18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44" name="Rectangle 4"/>
          <p:cNvSpPr>
            <a:spLocks noChangeArrowheads="1"/>
          </p:cNvSpPr>
          <p:nvPr/>
        </p:nvSpPr>
        <p:spPr bwMode="auto">
          <a:xfrm>
            <a:off x="468313" y="692150"/>
            <a:ext cx="77755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en-US" altLang="zh-CN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9.6</a:t>
            </a:r>
            <a:r>
              <a:rPr lang="zh-CN" altLang="en-US" b="1" dirty="0" smtClean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波形发生电路</a:t>
            </a:r>
            <a:endParaRPr lang="zh-CN" altLang="en-US" b="1" dirty="0" smtClean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97283" name="Object 5"/>
          <p:cNvGraphicFramePr>
            <a:graphicFrameLocks noChangeAspect="1"/>
          </p:cNvGraphicFramePr>
          <p:nvPr/>
        </p:nvGraphicFramePr>
        <p:xfrm>
          <a:off x="6553200" y="3429000"/>
          <a:ext cx="2590800" cy="243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7296" name="剪辑" r:id="rId1" imgW="3764280" imgH="3535680" progId="MS_ClipArt_Gallery.2">
                  <p:embed/>
                </p:oleObj>
              </mc:Choice>
              <mc:Fallback>
                <p:oleObj name="剪辑" r:id="rId1" imgW="3764280" imgH="3535680" progId="MS_ClipArt_Gallery.2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3429000"/>
                        <a:ext cx="2590800" cy="243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46" name="Rectangle 6"/>
          <p:cNvSpPr>
            <a:spLocks noChangeArrowheads="1"/>
          </p:cNvSpPr>
          <p:nvPr/>
        </p:nvSpPr>
        <p:spPr bwMode="auto">
          <a:xfrm>
            <a:off x="611188" y="1557338"/>
            <a:ext cx="6480175" cy="404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kumimoji="1"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波形发生器的作用：</a:t>
            </a:r>
            <a:endParaRPr kumimoji="1" lang="zh-CN" altLang="en-US" sz="3600" b="1" dirty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 algn="l">
              <a:lnSpc>
                <a:spcPct val="120000"/>
              </a:lnSpc>
              <a:defRPr/>
            </a:pPr>
            <a:r>
              <a:rPr kumimoji="1"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  产生一定频率、幅值的波形（如正弦波、方波、三角波、锯齿波等）。</a:t>
            </a:r>
            <a:endParaRPr kumimoji="1" lang="zh-CN" altLang="en-US" sz="3600" b="1" dirty="0"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 algn="l">
              <a:lnSpc>
                <a:spcPct val="120000"/>
              </a:lnSpc>
              <a:defRPr/>
            </a:pPr>
            <a:r>
              <a:rPr kumimoji="1" lang="zh-CN" altLang="en-US" sz="3600" b="1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特点：</a:t>
            </a:r>
            <a:r>
              <a:rPr kumimoji="1"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不用外接输入信号，即有输出信号。</a:t>
            </a:r>
            <a:endParaRPr kumimoji="1" lang="zh-CN" altLang="en-US" sz="3600" b="1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0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0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46" grpId="0" autoUpdateAnimBg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Text Box 2"/>
          <p:cNvSpPr txBox="1">
            <a:spLocks noChangeArrowheads="1"/>
          </p:cNvSpPr>
          <p:nvPr/>
        </p:nvSpPr>
        <p:spPr bwMode="auto">
          <a:xfrm>
            <a:off x="4152900" y="1314450"/>
            <a:ext cx="3943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0033CC"/>
                </a:solidFill>
                <a:ea typeface="楷体_GB2312" pitchFamily="49" charset="-122"/>
              </a:rPr>
              <a:t>迟滞电压比较器</a:t>
            </a:r>
            <a:endParaRPr kumimoji="1" lang="zh-CN" altLang="en-US" sz="3200" b="1">
              <a:solidFill>
                <a:srgbClr val="0033CC"/>
              </a:solidFill>
              <a:ea typeface="楷体_GB2312" pitchFamily="49" charset="-122"/>
            </a:endParaRPr>
          </a:p>
        </p:txBody>
      </p:sp>
      <p:sp>
        <p:nvSpPr>
          <p:cNvPr id="674819" name="Text Box 3"/>
          <p:cNvSpPr txBox="1">
            <a:spLocks noChangeArrowheads="1"/>
          </p:cNvSpPr>
          <p:nvPr/>
        </p:nvSpPr>
        <p:spPr bwMode="auto">
          <a:xfrm>
            <a:off x="180975" y="401638"/>
            <a:ext cx="33924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</a:pPr>
            <a:r>
              <a:rPr kumimoji="1" lang="en-US" altLang="zh-CN" sz="3200" b="1" dirty="0" smtClean="0">
                <a:solidFill>
                  <a:srgbClr val="0033CC"/>
                </a:solidFill>
                <a:ea typeface="楷体_GB2312" pitchFamily="49" charset="-122"/>
              </a:rPr>
              <a:t>9.6.1  </a:t>
            </a:r>
            <a:r>
              <a:rPr kumimoji="1" lang="zh-CN" altLang="en-US" sz="3200" b="1" dirty="0">
                <a:solidFill>
                  <a:srgbClr val="0033CC"/>
                </a:solidFill>
                <a:ea typeface="楷体_GB2312" pitchFamily="49" charset="-122"/>
              </a:rPr>
              <a:t>方波发生器</a:t>
            </a:r>
            <a:endParaRPr kumimoji="1" lang="zh-CN" altLang="en-US" sz="3200" b="1" dirty="0">
              <a:solidFill>
                <a:srgbClr val="0033CC"/>
              </a:solidFill>
              <a:ea typeface="楷体_GB2312" pitchFamily="49" charset="-122"/>
            </a:endParaRPr>
          </a:p>
        </p:txBody>
      </p:sp>
      <p:sp>
        <p:nvSpPr>
          <p:cNvPr id="674820" name="Text Box 4"/>
          <p:cNvSpPr txBox="1">
            <a:spLocks noChangeArrowheads="1"/>
          </p:cNvSpPr>
          <p:nvPr/>
        </p:nvSpPr>
        <p:spPr bwMode="auto">
          <a:xfrm>
            <a:off x="4210050" y="3467100"/>
            <a:ext cx="3962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FF3300"/>
                </a:solidFill>
                <a:ea typeface="楷体_GB2312" pitchFamily="49" charset="-122"/>
              </a:rPr>
              <a:t>2.  </a:t>
            </a:r>
            <a:r>
              <a:rPr kumimoji="1" lang="zh-CN" altLang="en-US" sz="3200" b="1">
                <a:solidFill>
                  <a:srgbClr val="FF3300"/>
                </a:solidFill>
                <a:ea typeface="楷体_GB2312" pitchFamily="49" charset="-122"/>
              </a:rPr>
              <a:t>门限电压</a:t>
            </a:r>
            <a:r>
              <a:rPr kumimoji="1" lang="en-US" altLang="zh-CN" sz="2800" b="1" i="1">
                <a:solidFill>
                  <a:srgbClr val="FF3300"/>
                </a:solidFill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FF3300"/>
                </a:solidFill>
                <a:ea typeface="楷体_GB2312" pitchFamily="49" charset="-122"/>
              </a:rPr>
              <a:t>T</a:t>
            </a:r>
            <a:endParaRPr kumimoji="1" lang="en-US" altLang="zh-CN" sz="2800" b="1" baseline="-25000">
              <a:solidFill>
                <a:srgbClr val="FF3300"/>
              </a:solidFill>
              <a:ea typeface="楷体_GB2312" pitchFamily="49" charset="-122"/>
            </a:endParaRPr>
          </a:p>
        </p:txBody>
      </p:sp>
      <p:graphicFrame>
        <p:nvGraphicFramePr>
          <p:cNvPr id="674821" name="Object 5"/>
          <p:cNvGraphicFramePr>
            <a:graphicFrameLocks noChangeAspect="1"/>
          </p:cNvGraphicFramePr>
          <p:nvPr/>
        </p:nvGraphicFramePr>
        <p:xfrm>
          <a:off x="4314825" y="4006850"/>
          <a:ext cx="3194050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14" name="公式" r:id="rId1" imgW="1215390" imgH="419735" progId="Equation.3">
                  <p:embed/>
                </p:oleObj>
              </mc:Choice>
              <mc:Fallback>
                <p:oleObj name="公式" r:id="rId1" imgW="1215390" imgH="41973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4825" y="4006850"/>
                        <a:ext cx="3194050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4822" name="Object 6"/>
          <p:cNvGraphicFramePr>
            <a:graphicFrameLocks noChangeAspect="1"/>
          </p:cNvGraphicFramePr>
          <p:nvPr/>
        </p:nvGraphicFramePr>
        <p:xfrm>
          <a:off x="4400550" y="5067300"/>
          <a:ext cx="3328988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15" name="公式" r:id="rId3" imgW="1334135" imgH="419735" progId="Equation.3">
                  <p:embed/>
                </p:oleObj>
              </mc:Choice>
              <mc:Fallback>
                <p:oleObj name="公式" r:id="rId3" imgW="1334135" imgH="419735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0550" y="5067300"/>
                        <a:ext cx="3328988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4823" name="Group 7"/>
          <p:cNvGrpSpPr/>
          <p:nvPr/>
        </p:nvGrpSpPr>
        <p:grpSpPr bwMode="auto">
          <a:xfrm>
            <a:off x="419100" y="942975"/>
            <a:ext cx="3695700" cy="3400425"/>
            <a:chOff x="384" y="618"/>
            <a:chExt cx="2328" cy="2142"/>
          </a:xfrm>
        </p:grpSpPr>
        <p:sp>
          <p:nvSpPr>
            <p:cNvPr id="98317" name="Rectangle 8"/>
            <p:cNvSpPr>
              <a:spLocks noChangeArrowheads="1"/>
            </p:cNvSpPr>
            <p:nvPr/>
          </p:nvSpPr>
          <p:spPr bwMode="auto">
            <a:xfrm>
              <a:off x="1056" y="1200"/>
              <a:ext cx="480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18" name="Line 9"/>
            <p:cNvSpPr>
              <a:spLocks noChangeShapeType="1"/>
            </p:cNvSpPr>
            <p:nvPr/>
          </p:nvSpPr>
          <p:spPr bwMode="auto">
            <a:xfrm>
              <a:off x="495" y="1392"/>
              <a:ext cx="56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19" name="Line 10"/>
            <p:cNvSpPr>
              <a:spLocks noChangeShapeType="1"/>
            </p:cNvSpPr>
            <p:nvPr/>
          </p:nvSpPr>
          <p:spPr bwMode="auto">
            <a:xfrm>
              <a:off x="912" y="168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20" name="Line 11"/>
            <p:cNvSpPr>
              <a:spLocks noChangeShapeType="1"/>
            </p:cNvSpPr>
            <p:nvPr/>
          </p:nvSpPr>
          <p:spPr bwMode="auto">
            <a:xfrm>
              <a:off x="1536" y="153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98321" name="AutoShape 12"/>
            <p:cNvSpPr>
              <a:spLocks noChangeArrowheads="1"/>
            </p:cNvSpPr>
            <p:nvPr/>
          </p:nvSpPr>
          <p:spPr bwMode="auto">
            <a:xfrm rot="-5400000">
              <a:off x="1236" y="1248"/>
              <a:ext cx="96" cy="96"/>
            </a:xfrm>
            <a:prstGeom prst="flowChartMerge">
              <a:avLst/>
            </a:prstGeom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8322" name="Object 13"/>
            <p:cNvGraphicFramePr>
              <a:graphicFrameLocks noChangeAspect="1"/>
            </p:cNvGraphicFramePr>
            <p:nvPr/>
          </p:nvGraphicFramePr>
          <p:xfrm>
            <a:off x="1344" y="1232"/>
            <a:ext cx="19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416" name="公式" r:id="rId5" imgW="152400" imgH="127000" progId="Equation.3">
                    <p:embed/>
                  </p:oleObj>
                </mc:Choice>
                <mc:Fallback>
                  <p:oleObj name="公式" r:id="rId5" imgW="152400" imgH="1270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232"/>
                          <a:ext cx="192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323" name="Text Box 14"/>
            <p:cNvSpPr txBox="1">
              <a:spLocks noChangeArrowheads="1"/>
            </p:cNvSpPr>
            <p:nvPr/>
          </p:nvSpPr>
          <p:spPr bwMode="auto">
            <a:xfrm>
              <a:off x="984" y="1197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800" b="1">
                  <a:ea typeface="楷体_GB2312" pitchFamily="49" charset="-122"/>
                </a:rPr>
                <a:t>－</a:t>
              </a:r>
              <a:endParaRPr kumimoji="1" lang="zh-CN" altLang="en-US" sz="2800" b="1">
                <a:ea typeface="楷体_GB2312" pitchFamily="49" charset="-122"/>
              </a:endParaRPr>
            </a:p>
          </p:txBody>
        </p:sp>
        <p:sp>
          <p:nvSpPr>
            <p:cNvPr id="98324" name="Text Box 15"/>
            <p:cNvSpPr txBox="1">
              <a:spLocks noChangeArrowheads="1"/>
            </p:cNvSpPr>
            <p:nvPr/>
          </p:nvSpPr>
          <p:spPr bwMode="auto">
            <a:xfrm>
              <a:off x="1032" y="1497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+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98325" name="Text Box 16"/>
            <p:cNvSpPr txBox="1">
              <a:spLocks noChangeArrowheads="1"/>
            </p:cNvSpPr>
            <p:nvPr/>
          </p:nvSpPr>
          <p:spPr bwMode="auto">
            <a:xfrm>
              <a:off x="1296" y="1353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+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98326" name="Line 17"/>
            <p:cNvSpPr>
              <a:spLocks noChangeShapeType="1"/>
            </p:cNvSpPr>
            <p:nvPr/>
          </p:nvSpPr>
          <p:spPr bwMode="auto">
            <a:xfrm>
              <a:off x="672" y="912"/>
              <a:ext cx="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27" name="Rectangle 18"/>
            <p:cNvSpPr>
              <a:spLocks noChangeArrowheads="1"/>
            </p:cNvSpPr>
            <p:nvPr/>
          </p:nvSpPr>
          <p:spPr bwMode="auto">
            <a:xfrm>
              <a:off x="1200" y="2004"/>
              <a:ext cx="192" cy="9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28" name="Line 19"/>
            <p:cNvSpPr>
              <a:spLocks noChangeShapeType="1"/>
            </p:cNvSpPr>
            <p:nvPr/>
          </p:nvSpPr>
          <p:spPr bwMode="auto">
            <a:xfrm>
              <a:off x="1104" y="2052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29" name="Line 20"/>
            <p:cNvSpPr>
              <a:spLocks noChangeShapeType="1"/>
            </p:cNvSpPr>
            <p:nvPr/>
          </p:nvSpPr>
          <p:spPr bwMode="auto">
            <a:xfrm>
              <a:off x="1392" y="2052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30" name="Rectangle 21"/>
            <p:cNvSpPr>
              <a:spLocks noChangeArrowheads="1"/>
            </p:cNvSpPr>
            <p:nvPr/>
          </p:nvSpPr>
          <p:spPr bwMode="auto">
            <a:xfrm>
              <a:off x="1140" y="864"/>
              <a:ext cx="252" cy="10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31" name="Line 22"/>
            <p:cNvSpPr>
              <a:spLocks noChangeShapeType="1"/>
            </p:cNvSpPr>
            <p:nvPr/>
          </p:nvSpPr>
          <p:spPr bwMode="auto">
            <a:xfrm>
              <a:off x="1392" y="912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32" name="Line 23"/>
            <p:cNvSpPr>
              <a:spLocks noChangeShapeType="1"/>
            </p:cNvSpPr>
            <p:nvPr/>
          </p:nvSpPr>
          <p:spPr bwMode="auto">
            <a:xfrm>
              <a:off x="852" y="1680"/>
              <a:ext cx="2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8333" name="Line 24"/>
            <p:cNvSpPr>
              <a:spLocks noChangeShapeType="1"/>
            </p:cNvSpPr>
            <p:nvPr/>
          </p:nvSpPr>
          <p:spPr bwMode="auto">
            <a:xfrm>
              <a:off x="504" y="912"/>
              <a:ext cx="0" cy="6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8334" name="Line 25"/>
            <p:cNvSpPr>
              <a:spLocks noChangeShapeType="1"/>
            </p:cNvSpPr>
            <p:nvPr/>
          </p:nvSpPr>
          <p:spPr bwMode="auto">
            <a:xfrm>
              <a:off x="864" y="1680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8335" name="Line 26"/>
            <p:cNvSpPr>
              <a:spLocks noChangeShapeType="1"/>
            </p:cNvSpPr>
            <p:nvPr/>
          </p:nvSpPr>
          <p:spPr bwMode="auto">
            <a:xfrm>
              <a:off x="1632" y="1536"/>
              <a:ext cx="6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8336" name="Line 27"/>
            <p:cNvSpPr>
              <a:spLocks noChangeShapeType="1"/>
            </p:cNvSpPr>
            <p:nvPr/>
          </p:nvSpPr>
          <p:spPr bwMode="auto">
            <a:xfrm>
              <a:off x="504" y="900"/>
              <a:ext cx="624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8337" name="Line 28"/>
            <p:cNvSpPr>
              <a:spLocks noChangeShapeType="1"/>
            </p:cNvSpPr>
            <p:nvPr/>
          </p:nvSpPr>
          <p:spPr bwMode="auto">
            <a:xfrm>
              <a:off x="864" y="2052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8338" name="Line 29"/>
            <p:cNvSpPr>
              <a:spLocks noChangeShapeType="1"/>
            </p:cNvSpPr>
            <p:nvPr/>
          </p:nvSpPr>
          <p:spPr bwMode="auto">
            <a:xfrm>
              <a:off x="1488" y="2052"/>
              <a:ext cx="5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8339" name="Line 30"/>
            <p:cNvSpPr>
              <a:spLocks noChangeShapeType="1"/>
            </p:cNvSpPr>
            <p:nvPr/>
          </p:nvSpPr>
          <p:spPr bwMode="auto">
            <a:xfrm>
              <a:off x="1470" y="912"/>
              <a:ext cx="5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8340" name="Line 31"/>
            <p:cNvSpPr>
              <a:spLocks noChangeShapeType="1"/>
            </p:cNvSpPr>
            <p:nvPr/>
          </p:nvSpPr>
          <p:spPr bwMode="auto">
            <a:xfrm>
              <a:off x="504" y="1668"/>
              <a:ext cx="0" cy="3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8341" name="Line 32"/>
            <p:cNvSpPr>
              <a:spLocks noChangeShapeType="1"/>
            </p:cNvSpPr>
            <p:nvPr/>
          </p:nvSpPr>
          <p:spPr bwMode="auto">
            <a:xfrm>
              <a:off x="396" y="1992"/>
              <a:ext cx="19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8342" name="Text Box 33"/>
            <p:cNvSpPr txBox="1">
              <a:spLocks noChangeArrowheads="1"/>
            </p:cNvSpPr>
            <p:nvPr/>
          </p:nvSpPr>
          <p:spPr bwMode="auto">
            <a:xfrm>
              <a:off x="1158" y="61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endParaRPr kumimoji="1" lang="en-US" altLang="zh-CN" sz="2400" b="1" i="1">
                <a:ea typeface="楷体_GB2312" pitchFamily="49" charset="-122"/>
              </a:endParaRPr>
            </a:p>
          </p:txBody>
        </p:sp>
        <p:sp>
          <p:nvSpPr>
            <p:cNvPr id="98343" name="Text Box 34"/>
            <p:cNvSpPr txBox="1">
              <a:spLocks noChangeArrowheads="1"/>
            </p:cNvSpPr>
            <p:nvPr/>
          </p:nvSpPr>
          <p:spPr bwMode="auto">
            <a:xfrm>
              <a:off x="1152" y="206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1</a:t>
              </a:r>
              <a:endParaRPr kumimoji="1" lang="en-US" altLang="zh-CN" sz="2400" b="1" baseline="-25000">
                <a:ea typeface="楷体_GB2312" pitchFamily="49" charset="-122"/>
              </a:endParaRPr>
            </a:p>
          </p:txBody>
        </p:sp>
        <p:sp>
          <p:nvSpPr>
            <p:cNvPr id="98344" name="Text Box 35"/>
            <p:cNvSpPr txBox="1">
              <a:spLocks noChangeArrowheads="1"/>
            </p:cNvSpPr>
            <p:nvPr/>
          </p:nvSpPr>
          <p:spPr bwMode="auto">
            <a:xfrm>
              <a:off x="888" y="218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2</a:t>
              </a:r>
              <a:endParaRPr kumimoji="1" lang="en-US" altLang="zh-CN" sz="2400" b="1" baseline="-25000">
                <a:ea typeface="楷体_GB2312" pitchFamily="49" charset="-122"/>
              </a:endParaRPr>
            </a:p>
          </p:txBody>
        </p:sp>
        <p:grpSp>
          <p:nvGrpSpPr>
            <p:cNvPr id="98345" name="Group 36"/>
            <p:cNvGrpSpPr/>
            <p:nvPr/>
          </p:nvGrpSpPr>
          <p:grpSpPr bwMode="auto">
            <a:xfrm rot="-5400000">
              <a:off x="456" y="1488"/>
              <a:ext cx="96" cy="240"/>
              <a:chOff x="576" y="816"/>
              <a:chExt cx="96" cy="240"/>
            </a:xfrm>
          </p:grpSpPr>
          <p:sp>
            <p:nvSpPr>
              <p:cNvPr id="98368" name="Line 37"/>
              <p:cNvSpPr>
                <a:spLocks noChangeShapeType="1"/>
              </p:cNvSpPr>
              <p:nvPr/>
            </p:nvSpPr>
            <p:spPr bwMode="auto">
              <a:xfrm>
                <a:off x="576" y="816"/>
                <a:ext cx="0" cy="24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69" name="Line 38"/>
              <p:cNvSpPr>
                <a:spLocks noChangeShapeType="1"/>
              </p:cNvSpPr>
              <p:nvPr/>
            </p:nvSpPr>
            <p:spPr bwMode="auto">
              <a:xfrm>
                <a:off x="672" y="816"/>
                <a:ext cx="0" cy="24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8346" name="Text Box 39"/>
            <p:cNvSpPr txBox="1">
              <a:spLocks noChangeArrowheads="1"/>
            </p:cNvSpPr>
            <p:nvPr/>
          </p:nvSpPr>
          <p:spPr bwMode="auto">
            <a:xfrm>
              <a:off x="597" y="1479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C</a:t>
              </a:r>
              <a:endParaRPr kumimoji="1" lang="en-US" altLang="zh-CN" sz="2400" b="1" i="1">
                <a:ea typeface="楷体_GB2312" pitchFamily="49" charset="-122"/>
              </a:endParaRPr>
            </a:p>
          </p:txBody>
        </p:sp>
        <p:sp>
          <p:nvSpPr>
            <p:cNvPr id="98347" name="Text Box 40"/>
            <p:cNvSpPr txBox="1">
              <a:spLocks noChangeArrowheads="1"/>
            </p:cNvSpPr>
            <p:nvPr/>
          </p:nvSpPr>
          <p:spPr bwMode="auto">
            <a:xfrm>
              <a:off x="504" y="1046"/>
              <a:ext cx="4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ea typeface="楷体_GB2312" pitchFamily="49" charset="-122"/>
                </a:rPr>
                <a:t>u</a:t>
              </a:r>
              <a:r>
                <a:rPr kumimoji="1" lang="en-US" altLang="zh-CN" sz="2400" b="1" i="1" baseline="-25000">
                  <a:ea typeface="楷体_GB2312" pitchFamily="49" charset="-122"/>
                </a:rPr>
                <a:t>C</a:t>
              </a:r>
              <a:endParaRPr kumimoji="1" lang="en-US" altLang="zh-CN" sz="2400" b="1" i="1" baseline="-25000">
                <a:ea typeface="楷体_GB2312" pitchFamily="49" charset="-122"/>
              </a:endParaRPr>
            </a:p>
          </p:txBody>
        </p:sp>
        <p:sp>
          <p:nvSpPr>
            <p:cNvPr id="98348" name="Text Box 41"/>
            <p:cNvSpPr txBox="1">
              <a:spLocks noChangeArrowheads="1"/>
            </p:cNvSpPr>
            <p:nvPr/>
          </p:nvSpPr>
          <p:spPr bwMode="auto">
            <a:xfrm>
              <a:off x="2232" y="1572"/>
              <a:ext cx="4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o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 useBgFill="1">
          <p:nvSpPr>
            <p:cNvPr id="98349" name="Oval 42"/>
            <p:cNvSpPr>
              <a:spLocks noChangeArrowheads="1"/>
            </p:cNvSpPr>
            <p:nvPr/>
          </p:nvSpPr>
          <p:spPr bwMode="auto">
            <a:xfrm>
              <a:off x="2268" y="1494"/>
              <a:ext cx="72" cy="72"/>
            </a:xfrm>
            <a:prstGeom prst="ellipse">
              <a:avLst/>
            </a:prstGeom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8350" name="Oval 43"/>
            <p:cNvSpPr>
              <a:spLocks noChangeArrowheads="1"/>
            </p:cNvSpPr>
            <p:nvPr/>
          </p:nvSpPr>
          <p:spPr bwMode="auto">
            <a:xfrm>
              <a:off x="1986" y="1506"/>
              <a:ext cx="47" cy="4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51" name="Oval 44"/>
            <p:cNvSpPr>
              <a:spLocks noChangeArrowheads="1"/>
            </p:cNvSpPr>
            <p:nvPr/>
          </p:nvSpPr>
          <p:spPr bwMode="auto">
            <a:xfrm>
              <a:off x="840" y="2016"/>
              <a:ext cx="48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8352" name="Oval 45"/>
            <p:cNvSpPr>
              <a:spLocks noChangeArrowheads="1"/>
            </p:cNvSpPr>
            <p:nvPr/>
          </p:nvSpPr>
          <p:spPr bwMode="auto">
            <a:xfrm>
              <a:off x="480" y="1365"/>
              <a:ext cx="48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 useBgFill="1">
          <p:nvSpPr>
            <p:cNvPr id="98353" name="Rectangle 46"/>
            <p:cNvSpPr>
              <a:spLocks noChangeArrowheads="1"/>
            </p:cNvSpPr>
            <p:nvPr/>
          </p:nvSpPr>
          <p:spPr bwMode="auto">
            <a:xfrm>
              <a:off x="1650" y="1488"/>
              <a:ext cx="240" cy="96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8354" name="Group 47"/>
            <p:cNvGrpSpPr/>
            <p:nvPr/>
          </p:nvGrpSpPr>
          <p:grpSpPr bwMode="auto">
            <a:xfrm>
              <a:off x="1545" y="2215"/>
              <a:ext cx="1121" cy="539"/>
              <a:chOff x="1659" y="1573"/>
              <a:chExt cx="1121" cy="539"/>
            </a:xfrm>
          </p:grpSpPr>
          <p:sp useBgFill="1">
            <p:nvSpPr>
              <p:cNvPr id="98360" name="AutoShape 48"/>
              <p:cNvSpPr>
                <a:spLocks noChangeArrowheads="1"/>
              </p:cNvSpPr>
              <p:nvPr/>
            </p:nvSpPr>
            <p:spPr bwMode="auto">
              <a:xfrm>
                <a:off x="2003" y="1788"/>
                <a:ext cx="224" cy="168"/>
              </a:xfrm>
              <a:prstGeom prst="triangle">
                <a:avLst>
                  <a:gd name="adj" fmla="val 50000"/>
                </a:avLst>
              </a:prstGeom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 useBgFill="1">
            <p:nvSpPr>
              <p:cNvPr id="98361" name="AutoShape 49"/>
              <p:cNvSpPr>
                <a:spLocks noChangeArrowheads="1"/>
              </p:cNvSpPr>
              <p:nvPr/>
            </p:nvSpPr>
            <p:spPr bwMode="auto">
              <a:xfrm flipV="1">
                <a:off x="2003" y="1620"/>
                <a:ext cx="224" cy="168"/>
              </a:xfrm>
              <a:prstGeom prst="triangle">
                <a:avLst>
                  <a:gd name="adj" fmla="val 50000"/>
                </a:avLst>
              </a:prstGeom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8362" name="Line 50"/>
              <p:cNvSpPr>
                <a:spLocks noChangeShapeType="1"/>
              </p:cNvSpPr>
              <p:nvPr/>
            </p:nvSpPr>
            <p:spPr bwMode="auto">
              <a:xfrm flipV="1">
                <a:off x="2020" y="1776"/>
                <a:ext cx="21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63" name="Line 51"/>
              <p:cNvSpPr>
                <a:spLocks noChangeShapeType="1"/>
              </p:cNvSpPr>
              <p:nvPr/>
            </p:nvSpPr>
            <p:spPr bwMode="auto">
              <a:xfrm>
                <a:off x="2221" y="1770"/>
                <a:ext cx="0" cy="9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64" name="Line 52"/>
              <p:cNvSpPr>
                <a:spLocks noChangeShapeType="1"/>
              </p:cNvSpPr>
              <p:nvPr/>
            </p:nvSpPr>
            <p:spPr bwMode="auto">
              <a:xfrm>
                <a:off x="2009" y="1704"/>
                <a:ext cx="0" cy="9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365" name="Rectangle 53"/>
              <p:cNvSpPr>
                <a:spLocks noChangeArrowheads="1"/>
              </p:cNvSpPr>
              <p:nvPr/>
            </p:nvSpPr>
            <p:spPr bwMode="auto">
              <a:xfrm>
                <a:off x="1659" y="1573"/>
                <a:ext cx="3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400" b="1">
                    <a:ea typeface="楷体_GB2312" pitchFamily="49" charset="-122"/>
                  </a:rPr>
                  <a:t>D</a:t>
                </a:r>
                <a:r>
                  <a:rPr kumimoji="1" lang="en-US" altLang="zh-CN" sz="2400" b="1" baseline="-25000">
                    <a:ea typeface="楷体_GB2312" pitchFamily="49" charset="-122"/>
                  </a:rPr>
                  <a:t>Z</a:t>
                </a:r>
                <a:endParaRPr kumimoji="1" lang="en-US" altLang="zh-CN" sz="2400" b="1" baseline="-25000">
                  <a:ea typeface="楷体_GB2312" pitchFamily="49" charset="-122"/>
                </a:endParaRPr>
              </a:p>
            </p:txBody>
          </p:sp>
          <p:sp>
            <p:nvSpPr>
              <p:cNvPr id="98366" name="Rectangle 54"/>
              <p:cNvSpPr>
                <a:spLocks noChangeArrowheads="1"/>
              </p:cNvSpPr>
              <p:nvPr/>
            </p:nvSpPr>
            <p:spPr bwMode="auto">
              <a:xfrm>
                <a:off x="2172" y="1577"/>
                <a:ext cx="6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400" b="1">
                    <a:ea typeface="楷体_GB2312" pitchFamily="49" charset="-122"/>
                  </a:rPr>
                  <a:t>±</a:t>
                </a:r>
                <a:r>
                  <a:rPr kumimoji="1" lang="en-US" altLang="zh-CN" sz="2400" b="1" i="1">
                    <a:ea typeface="楷体_GB2312" pitchFamily="49" charset="-122"/>
                  </a:rPr>
                  <a:t>U</a:t>
                </a:r>
                <a:r>
                  <a:rPr kumimoji="1" lang="en-US" altLang="zh-CN" sz="2400" b="1" baseline="-25000">
                    <a:ea typeface="楷体_GB2312" pitchFamily="49" charset="-122"/>
                  </a:rPr>
                  <a:t>Z</a:t>
                </a:r>
                <a:endParaRPr kumimoji="1" lang="en-US" altLang="zh-CN" sz="2400" b="1" baseline="-25000">
                  <a:ea typeface="楷体_GB2312" pitchFamily="49" charset="-122"/>
                </a:endParaRPr>
              </a:p>
            </p:txBody>
          </p:sp>
          <p:sp>
            <p:nvSpPr>
              <p:cNvPr id="98367" name="Line 55"/>
              <p:cNvSpPr>
                <a:spLocks noChangeShapeType="1"/>
              </p:cNvSpPr>
              <p:nvPr/>
            </p:nvSpPr>
            <p:spPr bwMode="auto">
              <a:xfrm>
                <a:off x="2028" y="2112"/>
                <a:ext cx="1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8355" name="Rectangle 56"/>
            <p:cNvSpPr>
              <a:spLocks noChangeArrowheads="1"/>
            </p:cNvSpPr>
            <p:nvPr/>
          </p:nvSpPr>
          <p:spPr bwMode="auto">
            <a:xfrm>
              <a:off x="1592" y="118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3</a:t>
              </a:r>
              <a:endParaRPr kumimoji="1" lang="en-US" altLang="zh-CN" sz="2400" b="1" baseline="-25000">
                <a:ea typeface="楷体_GB2312" pitchFamily="49" charset="-122"/>
              </a:endParaRPr>
            </a:p>
          </p:txBody>
        </p:sp>
        <p:sp>
          <p:nvSpPr>
            <p:cNvPr id="98356" name="Line 57"/>
            <p:cNvSpPr>
              <a:spLocks noChangeShapeType="1"/>
            </p:cNvSpPr>
            <p:nvPr/>
          </p:nvSpPr>
          <p:spPr bwMode="auto">
            <a:xfrm>
              <a:off x="2010" y="912"/>
              <a:ext cx="0" cy="18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8357" name="Oval 58"/>
            <p:cNvSpPr>
              <a:spLocks noChangeArrowheads="1"/>
            </p:cNvSpPr>
            <p:nvPr/>
          </p:nvSpPr>
          <p:spPr bwMode="auto">
            <a:xfrm>
              <a:off x="1986" y="2022"/>
              <a:ext cx="47" cy="4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98358" name="Rectangle 59"/>
            <p:cNvSpPr>
              <a:spLocks noChangeArrowheads="1"/>
            </p:cNvSpPr>
            <p:nvPr/>
          </p:nvSpPr>
          <p:spPr bwMode="auto">
            <a:xfrm rot="-5400000">
              <a:off x="738" y="2256"/>
              <a:ext cx="240" cy="96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8359" name="Line 60"/>
            <p:cNvSpPr>
              <a:spLocks noChangeShapeType="1"/>
            </p:cNvSpPr>
            <p:nvPr/>
          </p:nvSpPr>
          <p:spPr bwMode="auto">
            <a:xfrm>
              <a:off x="768" y="2628"/>
              <a:ext cx="19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74877" name="Rectangle 61"/>
          <p:cNvSpPr>
            <a:spLocks noChangeArrowheads="1"/>
          </p:cNvSpPr>
          <p:nvPr/>
        </p:nvSpPr>
        <p:spPr bwMode="auto">
          <a:xfrm>
            <a:off x="4137025" y="766763"/>
            <a:ext cx="29654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b="1">
                <a:solidFill>
                  <a:srgbClr val="FF3300"/>
                </a:solidFill>
                <a:ea typeface="楷体_GB2312" pitchFamily="49" charset="-122"/>
              </a:rPr>
              <a:t>1.</a:t>
            </a:r>
            <a:r>
              <a:rPr kumimoji="1" lang="zh-CN" altLang="en-US" sz="3200" b="1">
                <a:solidFill>
                  <a:srgbClr val="FF3300"/>
                </a:solidFill>
                <a:ea typeface="楷体_GB2312" pitchFamily="49" charset="-122"/>
              </a:rPr>
              <a:t>电路组成</a:t>
            </a:r>
            <a:endParaRPr kumimoji="1" lang="zh-CN" altLang="en-US" sz="3200" b="1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674878" name="Rectangle 62"/>
          <p:cNvSpPr>
            <a:spLocks noChangeArrowheads="1"/>
          </p:cNvSpPr>
          <p:nvPr/>
        </p:nvSpPr>
        <p:spPr bwMode="auto">
          <a:xfrm>
            <a:off x="4313238" y="2347913"/>
            <a:ext cx="364172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b="1" i="1">
                <a:solidFill>
                  <a:srgbClr val="0033CC"/>
                </a:solidFill>
                <a:ea typeface="楷体_GB2312" pitchFamily="49" charset="-122"/>
              </a:rPr>
              <a:t>RC</a:t>
            </a:r>
            <a:r>
              <a:rPr kumimoji="1" lang="zh-CN" altLang="en-US" sz="3200" b="1">
                <a:solidFill>
                  <a:srgbClr val="0033CC"/>
                </a:solidFill>
                <a:ea typeface="楷体_GB2312" pitchFamily="49" charset="-122"/>
              </a:rPr>
              <a:t>积分电路</a:t>
            </a:r>
            <a:endParaRPr kumimoji="1" lang="zh-CN" altLang="en-US" sz="3200" b="1">
              <a:solidFill>
                <a:srgbClr val="0033CC"/>
              </a:solidFill>
              <a:ea typeface="楷体_GB2312" pitchFamily="49" charset="-122"/>
            </a:endParaRPr>
          </a:p>
        </p:txBody>
      </p:sp>
      <p:sp>
        <p:nvSpPr>
          <p:cNvPr id="674879" name="Rectangle 63"/>
          <p:cNvSpPr>
            <a:spLocks noChangeArrowheads="1"/>
          </p:cNvSpPr>
          <p:nvPr/>
        </p:nvSpPr>
        <p:spPr bwMode="auto">
          <a:xfrm>
            <a:off x="4256088" y="1844675"/>
            <a:ext cx="34226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3200" b="1">
                <a:ea typeface="楷体_GB2312" pitchFamily="49" charset="-122"/>
              </a:rPr>
              <a:t>（开关电路）</a:t>
            </a:r>
            <a:endParaRPr kumimoji="1" lang="zh-CN" altLang="en-US" sz="3200" b="1">
              <a:ea typeface="楷体_GB2312" pitchFamily="49" charset="-122"/>
            </a:endParaRPr>
          </a:p>
        </p:txBody>
      </p:sp>
      <p:sp>
        <p:nvSpPr>
          <p:cNvPr id="674880" name="Rectangle 64"/>
          <p:cNvSpPr>
            <a:spLocks noChangeArrowheads="1"/>
          </p:cNvSpPr>
          <p:nvPr/>
        </p:nvSpPr>
        <p:spPr bwMode="auto">
          <a:xfrm>
            <a:off x="4241800" y="2835275"/>
            <a:ext cx="36893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zh-CN" altLang="en-US" sz="3200" b="1">
                <a:ea typeface="楷体_GB2312" pitchFamily="49" charset="-122"/>
              </a:rPr>
              <a:t>（定时电路）</a:t>
            </a:r>
            <a:endParaRPr kumimoji="1" lang="zh-CN" altLang="en-US" sz="3200" b="1">
              <a:ea typeface="楷体_GB2312" pitchFamily="49" charset="-122"/>
            </a:endParaRPr>
          </a:p>
        </p:txBody>
      </p:sp>
      <p:graphicFrame>
        <p:nvGraphicFramePr>
          <p:cNvPr id="674881" name="Object 65"/>
          <p:cNvGraphicFramePr>
            <a:graphicFrameLocks noChangeAspect="1"/>
          </p:cNvGraphicFramePr>
          <p:nvPr/>
        </p:nvGraphicFramePr>
        <p:xfrm>
          <a:off x="496888" y="4538663"/>
          <a:ext cx="3438525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417" name="公式" r:id="rId7" imgW="1323340" imgH="419735" progId="Equation.3">
                  <p:embed/>
                </p:oleObj>
              </mc:Choice>
              <mc:Fallback>
                <p:oleObj name="公式" r:id="rId7" imgW="1323340" imgH="419735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888" y="4538663"/>
                        <a:ext cx="3438525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7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7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7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7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7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7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7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18" grpId="0" autoUpdateAnimBg="0"/>
      <p:bldP spid="674819" grpId="0" autoUpdateAnimBg="0"/>
      <p:bldP spid="674820" grpId="0" autoUpdateAnimBg="0" build="p"/>
      <p:bldP spid="674877" grpId="0" autoUpdateAnimBg="0"/>
      <p:bldP spid="674878" grpId="0" autoUpdateAnimBg="0"/>
      <p:bldP spid="674879" grpId="0" autoUpdateAnimBg="0"/>
      <p:bldP spid="674880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026" name="Text Box 2"/>
          <p:cNvSpPr txBox="1">
            <a:spLocks noChangeArrowheads="1"/>
          </p:cNvSpPr>
          <p:nvPr/>
        </p:nvSpPr>
        <p:spPr bwMode="auto">
          <a:xfrm>
            <a:off x="5372100" y="1625600"/>
            <a:ext cx="34861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0000"/>
                </a:solidFill>
                <a:ea typeface="楷体_GB2312" pitchFamily="49" charset="-122"/>
              </a:rPr>
              <a:t>输入电阻：</a:t>
            </a:r>
            <a:endParaRPr kumimoji="1" lang="zh-CN" altLang="en-US" sz="32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641027" name="Text Box 3"/>
          <p:cNvSpPr txBox="1">
            <a:spLocks noChangeArrowheads="1"/>
          </p:cNvSpPr>
          <p:nvPr/>
        </p:nvSpPr>
        <p:spPr bwMode="auto">
          <a:xfrm>
            <a:off x="5372100" y="473075"/>
            <a:ext cx="3143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0000"/>
                </a:solidFill>
                <a:ea typeface="楷体_GB2312" pitchFamily="49" charset="-122"/>
              </a:rPr>
              <a:t>反馈类型：</a:t>
            </a:r>
            <a:endParaRPr kumimoji="1" lang="zh-CN" altLang="en-US" sz="32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641028" name="Text Box 4"/>
          <p:cNvSpPr txBox="1">
            <a:spLocks noChangeArrowheads="1"/>
          </p:cNvSpPr>
          <p:nvPr/>
        </p:nvSpPr>
        <p:spPr bwMode="auto">
          <a:xfrm>
            <a:off x="5295900" y="1049338"/>
            <a:ext cx="36195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003399"/>
                </a:solidFill>
                <a:ea typeface="楷体_GB2312" pitchFamily="49" charset="-122"/>
              </a:rPr>
              <a:t>电压并联负反馈</a:t>
            </a:r>
            <a:endParaRPr kumimoji="1" lang="zh-CN" altLang="en-US" sz="3200" b="1">
              <a:solidFill>
                <a:srgbClr val="003399"/>
              </a:solidFill>
              <a:ea typeface="楷体_GB2312" pitchFamily="49" charset="-122"/>
            </a:endParaRPr>
          </a:p>
        </p:txBody>
      </p:sp>
      <p:sp>
        <p:nvSpPr>
          <p:cNvPr id="641029" name="Text Box 5"/>
          <p:cNvSpPr txBox="1">
            <a:spLocks noChangeArrowheads="1"/>
          </p:cNvSpPr>
          <p:nvPr/>
        </p:nvSpPr>
        <p:spPr bwMode="auto">
          <a:xfrm>
            <a:off x="5391150" y="3281363"/>
            <a:ext cx="3486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3300"/>
                </a:solidFill>
                <a:ea typeface="楷体_GB2312" pitchFamily="49" charset="-122"/>
              </a:rPr>
              <a:t>平衡电阻：</a:t>
            </a:r>
            <a:endParaRPr kumimoji="1" lang="zh-CN" altLang="en-US" sz="3200" b="1">
              <a:ea typeface="楷体_GB2312" pitchFamily="49" charset="-122"/>
            </a:endParaRPr>
          </a:p>
        </p:txBody>
      </p:sp>
      <p:sp>
        <p:nvSpPr>
          <p:cNvPr id="641030" name="Text Box 6"/>
          <p:cNvSpPr txBox="1">
            <a:spLocks noChangeArrowheads="1"/>
          </p:cNvSpPr>
          <p:nvPr/>
        </p:nvSpPr>
        <p:spPr bwMode="auto">
          <a:xfrm>
            <a:off x="5562600" y="3917950"/>
            <a:ext cx="3009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003399"/>
                </a:solidFill>
                <a:ea typeface="楷体_GB2312" pitchFamily="49" charset="-122"/>
              </a:rPr>
              <a:t>R</a:t>
            </a:r>
            <a:r>
              <a:rPr kumimoji="1" lang="en-US" altLang="zh-CN" sz="2800" b="1" baseline="-25000">
                <a:solidFill>
                  <a:srgbClr val="003399"/>
                </a:solidFill>
                <a:ea typeface="楷体_GB2312" pitchFamily="49" charset="-122"/>
              </a:rPr>
              <a:t>2</a:t>
            </a:r>
            <a:r>
              <a:rPr kumimoji="1" lang="en-US" altLang="zh-CN" sz="2800" b="1">
                <a:solidFill>
                  <a:srgbClr val="003399"/>
                </a:solidFill>
                <a:ea typeface="楷体_GB2312" pitchFamily="49" charset="-122"/>
              </a:rPr>
              <a:t>=</a:t>
            </a:r>
            <a:r>
              <a:rPr kumimoji="1" lang="en-US" altLang="zh-CN" sz="2800" b="1" i="1">
                <a:solidFill>
                  <a:srgbClr val="003399"/>
                </a:solidFill>
                <a:ea typeface="楷体_GB2312" pitchFamily="49" charset="-122"/>
              </a:rPr>
              <a:t>R</a:t>
            </a:r>
            <a:r>
              <a:rPr kumimoji="1" lang="en-US" altLang="zh-CN" sz="2800" b="1" baseline="-25000">
                <a:solidFill>
                  <a:srgbClr val="003399"/>
                </a:solidFill>
                <a:ea typeface="楷体_GB2312" pitchFamily="49" charset="-122"/>
              </a:rPr>
              <a:t>1</a:t>
            </a:r>
            <a:r>
              <a:rPr kumimoji="1" lang="en-US" altLang="zh-CN" sz="2800" b="1">
                <a:solidFill>
                  <a:srgbClr val="003399"/>
                </a:solidFill>
                <a:ea typeface="楷体_GB2312" pitchFamily="49" charset="-122"/>
              </a:rPr>
              <a:t>//</a:t>
            </a:r>
            <a:r>
              <a:rPr kumimoji="1" lang="en-US" altLang="zh-CN" sz="2800" b="1" i="1">
                <a:solidFill>
                  <a:srgbClr val="003399"/>
                </a:solidFill>
                <a:ea typeface="楷体_GB2312" pitchFamily="49" charset="-122"/>
              </a:rPr>
              <a:t>R</a:t>
            </a:r>
            <a:r>
              <a:rPr kumimoji="1" lang="en-US" altLang="zh-CN" sz="2800" b="1" baseline="-25000">
                <a:solidFill>
                  <a:srgbClr val="003399"/>
                </a:solidFill>
                <a:ea typeface="楷体_GB2312" pitchFamily="49" charset="-122"/>
              </a:rPr>
              <a:t>F</a:t>
            </a:r>
            <a:endParaRPr kumimoji="1" lang="en-US" altLang="zh-CN" sz="2800" b="1">
              <a:solidFill>
                <a:srgbClr val="003399"/>
              </a:solidFill>
              <a:ea typeface="楷体_GB2312" pitchFamily="49" charset="-122"/>
            </a:endParaRPr>
          </a:p>
        </p:txBody>
      </p:sp>
      <p:grpSp>
        <p:nvGrpSpPr>
          <p:cNvPr id="641031" name="Group 7"/>
          <p:cNvGrpSpPr/>
          <p:nvPr/>
        </p:nvGrpSpPr>
        <p:grpSpPr bwMode="auto">
          <a:xfrm>
            <a:off x="179388" y="404813"/>
            <a:ext cx="4953000" cy="2767012"/>
            <a:chOff x="276" y="1620"/>
            <a:chExt cx="3120" cy="1998"/>
          </a:xfrm>
        </p:grpSpPr>
        <p:sp>
          <p:nvSpPr>
            <p:cNvPr id="55309" name="Rectangle 8"/>
            <p:cNvSpPr>
              <a:spLocks noChangeArrowheads="1"/>
            </p:cNvSpPr>
            <p:nvPr/>
          </p:nvSpPr>
          <p:spPr bwMode="auto">
            <a:xfrm>
              <a:off x="1764" y="2259"/>
              <a:ext cx="768" cy="99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10" name="Line 9"/>
            <p:cNvSpPr>
              <a:spLocks noChangeShapeType="1"/>
            </p:cNvSpPr>
            <p:nvPr/>
          </p:nvSpPr>
          <p:spPr bwMode="auto">
            <a:xfrm>
              <a:off x="2519" y="2693"/>
              <a:ext cx="5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11" name="Line 10"/>
            <p:cNvSpPr>
              <a:spLocks noChangeShapeType="1"/>
            </p:cNvSpPr>
            <p:nvPr/>
          </p:nvSpPr>
          <p:spPr bwMode="auto">
            <a:xfrm>
              <a:off x="1475" y="3003"/>
              <a:ext cx="288" cy="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12" name="Line 11"/>
            <p:cNvSpPr>
              <a:spLocks noChangeShapeType="1"/>
            </p:cNvSpPr>
            <p:nvPr/>
          </p:nvSpPr>
          <p:spPr bwMode="auto">
            <a:xfrm>
              <a:off x="1343" y="2494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13" name="Text Box 12"/>
            <p:cNvSpPr txBox="1">
              <a:spLocks noChangeArrowheads="1"/>
            </p:cNvSpPr>
            <p:nvPr/>
          </p:nvSpPr>
          <p:spPr bwMode="auto">
            <a:xfrm>
              <a:off x="1776" y="2257"/>
              <a:ext cx="25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>
                  <a:ea typeface="楷体_GB2312" pitchFamily="49" charset="-122"/>
                </a:rPr>
                <a:t>_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55314" name="Text Box 13"/>
            <p:cNvSpPr txBox="1">
              <a:spLocks noChangeArrowheads="1"/>
            </p:cNvSpPr>
            <p:nvPr/>
          </p:nvSpPr>
          <p:spPr bwMode="auto">
            <a:xfrm>
              <a:off x="1752" y="2877"/>
              <a:ext cx="252" cy="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>
                  <a:ea typeface="楷体_GB2312" pitchFamily="49" charset="-122"/>
                </a:rPr>
                <a:t>+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55315" name="Text Box 14"/>
            <p:cNvSpPr txBox="1">
              <a:spLocks noChangeArrowheads="1"/>
            </p:cNvSpPr>
            <p:nvPr/>
          </p:nvSpPr>
          <p:spPr bwMode="auto">
            <a:xfrm rot="5400000">
              <a:off x="2072" y="2285"/>
              <a:ext cx="21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>
                  <a:ea typeface="楷体_GB2312" pitchFamily="49" charset="-122"/>
                  <a:sym typeface="Symbol" panose="05050102010706020507" pitchFamily="18" charset="2"/>
                </a:rPr>
                <a:t>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55316" name="Text Box 15"/>
            <p:cNvSpPr txBox="1">
              <a:spLocks noChangeArrowheads="1"/>
            </p:cNvSpPr>
            <p:nvPr/>
          </p:nvSpPr>
          <p:spPr bwMode="auto">
            <a:xfrm>
              <a:off x="2292" y="2553"/>
              <a:ext cx="252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>
                  <a:ea typeface="楷体_GB2312" pitchFamily="49" charset="-122"/>
                </a:rPr>
                <a:t>+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55317" name="Oval 16"/>
            <p:cNvSpPr>
              <a:spLocks noChangeArrowheads="1"/>
            </p:cNvSpPr>
            <p:nvPr/>
          </p:nvSpPr>
          <p:spPr bwMode="auto">
            <a:xfrm>
              <a:off x="3060" y="2649"/>
              <a:ext cx="72" cy="6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18" name="Text Box 17"/>
            <p:cNvSpPr txBox="1">
              <a:spLocks noChangeArrowheads="1"/>
            </p:cNvSpPr>
            <p:nvPr/>
          </p:nvSpPr>
          <p:spPr bwMode="auto">
            <a:xfrm>
              <a:off x="2196" y="2248"/>
              <a:ext cx="3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>
                  <a:ea typeface="楷体_GB2312" pitchFamily="49" charset="-122"/>
                  <a:sym typeface="Symbol" panose="05050102010706020507" pitchFamily="18" charset="2"/>
                </a:rPr>
                <a:t> 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55319" name="Line 18"/>
            <p:cNvSpPr>
              <a:spLocks noChangeShapeType="1"/>
            </p:cNvSpPr>
            <p:nvPr/>
          </p:nvSpPr>
          <p:spPr bwMode="auto">
            <a:xfrm>
              <a:off x="1488" y="1975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20" name="Line 19"/>
            <p:cNvSpPr>
              <a:spLocks noChangeShapeType="1"/>
            </p:cNvSpPr>
            <p:nvPr/>
          </p:nvSpPr>
          <p:spPr bwMode="auto">
            <a:xfrm flipH="1">
              <a:off x="2868" y="1987"/>
              <a:ext cx="0" cy="7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 useBgFill="1">
          <p:nvSpPr>
            <p:cNvPr id="55321" name="Rectangle 20"/>
            <p:cNvSpPr>
              <a:spLocks noChangeArrowheads="1"/>
            </p:cNvSpPr>
            <p:nvPr/>
          </p:nvSpPr>
          <p:spPr bwMode="auto">
            <a:xfrm>
              <a:off x="1968" y="1910"/>
              <a:ext cx="432" cy="131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22" name="Line 21"/>
            <p:cNvSpPr>
              <a:spLocks noChangeShapeType="1"/>
            </p:cNvSpPr>
            <p:nvPr/>
          </p:nvSpPr>
          <p:spPr bwMode="auto">
            <a:xfrm>
              <a:off x="1500" y="1975"/>
              <a:ext cx="0" cy="52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23" name="Line 22"/>
            <p:cNvSpPr>
              <a:spLocks noChangeShapeType="1"/>
            </p:cNvSpPr>
            <p:nvPr/>
          </p:nvSpPr>
          <p:spPr bwMode="auto">
            <a:xfrm>
              <a:off x="618" y="2494"/>
              <a:ext cx="7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 useBgFill="1">
          <p:nvSpPr>
            <p:cNvPr id="55324" name="Rectangle 23"/>
            <p:cNvSpPr>
              <a:spLocks noChangeArrowheads="1"/>
            </p:cNvSpPr>
            <p:nvPr/>
          </p:nvSpPr>
          <p:spPr bwMode="auto">
            <a:xfrm>
              <a:off x="894" y="2440"/>
              <a:ext cx="384" cy="131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25" name="Oval 24"/>
            <p:cNvSpPr>
              <a:spLocks noChangeArrowheads="1"/>
            </p:cNvSpPr>
            <p:nvPr/>
          </p:nvSpPr>
          <p:spPr bwMode="auto">
            <a:xfrm>
              <a:off x="534" y="2450"/>
              <a:ext cx="72" cy="6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26" name="Line 25"/>
            <p:cNvSpPr>
              <a:spLocks noChangeShapeType="1"/>
            </p:cNvSpPr>
            <p:nvPr/>
          </p:nvSpPr>
          <p:spPr bwMode="auto">
            <a:xfrm>
              <a:off x="1494" y="3008"/>
              <a:ext cx="0" cy="6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27" name="Line 26"/>
            <p:cNvSpPr>
              <a:spLocks noChangeShapeType="1"/>
            </p:cNvSpPr>
            <p:nvPr/>
          </p:nvSpPr>
          <p:spPr bwMode="auto">
            <a:xfrm>
              <a:off x="1386" y="3618"/>
              <a:ext cx="21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28" name="Oval 27"/>
            <p:cNvSpPr>
              <a:spLocks noChangeArrowheads="1"/>
            </p:cNvSpPr>
            <p:nvPr/>
          </p:nvSpPr>
          <p:spPr bwMode="auto">
            <a:xfrm>
              <a:off x="1476" y="2462"/>
              <a:ext cx="45" cy="4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29" name="Oval 28"/>
            <p:cNvSpPr>
              <a:spLocks noChangeArrowheads="1"/>
            </p:cNvSpPr>
            <p:nvPr/>
          </p:nvSpPr>
          <p:spPr bwMode="auto">
            <a:xfrm>
              <a:off x="2832" y="2649"/>
              <a:ext cx="72" cy="66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30" name="Text Box 29"/>
            <p:cNvSpPr txBox="1">
              <a:spLocks noChangeArrowheads="1"/>
            </p:cNvSpPr>
            <p:nvPr/>
          </p:nvSpPr>
          <p:spPr bwMode="auto">
            <a:xfrm>
              <a:off x="2016" y="1620"/>
              <a:ext cx="52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F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55331" name="Text Box 30"/>
            <p:cNvSpPr txBox="1">
              <a:spLocks noChangeArrowheads="1"/>
            </p:cNvSpPr>
            <p:nvPr/>
          </p:nvSpPr>
          <p:spPr bwMode="auto">
            <a:xfrm>
              <a:off x="924" y="2549"/>
              <a:ext cx="33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1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 useBgFill="1">
          <p:nvSpPr>
            <p:cNvPr id="55332" name="Rectangle 31"/>
            <p:cNvSpPr>
              <a:spLocks noChangeArrowheads="1"/>
            </p:cNvSpPr>
            <p:nvPr/>
          </p:nvSpPr>
          <p:spPr bwMode="auto">
            <a:xfrm rot="-5400000">
              <a:off x="1296" y="3261"/>
              <a:ext cx="372" cy="118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33" name="Text Box 32"/>
            <p:cNvSpPr txBox="1">
              <a:spLocks noChangeArrowheads="1"/>
            </p:cNvSpPr>
            <p:nvPr/>
          </p:nvSpPr>
          <p:spPr bwMode="auto">
            <a:xfrm>
              <a:off x="1500" y="3197"/>
              <a:ext cx="40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2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55334" name="Text Box 33"/>
            <p:cNvSpPr txBox="1">
              <a:spLocks noChangeArrowheads="1"/>
            </p:cNvSpPr>
            <p:nvPr/>
          </p:nvSpPr>
          <p:spPr bwMode="auto">
            <a:xfrm>
              <a:off x="276" y="2562"/>
              <a:ext cx="39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u</a:t>
              </a:r>
              <a:r>
                <a:rPr kumimoji="1" lang="en-US" altLang="zh-CN" sz="2400" b="1" baseline="-25000">
                  <a:ea typeface="楷体_GB2312" pitchFamily="49" charset="-122"/>
                </a:rPr>
                <a:t>i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55335" name="Text Box 34"/>
            <p:cNvSpPr txBox="1">
              <a:spLocks noChangeArrowheads="1"/>
            </p:cNvSpPr>
            <p:nvPr/>
          </p:nvSpPr>
          <p:spPr bwMode="auto">
            <a:xfrm>
              <a:off x="3012" y="2694"/>
              <a:ext cx="384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u</a:t>
              </a:r>
              <a:r>
                <a:rPr kumimoji="1" lang="en-US" altLang="zh-CN" sz="2400" b="1" baseline="-25000">
                  <a:ea typeface="楷体_GB2312" pitchFamily="49" charset="-122"/>
                </a:rPr>
                <a:t>o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55336" name="Rectangle 35"/>
            <p:cNvSpPr>
              <a:spLocks noChangeArrowheads="1"/>
            </p:cNvSpPr>
            <p:nvPr/>
          </p:nvSpPr>
          <p:spPr bwMode="auto">
            <a:xfrm>
              <a:off x="1347" y="2662"/>
              <a:ext cx="354" cy="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rgbClr val="FF3300"/>
                  </a:solidFill>
                  <a:ea typeface="楷体_GB2312" pitchFamily="49" charset="-122"/>
                </a:rPr>
                <a:t>u</a:t>
              </a:r>
              <a:r>
                <a:rPr kumimoji="1" lang="en-US" altLang="zh-CN" sz="3200" b="1" baseline="-25000">
                  <a:solidFill>
                    <a:srgbClr val="FF3300"/>
                  </a:solidFill>
                  <a:ea typeface="楷体_GB2312" pitchFamily="49" charset="-122"/>
                </a:rPr>
                <a:t>+</a:t>
              </a:r>
              <a:endParaRPr kumimoji="1" lang="en-US" altLang="zh-CN" sz="3200" b="1" baseline="-250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55337" name="Rectangle 36"/>
            <p:cNvSpPr>
              <a:spLocks noChangeArrowheads="1"/>
            </p:cNvSpPr>
            <p:nvPr/>
          </p:nvSpPr>
          <p:spPr bwMode="auto">
            <a:xfrm>
              <a:off x="1347" y="2398"/>
              <a:ext cx="314" cy="4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rgbClr val="FF3300"/>
                  </a:solidFill>
                  <a:ea typeface="楷体_GB2312" pitchFamily="49" charset="-122"/>
                </a:rPr>
                <a:t>u</a:t>
              </a:r>
              <a:r>
                <a:rPr kumimoji="1" lang="en-US" altLang="zh-CN" sz="3200" b="1" baseline="-25000">
                  <a:solidFill>
                    <a:srgbClr val="FF3300"/>
                  </a:solidFill>
                  <a:ea typeface="楷体_GB2312" pitchFamily="49" charset="-122"/>
                </a:rPr>
                <a:t>-</a:t>
              </a:r>
              <a:endParaRPr kumimoji="1" lang="en-US" altLang="zh-CN" sz="3200" b="1" baseline="-250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55338" name="Oval 37"/>
            <p:cNvSpPr>
              <a:spLocks noChangeArrowheads="1"/>
            </p:cNvSpPr>
            <p:nvPr/>
          </p:nvSpPr>
          <p:spPr bwMode="auto">
            <a:xfrm>
              <a:off x="1464" y="2985"/>
              <a:ext cx="45" cy="4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39" name="Oval 38"/>
            <p:cNvSpPr>
              <a:spLocks noChangeArrowheads="1"/>
            </p:cNvSpPr>
            <p:nvPr/>
          </p:nvSpPr>
          <p:spPr bwMode="auto">
            <a:xfrm>
              <a:off x="582" y="3134"/>
              <a:ext cx="72" cy="6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40" name="Line 39"/>
            <p:cNvSpPr>
              <a:spLocks noChangeShapeType="1"/>
            </p:cNvSpPr>
            <p:nvPr/>
          </p:nvSpPr>
          <p:spPr bwMode="auto">
            <a:xfrm>
              <a:off x="624" y="3192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1" name="Line 40"/>
            <p:cNvSpPr>
              <a:spLocks noChangeShapeType="1"/>
            </p:cNvSpPr>
            <p:nvPr/>
          </p:nvSpPr>
          <p:spPr bwMode="auto">
            <a:xfrm>
              <a:off x="480" y="3384"/>
              <a:ext cx="3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2" name="Line 41"/>
            <p:cNvSpPr>
              <a:spLocks noChangeShapeType="1"/>
            </p:cNvSpPr>
            <p:nvPr/>
          </p:nvSpPr>
          <p:spPr bwMode="auto">
            <a:xfrm>
              <a:off x="612" y="2592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3" name="Oval 42"/>
            <p:cNvSpPr>
              <a:spLocks noChangeArrowheads="1"/>
            </p:cNvSpPr>
            <p:nvPr/>
          </p:nvSpPr>
          <p:spPr bwMode="auto">
            <a:xfrm>
              <a:off x="2970" y="3278"/>
              <a:ext cx="72" cy="6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5344" name="Line 43"/>
            <p:cNvSpPr>
              <a:spLocks noChangeShapeType="1"/>
            </p:cNvSpPr>
            <p:nvPr/>
          </p:nvSpPr>
          <p:spPr bwMode="auto">
            <a:xfrm>
              <a:off x="3012" y="3336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5" name="Line 44"/>
            <p:cNvSpPr>
              <a:spLocks noChangeShapeType="1"/>
            </p:cNvSpPr>
            <p:nvPr/>
          </p:nvSpPr>
          <p:spPr bwMode="auto">
            <a:xfrm>
              <a:off x="2868" y="3528"/>
              <a:ext cx="30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346" name="Line 45"/>
            <p:cNvSpPr>
              <a:spLocks noChangeShapeType="1"/>
            </p:cNvSpPr>
            <p:nvPr/>
          </p:nvSpPr>
          <p:spPr bwMode="auto">
            <a:xfrm>
              <a:off x="3000" y="2772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641070" name="Object 46"/>
          <p:cNvGraphicFramePr>
            <a:graphicFrameLocks noChangeAspect="1"/>
          </p:cNvGraphicFramePr>
          <p:nvPr/>
        </p:nvGraphicFramePr>
        <p:xfrm>
          <a:off x="1265238" y="3455988"/>
          <a:ext cx="2682875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1" name="公式" r:id="rId1" imgW="774700" imgH="398145" progId="Equation.3">
                  <p:embed/>
                </p:oleObj>
              </mc:Choice>
              <mc:Fallback>
                <p:oleObj name="公式" r:id="rId1" imgW="774700" imgH="398145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238" y="3455988"/>
                        <a:ext cx="2682875" cy="1171575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1071" name="Object 47"/>
          <p:cNvGraphicFramePr>
            <a:graphicFrameLocks noChangeAspect="1"/>
          </p:cNvGraphicFramePr>
          <p:nvPr/>
        </p:nvGraphicFramePr>
        <p:xfrm>
          <a:off x="560388" y="4851400"/>
          <a:ext cx="4379912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2" name="公式" r:id="rId3" imgW="1517015" imgH="398145" progId="Equation.3">
                  <p:embed/>
                </p:oleObj>
              </mc:Choice>
              <mc:Fallback>
                <p:oleObj name="公式" r:id="rId3" imgW="1517015" imgH="398145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8" y="4851400"/>
                        <a:ext cx="4379912" cy="12414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1072" name="Object 48"/>
          <p:cNvGraphicFramePr>
            <a:graphicFrameLocks noChangeAspect="1"/>
          </p:cNvGraphicFramePr>
          <p:nvPr/>
        </p:nvGraphicFramePr>
        <p:xfrm>
          <a:off x="5472113" y="2170113"/>
          <a:ext cx="2720975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3" name="公式" r:id="rId5" imgW="774700" imgH="419735" progId="Equation.3">
                  <p:embed/>
                </p:oleObj>
              </mc:Choice>
              <mc:Fallback>
                <p:oleObj name="公式" r:id="rId5" imgW="774700" imgH="419735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113" y="2170113"/>
                        <a:ext cx="2720975" cy="11303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1073" name="Text Box 49"/>
          <p:cNvSpPr txBox="1">
            <a:spLocks noChangeArrowheads="1"/>
          </p:cNvSpPr>
          <p:nvPr/>
        </p:nvSpPr>
        <p:spPr bwMode="auto">
          <a:xfrm>
            <a:off x="5524500" y="4610100"/>
            <a:ext cx="2933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0000"/>
                </a:solidFill>
                <a:ea typeface="楷体_GB2312" pitchFamily="49" charset="-122"/>
              </a:rPr>
              <a:t>共模电压：</a:t>
            </a:r>
            <a:endParaRPr kumimoji="1" lang="zh-CN" altLang="en-US" sz="3200" b="1">
              <a:solidFill>
                <a:srgbClr val="FF0000"/>
              </a:solidFill>
              <a:ea typeface="楷体_GB2312" pitchFamily="49" charset="-122"/>
            </a:endParaRPr>
          </a:p>
        </p:txBody>
      </p:sp>
      <p:graphicFrame>
        <p:nvGraphicFramePr>
          <p:cNvPr id="641074" name="Object 50"/>
          <p:cNvGraphicFramePr>
            <a:graphicFrameLocks noChangeAspect="1"/>
          </p:cNvGraphicFramePr>
          <p:nvPr/>
        </p:nvGraphicFramePr>
        <p:xfrm>
          <a:off x="5432425" y="5067300"/>
          <a:ext cx="3252788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94" name="公式" r:id="rId7" imgW="1129665" imgH="376555" progId="Equation.3">
                  <p:embed/>
                </p:oleObj>
              </mc:Choice>
              <mc:Fallback>
                <p:oleObj name="公式" r:id="rId7" imgW="1129665" imgH="376555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2425" y="5067300"/>
                        <a:ext cx="3252788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4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1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10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410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410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4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1026" grpId="0" autoUpdateAnimBg="0" build="p"/>
      <p:bldP spid="641027" grpId="0" autoUpdateAnimBg="0" build="p"/>
      <p:bldP spid="641028" grpId="0" autoUpdateAnimBg="0" build="p"/>
      <p:bldP spid="641029" grpId="0" autoUpdateAnimBg="0" build="p"/>
      <p:bldP spid="641030" grpId="0" autoUpdateAnimBg="0" build="p"/>
      <p:bldP spid="641073" grpId="0" autoUpdateAnimBg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42" name="Text Box 2"/>
          <p:cNvSpPr txBox="1">
            <a:spLocks noChangeArrowheads="1"/>
          </p:cNvSpPr>
          <p:nvPr/>
        </p:nvSpPr>
        <p:spPr bwMode="auto">
          <a:xfrm>
            <a:off x="4248150" y="473075"/>
            <a:ext cx="3619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FF3300"/>
                </a:solidFill>
                <a:ea typeface="楷体_GB2312" pitchFamily="49" charset="-122"/>
              </a:rPr>
              <a:t>3.  </a:t>
            </a:r>
            <a:r>
              <a:rPr kumimoji="1" lang="zh-CN" altLang="en-US" sz="3200" b="1">
                <a:solidFill>
                  <a:srgbClr val="FF3300"/>
                </a:solidFill>
                <a:ea typeface="楷体_GB2312" pitchFamily="49" charset="-122"/>
              </a:rPr>
              <a:t>工作原理</a:t>
            </a:r>
            <a:endParaRPr kumimoji="1" lang="zh-CN" altLang="en-US" sz="3200" b="1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675843" name="Text Box 3"/>
          <p:cNvSpPr txBox="1">
            <a:spLocks noChangeArrowheads="1"/>
          </p:cNvSpPr>
          <p:nvPr/>
        </p:nvSpPr>
        <p:spPr bwMode="auto">
          <a:xfrm>
            <a:off x="4362450" y="977900"/>
            <a:ext cx="4362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3200" b="1">
                <a:ea typeface="楷体_GB2312" pitchFamily="49" charset="-122"/>
              </a:rPr>
              <a:t>设</a:t>
            </a:r>
            <a:r>
              <a:rPr kumimoji="1" lang="en-US" altLang="zh-CN" sz="3200" b="1" i="1">
                <a:ea typeface="楷体_GB2312" pitchFamily="49" charset="-122"/>
              </a:rPr>
              <a:t>t </a:t>
            </a:r>
            <a:r>
              <a:rPr kumimoji="1" lang="en-US" altLang="zh-CN" sz="3200" b="1">
                <a:ea typeface="楷体_GB2312" pitchFamily="49" charset="-122"/>
              </a:rPr>
              <a:t>= 0</a:t>
            </a:r>
            <a:r>
              <a:rPr kumimoji="1" lang="zh-CN" altLang="en-US" sz="3200" b="1">
                <a:ea typeface="楷体_GB2312" pitchFamily="49" charset="-122"/>
              </a:rPr>
              <a:t>时， </a:t>
            </a:r>
            <a:r>
              <a:rPr kumimoji="1" lang="en-US" altLang="zh-CN" sz="3200" b="1" i="1">
                <a:ea typeface="楷体_GB2312" pitchFamily="49" charset="-122"/>
              </a:rPr>
              <a:t>u</a:t>
            </a:r>
            <a:r>
              <a:rPr kumimoji="1" lang="en-US" altLang="zh-CN" sz="3200" b="1" baseline="-25000">
                <a:ea typeface="楷体_GB2312" pitchFamily="49" charset="-122"/>
              </a:rPr>
              <a:t>o</a:t>
            </a:r>
            <a:r>
              <a:rPr kumimoji="1" lang="en-US" altLang="zh-CN" sz="3200" b="1">
                <a:ea typeface="楷体_GB2312" pitchFamily="49" charset="-122"/>
              </a:rPr>
              <a:t>= + </a:t>
            </a:r>
            <a:r>
              <a:rPr kumimoji="1" lang="en-US" altLang="zh-CN" sz="3200" b="1" i="1">
                <a:ea typeface="楷体_GB2312" pitchFamily="49" charset="-122"/>
              </a:rPr>
              <a:t>U</a:t>
            </a:r>
            <a:r>
              <a:rPr kumimoji="1" lang="en-US" altLang="zh-CN" sz="3200" b="1" baseline="-25000">
                <a:ea typeface="楷体_GB2312" pitchFamily="49" charset="-122"/>
              </a:rPr>
              <a:t>Z</a:t>
            </a:r>
            <a:endParaRPr kumimoji="1" lang="en-US" altLang="zh-CN" sz="3200" b="1">
              <a:ea typeface="楷体_GB2312" pitchFamily="49" charset="-122"/>
            </a:endParaRPr>
          </a:p>
        </p:txBody>
      </p:sp>
      <p:sp>
        <p:nvSpPr>
          <p:cNvPr id="675844" name="Text Box 4"/>
          <p:cNvSpPr txBox="1">
            <a:spLocks noChangeArrowheads="1"/>
          </p:cNvSpPr>
          <p:nvPr/>
        </p:nvSpPr>
        <p:spPr bwMode="auto">
          <a:xfrm>
            <a:off x="4495800" y="1481138"/>
            <a:ext cx="3886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 b="1" i="1">
                <a:ea typeface="楷体_GB2312" pitchFamily="49" charset="-122"/>
              </a:rPr>
              <a:t>C</a:t>
            </a:r>
            <a:r>
              <a:rPr kumimoji="1" lang="zh-CN" altLang="zh-CN" sz="2800" b="1">
                <a:ea typeface="楷体_GB2312" pitchFamily="49" charset="-122"/>
              </a:rPr>
              <a:t>充电， </a:t>
            </a:r>
            <a:r>
              <a:rPr kumimoji="1" lang="en-US" altLang="zh-CN" sz="3200" b="1" i="1">
                <a:ea typeface="楷体_GB2312" pitchFamily="49" charset="-122"/>
              </a:rPr>
              <a:t>u</a:t>
            </a:r>
            <a:r>
              <a:rPr kumimoji="1" lang="en-US" altLang="zh-CN" sz="3200" b="1" i="1" baseline="-25000">
                <a:ea typeface="楷体_GB2312" pitchFamily="49" charset="-122"/>
              </a:rPr>
              <a:t>C</a:t>
            </a:r>
            <a:r>
              <a:rPr kumimoji="1" lang="en-US" altLang="zh-CN" sz="3200" b="1">
                <a:ea typeface="楷体_GB2312" pitchFamily="49" charset="-122"/>
              </a:rPr>
              <a:t> ↑</a:t>
            </a:r>
            <a:endParaRPr kumimoji="1" lang="en-US" altLang="zh-CN" sz="3200" b="1">
              <a:ea typeface="楷体_GB2312" pitchFamily="49" charset="-122"/>
            </a:endParaRPr>
          </a:p>
        </p:txBody>
      </p:sp>
      <p:grpSp>
        <p:nvGrpSpPr>
          <p:cNvPr id="99333" name="Group 5"/>
          <p:cNvGrpSpPr/>
          <p:nvPr/>
        </p:nvGrpSpPr>
        <p:grpSpPr bwMode="auto">
          <a:xfrm>
            <a:off x="400050" y="447675"/>
            <a:ext cx="3695700" cy="3400425"/>
            <a:chOff x="168" y="282"/>
            <a:chExt cx="2328" cy="2142"/>
          </a:xfrm>
        </p:grpSpPr>
        <p:sp>
          <p:nvSpPr>
            <p:cNvPr id="99347" name="Rectangle 6"/>
            <p:cNvSpPr>
              <a:spLocks noChangeArrowheads="1"/>
            </p:cNvSpPr>
            <p:nvPr/>
          </p:nvSpPr>
          <p:spPr bwMode="auto">
            <a:xfrm>
              <a:off x="840" y="864"/>
              <a:ext cx="480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8" name="Line 7"/>
            <p:cNvSpPr>
              <a:spLocks noChangeShapeType="1"/>
            </p:cNvSpPr>
            <p:nvPr/>
          </p:nvSpPr>
          <p:spPr bwMode="auto">
            <a:xfrm>
              <a:off x="279" y="1056"/>
              <a:ext cx="56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49" name="Line 8"/>
            <p:cNvSpPr>
              <a:spLocks noChangeShapeType="1"/>
            </p:cNvSpPr>
            <p:nvPr/>
          </p:nvSpPr>
          <p:spPr bwMode="auto">
            <a:xfrm>
              <a:off x="696" y="134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0" name="Line 9"/>
            <p:cNvSpPr>
              <a:spLocks noChangeShapeType="1"/>
            </p:cNvSpPr>
            <p:nvPr/>
          </p:nvSpPr>
          <p:spPr bwMode="auto">
            <a:xfrm>
              <a:off x="1320" y="1200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99351" name="AutoShape 10"/>
            <p:cNvSpPr>
              <a:spLocks noChangeArrowheads="1"/>
            </p:cNvSpPr>
            <p:nvPr/>
          </p:nvSpPr>
          <p:spPr bwMode="auto">
            <a:xfrm rot="-5400000">
              <a:off x="1020" y="912"/>
              <a:ext cx="96" cy="96"/>
            </a:xfrm>
            <a:prstGeom prst="flowChartMerge">
              <a:avLst/>
            </a:prstGeom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99352" name="Object 11"/>
            <p:cNvGraphicFramePr>
              <a:graphicFrameLocks noChangeAspect="1"/>
            </p:cNvGraphicFramePr>
            <p:nvPr/>
          </p:nvGraphicFramePr>
          <p:xfrm>
            <a:off x="1128" y="896"/>
            <a:ext cx="19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9443" name="公式" r:id="rId1" imgW="152400" imgH="127000" progId="Equation.3">
                    <p:embed/>
                  </p:oleObj>
                </mc:Choice>
                <mc:Fallback>
                  <p:oleObj name="公式" r:id="rId1" imgW="152400" imgH="1270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28" y="896"/>
                          <a:ext cx="192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9353" name="Text Box 12"/>
            <p:cNvSpPr txBox="1">
              <a:spLocks noChangeArrowheads="1"/>
            </p:cNvSpPr>
            <p:nvPr/>
          </p:nvSpPr>
          <p:spPr bwMode="auto">
            <a:xfrm>
              <a:off x="768" y="861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800" b="1">
                  <a:ea typeface="楷体_GB2312" pitchFamily="49" charset="-122"/>
                </a:rPr>
                <a:t>－</a:t>
              </a:r>
              <a:endParaRPr kumimoji="1" lang="zh-CN" altLang="en-US" sz="2800" b="1">
                <a:ea typeface="楷体_GB2312" pitchFamily="49" charset="-122"/>
              </a:endParaRPr>
            </a:p>
          </p:txBody>
        </p:sp>
        <p:sp>
          <p:nvSpPr>
            <p:cNvPr id="99354" name="Text Box 13"/>
            <p:cNvSpPr txBox="1">
              <a:spLocks noChangeArrowheads="1"/>
            </p:cNvSpPr>
            <p:nvPr/>
          </p:nvSpPr>
          <p:spPr bwMode="auto">
            <a:xfrm>
              <a:off x="816" y="1161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+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99355" name="Text Box 14"/>
            <p:cNvSpPr txBox="1">
              <a:spLocks noChangeArrowheads="1"/>
            </p:cNvSpPr>
            <p:nvPr/>
          </p:nvSpPr>
          <p:spPr bwMode="auto">
            <a:xfrm>
              <a:off x="1080" y="1017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+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99356" name="Rectangle 15"/>
            <p:cNvSpPr>
              <a:spLocks noChangeArrowheads="1"/>
            </p:cNvSpPr>
            <p:nvPr/>
          </p:nvSpPr>
          <p:spPr bwMode="auto">
            <a:xfrm>
              <a:off x="984" y="1668"/>
              <a:ext cx="192" cy="9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7" name="Line 16"/>
            <p:cNvSpPr>
              <a:spLocks noChangeShapeType="1"/>
            </p:cNvSpPr>
            <p:nvPr/>
          </p:nvSpPr>
          <p:spPr bwMode="auto">
            <a:xfrm>
              <a:off x="888" y="1716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8" name="Line 17"/>
            <p:cNvSpPr>
              <a:spLocks noChangeShapeType="1"/>
            </p:cNvSpPr>
            <p:nvPr/>
          </p:nvSpPr>
          <p:spPr bwMode="auto">
            <a:xfrm>
              <a:off x="1176" y="1716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59" name="Rectangle 18"/>
            <p:cNvSpPr>
              <a:spLocks noChangeArrowheads="1"/>
            </p:cNvSpPr>
            <p:nvPr/>
          </p:nvSpPr>
          <p:spPr bwMode="auto">
            <a:xfrm>
              <a:off x="924" y="528"/>
              <a:ext cx="252" cy="10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60" name="Line 19"/>
            <p:cNvSpPr>
              <a:spLocks noChangeShapeType="1"/>
            </p:cNvSpPr>
            <p:nvPr/>
          </p:nvSpPr>
          <p:spPr bwMode="auto">
            <a:xfrm>
              <a:off x="1176" y="576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61" name="Line 20"/>
            <p:cNvSpPr>
              <a:spLocks noChangeShapeType="1"/>
            </p:cNvSpPr>
            <p:nvPr/>
          </p:nvSpPr>
          <p:spPr bwMode="auto">
            <a:xfrm>
              <a:off x="636" y="1344"/>
              <a:ext cx="2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62" name="Line 21"/>
            <p:cNvSpPr>
              <a:spLocks noChangeShapeType="1"/>
            </p:cNvSpPr>
            <p:nvPr/>
          </p:nvSpPr>
          <p:spPr bwMode="auto">
            <a:xfrm>
              <a:off x="288" y="576"/>
              <a:ext cx="0" cy="6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63" name="Line 22"/>
            <p:cNvSpPr>
              <a:spLocks noChangeShapeType="1"/>
            </p:cNvSpPr>
            <p:nvPr/>
          </p:nvSpPr>
          <p:spPr bwMode="auto">
            <a:xfrm>
              <a:off x="648" y="1344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64" name="Line 23"/>
            <p:cNvSpPr>
              <a:spLocks noChangeShapeType="1"/>
            </p:cNvSpPr>
            <p:nvPr/>
          </p:nvSpPr>
          <p:spPr bwMode="auto">
            <a:xfrm>
              <a:off x="1416" y="1200"/>
              <a:ext cx="6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65" name="Line 24"/>
            <p:cNvSpPr>
              <a:spLocks noChangeShapeType="1"/>
            </p:cNvSpPr>
            <p:nvPr/>
          </p:nvSpPr>
          <p:spPr bwMode="auto">
            <a:xfrm>
              <a:off x="280" y="576"/>
              <a:ext cx="644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66" name="Line 25"/>
            <p:cNvSpPr>
              <a:spLocks noChangeShapeType="1"/>
            </p:cNvSpPr>
            <p:nvPr/>
          </p:nvSpPr>
          <p:spPr bwMode="auto">
            <a:xfrm>
              <a:off x="648" y="1716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67" name="Line 26"/>
            <p:cNvSpPr>
              <a:spLocks noChangeShapeType="1"/>
            </p:cNvSpPr>
            <p:nvPr/>
          </p:nvSpPr>
          <p:spPr bwMode="auto">
            <a:xfrm>
              <a:off x="1272" y="1716"/>
              <a:ext cx="5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68" name="Line 27"/>
            <p:cNvSpPr>
              <a:spLocks noChangeShapeType="1"/>
            </p:cNvSpPr>
            <p:nvPr/>
          </p:nvSpPr>
          <p:spPr bwMode="auto">
            <a:xfrm>
              <a:off x="1258" y="576"/>
              <a:ext cx="5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69" name="Line 28"/>
            <p:cNvSpPr>
              <a:spLocks noChangeShapeType="1"/>
            </p:cNvSpPr>
            <p:nvPr/>
          </p:nvSpPr>
          <p:spPr bwMode="auto">
            <a:xfrm>
              <a:off x="288" y="1332"/>
              <a:ext cx="0" cy="3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70" name="Line 29"/>
            <p:cNvSpPr>
              <a:spLocks noChangeShapeType="1"/>
            </p:cNvSpPr>
            <p:nvPr/>
          </p:nvSpPr>
          <p:spPr bwMode="auto">
            <a:xfrm>
              <a:off x="180" y="1656"/>
              <a:ext cx="19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71" name="Text Box 30"/>
            <p:cNvSpPr txBox="1">
              <a:spLocks noChangeArrowheads="1"/>
            </p:cNvSpPr>
            <p:nvPr/>
          </p:nvSpPr>
          <p:spPr bwMode="auto">
            <a:xfrm>
              <a:off x="942" y="282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endParaRPr kumimoji="1" lang="en-US" altLang="zh-CN" sz="2400" b="1" i="1">
                <a:ea typeface="楷体_GB2312" pitchFamily="49" charset="-122"/>
              </a:endParaRPr>
            </a:p>
          </p:txBody>
        </p:sp>
        <p:sp>
          <p:nvSpPr>
            <p:cNvPr id="99372" name="Text Box 31"/>
            <p:cNvSpPr txBox="1">
              <a:spLocks noChangeArrowheads="1"/>
            </p:cNvSpPr>
            <p:nvPr/>
          </p:nvSpPr>
          <p:spPr bwMode="auto">
            <a:xfrm>
              <a:off x="936" y="172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1</a:t>
              </a:r>
              <a:endParaRPr kumimoji="1" lang="en-US" altLang="zh-CN" sz="2400" b="1" baseline="-25000">
                <a:ea typeface="楷体_GB2312" pitchFamily="49" charset="-122"/>
              </a:endParaRPr>
            </a:p>
          </p:txBody>
        </p:sp>
        <p:sp>
          <p:nvSpPr>
            <p:cNvPr id="99373" name="Text Box 32"/>
            <p:cNvSpPr txBox="1">
              <a:spLocks noChangeArrowheads="1"/>
            </p:cNvSpPr>
            <p:nvPr/>
          </p:nvSpPr>
          <p:spPr bwMode="auto">
            <a:xfrm>
              <a:off x="672" y="184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2</a:t>
              </a:r>
              <a:endParaRPr kumimoji="1" lang="en-US" altLang="zh-CN" sz="2400" b="1" baseline="-25000">
                <a:ea typeface="楷体_GB2312" pitchFamily="49" charset="-122"/>
              </a:endParaRPr>
            </a:p>
          </p:txBody>
        </p:sp>
        <p:grpSp>
          <p:nvGrpSpPr>
            <p:cNvPr id="99374" name="Group 33"/>
            <p:cNvGrpSpPr/>
            <p:nvPr/>
          </p:nvGrpSpPr>
          <p:grpSpPr bwMode="auto">
            <a:xfrm rot="-5400000">
              <a:off x="240" y="1152"/>
              <a:ext cx="96" cy="240"/>
              <a:chOff x="576" y="816"/>
              <a:chExt cx="96" cy="240"/>
            </a:xfrm>
          </p:grpSpPr>
          <p:sp>
            <p:nvSpPr>
              <p:cNvPr id="99397" name="Line 34"/>
              <p:cNvSpPr>
                <a:spLocks noChangeShapeType="1"/>
              </p:cNvSpPr>
              <p:nvPr/>
            </p:nvSpPr>
            <p:spPr bwMode="auto">
              <a:xfrm>
                <a:off x="576" y="816"/>
                <a:ext cx="0" cy="24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398" name="Line 35"/>
              <p:cNvSpPr>
                <a:spLocks noChangeShapeType="1"/>
              </p:cNvSpPr>
              <p:nvPr/>
            </p:nvSpPr>
            <p:spPr bwMode="auto">
              <a:xfrm>
                <a:off x="672" y="816"/>
                <a:ext cx="0" cy="24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99375" name="Text Box 36"/>
            <p:cNvSpPr txBox="1">
              <a:spLocks noChangeArrowheads="1"/>
            </p:cNvSpPr>
            <p:nvPr/>
          </p:nvSpPr>
          <p:spPr bwMode="auto">
            <a:xfrm>
              <a:off x="381" y="1143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C</a:t>
              </a:r>
              <a:endParaRPr kumimoji="1" lang="en-US" altLang="zh-CN" sz="2400" b="1" i="1">
                <a:ea typeface="楷体_GB2312" pitchFamily="49" charset="-122"/>
              </a:endParaRPr>
            </a:p>
          </p:txBody>
        </p:sp>
        <p:sp>
          <p:nvSpPr>
            <p:cNvPr id="99376" name="Text Box 37"/>
            <p:cNvSpPr txBox="1">
              <a:spLocks noChangeArrowheads="1"/>
            </p:cNvSpPr>
            <p:nvPr/>
          </p:nvSpPr>
          <p:spPr bwMode="auto">
            <a:xfrm>
              <a:off x="288" y="710"/>
              <a:ext cx="4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ea typeface="楷体_GB2312" pitchFamily="49" charset="-122"/>
                </a:rPr>
                <a:t>u</a:t>
              </a:r>
              <a:r>
                <a:rPr kumimoji="1" lang="en-US" altLang="zh-CN" sz="2400" b="1" i="1" baseline="-25000">
                  <a:ea typeface="楷体_GB2312" pitchFamily="49" charset="-122"/>
                </a:rPr>
                <a:t>C</a:t>
              </a:r>
              <a:endParaRPr kumimoji="1" lang="en-US" altLang="zh-CN" sz="2400" b="1" i="1" baseline="-25000">
                <a:ea typeface="楷体_GB2312" pitchFamily="49" charset="-122"/>
              </a:endParaRPr>
            </a:p>
          </p:txBody>
        </p:sp>
        <p:sp>
          <p:nvSpPr>
            <p:cNvPr id="99377" name="Text Box 38"/>
            <p:cNvSpPr txBox="1">
              <a:spLocks noChangeArrowheads="1"/>
            </p:cNvSpPr>
            <p:nvPr/>
          </p:nvSpPr>
          <p:spPr bwMode="auto">
            <a:xfrm>
              <a:off x="2016" y="1236"/>
              <a:ext cx="4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o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 useBgFill="1">
          <p:nvSpPr>
            <p:cNvPr id="99378" name="Oval 39"/>
            <p:cNvSpPr>
              <a:spLocks noChangeArrowheads="1"/>
            </p:cNvSpPr>
            <p:nvPr/>
          </p:nvSpPr>
          <p:spPr bwMode="auto">
            <a:xfrm>
              <a:off x="2052" y="1158"/>
              <a:ext cx="72" cy="72"/>
            </a:xfrm>
            <a:prstGeom prst="ellipse">
              <a:avLst/>
            </a:prstGeom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79" name="Oval 40"/>
            <p:cNvSpPr>
              <a:spLocks noChangeArrowheads="1"/>
            </p:cNvSpPr>
            <p:nvPr/>
          </p:nvSpPr>
          <p:spPr bwMode="auto">
            <a:xfrm>
              <a:off x="1770" y="1170"/>
              <a:ext cx="47" cy="4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80" name="Oval 41"/>
            <p:cNvSpPr>
              <a:spLocks noChangeArrowheads="1"/>
            </p:cNvSpPr>
            <p:nvPr/>
          </p:nvSpPr>
          <p:spPr bwMode="auto">
            <a:xfrm>
              <a:off x="624" y="1680"/>
              <a:ext cx="48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81" name="Oval 42"/>
            <p:cNvSpPr>
              <a:spLocks noChangeArrowheads="1"/>
            </p:cNvSpPr>
            <p:nvPr/>
          </p:nvSpPr>
          <p:spPr bwMode="auto">
            <a:xfrm>
              <a:off x="264" y="1029"/>
              <a:ext cx="48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 useBgFill="1">
          <p:nvSpPr>
            <p:cNvPr id="99382" name="Rectangle 43"/>
            <p:cNvSpPr>
              <a:spLocks noChangeArrowheads="1"/>
            </p:cNvSpPr>
            <p:nvPr/>
          </p:nvSpPr>
          <p:spPr bwMode="auto">
            <a:xfrm>
              <a:off x="1434" y="1152"/>
              <a:ext cx="240" cy="96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99383" name="Group 44"/>
            <p:cNvGrpSpPr/>
            <p:nvPr/>
          </p:nvGrpSpPr>
          <p:grpSpPr bwMode="auto">
            <a:xfrm>
              <a:off x="1329" y="1879"/>
              <a:ext cx="1121" cy="539"/>
              <a:chOff x="1659" y="1573"/>
              <a:chExt cx="1121" cy="539"/>
            </a:xfrm>
          </p:grpSpPr>
          <p:sp useBgFill="1">
            <p:nvSpPr>
              <p:cNvPr id="99389" name="AutoShape 45"/>
              <p:cNvSpPr>
                <a:spLocks noChangeArrowheads="1"/>
              </p:cNvSpPr>
              <p:nvPr/>
            </p:nvSpPr>
            <p:spPr bwMode="auto">
              <a:xfrm>
                <a:off x="2003" y="1788"/>
                <a:ext cx="224" cy="168"/>
              </a:xfrm>
              <a:prstGeom prst="triangle">
                <a:avLst>
                  <a:gd name="adj" fmla="val 50000"/>
                </a:avLst>
              </a:prstGeom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 useBgFill="1">
            <p:nvSpPr>
              <p:cNvPr id="99390" name="AutoShape 46"/>
              <p:cNvSpPr>
                <a:spLocks noChangeArrowheads="1"/>
              </p:cNvSpPr>
              <p:nvPr/>
            </p:nvSpPr>
            <p:spPr bwMode="auto">
              <a:xfrm flipV="1">
                <a:off x="2003" y="1620"/>
                <a:ext cx="224" cy="168"/>
              </a:xfrm>
              <a:prstGeom prst="triangle">
                <a:avLst>
                  <a:gd name="adj" fmla="val 50000"/>
                </a:avLst>
              </a:prstGeom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99391" name="Line 47"/>
              <p:cNvSpPr>
                <a:spLocks noChangeShapeType="1"/>
              </p:cNvSpPr>
              <p:nvPr/>
            </p:nvSpPr>
            <p:spPr bwMode="auto">
              <a:xfrm flipV="1">
                <a:off x="2020" y="1776"/>
                <a:ext cx="21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92" name="Line 48"/>
              <p:cNvSpPr>
                <a:spLocks noChangeShapeType="1"/>
              </p:cNvSpPr>
              <p:nvPr/>
            </p:nvSpPr>
            <p:spPr bwMode="auto">
              <a:xfrm>
                <a:off x="2221" y="1770"/>
                <a:ext cx="0" cy="9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93" name="Line 49"/>
              <p:cNvSpPr>
                <a:spLocks noChangeShapeType="1"/>
              </p:cNvSpPr>
              <p:nvPr/>
            </p:nvSpPr>
            <p:spPr bwMode="auto">
              <a:xfrm>
                <a:off x="2009" y="1704"/>
                <a:ext cx="0" cy="9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9394" name="Rectangle 50"/>
              <p:cNvSpPr>
                <a:spLocks noChangeArrowheads="1"/>
              </p:cNvSpPr>
              <p:nvPr/>
            </p:nvSpPr>
            <p:spPr bwMode="auto">
              <a:xfrm>
                <a:off x="1659" y="1573"/>
                <a:ext cx="3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400" b="1">
                    <a:ea typeface="楷体_GB2312" pitchFamily="49" charset="-122"/>
                  </a:rPr>
                  <a:t>D</a:t>
                </a:r>
                <a:r>
                  <a:rPr kumimoji="1" lang="en-US" altLang="zh-CN" sz="2400" b="1" baseline="-25000">
                    <a:ea typeface="楷体_GB2312" pitchFamily="49" charset="-122"/>
                  </a:rPr>
                  <a:t>Z</a:t>
                </a:r>
                <a:endParaRPr kumimoji="1" lang="en-US" altLang="zh-CN" sz="2400" b="1" baseline="-25000">
                  <a:ea typeface="楷体_GB2312" pitchFamily="49" charset="-122"/>
                </a:endParaRPr>
              </a:p>
            </p:txBody>
          </p:sp>
          <p:sp>
            <p:nvSpPr>
              <p:cNvPr id="99395" name="Rectangle 51"/>
              <p:cNvSpPr>
                <a:spLocks noChangeArrowheads="1"/>
              </p:cNvSpPr>
              <p:nvPr/>
            </p:nvSpPr>
            <p:spPr bwMode="auto">
              <a:xfrm>
                <a:off x="2172" y="1577"/>
                <a:ext cx="6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400" b="1">
                    <a:ea typeface="楷体_GB2312" pitchFamily="49" charset="-122"/>
                  </a:rPr>
                  <a:t>±</a:t>
                </a:r>
                <a:r>
                  <a:rPr kumimoji="1" lang="en-US" altLang="zh-CN" sz="2400" b="1" i="1">
                    <a:ea typeface="楷体_GB2312" pitchFamily="49" charset="-122"/>
                  </a:rPr>
                  <a:t>U</a:t>
                </a:r>
                <a:r>
                  <a:rPr kumimoji="1" lang="en-US" altLang="zh-CN" sz="2400" b="1" baseline="-25000">
                    <a:ea typeface="楷体_GB2312" pitchFamily="49" charset="-122"/>
                  </a:rPr>
                  <a:t>Z</a:t>
                </a:r>
                <a:endParaRPr kumimoji="1" lang="en-US" altLang="zh-CN" sz="2400" b="1" baseline="-25000">
                  <a:ea typeface="楷体_GB2312" pitchFamily="49" charset="-122"/>
                </a:endParaRPr>
              </a:p>
            </p:txBody>
          </p:sp>
          <p:sp>
            <p:nvSpPr>
              <p:cNvPr id="99396" name="Line 52"/>
              <p:cNvSpPr>
                <a:spLocks noChangeShapeType="1"/>
              </p:cNvSpPr>
              <p:nvPr/>
            </p:nvSpPr>
            <p:spPr bwMode="auto">
              <a:xfrm>
                <a:off x="2028" y="2112"/>
                <a:ext cx="1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99384" name="Rectangle 53"/>
            <p:cNvSpPr>
              <a:spLocks noChangeArrowheads="1"/>
            </p:cNvSpPr>
            <p:nvPr/>
          </p:nvSpPr>
          <p:spPr bwMode="auto">
            <a:xfrm>
              <a:off x="1376" y="85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3</a:t>
              </a:r>
              <a:endParaRPr kumimoji="1" lang="en-US" altLang="zh-CN" sz="2400" b="1" baseline="-25000">
                <a:ea typeface="楷体_GB2312" pitchFamily="49" charset="-122"/>
              </a:endParaRPr>
            </a:p>
          </p:txBody>
        </p:sp>
        <p:sp>
          <p:nvSpPr>
            <p:cNvPr id="99385" name="Line 54"/>
            <p:cNvSpPr>
              <a:spLocks noChangeShapeType="1"/>
            </p:cNvSpPr>
            <p:nvPr/>
          </p:nvSpPr>
          <p:spPr bwMode="auto">
            <a:xfrm>
              <a:off x="1794" y="576"/>
              <a:ext cx="0" cy="18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86" name="Oval 55"/>
            <p:cNvSpPr>
              <a:spLocks noChangeArrowheads="1"/>
            </p:cNvSpPr>
            <p:nvPr/>
          </p:nvSpPr>
          <p:spPr bwMode="auto">
            <a:xfrm>
              <a:off x="1770" y="1686"/>
              <a:ext cx="47" cy="4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99387" name="Rectangle 56"/>
            <p:cNvSpPr>
              <a:spLocks noChangeArrowheads="1"/>
            </p:cNvSpPr>
            <p:nvPr/>
          </p:nvSpPr>
          <p:spPr bwMode="auto">
            <a:xfrm rot="-5400000">
              <a:off x="522" y="1920"/>
              <a:ext cx="240" cy="96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9388" name="Line 57"/>
            <p:cNvSpPr>
              <a:spLocks noChangeShapeType="1"/>
            </p:cNvSpPr>
            <p:nvPr/>
          </p:nvSpPr>
          <p:spPr bwMode="auto">
            <a:xfrm>
              <a:off x="552" y="2292"/>
              <a:ext cx="19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75898" name="Group 58"/>
          <p:cNvGrpSpPr/>
          <p:nvPr/>
        </p:nvGrpSpPr>
        <p:grpSpPr bwMode="auto">
          <a:xfrm>
            <a:off x="342900" y="742950"/>
            <a:ext cx="2019300" cy="742950"/>
            <a:chOff x="900" y="3024"/>
            <a:chExt cx="1272" cy="468"/>
          </a:xfrm>
        </p:grpSpPr>
        <p:sp>
          <p:nvSpPr>
            <p:cNvPr id="99345" name="Line 59"/>
            <p:cNvSpPr>
              <a:spLocks noChangeShapeType="1"/>
            </p:cNvSpPr>
            <p:nvPr/>
          </p:nvSpPr>
          <p:spPr bwMode="auto">
            <a:xfrm flipH="1">
              <a:off x="912" y="3024"/>
              <a:ext cx="0" cy="46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46" name="Line 60"/>
            <p:cNvSpPr>
              <a:spLocks noChangeShapeType="1"/>
            </p:cNvSpPr>
            <p:nvPr/>
          </p:nvSpPr>
          <p:spPr bwMode="auto">
            <a:xfrm>
              <a:off x="900" y="3024"/>
              <a:ext cx="1272" cy="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75901" name="Text Box 61"/>
          <p:cNvSpPr txBox="1">
            <a:spLocks noChangeArrowheads="1"/>
          </p:cNvSpPr>
          <p:nvPr/>
        </p:nvSpPr>
        <p:spPr bwMode="auto">
          <a:xfrm>
            <a:off x="4019550" y="2057400"/>
            <a:ext cx="5124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>
                <a:ea typeface="楷体_GB2312" pitchFamily="49" charset="-122"/>
              </a:rPr>
              <a:t>当</a:t>
            </a:r>
            <a:r>
              <a:rPr kumimoji="1" lang="en-US" altLang="zh-CN" sz="3200" b="1" i="1">
                <a:ea typeface="楷体_GB2312" pitchFamily="49" charset="-122"/>
              </a:rPr>
              <a:t>u</a:t>
            </a:r>
            <a:r>
              <a:rPr kumimoji="1" lang="en-US" altLang="zh-CN" sz="3200" b="1" i="1" baseline="-25000">
                <a:ea typeface="楷体_GB2312" pitchFamily="49" charset="-122"/>
              </a:rPr>
              <a:t>C</a:t>
            </a:r>
            <a:r>
              <a:rPr kumimoji="1" lang="en-US" altLang="zh-CN" sz="3200" b="1">
                <a:ea typeface="楷体_GB2312" pitchFamily="49" charset="-122"/>
              </a:rPr>
              <a:t> ↑</a:t>
            </a:r>
            <a:r>
              <a:rPr kumimoji="1" lang="zh-CN" altLang="en-US" sz="3200" b="1">
                <a:ea typeface="楷体_GB2312" pitchFamily="49" charset="-122"/>
              </a:rPr>
              <a:t>＞ </a:t>
            </a:r>
            <a:r>
              <a:rPr kumimoji="1" lang="en-US" altLang="zh-CN" sz="3200" b="1" i="1">
                <a:ea typeface="楷体_GB2312" pitchFamily="49" charset="-122"/>
              </a:rPr>
              <a:t>u</a:t>
            </a:r>
            <a:r>
              <a:rPr kumimoji="1" lang="en-US" altLang="zh-CN" sz="3200" b="1" baseline="-25000">
                <a:ea typeface="楷体_GB2312" pitchFamily="49" charset="-122"/>
              </a:rPr>
              <a:t>TH</a:t>
            </a:r>
            <a:r>
              <a:rPr kumimoji="1" lang="zh-CN" altLang="en-US" sz="2800" b="1">
                <a:ea typeface="楷体_GB2312" pitchFamily="49" charset="-122"/>
              </a:rPr>
              <a:t>时，</a:t>
            </a:r>
            <a:r>
              <a:rPr kumimoji="1" lang="en-US" altLang="zh-CN" sz="3200" b="1" i="1">
                <a:ea typeface="楷体_GB2312" pitchFamily="49" charset="-122"/>
              </a:rPr>
              <a:t>u</a:t>
            </a:r>
            <a:r>
              <a:rPr kumimoji="1" lang="en-US" altLang="zh-CN" sz="3200" b="1" baseline="-25000">
                <a:ea typeface="楷体_GB2312" pitchFamily="49" charset="-122"/>
              </a:rPr>
              <a:t>o</a:t>
            </a:r>
            <a:r>
              <a:rPr kumimoji="1" lang="en-US" altLang="zh-CN" sz="3200" b="1">
                <a:ea typeface="楷体_GB2312" pitchFamily="49" charset="-122"/>
              </a:rPr>
              <a:t>=</a:t>
            </a:r>
            <a:r>
              <a:rPr kumimoji="1" lang="zh-CN" altLang="en-US" sz="3200" b="1">
                <a:ea typeface="楷体_GB2312" pitchFamily="49" charset="-122"/>
              </a:rPr>
              <a:t>－</a:t>
            </a:r>
            <a:r>
              <a:rPr kumimoji="1" lang="en-US" altLang="zh-CN" sz="3200" b="1" i="1">
                <a:ea typeface="楷体_GB2312" pitchFamily="49" charset="-122"/>
              </a:rPr>
              <a:t>U</a:t>
            </a:r>
            <a:r>
              <a:rPr kumimoji="1" lang="en-US" altLang="zh-CN" sz="3200" b="1" baseline="-25000">
                <a:ea typeface="楷体_GB2312" pitchFamily="49" charset="-122"/>
              </a:rPr>
              <a:t>Z</a:t>
            </a:r>
            <a:endParaRPr kumimoji="1" lang="en-US" altLang="zh-CN" sz="2800" b="1">
              <a:ea typeface="楷体_GB2312" pitchFamily="49" charset="-122"/>
            </a:endParaRPr>
          </a:p>
        </p:txBody>
      </p:sp>
      <p:sp>
        <p:nvSpPr>
          <p:cNvPr id="675902" name="Text Box 62"/>
          <p:cNvSpPr txBox="1">
            <a:spLocks noChangeArrowheads="1"/>
          </p:cNvSpPr>
          <p:nvPr/>
        </p:nvSpPr>
        <p:spPr bwMode="auto">
          <a:xfrm>
            <a:off x="4552950" y="2705100"/>
            <a:ext cx="3886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 b="1" i="1">
                <a:ea typeface="楷体_GB2312" pitchFamily="49" charset="-122"/>
              </a:rPr>
              <a:t>C</a:t>
            </a:r>
            <a:r>
              <a:rPr kumimoji="1" lang="zh-CN" altLang="zh-CN" sz="2800" b="1">
                <a:ea typeface="楷体_GB2312" pitchFamily="49" charset="-122"/>
              </a:rPr>
              <a:t>放电， </a:t>
            </a:r>
            <a:r>
              <a:rPr kumimoji="1" lang="en-US" altLang="zh-CN" sz="3200" b="1" i="1">
                <a:ea typeface="楷体_GB2312" pitchFamily="49" charset="-122"/>
              </a:rPr>
              <a:t>u</a:t>
            </a:r>
            <a:r>
              <a:rPr kumimoji="1" lang="en-US" altLang="zh-CN" sz="3200" b="1" i="1" baseline="-25000">
                <a:ea typeface="楷体_GB2312" pitchFamily="49" charset="-122"/>
              </a:rPr>
              <a:t>C</a:t>
            </a:r>
            <a:r>
              <a:rPr kumimoji="1" lang="en-US" altLang="zh-CN" sz="3200" b="1">
                <a:ea typeface="楷体_GB2312" pitchFamily="49" charset="-122"/>
              </a:rPr>
              <a:t> ↓</a:t>
            </a:r>
            <a:endParaRPr kumimoji="1" lang="en-US" altLang="zh-CN" sz="3200" b="1">
              <a:ea typeface="楷体_GB2312" pitchFamily="49" charset="-122"/>
            </a:endParaRPr>
          </a:p>
        </p:txBody>
      </p:sp>
      <p:sp>
        <p:nvSpPr>
          <p:cNvPr id="675903" name="Text Box 63"/>
          <p:cNvSpPr txBox="1">
            <a:spLocks noChangeArrowheads="1"/>
          </p:cNvSpPr>
          <p:nvPr/>
        </p:nvSpPr>
        <p:spPr bwMode="auto">
          <a:xfrm>
            <a:off x="4000500" y="3281363"/>
            <a:ext cx="4972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>
                <a:ea typeface="楷体_GB2312" pitchFamily="49" charset="-122"/>
              </a:rPr>
              <a:t>当</a:t>
            </a:r>
            <a:r>
              <a:rPr kumimoji="1" lang="en-US" altLang="zh-CN" sz="3200" b="1" i="1">
                <a:ea typeface="楷体_GB2312" pitchFamily="49" charset="-122"/>
              </a:rPr>
              <a:t>u</a:t>
            </a:r>
            <a:r>
              <a:rPr kumimoji="1" lang="en-US" altLang="zh-CN" sz="3200" b="1" i="1" baseline="-25000">
                <a:ea typeface="楷体_GB2312" pitchFamily="49" charset="-122"/>
              </a:rPr>
              <a:t>C</a:t>
            </a:r>
            <a:r>
              <a:rPr kumimoji="1" lang="en-US" altLang="zh-CN" sz="3200" b="1">
                <a:ea typeface="楷体_GB2312" pitchFamily="49" charset="-122"/>
              </a:rPr>
              <a:t> ↓</a:t>
            </a:r>
            <a:r>
              <a:rPr kumimoji="1" lang="zh-CN" altLang="en-US" sz="3200" b="1">
                <a:ea typeface="楷体_GB2312" pitchFamily="49" charset="-122"/>
              </a:rPr>
              <a:t>＜ </a:t>
            </a:r>
            <a:r>
              <a:rPr kumimoji="1" lang="en-US" altLang="zh-CN" sz="3200" b="1" i="1">
                <a:ea typeface="楷体_GB2312" pitchFamily="49" charset="-122"/>
              </a:rPr>
              <a:t>u</a:t>
            </a:r>
            <a:r>
              <a:rPr kumimoji="1" lang="en-US" altLang="zh-CN" sz="3200" b="1" baseline="-25000">
                <a:ea typeface="楷体_GB2312" pitchFamily="49" charset="-122"/>
              </a:rPr>
              <a:t>TL</a:t>
            </a:r>
            <a:r>
              <a:rPr kumimoji="1" lang="zh-CN" altLang="en-US" sz="2800" b="1">
                <a:ea typeface="楷体_GB2312" pitchFamily="49" charset="-122"/>
              </a:rPr>
              <a:t>时，</a:t>
            </a:r>
            <a:r>
              <a:rPr kumimoji="1" lang="en-US" altLang="zh-CN" sz="3200" b="1" i="1">
                <a:ea typeface="楷体_GB2312" pitchFamily="49" charset="-122"/>
              </a:rPr>
              <a:t>u</a:t>
            </a:r>
            <a:r>
              <a:rPr kumimoji="1" lang="en-US" altLang="zh-CN" sz="3200" b="1" baseline="-25000">
                <a:ea typeface="楷体_GB2312" pitchFamily="49" charset="-122"/>
              </a:rPr>
              <a:t>o</a:t>
            </a:r>
            <a:r>
              <a:rPr kumimoji="1" lang="en-US" altLang="zh-CN" sz="3200" b="1">
                <a:ea typeface="楷体_GB2312" pitchFamily="49" charset="-122"/>
              </a:rPr>
              <a:t>=+</a:t>
            </a:r>
            <a:r>
              <a:rPr kumimoji="1" lang="en-US" altLang="zh-CN" sz="3200" b="1" i="1">
                <a:ea typeface="楷体_GB2312" pitchFamily="49" charset="-122"/>
              </a:rPr>
              <a:t>U</a:t>
            </a:r>
            <a:r>
              <a:rPr kumimoji="1" lang="en-US" altLang="zh-CN" sz="3200" b="1" baseline="-25000">
                <a:ea typeface="楷体_GB2312" pitchFamily="49" charset="-122"/>
              </a:rPr>
              <a:t>Z</a:t>
            </a:r>
            <a:endParaRPr kumimoji="1" lang="en-US" altLang="zh-CN" sz="2800" b="1">
              <a:ea typeface="楷体_GB2312" pitchFamily="49" charset="-122"/>
            </a:endParaRPr>
          </a:p>
        </p:txBody>
      </p:sp>
      <p:grpSp>
        <p:nvGrpSpPr>
          <p:cNvPr id="675904" name="Group 64"/>
          <p:cNvGrpSpPr/>
          <p:nvPr/>
        </p:nvGrpSpPr>
        <p:grpSpPr bwMode="auto">
          <a:xfrm>
            <a:off x="457200" y="1066800"/>
            <a:ext cx="2019300" cy="742950"/>
            <a:chOff x="192" y="816"/>
            <a:chExt cx="1272" cy="468"/>
          </a:xfrm>
        </p:grpSpPr>
        <p:sp>
          <p:nvSpPr>
            <p:cNvPr id="99343" name="Line 65"/>
            <p:cNvSpPr>
              <a:spLocks noChangeShapeType="1"/>
            </p:cNvSpPr>
            <p:nvPr/>
          </p:nvSpPr>
          <p:spPr bwMode="auto">
            <a:xfrm flipH="1">
              <a:off x="204" y="816"/>
              <a:ext cx="0" cy="46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9344" name="Line 66"/>
            <p:cNvSpPr>
              <a:spLocks noChangeShapeType="1"/>
            </p:cNvSpPr>
            <p:nvPr/>
          </p:nvSpPr>
          <p:spPr bwMode="auto">
            <a:xfrm>
              <a:off x="192" y="816"/>
              <a:ext cx="1272" cy="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9339" name="Line 67"/>
          <p:cNvSpPr>
            <a:spLocks noChangeShapeType="1"/>
          </p:cNvSpPr>
          <p:nvPr/>
        </p:nvSpPr>
        <p:spPr bwMode="auto">
          <a:xfrm>
            <a:off x="3981450" y="342900"/>
            <a:ext cx="19050" cy="6134100"/>
          </a:xfrm>
          <a:prstGeom prst="line">
            <a:avLst/>
          </a:prstGeom>
          <a:noFill/>
          <a:ln w="25400">
            <a:solidFill>
              <a:srgbClr val="008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99340" name="Object 68"/>
          <p:cNvGraphicFramePr>
            <a:graphicFrameLocks noChangeAspect="1"/>
          </p:cNvGraphicFramePr>
          <p:nvPr/>
        </p:nvGraphicFramePr>
        <p:xfrm>
          <a:off x="485775" y="4006850"/>
          <a:ext cx="3194050" cy="1204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44" name="公式" r:id="rId3" imgW="1215390" imgH="419735" progId="Equation.3">
                  <p:embed/>
                </p:oleObj>
              </mc:Choice>
              <mc:Fallback>
                <p:oleObj name="公式" r:id="rId3" imgW="1215390" imgH="419735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775" y="4006850"/>
                        <a:ext cx="3194050" cy="1204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9341" name="Object 69"/>
          <p:cNvGraphicFramePr>
            <a:graphicFrameLocks noChangeAspect="1"/>
          </p:cNvGraphicFramePr>
          <p:nvPr/>
        </p:nvGraphicFramePr>
        <p:xfrm>
          <a:off x="468313" y="5084763"/>
          <a:ext cx="3328987" cy="1185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45" name="公式" r:id="rId5" imgW="1334135" imgH="419735" progId="Equation.3">
                  <p:embed/>
                </p:oleObj>
              </mc:Choice>
              <mc:Fallback>
                <p:oleObj name="公式" r:id="rId5" imgW="1334135" imgH="419735" progId="Equation.3">
                  <p:embed/>
                  <p:pic>
                    <p:nvPicPr>
                      <p:cNvPr id="0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084763"/>
                        <a:ext cx="3328987" cy="1185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0" name="Object 70"/>
          <p:cNvGraphicFramePr>
            <a:graphicFrameLocks noChangeAspect="1"/>
          </p:cNvGraphicFramePr>
          <p:nvPr/>
        </p:nvGraphicFramePr>
        <p:xfrm>
          <a:off x="4716463" y="4076700"/>
          <a:ext cx="3744912" cy="224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446" name="Equation" r:id="rId7" imgW="1247775" imgH="807085" progId="Equation.3">
                  <p:embed/>
                </p:oleObj>
              </mc:Choice>
              <mc:Fallback>
                <p:oleObj name="Equation" r:id="rId7" imgW="1247775" imgH="807085" progId="Equation.3">
                  <p:embed/>
                  <p:pic>
                    <p:nvPicPr>
                      <p:cNvPr id="0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4076700"/>
                        <a:ext cx="3744912" cy="224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75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5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59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75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59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75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42" grpId="0" autoUpdateAnimBg="0"/>
      <p:bldP spid="675843" grpId="0" autoUpdateAnimBg="0" build="p"/>
      <p:bldP spid="675844" grpId="0" autoUpdateAnimBg="0" build="p"/>
      <p:bldP spid="675901" grpId="0" autoUpdateAnimBg="0" build="p"/>
      <p:bldP spid="675902" grpId="0" autoUpdateAnimBg="0" build="p"/>
      <p:bldP spid="675903" grpId="0" autoUpdateAnimBg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7890" name="Group 2"/>
          <p:cNvGrpSpPr/>
          <p:nvPr/>
        </p:nvGrpSpPr>
        <p:grpSpPr bwMode="auto">
          <a:xfrm>
            <a:off x="4495800" y="1162050"/>
            <a:ext cx="685800" cy="762000"/>
            <a:chOff x="2208" y="1152"/>
            <a:chExt cx="432" cy="480"/>
          </a:xfrm>
        </p:grpSpPr>
        <p:grpSp>
          <p:nvGrpSpPr>
            <p:cNvPr id="100518" name="Group 3"/>
            <p:cNvGrpSpPr/>
            <p:nvPr/>
          </p:nvGrpSpPr>
          <p:grpSpPr bwMode="auto">
            <a:xfrm>
              <a:off x="2208" y="1200"/>
              <a:ext cx="336" cy="432"/>
              <a:chOff x="2208" y="1200"/>
              <a:chExt cx="336" cy="432"/>
            </a:xfrm>
          </p:grpSpPr>
          <p:sp>
            <p:nvSpPr>
              <p:cNvPr id="100520" name="Line 4"/>
              <p:cNvSpPr>
                <a:spLocks noChangeShapeType="1"/>
              </p:cNvSpPr>
              <p:nvPr/>
            </p:nvSpPr>
            <p:spPr bwMode="auto">
              <a:xfrm flipV="1">
                <a:off x="2208" y="1536"/>
                <a:ext cx="48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0521" name="Line 5"/>
              <p:cNvSpPr>
                <a:spLocks noChangeShapeType="1"/>
              </p:cNvSpPr>
              <p:nvPr/>
            </p:nvSpPr>
            <p:spPr bwMode="auto">
              <a:xfrm flipV="1">
                <a:off x="2256" y="1440"/>
                <a:ext cx="48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0522" name="Line 6"/>
              <p:cNvSpPr>
                <a:spLocks noChangeShapeType="1"/>
              </p:cNvSpPr>
              <p:nvPr/>
            </p:nvSpPr>
            <p:spPr bwMode="auto">
              <a:xfrm flipV="1">
                <a:off x="2304" y="1344"/>
                <a:ext cx="48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0523" name="Line 7"/>
              <p:cNvSpPr>
                <a:spLocks noChangeShapeType="1"/>
              </p:cNvSpPr>
              <p:nvPr/>
            </p:nvSpPr>
            <p:spPr bwMode="auto">
              <a:xfrm flipV="1">
                <a:off x="2352" y="1248"/>
                <a:ext cx="96" cy="96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0524" name="Line 8"/>
              <p:cNvSpPr>
                <a:spLocks noChangeShapeType="1"/>
              </p:cNvSpPr>
              <p:nvPr/>
            </p:nvSpPr>
            <p:spPr bwMode="auto">
              <a:xfrm flipV="1">
                <a:off x="2448" y="1200"/>
                <a:ext cx="96" cy="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0519" name="Line 9"/>
            <p:cNvSpPr>
              <a:spLocks noChangeShapeType="1"/>
            </p:cNvSpPr>
            <p:nvPr/>
          </p:nvSpPr>
          <p:spPr bwMode="auto">
            <a:xfrm flipV="1">
              <a:off x="2544" y="1152"/>
              <a:ext cx="96" cy="4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77898" name="Group 10"/>
          <p:cNvGrpSpPr/>
          <p:nvPr/>
        </p:nvGrpSpPr>
        <p:grpSpPr bwMode="auto">
          <a:xfrm>
            <a:off x="5181600" y="1162050"/>
            <a:ext cx="1066800" cy="1524000"/>
            <a:chOff x="2640" y="1152"/>
            <a:chExt cx="672" cy="960"/>
          </a:xfrm>
        </p:grpSpPr>
        <p:sp>
          <p:nvSpPr>
            <p:cNvPr id="100511" name="Line 11"/>
            <p:cNvSpPr>
              <a:spLocks noChangeShapeType="1"/>
            </p:cNvSpPr>
            <p:nvPr/>
          </p:nvSpPr>
          <p:spPr bwMode="auto">
            <a:xfrm>
              <a:off x="2640" y="1152"/>
              <a:ext cx="0" cy="9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512" name="Line 12"/>
            <p:cNvSpPr>
              <a:spLocks noChangeShapeType="1"/>
            </p:cNvSpPr>
            <p:nvPr/>
          </p:nvSpPr>
          <p:spPr bwMode="auto">
            <a:xfrm>
              <a:off x="2640" y="1248"/>
              <a:ext cx="48" cy="19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513" name="Line 13"/>
            <p:cNvSpPr>
              <a:spLocks noChangeShapeType="1"/>
            </p:cNvSpPr>
            <p:nvPr/>
          </p:nvSpPr>
          <p:spPr bwMode="auto">
            <a:xfrm>
              <a:off x="2688" y="1440"/>
              <a:ext cx="96" cy="19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514" name="Line 14"/>
            <p:cNvSpPr>
              <a:spLocks noChangeShapeType="1"/>
            </p:cNvSpPr>
            <p:nvPr/>
          </p:nvSpPr>
          <p:spPr bwMode="auto">
            <a:xfrm>
              <a:off x="2784" y="1632"/>
              <a:ext cx="144" cy="24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515" name="Line 15"/>
            <p:cNvSpPr>
              <a:spLocks noChangeShapeType="1"/>
            </p:cNvSpPr>
            <p:nvPr/>
          </p:nvSpPr>
          <p:spPr bwMode="auto">
            <a:xfrm>
              <a:off x="2928" y="1872"/>
              <a:ext cx="144" cy="144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516" name="Line 16"/>
            <p:cNvSpPr>
              <a:spLocks noChangeShapeType="1"/>
            </p:cNvSpPr>
            <p:nvPr/>
          </p:nvSpPr>
          <p:spPr bwMode="auto">
            <a:xfrm>
              <a:off x="3072" y="2016"/>
              <a:ext cx="96" cy="4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517" name="Line 17"/>
            <p:cNvSpPr>
              <a:spLocks noChangeShapeType="1"/>
            </p:cNvSpPr>
            <p:nvPr/>
          </p:nvSpPr>
          <p:spPr bwMode="auto">
            <a:xfrm>
              <a:off x="3168" y="2064"/>
              <a:ext cx="144" cy="4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0356" name="Group 18"/>
          <p:cNvGrpSpPr/>
          <p:nvPr/>
        </p:nvGrpSpPr>
        <p:grpSpPr bwMode="auto">
          <a:xfrm>
            <a:off x="3676650" y="304800"/>
            <a:ext cx="5238750" cy="2533650"/>
            <a:chOff x="1692" y="612"/>
            <a:chExt cx="3300" cy="1596"/>
          </a:xfrm>
        </p:grpSpPr>
        <p:sp>
          <p:nvSpPr>
            <p:cNvPr id="100502" name="Line 19"/>
            <p:cNvSpPr>
              <a:spLocks noChangeShapeType="1"/>
            </p:cNvSpPr>
            <p:nvPr/>
          </p:nvSpPr>
          <p:spPr bwMode="auto">
            <a:xfrm>
              <a:off x="2208" y="1152"/>
              <a:ext cx="2064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503" name="Text Box 20"/>
            <p:cNvSpPr txBox="1">
              <a:spLocks noChangeArrowheads="1"/>
            </p:cNvSpPr>
            <p:nvPr/>
          </p:nvSpPr>
          <p:spPr bwMode="auto">
            <a:xfrm>
              <a:off x="1728" y="960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TH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100504" name="Line 21"/>
            <p:cNvSpPr>
              <a:spLocks noChangeShapeType="1"/>
            </p:cNvSpPr>
            <p:nvPr/>
          </p:nvSpPr>
          <p:spPr bwMode="auto">
            <a:xfrm>
              <a:off x="2064" y="1632"/>
              <a:ext cx="26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505" name="Text Box 22"/>
            <p:cNvSpPr txBox="1">
              <a:spLocks noChangeArrowheads="1"/>
            </p:cNvSpPr>
            <p:nvPr/>
          </p:nvSpPr>
          <p:spPr bwMode="auto">
            <a:xfrm>
              <a:off x="2196" y="612"/>
              <a:ext cx="49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ea typeface="楷体_GB2312" pitchFamily="49" charset="-122"/>
                </a:rPr>
                <a:t>u</a:t>
              </a:r>
              <a:r>
                <a:rPr kumimoji="1" lang="en-US" altLang="zh-CN" sz="2800" b="1" i="1" baseline="-25000">
                  <a:ea typeface="楷体_GB2312" pitchFamily="49" charset="-122"/>
                </a:rPr>
                <a:t>C</a:t>
              </a:r>
              <a:endParaRPr kumimoji="1" lang="en-US" altLang="zh-CN" sz="2800" b="1" i="1" baseline="-25000">
                <a:ea typeface="楷体_GB2312" pitchFamily="49" charset="-122"/>
              </a:endParaRPr>
            </a:p>
          </p:txBody>
        </p:sp>
        <p:sp>
          <p:nvSpPr>
            <p:cNvPr id="100506" name="Text Box 23"/>
            <p:cNvSpPr txBox="1">
              <a:spLocks noChangeArrowheads="1"/>
            </p:cNvSpPr>
            <p:nvPr/>
          </p:nvSpPr>
          <p:spPr bwMode="auto">
            <a:xfrm>
              <a:off x="1992" y="1569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o</a:t>
              </a:r>
              <a:endParaRPr kumimoji="1" lang="en-US" altLang="zh-CN" sz="2400" b="1" i="1">
                <a:ea typeface="楷体_GB2312" pitchFamily="49" charset="-122"/>
              </a:endParaRPr>
            </a:p>
          </p:txBody>
        </p:sp>
        <p:sp>
          <p:nvSpPr>
            <p:cNvPr id="100507" name="Text Box 24"/>
            <p:cNvSpPr txBox="1">
              <a:spLocks noChangeArrowheads="1"/>
            </p:cNvSpPr>
            <p:nvPr/>
          </p:nvSpPr>
          <p:spPr bwMode="auto">
            <a:xfrm>
              <a:off x="4704" y="1488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t</a:t>
              </a:r>
              <a:endParaRPr kumimoji="1" lang="en-US" altLang="zh-CN" sz="2800" b="1" i="1">
                <a:ea typeface="楷体_GB2312" pitchFamily="49" charset="-122"/>
              </a:endParaRPr>
            </a:p>
          </p:txBody>
        </p:sp>
        <p:sp>
          <p:nvSpPr>
            <p:cNvPr id="100508" name="Text Box 25"/>
            <p:cNvSpPr txBox="1">
              <a:spLocks noChangeArrowheads="1"/>
            </p:cNvSpPr>
            <p:nvPr/>
          </p:nvSpPr>
          <p:spPr bwMode="auto">
            <a:xfrm>
              <a:off x="1692" y="1872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TL</a:t>
              </a:r>
              <a:endParaRPr kumimoji="1" lang="en-US" altLang="zh-CN" sz="2800" b="1" baseline="-25000">
                <a:ea typeface="楷体_GB2312" pitchFamily="49" charset="-122"/>
              </a:endParaRPr>
            </a:p>
          </p:txBody>
        </p:sp>
        <p:sp>
          <p:nvSpPr>
            <p:cNvPr id="100509" name="Line 26"/>
            <p:cNvSpPr>
              <a:spLocks noChangeShapeType="1"/>
            </p:cNvSpPr>
            <p:nvPr/>
          </p:nvSpPr>
          <p:spPr bwMode="auto">
            <a:xfrm>
              <a:off x="2208" y="2112"/>
              <a:ext cx="2064" cy="0"/>
            </a:xfrm>
            <a:prstGeom prst="line">
              <a:avLst/>
            </a:prstGeom>
            <a:noFill/>
            <a:ln w="12700" cap="rnd">
              <a:solidFill>
                <a:srgbClr val="0000FF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510" name="Line 27"/>
            <p:cNvSpPr>
              <a:spLocks noChangeShapeType="1"/>
            </p:cNvSpPr>
            <p:nvPr/>
          </p:nvSpPr>
          <p:spPr bwMode="auto">
            <a:xfrm flipV="1">
              <a:off x="2208" y="864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77916" name="Group 28"/>
          <p:cNvGrpSpPr/>
          <p:nvPr/>
        </p:nvGrpSpPr>
        <p:grpSpPr bwMode="auto">
          <a:xfrm>
            <a:off x="6248400" y="1162050"/>
            <a:ext cx="1143000" cy="1524000"/>
            <a:chOff x="3312" y="1152"/>
            <a:chExt cx="720" cy="960"/>
          </a:xfrm>
        </p:grpSpPr>
        <p:sp>
          <p:nvSpPr>
            <p:cNvPr id="100494" name="Line 29"/>
            <p:cNvSpPr>
              <a:spLocks noChangeShapeType="1"/>
            </p:cNvSpPr>
            <p:nvPr/>
          </p:nvSpPr>
          <p:spPr bwMode="auto">
            <a:xfrm flipV="1">
              <a:off x="3312" y="1872"/>
              <a:ext cx="48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495" name="Line 30"/>
            <p:cNvSpPr>
              <a:spLocks noChangeShapeType="1"/>
            </p:cNvSpPr>
            <p:nvPr/>
          </p:nvSpPr>
          <p:spPr bwMode="auto">
            <a:xfrm flipV="1">
              <a:off x="3360" y="1728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496" name="Line 31"/>
            <p:cNvSpPr>
              <a:spLocks noChangeShapeType="1"/>
            </p:cNvSpPr>
            <p:nvPr/>
          </p:nvSpPr>
          <p:spPr bwMode="auto">
            <a:xfrm flipV="1">
              <a:off x="3408" y="1584"/>
              <a:ext cx="48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497" name="Line 32"/>
            <p:cNvSpPr>
              <a:spLocks noChangeShapeType="1"/>
            </p:cNvSpPr>
            <p:nvPr/>
          </p:nvSpPr>
          <p:spPr bwMode="auto">
            <a:xfrm flipV="1">
              <a:off x="3456" y="1440"/>
              <a:ext cx="96" cy="1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498" name="Line 33"/>
            <p:cNvSpPr>
              <a:spLocks noChangeShapeType="1"/>
            </p:cNvSpPr>
            <p:nvPr/>
          </p:nvSpPr>
          <p:spPr bwMode="auto">
            <a:xfrm flipV="1">
              <a:off x="3552" y="1344"/>
              <a:ext cx="96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499" name="Line 34"/>
            <p:cNvSpPr>
              <a:spLocks noChangeShapeType="1"/>
            </p:cNvSpPr>
            <p:nvPr/>
          </p:nvSpPr>
          <p:spPr bwMode="auto">
            <a:xfrm flipV="1">
              <a:off x="3648" y="1248"/>
              <a:ext cx="144" cy="9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500" name="Line 35"/>
            <p:cNvSpPr>
              <a:spLocks noChangeShapeType="1"/>
            </p:cNvSpPr>
            <p:nvPr/>
          </p:nvSpPr>
          <p:spPr bwMode="auto">
            <a:xfrm flipV="1">
              <a:off x="3792" y="1200"/>
              <a:ext cx="96" cy="4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501" name="Line 36"/>
            <p:cNvSpPr>
              <a:spLocks noChangeShapeType="1"/>
            </p:cNvSpPr>
            <p:nvPr/>
          </p:nvSpPr>
          <p:spPr bwMode="auto">
            <a:xfrm flipV="1">
              <a:off x="3888" y="1152"/>
              <a:ext cx="144" cy="4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77925" name="Line 37"/>
          <p:cNvSpPr>
            <a:spLocks noChangeShapeType="1"/>
          </p:cNvSpPr>
          <p:nvPr/>
        </p:nvSpPr>
        <p:spPr bwMode="auto">
          <a:xfrm>
            <a:off x="5181600" y="3733800"/>
            <a:ext cx="0" cy="1600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77926" name="Line 38"/>
          <p:cNvSpPr>
            <a:spLocks noChangeShapeType="1"/>
          </p:cNvSpPr>
          <p:nvPr/>
        </p:nvSpPr>
        <p:spPr bwMode="auto">
          <a:xfrm>
            <a:off x="5181600" y="5334000"/>
            <a:ext cx="1066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77927" name="Line 39"/>
          <p:cNvSpPr>
            <a:spLocks noChangeShapeType="1"/>
          </p:cNvSpPr>
          <p:nvPr/>
        </p:nvSpPr>
        <p:spPr bwMode="auto">
          <a:xfrm>
            <a:off x="6248400" y="3733800"/>
            <a:ext cx="0" cy="1600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77928" name="Line 40"/>
          <p:cNvSpPr>
            <a:spLocks noChangeShapeType="1"/>
          </p:cNvSpPr>
          <p:nvPr/>
        </p:nvSpPr>
        <p:spPr bwMode="auto">
          <a:xfrm>
            <a:off x="6248400" y="3733800"/>
            <a:ext cx="11430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77929" name="Line 41"/>
          <p:cNvSpPr>
            <a:spLocks noChangeShapeType="1"/>
          </p:cNvSpPr>
          <p:nvPr/>
        </p:nvSpPr>
        <p:spPr bwMode="auto">
          <a:xfrm>
            <a:off x="7391400" y="3733800"/>
            <a:ext cx="0" cy="1600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77930" name="Line 42"/>
          <p:cNvSpPr>
            <a:spLocks noChangeShapeType="1"/>
          </p:cNvSpPr>
          <p:nvPr/>
        </p:nvSpPr>
        <p:spPr bwMode="auto">
          <a:xfrm>
            <a:off x="7391400" y="5353050"/>
            <a:ext cx="5334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677931" name="Line 43"/>
          <p:cNvSpPr>
            <a:spLocks noChangeShapeType="1"/>
          </p:cNvSpPr>
          <p:nvPr/>
        </p:nvSpPr>
        <p:spPr bwMode="auto">
          <a:xfrm>
            <a:off x="4495800" y="3733800"/>
            <a:ext cx="6858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77932" name="Line 44"/>
          <p:cNvSpPr>
            <a:spLocks noChangeShapeType="1"/>
          </p:cNvSpPr>
          <p:nvPr/>
        </p:nvSpPr>
        <p:spPr bwMode="auto">
          <a:xfrm>
            <a:off x="5181600" y="1162050"/>
            <a:ext cx="0" cy="2667000"/>
          </a:xfrm>
          <a:prstGeom prst="line">
            <a:avLst/>
          </a:prstGeom>
          <a:noFill/>
          <a:ln w="12700">
            <a:solidFill>
              <a:srgbClr val="80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77933" name="Line 45"/>
          <p:cNvSpPr>
            <a:spLocks noChangeShapeType="1"/>
          </p:cNvSpPr>
          <p:nvPr/>
        </p:nvSpPr>
        <p:spPr bwMode="auto">
          <a:xfrm>
            <a:off x="6229350" y="2743200"/>
            <a:ext cx="0" cy="2571750"/>
          </a:xfrm>
          <a:prstGeom prst="line">
            <a:avLst/>
          </a:prstGeom>
          <a:noFill/>
          <a:ln w="12700">
            <a:solidFill>
              <a:srgbClr val="80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77934" name="Line 46"/>
          <p:cNvSpPr>
            <a:spLocks noChangeShapeType="1"/>
          </p:cNvSpPr>
          <p:nvPr/>
        </p:nvSpPr>
        <p:spPr bwMode="auto">
          <a:xfrm>
            <a:off x="7391400" y="1143000"/>
            <a:ext cx="0" cy="2686050"/>
          </a:xfrm>
          <a:prstGeom prst="line">
            <a:avLst/>
          </a:prstGeom>
          <a:noFill/>
          <a:ln w="12700">
            <a:solidFill>
              <a:srgbClr val="80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pSp>
        <p:nvGrpSpPr>
          <p:cNvPr id="677935" name="Group 47"/>
          <p:cNvGrpSpPr/>
          <p:nvPr/>
        </p:nvGrpSpPr>
        <p:grpSpPr bwMode="auto">
          <a:xfrm>
            <a:off x="7372350" y="1200150"/>
            <a:ext cx="476250" cy="1104900"/>
            <a:chOff x="4020" y="1176"/>
            <a:chExt cx="300" cy="696"/>
          </a:xfrm>
        </p:grpSpPr>
        <p:grpSp>
          <p:nvGrpSpPr>
            <p:cNvPr id="100489" name="Group 48"/>
            <p:cNvGrpSpPr/>
            <p:nvPr/>
          </p:nvGrpSpPr>
          <p:grpSpPr bwMode="auto">
            <a:xfrm>
              <a:off x="4032" y="1248"/>
              <a:ext cx="288" cy="624"/>
              <a:chOff x="4032" y="1248"/>
              <a:chExt cx="288" cy="624"/>
            </a:xfrm>
          </p:grpSpPr>
          <p:sp>
            <p:nvSpPr>
              <p:cNvPr id="100491" name="Line 49"/>
              <p:cNvSpPr>
                <a:spLocks noChangeShapeType="1"/>
              </p:cNvSpPr>
              <p:nvPr/>
            </p:nvSpPr>
            <p:spPr bwMode="auto">
              <a:xfrm>
                <a:off x="4032" y="1248"/>
                <a:ext cx="48" cy="19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0492" name="Line 50"/>
              <p:cNvSpPr>
                <a:spLocks noChangeShapeType="1"/>
              </p:cNvSpPr>
              <p:nvPr/>
            </p:nvSpPr>
            <p:spPr bwMode="auto">
              <a:xfrm>
                <a:off x="4080" y="1440"/>
                <a:ext cx="96" cy="192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0493" name="Line 51"/>
              <p:cNvSpPr>
                <a:spLocks noChangeShapeType="1"/>
              </p:cNvSpPr>
              <p:nvPr/>
            </p:nvSpPr>
            <p:spPr bwMode="auto">
              <a:xfrm>
                <a:off x="4176" y="1632"/>
                <a:ext cx="144" cy="240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0490" name="Line 52"/>
            <p:cNvSpPr>
              <a:spLocks noChangeShapeType="1"/>
            </p:cNvSpPr>
            <p:nvPr/>
          </p:nvSpPr>
          <p:spPr bwMode="auto">
            <a:xfrm>
              <a:off x="4020" y="1176"/>
              <a:ext cx="12" cy="9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0369" name="Group 53"/>
          <p:cNvGrpSpPr/>
          <p:nvPr/>
        </p:nvGrpSpPr>
        <p:grpSpPr bwMode="auto">
          <a:xfrm>
            <a:off x="3429000" y="2971800"/>
            <a:ext cx="5486400" cy="2971800"/>
            <a:chOff x="1536" y="2304"/>
            <a:chExt cx="3456" cy="1872"/>
          </a:xfrm>
        </p:grpSpPr>
        <p:sp>
          <p:nvSpPr>
            <p:cNvPr id="100480" name="Text Box 54"/>
            <p:cNvSpPr txBox="1">
              <a:spLocks noChangeArrowheads="1"/>
            </p:cNvSpPr>
            <p:nvPr/>
          </p:nvSpPr>
          <p:spPr bwMode="auto">
            <a:xfrm>
              <a:off x="1644" y="2592"/>
              <a:ext cx="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+U</a:t>
              </a:r>
              <a:r>
                <a:rPr kumimoji="1" lang="en-US" altLang="zh-CN" sz="2800" b="1" baseline="-25000">
                  <a:ea typeface="楷体_GB2312" pitchFamily="49" charset="-122"/>
                </a:rPr>
                <a:t>Z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100481" name="Line 55"/>
            <p:cNvSpPr>
              <a:spLocks noChangeShapeType="1"/>
            </p:cNvSpPr>
            <p:nvPr/>
          </p:nvSpPr>
          <p:spPr bwMode="auto">
            <a:xfrm>
              <a:off x="2064" y="3312"/>
              <a:ext cx="264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482" name="Line 56"/>
            <p:cNvSpPr>
              <a:spLocks noChangeShapeType="1"/>
            </p:cNvSpPr>
            <p:nvPr/>
          </p:nvSpPr>
          <p:spPr bwMode="auto">
            <a:xfrm flipV="1">
              <a:off x="2208" y="2496"/>
              <a:ext cx="0" cy="16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483" name="Text Box 57"/>
            <p:cNvSpPr txBox="1">
              <a:spLocks noChangeArrowheads="1"/>
            </p:cNvSpPr>
            <p:nvPr/>
          </p:nvSpPr>
          <p:spPr bwMode="auto">
            <a:xfrm>
              <a:off x="1872" y="2304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o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100484" name="Text Box 58"/>
            <p:cNvSpPr txBox="1">
              <a:spLocks noChangeArrowheads="1"/>
            </p:cNvSpPr>
            <p:nvPr/>
          </p:nvSpPr>
          <p:spPr bwMode="auto">
            <a:xfrm>
              <a:off x="2016" y="3321"/>
              <a:ext cx="2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o</a:t>
              </a:r>
              <a:endParaRPr kumimoji="1" lang="en-US" altLang="zh-CN" sz="2800" b="1" i="1">
                <a:ea typeface="楷体_GB2312" pitchFamily="49" charset="-122"/>
              </a:endParaRPr>
            </a:p>
          </p:txBody>
        </p:sp>
        <p:sp>
          <p:nvSpPr>
            <p:cNvPr id="100485" name="Text Box 59"/>
            <p:cNvSpPr txBox="1">
              <a:spLocks noChangeArrowheads="1"/>
            </p:cNvSpPr>
            <p:nvPr/>
          </p:nvSpPr>
          <p:spPr bwMode="auto">
            <a:xfrm>
              <a:off x="4704" y="3168"/>
              <a:ext cx="28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t</a:t>
              </a:r>
              <a:endParaRPr kumimoji="1" lang="en-US" altLang="zh-CN" sz="2800" b="1" i="1">
                <a:ea typeface="楷体_GB2312" pitchFamily="49" charset="-122"/>
              </a:endParaRPr>
            </a:p>
          </p:txBody>
        </p:sp>
        <p:sp>
          <p:nvSpPr>
            <p:cNvPr id="100486" name="Text Box 60"/>
            <p:cNvSpPr txBox="1">
              <a:spLocks noChangeArrowheads="1"/>
            </p:cNvSpPr>
            <p:nvPr/>
          </p:nvSpPr>
          <p:spPr bwMode="auto">
            <a:xfrm>
              <a:off x="1536" y="3609"/>
              <a:ext cx="76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800" b="1">
                  <a:ea typeface="楷体_GB2312" pitchFamily="49" charset="-122"/>
                </a:rPr>
                <a:t>－</a:t>
              </a: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Z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100487" name="Line 61"/>
            <p:cNvSpPr>
              <a:spLocks noChangeShapeType="1"/>
            </p:cNvSpPr>
            <p:nvPr/>
          </p:nvSpPr>
          <p:spPr bwMode="auto">
            <a:xfrm>
              <a:off x="2208" y="2772"/>
              <a:ext cx="1968" cy="0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488" name="Line 62"/>
            <p:cNvSpPr>
              <a:spLocks noChangeShapeType="1"/>
            </p:cNvSpPr>
            <p:nvPr/>
          </p:nvSpPr>
          <p:spPr bwMode="auto">
            <a:xfrm>
              <a:off x="2196" y="3792"/>
              <a:ext cx="1968" cy="0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0370" name="Group 63"/>
          <p:cNvGrpSpPr/>
          <p:nvPr/>
        </p:nvGrpSpPr>
        <p:grpSpPr bwMode="auto">
          <a:xfrm>
            <a:off x="247650" y="447675"/>
            <a:ext cx="3695700" cy="3400425"/>
            <a:chOff x="384" y="618"/>
            <a:chExt cx="2328" cy="2142"/>
          </a:xfrm>
        </p:grpSpPr>
        <p:sp>
          <p:nvSpPr>
            <p:cNvPr id="100427" name="Rectangle 64"/>
            <p:cNvSpPr>
              <a:spLocks noChangeArrowheads="1"/>
            </p:cNvSpPr>
            <p:nvPr/>
          </p:nvSpPr>
          <p:spPr bwMode="auto">
            <a:xfrm>
              <a:off x="1056" y="1200"/>
              <a:ext cx="480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428" name="Line 65"/>
            <p:cNvSpPr>
              <a:spLocks noChangeShapeType="1"/>
            </p:cNvSpPr>
            <p:nvPr/>
          </p:nvSpPr>
          <p:spPr bwMode="auto">
            <a:xfrm>
              <a:off x="495" y="1392"/>
              <a:ext cx="56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429" name="Line 66"/>
            <p:cNvSpPr>
              <a:spLocks noChangeShapeType="1"/>
            </p:cNvSpPr>
            <p:nvPr/>
          </p:nvSpPr>
          <p:spPr bwMode="auto">
            <a:xfrm>
              <a:off x="912" y="168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430" name="Line 67"/>
            <p:cNvSpPr>
              <a:spLocks noChangeShapeType="1"/>
            </p:cNvSpPr>
            <p:nvPr/>
          </p:nvSpPr>
          <p:spPr bwMode="auto">
            <a:xfrm>
              <a:off x="1536" y="153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100431" name="AutoShape 68"/>
            <p:cNvSpPr>
              <a:spLocks noChangeArrowheads="1"/>
            </p:cNvSpPr>
            <p:nvPr/>
          </p:nvSpPr>
          <p:spPr bwMode="auto">
            <a:xfrm rot="-5400000">
              <a:off x="1236" y="1248"/>
              <a:ext cx="96" cy="96"/>
            </a:xfrm>
            <a:prstGeom prst="flowChartMerge">
              <a:avLst/>
            </a:prstGeom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0432" name="Object 69"/>
            <p:cNvGraphicFramePr>
              <a:graphicFrameLocks noChangeAspect="1"/>
            </p:cNvGraphicFramePr>
            <p:nvPr/>
          </p:nvGraphicFramePr>
          <p:xfrm>
            <a:off x="1344" y="1232"/>
            <a:ext cx="19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558" name="公式" r:id="rId1" imgW="152400" imgH="127000" progId="Equation.3">
                    <p:embed/>
                  </p:oleObj>
                </mc:Choice>
                <mc:Fallback>
                  <p:oleObj name="公式" r:id="rId1" imgW="152400" imgH="127000" progId="Equation.3">
                    <p:embed/>
                    <p:pic>
                      <p:nvPicPr>
                        <p:cNvPr id="0" name="Object 6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232"/>
                          <a:ext cx="192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0433" name="Text Box 70"/>
            <p:cNvSpPr txBox="1">
              <a:spLocks noChangeArrowheads="1"/>
            </p:cNvSpPr>
            <p:nvPr/>
          </p:nvSpPr>
          <p:spPr bwMode="auto">
            <a:xfrm>
              <a:off x="984" y="1197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800" b="1">
                  <a:ea typeface="楷体_GB2312" pitchFamily="49" charset="-122"/>
                </a:rPr>
                <a:t>－</a:t>
              </a:r>
              <a:endParaRPr kumimoji="1" lang="zh-CN" altLang="en-US" sz="2800" b="1">
                <a:ea typeface="楷体_GB2312" pitchFamily="49" charset="-122"/>
              </a:endParaRPr>
            </a:p>
          </p:txBody>
        </p:sp>
        <p:sp>
          <p:nvSpPr>
            <p:cNvPr id="100434" name="Text Box 71"/>
            <p:cNvSpPr txBox="1">
              <a:spLocks noChangeArrowheads="1"/>
            </p:cNvSpPr>
            <p:nvPr/>
          </p:nvSpPr>
          <p:spPr bwMode="auto">
            <a:xfrm>
              <a:off x="1032" y="1497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+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100435" name="Text Box 72"/>
            <p:cNvSpPr txBox="1">
              <a:spLocks noChangeArrowheads="1"/>
            </p:cNvSpPr>
            <p:nvPr/>
          </p:nvSpPr>
          <p:spPr bwMode="auto">
            <a:xfrm>
              <a:off x="1296" y="1353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+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100436" name="Line 73"/>
            <p:cNvSpPr>
              <a:spLocks noChangeShapeType="1"/>
            </p:cNvSpPr>
            <p:nvPr/>
          </p:nvSpPr>
          <p:spPr bwMode="auto">
            <a:xfrm>
              <a:off x="672" y="912"/>
              <a:ext cx="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437" name="Rectangle 74"/>
            <p:cNvSpPr>
              <a:spLocks noChangeArrowheads="1"/>
            </p:cNvSpPr>
            <p:nvPr/>
          </p:nvSpPr>
          <p:spPr bwMode="auto">
            <a:xfrm>
              <a:off x="1200" y="2004"/>
              <a:ext cx="192" cy="9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438" name="Line 75"/>
            <p:cNvSpPr>
              <a:spLocks noChangeShapeType="1"/>
            </p:cNvSpPr>
            <p:nvPr/>
          </p:nvSpPr>
          <p:spPr bwMode="auto">
            <a:xfrm>
              <a:off x="1104" y="2052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439" name="Line 76"/>
            <p:cNvSpPr>
              <a:spLocks noChangeShapeType="1"/>
            </p:cNvSpPr>
            <p:nvPr/>
          </p:nvSpPr>
          <p:spPr bwMode="auto">
            <a:xfrm>
              <a:off x="1392" y="2052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440" name="Rectangle 77"/>
            <p:cNvSpPr>
              <a:spLocks noChangeArrowheads="1"/>
            </p:cNvSpPr>
            <p:nvPr/>
          </p:nvSpPr>
          <p:spPr bwMode="auto">
            <a:xfrm>
              <a:off x="1140" y="864"/>
              <a:ext cx="252" cy="10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441" name="Line 78"/>
            <p:cNvSpPr>
              <a:spLocks noChangeShapeType="1"/>
            </p:cNvSpPr>
            <p:nvPr/>
          </p:nvSpPr>
          <p:spPr bwMode="auto">
            <a:xfrm>
              <a:off x="1392" y="912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442" name="Line 79"/>
            <p:cNvSpPr>
              <a:spLocks noChangeShapeType="1"/>
            </p:cNvSpPr>
            <p:nvPr/>
          </p:nvSpPr>
          <p:spPr bwMode="auto">
            <a:xfrm>
              <a:off x="852" y="1680"/>
              <a:ext cx="2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443" name="Line 80"/>
            <p:cNvSpPr>
              <a:spLocks noChangeShapeType="1"/>
            </p:cNvSpPr>
            <p:nvPr/>
          </p:nvSpPr>
          <p:spPr bwMode="auto">
            <a:xfrm>
              <a:off x="504" y="912"/>
              <a:ext cx="0" cy="6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444" name="Line 81"/>
            <p:cNvSpPr>
              <a:spLocks noChangeShapeType="1"/>
            </p:cNvSpPr>
            <p:nvPr/>
          </p:nvSpPr>
          <p:spPr bwMode="auto">
            <a:xfrm>
              <a:off x="864" y="1680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445" name="Line 82"/>
            <p:cNvSpPr>
              <a:spLocks noChangeShapeType="1"/>
            </p:cNvSpPr>
            <p:nvPr/>
          </p:nvSpPr>
          <p:spPr bwMode="auto">
            <a:xfrm>
              <a:off x="1632" y="1536"/>
              <a:ext cx="6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446" name="Line 83"/>
            <p:cNvSpPr>
              <a:spLocks noChangeShapeType="1"/>
            </p:cNvSpPr>
            <p:nvPr/>
          </p:nvSpPr>
          <p:spPr bwMode="auto">
            <a:xfrm>
              <a:off x="504" y="900"/>
              <a:ext cx="624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447" name="Line 84"/>
            <p:cNvSpPr>
              <a:spLocks noChangeShapeType="1"/>
            </p:cNvSpPr>
            <p:nvPr/>
          </p:nvSpPr>
          <p:spPr bwMode="auto">
            <a:xfrm>
              <a:off x="864" y="2052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448" name="Line 85"/>
            <p:cNvSpPr>
              <a:spLocks noChangeShapeType="1"/>
            </p:cNvSpPr>
            <p:nvPr/>
          </p:nvSpPr>
          <p:spPr bwMode="auto">
            <a:xfrm>
              <a:off x="1488" y="2052"/>
              <a:ext cx="5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449" name="Line 86"/>
            <p:cNvSpPr>
              <a:spLocks noChangeShapeType="1"/>
            </p:cNvSpPr>
            <p:nvPr/>
          </p:nvSpPr>
          <p:spPr bwMode="auto">
            <a:xfrm>
              <a:off x="1470" y="912"/>
              <a:ext cx="5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450" name="Line 87"/>
            <p:cNvSpPr>
              <a:spLocks noChangeShapeType="1"/>
            </p:cNvSpPr>
            <p:nvPr/>
          </p:nvSpPr>
          <p:spPr bwMode="auto">
            <a:xfrm>
              <a:off x="504" y="1668"/>
              <a:ext cx="0" cy="3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451" name="Line 88"/>
            <p:cNvSpPr>
              <a:spLocks noChangeShapeType="1"/>
            </p:cNvSpPr>
            <p:nvPr/>
          </p:nvSpPr>
          <p:spPr bwMode="auto">
            <a:xfrm>
              <a:off x="396" y="1992"/>
              <a:ext cx="19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452" name="Text Box 89"/>
            <p:cNvSpPr txBox="1">
              <a:spLocks noChangeArrowheads="1"/>
            </p:cNvSpPr>
            <p:nvPr/>
          </p:nvSpPr>
          <p:spPr bwMode="auto">
            <a:xfrm>
              <a:off x="1158" y="61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endParaRPr kumimoji="1" lang="en-US" altLang="zh-CN" sz="2400" b="1" i="1">
                <a:ea typeface="楷体_GB2312" pitchFamily="49" charset="-122"/>
              </a:endParaRPr>
            </a:p>
          </p:txBody>
        </p:sp>
        <p:sp>
          <p:nvSpPr>
            <p:cNvPr id="100453" name="Text Box 90"/>
            <p:cNvSpPr txBox="1">
              <a:spLocks noChangeArrowheads="1"/>
            </p:cNvSpPr>
            <p:nvPr/>
          </p:nvSpPr>
          <p:spPr bwMode="auto">
            <a:xfrm>
              <a:off x="1152" y="206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1</a:t>
              </a:r>
              <a:endParaRPr kumimoji="1" lang="en-US" altLang="zh-CN" sz="2400" b="1" baseline="-25000">
                <a:ea typeface="楷体_GB2312" pitchFamily="49" charset="-122"/>
              </a:endParaRPr>
            </a:p>
          </p:txBody>
        </p:sp>
        <p:sp>
          <p:nvSpPr>
            <p:cNvPr id="100454" name="Text Box 91"/>
            <p:cNvSpPr txBox="1">
              <a:spLocks noChangeArrowheads="1"/>
            </p:cNvSpPr>
            <p:nvPr/>
          </p:nvSpPr>
          <p:spPr bwMode="auto">
            <a:xfrm>
              <a:off x="888" y="218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2</a:t>
              </a:r>
              <a:endParaRPr kumimoji="1" lang="en-US" altLang="zh-CN" sz="2400" b="1" baseline="-25000">
                <a:ea typeface="楷体_GB2312" pitchFamily="49" charset="-122"/>
              </a:endParaRPr>
            </a:p>
          </p:txBody>
        </p:sp>
        <p:grpSp>
          <p:nvGrpSpPr>
            <p:cNvPr id="100455" name="Group 92"/>
            <p:cNvGrpSpPr/>
            <p:nvPr/>
          </p:nvGrpSpPr>
          <p:grpSpPr bwMode="auto">
            <a:xfrm rot="-5400000">
              <a:off x="456" y="1488"/>
              <a:ext cx="96" cy="240"/>
              <a:chOff x="576" y="816"/>
              <a:chExt cx="96" cy="240"/>
            </a:xfrm>
          </p:grpSpPr>
          <p:sp>
            <p:nvSpPr>
              <p:cNvPr id="100478" name="Line 93"/>
              <p:cNvSpPr>
                <a:spLocks noChangeShapeType="1"/>
              </p:cNvSpPr>
              <p:nvPr/>
            </p:nvSpPr>
            <p:spPr bwMode="auto">
              <a:xfrm>
                <a:off x="576" y="816"/>
                <a:ext cx="0" cy="24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479" name="Line 94"/>
              <p:cNvSpPr>
                <a:spLocks noChangeShapeType="1"/>
              </p:cNvSpPr>
              <p:nvPr/>
            </p:nvSpPr>
            <p:spPr bwMode="auto">
              <a:xfrm>
                <a:off x="672" y="816"/>
                <a:ext cx="0" cy="24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0456" name="Text Box 95"/>
            <p:cNvSpPr txBox="1">
              <a:spLocks noChangeArrowheads="1"/>
            </p:cNvSpPr>
            <p:nvPr/>
          </p:nvSpPr>
          <p:spPr bwMode="auto">
            <a:xfrm>
              <a:off x="597" y="1479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C</a:t>
              </a:r>
              <a:endParaRPr kumimoji="1" lang="en-US" altLang="zh-CN" sz="2400" b="1" i="1">
                <a:ea typeface="楷体_GB2312" pitchFamily="49" charset="-122"/>
              </a:endParaRPr>
            </a:p>
          </p:txBody>
        </p:sp>
        <p:sp>
          <p:nvSpPr>
            <p:cNvPr id="100457" name="Text Box 96"/>
            <p:cNvSpPr txBox="1">
              <a:spLocks noChangeArrowheads="1"/>
            </p:cNvSpPr>
            <p:nvPr/>
          </p:nvSpPr>
          <p:spPr bwMode="auto">
            <a:xfrm>
              <a:off x="504" y="1046"/>
              <a:ext cx="4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ea typeface="楷体_GB2312" pitchFamily="49" charset="-122"/>
                </a:rPr>
                <a:t>u</a:t>
              </a:r>
              <a:r>
                <a:rPr kumimoji="1" lang="en-US" altLang="zh-CN" sz="2400" b="1" i="1" baseline="-25000">
                  <a:ea typeface="楷体_GB2312" pitchFamily="49" charset="-122"/>
                </a:rPr>
                <a:t>C</a:t>
              </a:r>
              <a:endParaRPr kumimoji="1" lang="en-US" altLang="zh-CN" sz="2400" b="1" i="1" baseline="-25000">
                <a:ea typeface="楷体_GB2312" pitchFamily="49" charset="-122"/>
              </a:endParaRPr>
            </a:p>
          </p:txBody>
        </p:sp>
        <p:sp>
          <p:nvSpPr>
            <p:cNvPr id="100458" name="Text Box 97"/>
            <p:cNvSpPr txBox="1">
              <a:spLocks noChangeArrowheads="1"/>
            </p:cNvSpPr>
            <p:nvPr/>
          </p:nvSpPr>
          <p:spPr bwMode="auto">
            <a:xfrm>
              <a:off x="2232" y="1572"/>
              <a:ext cx="4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o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 useBgFill="1">
          <p:nvSpPr>
            <p:cNvPr id="100459" name="Oval 98"/>
            <p:cNvSpPr>
              <a:spLocks noChangeArrowheads="1"/>
            </p:cNvSpPr>
            <p:nvPr/>
          </p:nvSpPr>
          <p:spPr bwMode="auto">
            <a:xfrm>
              <a:off x="2268" y="1494"/>
              <a:ext cx="72" cy="72"/>
            </a:xfrm>
            <a:prstGeom prst="ellipse">
              <a:avLst/>
            </a:prstGeom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460" name="Oval 99"/>
            <p:cNvSpPr>
              <a:spLocks noChangeArrowheads="1"/>
            </p:cNvSpPr>
            <p:nvPr/>
          </p:nvSpPr>
          <p:spPr bwMode="auto">
            <a:xfrm>
              <a:off x="1986" y="1506"/>
              <a:ext cx="47" cy="4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461" name="Oval 100"/>
            <p:cNvSpPr>
              <a:spLocks noChangeArrowheads="1"/>
            </p:cNvSpPr>
            <p:nvPr/>
          </p:nvSpPr>
          <p:spPr bwMode="auto">
            <a:xfrm>
              <a:off x="840" y="2016"/>
              <a:ext cx="48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462" name="Oval 101"/>
            <p:cNvSpPr>
              <a:spLocks noChangeArrowheads="1"/>
            </p:cNvSpPr>
            <p:nvPr/>
          </p:nvSpPr>
          <p:spPr bwMode="auto">
            <a:xfrm>
              <a:off x="480" y="1365"/>
              <a:ext cx="48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 useBgFill="1">
          <p:nvSpPr>
            <p:cNvPr id="100463" name="Rectangle 102"/>
            <p:cNvSpPr>
              <a:spLocks noChangeArrowheads="1"/>
            </p:cNvSpPr>
            <p:nvPr/>
          </p:nvSpPr>
          <p:spPr bwMode="auto">
            <a:xfrm>
              <a:off x="1650" y="1488"/>
              <a:ext cx="240" cy="96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0464" name="Group 103"/>
            <p:cNvGrpSpPr/>
            <p:nvPr/>
          </p:nvGrpSpPr>
          <p:grpSpPr bwMode="auto">
            <a:xfrm>
              <a:off x="1545" y="2215"/>
              <a:ext cx="1121" cy="539"/>
              <a:chOff x="1659" y="1573"/>
              <a:chExt cx="1121" cy="539"/>
            </a:xfrm>
          </p:grpSpPr>
          <p:sp useBgFill="1">
            <p:nvSpPr>
              <p:cNvPr id="100470" name="AutoShape 104"/>
              <p:cNvSpPr>
                <a:spLocks noChangeArrowheads="1"/>
              </p:cNvSpPr>
              <p:nvPr/>
            </p:nvSpPr>
            <p:spPr bwMode="auto">
              <a:xfrm>
                <a:off x="2003" y="1788"/>
                <a:ext cx="224" cy="168"/>
              </a:xfrm>
              <a:prstGeom prst="triangle">
                <a:avLst>
                  <a:gd name="adj" fmla="val 50000"/>
                </a:avLst>
              </a:prstGeom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 useBgFill="1">
            <p:nvSpPr>
              <p:cNvPr id="100471" name="AutoShape 105"/>
              <p:cNvSpPr>
                <a:spLocks noChangeArrowheads="1"/>
              </p:cNvSpPr>
              <p:nvPr/>
            </p:nvSpPr>
            <p:spPr bwMode="auto">
              <a:xfrm flipV="1">
                <a:off x="2003" y="1620"/>
                <a:ext cx="224" cy="168"/>
              </a:xfrm>
              <a:prstGeom prst="triangle">
                <a:avLst>
                  <a:gd name="adj" fmla="val 50000"/>
                </a:avLst>
              </a:prstGeom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0472" name="Line 106"/>
              <p:cNvSpPr>
                <a:spLocks noChangeShapeType="1"/>
              </p:cNvSpPr>
              <p:nvPr/>
            </p:nvSpPr>
            <p:spPr bwMode="auto">
              <a:xfrm flipV="1">
                <a:off x="2020" y="1776"/>
                <a:ext cx="21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473" name="Line 107"/>
              <p:cNvSpPr>
                <a:spLocks noChangeShapeType="1"/>
              </p:cNvSpPr>
              <p:nvPr/>
            </p:nvSpPr>
            <p:spPr bwMode="auto">
              <a:xfrm>
                <a:off x="2221" y="1770"/>
                <a:ext cx="0" cy="9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474" name="Line 108"/>
              <p:cNvSpPr>
                <a:spLocks noChangeShapeType="1"/>
              </p:cNvSpPr>
              <p:nvPr/>
            </p:nvSpPr>
            <p:spPr bwMode="auto">
              <a:xfrm>
                <a:off x="2009" y="1704"/>
                <a:ext cx="0" cy="9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475" name="Rectangle 109"/>
              <p:cNvSpPr>
                <a:spLocks noChangeArrowheads="1"/>
              </p:cNvSpPr>
              <p:nvPr/>
            </p:nvSpPr>
            <p:spPr bwMode="auto">
              <a:xfrm>
                <a:off x="1659" y="1573"/>
                <a:ext cx="3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400" b="1">
                    <a:ea typeface="楷体_GB2312" pitchFamily="49" charset="-122"/>
                  </a:rPr>
                  <a:t>D</a:t>
                </a:r>
                <a:r>
                  <a:rPr kumimoji="1" lang="en-US" altLang="zh-CN" sz="2400" b="1" baseline="-25000">
                    <a:ea typeface="楷体_GB2312" pitchFamily="49" charset="-122"/>
                  </a:rPr>
                  <a:t>Z</a:t>
                </a:r>
                <a:endParaRPr kumimoji="1" lang="en-US" altLang="zh-CN" sz="2400" b="1" baseline="-25000">
                  <a:ea typeface="楷体_GB2312" pitchFamily="49" charset="-122"/>
                </a:endParaRPr>
              </a:p>
            </p:txBody>
          </p:sp>
          <p:sp>
            <p:nvSpPr>
              <p:cNvPr id="100476" name="Rectangle 110"/>
              <p:cNvSpPr>
                <a:spLocks noChangeArrowheads="1"/>
              </p:cNvSpPr>
              <p:nvPr/>
            </p:nvSpPr>
            <p:spPr bwMode="auto">
              <a:xfrm>
                <a:off x="2172" y="1577"/>
                <a:ext cx="6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400" b="1">
                    <a:ea typeface="楷体_GB2312" pitchFamily="49" charset="-122"/>
                  </a:rPr>
                  <a:t>±</a:t>
                </a:r>
                <a:r>
                  <a:rPr kumimoji="1" lang="en-US" altLang="zh-CN" sz="2400" b="1" i="1">
                    <a:ea typeface="楷体_GB2312" pitchFamily="49" charset="-122"/>
                  </a:rPr>
                  <a:t>U</a:t>
                </a:r>
                <a:r>
                  <a:rPr kumimoji="1" lang="en-US" altLang="zh-CN" sz="2400" b="1" baseline="-25000">
                    <a:ea typeface="楷体_GB2312" pitchFamily="49" charset="-122"/>
                  </a:rPr>
                  <a:t>Z</a:t>
                </a:r>
                <a:endParaRPr kumimoji="1" lang="en-US" altLang="zh-CN" sz="2400" b="1" baseline="-25000">
                  <a:ea typeface="楷体_GB2312" pitchFamily="49" charset="-122"/>
                </a:endParaRPr>
              </a:p>
            </p:txBody>
          </p:sp>
          <p:sp>
            <p:nvSpPr>
              <p:cNvPr id="100477" name="Line 111"/>
              <p:cNvSpPr>
                <a:spLocks noChangeShapeType="1"/>
              </p:cNvSpPr>
              <p:nvPr/>
            </p:nvSpPr>
            <p:spPr bwMode="auto">
              <a:xfrm>
                <a:off x="2028" y="2112"/>
                <a:ext cx="1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0465" name="Rectangle 112"/>
            <p:cNvSpPr>
              <a:spLocks noChangeArrowheads="1"/>
            </p:cNvSpPr>
            <p:nvPr/>
          </p:nvSpPr>
          <p:spPr bwMode="auto">
            <a:xfrm>
              <a:off x="1592" y="118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3</a:t>
              </a:r>
              <a:endParaRPr kumimoji="1" lang="en-US" altLang="zh-CN" sz="2400" b="1" baseline="-25000">
                <a:ea typeface="楷体_GB2312" pitchFamily="49" charset="-122"/>
              </a:endParaRPr>
            </a:p>
          </p:txBody>
        </p:sp>
        <p:sp>
          <p:nvSpPr>
            <p:cNvPr id="100466" name="Line 113"/>
            <p:cNvSpPr>
              <a:spLocks noChangeShapeType="1"/>
            </p:cNvSpPr>
            <p:nvPr/>
          </p:nvSpPr>
          <p:spPr bwMode="auto">
            <a:xfrm>
              <a:off x="2010" y="912"/>
              <a:ext cx="0" cy="18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467" name="Oval 114"/>
            <p:cNvSpPr>
              <a:spLocks noChangeArrowheads="1"/>
            </p:cNvSpPr>
            <p:nvPr/>
          </p:nvSpPr>
          <p:spPr bwMode="auto">
            <a:xfrm>
              <a:off x="1986" y="2022"/>
              <a:ext cx="47" cy="4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100468" name="Rectangle 115"/>
            <p:cNvSpPr>
              <a:spLocks noChangeArrowheads="1"/>
            </p:cNvSpPr>
            <p:nvPr/>
          </p:nvSpPr>
          <p:spPr bwMode="auto">
            <a:xfrm rot="-5400000">
              <a:off x="738" y="2256"/>
              <a:ext cx="240" cy="96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0469" name="Line 116"/>
            <p:cNvSpPr>
              <a:spLocks noChangeShapeType="1"/>
            </p:cNvSpPr>
            <p:nvPr/>
          </p:nvSpPr>
          <p:spPr bwMode="auto">
            <a:xfrm>
              <a:off x="768" y="2628"/>
              <a:ext cx="19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0371" name="Group 117"/>
          <p:cNvGrpSpPr/>
          <p:nvPr/>
        </p:nvGrpSpPr>
        <p:grpSpPr bwMode="auto">
          <a:xfrm>
            <a:off x="190500" y="723900"/>
            <a:ext cx="2038350" cy="781050"/>
            <a:chOff x="900" y="3024"/>
            <a:chExt cx="1272" cy="468"/>
          </a:xfrm>
        </p:grpSpPr>
        <p:sp>
          <p:nvSpPr>
            <p:cNvPr id="100425" name="Line 118"/>
            <p:cNvSpPr>
              <a:spLocks noChangeShapeType="1"/>
            </p:cNvSpPr>
            <p:nvPr/>
          </p:nvSpPr>
          <p:spPr bwMode="auto">
            <a:xfrm flipH="1">
              <a:off x="912" y="3024"/>
              <a:ext cx="0" cy="46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426" name="Line 119"/>
            <p:cNvSpPr>
              <a:spLocks noChangeShapeType="1"/>
            </p:cNvSpPr>
            <p:nvPr/>
          </p:nvSpPr>
          <p:spPr bwMode="auto">
            <a:xfrm>
              <a:off x="900" y="3024"/>
              <a:ext cx="1272" cy="1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0372" name="Group 120"/>
          <p:cNvGrpSpPr/>
          <p:nvPr/>
        </p:nvGrpSpPr>
        <p:grpSpPr bwMode="auto">
          <a:xfrm>
            <a:off x="304800" y="1162050"/>
            <a:ext cx="2019300" cy="742950"/>
            <a:chOff x="192" y="816"/>
            <a:chExt cx="1272" cy="468"/>
          </a:xfrm>
        </p:grpSpPr>
        <p:sp>
          <p:nvSpPr>
            <p:cNvPr id="100423" name="Line 121"/>
            <p:cNvSpPr>
              <a:spLocks noChangeShapeType="1"/>
            </p:cNvSpPr>
            <p:nvPr/>
          </p:nvSpPr>
          <p:spPr bwMode="auto">
            <a:xfrm flipH="1">
              <a:off x="204" y="816"/>
              <a:ext cx="0" cy="468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424" name="Line 122"/>
            <p:cNvSpPr>
              <a:spLocks noChangeShapeType="1"/>
            </p:cNvSpPr>
            <p:nvPr/>
          </p:nvSpPr>
          <p:spPr bwMode="auto">
            <a:xfrm>
              <a:off x="192" y="816"/>
              <a:ext cx="1272" cy="1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78011" name="Group 123"/>
          <p:cNvGrpSpPr/>
          <p:nvPr/>
        </p:nvGrpSpPr>
        <p:grpSpPr bwMode="auto">
          <a:xfrm>
            <a:off x="4495800" y="3733800"/>
            <a:ext cx="3429000" cy="1619250"/>
            <a:chOff x="2832" y="2352"/>
            <a:chExt cx="2160" cy="1020"/>
          </a:xfrm>
        </p:grpSpPr>
        <p:sp>
          <p:nvSpPr>
            <p:cNvPr id="100416" name="Line 124"/>
            <p:cNvSpPr>
              <a:spLocks noChangeShapeType="1"/>
            </p:cNvSpPr>
            <p:nvPr/>
          </p:nvSpPr>
          <p:spPr bwMode="auto">
            <a:xfrm>
              <a:off x="3264" y="2352"/>
              <a:ext cx="0" cy="1008"/>
            </a:xfrm>
            <a:prstGeom prst="line">
              <a:avLst/>
            </a:prstGeom>
            <a:noFill/>
            <a:ln w="50800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417" name="Line 125"/>
            <p:cNvSpPr>
              <a:spLocks noChangeShapeType="1"/>
            </p:cNvSpPr>
            <p:nvPr/>
          </p:nvSpPr>
          <p:spPr bwMode="auto">
            <a:xfrm>
              <a:off x="3264" y="3360"/>
              <a:ext cx="672" cy="0"/>
            </a:xfrm>
            <a:prstGeom prst="line">
              <a:avLst/>
            </a:prstGeom>
            <a:noFill/>
            <a:ln w="50800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418" name="Line 126"/>
            <p:cNvSpPr>
              <a:spLocks noChangeShapeType="1"/>
            </p:cNvSpPr>
            <p:nvPr/>
          </p:nvSpPr>
          <p:spPr bwMode="auto">
            <a:xfrm>
              <a:off x="3936" y="2352"/>
              <a:ext cx="0" cy="1008"/>
            </a:xfrm>
            <a:prstGeom prst="line">
              <a:avLst/>
            </a:prstGeom>
            <a:noFill/>
            <a:ln w="50800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419" name="Line 127"/>
            <p:cNvSpPr>
              <a:spLocks noChangeShapeType="1"/>
            </p:cNvSpPr>
            <p:nvPr/>
          </p:nvSpPr>
          <p:spPr bwMode="auto">
            <a:xfrm>
              <a:off x="3936" y="2352"/>
              <a:ext cx="720" cy="0"/>
            </a:xfrm>
            <a:prstGeom prst="line">
              <a:avLst/>
            </a:prstGeom>
            <a:noFill/>
            <a:ln w="50800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420" name="Line 128"/>
            <p:cNvSpPr>
              <a:spLocks noChangeShapeType="1"/>
            </p:cNvSpPr>
            <p:nvPr/>
          </p:nvSpPr>
          <p:spPr bwMode="auto">
            <a:xfrm>
              <a:off x="4656" y="2352"/>
              <a:ext cx="0" cy="1008"/>
            </a:xfrm>
            <a:prstGeom prst="line">
              <a:avLst/>
            </a:prstGeom>
            <a:noFill/>
            <a:ln w="50800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421" name="Line 129"/>
            <p:cNvSpPr>
              <a:spLocks noChangeShapeType="1"/>
            </p:cNvSpPr>
            <p:nvPr/>
          </p:nvSpPr>
          <p:spPr bwMode="auto">
            <a:xfrm>
              <a:off x="4656" y="3372"/>
              <a:ext cx="336" cy="0"/>
            </a:xfrm>
            <a:prstGeom prst="line">
              <a:avLst/>
            </a:prstGeom>
            <a:noFill/>
            <a:ln w="50800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422" name="Line 130"/>
            <p:cNvSpPr>
              <a:spLocks noChangeShapeType="1"/>
            </p:cNvSpPr>
            <p:nvPr/>
          </p:nvSpPr>
          <p:spPr bwMode="auto">
            <a:xfrm>
              <a:off x="2832" y="2352"/>
              <a:ext cx="432" cy="0"/>
            </a:xfrm>
            <a:prstGeom prst="line">
              <a:avLst/>
            </a:prstGeom>
            <a:noFill/>
            <a:ln w="50800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78019" name="Group 131"/>
          <p:cNvGrpSpPr/>
          <p:nvPr/>
        </p:nvGrpSpPr>
        <p:grpSpPr bwMode="auto">
          <a:xfrm>
            <a:off x="4495800" y="1162050"/>
            <a:ext cx="3429000" cy="1543050"/>
            <a:chOff x="2832" y="2352"/>
            <a:chExt cx="2160" cy="1020"/>
          </a:xfrm>
        </p:grpSpPr>
        <p:sp>
          <p:nvSpPr>
            <p:cNvPr id="100409" name="Line 132"/>
            <p:cNvSpPr>
              <a:spLocks noChangeShapeType="1"/>
            </p:cNvSpPr>
            <p:nvPr/>
          </p:nvSpPr>
          <p:spPr bwMode="auto">
            <a:xfrm>
              <a:off x="3264" y="2352"/>
              <a:ext cx="0" cy="100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410" name="Line 133"/>
            <p:cNvSpPr>
              <a:spLocks noChangeShapeType="1"/>
            </p:cNvSpPr>
            <p:nvPr/>
          </p:nvSpPr>
          <p:spPr bwMode="auto">
            <a:xfrm>
              <a:off x="3264" y="3360"/>
              <a:ext cx="672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411" name="Line 134"/>
            <p:cNvSpPr>
              <a:spLocks noChangeShapeType="1"/>
            </p:cNvSpPr>
            <p:nvPr/>
          </p:nvSpPr>
          <p:spPr bwMode="auto">
            <a:xfrm>
              <a:off x="3936" y="2352"/>
              <a:ext cx="0" cy="100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412" name="Line 135"/>
            <p:cNvSpPr>
              <a:spLocks noChangeShapeType="1"/>
            </p:cNvSpPr>
            <p:nvPr/>
          </p:nvSpPr>
          <p:spPr bwMode="auto">
            <a:xfrm>
              <a:off x="3936" y="2352"/>
              <a:ext cx="720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413" name="Line 136"/>
            <p:cNvSpPr>
              <a:spLocks noChangeShapeType="1"/>
            </p:cNvSpPr>
            <p:nvPr/>
          </p:nvSpPr>
          <p:spPr bwMode="auto">
            <a:xfrm>
              <a:off x="4656" y="2352"/>
              <a:ext cx="0" cy="1008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414" name="Line 137"/>
            <p:cNvSpPr>
              <a:spLocks noChangeShapeType="1"/>
            </p:cNvSpPr>
            <p:nvPr/>
          </p:nvSpPr>
          <p:spPr bwMode="auto">
            <a:xfrm>
              <a:off x="4656" y="3372"/>
              <a:ext cx="336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0415" name="Line 138"/>
            <p:cNvSpPr>
              <a:spLocks noChangeShapeType="1"/>
            </p:cNvSpPr>
            <p:nvPr/>
          </p:nvSpPr>
          <p:spPr bwMode="auto">
            <a:xfrm>
              <a:off x="2832" y="2352"/>
              <a:ext cx="432" cy="0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78027" name="Group 139"/>
          <p:cNvGrpSpPr/>
          <p:nvPr/>
        </p:nvGrpSpPr>
        <p:grpSpPr bwMode="auto">
          <a:xfrm>
            <a:off x="4495800" y="1162050"/>
            <a:ext cx="3352800" cy="1524000"/>
            <a:chOff x="2832" y="732"/>
            <a:chExt cx="2112" cy="960"/>
          </a:xfrm>
        </p:grpSpPr>
        <p:grpSp>
          <p:nvGrpSpPr>
            <p:cNvPr id="100378" name="Group 140"/>
            <p:cNvGrpSpPr/>
            <p:nvPr/>
          </p:nvGrpSpPr>
          <p:grpSpPr bwMode="auto">
            <a:xfrm>
              <a:off x="2832" y="732"/>
              <a:ext cx="432" cy="480"/>
              <a:chOff x="2208" y="1152"/>
              <a:chExt cx="432" cy="480"/>
            </a:xfrm>
          </p:grpSpPr>
          <p:grpSp>
            <p:nvGrpSpPr>
              <p:cNvPr id="100402" name="Group 141"/>
              <p:cNvGrpSpPr/>
              <p:nvPr/>
            </p:nvGrpSpPr>
            <p:grpSpPr bwMode="auto">
              <a:xfrm>
                <a:off x="2208" y="1200"/>
                <a:ext cx="336" cy="432"/>
                <a:chOff x="2208" y="1200"/>
                <a:chExt cx="336" cy="432"/>
              </a:xfrm>
            </p:grpSpPr>
            <p:sp>
              <p:nvSpPr>
                <p:cNvPr id="100404" name="Line 142"/>
                <p:cNvSpPr>
                  <a:spLocks noChangeShapeType="1"/>
                </p:cNvSpPr>
                <p:nvPr/>
              </p:nvSpPr>
              <p:spPr bwMode="auto">
                <a:xfrm flipV="1">
                  <a:off x="2208" y="1536"/>
                  <a:ext cx="48" cy="96"/>
                </a:xfrm>
                <a:prstGeom prst="line">
                  <a:avLst/>
                </a:prstGeom>
                <a:noFill/>
                <a:ln w="50800">
                  <a:solidFill>
                    <a:srgbClr val="00008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405" name="Line 143"/>
                <p:cNvSpPr>
                  <a:spLocks noChangeShapeType="1"/>
                </p:cNvSpPr>
                <p:nvPr/>
              </p:nvSpPr>
              <p:spPr bwMode="auto">
                <a:xfrm flipV="1">
                  <a:off x="2256" y="1440"/>
                  <a:ext cx="48" cy="96"/>
                </a:xfrm>
                <a:prstGeom prst="line">
                  <a:avLst/>
                </a:prstGeom>
                <a:noFill/>
                <a:ln w="50800">
                  <a:solidFill>
                    <a:srgbClr val="00008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406" name="Line 144"/>
                <p:cNvSpPr>
                  <a:spLocks noChangeShapeType="1"/>
                </p:cNvSpPr>
                <p:nvPr/>
              </p:nvSpPr>
              <p:spPr bwMode="auto">
                <a:xfrm flipV="1">
                  <a:off x="2304" y="1344"/>
                  <a:ext cx="48" cy="96"/>
                </a:xfrm>
                <a:prstGeom prst="line">
                  <a:avLst/>
                </a:prstGeom>
                <a:noFill/>
                <a:ln w="50800">
                  <a:solidFill>
                    <a:srgbClr val="00008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407" name="Line 145"/>
                <p:cNvSpPr>
                  <a:spLocks noChangeShapeType="1"/>
                </p:cNvSpPr>
                <p:nvPr/>
              </p:nvSpPr>
              <p:spPr bwMode="auto">
                <a:xfrm flipV="1">
                  <a:off x="2352" y="1248"/>
                  <a:ext cx="96" cy="96"/>
                </a:xfrm>
                <a:prstGeom prst="line">
                  <a:avLst/>
                </a:prstGeom>
                <a:noFill/>
                <a:ln w="50800">
                  <a:solidFill>
                    <a:srgbClr val="00008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408" name="Line 146"/>
                <p:cNvSpPr>
                  <a:spLocks noChangeShapeType="1"/>
                </p:cNvSpPr>
                <p:nvPr/>
              </p:nvSpPr>
              <p:spPr bwMode="auto">
                <a:xfrm flipV="1">
                  <a:off x="2448" y="1200"/>
                  <a:ext cx="96" cy="48"/>
                </a:xfrm>
                <a:prstGeom prst="line">
                  <a:avLst/>
                </a:prstGeom>
                <a:noFill/>
                <a:ln w="50800">
                  <a:solidFill>
                    <a:srgbClr val="00008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00403" name="Line 147"/>
              <p:cNvSpPr>
                <a:spLocks noChangeShapeType="1"/>
              </p:cNvSpPr>
              <p:nvPr/>
            </p:nvSpPr>
            <p:spPr bwMode="auto">
              <a:xfrm flipV="1">
                <a:off x="2544" y="1152"/>
                <a:ext cx="96" cy="48"/>
              </a:xfrm>
              <a:prstGeom prst="line">
                <a:avLst/>
              </a:prstGeom>
              <a:noFill/>
              <a:ln w="50800">
                <a:solidFill>
                  <a:srgbClr val="00008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0379" name="Group 148"/>
            <p:cNvGrpSpPr/>
            <p:nvPr/>
          </p:nvGrpSpPr>
          <p:grpSpPr bwMode="auto">
            <a:xfrm>
              <a:off x="3264" y="732"/>
              <a:ext cx="672" cy="960"/>
              <a:chOff x="2640" y="1152"/>
              <a:chExt cx="672" cy="960"/>
            </a:xfrm>
          </p:grpSpPr>
          <p:sp>
            <p:nvSpPr>
              <p:cNvPr id="100395" name="Line 149"/>
              <p:cNvSpPr>
                <a:spLocks noChangeShapeType="1"/>
              </p:cNvSpPr>
              <p:nvPr/>
            </p:nvSpPr>
            <p:spPr bwMode="auto">
              <a:xfrm>
                <a:off x="2640" y="1152"/>
                <a:ext cx="0" cy="96"/>
              </a:xfrm>
              <a:prstGeom prst="line">
                <a:avLst/>
              </a:prstGeom>
              <a:noFill/>
              <a:ln w="50800">
                <a:solidFill>
                  <a:srgbClr val="00008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0396" name="Line 150"/>
              <p:cNvSpPr>
                <a:spLocks noChangeShapeType="1"/>
              </p:cNvSpPr>
              <p:nvPr/>
            </p:nvSpPr>
            <p:spPr bwMode="auto">
              <a:xfrm>
                <a:off x="2640" y="1248"/>
                <a:ext cx="48" cy="192"/>
              </a:xfrm>
              <a:prstGeom prst="line">
                <a:avLst/>
              </a:prstGeom>
              <a:noFill/>
              <a:ln w="50800">
                <a:solidFill>
                  <a:srgbClr val="00008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0397" name="Line 151"/>
              <p:cNvSpPr>
                <a:spLocks noChangeShapeType="1"/>
              </p:cNvSpPr>
              <p:nvPr/>
            </p:nvSpPr>
            <p:spPr bwMode="auto">
              <a:xfrm>
                <a:off x="2688" y="1440"/>
                <a:ext cx="96" cy="192"/>
              </a:xfrm>
              <a:prstGeom prst="line">
                <a:avLst/>
              </a:prstGeom>
              <a:noFill/>
              <a:ln w="50800">
                <a:solidFill>
                  <a:srgbClr val="00008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0398" name="Line 152"/>
              <p:cNvSpPr>
                <a:spLocks noChangeShapeType="1"/>
              </p:cNvSpPr>
              <p:nvPr/>
            </p:nvSpPr>
            <p:spPr bwMode="auto">
              <a:xfrm>
                <a:off x="2784" y="1632"/>
                <a:ext cx="144" cy="240"/>
              </a:xfrm>
              <a:prstGeom prst="line">
                <a:avLst/>
              </a:prstGeom>
              <a:noFill/>
              <a:ln w="50800">
                <a:solidFill>
                  <a:srgbClr val="00008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0399" name="Line 153"/>
              <p:cNvSpPr>
                <a:spLocks noChangeShapeType="1"/>
              </p:cNvSpPr>
              <p:nvPr/>
            </p:nvSpPr>
            <p:spPr bwMode="auto">
              <a:xfrm>
                <a:off x="2928" y="1872"/>
                <a:ext cx="144" cy="144"/>
              </a:xfrm>
              <a:prstGeom prst="line">
                <a:avLst/>
              </a:prstGeom>
              <a:noFill/>
              <a:ln w="50800">
                <a:solidFill>
                  <a:srgbClr val="00008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0400" name="Line 154"/>
              <p:cNvSpPr>
                <a:spLocks noChangeShapeType="1"/>
              </p:cNvSpPr>
              <p:nvPr/>
            </p:nvSpPr>
            <p:spPr bwMode="auto">
              <a:xfrm>
                <a:off x="3072" y="2016"/>
                <a:ext cx="96" cy="48"/>
              </a:xfrm>
              <a:prstGeom prst="line">
                <a:avLst/>
              </a:prstGeom>
              <a:noFill/>
              <a:ln w="50800">
                <a:solidFill>
                  <a:srgbClr val="00008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0401" name="Line 155"/>
              <p:cNvSpPr>
                <a:spLocks noChangeShapeType="1"/>
              </p:cNvSpPr>
              <p:nvPr/>
            </p:nvSpPr>
            <p:spPr bwMode="auto">
              <a:xfrm>
                <a:off x="3168" y="2064"/>
                <a:ext cx="144" cy="48"/>
              </a:xfrm>
              <a:prstGeom prst="line">
                <a:avLst/>
              </a:prstGeom>
              <a:noFill/>
              <a:ln w="50800">
                <a:solidFill>
                  <a:srgbClr val="00008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0380" name="Group 156"/>
            <p:cNvGrpSpPr/>
            <p:nvPr/>
          </p:nvGrpSpPr>
          <p:grpSpPr bwMode="auto">
            <a:xfrm>
              <a:off x="3936" y="732"/>
              <a:ext cx="720" cy="960"/>
              <a:chOff x="3312" y="1152"/>
              <a:chExt cx="720" cy="960"/>
            </a:xfrm>
          </p:grpSpPr>
          <p:sp>
            <p:nvSpPr>
              <p:cNvPr id="100387" name="Line 157"/>
              <p:cNvSpPr>
                <a:spLocks noChangeShapeType="1"/>
              </p:cNvSpPr>
              <p:nvPr/>
            </p:nvSpPr>
            <p:spPr bwMode="auto">
              <a:xfrm flipV="1">
                <a:off x="3312" y="1872"/>
                <a:ext cx="48" cy="240"/>
              </a:xfrm>
              <a:prstGeom prst="line">
                <a:avLst/>
              </a:prstGeom>
              <a:noFill/>
              <a:ln w="50800">
                <a:solidFill>
                  <a:srgbClr val="00008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0388" name="Line 158"/>
              <p:cNvSpPr>
                <a:spLocks noChangeShapeType="1"/>
              </p:cNvSpPr>
              <p:nvPr/>
            </p:nvSpPr>
            <p:spPr bwMode="auto">
              <a:xfrm flipV="1">
                <a:off x="3360" y="1728"/>
                <a:ext cx="48" cy="144"/>
              </a:xfrm>
              <a:prstGeom prst="line">
                <a:avLst/>
              </a:prstGeom>
              <a:noFill/>
              <a:ln w="50800">
                <a:solidFill>
                  <a:srgbClr val="00008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0389" name="Line 159"/>
              <p:cNvSpPr>
                <a:spLocks noChangeShapeType="1"/>
              </p:cNvSpPr>
              <p:nvPr/>
            </p:nvSpPr>
            <p:spPr bwMode="auto">
              <a:xfrm flipV="1">
                <a:off x="3408" y="1584"/>
                <a:ext cx="48" cy="144"/>
              </a:xfrm>
              <a:prstGeom prst="line">
                <a:avLst/>
              </a:prstGeom>
              <a:noFill/>
              <a:ln w="50800">
                <a:solidFill>
                  <a:srgbClr val="00008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0390" name="Line 160"/>
              <p:cNvSpPr>
                <a:spLocks noChangeShapeType="1"/>
              </p:cNvSpPr>
              <p:nvPr/>
            </p:nvSpPr>
            <p:spPr bwMode="auto">
              <a:xfrm flipV="1">
                <a:off x="3456" y="1440"/>
                <a:ext cx="96" cy="144"/>
              </a:xfrm>
              <a:prstGeom prst="line">
                <a:avLst/>
              </a:prstGeom>
              <a:noFill/>
              <a:ln w="50800">
                <a:solidFill>
                  <a:srgbClr val="00008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0391" name="Line 161"/>
              <p:cNvSpPr>
                <a:spLocks noChangeShapeType="1"/>
              </p:cNvSpPr>
              <p:nvPr/>
            </p:nvSpPr>
            <p:spPr bwMode="auto">
              <a:xfrm flipV="1">
                <a:off x="3552" y="1344"/>
                <a:ext cx="96" cy="96"/>
              </a:xfrm>
              <a:prstGeom prst="line">
                <a:avLst/>
              </a:prstGeom>
              <a:noFill/>
              <a:ln w="50800">
                <a:solidFill>
                  <a:srgbClr val="00008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0392" name="Line 162"/>
              <p:cNvSpPr>
                <a:spLocks noChangeShapeType="1"/>
              </p:cNvSpPr>
              <p:nvPr/>
            </p:nvSpPr>
            <p:spPr bwMode="auto">
              <a:xfrm flipV="1">
                <a:off x="3648" y="1248"/>
                <a:ext cx="144" cy="96"/>
              </a:xfrm>
              <a:prstGeom prst="line">
                <a:avLst/>
              </a:prstGeom>
              <a:noFill/>
              <a:ln w="50800">
                <a:solidFill>
                  <a:srgbClr val="00008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0393" name="Line 163"/>
              <p:cNvSpPr>
                <a:spLocks noChangeShapeType="1"/>
              </p:cNvSpPr>
              <p:nvPr/>
            </p:nvSpPr>
            <p:spPr bwMode="auto">
              <a:xfrm flipV="1">
                <a:off x="3792" y="1200"/>
                <a:ext cx="96" cy="48"/>
              </a:xfrm>
              <a:prstGeom prst="line">
                <a:avLst/>
              </a:prstGeom>
              <a:noFill/>
              <a:ln w="50800">
                <a:solidFill>
                  <a:srgbClr val="00008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00394" name="Line 164"/>
              <p:cNvSpPr>
                <a:spLocks noChangeShapeType="1"/>
              </p:cNvSpPr>
              <p:nvPr/>
            </p:nvSpPr>
            <p:spPr bwMode="auto">
              <a:xfrm flipV="1">
                <a:off x="3888" y="1152"/>
                <a:ext cx="144" cy="48"/>
              </a:xfrm>
              <a:prstGeom prst="line">
                <a:avLst/>
              </a:prstGeom>
              <a:noFill/>
              <a:ln w="50800">
                <a:solidFill>
                  <a:srgbClr val="00008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00381" name="Group 165"/>
            <p:cNvGrpSpPr/>
            <p:nvPr/>
          </p:nvGrpSpPr>
          <p:grpSpPr bwMode="auto">
            <a:xfrm>
              <a:off x="4644" y="756"/>
              <a:ext cx="300" cy="696"/>
              <a:chOff x="4020" y="1176"/>
              <a:chExt cx="300" cy="696"/>
            </a:xfrm>
          </p:grpSpPr>
          <p:grpSp>
            <p:nvGrpSpPr>
              <p:cNvPr id="100382" name="Group 166"/>
              <p:cNvGrpSpPr/>
              <p:nvPr/>
            </p:nvGrpSpPr>
            <p:grpSpPr bwMode="auto">
              <a:xfrm>
                <a:off x="4032" y="1248"/>
                <a:ext cx="288" cy="624"/>
                <a:chOff x="4032" y="1248"/>
                <a:chExt cx="288" cy="624"/>
              </a:xfrm>
            </p:grpSpPr>
            <p:sp>
              <p:nvSpPr>
                <p:cNvPr id="100384" name="Line 167"/>
                <p:cNvSpPr>
                  <a:spLocks noChangeShapeType="1"/>
                </p:cNvSpPr>
                <p:nvPr/>
              </p:nvSpPr>
              <p:spPr bwMode="auto">
                <a:xfrm>
                  <a:off x="4032" y="1248"/>
                  <a:ext cx="48" cy="192"/>
                </a:xfrm>
                <a:prstGeom prst="line">
                  <a:avLst/>
                </a:prstGeom>
                <a:noFill/>
                <a:ln w="50800">
                  <a:solidFill>
                    <a:srgbClr val="00008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385" name="Line 168"/>
                <p:cNvSpPr>
                  <a:spLocks noChangeShapeType="1"/>
                </p:cNvSpPr>
                <p:nvPr/>
              </p:nvSpPr>
              <p:spPr bwMode="auto">
                <a:xfrm>
                  <a:off x="4080" y="1440"/>
                  <a:ext cx="96" cy="192"/>
                </a:xfrm>
                <a:prstGeom prst="line">
                  <a:avLst/>
                </a:prstGeom>
                <a:noFill/>
                <a:ln w="50800">
                  <a:solidFill>
                    <a:srgbClr val="00008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0386" name="Line 169"/>
                <p:cNvSpPr>
                  <a:spLocks noChangeShapeType="1"/>
                </p:cNvSpPr>
                <p:nvPr/>
              </p:nvSpPr>
              <p:spPr bwMode="auto">
                <a:xfrm>
                  <a:off x="4176" y="1632"/>
                  <a:ext cx="144" cy="240"/>
                </a:xfrm>
                <a:prstGeom prst="line">
                  <a:avLst/>
                </a:prstGeom>
                <a:noFill/>
                <a:ln w="50800">
                  <a:solidFill>
                    <a:srgbClr val="00008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00383" name="Line 170"/>
              <p:cNvSpPr>
                <a:spLocks noChangeShapeType="1"/>
              </p:cNvSpPr>
              <p:nvPr/>
            </p:nvSpPr>
            <p:spPr bwMode="auto">
              <a:xfrm>
                <a:off x="4020" y="1176"/>
                <a:ext cx="12" cy="96"/>
              </a:xfrm>
              <a:prstGeom prst="line">
                <a:avLst/>
              </a:prstGeom>
              <a:noFill/>
              <a:ln w="50800">
                <a:solidFill>
                  <a:srgbClr val="00008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00376" name="Object 171"/>
          <p:cNvGraphicFramePr>
            <a:graphicFrameLocks noChangeAspect="1"/>
          </p:cNvGraphicFramePr>
          <p:nvPr/>
        </p:nvGraphicFramePr>
        <p:xfrm>
          <a:off x="585788" y="4303713"/>
          <a:ext cx="286385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59" name="公式" r:id="rId3" imgW="28956000" imgH="10972800" progId="Equation.3">
                  <p:embed/>
                </p:oleObj>
              </mc:Choice>
              <mc:Fallback>
                <p:oleObj name="公式" r:id="rId3" imgW="28956000" imgH="10972800" progId="Equation.3">
                  <p:embed/>
                  <p:pic>
                    <p:nvPicPr>
                      <p:cNvPr id="0" name="Object 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788" y="4303713"/>
                        <a:ext cx="286385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77" name="Object 172"/>
          <p:cNvGraphicFramePr>
            <a:graphicFrameLocks noChangeAspect="1"/>
          </p:cNvGraphicFramePr>
          <p:nvPr/>
        </p:nvGraphicFramePr>
        <p:xfrm>
          <a:off x="323850" y="5289550"/>
          <a:ext cx="3562350" cy="8037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560" name="公式" r:id="rId5" imgW="32004000" imgH="10972800" progId="Equation.3">
                  <p:embed/>
                </p:oleObj>
              </mc:Choice>
              <mc:Fallback>
                <p:oleObj name="公式" r:id="rId5" imgW="32004000" imgH="10972800" progId="Equation.3">
                  <p:embed/>
                  <p:pic>
                    <p:nvPicPr>
                      <p:cNvPr id="0" name="Object 1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289550"/>
                        <a:ext cx="3562350" cy="8037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7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77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7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77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77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7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77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677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67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77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7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67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67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2000"/>
                                        <p:tgtEl>
                                          <p:spTgt spid="67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2000"/>
                                        <p:tgtEl>
                                          <p:spTgt spid="678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925" grpId="0" animBg="1"/>
      <p:bldP spid="677926" grpId="0" animBg="1"/>
      <p:bldP spid="677927" grpId="0" animBg="1"/>
      <p:bldP spid="677928" grpId="0" animBg="1"/>
      <p:bldP spid="677929" grpId="0" animBg="1"/>
      <p:bldP spid="677930" grpId="0" animBg="1"/>
      <p:bldP spid="677931" grpId="0" animBg="1"/>
      <p:bldP spid="677932" grpId="0" animBg="1"/>
      <p:bldP spid="677933" grpId="0" animBg="1"/>
      <p:bldP spid="67793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378" name="Group 5"/>
          <p:cNvGrpSpPr/>
          <p:nvPr/>
        </p:nvGrpSpPr>
        <p:grpSpPr bwMode="auto">
          <a:xfrm>
            <a:off x="5448300" y="373063"/>
            <a:ext cx="3695700" cy="3400425"/>
            <a:chOff x="384" y="618"/>
            <a:chExt cx="2328" cy="2142"/>
          </a:xfrm>
        </p:grpSpPr>
        <p:sp>
          <p:nvSpPr>
            <p:cNvPr id="101456" name="Rectangle 6"/>
            <p:cNvSpPr>
              <a:spLocks noChangeArrowheads="1"/>
            </p:cNvSpPr>
            <p:nvPr/>
          </p:nvSpPr>
          <p:spPr bwMode="auto">
            <a:xfrm>
              <a:off x="1056" y="1200"/>
              <a:ext cx="480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57" name="Line 7"/>
            <p:cNvSpPr>
              <a:spLocks noChangeShapeType="1"/>
            </p:cNvSpPr>
            <p:nvPr/>
          </p:nvSpPr>
          <p:spPr bwMode="auto">
            <a:xfrm>
              <a:off x="495" y="1392"/>
              <a:ext cx="56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58" name="Line 8"/>
            <p:cNvSpPr>
              <a:spLocks noChangeShapeType="1"/>
            </p:cNvSpPr>
            <p:nvPr/>
          </p:nvSpPr>
          <p:spPr bwMode="auto">
            <a:xfrm>
              <a:off x="912" y="168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59" name="Line 9"/>
            <p:cNvSpPr>
              <a:spLocks noChangeShapeType="1"/>
            </p:cNvSpPr>
            <p:nvPr/>
          </p:nvSpPr>
          <p:spPr bwMode="auto">
            <a:xfrm>
              <a:off x="1536" y="153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101460" name="AutoShape 10"/>
            <p:cNvSpPr>
              <a:spLocks noChangeArrowheads="1"/>
            </p:cNvSpPr>
            <p:nvPr/>
          </p:nvSpPr>
          <p:spPr bwMode="auto">
            <a:xfrm rot="-5400000">
              <a:off x="1236" y="1248"/>
              <a:ext cx="96" cy="96"/>
            </a:xfrm>
            <a:prstGeom prst="flowChartMerge">
              <a:avLst/>
            </a:prstGeom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01461" name="Object 11"/>
            <p:cNvGraphicFramePr>
              <a:graphicFrameLocks noChangeAspect="1"/>
            </p:cNvGraphicFramePr>
            <p:nvPr/>
          </p:nvGraphicFramePr>
          <p:xfrm>
            <a:off x="1344" y="1232"/>
            <a:ext cx="19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531" name="公式" r:id="rId1" imgW="152400" imgH="127000" progId="Equation.3">
                    <p:embed/>
                  </p:oleObj>
                </mc:Choice>
                <mc:Fallback>
                  <p:oleObj name="公式" r:id="rId1" imgW="152400" imgH="1270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232"/>
                          <a:ext cx="192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1462" name="Text Box 12"/>
            <p:cNvSpPr txBox="1">
              <a:spLocks noChangeArrowheads="1"/>
            </p:cNvSpPr>
            <p:nvPr/>
          </p:nvSpPr>
          <p:spPr bwMode="auto">
            <a:xfrm>
              <a:off x="984" y="1197"/>
              <a:ext cx="2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800" b="1">
                  <a:ea typeface="楷体_GB2312" pitchFamily="49" charset="-122"/>
                </a:rPr>
                <a:t>－</a:t>
              </a:r>
              <a:endParaRPr kumimoji="1" lang="zh-CN" altLang="en-US" sz="2800" b="1">
                <a:ea typeface="楷体_GB2312" pitchFamily="49" charset="-122"/>
              </a:endParaRPr>
            </a:p>
          </p:txBody>
        </p:sp>
        <p:sp>
          <p:nvSpPr>
            <p:cNvPr id="101463" name="Text Box 13"/>
            <p:cNvSpPr txBox="1">
              <a:spLocks noChangeArrowheads="1"/>
            </p:cNvSpPr>
            <p:nvPr/>
          </p:nvSpPr>
          <p:spPr bwMode="auto">
            <a:xfrm>
              <a:off x="1032" y="1497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+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101464" name="Text Box 14"/>
            <p:cNvSpPr txBox="1">
              <a:spLocks noChangeArrowheads="1"/>
            </p:cNvSpPr>
            <p:nvPr/>
          </p:nvSpPr>
          <p:spPr bwMode="auto">
            <a:xfrm>
              <a:off x="1296" y="1353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+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101465" name="Line 15"/>
            <p:cNvSpPr>
              <a:spLocks noChangeShapeType="1"/>
            </p:cNvSpPr>
            <p:nvPr/>
          </p:nvSpPr>
          <p:spPr bwMode="auto">
            <a:xfrm>
              <a:off x="672" y="912"/>
              <a:ext cx="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66" name="Rectangle 16"/>
            <p:cNvSpPr>
              <a:spLocks noChangeArrowheads="1"/>
            </p:cNvSpPr>
            <p:nvPr/>
          </p:nvSpPr>
          <p:spPr bwMode="auto">
            <a:xfrm>
              <a:off x="1200" y="2004"/>
              <a:ext cx="192" cy="9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67" name="Line 17"/>
            <p:cNvSpPr>
              <a:spLocks noChangeShapeType="1"/>
            </p:cNvSpPr>
            <p:nvPr/>
          </p:nvSpPr>
          <p:spPr bwMode="auto">
            <a:xfrm>
              <a:off x="1104" y="2052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68" name="Line 18"/>
            <p:cNvSpPr>
              <a:spLocks noChangeShapeType="1"/>
            </p:cNvSpPr>
            <p:nvPr/>
          </p:nvSpPr>
          <p:spPr bwMode="auto">
            <a:xfrm>
              <a:off x="1392" y="2052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69" name="Rectangle 19"/>
            <p:cNvSpPr>
              <a:spLocks noChangeArrowheads="1"/>
            </p:cNvSpPr>
            <p:nvPr/>
          </p:nvSpPr>
          <p:spPr bwMode="auto">
            <a:xfrm>
              <a:off x="1140" y="864"/>
              <a:ext cx="252" cy="10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70" name="Line 20"/>
            <p:cNvSpPr>
              <a:spLocks noChangeShapeType="1"/>
            </p:cNvSpPr>
            <p:nvPr/>
          </p:nvSpPr>
          <p:spPr bwMode="auto">
            <a:xfrm>
              <a:off x="1392" y="912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71" name="Line 21"/>
            <p:cNvSpPr>
              <a:spLocks noChangeShapeType="1"/>
            </p:cNvSpPr>
            <p:nvPr/>
          </p:nvSpPr>
          <p:spPr bwMode="auto">
            <a:xfrm>
              <a:off x="852" y="1680"/>
              <a:ext cx="20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1472" name="Line 22"/>
            <p:cNvSpPr>
              <a:spLocks noChangeShapeType="1"/>
            </p:cNvSpPr>
            <p:nvPr/>
          </p:nvSpPr>
          <p:spPr bwMode="auto">
            <a:xfrm>
              <a:off x="504" y="912"/>
              <a:ext cx="0" cy="65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1473" name="Line 23"/>
            <p:cNvSpPr>
              <a:spLocks noChangeShapeType="1"/>
            </p:cNvSpPr>
            <p:nvPr/>
          </p:nvSpPr>
          <p:spPr bwMode="auto">
            <a:xfrm>
              <a:off x="864" y="1680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1474" name="Line 24"/>
            <p:cNvSpPr>
              <a:spLocks noChangeShapeType="1"/>
            </p:cNvSpPr>
            <p:nvPr/>
          </p:nvSpPr>
          <p:spPr bwMode="auto">
            <a:xfrm>
              <a:off x="1632" y="1536"/>
              <a:ext cx="6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1475" name="Line 25"/>
            <p:cNvSpPr>
              <a:spLocks noChangeShapeType="1"/>
            </p:cNvSpPr>
            <p:nvPr/>
          </p:nvSpPr>
          <p:spPr bwMode="auto">
            <a:xfrm>
              <a:off x="504" y="900"/>
              <a:ext cx="624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1476" name="Line 26"/>
            <p:cNvSpPr>
              <a:spLocks noChangeShapeType="1"/>
            </p:cNvSpPr>
            <p:nvPr/>
          </p:nvSpPr>
          <p:spPr bwMode="auto">
            <a:xfrm>
              <a:off x="864" y="2052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1477" name="Line 27"/>
            <p:cNvSpPr>
              <a:spLocks noChangeShapeType="1"/>
            </p:cNvSpPr>
            <p:nvPr/>
          </p:nvSpPr>
          <p:spPr bwMode="auto">
            <a:xfrm>
              <a:off x="1488" y="2052"/>
              <a:ext cx="5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1478" name="Line 28"/>
            <p:cNvSpPr>
              <a:spLocks noChangeShapeType="1"/>
            </p:cNvSpPr>
            <p:nvPr/>
          </p:nvSpPr>
          <p:spPr bwMode="auto">
            <a:xfrm>
              <a:off x="1470" y="912"/>
              <a:ext cx="5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1479" name="Line 29"/>
            <p:cNvSpPr>
              <a:spLocks noChangeShapeType="1"/>
            </p:cNvSpPr>
            <p:nvPr/>
          </p:nvSpPr>
          <p:spPr bwMode="auto">
            <a:xfrm>
              <a:off x="504" y="1668"/>
              <a:ext cx="0" cy="3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1480" name="Line 30"/>
            <p:cNvSpPr>
              <a:spLocks noChangeShapeType="1"/>
            </p:cNvSpPr>
            <p:nvPr/>
          </p:nvSpPr>
          <p:spPr bwMode="auto">
            <a:xfrm>
              <a:off x="396" y="1992"/>
              <a:ext cx="19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1481" name="Text Box 31"/>
            <p:cNvSpPr txBox="1">
              <a:spLocks noChangeArrowheads="1"/>
            </p:cNvSpPr>
            <p:nvPr/>
          </p:nvSpPr>
          <p:spPr bwMode="auto">
            <a:xfrm>
              <a:off x="1158" y="618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endParaRPr kumimoji="1" lang="en-US" altLang="zh-CN" sz="2400" b="1" i="1">
                <a:ea typeface="楷体_GB2312" pitchFamily="49" charset="-122"/>
              </a:endParaRPr>
            </a:p>
          </p:txBody>
        </p:sp>
        <p:sp>
          <p:nvSpPr>
            <p:cNvPr id="101482" name="Text Box 32"/>
            <p:cNvSpPr txBox="1">
              <a:spLocks noChangeArrowheads="1"/>
            </p:cNvSpPr>
            <p:nvPr/>
          </p:nvSpPr>
          <p:spPr bwMode="auto">
            <a:xfrm>
              <a:off x="1152" y="206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1</a:t>
              </a:r>
              <a:endParaRPr kumimoji="1" lang="en-US" altLang="zh-CN" sz="2400" b="1" baseline="-25000">
                <a:ea typeface="楷体_GB2312" pitchFamily="49" charset="-122"/>
              </a:endParaRPr>
            </a:p>
          </p:txBody>
        </p:sp>
        <p:sp>
          <p:nvSpPr>
            <p:cNvPr id="101483" name="Text Box 33"/>
            <p:cNvSpPr txBox="1">
              <a:spLocks noChangeArrowheads="1"/>
            </p:cNvSpPr>
            <p:nvPr/>
          </p:nvSpPr>
          <p:spPr bwMode="auto">
            <a:xfrm>
              <a:off x="888" y="218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2</a:t>
              </a:r>
              <a:endParaRPr kumimoji="1" lang="en-US" altLang="zh-CN" sz="2400" b="1" baseline="-25000">
                <a:ea typeface="楷体_GB2312" pitchFamily="49" charset="-122"/>
              </a:endParaRPr>
            </a:p>
          </p:txBody>
        </p:sp>
        <p:grpSp>
          <p:nvGrpSpPr>
            <p:cNvPr id="101484" name="Group 34"/>
            <p:cNvGrpSpPr/>
            <p:nvPr/>
          </p:nvGrpSpPr>
          <p:grpSpPr bwMode="auto">
            <a:xfrm rot="-5400000">
              <a:off x="456" y="1488"/>
              <a:ext cx="96" cy="240"/>
              <a:chOff x="576" y="816"/>
              <a:chExt cx="96" cy="240"/>
            </a:xfrm>
          </p:grpSpPr>
          <p:sp>
            <p:nvSpPr>
              <p:cNvPr id="101507" name="Line 35"/>
              <p:cNvSpPr>
                <a:spLocks noChangeShapeType="1"/>
              </p:cNvSpPr>
              <p:nvPr/>
            </p:nvSpPr>
            <p:spPr bwMode="auto">
              <a:xfrm>
                <a:off x="576" y="816"/>
                <a:ext cx="0" cy="24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508" name="Line 36"/>
              <p:cNvSpPr>
                <a:spLocks noChangeShapeType="1"/>
              </p:cNvSpPr>
              <p:nvPr/>
            </p:nvSpPr>
            <p:spPr bwMode="auto">
              <a:xfrm>
                <a:off x="672" y="816"/>
                <a:ext cx="0" cy="24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1485" name="Text Box 37"/>
            <p:cNvSpPr txBox="1">
              <a:spLocks noChangeArrowheads="1"/>
            </p:cNvSpPr>
            <p:nvPr/>
          </p:nvSpPr>
          <p:spPr bwMode="auto">
            <a:xfrm>
              <a:off x="597" y="1479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C</a:t>
              </a:r>
              <a:endParaRPr kumimoji="1" lang="en-US" altLang="zh-CN" sz="2400" b="1" i="1">
                <a:ea typeface="楷体_GB2312" pitchFamily="49" charset="-122"/>
              </a:endParaRPr>
            </a:p>
          </p:txBody>
        </p:sp>
        <p:sp>
          <p:nvSpPr>
            <p:cNvPr id="101486" name="Text Box 38"/>
            <p:cNvSpPr txBox="1">
              <a:spLocks noChangeArrowheads="1"/>
            </p:cNvSpPr>
            <p:nvPr/>
          </p:nvSpPr>
          <p:spPr bwMode="auto">
            <a:xfrm>
              <a:off x="504" y="1046"/>
              <a:ext cx="432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ea typeface="楷体_GB2312" pitchFamily="49" charset="-122"/>
                </a:rPr>
                <a:t>u</a:t>
              </a:r>
              <a:r>
                <a:rPr kumimoji="1" lang="en-US" altLang="zh-CN" sz="2400" b="1" i="1" baseline="-25000">
                  <a:ea typeface="楷体_GB2312" pitchFamily="49" charset="-122"/>
                </a:rPr>
                <a:t>C</a:t>
              </a:r>
              <a:endParaRPr kumimoji="1" lang="en-US" altLang="zh-CN" sz="2400" b="1" i="1" baseline="-25000">
                <a:ea typeface="楷体_GB2312" pitchFamily="49" charset="-122"/>
              </a:endParaRPr>
            </a:p>
          </p:txBody>
        </p:sp>
        <p:sp>
          <p:nvSpPr>
            <p:cNvPr id="101487" name="Text Box 39"/>
            <p:cNvSpPr txBox="1">
              <a:spLocks noChangeArrowheads="1"/>
            </p:cNvSpPr>
            <p:nvPr/>
          </p:nvSpPr>
          <p:spPr bwMode="auto">
            <a:xfrm>
              <a:off x="2232" y="1572"/>
              <a:ext cx="4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o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 useBgFill="1">
          <p:nvSpPr>
            <p:cNvPr id="101488" name="Oval 40"/>
            <p:cNvSpPr>
              <a:spLocks noChangeArrowheads="1"/>
            </p:cNvSpPr>
            <p:nvPr/>
          </p:nvSpPr>
          <p:spPr bwMode="auto">
            <a:xfrm>
              <a:off x="2268" y="1494"/>
              <a:ext cx="72" cy="72"/>
            </a:xfrm>
            <a:prstGeom prst="ellipse">
              <a:avLst/>
            </a:prstGeom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1489" name="Oval 41"/>
            <p:cNvSpPr>
              <a:spLocks noChangeArrowheads="1"/>
            </p:cNvSpPr>
            <p:nvPr/>
          </p:nvSpPr>
          <p:spPr bwMode="auto">
            <a:xfrm>
              <a:off x="1986" y="1506"/>
              <a:ext cx="47" cy="4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90" name="Oval 42"/>
            <p:cNvSpPr>
              <a:spLocks noChangeArrowheads="1"/>
            </p:cNvSpPr>
            <p:nvPr/>
          </p:nvSpPr>
          <p:spPr bwMode="auto">
            <a:xfrm>
              <a:off x="840" y="2016"/>
              <a:ext cx="48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1491" name="Oval 43"/>
            <p:cNvSpPr>
              <a:spLocks noChangeArrowheads="1"/>
            </p:cNvSpPr>
            <p:nvPr/>
          </p:nvSpPr>
          <p:spPr bwMode="auto">
            <a:xfrm>
              <a:off x="480" y="1365"/>
              <a:ext cx="48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 useBgFill="1">
          <p:nvSpPr>
            <p:cNvPr id="101492" name="Rectangle 44"/>
            <p:cNvSpPr>
              <a:spLocks noChangeArrowheads="1"/>
            </p:cNvSpPr>
            <p:nvPr/>
          </p:nvSpPr>
          <p:spPr bwMode="auto">
            <a:xfrm>
              <a:off x="1650" y="1488"/>
              <a:ext cx="240" cy="96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1493" name="Group 45"/>
            <p:cNvGrpSpPr/>
            <p:nvPr/>
          </p:nvGrpSpPr>
          <p:grpSpPr bwMode="auto">
            <a:xfrm>
              <a:off x="1545" y="2215"/>
              <a:ext cx="1121" cy="539"/>
              <a:chOff x="1659" y="1573"/>
              <a:chExt cx="1121" cy="539"/>
            </a:xfrm>
          </p:grpSpPr>
          <p:sp useBgFill="1">
            <p:nvSpPr>
              <p:cNvPr id="101499" name="AutoShape 46"/>
              <p:cNvSpPr>
                <a:spLocks noChangeArrowheads="1"/>
              </p:cNvSpPr>
              <p:nvPr/>
            </p:nvSpPr>
            <p:spPr bwMode="auto">
              <a:xfrm>
                <a:off x="2003" y="1788"/>
                <a:ext cx="224" cy="168"/>
              </a:xfrm>
              <a:prstGeom prst="triangle">
                <a:avLst>
                  <a:gd name="adj" fmla="val 50000"/>
                </a:avLst>
              </a:prstGeom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 useBgFill="1">
            <p:nvSpPr>
              <p:cNvPr id="101500" name="AutoShape 47"/>
              <p:cNvSpPr>
                <a:spLocks noChangeArrowheads="1"/>
              </p:cNvSpPr>
              <p:nvPr/>
            </p:nvSpPr>
            <p:spPr bwMode="auto">
              <a:xfrm flipV="1">
                <a:off x="2003" y="1620"/>
                <a:ext cx="224" cy="168"/>
              </a:xfrm>
              <a:prstGeom prst="triangle">
                <a:avLst>
                  <a:gd name="adj" fmla="val 50000"/>
                </a:avLst>
              </a:prstGeom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1501" name="Line 48"/>
              <p:cNvSpPr>
                <a:spLocks noChangeShapeType="1"/>
              </p:cNvSpPr>
              <p:nvPr/>
            </p:nvSpPr>
            <p:spPr bwMode="auto">
              <a:xfrm flipV="1">
                <a:off x="2020" y="1776"/>
                <a:ext cx="212" cy="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502" name="Line 49"/>
              <p:cNvSpPr>
                <a:spLocks noChangeShapeType="1"/>
              </p:cNvSpPr>
              <p:nvPr/>
            </p:nvSpPr>
            <p:spPr bwMode="auto">
              <a:xfrm>
                <a:off x="2221" y="1770"/>
                <a:ext cx="0" cy="9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503" name="Line 50"/>
              <p:cNvSpPr>
                <a:spLocks noChangeShapeType="1"/>
              </p:cNvSpPr>
              <p:nvPr/>
            </p:nvSpPr>
            <p:spPr bwMode="auto">
              <a:xfrm>
                <a:off x="2009" y="1704"/>
                <a:ext cx="0" cy="9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504" name="Rectangle 51"/>
              <p:cNvSpPr>
                <a:spLocks noChangeArrowheads="1"/>
              </p:cNvSpPr>
              <p:nvPr/>
            </p:nvSpPr>
            <p:spPr bwMode="auto">
              <a:xfrm>
                <a:off x="1659" y="1573"/>
                <a:ext cx="34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400" b="1">
                    <a:ea typeface="楷体_GB2312" pitchFamily="49" charset="-122"/>
                  </a:rPr>
                  <a:t>D</a:t>
                </a:r>
                <a:r>
                  <a:rPr kumimoji="1" lang="en-US" altLang="zh-CN" sz="2400" b="1" baseline="-25000">
                    <a:ea typeface="楷体_GB2312" pitchFamily="49" charset="-122"/>
                  </a:rPr>
                  <a:t>Z</a:t>
                </a:r>
                <a:endParaRPr kumimoji="1" lang="en-US" altLang="zh-CN" sz="2400" b="1" baseline="-25000">
                  <a:ea typeface="楷体_GB2312" pitchFamily="49" charset="-122"/>
                </a:endParaRPr>
              </a:p>
            </p:txBody>
          </p:sp>
          <p:sp>
            <p:nvSpPr>
              <p:cNvPr id="101505" name="Rectangle 52"/>
              <p:cNvSpPr>
                <a:spLocks noChangeArrowheads="1"/>
              </p:cNvSpPr>
              <p:nvPr/>
            </p:nvSpPr>
            <p:spPr bwMode="auto">
              <a:xfrm>
                <a:off x="2172" y="1577"/>
                <a:ext cx="6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400" b="1">
                    <a:ea typeface="楷体_GB2312" pitchFamily="49" charset="-122"/>
                  </a:rPr>
                  <a:t>±</a:t>
                </a:r>
                <a:r>
                  <a:rPr kumimoji="1" lang="en-US" altLang="zh-CN" sz="2400" b="1" i="1">
                    <a:ea typeface="楷体_GB2312" pitchFamily="49" charset="-122"/>
                  </a:rPr>
                  <a:t>U</a:t>
                </a:r>
                <a:r>
                  <a:rPr kumimoji="1" lang="en-US" altLang="zh-CN" sz="2400" b="1" baseline="-25000">
                    <a:ea typeface="楷体_GB2312" pitchFamily="49" charset="-122"/>
                  </a:rPr>
                  <a:t>Z</a:t>
                </a:r>
                <a:endParaRPr kumimoji="1" lang="en-US" altLang="zh-CN" sz="2400" b="1" baseline="-25000">
                  <a:ea typeface="楷体_GB2312" pitchFamily="49" charset="-122"/>
                </a:endParaRPr>
              </a:p>
            </p:txBody>
          </p:sp>
          <p:sp>
            <p:nvSpPr>
              <p:cNvPr id="101506" name="Line 53"/>
              <p:cNvSpPr>
                <a:spLocks noChangeShapeType="1"/>
              </p:cNvSpPr>
              <p:nvPr/>
            </p:nvSpPr>
            <p:spPr bwMode="auto">
              <a:xfrm>
                <a:off x="2028" y="2112"/>
                <a:ext cx="192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01494" name="Rectangle 54"/>
            <p:cNvSpPr>
              <a:spLocks noChangeArrowheads="1"/>
            </p:cNvSpPr>
            <p:nvPr/>
          </p:nvSpPr>
          <p:spPr bwMode="auto">
            <a:xfrm>
              <a:off x="1592" y="118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3</a:t>
              </a:r>
              <a:endParaRPr kumimoji="1" lang="en-US" altLang="zh-CN" sz="2400" b="1" baseline="-25000">
                <a:ea typeface="楷体_GB2312" pitchFamily="49" charset="-122"/>
              </a:endParaRPr>
            </a:p>
          </p:txBody>
        </p:sp>
        <p:sp>
          <p:nvSpPr>
            <p:cNvPr id="101495" name="Line 55"/>
            <p:cNvSpPr>
              <a:spLocks noChangeShapeType="1"/>
            </p:cNvSpPr>
            <p:nvPr/>
          </p:nvSpPr>
          <p:spPr bwMode="auto">
            <a:xfrm>
              <a:off x="2010" y="912"/>
              <a:ext cx="0" cy="18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1496" name="Oval 56"/>
            <p:cNvSpPr>
              <a:spLocks noChangeArrowheads="1"/>
            </p:cNvSpPr>
            <p:nvPr/>
          </p:nvSpPr>
          <p:spPr bwMode="auto">
            <a:xfrm>
              <a:off x="1986" y="2022"/>
              <a:ext cx="47" cy="47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rgbClr val="00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101497" name="Rectangle 57"/>
            <p:cNvSpPr>
              <a:spLocks noChangeArrowheads="1"/>
            </p:cNvSpPr>
            <p:nvPr/>
          </p:nvSpPr>
          <p:spPr bwMode="auto">
            <a:xfrm rot="-5400000">
              <a:off x="738" y="2256"/>
              <a:ext cx="240" cy="96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1498" name="Line 58"/>
            <p:cNvSpPr>
              <a:spLocks noChangeShapeType="1"/>
            </p:cNvSpPr>
            <p:nvPr/>
          </p:nvSpPr>
          <p:spPr bwMode="auto">
            <a:xfrm>
              <a:off x="768" y="2628"/>
              <a:ext cx="192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01379" name="Group 60"/>
          <p:cNvGrpSpPr/>
          <p:nvPr/>
        </p:nvGrpSpPr>
        <p:grpSpPr bwMode="auto">
          <a:xfrm>
            <a:off x="114300" y="331788"/>
            <a:ext cx="4400550" cy="4897437"/>
            <a:chOff x="72" y="276"/>
            <a:chExt cx="2928" cy="3563"/>
          </a:xfrm>
        </p:grpSpPr>
        <p:sp>
          <p:nvSpPr>
            <p:cNvPr id="101387" name="Line 61"/>
            <p:cNvSpPr>
              <a:spLocks noChangeShapeType="1"/>
            </p:cNvSpPr>
            <p:nvPr/>
          </p:nvSpPr>
          <p:spPr bwMode="auto">
            <a:xfrm>
              <a:off x="1092" y="3432"/>
              <a:ext cx="0" cy="34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1388" name="Text Box 62"/>
            <p:cNvSpPr txBox="1">
              <a:spLocks noChangeArrowheads="1"/>
            </p:cNvSpPr>
            <p:nvPr/>
          </p:nvSpPr>
          <p:spPr bwMode="auto">
            <a:xfrm>
              <a:off x="1644" y="3417"/>
              <a:ext cx="432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>
                  <a:ea typeface="楷体_GB2312" pitchFamily="49" charset="-122"/>
                </a:rPr>
                <a:t>T</a:t>
              </a:r>
              <a:endParaRPr kumimoji="1" lang="en-US" altLang="zh-CN" sz="4800" b="1">
                <a:ea typeface="楷体_GB2312" pitchFamily="49" charset="-122"/>
              </a:endParaRPr>
            </a:p>
          </p:txBody>
        </p:sp>
        <p:sp>
          <p:nvSpPr>
            <p:cNvPr id="101389" name="Line 63"/>
            <p:cNvSpPr>
              <a:spLocks noChangeShapeType="1"/>
            </p:cNvSpPr>
            <p:nvPr/>
          </p:nvSpPr>
          <p:spPr bwMode="auto">
            <a:xfrm>
              <a:off x="1944" y="3684"/>
              <a:ext cx="528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1390" name="Line 64"/>
            <p:cNvSpPr>
              <a:spLocks noChangeShapeType="1"/>
            </p:cNvSpPr>
            <p:nvPr/>
          </p:nvSpPr>
          <p:spPr bwMode="auto">
            <a:xfrm flipH="1">
              <a:off x="1092" y="3672"/>
              <a:ext cx="528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1391" name="Line 65"/>
            <p:cNvSpPr>
              <a:spLocks noChangeShapeType="1"/>
            </p:cNvSpPr>
            <p:nvPr/>
          </p:nvSpPr>
          <p:spPr bwMode="auto">
            <a:xfrm>
              <a:off x="672" y="780"/>
              <a:ext cx="2064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1392" name="Text Box 66"/>
            <p:cNvSpPr txBox="1">
              <a:spLocks noChangeArrowheads="1"/>
            </p:cNvSpPr>
            <p:nvPr/>
          </p:nvSpPr>
          <p:spPr bwMode="auto">
            <a:xfrm>
              <a:off x="168" y="611"/>
              <a:ext cx="528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TH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101393" name="Line 67"/>
            <p:cNvSpPr>
              <a:spLocks noChangeShapeType="1"/>
            </p:cNvSpPr>
            <p:nvPr/>
          </p:nvSpPr>
          <p:spPr bwMode="auto">
            <a:xfrm flipV="1">
              <a:off x="672" y="1248"/>
              <a:ext cx="2196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1394" name="Text Box 68"/>
            <p:cNvSpPr txBox="1">
              <a:spLocks noChangeArrowheads="1"/>
            </p:cNvSpPr>
            <p:nvPr/>
          </p:nvSpPr>
          <p:spPr bwMode="auto">
            <a:xfrm>
              <a:off x="287" y="276"/>
              <a:ext cx="385" cy="4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ea typeface="楷体_GB2312" pitchFamily="49" charset="-122"/>
                </a:rPr>
                <a:t>u</a:t>
              </a:r>
              <a:r>
                <a:rPr kumimoji="1" lang="en-US" altLang="zh-CN" sz="2800" b="1" i="1" baseline="-25000">
                  <a:ea typeface="楷体_GB2312" pitchFamily="49" charset="-122"/>
                </a:rPr>
                <a:t>C</a:t>
              </a:r>
              <a:endParaRPr kumimoji="1" lang="en-US" altLang="zh-CN" sz="2800" b="1" i="1" baseline="-25000">
                <a:ea typeface="楷体_GB2312" pitchFamily="49" charset="-122"/>
              </a:endParaRPr>
            </a:p>
          </p:txBody>
        </p:sp>
        <p:sp>
          <p:nvSpPr>
            <p:cNvPr id="101395" name="Text Box 69"/>
            <p:cNvSpPr txBox="1">
              <a:spLocks noChangeArrowheads="1"/>
            </p:cNvSpPr>
            <p:nvPr/>
          </p:nvSpPr>
          <p:spPr bwMode="auto">
            <a:xfrm>
              <a:off x="432" y="1089"/>
              <a:ext cx="276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o</a:t>
              </a:r>
              <a:endParaRPr kumimoji="1" lang="en-US" altLang="zh-CN" sz="2800" b="1" i="1">
                <a:ea typeface="楷体_GB2312" pitchFamily="49" charset="-122"/>
              </a:endParaRPr>
            </a:p>
          </p:txBody>
        </p:sp>
        <p:sp>
          <p:nvSpPr>
            <p:cNvPr id="101396" name="Text Box 70"/>
            <p:cNvSpPr txBox="1">
              <a:spLocks noChangeArrowheads="1"/>
            </p:cNvSpPr>
            <p:nvPr/>
          </p:nvSpPr>
          <p:spPr bwMode="auto">
            <a:xfrm>
              <a:off x="2712" y="937"/>
              <a:ext cx="288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t</a:t>
              </a:r>
              <a:endParaRPr kumimoji="1" lang="en-US" altLang="zh-CN" sz="2800" b="1" i="1">
                <a:ea typeface="楷体_GB2312" pitchFamily="49" charset="-122"/>
              </a:endParaRPr>
            </a:p>
          </p:txBody>
        </p:sp>
        <p:sp>
          <p:nvSpPr>
            <p:cNvPr id="101397" name="Text Box 71"/>
            <p:cNvSpPr txBox="1">
              <a:spLocks noChangeArrowheads="1"/>
            </p:cNvSpPr>
            <p:nvPr/>
          </p:nvSpPr>
          <p:spPr bwMode="auto">
            <a:xfrm>
              <a:off x="168" y="1452"/>
              <a:ext cx="528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TL</a:t>
              </a:r>
              <a:endParaRPr kumimoji="1" lang="en-US" altLang="zh-CN" sz="2800" b="1" baseline="-25000">
                <a:ea typeface="楷体_GB2312" pitchFamily="49" charset="-122"/>
              </a:endParaRPr>
            </a:p>
          </p:txBody>
        </p:sp>
        <p:sp>
          <p:nvSpPr>
            <p:cNvPr id="101398" name="Line 72"/>
            <p:cNvSpPr>
              <a:spLocks noChangeShapeType="1"/>
            </p:cNvSpPr>
            <p:nvPr/>
          </p:nvSpPr>
          <p:spPr bwMode="auto">
            <a:xfrm>
              <a:off x="672" y="1740"/>
              <a:ext cx="2076" cy="0"/>
            </a:xfrm>
            <a:prstGeom prst="line">
              <a:avLst/>
            </a:prstGeom>
            <a:noFill/>
            <a:ln w="12700">
              <a:solidFill>
                <a:srgbClr val="0000FF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1399" name="Line 73"/>
            <p:cNvSpPr>
              <a:spLocks noChangeShapeType="1"/>
            </p:cNvSpPr>
            <p:nvPr/>
          </p:nvSpPr>
          <p:spPr bwMode="auto">
            <a:xfrm flipV="1">
              <a:off x="672" y="492"/>
              <a:ext cx="0" cy="1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1400" name="Text Box 74"/>
            <p:cNvSpPr txBox="1">
              <a:spLocks noChangeArrowheads="1"/>
            </p:cNvSpPr>
            <p:nvPr/>
          </p:nvSpPr>
          <p:spPr bwMode="auto">
            <a:xfrm>
              <a:off x="180" y="2292"/>
              <a:ext cx="768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+U</a:t>
              </a:r>
              <a:r>
                <a:rPr kumimoji="1" lang="en-US" altLang="zh-CN" sz="2800" b="1" baseline="-25000">
                  <a:ea typeface="楷体_GB2312" pitchFamily="49" charset="-122"/>
                </a:rPr>
                <a:t>Z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101401" name="Line 75"/>
            <p:cNvSpPr>
              <a:spLocks noChangeShapeType="1"/>
            </p:cNvSpPr>
            <p:nvPr/>
          </p:nvSpPr>
          <p:spPr bwMode="auto">
            <a:xfrm flipV="1">
              <a:off x="672" y="2928"/>
              <a:ext cx="2208" cy="1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1402" name="Line 76"/>
            <p:cNvSpPr>
              <a:spLocks noChangeShapeType="1"/>
            </p:cNvSpPr>
            <p:nvPr/>
          </p:nvSpPr>
          <p:spPr bwMode="auto">
            <a:xfrm flipV="1">
              <a:off x="672" y="2124"/>
              <a:ext cx="0" cy="16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1403" name="Text Box 77"/>
            <p:cNvSpPr txBox="1">
              <a:spLocks noChangeArrowheads="1"/>
            </p:cNvSpPr>
            <p:nvPr/>
          </p:nvSpPr>
          <p:spPr bwMode="auto">
            <a:xfrm>
              <a:off x="360" y="1993"/>
              <a:ext cx="384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o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101404" name="Text Box 78"/>
            <p:cNvSpPr txBox="1">
              <a:spLocks noChangeArrowheads="1"/>
            </p:cNvSpPr>
            <p:nvPr/>
          </p:nvSpPr>
          <p:spPr bwMode="auto">
            <a:xfrm>
              <a:off x="456" y="2769"/>
              <a:ext cx="240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o</a:t>
              </a:r>
              <a:endParaRPr kumimoji="1" lang="en-US" altLang="zh-CN" sz="2800" b="1" i="1">
                <a:ea typeface="楷体_GB2312" pitchFamily="49" charset="-122"/>
              </a:endParaRPr>
            </a:p>
          </p:txBody>
        </p:sp>
        <p:sp>
          <p:nvSpPr>
            <p:cNvPr id="101405" name="Text Box 79"/>
            <p:cNvSpPr txBox="1">
              <a:spLocks noChangeArrowheads="1"/>
            </p:cNvSpPr>
            <p:nvPr/>
          </p:nvSpPr>
          <p:spPr bwMode="auto">
            <a:xfrm>
              <a:off x="2712" y="2593"/>
              <a:ext cx="288" cy="3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t</a:t>
              </a:r>
              <a:endParaRPr kumimoji="1" lang="en-US" altLang="zh-CN" sz="2800" b="1" i="1">
                <a:ea typeface="楷体_GB2312" pitchFamily="49" charset="-122"/>
              </a:endParaRPr>
            </a:p>
          </p:txBody>
        </p:sp>
        <p:sp>
          <p:nvSpPr>
            <p:cNvPr id="101406" name="Text Box 80"/>
            <p:cNvSpPr txBox="1">
              <a:spLocks noChangeArrowheads="1"/>
            </p:cNvSpPr>
            <p:nvPr/>
          </p:nvSpPr>
          <p:spPr bwMode="auto">
            <a:xfrm>
              <a:off x="72" y="3188"/>
              <a:ext cx="672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zh-CN" altLang="en-US" sz="2800" b="1">
                  <a:ea typeface="楷体_GB2312" pitchFamily="49" charset="-122"/>
                </a:rPr>
                <a:t>－</a:t>
              </a: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Z</a:t>
              </a:r>
              <a:endParaRPr kumimoji="1" lang="en-US" altLang="zh-CN" sz="2800" b="1" baseline="-25000">
                <a:ea typeface="楷体_GB2312" pitchFamily="49" charset="-122"/>
              </a:endParaRPr>
            </a:p>
          </p:txBody>
        </p:sp>
        <p:sp>
          <p:nvSpPr>
            <p:cNvPr id="101407" name="Line 81"/>
            <p:cNvSpPr>
              <a:spLocks noChangeShapeType="1"/>
            </p:cNvSpPr>
            <p:nvPr/>
          </p:nvSpPr>
          <p:spPr bwMode="auto">
            <a:xfrm>
              <a:off x="1104" y="2412"/>
              <a:ext cx="0" cy="100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1408" name="Line 82"/>
            <p:cNvSpPr>
              <a:spLocks noChangeShapeType="1"/>
            </p:cNvSpPr>
            <p:nvPr/>
          </p:nvSpPr>
          <p:spPr bwMode="auto">
            <a:xfrm>
              <a:off x="1104" y="3420"/>
              <a:ext cx="67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1409" name="Line 83"/>
            <p:cNvSpPr>
              <a:spLocks noChangeShapeType="1"/>
            </p:cNvSpPr>
            <p:nvPr/>
          </p:nvSpPr>
          <p:spPr bwMode="auto">
            <a:xfrm>
              <a:off x="1776" y="2412"/>
              <a:ext cx="0" cy="100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1410" name="Line 84"/>
            <p:cNvSpPr>
              <a:spLocks noChangeShapeType="1"/>
            </p:cNvSpPr>
            <p:nvPr/>
          </p:nvSpPr>
          <p:spPr bwMode="auto">
            <a:xfrm>
              <a:off x="1776" y="2412"/>
              <a:ext cx="720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1411" name="Line 85"/>
            <p:cNvSpPr>
              <a:spLocks noChangeShapeType="1"/>
            </p:cNvSpPr>
            <p:nvPr/>
          </p:nvSpPr>
          <p:spPr bwMode="auto">
            <a:xfrm>
              <a:off x="2496" y="2412"/>
              <a:ext cx="0" cy="100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1412" name="Line 86"/>
            <p:cNvSpPr>
              <a:spLocks noChangeShapeType="1"/>
            </p:cNvSpPr>
            <p:nvPr/>
          </p:nvSpPr>
          <p:spPr bwMode="auto">
            <a:xfrm>
              <a:off x="2496" y="3420"/>
              <a:ext cx="336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1413" name="Line 87"/>
            <p:cNvSpPr>
              <a:spLocks noChangeShapeType="1"/>
            </p:cNvSpPr>
            <p:nvPr/>
          </p:nvSpPr>
          <p:spPr bwMode="auto">
            <a:xfrm>
              <a:off x="672" y="2412"/>
              <a:ext cx="432" cy="0"/>
            </a:xfrm>
            <a:prstGeom prst="line">
              <a:avLst/>
            </a:prstGeom>
            <a:noFill/>
            <a:ln w="38100">
              <a:solidFill>
                <a:srgbClr val="FF0066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1414" name="Line 88"/>
            <p:cNvSpPr>
              <a:spLocks noChangeShapeType="1"/>
            </p:cNvSpPr>
            <p:nvPr/>
          </p:nvSpPr>
          <p:spPr bwMode="auto">
            <a:xfrm>
              <a:off x="1104" y="792"/>
              <a:ext cx="0" cy="1632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1415" name="Line 89"/>
            <p:cNvSpPr>
              <a:spLocks noChangeShapeType="1"/>
            </p:cNvSpPr>
            <p:nvPr/>
          </p:nvSpPr>
          <p:spPr bwMode="auto">
            <a:xfrm>
              <a:off x="1776" y="1272"/>
              <a:ext cx="0" cy="1140"/>
            </a:xfrm>
            <a:prstGeom prst="line">
              <a:avLst/>
            </a:prstGeom>
            <a:noFill/>
            <a:ln w="12700" cap="rnd">
              <a:solidFill>
                <a:srgbClr val="8000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1416" name="Line 90"/>
            <p:cNvSpPr>
              <a:spLocks noChangeShapeType="1"/>
            </p:cNvSpPr>
            <p:nvPr/>
          </p:nvSpPr>
          <p:spPr bwMode="auto">
            <a:xfrm flipH="1">
              <a:off x="2496" y="768"/>
              <a:ext cx="12" cy="1692"/>
            </a:xfrm>
            <a:prstGeom prst="line">
              <a:avLst/>
            </a:prstGeom>
            <a:noFill/>
            <a:ln w="12700" cap="rnd">
              <a:solidFill>
                <a:srgbClr val="800000"/>
              </a:solidFill>
              <a:prstDash val="sysDot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101417" name="Group 91"/>
            <p:cNvGrpSpPr/>
            <p:nvPr/>
          </p:nvGrpSpPr>
          <p:grpSpPr bwMode="auto">
            <a:xfrm>
              <a:off x="684" y="780"/>
              <a:ext cx="2112" cy="960"/>
              <a:chOff x="2832" y="732"/>
              <a:chExt cx="2112" cy="960"/>
            </a:xfrm>
          </p:grpSpPr>
          <p:grpSp>
            <p:nvGrpSpPr>
              <p:cNvPr id="101425" name="Group 92"/>
              <p:cNvGrpSpPr/>
              <p:nvPr/>
            </p:nvGrpSpPr>
            <p:grpSpPr bwMode="auto">
              <a:xfrm>
                <a:off x="2832" y="732"/>
                <a:ext cx="432" cy="480"/>
                <a:chOff x="2208" y="1152"/>
                <a:chExt cx="432" cy="480"/>
              </a:xfrm>
            </p:grpSpPr>
            <p:grpSp>
              <p:nvGrpSpPr>
                <p:cNvPr id="101449" name="Group 93"/>
                <p:cNvGrpSpPr/>
                <p:nvPr/>
              </p:nvGrpSpPr>
              <p:grpSpPr bwMode="auto">
                <a:xfrm>
                  <a:off x="2208" y="1200"/>
                  <a:ext cx="336" cy="432"/>
                  <a:chOff x="2208" y="1200"/>
                  <a:chExt cx="336" cy="432"/>
                </a:xfrm>
              </p:grpSpPr>
              <p:sp>
                <p:nvSpPr>
                  <p:cNvPr id="101451" name="Line 9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08" y="1536"/>
                    <a:ext cx="48" cy="96"/>
                  </a:xfrm>
                  <a:prstGeom prst="line">
                    <a:avLst/>
                  </a:prstGeom>
                  <a:noFill/>
                  <a:ln w="31750">
                    <a:solidFill>
                      <a:srgbClr val="FF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452" name="Line 9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256" y="1440"/>
                    <a:ext cx="48" cy="96"/>
                  </a:xfrm>
                  <a:prstGeom prst="line">
                    <a:avLst/>
                  </a:prstGeom>
                  <a:noFill/>
                  <a:ln w="31750">
                    <a:solidFill>
                      <a:srgbClr val="FF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453" name="Line 9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04" y="1344"/>
                    <a:ext cx="48" cy="96"/>
                  </a:xfrm>
                  <a:prstGeom prst="line">
                    <a:avLst/>
                  </a:prstGeom>
                  <a:noFill/>
                  <a:ln w="31750">
                    <a:solidFill>
                      <a:srgbClr val="FF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454" name="Line 9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352" y="1248"/>
                    <a:ext cx="96" cy="96"/>
                  </a:xfrm>
                  <a:prstGeom prst="line">
                    <a:avLst/>
                  </a:prstGeom>
                  <a:noFill/>
                  <a:ln w="31750">
                    <a:solidFill>
                      <a:srgbClr val="FF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455" name="Line 9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48" y="1200"/>
                    <a:ext cx="96" cy="48"/>
                  </a:xfrm>
                  <a:prstGeom prst="line">
                    <a:avLst/>
                  </a:prstGeom>
                  <a:noFill/>
                  <a:ln w="31750">
                    <a:solidFill>
                      <a:srgbClr val="FF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1450" name="Line 99"/>
                <p:cNvSpPr>
                  <a:spLocks noChangeShapeType="1"/>
                </p:cNvSpPr>
                <p:nvPr/>
              </p:nvSpPr>
              <p:spPr bwMode="auto">
                <a:xfrm flipV="1">
                  <a:off x="2544" y="1152"/>
                  <a:ext cx="96" cy="48"/>
                </a:xfrm>
                <a:prstGeom prst="line">
                  <a:avLst/>
                </a:prstGeom>
                <a:noFill/>
                <a:ln w="31750">
                  <a:solidFill>
                    <a:srgbClr val="FF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1426" name="Group 100"/>
              <p:cNvGrpSpPr/>
              <p:nvPr/>
            </p:nvGrpSpPr>
            <p:grpSpPr bwMode="auto">
              <a:xfrm>
                <a:off x="3264" y="732"/>
                <a:ext cx="672" cy="960"/>
                <a:chOff x="2640" y="1152"/>
                <a:chExt cx="672" cy="960"/>
              </a:xfrm>
            </p:grpSpPr>
            <p:sp>
              <p:nvSpPr>
                <p:cNvPr id="101442" name="Line 101"/>
                <p:cNvSpPr>
                  <a:spLocks noChangeShapeType="1"/>
                </p:cNvSpPr>
                <p:nvPr/>
              </p:nvSpPr>
              <p:spPr bwMode="auto">
                <a:xfrm>
                  <a:off x="2640" y="1152"/>
                  <a:ext cx="0" cy="96"/>
                </a:xfrm>
                <a:prstGeom prst="line">
                  <a:avLst/>
                </a:prstGeom>
                <a:noFill/>
                <a:ln w="31750">
                  <a:solidFill>
                    <a:srgbClr val="FF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443" name="Line 102"/>
                <p:cNvSpPr>
                  <a:spLocks noChangeShapeType="1"/>
                </p:cNvSpPr>
                <p:nvPr/>
              </p:nvSpPr>
              <p:spPr bwMode="auto">
                <a:xfrm>
                  <a:off x="2640" y="1248"/>
                  <a:ext cx="48" cy="192"/>
                </a:xfrm>
                <a:prstGeom prst="line">
                  <a:avLst/>
                </a:prstGeom>
                <a:noFill/>
                <a:ln w="31750">
                  <a:solidFill>
                    <a:srgbClr val="FF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444" name="Line 103"/>
                <p:cNvSpPr>
                  <a:spLocks noChangeShapeType="1"/>
                </p:cNvSpPr>
                <p:nvPr/>
              </p:nvSpPr>
              <p:spPr bwMode="auto">
                <a:xfrm>
                  <a:off x="2688" y="1440"/>
                  <a:ext cx="96" cy="192"/>
                </a:xfrm>
                <a:prstGeom prst="line">
                  <a:avLst/>
                </a:prstGeom>
                <a:noFill/>
                <a:ln w="31750">
                  <a:solidFill>
                    <a:srgbClr val="FF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445" name="Line 104"/>
                <p:cNvSpPr>
                  <a:spLocks noChangeShapeType="1"/>
                </p:cNvSpPr>
                <p:nvPr/>
              </p:nvSpPr>
              <p:spPr bwMode="auto">
                <a:xfrm>
                  <a:off x="2784" y="1632"/>
                  <a:ext cx="144" cy="240"/>
                </a:xfrm>
                <a:prstGeom prst="line">
                  <a:avLst/>
                </a:prstGeom>
                <a:noFill/>
                <a:ln w="31750">
                  <a:solidFill>
                    <a:srgbClr val="FF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446" name="Line 105"/>
                <p:cNvSpPr>
                  <a:spLocks noChangeShapeType="1"/>
                </p:cNvSpPr>
                <p:nvPr/>
              </p:nvSpPr>
              <p:spPr bwMode="auto">
                <a:xfrm>
                  <a:off x="2928" y="1872"/>
                  <a:ext cx="144" cy="144"/>
                </a:xfrm>
                <a:prstGeom prst="line">
                  <a:avLst/>
                </a:prstGeom>
                <a:noFill/>
                <a:ln w="31750">
                  <a:solidFill>
                    <a:srgbClr val="FF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447" name="Line 106"/>
                <p:cNvSpPr>
                  <a:spLocks noChangeShapeType="1"/>
                </p:cNvSpPr>
                <p:nvPr/>
              </p:nvSpPr>
              <p:spPr bwMode="auto">
                <a:xfrm>
                  <a:off x="3072" y="2016"/>
                  <a:ext cx="96" cy="48"/>
                </a:xfrm>
                <a:prstGeom prst="line">
                  <a:avLst/>
                </a:prstGeom>
                <a:noFill/>
                <a:ln w="31750">
                  <a:solidFill>
                    <a:srgbClr val="FF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448" name="Line 107"/>
                <p:cNvSpPr>
                  <a:spLocks noChangeShapeType="1"/>
                </p:cNvSpPr>
                <p:nvPr/>
              </p:nvSpPr>
              <p:spPr bwMode="auto">
                <a:xfrm>
                  <a:off x="3168" y="2064"/>
                  <a:ext cx="144" cy="48"/>
                </a:xfrm>
                <a:prstGeom prst="line">
                  <a:avLst/>
                </a:prstGeom>
                <a:noFill/>
                <a:ln w="31750">
                  <a:solidFill>
                    <a:srgbClr val="FF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1427" name="Group 108"/>
              <p:cNvGrpSpPr/>
              <p:nvPr/>
            </p:nvGrpSpPr>
            <p:grpSpPr bwMode="auto">
              <a:xfrm>
                <a:off x="3936" y="732"/>
                <a:ext cx="720" cy="960"/>
                <a:chOff x="3312" y="1152"/>
                <a:chExt cx="720" cy="960"/>
              </a:xfrm>
            </p:grpSpPr>
            <p:sp>
              <p:nvSpPr>
                <p:cNvPr id="101434" name="Line 109"/>
                <p:cNvSpPr>
                  <a:spLocks noChangeShapeType="1"/>
                </p:cNvSpPr>
                <p:nvPr/>
              </p:nvSpPr>
              <p:spPr bwMode="auto">
                <a:xfrm flipV="1">
                  <a:off x="3312" y="1872"/>
                  <a:ext cx="48" cy="240"/>
                </a:xfrm>
                <a:prstGeom prst="line">
                  <a:avLst/>
                </a:prstGeom>
                <a:noFill/>
                <a:ln w="31750">
                  <a:solidFill>
                    <a:srgbClr val="FF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435" name="Line 110"/>
                <p:cNvSpPr>
                  <a:spLocks noChangeShapeType="1"/>
                </p:cNvSpPr>
                <p:nvPr/>
              </p:nvSpPr>
              <p:spPr bwMode="auto">
                <a:xfrm flipV="1">
                  <a:off x="3360" y="1728"/>
                  <a:ext cx="48" cy="144"/>
                </a:xfrm>
                <a:prstGeom prst="line">
                  <a:avLst/>
                </a:prstGeom>
                <a:noFill/>
                <a:ln w="31750">
                  <a:solidFill>
                    <a:srgbClr val="FF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436" name="Line 111"/>
                <p:cNvSpPr>
                  <a:spLocks noChangeShapeType="1"/>
                </p:cNvSpPr>
                <p:nvPr/>
              </p:nvSpPr>
              <p:spPr bwMode="auto">
                <a:xfrm flipV="1">
                  <a:off x="3408" y="1584"/>
                  <a:ext cx="48" cy="144"/>
                </a:xfrm>
                <a:prstGeom prst="line">
                  <a:avLst/>
                </a:prstGeom>
                <a:noFill/>
                <a:ln w="31750">
                  <a:solidFill>
                    <a:srgbClr val="FF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437" name="Line 112"/>
                <p:cNvSpPr>
                  <a:spLocks noChangeShapeType="1"/>
                </p:cNvSpPr>
                <p:nvPr/>
              </p:nvSpPr>
              <p:spPr bwMode="auto">
                <a:xfrm flipV="1">
                  <a:off x="3456" y="1440"/>
                  <a:ext cx="96" cy="144"/>
                </a:xfrm>
                <a:prstGeom prst="line">
                  <a:avLst/>
                </a:prstGeom>
                <a:noFill/>
                <a:ln w="31750">
                  <a:solidFill>
                    <a:srgbClr val="FF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438" name="Line 113"/>
                <p:cNvSpPr>
                  <a:spLocks noChangeShapeType="1"/>
                </p:cNvSpPr>
                <p:nvPr/>
              </p:nvSpPr>
              <p:spPr bwMode="auto">
                <a:xfrm flipV="1">
                  <a:off x="3552" y="1344"/>
                  <a:ext cx="96" cy="96"/>
                </a:xfrm>
                <a:prstGeom prst="line">
                  <a:avLst/>
                </a:prstGeom>
                <a:noFill/>
                <a:ln w="31750">
                  <a:solidFill>
                    <a:srgbClr val="FF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439" name="Line 114"/>
                <p:cNvSpPr>
                  <a:spLocks noChangeShapeType="1"/>
                </p:cNvSpPr>
                <p:nvPr/>
              </p:nvSpPr>
              <p:spPr bwMode="auto">
                <a:xfrm flipV="1">
                  <a:off x="3648" y="1248"/>
                  <a:ext cx="144" cy="96"/>
                </a:xfrm>
                <a:prstGeom prst="line">
                  <a:avLst/>
                </a:prstGeom>
                <a:noFill/>
                <a:ln w="31750">
                  <a:solidFill>
                    <a:srgbClr val="FF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440" name="Line 115"/>
                <p:cNvSpPr>
                  <a:spLocks noChangeShapeType="1"/>
                </p:cNvSpPr>
                <p:nvPr/>
              </p:nvSpPr>
              <p:spPr bwMode="auto">
                <a:xfrm flipV="1">
                  <a:off x="3792" y="1200"/>
                  <a:ext cx="96" cy="48"/>
                </a:xfrm>
                <a:prstGeom prst="line">
                  <a:avLst/>
                </a:prstGeom>
                <a:noFill/>
                <a:ln w="31750">
                  <a:solidFill>
                    <a:srgbClr val="FF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01441" name="Line 116"/>
                <p:cNvSpPr>
                  <a:spLocks noChangeShapeType="1"/>
                </p:cNvSpPr>
                <p:nvPr/>
              </p:nvSpPr>
              <p:spPr bwMode="auto">
                <a:xfrm flipV="1">
                  <a:off x="3888" y="1152"/>
                  <a:ext cx="144" cy="48"/>
                </a:xfrm>
                <a:prstGeom prst="line">
                  <a:avLst/>
                </a:prstGeom>
                <a:noFill/>
                <a:ln w="31750">
                  <a:solidFill>
                    <a:srgbClr val="FF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01428" name="Group 117"/>
              <p:cNvGrpSpPr/>
              <p:nvPr/>
            </p:nvGrpSpPr>
            <p:grpSpPr bwMode="auto">
              <a:xfrm>
                <a:off x="4644" y="756"/>
                <a:ext cx="300" cy="696"/>
                <a:chOff x="4020" y="1176"/>
                <a:chExt cx="300" cy="696"/>
              </a:xfrm>
            </p:grpSpPr>
            <p:grpSp>
              <p:nvGrpSpPr>
                <p:cNvPr id="101429" name="Group 118"/>
                <p:cNvGrpSpPr/>
                <p:nvPr/>
              </p:nvGrpSpPr>
              <p:grpSpPr bwMode="auto">
                <a:xfrm>
                  <a:off x="4032" y="1248"/>
                  <a:ext cx="288" cy="624"/>
                  <a:chOff x="4032" y="1248"/>
                  <a:chExt cx="288" cy="624"/>
                </a:xfrm>
              </p:grpSpPr>
              <p:sp>
                <p:nvSpPr>
                  <p:cNvPr id="101431" name="Line 119"/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248"/>
                    <a:ext cx="48" cy="192"/>
                  </a:xfrm>
                  <a:prstGeom prst="line">
                    <a:avLst/>
                  </a:prstGeom>
                  <a:noFill/>
                  <a:ln w="31750">
                    <a:solidFill>
                      <a:srgbClr val="FF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432" name="Line 120"/>
                  <p:cNvSpPr>
                    <a:spLocks noChangeShapeType="1"/>
                  </p:cNvSpPr>
                  <p:nvPr/>
                </p:nvSpPr>
                <p:spPr bwMode="auto">
                  <a:xfrm>
                    <a:off x="4080" y="1440"/>
                    <a:ext cx="96" cy="192"/>
                  </a:xfrm>
                  <a:prstGeom prst="line">
                    <a:avLst/>
                  </a:prstGeom>
                  <a:noFill/>
                  <a:ln w="31750">
                    <a:solidFill>
                      <a:srgbClr val="FF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  <p:sp>
                <p:nvSpPr>
                  <p:cNvPr id="101433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4176" y="1632"/>
                    <a:ext cx="144" cy="240"/>
                  </a:xfrm>
                  <a:prstGeom prst="line">
                    <a:avLst/>
                  </a:prstGeom>
                  <a:noFill/>
                  <a:ln w="31750">
                    <a:solidFill>
                      <a:srgbClr val="FF0000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1430" name="Line 122"/>
                <p:cNvSpPr>
                  <a:spLocks noChangeShapeType="1"/>
                </p:cNvSpPr>
                <p:nvPr/>
              </p:nvSpPr>
              <p:spPr bwMode="auto">
                <a:xfrm>
                  <a:off x="4020" y="1176"/>
                  <a:ext cx="12" cy="96"/>
                </a:xfrm>
                <a:prstGeom prst="line">
                  <a:avLst/>
                </a:prstGeom>
                <a:noFill/>
                <a:ln w="31750">
                  <a:solidFill>
                    <a:srgbClr val="FF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101418" name="Line 123"/>
            <p:cNvSpPr>
              <a:spLocks noChangeShapeType="1"/>
            </p:cNvSpPr>
            <p:nvPr/>
          </p:nvSpPr>
          <p:spPr bwMode="auto">
            <a:xfrm>
              <a:off x="2496" y="3432"/>
              <a:ext cx="0" cy="34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1419" name="Text Box 124"/>
            <p:cNvSpPr txBox="1">
              <a:spLocks noChangeArrowheads="1"/>
            </p:cNvSpPr>
            <p:nvPr/>
          </p:nvSpPr>
          <p:spPr bwMode="auto">
            <a:xfrm>
              <a:off x="1944" y="2469"/>
              <a:ext cx="432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3399"/>
                  </a:solidFill>
                  <a:ea typeface="楷体_GB2312" pitchFamily="49" charset="-122"/>
                </a:rPr>
                <a:t>T</a:t>
              </a:r>
              <a:r>
                <a:rPr kumimoji="1" lang="en-US" altLang="zh-CN" sz="2800" b="1" baseline="-25000">
                  <a:solidFill>
                    <a:srgbClr val="003399"/>
                  </a:solidFill>
                  <a:ea typeface="楷体_GB2312" pitchFamily="49" charset="-122"/>
                </a:rPr>
                <a:t>1</a:t>
              </a:r>
              <a:endParaRPr kumimoji="1" lang="en-US" altLang="zh-CN" sz="2800" b="1" baseline="-25000">
                <a:solidFill>
                  <a:srgbClr val="003399"/>
                </a:solidFill>
                <a:ea typeface="楷体_GB2312" pitchFamily="49" charset="-122"/>
              </a:endParaRPr>
            </a:p>
          </p:txBody>
        </p:sp>
        <p:sp>
          <p:nvSpPr>
            <p:cNvPr id="101420" name="Line 125"/>
            <p:cNvSpPr>
              <a:spLocks noChangeShapeType="1"/>
            </p:cNvSpPr>
            <p:nvPr/>
          </p:nvSpPr>
          <p:spPr bwMode="auto">
            <a:xfrm>
              <a:off x="1788" y="2820"/>
              <a:ext cx="696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1421" name="Line 126"/>
            <p:cNvSpPr>
              <a:spLocks noChangeShapeType="1"/>
            </p:cNvSpPr>
            <p:nvPr/>
          </p:nvSpPr>
          <p:spPr bwMode="auto">
            <a:xfrm flipH="1" flipV="1">
              <a:off x="1104" y="2820"/>
              <a:ext cx="660" cy="0"/>
            </a:xfrm>
            <a:prstGeom prst="line">
              <a:avLst/>
            </a:prstGeom>
            <a:noFill/>
            <a:ln w="9525">
              <a:solidFill>
                <a:srgbClr val="0000CC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1422" name="Text Box 127"/>
            <p:cNvSpPr txBox="1">
              <a:spLocks noChangeArrowheads="1"/>
            </p:cNvSpPr>
            <p:nvPr/>
          </p:nvSpPr>
          <p:spPr bwMode="auto">
            <a:xfrm>
              <a:off x="1248" y="2469"/>
              <a:ext cx="432" cy="3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solidFill>
                    <a:srgbClr val="003399"/>
                  </a:solidFill>
                  <a:ea typeface="楷体_GB2312" pitchFamily="49" charset="-122"/>
                </a:rPr>
                <a:t>T</a:t>
              </a:r>
              <a:r>
                <a:rPr kumimoji="1" lang="en-US" altLang="zh-CN" sz="2800" b="1" baseline="-25000">
                  <a:solidFill>
                    <a:srgbClr val="003399"/>
                  </a:solidFill>
                  <a:ea typeface="楷体_GB2312" pitchFamily="49" charset="-122"/>
                </a:rPr>
                <a:t>2</a:t>
              </a:r>
              <a:endParaRPr kumimoji="1" lang="en-US" altLang="zh-CN" sz="2800" b="1" baseline="-25000">
                <a:solidFill>
                  <a:srgbClr val="003399"/>
                </a:solidFill>
                <a:ea typeface="楷体_GB2312" pitchFamily="49" charset="-122"/>
              </a:endParaRPr>
            </a:p>
          </p:txBody>
        </p:sp>
        <p:sp>
          <p:nvSpPr>
            <p:cNvPr id="101423" name="Line 128"/>
            <p:cNvSpPr>
              <a:spLocks noChangeShapeType="1"/>
            </p:cNvSpPr>
            <p:nvPr/>
          </p:nvSpPr>
          <p:spPr bwMode="auto">
            <a:xfrm>
              <a:off x="672" y="2412"/>
              <a:ext cx="2076" cy="0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01424" name="Line 129"/>
            <p:cNvSpPr>
              <a:spLocks noChangeShapeType="1"/>
            </p:cNvSpPr>
            <p:nvPr/>
          </p:nvSpPr>
          <p:spPr bwMode="auto">
            <a:xfrm>
              <a:off x="672" y="3420"/>
              <a:ext cx="2076" cy="0"/>
            </a:xfrm>
            <a:prstGeom prst="line">
              <a:avLst/>
            </a:prstGeom>
            <a:noFill/>
            <a:ln w="12700">
              <a:solidFill>
                <a:srgbClr val="008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679042" name="Rectangle 130"/>
          <p:cNvSpPr>
            <a:spLocks noChangeArrowheads="1"/>
          </p:cNvSpPr>
          <p:nvPr/>
        </p:nvSpPr>
        <p:spPr bwMode="auto">
          <a:xfrm>
            <a:off x="5508625" y="4349750"/>
            <a:ext cx="2016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T = T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</a:rPr>
              <a:t>+T</a:t>
            </a:r>
            <a:r>
              <a: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endParaRPr kumimoji="1" lang="en-US" altLang="zh-CN" sz="2800" b="1" i="1" baseline="-2500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79043" name="Rectangle 131"/>
          <p:cNvSpPr>
            <a:spLocks noChangeArrowheads="1"/>
          </p:cNvSpPr>
          <p:nvPr/>
        </p:nvSpPr>
        <p:spPr bwMode="auto">
          <a:xfrm>
            <a:off x="5435600" y="3773488"/>
            <a:ext cx="2667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defRPr/>
            </a:pPr>
            <a:r>
              <a:rPr lang="en-US" altLang="zh-CN" sz="28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4. </a:t>
            </a:r>
            <a:r>
              <a:rPr lang="zh-CN" altLang="en-US" sz="28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周期与频率</a:t>
            </a:r>
            <a:endParaRPr lang="zh-CN" altLang="en-US" sz="2800" b="1" smtClean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79044" name="Object 132"/>
          <p:cNvGraphicFramePr>
            <a:graphicFrameLocks noChangeAspect="1"/>
          </p:cNvGraphicFramePr>
          <p:nvPr/>
        </p:nvGraphicFramePr>
        <p:xfrm>
          <a:off x="1258888" y="5445125"/>
          <a:ext cx="6645275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32" name="公式" r:id="rId3" imgW="2538730" imgH="311785" progId="Equation.3">
                  <p:embed/>
                </p:oleObj>
              </mc:Choice>
              <mc:Fallback>
                <p:oleObj name="公式" r:id="rId3" imgW="2538730" imgH="311785" progId="Equation.3">
                  <p:embed/>
                  <p:pic>
                    <p:nvPicPr>
                      <p:cNvPr id="0" name="Object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445125"/>
                        <a:ext cx="6645275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9045" name="Text Box 133"/>
          <p:cNvSpPr txBox="1">
            <a:spLocks noChangeArrowheads="1"/>
          </p:cNvSpPr>
          <p:nvPr/>
        </p:nvSpPr>
        <p:spPr bwMode="auto">
          <a:xfrm>
            <a:off x="3059113" y="5084763"/>
            <a:ext cx="58324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电容充放电过程，</a:t>
            </a:r>
            <a:r>
              <a: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u</a:t>
            </a:r>
            <a:r>
              <a:rPr kumimoji="1" lang="en-US" altLang="zh-CN" sz="2800" b="1" i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C </a:t>
            </a: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的响应规律为</a:t>
            </a:r>
            <a:endParaRPr kumimoji="1" lang="zh-CN" altLang="en-US" sz="2800"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sp>
        <p:nvSpPr>
          <p:cNvPr id="101384" name="Rectangle 135"/>
          <p:cNvSpPr>
            <a:spLocks noChangeArrowheads="1"/>
          </p:cNvSpPr>
          <p:nvPr/>
        </p:nvSpPr>
        <p:spPr bwMode="auto">
          <a:xfrm>
            <a:off x="3635375" y="1525588"/>
            <a:ext cx="423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solidFill>
                  <a:srgbClr val="003399"/>
                </a:solidFill>
                <a:ea typeface="楷体_GB2312" pitchFamily="49" charset="-122"/>
              </a:rPr>
              <a:t>t</a:t>
            </a:r>
            <a:r>
              <a:rPr kumimoji="1" lang="en-US" altLang="zh-CN" sz="2800" b="1" baseline="-25000">
                <a:solidFill>
                  <a:srgbClr val="003399"/>
                </a:solidFill>
                <a:ea typeface="楷体_GB2312" pitchFamily="49" charset="-122"/>
              </a:rPr>
              <a:t>3</a:t>
            </a:r>
            <a:endParaRPr kumimoji="1" lang="en-US" altLang="zh-CN" sz="2800" b="1" baseline="-25000">
              <a:solidFill>
                <a:srgbClr val="003399"/>
              </a:solidFill>
              <a:ea typeface="楷体_GB2312" pitchFamily="49" charset="-122"/>
            </a:endParaRPr>
          </a:p>
        </p:txBody>
      </p:sp>
      <p:sp>
        <p:nvSpPr>
          <p:cNvPr id="101385" name="Rectangle 136"/>
          <p:cNvSpPr>
            <a:spLocks noChangeArrowheads="1"/>
          </p:cNvSpPr>
          <p:nvPr/>
        </p:nvSpPr>
        <p:spPr bwMode="auto">
          <a:xfrm>
            <a:off x="2484438" y="1541463"/>
            <a:ext cx="4238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solidFill>
                  <a:srgbClr val="003399"/>
                </a:solidFill>
                <a:ea typeface="楷体_GB2312" pitchFamily="49" charset="-122"/>
              </a:rPr>
              <a:t>t</a:t>
            </a:r>
            <a:r>
              <a:rPr kumimoji="1" lang="en-US" altLang="zh-CN" sz="2800" b="1" baseline="-25000">
                <a:solidFill>
                  <a:srgbClr val="003399"/>
                </a:solidFill>
                <a:ea typeface="楷体_GB2312" pitchFamily="49" charset="-122"/>
              </a:rPr>
              <a:t>2</a:t>
            </a:r>
            <a:endParaRPr kumimoji="1" lang="en-US" altLang="zh-CN" sz="2800" b="1" baseline="-25000">
              <a:solidFill>
                <a:srgbClr val="003399"/>
              </a:solidFill>
              <a:ea typeface="楷体_GB2312" pitchFamily="49" charset="-122"/>
            </a:endParaRPr>
          </a:p>
        </p:txBody>
      </p:sp>
      <p:sp>
        <p:nvSpPr>
          <p:cNvPr id="101386" name="Rectangle 137"/>
          <p:cNvSpPr>
            <a:spLocks noChangeArrowheads="1"/>
          </p:cNvSpPr>
          <p:nvPr/>
        </p:nvSpPr>
        <p:spPr bwMode="auto">
          <a:xfrm>
            <a:off x="1476375" y="1541463"/>
            <a:ext cx="4238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800" b="1">
                <a:solidFill>
                  <a:srgbClr val="003399"/>
                </a:solidFill>
                <a:ea typeface="楷体_GB2312" pitchFamily="49" charset="-122"/>
              </a:rPr>
              <a:t>t</a:t>
            </a:r>
            <a:r>
              <a:rPr kumimoji="1" lang="en-US" altLang="zh-CN" sz="2800" b="1" baseline="-25000">
                <a:solidFill>
                  <a:srgbClr val="003399"/>
                </a:solidFill>
                <a:ea typeface="楷体_GB2312" pitchFamily="49" charset="-122"/>
              </a:rPr>
              <a:t>1</a:t>
            </a:r>
            <a:endParaRPr kumimoji="1" lang="en-US" altLang="zh-CN" sz="2800" b="1" baseline="-25000">
              <a:solidFill>
                <a:srgbClr val="003399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679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9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9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9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042" grpId="0" autoUpdateAnimBg="0"/>
      <p:bldP spid="679043" grpId="0" autoUpdateAnimBg="0" build="p"/>
      <p:bldP spid="679045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916" name="Group 20"/>
          <p:cNvGrpSpPr/>
          <p:nvPr/>
        </p:nvGrpSpPr>
        <p:grpSpPr bwMode="auto">
          <a:xfrm>
            <a:off x="468313" y="404813"/>
            <a:ext cx="4022725" cy="2873375"/>
            <a:chOff x="240" y="201"/>
            <a:chExt cx="2534" cy="1810"/>
          </a:xfrm>
        </p:grpSpPr>
        <p:sp>
          <p:nvSpPr>
            <p:cNvPr id="720917" name="Text Box 21"/>
            <p:cNvSpPr txBox="1">
              <a:spLocks noChangeArrowheads="1"/>
            </p:cNvSpPr>
            <p:nvPr/>
          </p:nvSpPr>
          <p:spPr bwMode="auto">
            <a:xfrm>
              <a:off x="240" y="201"/>
              <a:ext cx="17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在充电过程中</a:t>
              </a:r>
              <a:endParaRPr kumimoji="1" lang="zh-CN" altLang="en-US" sz="28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endParaRPr>
            </a:p>
          </p:txBody>
        </p:sp>
        <p:graphicFrame>
          <p:nvGraphicFramePr>
            <p:cNvPr id="102414" name="Object 22"/>
            <p:cNvGraphicFramePr/>
            <p:nvPr/>
          </p:nvGraphicFramePr>
          <p:xfrm>
            <a:off x="377" y="358"/>
            <a:ext cx="2397" cy="16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59" name="公式" r:id="rId1" imgW="2022475" imgH="1215390" progId="Equation.3">
                    <p:embed/>
                  </p:oleObj>
                </mc:Choice>
                <mc:Fallback>
                  <p:oleObj name="公式" r:id="rId1" imgW="2022475" imgH="1215390" progId="Equation.3">
                    <p:embed/>
                    <p:pic>
                      <p:nvPicPr>
                        <p:cNvPr id="0" name="Object 22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7" y="358"/>
                          <a:ext cx="2397" cy="16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0919" name="Group 23"/>
          <p:cNvGrpSpPr/>
          <p:nvPr/>
        </p:nvGrpSpPr>
        <p:grpSpPr bwMode="auto">
          <a:xfrm>
            <a:off x="4787900" y="476250"/>
            <a:ext cx="4078288" cy="2922588"/>
            <a:chOff x="2854" y="192"/>
            <a:chExt cx="2569" cy="1841"/>
          </a:xfrm>
        </p:grpSpPr>
        <p:sp>
          <p:nvSpPr>
            <p:cNvPr id="720920" name="Rectangle 24"/>
            <p:cNvSpPr>
              <a:spLocks noChangeArrowheads="1"/>
            </p:cNvSpPr>
            <p:nvPr/>
          </p:nvSpPr>
          <p:spPr bwMode="auto">
            <a:xfrm>
              <a:off x="2854" y="192"/>
              <a:ext cx="147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kumimoji="1" lang="zh-CN" altLang="en-US" sz="2800" b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在放电过程中</a:t>
              </a:r>
              <a:endPara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endParaRPr>
            </a:p>
          </p:txBody>
        </p:sp>
        <p:graphicFrame>
          <p:nvGraphicFramePr>
            <p:cNvPr id="102412" name="Object 25"/>
            <p:cNvGraphicFramePr>
              <a:graphicFrameLocks noChangeAspect="1"/>
            </p:cNvGraphicFramePr>
            <p:nvPr/>
          </p:nvGraphicFramePr>
          <p:xfrm>
            <a:off x="3053" y="370"/>
            <a:ext cx="2370" cy="1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460" name="公式" r:id="rId3" imgW="1925320" imgH="1215390" progId="Equation.3">
                    <p:embed/>
                  </p:oleObj>
                </mc:Choice>
                <mc:Fallback>
                  <p:oleObj name="公式" r:id="rId3" imgW="1925320" imgH="121539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53" y="370"/>
                          <a:ext cx="2370" cy="16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0922" name="Text Box 26"/>
          <p:cNvSpPr txBox="1">
            <a:spLocks noChangeArrowheads="1"/>
          </p:cNvSpPr>
          <p:nvPr/>
        </p:nvSpPr>
        <p:spPr bwMode="auto">
          <a:xfrm>
            <a:off x="755650" y="3789363"/>
            <a:ext cx="29083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4E7F8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矩形波的周期</a:t>
            </a:r>
            <a:endParaRPr kumimoji="1" lang="zh-CN" altLang="en-US" sz="280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graphicFrame>
        <p:nvGraphicFramePr>
          <p:cNvPr id="720923" name="Object 27"/>
          <p:cNvGraphicFramePr>
            <a:graphicFrameLocks noChangeAspect="1"/>
          </p:cNvGraphicFramePr>
          <p:nvPr/>
        </p:nvGraphicFramePr>
        <p:xfrm>
          <a:off x="3143250" y="3573463"/>
          <a:ext cx="4587875" cy="1100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1" name="公式" r:id="rId5" imgW="2118995" imgH="462280" progId="Equation.3">
                  <p:embed/>
                </p:oleObj>
              </mc:Choice>
              <mc:Fallback>
                <p:oleObj name="公式" r:id="rId5" imgW="2118995" imgH="4622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3573463"/>
                        <a:ext cx="4587875" cy="1100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D4E7F8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924" name="Rectangle 28"/>
          <p:cNvSpPr>
            <a:spLocks noChangeArrowheads="1"/>
          </p:cNvSpPr>
          <p:nvPr/>
        </p:nvSpPr>
        <p:spPr bwMode="auto">
          <a:xfrm>
            <a:off x="755650" y="4508500"/>
            <a:ext cx="233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矩形波的频率</a:t>
            </a:r>
            <a:endParaRPr kumimoji="1" lang="zh-CN" altLang="en-US" sz="2800" b="1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graphicFrame>
        <p:nvGraphicFramePr>
          <p:cNvPr id="720925" name="Object 29"/>
          <p:cNvGraphicFramePr>
            <a:graphicFrameLocks noChangeAspect="1"/>
          </p:cNvGraphicFramePr>
          <p:nvPr/>
        </p:nvGraphicFramePr>
        <p:xfrm>
          <a:off x="3170238" y="4351338"/>
          <a:ext cx="4114800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2" name="公式" r:id="rId7" imgW="1850390" imgH="677545" progId="Equation.3">
                  <p:embed/>
                </p:oleObj>
              </mc:Choice>
              <mc:Fallback>
                <p:oleObj name="公式" r:id="rId7" imgW="1850390" imgH="677545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0238" y="4351338"/>
                        <a:ext cx="4114800" cy="160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2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926" name="Text Box 30"/>
          <p:cNvSpPr txBox="1">
            <a:spLocks noChangeArrowheads="1"/>
          </p:cNvSpPr>
          <p:nvPr/>
        </p:nvSpPr>
        <p:spPr bwMode="auto">
          <a:xfrm>
            <a:off x="684213" y="3213100"/>
            <a:ext cx="5867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充放电时间常数相同：</a:t>
            </a:r>
            <a:r>
              <a:rPr kumimoji="1" lang="zh-CN" altLang="en-US" sz="2800" b="1" i="1">
                <a:solidFill>
                  <a:srgbClr val="290C86"/>
                </a:solidFill>
                <a:sym typeface="Symbol" panose="05050102010706020507" pitchFamily="18" charset="2"/>
              </a:rPr>
              <a:t></a:t>
            </a:r>
            <a:r>
              <a:rPr kumimoji="1" lang="zh-CN" altLang="en-US" sz="2800" b="1">
                <a:solidFill>
                  <a:srgbClr val="290C86"/>
                </a:solidFill>
                <a:sym typeface="Symbol" panose="05050102010706020507" pitchFamily="18" charset="2"/>
              </a:rPr>
              <a:t> </a:t>
            </a:r>
            <a:r>
              <a:rPr kumimoji="1" lang="en-US" altLang="zh-CN" sz="2800" b="1" i="1">
                <a:solidFill>
                  <a:srgbClr val="290C86"/>
                </a:solidFill>
                <a:sym typeface="Symbol" panose="05050102010706020507" pitchFamily="18" charset="2"/>
              </a:rPr>
              <a:t>= RC</a:t>
            </a:r>
            <a:r>
              <a:rPr kumimoji="1" lang="en-US" altLang="zh-CN" sz="2800">
                <a:sym typeface="Symbol" panose="05050102010706020507" pitchFamily="18" charset="2"/>
              </a:rPr>
              <a:t> </a:t>
            </a:r>
            <a:endParaRPr kumimoji="1" lang="en-US" altLang="zh-CN" sz="2800"/>
          </a:p>
        </p:txBody>
      </p:sp>
      <p:sp>
        <p:nvSpPr>
          <p:cNvPr id="720927" name="Rectangle 31"/>
          <p:cNvSpPr>
            <a:spLocks noChangeArrowheads="1"/>
          </p:cNvSpPr>
          <p:nvPr/>
        </p:nvSpPr>
        <p:spPr bwMode="auto">
          <a:xfrm>
            <a:off x="749300" y="5805488"/>
            <a:ext cx="6705600" cy="604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矩形波常用于数字电路中作为信号源</a:t>
            </a:r>
            <a:endParaRPr kumimoji="1" lang="zh-CN" altLang="en-US" sz="2800" b="1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sp>
        <p:nvSpPr>
          <p:cNvPr id="720928" name="Text Box 32"/>
          <p:cNvSpPr txBox="1">
            <a:spLocks noChangeArrowheads="1"/>
          </p:cNvSpPr>
          <p:nvPr/>
        </p:nvSpPr>
        <p:spPr bwMode="auto">
          <a:xfrm>
            <a:off x="755650" y="5300663"/>
            <a:ext cx="34559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zh-CN" sz="2800" b="1">
                <a:solidFill>
                  <a:srgbClr val="CC3300"/>
                </a:solidFill>
                <a:ea typeface="楷体_GB2312" pitchFamily="49" charset="-122"/>
              </a:rPr>
              <a:t>占空比</a:t>
            </a:r>
            <a:r>
              <a:rPr kumimoji="1" lang="zh-CN" altLang="en-US" sz="2800" b="1" i="1"/>
              <a:t>     </a:t>
            </a:r>
            <a:r>
              <a:rPr kumimoji="1" lang="en-US" altLang="zh-CN" sz="2800" b="1" i="1">
                <a:solidFill>
                  <a:srgbClr val="0000FF"/>
                </a:solidFill>
              </a:rPr>
              <a:t>q</a:t>
            </a:r>
            <a:r>
              <a:rPr kumimoji="1" lang="zh-CN" altLang="zh-CN" sz="2800" b="1">
                <a:solidFill>
                  <a:srgbClr val="0000FF"/>
                </a:solidFill>
              </a:rPr>
              <a:t>=</a:t>
            </a:r>
            <a:r>
              <a:rPr kumimoji="1" lang="en-US" altLang="zh-CN" sz="2800" b="1">
                <a:solidFill>
                  <a:srgbClr val="0000FF"/>
                </a:solidFill>
              </a:rPr>
              <a:t> </a:t>
            </a:r>
            <a:r>
              <a:rPr kumimoji="1" lang="zh-CN" altLang="zh-CN" sz="2800" b="1">
                <a:solidFill>
                  <a:srgbClr val="0000FF"/>
                </a:solidFill>
              </a:rPr>
              <a:t>50%</a:t>
            </a:r>
            <a:endParaRPr kumimoji="1" lang="en-US" altLang="zh-CN" sz="2800" b="1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0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20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720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0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720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20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20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209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20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922" grpId="0" autoUpdateAnimBg="0"/>
      <p:bldP spid="720924" grpId="0" autoUpdateAnimBg="0"/>
      <p:bldP spid="720926" grpId="0" autoUpdateAnimBg="0"/>
      <p:bldP spid="720927" grpId="0" autoUpdateAnimBg="0"/>
      <p:bldP spid="720928" grpId="0" autoUpdateAnimBg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090" name="Text Box 2"/>
          <p:cNvSpPr txBox="1">
            <a:spLocks noChangeArrowheads="1"/>
          </p:cNvSpPr>
          <p:nvPr/>
        </p:nvSpPr>
        <p:spPr bwMode="auto">
          <a:xfrm>
            <a:off x="1311275" y="4721225"/>
            <a:ext cx="5334000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10000"/>
              </a:lnSpc>
              <a:spcBef>
                <a:spcPct val="10000"/>
              </a:spcBef>
              <a:defRPr/>
            </a:pPr>
            <a:r>
              <a:rPr kumimoji="1"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</a:t>
            </a: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A</a:t>
            </a:r>
            <a:r>
              <a:rPr kumimoji="1" lang="en-US" altLang="zh-CN" sz="28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1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：滞回比较器</a:t>
            </a:r>
            <a:r>
              <a:rPr kumimoji="1" lang="zh-CN" altLang="en-US" sz="2800" b="1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     </a:t>
            </a:r>
            <a:endParaRPr kumimoji="1" lang="zh-CN" altLang="en-US" sz="2800" b="1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  <a:p>
            <a:pPr algn="l">
              <a:lnSpc>
                <a:spcPct val="110000"/>
              </a:lnSpc>
              <a:spcBef>
                <a:spcPct val="10000"/>
              </a:spcBef>
              <a:defRPr/>
            </a:pP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  因</a:t>
            </a:r>
            <a:r>
              <a:rPr kumimoji="1" lang="zh-CN" altLang="en-US" sz="28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u</a:t>
            </a:r>
            <a:r>
              <a:rPr kumimoji="1" lang="en-US" altLang="zh-CN" sz="28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–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 = 0 </a:t>
            </a: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，</a:t>
            </a:r>
            <a:endParaRPr kumimoji="1" lang="zh-CN" altLang="en-US" sz="28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  <a:sym typeface="Symbol" panose="05050102010706020507" pitchFamily="18" charset="2"/>
            </a:endParaRPr>
          </a:p>
          <a:p>
            <a:pPr algn="l">
              <a:lnSpc>
                <a:spcPct val="110000"/>
              </a:lnSpc>
              <a:spcBef>
                <a:spcPct val="10000"/>
              </a:spcBef>
              <a:defRPr/>
            </a:pP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  所以当 </a:t>
            </a:r>
            <a:r>
              <a:rPr kumimoji="1" lang="en-US" altLang="zh-CN" sz="2800" b="1" i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u</a:t>
            </a:r>
            <a:r>
              <a:rPr kumimoji="1" lang="en-US" altLang="zh-CN" sz="28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+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 = 0 </a:t>
            </a: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时， </a:t>
            </a:r>
            <a:r>
              <a:rPr kumimoji="1" lang="en-US" altLang="zh-CN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A</a:t>
            </a:r>
            <a:r>
              <a:rPr kumimoji="1" lang="en-US" altLang="zh-CN" sz="28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1</a:t>
            </a:r>
            <a:r>
              <a:rPr kumimoji="1" lang="zh-CN" altLang="en-US" sz="2800" b="1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状态改变</a:t>
            </a:r>
            <a:endParaRPr kumimoji="1" lang="zh-CN" altLang="en-US" sz="2800" b="1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sp>
        <p:nvSpPr>
          <p:cNvPr id="7290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95288" y="476250"/>
            <a:ext cx="4098925" cy="4572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3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9.6.2   </a:t>
            </a:r>
            <a:r>
              <a:rPr lang="zh-CN" altLang="en-US" sz="3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三角波发生器</a:t>
            </a:r>
            <a:endParaRPr lang="zh-CN" altLang="en-US" sz="3200" dirty="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290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04825" y="1901825"/>
            <a:ext cx="2895600" cy="533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1.  </a:t>
            </a:r>
            <a:r>
              <a:rPr lang="zh-CN" altLang="en-US" sz="28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电路结构</a:t>
            </a:r>
            <a:endParaRPr lang="zh-CN" altLang="en-US" sz="2800" b="1" smtClean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29093" name="Rectangle 5"/>
          <p:cNvSpPr>
            <a:spLocks noChangeArrowheads="1"/>
          </p:cNvSpPr>
          <p:nvPr/>
        </p:nvSpPr>
        <p:spPr bwMode="auto">
          <a:xfrm>
            <a:off x="5003800" y="4797425"/>
            <a:ext cx="3073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1" lang="en-US" altLang="zh-CN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A</a:t>
            </a:r>
            <a:r>
              <a:rPr kumimoji="1" lang="en-US" altLang="zh-CN" sz="28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2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：反相积分电路</a:t>
            </a:r>
            <a:endParaRPr kumimoji="1" lang="zh-CN" altLang="en-US" sz="2800" b="1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sp>
        <p:nvSpPr>
          <p:cNvPr id="729122" name="Line 34"/>
          <p:cNvSpPr>
            <a:spLocks noChangeShapeType="1"/>
          </p:cNvSpPr>
          <p:nvPr/>
        </p:nvSpPr>
        <p:spPr bwMode="auto">
          <a:xfrm>
            <a:off x="5076825" y="2206625"/>
            <a:ext cx="0" cy="2590800"/>
          </a:xfrm>
          <a:prstGeom prst="line">
            <a:avLst/>
          </a:prstGeom>
          <a:noFill/>
          <a:ln w="38100">
            <a:solidFill>
              <a:srgbClr val="174EFF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29123" name="Group 35"/>
          <p:cNvGrpSpPr/>
          <p:nvPr/>
        </p:nvGrpSpPr>
        <p:grpSpPr bwMode="auto">
          <a:xfrm>
            <a:off x="1763713" y="1795463"/>
            <a:ext cx="6421437" cy="2767012"/>
            <a:chOff x="1033" y="576"/>
            <a:chExt cx="4045" cy="1743"/>
          </a:xfrm>
        </p:grpSpPr>
        <p:sp>
          <p:nvSpPr>
            <p:cNvPr id="729124" name="Rectangle 36"/>
            <p:cNvSpPr>
              <a:spLocks noChangeArrowheads="1"/>
            </p:cNvSpPr>
            <p:nvPr/>
          </p:nvSpPr>
          <p:spPr bwMode="auto">
            <a:xfrm>
              <a:off x="3801" y="576"/>
              <a:ext cx="5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  <a:r>
                <a:rPr kumimoji="1" lang="en-US" altLang="zh-CN" sz="2400" b="1" baseline="-25000"/>
                <a:t>F</a:t>
              </a:r>
              <a:endParaRPr kumimoji="1" lang="en-US" altLang="zh-CN" sz="2400" b="1" baseline="-25000"/>
            </a:p>
          </p:txBody>
        </p:sp>
        <p:sp>
          <p:nvSpPr>
            <p:cNvPr id="729125" name="Text Box 37"/>
            <p:cNvSpPr txBox="1">
              <a:spLocks noChangeArrowheads="1"/>
            </p:cNvSpPr>
            <p:nvPr/>
          </p:nvSpPr>
          <p:spPr bwMode="auto">
            <a:xfrm>
              <a:off x="2736" y="1008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u</a:t>
              </a:r>
              <a:r>
                <a:rPr kumimoji="1" lang="en-US" altLang="zh-CN" sz="2800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o1</a:t>
              </a:r>
              <a:endParaRPr kumimoji="1"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3439" name="Line 38"/>
            <p:cNvSpPr>
              <a:spLocks noChangeShapeType="1"/>
            </p:cNvSpPr>
            <p:nvPr/>
          </p:nvSpPr>
          <p:spPr bwMode="auto">
            <a:xfrm>
              <a:off x="1503" y="96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9127" name="Text Box 39"/>
            <p:cNvSpPr txBox="1">
              <a:spLocks noChangeArrowheads="1"/>
            </p:cNvSpPr>
            <p:nvPr/>
          </p:nvSpPr>
          <p:spPr bwMode="auto">
            <a:xfrm>
              <a:off x="2796" y="1403"/>
              <a:ext cx="3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endParaRPr kumimoji="1" lang="zh-CN" altLang="zh-CN" sz="2800" b="1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3441" name="Line 40"/>
            <p:cNvSpPr>
              <a:spLocks noChangeShapeType="1"/>
            </p:cNvSpPr>
            <p:nvPr/>
          </p:nvSpPr>
          <p:spPr bwMode="auto">
            <a:xfrm>
              <a:off x="1503" y="96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2" name="Line 41"/>
            <p:cNvSpPr>
              <a:spLocks noChangeShapeType="1"/>
            </p:cNvSpPr>
            <p:nvPr/>
          </p:nvSpPr>
          <p:spPr bwMode="auto">
            <a:xfrm>
              <a:off x="2736" y="1369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9130" name="Rectangle 42"/>
            <p:cNvSpPr>
              <a:spLocks noChangeArrowheads="1"/>
            </p:cNvSpPr>
            <p:nvPr/>
          </p:nvSpPr>
          <p:spPr bwMode="auto">
            <a:xfrm>
              <a:off x="2443" y="991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kumimoji="1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3444" name="Rectangle 43"/>
            <p:cNvSpPr>
              <a:spLocks noChangeArrowheads="1"/>
            </p:cNvSpPr>
            <p:nvPr/>
          </p:nvSpPr>
          <p:spPr bwMode="auto">
            <a:xfrm flipV="1">
              <a:off x="2448" y="1321"/>
              <a:ext cx="288" cy="9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3445" name="Group 44"/>
            <p:cNvGrpSpPr/>
            <p:nvPr/>
          </p:nvGrpSpPr>
          <p:grpSpPr bwMode="auto">
            <a:xfrm>
              <a:off x="2832" y="2016"/>
              <a:ext cx="193" cy="144"/>
              <a:chOff x="2591" y="1147"/>
              <a:chExt cx="193" cy="144"/>
            </a:xfrm>
          </p:grpSpPr>
          <p:sp>
            <p:nvSpPr>
              <p:cNvPr id="103513" name="Line 45"/>
              <p:cNvSpPr>
                <a:spLocks noChangeShapeType="1"/>
              </p:cNvSpPr>
              <p:nvPr/>
            </p:nvSpPr>
            <p:spPr bwMode="auto">
              <a:xfrm rot="-5400000">
                <a:off x="2687" y="1051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514" name="AutoShape 46"/>
              <p:cNvSpPr>
                <a:spLocks noChangeArrowheads="1"/>
              </p:cNvSpPr>
              <p:nvPr/>
            </p:nvSpPr>
            <p:spPr bwMode="auto">
              <a:xfrm>
                <a:off x="2592" y="1152"/>
                <a:ext cx="192" cy="139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515" name="Line 47"/>
              <p:cNvSpPr>
                <a:spLocks noChangeShapeType="1"/>
              </p:cNvSpPr>
              <p:nvPr/>
            </p:nvSpPr>
            <p:spPr bwMode="auto">
              <a:xfrm rot="16200000" flipH="1">
                <a:off x="2766" y="1165"/>
                <a:ext cx="3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3446" name="Line 48"/>
            <p:cNvSpPr>
              <a:spLocks noChangeShapeType="1"/>
            </p:cNvSpPr>
            <p:nvPr/>
          </p:nvSpPr>
          <p:spPr bwMode="auto">
            <a:xfrm rot="-5400000">
              <a:off x="2471" y="1814"/>
              <a:ext cx="9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47" name="Line 49"/>
            <p:cNvSpPr>
              <a:spLocks noChangeShapeType="1"/>
            </p:cNvSpPr>
            <p:nvPr/>
          </p:nvSpPr>
          <p:spPr bwMode="auto">
            <a:xfrm>
              <a:off x="2832" y="225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9138" name="Text Box 50"/>
            <p:cNvSpPr txBox="1">
              <a:spLocks noChangeArrowheads="1"/>
            </p:cNvSpPr>
            <p:nvPr/>
          </p:nvSpPr>
          <p:spPr bwMode="auto">
            <a:xfrm>
              <a:off x="2496" y="1833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</a:t>
              </a:r>
              <a:r>
                <a:rPr kumimoji="1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Z</a:t>
              </a:r>
              <a:endParaRPr kumimoji="1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103449" name="Group 51"/>
            <p:cNvGrpSpPr/>
            <p:nvPr/>
          </p:nvGrpSpPr>
          <p:grpSpPr bwMode="auto">
            <a:xfrm flipH="1" flipV="1">
              <a:off x="2831" y="1872"/>
              <a:ext cx="193" cy="144"/>
              <a:chOff x="2591" y="1147"/>
              <a:chExt cx="193" cy="144"/>
            </a:xfrm>
          </p:grpSpPr>
          <p:sp>
            <p:nvSpPr>
              <p:cNvPr id="103510" name="Line 52"/>
              <p:cNvSpPr>
                <a:spLocks noChangeShapeType="1"/>
              </p:cNvSpPr>
              <p:nvPr/>
            </p:nvSpPr>
            <p:spPr bwMode="auto">
              <a:xfrm rot="-5400000">
                <a:off x="2687" y="1051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511" name="AutoShape 53"/>
              <p:cNvSpPr>
                <a:spLocks noChangeArrowheads="1"/>
              </p:cNvSpPr>
              <p:nvPr/>
            </p:nvSpPr>
            <p:spPr bwMode="auto">
              <a:xfrm>
                <a:off x="2592" y="1152"/>
                <a:ext cx="192" cy="139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512" name="Line 54"/>
              <p:cNvSpPr>
                <a:spLocks noChangeShapeType="1"/>
              </p:cNvSpPr>
              <p:nvPr/>
            </p:nvSpPr>
            <p:spPr bwMode="auto">
              <a:xfrm rot="16200000" flipH="1">
                <a:off x="2766" y="1165"/>
                <a:ext cx="3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3450" name="Rectangle 55"/>
            <p:cNvSpPr>
              <a:spLocks noChangeArrowheads="1"/>
            </p:cNvSpPr>
            <p:nvPr/>
          </p:nvSpPr>
          <p:spPr bwMode="auto">
            <a:xfrm>
              <a:off x="1920" y="1737"/>
              <a:ext cx="258" cy="9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51" name="Rectangle 56"/>
            <p:cNvSpPr>
              <a:spLocks noChangeArrowheads="1"/>
            </p:cNvSpPr>
            <p:nvPr/>
          </p:nvSpPr>
          <p:spPr bwMode="auto">
            <a:xfrm>
              <a:off x="1326" y="1229"/>
              <a:ext cx="258" cy="9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9145" name="Rectangle 57"/>
            <p:cNvSpPr>
              <a:spLocks noChangeArrowheads="1"/>
            </p:cNvSpPr>
            <p:nvPr/>
          </p:nvSpPr>
          <p:spPr bwMode="auto">
            <a:xfrm>
              <a:off x="1200" y="1833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kumimoji="1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3453" name="Line 58"/>
            <p:cNvSpPr>
              <a:spLocks noChangeShapeType="1"/>
            </p:cNvSpPr>
            <p:nvPr/>
          </p:nvSpPr>
          <p:spPr bwMode="auto">
            <a:xfrm flipH="1">
              <a:off x="1117" y="1267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54" name="Line 59"/>
            <p:cNvSpPr>
              <a:spLocks noChangeShapeType="1"/>
            </p:cNvSpPr>
            <p:nvPr/>
          </p:nvSpPr>
          <p:spPr bwMode="auto">
            <a:xfrm flipH="1">
              <a:off x="2183" y="1776"/>
              <a:ext cx="75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55" name="Rectangle 60" descr="40%"/>
            <p:cNvSpPr>
              <a:spLocks noChangeArrowheads="1"/>
            </p:cNvSpPr>
            <p:nvPr/>
          </p:nvSpPr>
          <p:spPr bwMode="auto">
            <a:xfrm>
              <a:off x="1774" y="1037"/>
              <a:ext cx="518" cy="61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pattFill prst="pct40">
                    <a:fgClr>
                      <a:srgbClr val="FF9900"/>
                    </a:fgClr>
                    <a:bgClr>
                      <a:srgbClr val="FFFFFF"/>
                    </a:bgClr>
                  </a:patt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9149" name="Text Box 61"/>
            <p:cNvSpPr txBox="1">
              <a:spLocks noChangeArrowheads="1"/>
            </p:cNvSpPr>
            <p:nvPr/>
          </p:nvSpPr>
          <p:spPr bwMode="auto">
            <a:xfrm>
              <a:off x="1767" y="1360"/>
              <a:ext cx="22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  <a:endPara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29150" name="Text Box 62"/>
            <p:cNvSpPr txBox="1">
              <a:spLocks noChangeArrowheads="1"/>
            </p:cNvSpPr>
            <p:nvPr/>
          </p:nvSpPr>
          <p:spPr bwMode="auto">
            <a:xfrm>
              <a:off x="2085" y="1219"/>
              <a:ext cx="4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  <a:endPara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29151" name="Text Box 63"/>
            <p:cNvSpPr txBox="1">
              <a:spLocks noChangeArrowheads="1"/>
            </p:cNvSpPr>
            <p:nvPr/>
          </p:nvSpPr>
          <p:spPr bwMode="auto">
            <a:xfrm>
              <a:off x="1984" y="1001"/>
              <a:ext cx="5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创艺简宋体" pitchFamily="2" charset="-122"/>
                  <a:sym typeface="Symbol" panose="05050102010706020507" pitchFamily="18" charset="2"/>
                </a:rPr>
                <a:t>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3459" name="Line 64"/>
            <p:cNvSpPr>
              <a:spLocks noChangeShapeType="1"/>
            </p:cNvSpPr>
            <p:nvPr/>
          </p:nvSpPr>
          <p:spPr bwMode="auto">
            <a:xfrm>
              <a:off x="1574" y="1527"/>
              <a:ext cx="1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60" name="Line 65"/>
            <p:cNvSpPr>
              <a:spLocks noChangeShapeType="1"/>
            </p:cNvSpPr>
            <p:nvPr/>
          </p:nvSpPr>
          <p:spPr bwMode="auto">
            <a:xfrm>
              <a:off x="2292" y="1363"/>
              <a:ext cx="1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61" name="Line 66"/>
            <p:cNvSpPr>
              <a:spLocks noChangeShapeType="1"/>
            </p:cNvSpPr>
            <p:nvPr/>
          </p:nvSpPr>
          <p:spPr bwMode="auto">
            <a:xfrm>
              <a:off x="1677" y="864"/>
              <a:ext cx="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62" name="Line 67"/>
            <p:cNvSpPr>
              <a:spLocks noChangeShapeType="1"/>
            </p:cNvSpPr>
            <p:nvPr/>
          </p:nvSpPr>
          <p:spPr bwMode="auto">
            <a:xfrm>
              <a:off x="1574" y="1268"/>
              <a:ext cx="1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9156" name="Text Box 68"/>
            <p:cNvSpPr txBox="1">
              <a:spLocks noChangeArrowheads="1"/>
            </p:cNvSpPr>
            <p:nvPr/>
          </p:nvSpPr>
          <p:spPr bwMode="auto">
            <a:xfrm>
              <a:off x="1774" y="1088"/>
              <a:ext cx="3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–</a:t>
              </a:r>
              <a:endPara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29157" name="Text Box 69"/>
            <p:cNvSpPr txBox="1">
              <a:spLocks noChangeArrowheads="1"/>
            </p:cNvSpPr>
            <p:nvPr/>
          </p:nvSpPr>
          <p:spPr bwMode="auto">
            <a:xfrm rot="5400000">
              <a:off x="1842" y="1013"/>
              <a:ext cx="2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</a:t>
              </a:r>
              <a:endPara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29158" name="Text Box 70"/>
            <p:cNvSpPr txBox="1">
              <a:spLocks noChangeArrowheads="1"/>
            </p:cNvSpPr>
            <p:nvPr/>
          </p:nvSpPr>
          <p:spPr bwMode="auto">
            <a:xfrm>
              <a:off x="1279" y="896"/>
              <a:ext cx="3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kumimoji="1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103466" name="Group 71"/>
            <p:cNvGrpSpPr/>
            <p:nvPr/>
          </p:nvGrpSpPr>
          <p:grpSpPr bwMode="auto">
            <a:xfrm>
              <a:off x="1033" y="1257"/>
              <a:ext cx="148" cy="153"/>
              <a:chOff x="720" y="2736"/>
              <a:chExt cx="185" cy="192"/>
            </a:xfrm>
          </p:grpSpPr>
          <p:sp>
            <p:nvSpPr>
              <p:cNvPr id="103508" name="Line 72"/>
              <p:cNvSpPr>
                <a:spLocks noChangeShapeType="1"/>
              </p:cNvSpPr>
              <p:nvPr/>
            </p:nvSpPr>
            <p:spPr bwMode="auto">
              <a:xfrm>
                <a:off x="720" y="2928"/>
                <a:ext cx="1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509" name="Line 73"/>
              <p:cNvSpPr>
                <a:spLocks noChangeShapeType="1"/>
              </p:cNvSpPr>
              <p:nvPr/>
            </p:nvSpPr>
            <p:spPr bwMode="auto">
              <a:xfrm>
                <a:off x="816" y="273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9162" name="Text Box 74"/>
            <p:cNvSpPr txBox="1">
              <a:spLocks noChangeArrowheads="1"/>
            </p:cNvSpPr>
            <p:nvPr/>
          </p:nvSpPr>
          <p:spPr bwMode="auto">
            <a:xfrm>
              <a:off x="4512" y="1440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u</a:t>
              </a:r>
              <a:r>
                <a:rPr kumimoji="1" lang="en-US" altLang="zh-CN" sz="2800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</a:t>
              </a:r>
              <a:endPara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3468" name="Line 75"/>
            <p:cNvSpPr>
              <a:spLocks noChangeShapeType="1"/>
            </p:cNvSpPr>
            <p:nvPr/>
          </p:nvSpPr>
          <p:spPr bwMode="auto">
            <a:xfrm>
              <a:off x="4339" y="941"/>
              <a:ext cx="0" cy="13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69" name="Rectangle 76"/>
            <p:cNvSpPr>
              <a:spLocks noChangeArrowheads="1"/>
            </p:cNvSpPr>
            <p:nvPr/>
          </p:nvSpPr>
          <p:spPr bwMode="auto">
            <a:xfrm rot="-5400000">
              <a:off x="3437" y="1840"/>
              <a:ext cx="258" cy="9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9165" name="Text Box 77"/>
            <p:cNvSpPr txBox="1">
              <a:spLocks noChangeArrowheads="1"/>
            </p:cNvSpPr>
            <p:nvPr/>
          </p:nvSpPr>
          <p:spPr bwMode="auto">
            <a:xfrm>
              <a:off x="3600" y="1737"/>
              <a:ext cx="3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kumimoji="1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  <a:endPara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3471" name="Rectangle 78"/>
            <p:cNvSpPr>
              <a:spLocks noChangeArrowheads="1"/>
            </p:cNvSpPr>
            <p:nvPr/>
          </p:nvSpPr>
          <p:spPr bwMode="auto">
            <a:xfrm>
              <a:off x="3178" y="1325"/>
              <a:ext cx="258" cy="9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72" name="Line 79"/>
            <p:cNvSpPr>
              <a:spLocks noChangeShapeType="1"/>
            </p:cNvSpPr>
            <p:nvPr/>
          </p:nvSpPr>
          <p:spPr bwMode="auto">
            <a:xfrm>
              <a:off x="3532" y="941"/>
              <a:ext cx="0" cy="4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9168" name="Rectangle 80"/>
            <p:cNvSpPr>
              <a:spLocks noChangeArrowheads="1"/>
            </p:cNvSpPr>
            <p:nvPr/>
          </p:nvSpPr>
          <p:spPr bwMode="auto">
            <a:xfrm>
              <a:off x="3143" y="1008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kumimoji="1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endPara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3474" name="Line 81"/>
            <p:cNvSpPr>
              <a:spLocks noChangeShapeType="1"/>
            </p:cNvSpPr>
            <p:nvPr/>
          </p:nvSpPr>
          <p:spPr bwMode="auto">
            <a:xfrm>
              <a:off x="3988" y="941"/>
              <a:ext cx="3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75" name="Line 82"/>
            <p:cNvSpPr>
              <a:spLocks noChangeShapeType="1"/>
            </p:cNvSpPr>
            <p:nvPr/>
          </p:nvSpPr>
          <p:spPr bwMode="auto">
            <a:xfrm rot="16200000" flipH="1">
              <a:off x="3470" y="1696"/>
              <a:ext cx="15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3476" name="Group 83"/>
            <p:cNvGrpSpPr/>
            <p:nvPr/>
          </p:nvGrpSpPr>
          <p:grpSpPr bwMode="auto">
            <a:xfrm>
              <a:off x="3477" y="2016"/>
              <a:ext cx="148" cy="153"/>
              <a:chOff x="720" y="2736"/>
              <a:chExt cx="185" cy="192"/>
            </a:xfrm>
          </p:grpSpPr>
          <p:sp>
            <p:nvSpPr>
              <p:cNvPr id="103506" name="Line 84"/>
              <p:cNvSpPr>
                <a:spLocks noChangeShapeType="1"/>
              </p:cNvSpPr>
              <p:nvPr/>
            </p:nvSpPr>
            <p:spPr bwMode="auto">
              <a:xfrm>
                <a:off x="720" y="2928"/>
                <a:ext cx="1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507" name="Line 85"/>
              <p:cNvSpPr>
                <a:spLocks noChangeShapeType="1"/>
              </p:cNvSpPr>
              <p:nvPr/>
            </p:nvSpPr>
            <p:spPr bwMode="auto">
              <a:xfrm>
                <a:off x="816" y="273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3477" name="Line 86"/>
            <p:cNvSpPr>
              <a:spLocks noChangeShapeType="1"/>
            </p:cNvSpPr>
            <p:nvPr/>
          </p:nvSpPr>
          <p:spPr bwMode="auto">
            <a:xfrm>
              <a:off x="3532" y="941"/>
              <a:ext cx="38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3478" name="Group 87"/>
            <p:cNvGrpSpPr/>
            <p:nvPr/>
          </p:nvGrpSpPr>
          <p:grpSpPr bwMode="auto">
            <a:xfrm>
              <a:off x="4445" y="1862"/>
              <a:ext cx="163" cy="106"/>
              <a:chOff x="2448" y="2832"/>
              <a:chExt cx="185" cy="96"/>
            </a:xfrm>
          </p:grpSpPr>
          <p:sp>
            <p:nvSpPr>
              <p:cNvPr id="103504" name="Line 88"/>
              <p:cNvSpPr>
                <a:spLocks noChangeShapeType="1"/>
              </p:cNvSpPr>
              <p:nvPr/>
            </p:nvSpPr>
            <p:spPr bwMode="auto">
              <a:xfrm>
                <a:off x="2448" y="2928"/>
                <a:ext cx="1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3505" name="Line 89"/>
              <p:cNvSpPr>
                <a:spLocks noChangeShapeType="1"/>
              </p:cNvSpPr>
              <p:nvPr/>
            </p:nvSpPr>
            <p:spPr bwMode="auto">
              <a:xfrm>
                <a:off x="2544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29178" name="Rectangle 90"/>
            <p:cNvSpPr>
              <a:spLocks noChangeArrowheads="1"/>
            </p:cNvSpPr>
            <p:nvPr/>
          </p:nvSpPr>
          <p:spPr bwMode="auto">
            <a:xfrm>
              <a:off x="4540" y="1296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  <a:endPara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29179" name="Rectangle 91"/>
            <p:cNvSpPr>
              <a:spLocks noChangeArrowheads="1"/>
            </p:cNvSpPr>
            <p:nvPr/>
          </p:nvSpPr>
          <p:spPr bwMode="auto">
            <a:xfrm>
              <a:off x="4512" y="1632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–</a:t>
              </a:r>
              <a:endPara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3481" name="Rectangle 92" descr="40%"/>
            <p:cNvSpPr>
              <a:spLocks noChangeArrowheads="1"/>
            </p:cNvSpPr>
            <p:nvPr/>
          </p:nvSpPr>
          <p:spPr bwMode="auto">
            <a:xfrm>
              <a:off x="3725" y="1133"/>
              <a:ext cx="518" cy="61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pattFill prst="pct40">
                    <a:fgClr>
                      <a:srgbClr val="FF9900"/>
                    </a:fgClr>
                    <a:bgClr>
                      <a:srgbClr val="FFFFFF"/>
                    </a:bgClr>
                  </a:patt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9181" name="Text Box 93"/>
            <p:cNvSpPr txBox="1">
              <a:spLocks noChangeArrowheads="1"/>
            </p:cNvSpPr>
            <p:nvPr/>
          </p:nvSpPr>
          <p:spPr bwMode="auto">
            <a:xfrm>
              <a:off x="3718" y="1456"/>
              <a:ext cx="22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  <a:endPara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29182" name="Text Box 94"/>
            <p:cNvSpPr txBox="1">
              <a:spLocks noChangeArrowheads="1"/>
            </p:cNvSpPr>
            <p:nvPr/>
          </p:nvSpPr>
          <p:spPr bwMode="auto">
            <a:xfrm>
              <a:off x="4036" y="1315"/>
              <a:ext cx="4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  <a:endPara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29183" name="Text Box 95"/>
            <p:cNvSpPr txBox="1">
              <a:spLocks noChangeArrowheads="1"/>
            </p:cNvSpPr>
            <p:nvPr/>
          </p:nvSpPr>
          <p:spPr bwMode="auto">
            <a:xfrm>
              <a:off x="3935" y="1097"/>
              <a:ext cx="5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创艺简宋体" pitchFamily="2" charset="-122"/>
                  <a:sym typeface="Symbol" panose="05050102010706020507" pitchFamily="18" charset="2"/>
                </a:rPr>
                <a:t></a:t>
              </a:r>
              <a:endParaRPr kumimoji="1" lang="en-US" altLang="zh-CN" sz="24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3485" name="Line 96"/>
            <p:cNvSpPr>
              <a:spLocks noChangeShapeType="1"/>
            </p:cNvSpPr>
            <p:nvPr/>
          </p:nvSpPr>
          <p:spPr bwMode="auto">
            <a:xfrm>
              <a:off x="3550" y="1623"/>
              <a:ext cx="1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86" name="Line 97"/>
            <p:cNvSpPr>
              <a:spLocks noChangeShapeType="1"/>
            </p:cNvSpPr>
            <p:nvPr/>
          </p:nvSpPr>
          <p:spPr bwMode="auto">
            <a:xfrm>
              <a:off x="4243" y="1459"/>
              <a:ext cx="2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87" name="Line 98"/>
            <p:cNvSpPr>
              <a:spLocks noChangeShapeType="1"/>
            </p:cNvSpPr>
            <p:nvPr/>
          </p:nvSpPr>
          <p:spPr bwMode="auto">
            <a:xfrm>
              <a:off x="3529" y="960"/>
              <a:ext cx="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88" name="Line 99"/>
            <p:cNvSpPr>
              <a:spLocks noChangeShapeType="1"/>
            </p:cNvSpPr>
            <p:nvPr/>
          </p:nvSpPr>
          <p:spPr bwMode="auto">
            <a:xfrm>
              <a:off x="3436" y="1376"/>
              <a:ext cx="2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9188" name="Text Box 100"/>
            <p:cNvSpPr txBox="1">
              <a:spLocks noChangeArrowheads="1"/>
            </p:cNvSpPr>
            <p:nvPr/>
          </p:nvSpPr>
          <p:spPr bwMode="auto">
            <a:xfrm>
              <a:off x="3725" y="1184"/>
              <a:ext cx="3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–</a:t>
              </a:r>
              <a:endParaRPr kumimoji="1" lang="en-US" altLang="zh-CN" sz="28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29189" name="Text Box 101"/>
            <p:cNvSpPr txBox="1">
              <a:spLocks noChangeArrowheads="1"/>
            </p:cNvSpPr>
            <p:nvPr/>
          </p:nvSpPr>
          <p:spPr bwMode="auto">
            <a:xfrm rot="5400000">
              <a:off x="3793" y="1109"/>
              <a:ext cx="2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</a:t>
              </a:r>
              <a:endPara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3491" name="Oval 102"/>
            <p:cNvSpPr>
              <a:spLocks noChangeArrowheads="1"/>
            </p:cNvSpPr>
            <p:nvPr/>
          </p:nvSpPr>
          <p:spPr bwMode="auto">
            <a:xfrm>
              <a:off x="4492" y="1425"/>
              <a:ext cx="63" cy="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92" name="Oval 103"/>
            <p:cNvSpPr>
              <a:spLocks noChangeArrowheads="1"/>
            </p:cNvSpPr>
            <p:nvPr/>
          </p:nvSpPr>
          <p:spPr bwMode="auto">
            <a:xfrm>
              <a:off x="4497" y="1809"/>
              <a:ext cx="63" cy="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93" name="Line 104"/>
            <p:cNvSpPr>
              <a:spLocks noChangeShapeType="1"/>
            </p:cNvSpPr>
            <p:nvPr/>
          </p:nvSpPr>
          <p:spPr bwMode="auto">
            <a:xfrm>
              <a:off x="3916" y="864"/>
              <a:ext cx="0" cy="19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94" name="Line 105"/>
            <p:cNvSpPr>
              <a:spLocks noChangeShapeType="1"/>
            </p:cNvSpPr>
            <p:nvPr/>
          </p:nvSpPr>
          <p:spPr bwMode="auto">
            <a:xfrm>
              <a:off x="3964" y="864"/>
              <a:ext cx="0" cy="19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9194" name="Rectangle 106"/>
            <p:cNvSpPr>
              <a:spLocks noChangeArrowheads="1"/>
            </p:cNvSpPr>
            <p:nvPr/>
          </p:nvSpPr>
          <p:spPr bwMode="auto">
            <a:xfrm>
              <a:off x="3885" y="1427"/>
              <a:ext cx="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kumimoji="1" lang="en-US" altLang="zh-CN" sz="2800" b="1">
                  <a:solidFill>
                    <a:srgbClr val="FF4545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kumimoji="1" lang="en-US" altLang="zh-CN" sz="2800" b="1" baseline="-25000">
                  <a:solidFill>
                    <a:srgbClr val="FF4545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kumimoji="1" lang="en-US" altLang="zh-CN" sz="2800" b="1" baseline="-25000">
                <a:solidFill>
                  <a:srgbClr val="FF4545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29195" name="Rectangle 107"/>
            <p:cNvSpPr>
              <a:spLocks noChangeArrowheads="1"/>
            </p:cNvSpPr>
            <p:nvPr/>
          </p:nvSpPr>
          <p:spPr bwMode="auto">
            <a:xfrm>
              <a:off x="1963" y="1329"/>
              <a:ext cx="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solidFill>
                    <a:srgbClr val="FF4545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kumimoji="1" lang="en-US" altLang="zh-CN" sz="2800" b="1" baseline="-25000">
                  <a:solidFill>
                    <a:srgbClr val="FF4545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kumimoji="1" lang="en-US" altLang="zh-CN" sz="2800" b="1" baseline="-25000">
                <a:solidFill>
                  <a:srgbClr val="FF4545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3497" name="Line 108"/>
            <p:cNvSpPr>
              <a:spLocks noChangeShapeType="1"/>
            </p:cNvSpPr>
            <p:nvPr/>
          </p:nvSpPr>
          <p:spPr bwMode="auto">
            <a:xfrm>
              <a:off x="1572" y="2304"/>
              <a:ext cx="276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98" name="Rectangle 109"/>
            <p:cNvSpPr>
              <a:spLocks noChangeArrowheads="1"/>
            </p:cNvSpPr>
            <p:nvPr/>
          </p:nvSpPr>
          <p:spPr bwMode="auto">
            <a:xfrm rot="-5400000">
              <a:off x="1453" y="1985"/>
              <a:ext cx="258" cy="9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499" name="Line 110"/>
            <p:cNvSpPr>
              <a:spLocks noChangeShapeType="1"/>
            </p:cNvSpPr>
            <p:nvPr/>
          </p:nvSpPr>
          <p:spPr bwMode="auto">
            <a:xfrm>
              <a:off x="1584" y="1536"/>
              <a:ext cx="0" cy="3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00" name="Line 111"/>
            <p:cNvSpPr>
              <a:spLocks noChangeShapeType="1"/>
            </p:cNvSpPr>
            <p:nvPr/>
          </p:nvSpPr>
          <p:spPr bwMode="auto">
            <a:xfrm>
              <a:off x="1584" y="2154"/>
              <a:ext cx="0" cy="15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501" name="Line 112"/>
            <p:cNvSpPr>
              <a:spLocks noChangeShapeType="1"/>
            </p:cNvSpPr>
            <p:nvPr/>
          </p:nvSpPr>
          <p:spPr bwMode="auto">
            <a:xfrm flipH="1">
              <a:off x="1582" y="1776"/>
              <a:ext cx="33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29201" name="Text Box 113"/>
            <p:cNvSpPr txBox="1">
              <a:spLocks noChangeArrowheads="1"/>
            </p:cNvSpPr>
            <p:nvPr/>
          </p:nvSpPr>
          <p:spPr bwMode="auto">
            <a:xfrm>
              <a:off x="1903" y="1776"/>
              <a:ext cx="3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kumimoji="1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3503" name="Oval 114"/>
            <p:cNvSpPr>
              <a:spLocks noChangeArrowheads="1"/>
            </p:cNvSpPr>
            <p:nvPr/>
          </p:nvSpPr>
          <p:spPr bwMode="auto">
            <a:xfrm>
              <a:off x="4307" y="1429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29203" name="Rectangle 115"/>
          <p:cNvSpPr>
            <a:spLocks noChangeArrowheads="1"/>
          </p:cNvSpPr>
          <p:nvPr/>
        </p:nvSpPr>
        <p:spPr bwMode="auto">
          <a:xfrm>
            <a:off x="1116013" y="1211263"/>
            <a:ext cx="12033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8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方波</a:t>
            </a:r>
            <a:endParaRPr kumimoji="1" lang="zh-CN" altLang="en-US" sz="2800" b="1">
              <a:solidFill>
                <a:srgbClr val="0033CC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29204" name="Rectangle 116"/>
          <p:cNvSpPr>
            <a:spLocks noChangeArrowheads="1"/>
          </p:cNvSpPr>
          <p:nvPr/>
        </p:nvSpPr>
        <p:spPr bwMode="auto">
          <a:xfrm>
            <a:off x="2732088" y="1211263"/>
            <a:ext cx="1482725" cy="550862"/>
          </a:xfrm>
          <a:prstGeom prst="rect">
            <a:avLst/>
          </a:prstGeom>
          <a:solidFill>
            <a:schemeClr val="bg1"/>
          </a:solidFill>
          <a:ln w="9525">
            <a:solidFill>
              <a:srgbClr val="0033CC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r>
              <a:rPr kumimoji="1" lang="zh-CN" altLang="en-US" sz="2400" b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积分电路</a:t>
            </a:r>
            <a:endParaRPr kumimoji="1" lang="zh-CN" altLang="en-US" sz="2400" b="1"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29205" name="Line 117"/>
          <p:cNvSpPr>
            <a:spLocks noChangeShapeType="1"/>
          </p:cNvSpPr>
          <p:nvPr/>
        </p:nvSpPr>
        <p:spPr bwMode="auto">
          <a:xfrm>
            <a:off x="4224338" y="1457325"/>
            <a:ext cx="706437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29206" name="Rectangle 118"/>
          <p:cNvSpPr>
            <a:spLocks noChangeArrowheads="1"/>
          </p:cNvSpPr>
          <p:nvPr/>
        </p:nvSpPr>
        <p:spPr bwMode="auto">
          <a:xfrm>
            <a:off x="4932363" y="1196975"/>
            <a:ext cx="15430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zh-CN" altLang="en-US" sz="2800" b="1">
                <a:solidFill>
                  <a:srgbClr val="FF0066"/>
                </a:solidFill>
                <a:ea typeface="楷体_GB2312" pitchFamily="49" charset="-122"/>
              </a:rPr>
              <a:t>三角</a:t>
            </a:r>
            <a:r>
              <a:rPr kumimoji="1" lang="zh-CN" altLang="en-US" sz="2800" b="1">
                <a:solidFill>
                  <a:srgbClr val="FF0066"/>
                </a:solidFill>
                <a:latin typeface="宋体" panose="02010600030101010101" pitchFamily="2" charset="-122"/>
                <a:ea typeface="楷体_GB2312" pitchFamily="49" charset="-122"/>
              </a:rPr>
              <a:t>波</a:t>
            </a:r>
            <a:endParaRPr kumimoji="1" lang="zh-CN" altLang="en-US" sz="2800" b="1">
              <a:solidFill>
                <a:srgbClr val="FF0066"/>
              </a:solidFill>
              <a:latin typeface="宋体" panose="02010600030101010101" pitchFamily="2" charset="-122"/>
              <a:ea typeface="楷体_GB2312" pitchFamily="49" charset="-122"/>
            </a:endParaRPr>
          </a:p>
        </p:txBody>
      </p:sp>
      <p:sp>
        <p:nvSpPr>
          <p:cNvPr id="729207" name="Line 119"/>
          <p:cNvSpPr>
            <a:spLocks noChangeShapeType="1"/>
          </p:cNvSpPr>
          <p:nvPr/>
        </p:nvSpPr>
        <p:spPr bwMode="auto">
          <a:xfrm>
            <a:off x="2055813" y="1501775"/>
            <a:ext cx="706437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29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2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2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292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2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729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729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29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29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29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59" dur="500"/>
                                        <p:tgtEl>
                                          <p:spTgt spid="72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9090" grpId="0" autoUpdateAnimBg="0" build="p"/>
      <p:bldP spid="729092" grpId="0" autoUpdateAnimBg="0"/>
      <p:bldP spid="729093" grpId="0" autoUpdateAnimBg="0"/>
      <p:bldP spid="729122" grpId="0" animBg="1"/>
      <p:bldP spid="729203" grpId="0" autoUpdateAnimBg="0" build="p"/>
      <p:bldP spid="729204" grpId="0" animBg="1" autoUpdateAnimBg="0"/>
      <p:bldP spid="729205" grpId="0" animBg="1"/>
      <p:bldP spid="729206" grpId="0" advAuto="0" autoUpdateAnimBg="0" build="p"/>
      <p:bldP spid="72920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533400" y="457200"/>
            <a:ext cx="2362200" cy="533400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  <a:defRPr/>
            </a:pPr>
            <a:r>
              <a:rPr lang="en-US" altLang="zh-CN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2.  </a:t>
            </a:r>
            <a:r>
              <a:rPr lang="zh-CN" altLang="en-US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工作原理</a:t>
            </a:r>
            <a:endParaRPr lang="zh-CN" altLang="en-US" b="1" smtClean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04451" name="Rectangle 3"/>
          <p:cNvSpPr>
            <a:spLocks noChangeArrowheads="1"/>
          </p:cNvSpPr>
          <p:nvPr/>
        </p:nvSpPr>
        <p:spPr bwMode="auto">
          <a:xfrm>
            <a:off x="457200" y="914400"/>
            <a:ext cx="3124200" cy="188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</a:pPr>
            <a:r>
              <a:rPr kumimoji="1" lang="en-US" altLang="zh-CN" sz="2800" b="1">
                <a:ea typeface="楷体_GB2312" pitchFamily="49" charset="-122"/>
              </a:rPr>
              <a:t>A</a:t>
            </a:r>
            <a:r>
              <a:rPr kumimoji="1" lang="en-US" altLang="zh-CN" sz="2800" b="1" baseline="-25000">
                <a:ea typeface="楷体_GB2312" pitchFamily="49" charset="-122"/>
              </a:rPr>
              <a:t>1</a:t>
            </a:r>
            <a:r>
              <a:rPr kumimoji="1" lang="zh-CN" altLang="en-US" sz="2800" b="1">
                <a:ea typeface="楷体_GB2312" pitchFamily="49" charset="-122"/>
              </a:rPr>
              <a:t>：滞回比较器     </a:t>
            </a:r>
            <a:endParaRPr kumimoji="1" lang="zh-CN" altLang="en-US" sz="2800" b="1">
              <a:ea typeface="楷体_GB2312" pitchFamily="49" charset="-122"/>
            </a:endParaRPr>
          </a:p>
          <a:p>
            <a:pPr algn="l">
              <a:spcBef>
                <a:spcPct val="20000"/>
              </a:spcBef>
            </a:pPr>
            <a:r>
              <a:rPr kumimoji="1" lang="zh-CN" altLang="en-US" sz="2800" b="1">
                <a:ea typeface="楷体_GB2312" pitchFamily="49" charset="-122"/>
                <a:sym typeface="Symbol" panose="05050102010706020507" pitchFamily="18" charset="2"/>
              </a:rPr>
              <a:t>因</a:t>
            </a:r>
            <a:r>
              <a:rPr kumimoji="1" lang="zh-CN" altLang="en-US" sz="2800" b="1" i="1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en-US" altLang="zh-CN" sz="2800" b="1" i="1">
                <a:ea typeface="楷体_GB2312" pitchFamily="49" charset="-122"/>
                <a:sym typeface="Symbol" panose="05050102010706020507" pitchFamily="18" charset="2"/>
              </a:rPr>
              <a:t>u</a:t>
            </a:r>
            <a:r>
              <a:rPr kumimoji="1" lang="en-US" altLang="zh-CN" sz="2800" b="1">
                <a:ea typeface="楷体_GB2312" pitchFamily="49" charset="-122"/>
                <a:sym typeface="Symbol" panose="05050102010706020507" pitchFamily="18" charset="2"/>
              </a:rPr>
              <a:t>- = 0 </a:t>
            </a:r>
            <a:r>
              <a:rPr kumimoji="1" lang="zh-CN" altLang="en-US" sz="2800" b="1">
                <a:ea typeface="楷体_GB2312" pitchFamily="49" charset="-122"/>
                <a:sym typeface="Symbol" panose="05050102010706020507" pitchFamily="18" charset="2"/>
              </a:rPr>
              <a:t>，所以当 </a:t>
            </a:r>
            <a:r>
              <a:rPr kumimoji="1" lang="en-US" altLang="zh-CN" sz="2800" b="1" i="1">
                <a:ea typeface="楷体_GB2312" pitchFamily="49" charset="-122"/>
                <a:sym typeface="Symbol" panose="05050102010706020507" pitchFamily="18" charset="2"/>
              </a:rPr>
              <a:t>u</a:t>
            </a:r>
            <a:r>
              <a:rPr kumimoji="1" lang="en-US" altLang="zh-CN" sz="2800" b="1" baseline="-25000">
                <a:ea typeface="楷体_GB2312" pitchFamily="49" charset="-122"/>
                <a:sym typeface="Symbol" panose="05050102010706020507" pitchFamily="18" charset="2"/>
              </a:rPr>
              <a:t>+</a:t>
            </a:r>
            <a:r>
              <a:rPr kumimoji="1" lang="en-US" altLang="zh-CN" sz="2800" b="1">
                <a:ea typeface="楷体_GB2312" pitchFamily="49" charset="-122"/>
                <a:sym typeface="Symbol" panose="05050102010706020507" pitchFamily="18" charset="2"/>
              </a:rPr>
              <a:t> = 0</a:t>
            </a:r>
            <a:r>
              <a:rPr kumimoji="1" lang="zh-CN" altLang="en-US" sz="2800" b="1">
                <a:ea typeface="楷体_GB2312" pitchFamily="49" charset="-122"/>
                <a:sym typeface="Symbol" panose="05050102010706020507" pitchFamily="18" charset="2"/>
              </a:rPr>
              <a:t>时，</a:t>
            </a:r>
            <a:r>
              <a:rPr kumimoji="1" lang="en-US" altLang="zh-CN" sz="2800" b="1">
                <a:ea typeface="楷体_GB2312" pitchFamily="49" charset="-122"/>
              </a:rPr>
              <a:t>A</a:t>
            </a:r>
            <a:r>
              <a:rPr kumimoji="1" lang="en-US" altLang="zh-CN" sz="2800" b="1" baseline="-25000">
                <a:ea typeface="楷体_GB2312" pitchFamily="49" charset="-122"/>
              </a:rPr>
              <a:t>1</a:t>
            </a:r>
            <a:r>
              <a:rPr kumimoji="1" lang="zh-CN" altLang="en-US" sz="2800" b="1">
                <a:ea typeface="楷体_GB2312" pitchFamily="49" charset="-122"/>
                <a:sym typeface="Symbol" panose="05050102010706020507" pitchFamily="18" charset="2"/>
              </a:rPr>
              <a:t>状态改变</a:t>
            </a:r>
            <a:endParaRPr kumimoji="1" lang="zh-CN" altLang="en-US" sz="2800" b="1"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730116" name="Text Box 4"/>
          <p:cNvSpPr txBox="1">
            <a:spLocks noChangeArrowheads="1"/>
          </p:cNvSpPr>
          <p:nvPr/>
        </p:nvSpPr>
        <p:spPr bwMode="auto">
          <a:xfrm>
            <a:off x="457200" y="4953000"/>
            <a:ext cx="891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输出 </a:t>
            </a:r>
            <a:r>
              <a:rPr kumimoji="1" lang="en-US" altLang="zh-CN" sz="2800" b="1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u</a:t>
            </a:r>
            <a:r>
              <a:rPr kumimoji="1" lang="en-US" altLang="zh-CN" sz="2800" b="1" baseline="-2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o1 </a:t>
            </a:r>
            <a:r>
              <a:rPr kumimoji="1" lang="zh-CN" altLang="en-US" sz="28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改变</a:t>
            </a: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(+</a:t>
            </a:r>
            <a:r>
              <a:rPr kumimoji="1"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U</a:t>
            </a:r>
            <a:r>
              <a:rPr kumimoji="1"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Z</a:t>
            </a:r>
            <a:r>
              <a:rPr kumimoji="1" lang="en-US" altLang="zh-CN" sz="2800" b="1" i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跃变到</a:t>
            </a: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–</a:t>
            </a:r>
            <a:r>
              <a:rPr kumimoji="1"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U</a:t>
            </a:r>
            <a:r>
              <a:rPr kumimoji="1"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Z</a:t>
            </a:r>
            <a:r>
              <a:rPr kumimoji="1" lang="en-US" altLang="zh-CN" sz="2800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或 </a:t>
            </a: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–</a:t>
            </a:r>
            <a:r>
              <a:rPr kumimoji="1"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U</a:t>
            </a:r>
            <a:r>
              <a:rPr kumimoji="1"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Z</a:t>
            </a:r>
            <a:r>
              <a:rPr kumimoji="1" lang="en-US" altLang="zh-CN" sz="2800" b="1" i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跃变到 </a:t>
            </a: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+</a:t>
            </a:r>
            <a:r>
              <a:rPr kumimoji="1"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U</a:t>
            </a:r>
            <a:r>
              <a:rPr kumimoji="1"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Z</a:t>
            </a:r>
            <a:r>
              <a: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kumimoji="1" lang="zh-CN" altLang="en-US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，</a:t>
            </a:r>
            <a:endParaRPr kumimoji="1" lang="zh-CN" altLang="en-US" sz="2800" b="1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730117" name="Group 5"/>
          <p:cNvGrpSpPr/>
          <p:nvPr/>
        </p:nvGrpSpPr>
        <p:grpSpPr bwMode="auto">
          <a:xfrm>
            <a:off x="533400" y="2851150"/>
            <a:ext cx="5530850" cy="1111250"/>
            <a:chOff x="336" y="1796"/>
            <a:chExt cx="3484" cy="700"/>
          </a:xfrm>
        </p:grpSpPr>
        <p:graphicFrame>
          <p:nvGraphicFramePr>
            <p:cNvPr id="104536" name="Object 6"/>
            <p:cNvGraphicFramePr>
              <a:graphicFrameLocks noChangeAspect="1"/>
            </p:cNvGraphicFramePr>
            <p:nvPr/>
          </p:nvGraphicFramePr>
          <p:xfrm>
            <a:off x="649" y="1796"/>
            <a:ext cx="3171" cy="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60" name="Equation" r:id="rId1" imgW="2291080" imgH="398145" progId="Equation.3">
                    <p:embed/>
                  </p:oleObj>
                </mc:Choice>
                <mc:Fallback>
                  <p:oleObj name="Equation" r:id="rId1" imgW="2291080" imgH="398145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9" y="1796"/>
                          <a:ext cx="3171" cy="7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537" name="Rectangle 7"/>
            <p:cNvSpPr>
              <a:spLocks noChangeArrowheads="1"/>
            </p:cNvSpPr>
            <p:nvPr/>
          </p:nvSpPr>
          <p:spPr bwMode="auto">
            <a:xfrm>
              <a:off x="336" y="1975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zh-CN" altLang="en-US" sz="2800" b="1"/>
                <a:t>当</a:t>
              </a:r>
              <a:endParaRPr kumimoji="1" lang="zh-CN" altLang="en-US" sz="2800" b="1"/>
            </a:p>
          </p:txBody>
        </p:sp>
      </p:grpSp>
      <p:graphicFrame>
        <p:nvGraphicFramePr>
          <p:cNvPr id="730120" name="Object 8"/>
          <p:cNvGraphicFramePr>
            <a:graphicFrameLocks noChangeAspect="1"/>
          </p:cNvGraphicFramePr>
          <p:nvPr/>
        </p:nvGraphicFramePr>
        <p:xfrm>
          <a:off x="625475" y="3887788"/>
          <a:ext cx="6010275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61" name="公式" r:id="rId3" imgW="2484755" imgH="419735" progId="Equation.3">
                  <p:embed/>
                </p:oleObj>
              </mc:Choice>
              <mc:Fallback>
                <p:oleObj name="公式" r:id="rId3" imgW="2484755" imgH="41973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3887788"/>
                        <a:ext cx="6010275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0121" name="Text Box 9"/>
          <p:cNvSpPr txBox="1">
            <a:spLocks noChangeArrowheads="1"/>
          </p:cNvSpPr>
          <p:nvPr/>
        </p:nvSpPr>
        <p:spPr bwMode="auto">
          <a:xfrm>
            <a:off x="457200" y="5562600"/>
            <a:ext cx="8610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  <a:sym typeface="Symbol" panose="05050102010706020507" pitchFamily="18" charset="2"/>
              </a:rPr>
              <a:t>同时积分电路的输入、输出电压也随之改变。</a:t>
            </a:r>
            <a:endParaRPr kumimoji="1" lang="zh-CN" altLang="en-US" sz="2800" b="1"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104456" name="Group 10"/>
          <p:cNvGrpSpPr/>
          <p:nvPr/>
        </p:nvGrpSpPr>
        <p:grpSpPr bwMode="auto">
          <a:xfrm>
            <a:off x="3810000" y="568325"/>
            <a:ext cx="5135563" cy="2212975"/>
            <a:chOff x="2525" y="358"/>
            <a:chExt cx="3235" cy="1394"/>
          </a:xfrm>
        </p:grpSpPr>
        <p:sp>
          <p:nvSpPr>
            <p:cNvPr id="104457" name="Rectangle 11"/>
            <p:cNvSpPr>
              <a:spLocks noChangeArrowheads="1"/>
            </p:cNvSpPr>
            <p:nvPr/>
          </p:nvSpPr>
          <p:spPr bwMode="auto">
            <a:xfrm>
              <a:off x="4739" y="358"/>
              <a:ext cx="4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 b="1" i="1"/>
                <a:t>C</a:t>
              </a:r>
              <a:r>
                <a:rPr kumimoji="1" lang="en-US" altLang="zh-CN" sz="2400" b="1" baseline="-25000"/>
                <a:t>F</a:t>
              </a:r>
              <a:endParaRPr kumimoji="1" lang="en-US" altLang="zh-CN" sz="2400" b="1" baseline="-25000"/>
            </a:p>
          </p:txBody>
        </p:sp>
        <p:sp>
          <p:nvSpPr>
            <p:cNvPr id="104458" name="Text Box 12"/>
            <p:cNvSpPr txBox="1">
              <a:spLocks noChangeArrowheads="1"/>
            </p:cNvSpPr>
            <p:nvPr/>
          </p:nvSpPr>
          <p:spPr bwMode="auto">
            <a:xfrm>
              <a:off x="3887" y="704"/>
              <a:ext cx="3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000099"/>
                  </a:solidFill>
                </a:rPr>
                <a:t>u</a:t>
              </a:r>
              <a:r>
                <a:rPr kumimoji="1" lang="en-US" altLang="zh-CN" sz="2400" b="1" baseline="-25000">
                  <a:solidFill>
                    <a:srgbClr val="000099"/>
                  </a:solidFill>
                </a:rPr>
                <a:t>o1</a:t>
              </a:r>
              <a:endParaRPr kumimoji="1" lang="en-US" altLang="zh-CN" sz="2400" b="1" i="1">
                <a:solidFill>
                  <a:srgbClr val="000099"/>
                </a:solidFill>
              </a:endParaRPr>
            </a:p>
          </p:txBody>
        </p:sp>
        <p:sp>
          <p:nvSpPr>
            <p:cNvPr id="104459" name="Line 13"/>
            <p:cNvSpPr>
              <a:spLocks noChangeShapeType="1"/>
            </p:cNvSpPr>
            <p:nvPr/>
          </p:nvSpPr>
          <p:spPr bwMode="auto">
            <a:xfrm>
              <a:off x="2901" y="665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60" name="Text Box 14"/>
            <p:cNvSpPr txBox="1">
              <a:spLocks noChangeArrowheads="1"/>
            </p:cNvSpPr>
            <p:nvPr/>
          </p:nvSpPr>
          <p:spPr bwMode="auto">
            <a:xfrm>
              <a:off x="3935" y="1019"/>
              <a:ext cx="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endParaRPr kumimoji="1" lang="zh-CN" altLang="zh-CN" sz="2400" b="1" i="1">
                <a:solidFill>
                  <a:schemeClr val="hlink"/>
                </a:solidFill>
              </a:endParaRPr>
            </a:p>
          </p:txBody>
        </p:sp>
        <p:sp>
          <p:nvSpPr>
            <p:cNvPr id="104461" name="Line 15"/>
            <p:cNvSpPr>
              <a:spLocks noChangeShapeType="1"/>
            </p:cNvSpPr>
            <p:nvPr/>
          </p:nvSpPr>
          <p:spPr bwMode="auto">
            <a:xfrm>
              <a:off x="2901" y="665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62" name="Line 16"/>
            <p:cNvSpPr>
              <a:spLocks noChangeShapeType="1"/>
            </p:cNvSpPr>
            <p:nvPr/>
          </p:nvSpPr>
          <p:spPr bwMode="auto">
            <a:xfrm>
              <a:off x="3887" y="992"/>
              <a:ext cx="3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63" name="Rectangle 17"/>
            <p:cNvSpPr>
              <a:spLocks noChangeArrowheads="1"/>
            </p:cNvSpPr>
            <p:nvPr/>
          </p:nvSpPr>
          <p:spPr bwMode="auto">
            <a:xfrm>
              <a:off x="3653" y="67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 i="1"/>
                <a:t>R</a:t>
              </a:r>
              <a:r>
                <a:rPr kumimoji="1" lang="en-US" altLang="zh-CN" sz="2400" b="1" baseline="-25000"/>
                <a:t>3</a:t>
              </a:r>
              <a:endParaRPr kumimoji="1" lang="en-US" altLang="zh-CN" sz="2400" b="1" baseline="-25000"/>
            </a:p>
          </p:txBody>
        </p:sp>
        <p:sp>
          <p:nvSpPr>
            <p:cNvPr id="104464" name="Rectangle 18"/>
            <p:cNvSpPr>
              <a:spLocks noChangeArrowheads="1"/>
            </p:cNvSpPr>
            <p:nvPr/>
          </p:nvSpPr>
          <p:spPr bwMode="auto">
            <a:xfrm flipV="1">
              <a:off x="3657" y="954"/>
              <a:ext cx="230" cy="7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4465" name="Group 19"/>
            <p:cNvGrpSpPr/>
            <p:nvPr/>
          </p:nvGrpSpPr>
          <p:grpSpPr bwMode="auto">
            <a:xfrm>
              <a:off x="3964" y="1510"/>
              <a:ext cx="154" cy="115"/>
              <a:chOff x="2591" y="1147"/>
              <a:chExt cx="193" cy="144"/>
            </a:xfrm>
          </p:grpSpPr>
          <p:sp>
            <p:nvSpPr>
              <p:cNvPr id="104533" name="Line 20"/>
              <p:cNvSpPr>
                <a:spLocks noChangeShapeType="1"/>
              </p:cNvSpPr>
              <p:nvPr/>
            </p:nvSpPr>
            <p:spPr bwMode="auto">
              <a:xfrm rot="-5400000">
                <a:off x="2687" y="1051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534" name="AutoShape 21"/>
              <p:cNvSpPr>
                <a:spLocks noChangeArrowheads="1"/>
              </p:cNvSpPr>
              <p:nvPr/>
            </p:nvSpPr>
            <p:spPr bwMode="auto">
              <a:xfrm>
                <a:off x="2592" y="1152"/>
                <a:ext cx="192" cy="139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535" name="Line 22"/>
              <p:cNvSpPr>
                <a:spLocks noChangeShapeType="1"/>
              </p:cNvSpPr>
              <p:nvPr/>
            </p:nvSpPr>
            <p:spPr bwMode="auto">
              <a:xfrm rot="16200000" flipH="1">
                <a:off x="2766" y="1165"/>
                <a:ext cx="3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4466" name="Line 23"/>
            <p:cNvSpPr>
              <a:spLocks noChangeShapeType="1"/>
            </p:cNvSpPr>
            <p:nvPr/>
          </p:nvSpPr>
          <p:spPr bwMode="auto">
            <a:xfrm rot="-5400000">
              <a:off x="3675" y="1348"/>
              <a:ext cx="72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67" name="Line 24"/>
            <p:cNvSpPr>
              <a:spLocks noChangeShapeType="1"/>
            </p:cNvSpPr>
            <p:nvPr/>
          </p:nvSpPr>
          <p:spPr bwMode="auto">
            <a:xfrm>
              <a:off x="3964" y="1702"/>
              <a:ext cx="1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68" name="Text Box 25"/>
            <p:cNvSpPr txBox="1">
              <a:spLocks noChangeArrowheads="1"/>
            </p:cNvSpPr>
            <p:nvPr/>
          </p:nvSpPr>
          <p:spPr bwMode="auto">
            <a:xfrm>
              <a:off x="3648" y="1363"/>
              <a:ext cx="34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/>
                <a:t>D</a:t>
              </a:r>
              <a:r>
                <a:rPr kumimoji="1" lang="en-US" altLang="zh-CN" sz="2400" b="1" baseline="-25000"/>
                <a:t>Z</a:t>
              </a:r>
              <a:endParaRPr kumimoji="1" lang="en-US" altLang="zh-CN" sz="2400" b="1">
                <a:solidFill>
                  <a:srgbClr val="FF0000"/>
                </a:solidFill>
              </a:endParaRPr>
            </a:p>
          </p:txBody>
        </p:sp>
        <p:grpSp>
          <p:nvGrpSpPr>
            <p:cNvPr id="104469" name="Group 26"/>
            <p:cNvGrpSpPr/>
            <p:nvPr/>
          </p:nvGrpSpPr>
          <p:grpSpPr bwMode="auto">
            <a:xfrm flipH="1" flipV="1">
              <a:off x="3963" y="1395"/>
              <a:ext cx="154" cy="115"/>
              <a:chOff x="2591" y="1147"/>
              <a:chExt cx="193" cy="144"/>
            </a:xfrm>
          </p:grpSpPr>
          <p:sp>
            <p:nvSpPr>
              <p:cNvPr id="104530" name="Line 27"/>
              <p:cNvSpPr>
                <a:spLocks noChangeShapeType="1"/>
              </p:cNvSpPr>
              <p:nvPr/>
            </p:nvSpPr>
            <p:spPr bwMode="auto">
              <a:xfrm rot="-5400000">
                <a:off x="2687" y="1051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531" name="AutoShape 28"/>
              <p:cNvSpPr>
                <a:spLocks noChangeArrowheads="1"/>
              </p:cNvSpPr>
              <p:nvPr/>
            </p:nvSpPr>
            <p:spPr bwMode="auto">
              <a:xfrm>
                <a:off x="2592" y="1152"/>
                <a:ext cx="192" cy="139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532" name="Line 29"/>
              <p:cNvSpPr>
                <a:spLocks noChangeShapeType="1"/>
              </p:cNvSpPr>
              <p:nvPr/>
            </p:nvSpPr>
            <p:spPr bwMode="auto">
              <a:xfrm rot="16200000" flipH="1">
                <a:off x="2766" y="1165"/>
                <a:ext cx="3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4470" name="Rectangle 30"/>
            <p:cNvSpPr>
              <a:spLocks noChangeArrowheads="1"/>
            </p:cNvSpPr>
            <p:nvPr/>
          </p:nvSpPr>
          <p:spPr bwMode="auto">
            <a:xfrm>
              <a:off x="3234" y="1287"/>
              <a:ext cx="207" cy="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71" name="Rectangle 31"/>
            <p:cNvSpPr>
              <a:spLocks noChangeArrowheads="1"/>
            </p:cNvSpPr>
            <p:nvPr/>
          </p:nvSpPr>
          <p:spPr bwMode="auto">
            <a:xfrm>
              <a:off x="2759" y="880"/>
              <a:ext cx="207" cy="7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72" name="Rectangle 32"/>
            <p:cNvSpPr>
              <a:spLocks noChangeArrowheads="1"/>
            </p:cNvSpPr>
            <p:nvPr/>
          </p:nvSpPr>
          <p:spPr bwMode="auto">
            <a:xfrm>
              <a:off x="2659" y="1344"/>
              <a:ext cx="46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kumimoji="1" lang="en-US" altLang="zh-CN" sz="2400" b="1" i="1"/>
                <a:t>R</a:t>
              </a:r>
              <a:r>
                <a:rPr kumimoji="1" lang="en-US" altLang="zh-CN" sz="2400" b="1" baseline="-25000"/>
                <a:t>2</a:t>
              </a:r>
              <a:endParaRPr kumimoji="1" lang="en-US" altLang="zh-CN" sz="2400" b="1" baseline="-25000"/>
            </a:p>
          </p:txBody>
        </p:sp>
        <p:sp>
          <p:nvSpPr>
            <p:cNvPr id="104473" name="Line 33"/>
            <p:cNvSpPr>
              <a:spLocks noChangeShapeType="1"/>
            </p:cNvSpPr>
            <p:nvPr/>
          </p:nvSpPr>
          <p:spPr bwMode="auto">
            <a:xfrm flipH="1">
              <a:off x="2592" y="911"/>
              <a:ext cx="1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74" name="Line 34"/>
            <p:cNvSpPr>
              <a:spLocks noChangeShapeType="1"/>
            </p:cNvSpPr>
            <p:nvPr/>
          </p:nvSpPr>
          <p:spPr bwMode="auto">
            <a:xfrm flipH="1">
              <a:off x="3445" y="1318"/>
              <a:ext cx="60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75" name="Rectangle 35" descr="40%"/>
            <p:cNvSpPr>
              <a:spLocks noChangeArrowheads="1"/>
            </p:cNvSpPr>
            <p:nvPr/>
          </p:nvSpPr>
          <p:spPr bwMode="auto">
            <a:xfrm>
              <a:off x="3118" y="727"/>
              <a:ext cx="414" cy="495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pattFill prst="pct40">
                    <a:fgClr>
                      <a:srgbClr val="FF9900"/>
                    </a:fgClr>
                    <a:bgClr>
                      <a:srgbClr val="FFFFFF"/>
                    </a:bgClr>
                  </a:patt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76" name="Text Box 36"/>
            <p:cNvSpPr txBox="1">
              <a:spLocks noChangeArrowheads="1"/>
            </p:cNvSpPr>
            <p:nvPr/>
          </p:nvSpPr>
          <p:spPr bwMode="auto">
            <a:xfrm>
              <a:off x="3112" y="985"/>
              <a:ext cx="17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/>
                <a:t>+</a:t>
              </a:r>
              <a:endParaRPr kumimoji="1" lang="en-US" altLang="zh-CN" sz="2400"/>
            </a:p>
          </p:txBody>
        </p:sp>
        <p:sp>
          <p:nvSpPr>
            <p:cNvPr id="104477" name="Text Box 37"/>
            <p:cNvSpPr txBox="1">
              <a:spLocks noChangeArrowheads="1"/>
            </p:cNvSpPr>
            <p:nvPr/>
          </p:nvSpPr>
          <p:spPr bwMode="auto">
            <a:xfrm>
              <a:off x="3366" y="816"/>
              <a:ext cx="32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/>
                <a:t>+</a:t>
              </a:r>
              <a:endParaRPr kumimoji="1" lang="en-US" altLang="zh-CN" sz="2400"/>
            </a:p>
          </p:txBody>
        </p:sp>
        <p:sp>
          <p:nvSpPr>
            <p:cNvPr id="104478" name="Text Box 38"/>
            <p:cNvSpPr txBox="1">
              <a:spLocks noChangeArrowheads="1"/>
            </p:cNvSpPr>
            <p:nvPr/>
          </p:nvSpPr>
          <p:spPr bwMode="auto">
            <a:xfrm>
              <a:off x="3286" y="675"/>
              <a:ext cx="4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>
                  <a:ea typeface="创艺简宋体" pitchFamily="2" charset="-122"/>
                  <a:sym typeface="Symbol" panose="05050102010706020507" pitchFamily="18" charset="2"/>
                </a:rPr>
                <a:t></a:t>
              </a:r>
              <a:endParaRPr kumimoji="1" lang="en-US" altLang="zh-CN" sz="2400"/>
            </a:p>
          </p:txBody>
        </p:sp>
        <p:sp>
          <p:nvSpPr>
            <p:cNvPr id="104479" name="Line 39"/>
            <p:cNvSpPr>
              <a:spLocks noChangeShapeType="1"/>
            </p:cNvSpPr>
            <p:nvPr/>
          </p:nvSpPr>
          <p:spPr bwMode="auto">
            <a:xfrm>
              <a:off x="2958" y="1119"/>
              <a:ext cx="15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80" name="Line 40"/>
            <p:cNvSpPr>
              <a:spLocks noChangeShapeType="1"/>
            </p:cNvSpPr>
            <p:nvPr/>
          </p:nvSpPr>
          <p:spPr bwMode="auto">
            <a:xfrm>
              <a:off x="3532" y="987"/>
              <a:ext cx="13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81" name="Line 41"/>
            <p:cNvSpPr>
              <a:spLocks noChangeShapeType="1"/>
            </p:cNvSpPr>
            <p:nvPr/>
          </p:nvSpPr>
          <p:spPr bwMode="auto">
            <a:xfrm>
              <a:off x="3040" y="588"/>
              <a:ext cx="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82" name="Line 42"/>
            <p:cNvSpPr>
              <a:spLocks noChangeShapeType="1"/>
            </p:cNvSpPr>
            <p:nvPr/>
          </p:nvSpPr>
          <p:spPr bwMode="auto">
            <a:xfrm>
              <a:off x="2958" y="911"/>
              <a:ext cx="15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83" name="Text Box 43"/>
            <p:cNvSpPr txBox="1">
              <a:spLocks noChangeArrowheads="1"/>
            </p:cNvSpPr>
            <p:nvPr/>
          </p:nvSpPr>
          <p:spPr bwMode="auto">
            <a:xfrm>
              <a:off x="3118" y="767"/>
              <a:ext cx="2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/>
                <a:t>–</a:t>
              </a:r>
              <a:endParaRPr kumimoji="1" lang="en-US" altLang="zh-CN" sz="2400"/>
            </a:p>
          </p:txBody>
        </p:sp>
        <p:sp>
          <p:nvSpPr>
            <p:cNvPr id="104484" name="Text Box 44"/>
            <p:cNvSpPr txBox="1">
              <a:spLocks noChangeArrowheads="1"/>
            </p:cNvSpPr>
            <p:nvPr/>
          </p:nvSpPr>
          <p:spPr bwMode="auto">
            <a:xfrm rot="5400000">
              <a:off x="3147" y="718"/>
              <a:ext cx="2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ym typeface="Symbol" panose="05050102010706020507" pitchFamily="18" charset="2"/>
                </a:rPr>
                <a:t></a:t>
              </a:r>
              <a:endParaRPr lang="en-US" altLang="zh-CN" sz="2400" b="1"/>
            </a:p>
          </p:txBody>
        </p:sp>
        <p:sp>
          <p:nvSpPr>
            <p:cNvPr id="104485" name="Text Box 45"/>
            <p:cNvSpPr txBox="1">
              <a:spLocks noChangeArrowheads="1"/>
            </p:cNvSpPr>
            <p:nvPr/>
          </p:nvSpPr>
          <p:spPr bwMode="auto">
            <a:xfrm>
              <a:off x="2722" y="576"/>
              <a:ext cx="35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/>
                <a:t>R</a:t>
              </a:r>
              <a:r>
                <a:rPr kumimoji="1" lang="en-US" altLang="zh-CN" sz="2400" b="1" baseline="-25000"/>
                <a:t>6</a:t>
              </a:r>
              <a:endParaRPr kumimoji="1" lang="en-US" altLang="zh-CN" sz="2400" b="1"/>
            </a:p>
          </p:txBody>
        </p:sp>
        <p:grpSp>
          <p:nvGrpSpPr>
            <p:cNvPr id="104486" name="Group 46"/>
            <p:cNvGrpSpPr/>
            <p:nvPr/>
          </p:nvGrpSpPr>
          <p:grpSpPr bwMode="auto">
            <a:xfrm>
              <a:off x="2525" y="903"/>
              <a:ext cx="118" cy="122"/>
              <a:chOff x="720" y="2736"/>
              <a:chExt cx="185" cy="192"/>
            </a:xfrm>
          </p:grpSpPr>
          <p:sp>
            <p:nvSpPr>
              <p:cNvPr id="104528" name="Line 47"/>
              <p:cNvSpPr>
                <a:spLocks noChangeShapeType="1"/>
              </p:cNvSpPr>
              <p:nvPr/>
            </p:nvSpPr>
            <p:spPr bwMode="auto">
              <a:xfrm>
                <a:off x="720" y="2928"/>
                <a:ext cx="1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529" name="Line 48"/>
              <p:cNvSpPr>
                <a:spLocks noChangeShapeType="1"/>
              </p:cNvSpPr>
              <p:nvPr/>
            </p:nvSpPr>
            <p:spPr bwMode="auto">
              <a:xfrm>
                <a:off x="816" y="273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4487" name="Text Box 49"/>
            <p:cNvSpPr txBox="1">
              <a:spLocks noChangeArrowheads="1"/>
            </p:cNvSpPr>
            <p:nvPr/>
          </p:nvSpPr>
          <p:spPr bwMode="auto">
            <a:xfrm>
              <a:off x="5307" y="1049"/>
              <a:ext cx="45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000099"/>
                  </a:solidFill>
                </a:rPr>
                <a:t>u</a:t>
              </a:r>
              <a:r>
                <a:rPr kumimoji="1" lang="en-US" altLang="zh-CN" sz="2400" b="1" baseline="-25000">
                  <a:solidFill>
                    <a:srgbClr val="000099"/>
                  </a:solidFill>
                </a:rPr>
                <a:t>o</a:t>
              </a:r>
              <a:endParaRPr kumimoji="1" lang="en-US" altLang="zh-CN" sz="2400" b="1">
                <a:solidFill>
                  <a:srgbClr val="000099"/>
                </a:solidFill>
              </a:endParaRPr>
            </a:p>
          </p:txBody>
        </p:sp>
        <p:sp>
          <p:nvSpPr>
            <p:cNvPr id="104488" name="Line 50"/>
            <p:cNvSpPr>
              <a:spLocks noChangeShapeType="1"/>
            </p:cNvSpPr>
            <p:nvPr/>
          </p:nvSpPr>
          <p:spPr bwMode="auto">
            <a:xfrm>
              <a:off x="5169" y="650"/>
              <a:ext cx="0" cy="110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89" name="Rectangle 51"/>
            <p:cNvSpPr>
              <a:spLocks noChangeArrowheads="1"/>
            </p:cNvSpPr>
            <p:nvPr/>
          </p:nvSpPr>
          <p:spPr bwMode="auto">
            <a:xfrm rot="-5400000">
              <a:off x="4448" y="1369"/>
              <a:ext cx="206" cy="7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90" name="Text Box 52"/>
            <p:cNvSpPr txBox="1">
              <a:spLocks noChangeArrowheads="1"/>
            </p:cNvSpPr>
            <p:nvPr/>
          </p:nvSpPr>
          <p:spPr bwMode="auto">
            <a:xfrm>
              <a:off x="4578" y="1287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/>
                <a:t>R</a:t>
              </a:r>
              <a:r>
                <a:rPr kumimoji="1" lang="en-US" altLang="zh-CN" sz="2400" b="1" baseline="-25000"/>
                <a:t>5</a:t>
              </a:r>
              <a:endParaRPr kumimoji="1" lang="en-US" altLang="zh-CN" sz="2400" b="1" baseline="-25000"/>
            </a:p>
          </p:txBody>
        </p:sp>
        <p:sp>
          <p:nvSpPr>
            <p:cNvPr id="104491" name="Rectangle 53"/>
            <p:cNvSpPr>
              <a:spLocks noChangeArrowheads="1"/>
            </p:cNvSpPr>
            <p:nvPr/>
          </p:nvSpPr>
          <p:spPr bwMode="auto">
            <a:xfrm>
              <a:off x="4240" y="957"/>
              <a:ext cx="207" cy="7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92" name="Line 54"/>
            <p:cNvSpPr>
              <a:spLocks noChangeShapeType="1"/>
            </p:cNvSpPr>
            <p:nvPr/>
          </p:nvSpPr>
          <p:spPr bwMode="auto">
            <a:xfrm>
              <a:off x="4524" y="650"/>
              <a:ext cx="0" cy="35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93" name="Rectangle 55"/>
            <p:cNvSpPr>
              <a:spLocks noChangeArrowheads="1"/>
            </p:cNvSpPr>
            <p:nvPr/>
          </p:nvSpPr>
          <p:spPr bwMode="auto">
            <a:xfrm>
              <a:off x="4176" y="672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 i="1"/>
                <a:t>R</a:t>
              </a:r>
              <a:r>
                <a:rPr kumimoji="1" lang="en-US" altLang="zh-CN" sz="2400" b="1" baseline="-25000"/>
                <a:t>4</a:t>
              </a:r>
              <a:endParaRPr kumimoji="1" lang="en-US" altLang="zh-CN" sz="2400" b="1" baseline="-25000"/>
            </a:p>
          </p:txBody>
        </p:sp>
        <p:sp>
          <p:nvSpPr>
            <p:cNvPr id="104494" name="Line 56"/>
            <p:cNvSpPr>
              <a:spLocks noChangeShapeType="1"/>
            </p:cNvSpPr>
            <p:nvPr/>
          </p:nvSpPr>
          <p:spPr bwMode="auto">
            <a:xfrm>
              <a:off x="4888" y="650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495" name="Line 57"/>
            <p:cNvSpPr>
              <a:spLocks noChangeShapeType="1"/>
            </p:cNvSpPr>
            <p:nvPr/>
          </p:nvSpPr>
          <p:spPr bwMode="auto">
            <a:xfrm rot="16200000" flipH="1">
              <a:off x="4474" y="1254"/>
              <a:ext cx="1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4496" name="Group 58"/>
            <p:cNvGrpSpPr/>
            <p:nvPr/>
          </p:nvGrpSpPr>
          <p:grpSpPr bwMode="auto">
            <a:xfrm>
              <a:off x="4480" y="1510"/>
              <a:ext cx="118" cy="122"/>
              <a:chOff x="720" y="2736"/>
              <a:chExt cx="185" cy="192"/>
            </a:xfrm>
          </p:grpSpPr>
          <p:sp>
            <p:nvSpPr>
              <p:cNvPr id="104526" name="Line 59"/>
              <p:cNvSpPr>
                <a:spLocks noChangeShapeType="1"/>
              </p:cNvSpPr>
              <p:nvPr/>
            </p:nvSpPr>
            <p:spPr bwMode="auto">
              <a:xfrm>
                <a:off x="720" y="2928"/>
                <a:ext cx="1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527" name="Line 60"/>
              <p:cNvSpPr>
                <a:spLocks noChangeShapeType="1"/>
              </p:cNvSpPr>
              <p:nvPr/>
            </p:nvSpPr>
            <p:spPr bwMode="auto">
              <a:xfrm>
                <a:off x="816" y="273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4497" name="Line 61"/>
            <p:cNvSpPr>
              <a:spLocks noChangeShapeType="1"/>
            </p:cNvSpPr>
            <p:nvPr/>
          </p:nvSpPr>
          <p:spPr bwMode="auto">
            <a:xfrm>
              <a:off x="4524" y="650"/>
              <a:ext cx="30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4498" name="Group 62"/>
            <p:cNvGrpSpPr/>
            <p:nvPr/>
          </p:nvGrpSpPr>
          <p:grpSpPr bwMode="auto">
            <a:xfrm>
              <a:off x="5254" y="1387"/>
              <a:ext cx="130" cy="84"/>
              <a:chOff x="2448" y="2832"/>
              <a:chExt cx="185" cy="96"/>
            </a:xfrm>
          </p:grpSpPr>
          <p:sp>
            <p:nvSpPr>
              <p:cNvPr id="104524" name="Line 63"/>
              <p:cNvSpPr>
                <a:spLocks noChangeShapeType="1"/>
              </p:cNvSpPr>
              <p:nvPr/>
            </p:nvSpPr>
            <p:spPr bwMode="auto">
              <a:xfrm>
                <a:off x="2448" y="2928"/>
                <a:ext cx="1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4525" name="Line 64"/>
              <p:cNvSpPr>
                <a:spLocks noChangeShapeType="1"/>
              </p:cNvSpPr>
              <p:nvPr/>
            </p:nvSpPr>
            <p:spPr bwMode="auto">
              <a:xfrm>
                <a:off x="2544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4499" name="Rectangle 65"/>
            <p:cNvSpPr>
              <a:spLocks noChangeArrowheads="1"/>
            </p:cNvSpPr>
            <p:nvPr/>
          </p:nvSpPr>
          <p:spPr bwMode="auto">
            <a:xfrm>
              <a:off x="5343" y="912"/>
              <a:ext cx="2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3300"/>
                  </a:solidFill>
                </a:rPr>
                <a:t>+</a:t>
              </a:r>
              <a:endParaRPr kumimoji="1" lang="en-US" altLang="zh-CN" sz="2400" b="1">
                <a:solidFill>
                  <a:srgbClr val="FF3300"/>
                </a:solidFill>
              </a:endParaRPr>
            </a:p>
          </p:txBody>
        </p:sp>
        <p:sp>
          <p:nvSpPr>
            <p:cNvPr id="104500" name="Rectangle 66"/>
            <p:cNvSpPr>
              <a:spLocks noChangeArrowheads="1"/>
            </p:cNvSpPr>
            <p:nvPr/>
          </p:nvSpPr>
          <p:spPr bwMode="auto">
            <a:xfrm>
              <a:off x="5328" y="1203"/>
              <a:ext cx="2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3300"/>
                  </a:solidFill>
                </a:rPr>
                <a:t>–</a:t>
              </a:r>
              <a:endParaRPr kumimoji="1" lang="en-US" altLang="zh-CN" sz="2400" b="1">
                <a:solidFill>
                  <a:srgbClr val="FF3300"/>
                </a:solidFill>
              </a:endParaRPr>
            </a:p>
          </p:txBody>
        </p:sp>
        <p:sp>
          <p:nvSpPr>
            <p:cNvPr id="104501" name="Rectangle 67" descr="40%"/>
            <p:cNvSpPr>
              <a:spLocks noChangeArrowheads="1"/>
            </p:cNvSpPr>
            <p:nvPr/>
          </p:nvSpPr>
          <p:spPr bwMode="auto">
            <a:xfrm>
              <a:off x="4678" y="803"/>
              <a:ext cx="414" cy="496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pattFill prst="pct40">
                    <a:fgClr>
                      <a:srgbClr val="FF9900"/>
                    </a:fgClr>
                    <a:bgClr>
                      <a:srgbClr val="FFFFFF"/>
                    </a:bgClr>
                  </a:patt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02" name="Text Box 68"/>
            <p:cNvSpPr txBox="1">
              <a:spLocks noChangeArrowheads="1"/>
            </p:cNvSpPr>
            <p:nvPr/>
          </p:nvSpPr>
          <p:spPr bwMode="auto">
            <a:xfrm>
              <a:off x="4672" y="1062"/>
              <a:ext cx="17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/>
                <a:t>+</a:t>
              </a:r>
              <a:endParaRPr kumimoji="1" lang="en-US" altLang="zh-CN" sz="2400"/>
            </a:p>
          </p:txBody>
        </p:sp>
        <p:sp>
          <p:nvSpPr>
            <p:cNvPr id="104503" name="Text Box 69"/>
            <p:cNvSpPr txBox="1">
              <a:spLocks noChangeArrowheads="1"/>
            </p:cNvSpPr>
            <p:nvPr/>
          </p:nvSpPr>
          <p:spPr bwMode="auto">
            <a:xfrm>
              <a:off x="4927" y="912"/>
              <a:ext cx="3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/>
                <a:t>+</a:t>
              </a:r>
              <a:endParaRPr kumimoji="1" lang="en-US" altLang="zh-CN" sz="2400"/>
            </a:p>
          </p:txBody>
        </p:sp>
        <p:sp>
          <p:nvSpPr>
            <p:cNvPr id="104504" name="Text Box 70"/>
            <p:cNvSpPr txBox="1">
              <a:spLocks noChangeArrowheads="1"/>
            </p:cNvSpPr>
            <p:nvPr/>
          </p:nvSpPr>
          <p:spPr bwMode="auto">
            <a:xfrm>
              <a:off x="4846" y="752"/>
              <a:ext cx="4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>
                  <a:ea typeface="创艺简宋体" pitchFamily="2" charset="-122"/>
                  <a:sym typeface="Symbol" panose="05050102010706020507" pitchFamily="18" charset="2"/>
                </a:rPr>
                <a:t></a:t>
              </a:r>
              <a:endParaRPr kumimoji="1" lang="en-US" altLang="zh-CN" sz="2400"/>
            </a:p>
          </p:txBody>
        </p:sp>
        <p:sp>
          <p:nvSpPr>
            <p:cNvPr id="104505" name="Line 71"/>
            <p:cNvSpPr>
              <a:spLocks noChangeShapeType="1"/>
            </p:cNvSpPr>
            <p:nvPr/>
          </p:nvSpPr>
          <p:spPr bwMode="auto">
            <a:xfrm>
              <a:off x="4538" y="1195"/>
              <a:ext cx="15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06" name="Line 72"/>
            <p:cNvSpPr>
              <a:spLocks noChangeShapeType="1"/>
            </p:cNvSpPr>
            <p:nvPr/>
          </p:nvSpPr>
          <p:spPr bwMode="auto">
            <a:xfrm>
              <a:off x="5092" y="1064"/>
              <a:ext cx="20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07" name="Line 73"/>
            <p:cNvSpPr>
              <a:spLocks noChangeShapeType="1"/>
            </p:cNvSpPr>
            <p:nvPr/>
          </p:nvSpPr>
          <p:spPr bwMode="auto">
            <a:xfrm>
              <a:off x="4521" y="665"/>
              <a:ext cx="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08" name="Line 74"/>
            <p:cNvSpPr>
              <a:spLocks noChangeShapeType="1"/>
            </p:cNvSpPr>
            <p:nvPr/>
          </p:nvSpPr>
          <p:spPr bwMode="auto">
            <a:xfrm>
              <a:off x="4447" y="998"/>
              <a:ext cx="2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09" name="Text Box 75"/>
            <p:cNvSpPr txBox="1">
              <a:spLocks noChangeArrowheads="1"/>
            </p:cNvSpPr>
            <p:nvPr/>
          </p:nvSpPr>
          <p:spPr bwMode="auto">
            <a:xfrm>
              <a:off x="4678" y="844"/>
              <a:ext cx="26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/>
                <a:t>–</a:t>
              </a:r>
              <a:endParaRPr kumimoji="1" lang="en-US" altLang="zh-CN" sz="2400"/>
            </a:p>
          </p:txBody>
        </p:sp>
        <p:sp>
          <p:nvSpPr>
            <p:cNvPr id="104510" name="Text Box 76"/>
            <p:cNvSpPr txBox="1">
              <a:spLocks noChangeArrowheads="1"/>
            </p:cNvSpPr>
            <p:nvPr/>
          </p:nvSpPr>
          <p:spPr bwMode="auto">
            <a:xfrm rot="5400000">
              <a:off x="4708" y="773"/>
              <a:ext cx="2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2400" b="1">
                  <a:sym typeface="Symbol" panose="05050102010706020507" pitchFamily="18" charset="2"/>
                </a:rPr>
                <a:t></a:t>
              </a:r>
              <a:endParaRPr lang="en-US" altLang="zh-CN" sz="2400" b="1"/>
            </a:p>
          </p:txBody>
        </p:sp>
        <p:sp>
          <p:nvSpPr>
            <p:cNvPr id="104511" name="Oval 77"/>
            <p:cNvSpPr>
              <a:spLocks noChangeArrowheads="1"/>
            </p:cNvSpPr>
            <p:nvPr/>
          </p:nvSpPr>
          <p:spPr bwMode="auto">
            <a:xfrm>
              <a:off x="5291" y="1037"/>
              <a:ext cx="51" cy="50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12" name="Oval 78"/>
            <p:cNvSpPr>
              <a:spLocks noChangeArrowheads="1"/>
            </p:cNvSpPr>
            <p:nvPr/>
          </p:nvSpPr>
          <p:spPr bwMode="auto">
            <a:xfrm>
              <a:off x="5295" y="1344"/>
              <a:ext cx="51" cy="51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13" name="Line 79"/>
            <p:cNvSpPr>
              <a:spLocks noChangeShapeType="1"/>
            </p:cNvSpPr>
            <p:nvPr/>
          </p:nvSpPr>
          <p:spPr bwMode="auto">
            <a:xfrm>
              <a:off x="4831" y="588"/>
              <a:ext cx="0" cy="15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14" name="Line 80"/>
            <p:cNvSpPr>
              <a:spLocks noChangeShapeType="1"/>
            </p:cNvSpPr>
            <p:nvPr/>
          </p:nvSpPr>
          <p:spPr bwMode="auto">
            <a:xfrm>
              <a:off x="4869" y="588"/>
              <a:ext cx="0" cy="15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15" name="Rectangle 81"/>
            <p:cNvSpPr>
              <a:spLocks noChangeArrowheads="1"/>
            </p:cNvSpPr>
            <p:nvPr/>
          </p:nvSpPr>
          <p:spPr bwMode="auto">
            <a:xfrm>
              <a:off x="4806" y="1031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>
                  <a:solidFill>
                    <a:srgbClr val="FF4545"/>
                  </a:solidFill>
                </a:rPr>
                <a:t>A</a:t>
              </a:r>
              <a:r>
                <a:rPr kumimoji="1" lang="en-US" altLang="zh-CN" sz="2400" b="1" baseline="-25000">
                  <a:solidFill>
                    <a:srgbClr val="FF4545"/>
                  </a:solidFill>
                </a:rPr>
                <a:t>2</a:t>
              </a:r>
              <a:endParaRPr kumimoji="1" lang="en-US" altLang="zh-CN" sz="2400" b="1" baseline="-25000">
                <a:solidFill>
                  <a:srgbClr val="FF4545"/>
                </a:solidFill>
              </a:endParaRPr>
            </a:p>
          </p:txBody>
        </p:sp>
        <p:sp>
          <p:nvSpPr>
            <p:cNvPr id="104516" name="Rectangle 82"/>
            <p:cNvSpPr>
              <a:spLocks noChangeArrowheads="1"/>
            </p:cNvSpPr>
            <p:nvPr/>
          </p:nvSpPr>
          <p:spPr bwMode="auto">
            <a:xfrm>
              <a:off x="3280" y="952"/>
              <a:ext cx="31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4545"/>
                  </a:solidFill>
                </a:rPr>
                <a:t>A</a:t>
              </a:r>
              <a:r>
                <a:rPr kumimoji="1" lang="en-US" altLang="zh-CN" sz="2400" b="1" baseline="-25000">
                  <a:solidFill>
                    <a:srgbClr val="FF4545"/>
                  </a:solidFill>
                </a:rPr>
                <a:t>1</a:t>
              </a:r>
              <a:endParaRPr kumimoji="1" lang="en-US" altLang="zh-CN" sz="2400" b="1" baseline="-25000">
                <a:solidFill>
                  <a:srgbClr val="FF4545"/>
                </a:solidFill>
              </a:endParaRPr>
            </a:p>
          </p:txBody>
        </p:sp>
        <p:sp>
          <p:nvSpPr>
            <p:cNvPr id="104517" name="Line 83"/>
            <p:cNvSpPr>
              <a:spLocks noChangeShapeType="1"/>
            </p:cNvSpPr>
            <p:nvPr/>
          </p:nvSpPr>
          <p:spPr bwMode="auto">
            <a:xfrm>
              <a:off x="2956" y="1740"/>
              <a:ext cx="2212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18" name="Rectangle 84"/>
            <p:cNvSpPr>
              <a:spLocks noChangeArrowheads="1"/>
            </p:cNvSpPr>
            <p:nvPr/>
          </p:nvSpPr>
          <p:spPr bwMode="auto">
            <a:xfrm rot="-5400000">
              <a:off x="2860" y="1485"/>
              <a:ext cx="207" cy="73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19" name="Line 85"/>
            <p:cNvSpPr>
              <a:spLocks noChangeShapeType="1"/>
            </p:cNvSpPr>
            <p:nvPr/>
          </p:nvSpPr>
          <p:spPr bwMode="auto">
            <a:xfrm>
              <a:off x="2966" y="1126"/>
              <a:ext cx="0" cy="3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20" name="Line 86"/>
            <p:cNvSpPr>
              <a:spLocks noChangeShapeType="1"/>
            </p:cNvSpPr>
            <p:nvPr/>
          </p:nvSpPr>
          <p:spPr bwMode="auto">
            <a:xfrm>
              <a:off x="2966" y="1620"/>
              <a:ext cx="0" cy="12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21" name="Line 87"/>
            <p:cNvSpPr>
              <a:spLocks noChangeShapeType="1"/>
            </p:cNvSpPr>
            <p:nvPr/>
          </p:nvSpPr>
          <p:spPr bwMode="auto">
            <a:xfrm flipH="1">
              <a:off x="2964" y="1318"/>
              <a:ext cx="27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4522" name="Text Box 88"/>
            <p:cNvSpPr txBox="1">
              <a:spLocks noChangeArrowheads="1"/>
            </p:cNvSpPr>
            <p:nvPr/>
          </p:nvSpPr>
          <p:spPr bwMode="auto">
            <a:xfrm>
              <a:off x="3221" y="1318"/>
              <a:ext cx="47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/>
                <a:t>R</a:t>
              </a:r>
              <a:r>
                <a:rPr kumimoji="1" lang="en-US" altLang="zh-CN" sz="2400" b="1" baseline="-25000"/>
                <a:t>1</a:t>
              </a:r>
              <a:endParaRPr kumimoji="1" lang="en-US" altLang="zh-CN" sz="2400" b="1"/>
            </a:p>
          </p:txBody>
        </p:sp>
        <p:sp>
          <p:nvSpPr>
            <p:cNvPr id="104523" name="Oval 89"/>
            <p:cNvSpPr>
              <a:spLocks noChangeArrowheads="1"/>
            </p:cNvSpPr>
            <p:nvPr/>
          </p:nvSpPr>
          <p:spPr bwMode="auto">
            <a:xfrm>
              <a:off x="5143" y="1040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0116" grpId="0" autoUpdateAnimBg="0"/>
      <p:bldP spid="730121" grpId="0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1138" name="Group 2"/>
          <p:cNvGrpSpPr/>
          <p:nvPr/>
        </p:nvGrpSpPr>
        <p:grpSpPr bwMode="auto">
          <a:xfrm>
            <a:off x="2803525" y="2330450"/>
            <a:ext cx="1706563" cy="944563"/>
            <a:chOff x="2064" y="1824"/>
            <a:chExt cx="1344" cy="745"/>
          </a:xfrm>
        </p:grpSpPr>
        <p:sp>
          <p:nvSpPr>
            <p:cNvPr id="105524" name="Line 3"/>
            <p:cNvSpPr>
              <a:spLocks noChangeShapeType="1"/>
            </p:cNvSpPr>
            <p:nvPr/>
          </p:nvSpPr>
          <p:spPr bwMode="auto">
            <a:xfrm>
              <a:off x="2064" y="2208"/>
              <a:ext cx="0" cy="192"/>
            </a:xfrm>
            <a:prstGeom prst="line">
              <a:avLst/>
            </a:prstGeom>
            <a:noFill/>
            <a:ln w="12700">
              <a:solidFill>
                <a:srgbClr val="174E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25" name="Line 4"/>
            <p:cNvSpPr>
              <a:spLocks noChangeShapeType="1"/>
            </p:cNvSpPr>
            <p:nvPr/>
          </p:nvSpPr>
          <p:spPr bwMode="auto">
            <a:xfrm>
              <a:off x="3408" y="2208"/>
              <a:ext cx="0" cy="192"/>
            </a:xfrm>
            <a:prstGeom prst="line">
              <a:avLst/>
            </a:prstGeom>
            <a:noFill/>
            <a:ln w="12700">
              <a:solidFill>
                <a:srgbClr val="174E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26" name="Line 5"/>
            <p:cNvSpPr>
              <a:spLocks noChangeShapeType="1"/>
            </p:cNvSpPr>
            <p:nvPr/>
          </p:nvSpPr>
          <p:spPr bwMode="auto">
            <a:xfrm>
              <a:off x="2832" y="2352"/>
              <a:ext cx="576" cy="0"/>
            </a:xfrm>
            <a:prstGeom prst="line">
              <a:avLst/>
            </a:prstGeom>
            <a:noFill/>
            <a:ln w="12700">
              <a:solidFill>
                <a:srgbClr val="174E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27" name="Line 6"/>
            <p:cNvSpPr>
              <a:spLocks noChangeShapeType="1"/>
            </p:cNvSpPr>
            <p:nvPr/>
          </p:nvSpPr>
          <p:spPr bwMode="auto">
            <a:xfrm flipH="1">
              <a:off x="2064" y="2352"/>
              <a:ext cx="528" cy="0"/>
            </a:xfrm>
            <a:prstGeom prst="line">
              <a:avLst/>
            </a:prstGeom>
            <a:noFill/>
            <a:ln w="12700">
              <a:solidFill>
                <a:srgbClr val="174E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28" name="Text Box 7"/>
            <p:cNvSpPr txBox="1">
              <a:spLocks noChangeArrowheads="1"/>
            </p:cNvSpPr>
            <p:nvPr/>
          </p:nvSpPr>
          <p:spPr bwMode="auto">
            <a:xfrm>
              <a:off x="2591" y="2208"/>
              <a:ext cx="193" cy="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4545"/>
                  </a:solidFill>
                </a:rPr>
                <a:t>T</a:t>
              </a:r>
              <a:endParaRPr kumimoji="1" lang="en-US" altLang="zh-CN" sz="2800">
                <a:solidFill>
                  <a:srgbClr val="FF4545"/>
                </a:solidFill>
              </a:endParaRPr>
            </a:p>
          </p:txBody>
        </p:sp>
        <p:sp>
          <p:nvSpPr>
            <p:cNvPr id="105529" name="Line 8"/>
            <p:cNvSpPr>
              <a:spLocks noChangeShapeType="1"/>
            </p:cNvSpPr>
            <p:nvPr/>
          </p:nvSpPr>
          <p:spPr bwMode="auto">
            <a:xfrm>
              <a:off x="2736" y="2112"/>
              <a:ext cx="672" cy="0"/>
            </a:xfrm>
            <a:prstGeom prst="line">
              <a:avLst/>
            </a:prstGeom>
            <a:noFill/>
            <a:ln w="12700">
              <a:solidFill>
                <a:srgbClr val="174E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30" name="Line 9"/>
            <p:cNvSpPr>
              <a:spLocks noChangeShapeType="1"/>
            </p:cNvSpPr>
            <p:nvPr/>
          </p:nvSpPr>
          <p:spPr bwMode="auto">
            <a:xfrm>
              <a:off x="2064" y="2112"/>
              <a:ext cx="672" cy="0"/>
            </a:xfrm>
            <a:prstGeom prst="line">
              <a:avLst/>
            </a:prstGeom>
            <a:noFill/>
            <a:ln w="12700">
              <a:solidFill>
                <a:srgbClr val="174EFF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5531" name="Rectangle 10"/>
            <p:cNvSpPr>
              <a:spLocks noChangeArrowheads="1"/>
            </p:cNvSpPr>
            <p:nvPr/>
          </p:nvSpPr>
          <p:spPr bwMode="auto">
            <a:xfrm>
              <a:off x="2256" y="1824"/>
              <a:ext cx="372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 i="1">
                  <a:solidFill>
                    <a:srgbClr val="FF4545"/>
                  </a:solidFill>
                </a:rPr>
                <a:t>T</a:t>
              </a:r>
              <a:r>
                <a:rPr kumimoji="1" lang="en-US" altLang="zh-CN" sz="2400" b="1" baseline="-25000">
                  <a:solidFill>
                    <a:srgbClr val="FF4545"/>
                  </a:solidFill>
                </a:rPr>
                <a:t>1</a:t>
              </a:r>
              <a:endParaRPr kumimoji="1" lang="en-US" altLang="zh-CN" sz="3200" baseline="-25000">
                <a:solidFill>
                  <a:srgbClr val="FF4545"/>
                </a:solidFill>
              </a:endParaRPr>
            </a:p>
          </p:txBody>
        </p:sp>
        <p:sp>
          <p:nvSpPr>
            <p:cNvPr id="105532" name="Rectangle 11"/>
            <p:cNvSpPr>
              <a:spLocks noChangeArrowheads="1"/>
            </p:cNvSpPr>
            <p:nvPr/>
          </p:nvSpPr>
          <p:spPr bwMode="auto">
            <a:xfrm>
              <a:off x="2928" y="1824"/>
              <a:ext cx="371" cy="3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400" b="1" i="1">
                  <a:solidFill>
                    <a:srgbClr val="FF4545"/>
                  </a:solidFill>
                </a:rPr>
                <a:t>T</a:t>
              </a:r>
              <a:r>
                <a:rPr kumimoji="1" lang="en-US" altLang="zh-CN" sz="2400" b="1" baseline="-25000">
                  <a:solidFill>
                    <a:srgbClr val="FF4545"/>
                  </a:solidFill>
                </a:rPr>
                <a:t>2</a:t>
              </a:r>
              <a:endParaRPr kumimoji="1" lang="en-US" altLang="zh-CN" sz="3200" baseline="-25000">
                <a:solidFill>
                  <a:srgbClr val="FF4545"/>
                </a:solidFill>
              </a:endParaRPr>
            </a:p>
          </p:txBody>
        </p:sp>
      </p:grpSp>
      <p:sp>
        <p:nvSpPr>
          <p:cNvPr id="7311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533400" y="304800"/>
            <a:ext cx="2438400" cy="533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3.  </a:t>
            </a:r>
            <a:r>
              <a:rPr lang="zh-CN" altLang="en-US" sz="28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工作波形</a:t>
            </a:r>
            <a:endParaRPr lang="zh-CN" altLang="en-US" sz="2800" smtClean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311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539750" y="3213100"/>
            <a:ext cx="2971800" cy="4572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4.  </a:t>
            </a:r>
            <a:r>
              <a:rPr lang="zh-CN" altLang="en-US" sz="28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周期与频率</a:t>
            </a:r>
            <a:endParaRPr lang="zh-CN" altLang="en-US" sz="2800" smtClean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31150" name="Rectangle 14"/>
          <p:cNvSpPr>
            <a:spLocks noChangeArrowheads="1"/>
          </p:cNvSpPr>
          <p:nvPr/>
        </p:nvSpPr>
        <p:spPr bwMode="auto">
          <a:xfrm>
            <a:off x="3352800" y="3200400"/>
            <a:ext cx="4191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kumimoji="1" lang="en-US" altLang="zh-CN" sz="3200" b="1" i="1"/>
              <a:t>T = T</a:t>
            </a:r>
            <a:r>
              <a:rPr kumimoji="1" lang="en-US" altLang="zh-CN" sz="3200" b="1" baseline="-25000"/>
              <a:t>1</a:t>
            </a:r>
            <a:r>
              <a:rPr kumimoji="1" lang="en-US" altLang="zh-CN" sz="3200" b="1" i="1"/>
              <a:t>+ T</a:t>
            </a:r>
            <a:r>
              <a:rPr kumimoji="1" lang="en-US" altLang="zh-CN" sz="3200" b="1" baseline="-25000"/>
              <a:t>2</a:t>
            </a:r>
            <a:r>
              <a:rPr kumimoji="1" lang="en-US" altLang="zh-CN" sz="3200" b="1" i="1" baseline="-25000"/>
              <a:t> </a:t>
            </a:r>
            <a:r>
              <a:rPr kumimoji="1" lang="en-US" altLang="zh-CN" sz="3200" b="1" i="1"/>
              <a:t>= </a:t>
            </a:r>
            <a:r>
              <a:rPr kumimoji="1" lang="en-US" altLang="zh-CN" sz="3200" b="1"/>
              <a:t>2</a:t>
            </a:r>
            <a:r>
              <a:rPr kumimoji="1" lang="en-US" altLang="zh-CN" sz="3200" b="1" i="1"/>
              <a:t>T</a:t>
            </a:r>
            <a:r>
              <a:rPr kumimoji="1" lang="en-US" altLang="zh-CN" sz="3200" b="1" baseline="-25000"/>
              <a:t>1</a:t>
            </a:r>
            <a:r>
              <a:rPr kumimoji="1" lang="en-US" altLang="zh-CN" sz="3200" b="1" i="1"/>
              <a:t> = </a:t>
            </a:r>
            <a:r>
              <a:rPr kumimoji="1" lang="en-US" altLang="zh-CN" sz="3200" b="1"/>
              <a:t>2</a:t>
            </a:r>
            <a:r>
              <a:rPr kumimoji="1" lang="en-US" altLang="zh-CN" sz="3200" b="1" i="1"/>
              <a:t>T</a:t>
            </a:r>
            <a:r>
              <a:rPr kumimoji="1" lang="en-US" altLang="zh-CN" sz="3200" b="1" baseline="-25000"/>
              <a:t>2</a:t>
            </a:r>
            <a:endParaRPr kumimoji="1" lang="en-US" altLang="zh-CN" sz="3200" b="1" baseline="-25000"/>
          </a:p>
        </p:txBody>
      </p:sp>
      <p:graphicFrame>
        <p:nvGraphicFramePr>
          <p:cNvPr id="731151" name="Object 15"/>
          <p:cNvGraphicFramePr>
            <a:graphicFrameLocks noChangeAspect="1"/>
          </p:cNvGraphicFramePr>
          <p:nvPr/>
        </p:nvGraphicFramePr>
        <p:xfrm>
          <a:off x="5248275" y="3743325"/>
          <a:ext cx="2905125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88" name="公式" r:id="rId1" imgW="1290955" imgH="419735" progId="Equation.3">
                  <p:embed/>
                </p:oleObj>
              </mc:Choice>
              <mc:Fallback>
                <p:oleObj name="公式" r:id="rId1" imgW="1290955" imgH="41973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8275" y="3743325"/>
                        <a:ext cx="2905125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1153" name="Group 17"/>
          <p:cNvGrpSpPr/>
          <p:nvPr/>
        </p:nvGrpSpPr>
        <p:grpSpPr bwMode="auto">
          <a:xfrm>
            <a:off x="971550" y="765175"/>
            <a:ext cx="5670550" cy="2270125"/>
            <a:chOff x="614" y="480"/>
            <a:chExt cx="3572" cy="1430"/>
          </a:xfrm>
        </p:grpSpPr>
        <p:sp>
          <p:nvSpPr>
            <p:cNvPr id="105505" name="Text Box 18"/>
            <p:cNvSpPr txBox="1">
              <a:spLocks noChangeArrowheads="1"/>
            </p:cNvSpPr>
            <p:nvPr/>
          </p:nvSpPr>
          <p:spPr bwMode="auto">
            <a:xfrm>
              <a:off x="3495" y="480"/>
              <a:ext cx="53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FF3300"/>
                  </a:solidFill>
                </a:rPr>
                <a:t>u</a:t>
              </a:r>
              <a:r>
                <a:rPr kumimoji="1" lang="en-US" altLang="zh-CN" sz="2800" b="1" baseline="-25000">
                  <a:solidFill>
                    <a:srgbClr val="FF3300"/>
                  </a:solidFill>
                </a:rPr>
                <a:t>o1</a:t>
              </a:r>
              <a:endParaRPr kumimoji="1" lang="en-US" altLang="zh-CN" sz="2800" b="1">
                <a:solidFill>
                  <a:srgbClr val="FF3300"/>
                </a:solidFill>
              </a:endParaRPr>
            </a:p>
          </p:txBody>
        </p:sp>
        <p:grpSp>
          <p:nvGrpSpPr>
            <p:cNvPr id="105506" name="Group 19"/>
            <p:cNvGrpSpPr/>
            <p:nvPr/>
          </p:nvGrpSpPr>
          <p:grpSpPr bwMode="auto">
            <a:xfrm>
              <a:off x="614" y="739"/>
              <a:ext cx="3572" cy="1171"/>
              <a:chOff x="336" y="768"/>
              <a:chExt cx="4464" cy="1466"/>
            </a:xfrm>
          </p:grpSpPr>
          <p:sp>
            <p:nvSpPr>
              <p:cNvPr id="105507" name="Rectangle 20"/>
              <p:cNvSpPr>
                <a:spLocks noChangeArrowheads="1"/>
              </p:cNvSpPr>
              <p:nvPr/>
            </p:nvSpPr>
            <p:spPr bwMode="auto">
              <a:xfrm>
                <a:off x="383" y="768"/>
                <a:ext cx="433" cy="3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000" b="1" i="1">
                    <a:solidFill>
                      <a:srgbClr val="FF4545"/>
                    </a:solidFill>
                  </a:rPr>
                  <a:t> U</a:t>
                </a:r>
                <a:r>
                  <a:rPr kumimoji="1" lang="en-US" altLang="zh-CN" sz="2000" b="1" baseline="-25000">
                    <a:solidFill>
                      <a:srgbClr val="FF4545"/>
                    </a:solidFill>
                  </a:rPr>
                  <a:t>Z</a:t>
                </a:r>
                <a:endParaRPr kumimoji="1" lang="en-US" altLang="zh-CN" sz="2000" baseline="-25000">
                  <a:solidFill>
                    <a:srgbClr val="FF4545"/>
                  </a:solidFill>
                </a:endParaRPr>
              </a:p>
            </p:txBody>
          </p:sp>
          <p:sp>
            <p:nvSpPr>
              <p:cNvPr id="105508" name="Rectangle 21"/>
              <p:cNvSpPr>
                <a:spLocks noChangeArrowheads="1"/>
              </p:cNvSpPr>
              <p:nvPr/>
            </p:nvSpPr>
            <p:spPr bwMode="auto">
              <a:xfrm>
                <a:off x="336" y="1873"/>
                <a:ext cx="556" cy="3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/>
                <a:r>
                  <a:rPr kumimoji="1" lang="en-US" altLang="zh-CN" sz="2400" b="1" i="1">
                    <a:solidFill>
                      <a:srgbClr val="FF4545"/>
                    </a:solidFill>
                  </a:rPr>
                  <a:t> </a:t>
                </a:r>
                <a:r>
                  <a:rPr kumimoji="1" lang="en-US" altLang="zh-CN" sz="2400" b="1" i="1">
                    <a:solidFill>
                      <a:srgbClr val="FF4545"/>
                    </a:solidFill>
                    <a:cs typeface="Times New Roman" panose="02020603050405020304" pitchFamily="18" charset="0"/>
                  </a:rPr>
                  <a:t>–</a:t>
                </a:r>
                <a:r>
                  <a:rPr kumimoji="1" lang="en-US" altLang="zh-CN" sz="2000" b="1" i="1">
                    <a:solidFill>
                      <a:srgbClr val="FF4545"/>
                    </a:solidFill>
                  </a:rPr>
                  <a:t>U</a:t>
                </a:r>
                <a:r>
                  <a:rPr kumimoji="1" lang="en-US" altLang="zh-CN" sz="2000" b="1" baseline="-25000">
                    <a:solidFill>
                      <a:srgbClr val="FF4545"/>
                    </a:solidFill>
                  </a:rPr>
                  <a:t>Z</a:t>
                </a:r>
                <a:endParaRPr kumimoji="1" lang="en-US" altLang="zh-CN" sz="2000" baseline="-25000">
                  <a:solidFill>
                    <a:srgbClr val="FF4545"/>
                  </a:solidFill>
                </a:endParaRPr>
              </a:p>
            </p:txBody>
          </p:sp>
          <p:grpSp>
            <p:nvGrpSpPr>
              <p:cNvPr id="105509" name="Group 22"/>
              <p:cNvGrpSpPr/>
              <p:nvPr/>
            </p:nvGrpSpPr>
            <p:grpSpPr bwMode="auto">
              <a:xfrm>
                <a:off x="768" y="912"/>
                <a:ext cx="4032" cy="1152"/>
                <a:chOff x="816" y="528"/>
                <a:chExt cx="4032" cy="1152"/>
              </a:xfrm>
            </p:grpSpPr>
            <p:sp>
              <p:nvSpPr>
                <p:cNvPr id="105511" name="Line 23"/>
                <p:cNvSpPr>
                  <a:spLocks noChangeShapeType="1"/>
                </p:cNvSpPr>
                <p:nvPr/>
              </p:nvSpPr>
              <p:spPr bwMode="auto">
                <a:xfrm>
                  <a:off x="816" y="1680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512" name="Line 24"/>
                <p:cNvSpPr>
                  <a:spLocks noChangeShapeType="1"/>
                </p:cNvSpPr>
                <p:nvPr/>
              </p:nvSpPr>
              <p:spPr bwMode="auto">
                <a:xfrm>
                  <a:off x="1152" y="528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513" name="Line 25"/>
                <p:cNvSpPr>
                  <a:spLocks noChangeShapeType="1"/>
                </p:cNvSpPr>
                <p:nvPr/>
              </p:nvSpPr>
              <p:spPr bwMode="auto">
                <a:xfrm>
                  <a:off x="1152" y="528"/>
                  <a:ext cx="672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514" name="Line 26"/>
                <p:cNvSpPr>
                  <a:spLocks noChangeShapeType="1"/>
                </p:cNvSpPr>
                <p:nvPr/>
              </p:nvSpPr>
              <p:spPr bwMode="auto">
                <a:xfrm>
                  <a:off x="1824" y="528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515" name="Line 27"/>
                <p:cNvSpPr>
                  <a:spLocks noChangeShapeType="1"/>
                </p:cNvSpPr>
                <p:nvPr/>
              </p:nvSpPr>
              <p:spPr bwMode="auto">
                <a:xfrm>
                  <a:off x="2496" y="528"/>
                  <a:ext cx="672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516" name="Line 28"/>
                <p:cNvSpPr>
                  <a:spLocks noChangeShapeType="1"/>
                </p:cNvSpPr>
                <p:nvPr/>
              </p:nvSpPr>
              <p:spPr bwMode="auto">
                <a:xfrm>
                  <a:off x="3840" y="528"/>
                  <a:ext cx="672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517" name="Line 29"/>
                <p:cNvSpPr>
                  <a:spLocks noChangeShapeType="1"/>
                </p:cNvSpPr>
                <p:nvPr/>
              </p:nvSpPr>
              <p:spPr bwMode="auto">
                <a:xfrm>
                  <a:off x="1824" y="1680"/>
                  <a:ext cx="672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518" name="Line 30"/>
                <p:cNvSpPr>
                  <a:spLocks noChangeShapeType="1"/>
                </p:cNvSpPr>
                <p:nvPr/>
              </p:nvSpPr>
              <p:spPr bwMode="auto">
                <a:xfrm>
                  <a:off x="2496" y="528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519" name="Line 31"/>
                <p:cNvSpPr>
                  <a:spLocks noChangeShapeType="1"/>
                </p:cNvSpPr>
                <p:nvPr/>
              </p:nvSpPr>
              <p:spPr bwMode="auto">
                <a:xfrm>
                  <a:off x="3168" y="528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520" name="Line 32"/>
                <p:cNvSpPr>
                  <a:spLocks noChangeShapeType="1"/>
                </p:cNvSpPr>
                <p:nvPr/>
              </p:nvSpPr>
              <p:spPr bwMode="auto">
                <a:xfrm>
                  <a:off x="3840" y="528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521" name="Line 33"/>
                <p:cNvSpPr>
                  <a:spLocks noChangeShapeType="1"/>
                </p:cNvSpPr>
                <p:nvPr/>
              </p:nvSpPr>
              <p:spPr bwMode="auto">
                <a:xfrm>
                  <a:off x="3168" y="1680"/>
                  <a:ext cx="672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522" name="Line 34"/>
                <p:cNvSpPr>
                  <a:spLocks noChangeShapeType="1"/>
                </p:cNvSpPr>
                <p:nvPr/>
              </p:nvSpPr>
              <p:spPr bwMode="auto">
                <a:xfrm>
                  <a:off x="4512" y="1680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523" name="Line 35"/>
                <p:cNvSpPr>
                  <a:spLocks noChangeShapeType="1"/>
                </p:cNvSpPr>
                <p:nvPr/>
              </p:nvSpPr>
              <p:spPr bwMode="auto">
                <a:xfrm>
                  <a:off x="4512" y="528"/>
                  <a:ext cx="0" cy="1152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05510" name="Line 36"/>
              <p:cNvSpPr>
                <a:spLocks noChangeShapeType="1"/>
              </p:cNvSpPr>
              <p:nvPr/>
            </p:nvSpPr>
            <p:spPr bwMode="auto">
              <a:xfrm flipH="1">
                <a:off x="768" y="912"/>
                <a:ext cx="336" cy="0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prstDash val="sysDot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731173" name="Object 37"/>
          <p:cNvGraphicFramePr>
            <a:graphicFrameLocks noChangeAspect="1"/>
          </p:cNvGraphicFramePr>
          <p:nvPr/>
        </p:nvGraphicFramePr>
        <p:xfrm>
          <a:off x="838200" y="3811588"/>
          <a:ext cx="3978275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89" name="公式" r:id="rId3" imgW="1774825" imgH="387350" progId="Equation.3">
                  <p:embed/>
                </p:oleObj>
              </mc:Choice>
              <mc:Fallback>
                <p:oleObj name="公式" r:id="rId3" imgW="1774825" imgH="38735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811588"/>
                        <a:ext cx="3978275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31174" name="Group 38"/>
          <p:cNvGrpSpPr/>
          <p:nvPr/>
        </p:nvGrpSpPr>
        <p:grpSpPr bwMode="auto">
          <a:xfrm>
            <a:off x="755650" y="692150"/>
            <a:ext cx="6232525" cy="2252663"/>
            <a:chOff x="480" y="432"/>
            <a:chExt cx="3926" cy="1419"/>
          </a:xfrm>
        </p:grpSpPr>
        <p:grpSp>
          <p:nvGrpSpPr>
            <p:cNvPr id="105485" name="Group 39"/>
            <p:cNvGrpSpPr/>
            <p:nvPr/>
          </p:nvGrpSpPr>
          <p:grpSpPr bwMode="auto">
            <a:xfrm>
              <a:off x="754" y="624"/>
              <a:ext cx="3652" cy="1227"/>
              <a:chOff x="754" y="624"/>
              <a:chExt cx="3652" cy="1227"/>
            </a:xfrm>
          </p:grpSpPr>
          <p:sp>
            <p:nvSpPr>
              <p:cNvPr id="105501" name="Line 40"/>
              <p:cNvSpPr>
                <a:spLocks noChangeShapeType="1"/>
              </p:cNvSpPr>
              <p:nvPr/>
            </p:nvSpPr>
            <p:spPr bwMode="auto">
              <a:xfrm>
                <a:off x="960" y="624"/>
                <a:ext cx="0" cy="122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502" name="Line 41"/>
              <p:cNvSpPr>
                <a:spLocks noChangeShapeType="1"/>
              </p:cNvSpPr>
              <p:nvPr/>
            </p:nvSpPr>
            <p:spPr bwMode="auto">
              <a:xfrm>
                <a:off x="961" y="1314"/>
                <a:ext cx="341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sm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5503" name="Text Box 42"/>
              <p:cNvSpPr txBox="1">
                <a:spLocks noChangeArrowheads="1"/>
              </p:cNvSpPr>
              <p:nvPr/>
            </p:nvSpPr>
            <p:spPr bwMode="auto">
              <a:xfrm>
                <a:off x="4176" y="1257"/>
                <a:ext cx="23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800" b="1" i="1"/>
                  <a:t>t</a:t>
                </a:r>
                <a:endParaRPr kumimoji="1" lang="en-US" altLang="zh-CN" sz="2800"/>
              </a:p>
            </p:txBody>
          </p:sp>
          <p:sp>
            <p:nvSpPr>
              <p:cNvPr id="105504" name="Text Box 43"/>
              <p:cNvSpPr txBox="1">
                <a:spLocks noChangeArrowheads="1"/>
              </p:cNvSpPr>
              <p:nvPr/>
            </p:nvSpPr>
            <p:spPr bwMode="auto">
              <a:xfrm>
                <a:off x="754" y="1200"/>
                <a:ext cx="23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000" b="1" i="1"/>
                  <a:t>O</a:t>
                </a:r>
                <a:endParaRPr kumimoji="1" lang="en-US" altLang="zh-CN" sz="2000" i="1"/>
              </a:p>
            </p:txBody>
          </p:sp>
        </p:grpSp>
        <p:grpSp>
          <p:nvGrpSpPr>
            <p:cNvPr id="105486" name="Group 44"/>
            <p:cNvGrpSpPr/>
            <p:nvPr/>
          </p:nvGrpSpPr>
          <p:grpSpPr bwMode="auto">
            <a:xfrm>
              <a:off x="480" y="432"/>
              <a:ext cx="3706" cy="1368"/>
              <a:chOff x="480" y="432"/>
              <a:chExt cx="3706" cy="1368"/>
            </a:xfrm>
          </p:grpSpPr>
          <p:grpSp>
            <p:nvGrpSpPr>
              <p:cNvPr id="105487" name="Group 45"/>
              <p:cNvGrpSpPr/>
              <p:nvPr/>
            </p:nvGrpSpPr>
            <p:grpSpPr bwMode="auto">
              <a:xfrm>
                <a:off x="960" y="432"/>
                <a:ext cx="3226" cy="1151"/>
                <a:chOff x="1056" y="528"/>
                <a:chExt cx="4032" cy="1440"/>
              </a:xfrm>
            </p:grpSpPr>
            <p:sp>
              <p:nvSpPr>
                <p:cNvPr id="105490" name="Text Box 46"/>
                <p:cNvSpPr txBox="1">
                  <a:spLocks noChangeArrowheads="1"/>
                </p:cNvSpPr>
                <p:nvPr/>
              </p:nvSpPr>
              <p:spPr bwMode="auto">
                <a:xfrm>
                  <a:off x="1056" y="528"/>
                  <a:ext cx="432" cy="40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38100">
                      <a:solidFill>
                        <a:srgbClr val="290C86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l" eaLnBrk="1" hangingPunct="1">
                    <a:spcBef>
                      <a:spcPct val="50000"/>
                    </a:spcBef>
                  </a:pPr>
                  <a:r>
                    <a:rPr kumimoji="1" lang="en-US" altLang="zh-CN" sz="2800" b="1" i="1"/>
                    <a:t>u</a:t>
                  </a:r>
                  <a:r>
                    <a:rPr kumimoji="1" lang="en-US" altLang="zh-CN" sz="2800" b="1" baseline="-25000"/>
                    <a:t>o</a:t>
                  </a:r>
                  <a:endParaRPr kumimoji="1" lang="en-US" altLang="zh-CN" sz="2800"/>
                </a:p>
              </p:txBody>
            </p:sp>
            <p:grpSp>
              <p:nvGrpSpPr>
                <p:cNvPr id="105491" name="Group 47"/>
                <p:cNvGrpSpPr/>
                <p:nvPr/>
              </p:nvGrpSpPr>
              <p:grpSpPr bwMode="auto">
                <a:xfrm>
                  <a:off x="1056" y="1296"/>
                  <a:ext cx="4032" cy="672"/>
                  <a:chOff x="816" y="768"/>
                  <a:chExt cx="4032" cy="672"/>
                </a:xfrm>
              </p:grpSpPr>
              <p:sp>
                <p:nvSpPr>
                  <p:cNvPr id="105494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1152" y="768"/>
                    <a:ext cx="672" cy="672"/>
                  </a:xfrm>
                  <a:prstGeom prst="line">
                    <a:avLst/>
                  </a:prstGeom>
                  <a:noFill/>
                  <a:ln w="38100">
                    <a:solidFill>
                      <a:srgbClr val="290C86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495" name="Line 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16" y="768"/>
                    <a:ext cx="336" cy="336"/>
                  </a:xfrm>
                  <a:prstGeom prst="line">
                    <a:avLst/>
                  </a:prstGeom>
                  <a:noFill/>
                  <a:ln w="38100">
                    <a:solidFill>
                      <a:srgbClr val="290C86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496" name="Line 5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824" y="768"/>
                    <a:ext cx="672" cy="672"/>
                  </a:xfrm>
                  <a:prstGeom prst="line">
                    <a:avLst/>
                  </a:prstGeom>
                  <a:noFill/>
                  <a:ln w="38100">
                    <a:solidFill>
                      <a:srgbClr val="290C86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497" name="Line 51"/>
                  <p:cNvSpPr>
                    <a:spLocks noChangeShapeType="1"/>
                  </p:cNvSpPr>
                  <p:nvPr/>
                </p:nvSpPr>
                <p:spPr bwMode="auto">
                  <a:xfrm>
                    <a:off x="2496" y="768"/>
                    <a:ext cx="672" cy="672"/>
                  </a:xfrm>
                  <a:prstGeom prst="line">
                    <a:avLst/>
                  </a:prstGeom>
                  <a:noFill/>
                  <a:ln w="38100">
                    <a:solidFill>
                      <a:srgbClr val="290C86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498" name="Line 5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168" y="768"/>
                    <a:ext cx="672" cy="672"/>
                  </a:xfrm>
                  <a:prstGeom prst="line">
                    <a:avLst/>
                  </a:prstGeom>
                  <a:noFill/>
                  <a:ln w="38100">
                    <a:solidFill>
                      <a:srgbClr val="290C86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499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3840" y="768"/>
                    <a:ext cx="672" cy="672"/>
                  </a:xfrm>
                  <a:prstGeom prst="line">
                    <a:avLst/>
                  </a:prstGeom>
                  <a:noFill/>
                  <a:ln w="38100">
                    <a:solidFill>
                      <a:srgbClr val="290C86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05500" name="Line 5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12" y="1104"/>
                    <a:ext cx="336" cy="336"/>
                  </a:xfrm>
                  <a:prstGeom prst="line">
                    <a:avLst/>
                  </a:prstGeom>
                  <a:noFill/>
                  <a:ln w="38100">
                    <a:solidFill>
                      <a:srgbClr val="290C86"/>
                    </a:solidFill>
                    <a:rou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05492" name="Line 55"/>
                <p:cNvSpPr>
                  <a:spLocks noChangeShapeType="1"/>
                </p:cNvSpPr>
                <p:nvPr/>
              </p:nvSpPr>
              <p:spPr bwMode="auto">
                <a:xfrm>
                  <a:off x="1056" y="1968"/>
                  <a:ext cx="1008" cy="0"/>
                </a:xfrm>
                <a:prstGeom prst="line">
                  <a:avLst/>
                </a:prstGeom>
                <a:noFill/>
                <a:ln w="38100">
                  <a:solidFill>
                    <a:srgbClr val="290C86"/>
                  </a:solidFill>
                  <a:prstDash val="sysDot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05493" name="Line 56"/>
                <p:cNvSpPr>
                  <a:spLocks noChangeShapeType="1"/>
                </p:cNvSpPr>
                <p:nvPr/>
              </p:nvSpPr>
              <p:spPr bwMode="auto">
                <a:xfrm>
                  <a:off x="1056" y="1296"/>
                  <a:ext cx="336" cy="0"/>
                </a:xfrm>
                <a:prstGeom prst="line">
                  <a:avLst/>
                </a:prstGeom>
                <a:noFill/>
                <a:ln w="38100">
                  <a:solidFill>
                    <a:srgbClr val="290C86"/>
                  </a:solidFill>
                  <a:prstDash val="sysDot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aphicFrame>
            <p:nvGraphicFramePr>
              <p:cNvPr id="105488" name="Object 57"/>
              <p:cNvGraphicFramePr>
                <a:graphicFrameLocks noChangeAspect="1"/>
              </p:cNvGraphicFramePr>
              <p:nvPr/>
            </p:nvGraphicFramePr>
            <p:xfrm>
              <a:off x="580" y="859"/>
              <a:ext cx="380" cy="38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590" name="Equation" r:id="rId5" imgW="398145" imgH="419735" progId="Equation.3">
                      <p:embed/>
                    </p:oleObj>
                  </mc:Choice>
                  <mc:Fallback>
                    <p:oleObj name="Equation" r:id="rId5" imgW="398145" imgH="419735" progId="Equation.3">
                      <p:embed/>
                      <p:pic>
                        <p:nvPicPr>
                          <p:cNvPr id="0" name="Object 5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0" y="859"/>
                            <a:ext cx="380" cy="38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290C86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5489" name="Object 58"/>
              <p:cNvGraphicFramePr>
                <a:graphicFrameLocks noChangeAspect="1"/>
              </p:cNvGraphicFramePr>
              <p:nvPr/>
            </p:nvGraphicFramePr>
            <p:xfrm>
              <a:off x="480" y="1396"/>
              <a:ext cx="500" cy="4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5591" name="Equation" r:id="rId7" imgW="527050" imgH="419735" progId="Equation.3">
                      <p:embed/>
                    </p:oleObj>
                  </mc:Choice>
                  <mc:Fallback>
                    <p:oleObj name="Equation" r:id="rId7" imgW="527050" imgH="419735" progId="Equation.3">
                      <p:embed/>
                      <p:pic>
                        <p:nvPicPr>
                          <p:cNvPr id="0" name="Object 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80" y="1396"/>
                            <a:ext cx="500" cy="40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290C86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731195" name="Rectangle 59"/>
          <p:cNvSpPr>
            <a:spLocks noChangeArrowheads="1"/>
          </p:cNvSpPr>
          <p:nvPr/>
        </p:nvSpPr>
        <p:spPr bwMode="auto">
          <a:xfrm>
            <a:off x="381000" y="4876800"/>
            <a:ext cx="8153400" cy="141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10000"/>
              </a:spcBef>
            </a:pPr>
            <a:r>
              <a:rPr kumimoji="1" lang="en-US" altLang="zh-CN" sz="2800" b="1">
                <a:ea typeface="楷体_GB2312" pitchFamily="49" charset="-122"/>
              </a:rPr>
              <a:t>    (1)  </a:t>
            </a:r>
            <a:r>
              <a:rPr kumimoji="1" lang="zh-CN" altLang="en-US" sz="2800" b="1">
                <a:ea typeface="楷体_GB2312" pitchFamily="49" charset="-122"/>
              </a:rPr>
              <a:t>改变比较器的输出 </a:t>
            </a:r>
            <a:r>
              <a:rPr kumimoji="1" lang="en-US" altLang="zh-CN" sz="2800" b="1" i="1"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ea typeface="楷体_GB2312" pitchFamily="49" charset="-122"/>
              </a:rPr>
              <a:t>o1</a:t>
            </a:r>
            <a:r>
              <a:rPr kumimoji="1" lang="zh-CN" altLang="en-US" sz="2800" b="1">
                <a:ea typeface="楷体_GB2312" pitchFamily="49" charset="-122"/>
              </a:rPr>
              <a:t>、电阻</a:t>
            </a:r>
            <a:r>
              <a:rPr kumimoji="1" lang="en-US" altLang="zh-CN" sz="2800" b="1" i="1">
                <a:ea typeface="楷体_GB2312" pitchFamily="49" charset="-122"/>
              </a:rPr>
              <a:t>R</a:t>
            </a:r>
            <a:r>
              <a:rPr kumimoji="1" lang="en-US" altLang="zh-CN" sz="2800" b="1" baseline="-25000">
                <a:ea typeface="楷体_GB2312" pitchFamily="49" charset="-122"/>
              </a:rPr>
              <a:t>1 </a:t>
            </a:r>
            <a:r>
              <a:rPr kumimoji="1" lang="zh-CN" altLang="en-US" sz="2800" b="1">
                <a:ea typeface="楷体_GB2312" pitchFamily="49" charset="-122"/>
              </a:rPr>
              <a:t>、</a:t>
            </a:r>
            <a:r>
              <a:rPr kumimoji="1" lang="en-US" altLang="zh-CN" sz="2800" b="1" i="1">
                <a:ea typeface="楷体_GB2312" pitchFamily="49" charset="-122"/>
              </a:rPr>
              <a:t>R</a:t>
            </a:r>
            <a:r>
              <a:rPr kumimoji="1" lang="en-US" altLang="zh-CN" sz="2800" b="1" baseline="-25000">
                <a:ea typeface="楷体_GB2312" pitchFamily="49" charset="-122"/>
              </a:rPr>
              <a:t>2 </a:t>
            </a:r>
            <a:r>
              <a:rPr kumimoji="1" lang="zh-CN" altLang="en-US" sz="2800" b="1">
                <a:ea typeface="楷体_GB2312" pitchFamily="49" charset="-122"/>
              </a:rPr>
              <a:t>即可改变三角波的幅值。</a:t>
            </a:r>
            <a:endParaRPr kumimoji="1" lang="zh-CN" altLang="en-US" sz="2800" b="1">
              <a:ea typeface="楷体_GB2312" pitchFamily="49" charset="-122"/>
            </a:endParaRPr>
          </a:p>
          <a:p>
            <a:pPr algn="l">
              <a:spcBef>
                <a:spcPct val="10000"/>
              </a:spcBef>
            </a:pPr>
            <a:r>
              <a:rPr kumimoji="1" lang="zh-CN" altLang="en-US" sz="2800" b="1">
                <a:ea typeface="楷体_GB2312" pitchFamily="49" charset="-122"/>
              </a:rPr>
              <a:t>    </a:t>
            </a:r>
            <a:r>
              <a:rPr kumimoji="1" lang="en-US" altLang="zh-CN" sz="2800" b="1">
                <a:ea typeface="楷体_GB2312" pitchFamily="49" charset="-122"/>
              </a:rPr>
              <a:t>(2)  </a:t>
            </a:r>
            <a:r>
              <a:rPr kumimoji="1" lang="zh-CN" altLang="en-US" sz="2800" b="1">
                <a:ea typeface="楷体_GB2312" pitchFamily="49" charset="-122"/>
              </a:rPr>
              <a:t>改变积分常数</a:t>
            </a:r>
            <a:r>
              <a:rPr kumimoji="1" lang="en-US" altLang="zh-CN" sz="2800" b="1" i="1">
                <a:ea typeface="楷体_GB2312" pitchFamily="49" charset="-122"/>
              </a:rPr>
              <a:t>RC</a:t>
            </a:r>
            <a:r>
              <a:rPr kumimoji="1" lang="en-US" altLang="zh-CN" sz="2800" b="1">
                <a:ea typeface="楷体_GB2312" pitchFamily="49" charset="-122"/>
              </a:rPr>
              <a:t> </a:t>
            </a:r>
            <a:r>
              <a:rPr kumimoji="1" lang="zh-CN" altLang="en-US" sz="2800" b="1">
                <a:ea typeface="楷体_GB2312" pitchFamily="49" charset="-122"/>
              </a:rPr>
              <a:t>即可改变三角波的频率。</a:t>
            </a:r>
            <a:endParaRPr kumimoji="1" lang="zh-CN" altLang="en-US" sz="2800" b="1">
              <a:ea typeface="楷体_GB2312" pitchFamily="49" charset="-122"/>
            </a:endParaRPr>
          </a:p>
        </p:txBody>
      </p:sp>
      <p:sp>
        <p:nvSpPr>
          <p:cNvPr id="731196" name="Line 60"/>
          <p:cNvSpPr>
            <a:spLocks noChangeShapeType="1"/>
          </p:cNvSpPr>
          <p:nvPr/>
        </p:nvSpPr>
        <p:spPr bwMode="auto">
          <a:xfrm flipH="1">
            <a:off x="2803525" y="1660525"/>
            <a:ext cx="854075" cy="85248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31198" name="Object 62"/>
          <p:cNvGraphicFramePr>
            <a:graphicFrameLocks noChangeAspect="1"/>
          </p:cNvGraphicFramePr>
          <p:nvPr/>
        </p:nvGraphicFramePr>
        <p:xfrm>
          <a:off x="2557463" y="263525"/>
          <a:ext cx="2373312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92" name="公式" r:id="rId9" imgW="914400" imgH="444500" progId="Equation.3">
                  <p:embed/>
                </p:oleObj>
              </mc:Choice>
              <mc:Fallback>
                <p:oleObj name="公式" r:id="rId9" imgW="914400" imgH="44450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463" y="263525"/>
                        <a:ext cx="2373312" cy="1152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1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1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31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731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3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311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1" name="感叹时奏乐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2" dur="500"/>
                                        <p:tgtEl>
                                          <p:spTgt spid="731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3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31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31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1149" grpId="0" autoUpdateAnimBg="0" build="p"/>
      <p:bldP spid="731150" grpId="0" autoUpdateAnimBg="0"/>
      <p:bldP spid="731195" grpId="0" autoUpdateAnimBg="0" build="p"/>
      <p:bldP spid="73119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450850"/>
            <a:ext cx="45720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9.6.3   </a:t>
            </a:r>
            <a:r>
              <a:rPr lang="zh-CN" altLang="en-US" sz="3200" b="1" dirty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锯齿波发生器</a:t>
            </a:r>
            <a:endParaRPr lang="zh-CN" altLang="en-US" sz="3200" b="1" dirty="0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321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" y="808038"/>
            <a:ext cx="1905000" cy="533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lang="zh-CN" altLang="en-US" sz="28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电路</a:t>
            </a:r>
            <a:endParaRPr lang="zh-CN" altLang="en-US" b="1" smtClean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06500" name="Group 4"/>
          <p:cNvGrpSpPr/>
          <p:nvPr/>
        </p:nvGrpSpPr>
        <p:grpSpPr bwMode="auto">
          <a:xfrm>
            <a:off x="838200" y="3557588"/>
            <a:ext cx="6421438" cy="2767012"/>
            <a:chOff x="1033" y="576"/>
            <a:chExt cx="4045" cy="1743"/>
          </a:xfrm>
        </p:grpSpPr>
        <p:sp>
          <p:nvSpPr>
            <p:cNvPr id="732165" name="Rectangle 5"/>
            <p:cNvSpPr>
              <a:spLocks noChangeArrowheads="1"/>
            </p:cNvSpPr>
            <p:nvPr/>
          </p:nvSpPr>
          <p:spPr bwMode="auto">
            <a:xfrm>
              <a:off x="3801" y="576"/>
              <a:ext cx="5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  <a:r>
                <a:rPr kumimoji="1" lang="en-US" altLang="zh-CN" sz="2400" b="1" baseline="-25000"/>
                <a:t>F</a:t>
              </a:r>
              <a:endParaRPr kumimoji="1" lang="en-US" altLang="zh-CN" sz="2400" b="1" baseline="-25000"/>
            </a:p>
          </p:txBody>
        </p:sp>
        <p:sp>
          <p:nvSpPr>
            <p:cNvPr id="732166" name="Text Box 6"/>
            <p:cNvSpPr txBox="1">
              <a:spLocks noChangeArrowheads="1"/>
            </p:cNvSpPr>
            <p:nvPr/>
          </p:nvSpPr>
          <p:spPr bwMode="auto">
            <a:xfrm>
              <a:off x="2736" y="1008"/>
              <a:ext cx="4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u</a:t>
              </a:r>
              <a:r>
                <a:rPr kumimoji="1" lang="en-US" altLang="zh-CN" sz="2800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o1</a:t>
              </a:r>
              <a:endParaRPr kumimoji="1" lang="en-US" altLang="zh-CN" sz="2800" b="1" i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6592" name="Line 7"/>
            <p:cNvSpPr>
              <a:spLocks noChangeShapeType="1"/>
            </p:cNvSpPr>
            <p:nvPr/>
          </p:nvSpPr>
          <p:spPr bwMode="auto">
            <a:xfrm>
              <a:off x="1503" y="96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2168" name="Text Box 8"/>
            <p:cNvSpPr txBox="1">
              <a:spLocks noChangeArrowheads="1"/>
            </p:cNvSpPr>
            <p:nvPr/>
          </p:nvSpPr>
          <p:spPr bwMode="auto">
            <a:xfrm>
              <a:off x="2796" y="1403"/>
              <a:ext cx="3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endParaRPr kumimoji="1" lang="zh-CN" altLang="zh-CN" sz="2800" b="1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6594" name="Line 9"/>
            <p:cNvSpPr>
              <a:spLocks noChangeShapeType="1"/>
            </p:cNvSpPr>
            <p:nvPr/>
          </p:nvSpPr>
          <p:spPr bwMode="auto">
            <a:xfrm>
              <a:off x="1503" y="960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95" name="Line 10"/>
            <p:cNvSpPr>
              <a:spLocks noChangeShapeType="1"/>
            </p:cNvSpPr>
            <p:nvPr/>
          </p:nvSpPr>
          <p:spPr bwMode="auto">
            <a:xfrm>
              <a:off x="2736" y="1369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2171" name="Rectangle 11"/>
            <p:cNvSpPr>
              <a:spLocks noChangeArrowheads="1"/>
            </p:cNvSpPr>
            <p:nvPr/>
          </p:nvSpPr>
          <p:spPr bwMode="auto">
            <a:xfrm>
              <a:off x="2443" y="991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kumimoji="1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6597" name="Rectangle 12"/>
            <p:cNvSpPr>
              <a:spLocks noChangeArrowheads="1"/>
            </p:cNvSpPr>
            <p:nvPr/>
          </p:nvSpPr>
          <p:spPr bwMode="auto">
            <a:xfrm flipV="1">
              <a:off x="2448" y="1321"/>
              <a:ext cx="288" cy="9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6598" name="Group 13"/>
            <p:cNvGrpSpPr/>
            <p:nvPr/>
          </p:nvGrpSpPr>
          <p:grpSpPr bwMode="auto">
            <a:xfrm>
              <a:off x="2832" y="2016"/>
              <a:ext cx="193" cy="144"/>
              <a:chOff x="2591" y="1147"/>
              <a:chExt cx="193" cy="144"/>
            </a:xfrm>
          </p:grpSpPr>
          <p:sp>
            <p:nvSpPr>
              <p:cNvPr id="106666" name="Line 14"/>
              <p:cNvSpPr>
                <a:spLocks noChangeShapeType="1"/>
              </p:cNvSpPr>
              <p:nvPr/>
            </p:nvSpPr>
            <p:spPr bwMode="auto">
              <a:xfrm rot="-5400000">
                <a:off x="2687" y="1051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667" name="AutoShape 15"/>
              <p:cNvSpPr>
                <a:spLocks noChangeArrowheads="1"/>
              </p:cNvSpPr>
              <p:nvPr/>
            </p:nvSpPr>
            <p:spPr bwMode="auto">
              <a:xfrm>
                <a:off x="2592" y="1152"/>
                <a:ext cx="192" cy="139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668" name="Line 16"/>
              <p:cNvSpPr>
                <a:spLocks noChangeShapeType="1"/>
              </p:cNvSpPr>
              <p:nvPr/>
            </p:nvSpPr>
            <p:spPr bwMode="auto">
              <a:xfrm rot="16200000" flipH="1">
                <a:off x="2766" y="1165"/>
                <a:ext cx="3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6599" name="Line 17"/>
            <p:cNvSpPr>
              <a:spLocks noChangeShapeType="1"/>
            </p:cNvSpPr>
            <p:nvPr/>
          </p:nvSpPr>
          <p:spPr bwMode="auto">
            <a:xfrm rot="-5400000">
              <a:off x="2471" y="1814"/>
              <a:ext cx="90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00" name="Line 18"/>
            <p:cNvSpPr>
              <a:spLocks noChangeShapeType="1"/>
            </p:cNvSpPr>
            <p:nvPr/>
          </p:nvSpPr>
          <p:spPr bwMode="auto">
            <a:xfrm>
              <a:off x="2832" y="2256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2179" name="Text Box 19"/>
            <p:cNvSpPr txBox="1">
              <a:spLocks noChangeArrowheads="1"/>
            </p:cNvSpPr>
            <p:nvPr/>
          </p:nvSpPr>
          <p:spPr bwMode="auto">
            <a:xfrm>
              <a:off x="2496" y="1833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</a:t>
              </a:r>
              <a:r>
                <a:rPr kumimoji="1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Z</a:t>
              </a:r>
              <a:endParaRPr kumimoji="1"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106602" name="Group 20"/>
            <p:cNvGrpSpPr/>
            <p:nvPr/>
          </p:nvGrpSpPr>
          <p:grpSpPr bwMode="auto">
            <a:xfrm flipH="1" flipV="1">
              <a:off x="2831" y="1872"/>
              <a:ext cx="193" cy="144"/>
              <a:chOff x="2591" y="1147"/>
              <a:chExt cx="193" cy="144"/>
            </a:xfrm>
          </p:grpSpPr>
          <p:sp>
            <p:nvSpPr>
              <p:cNvPr id="106663" name="Line 21"/>
              <p:cNvSpPr>
                <a:spLocks noChangeShapeType="1"/>
              </p:cNvSpPr>
              <p:nvPr/>
            </p:nvSpPr>
            <p:spPr bwMode="auto">
              <a:xfrm rot="-5400000">
                <a:off x="2687" y="1051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664" name="AutoShape 22"/>
              <p:cNvSpPr>
                <a:spLocks noChangeArrowheads="1"/>
              </p:cNvSpPr>
              <p:nvPr/>
            </p:nvSpPr>
            <p:spPr bwMode="auto">
              <a:xfrm>
                <a:off x="2592" y="1152"/>
                <a:ext cx="192" cy="139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665" name="Line 23"/>
              <p:cNvSpPr>
                <a:spLocks noChangeShapeType="1"/>
              </p:cNvSpPr>
              <p:nvPr/>
            </p:nvSpPr>
            <p:spPr bwMode="auto">
              <a:xfrm rot="16200000" flipH="1">
                <a:off x="2766" y="1165"/>
                <a:ext cx="3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6603" name="Rectangle 24"/>
            <p:cNvSpPr>
              <a:spLocks noChangeArrowheads="1"/>
            </p:cNvSpPr>
            <p:nvPr/>
          </p:nvSpPr>
          <p:spPr bwMode="auto">
            <a:xfrm>
              <a:off x="1920" y="1737"/>
              <a:ext cx="258" cy="9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04" name="Rectangle 25"/>
            <p:cNvSpPr>
              <a:spLocks noChangeArrowheads="1"/>
            </p:cNvSpPr>
            <p:nvPr/>
          </p:nvSpPr>
          <p:spPr bwMode="auto">
            <a:xfrm>
              <a:off x="1326" y="1229"/>
              <a:ext cx="258" cy="9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2186" name="Rectangle 26"/>
            <p:cNvSpPr>
              <a:spLocks noChangeArrowheads="1"/>
            </p:cNvSpPr>
            <p:nvPr/>
          </p:nvSpPr>
          <p:spPr bwMode="auto">
            <a:xfrm>
              <a:off x="1200" y="1833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kumimoji="1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6606" name="Line 27"/>
            <p:cNvSpPr>
              <a:spLocks noChangeShapeType="1"/>
            </p:cNvSpPr>
            <p:nvPr/>
          </p:nvSpPr>
          <p:spPr bwMode="auto">
            <a:xfrm flipH="1">
              <a:off x="1117" y="1267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07" name="Line 28"/>
            <p:cNvSpPr>
              <a:spLocks noChangeShapeType="1"/>
            </p:cNvSpPr>
            <p:nvPr/>
          </p:nvSpPr>
          <p:spPr bwMode="auto">
            <a:xfrm flipH="1">
              <a:off x="2183" y="1776"/>
              <a:ext cx="75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08" name="Rectangle 29" descr="40%"/>
            <p:cNvSpPr>
              <a:spLocks noChangeArrowheads="1"/>
            </p:cNvSpPr>
            <p:nvPr/>
          </p:nvSpPr>
          <p:spPr bwMode="auto">
            <a:xfrm>
              <a:off x="1774" y="1037"/>
              <a:ext cx="518" cy="61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pattFill prst="pct40">
                    <a:fgClr>
                      <a:srgbClr val="FF9900"/>
                    </a:fgClr>
                    <a:bgClr>
                      <a:srgbClr val="FFFFFF"/>
                    </a:bgClr>
                  </a:patt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2190" name="Text Box 30"/>
            <p:cNvSpPr txBox="1">
              <a:spLocks noChangeArrowheads="1"/>
            </p:cNvSpPr>
            <p:nvPr/>
          </p:nvSpPr>
          <p:spPr bwMode="auto">
            <a:xfrm>
              <a:off x="1767" y="1360"/>
              <a:ext cx="22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32191" name="Text Box 31"/>
            <p:cNvSpPr txBox="1">
              <a:spLocks noChangeArrowheads="1"/>
            </p:cNvSpPr>
            <p:nvPr/>
          </p:nvSpPr>
          <p:spPr bwMode="auto">
            <a:xfrm>
              <a:off x="2085" y="1219"/>
              <a:ext cx="4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32192" name="Text Box 32"/>
            <p:cNvSpPr txBox="1">
              <a:spLocks noChangeArrowheads="1"/>
            </p:cNvSpPr>
            <p:nvPr/>
          </p:nvSpPr>
          <p:spPr bwMode="auto">
            <a:xfrm>
              <a:off x="1984" y="1001"/>
              <a:ext cx="5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创艺简宋体" pitchFamily="2" charset="-122"/>
                  <a:sym typeface="Symbol" panose="05050102010706020507" pitchFamily="18" charset="2"/>
                </a:rPr>
                <a:t>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6612" name="Line 33"/>
            <p:cNvSpPr>
              <a:spLocks noChangeShapeType="1"/>
            </p:cNvSpPr>
            <p:nvPr/>
          </p:nvSpPr>
          <p:spPr bwMode="auto">
            <a:xfrm>
              <a:off x="1574" y="1527"/>
              <a:ext cx="1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13" name="Line 34"/>
            <p:cNvSpPr>
              <a:spLocks noChangeShapeType="1"/>
            </p:cNvSpPr>
            <p:nvPr/>
          </p:nvSpPr>
          <p:spPr bwMode="auto">
            <a:xfrm>
              <a:off x="2292" y="1363"/>
              <a:ext cx="1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14" name="Line 35"/>
            <p:cNvSpPr>
              <a:spLocks noChangeShapeType="1"/>
            </p:cNvSpPr>
            <p:nvPr/>
          </p:nvSpPr>
          <p:spPr bwMode="auto">
            <a:xfrm>
              <a:off x="1677" y="864"/>
              <a:ext cx="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15" name="Line 36"/>
            <p:cNvSpPr>
              <a:spLocks noChangeShapeType="1"/>
            </p:cNvSpPr>
            <p:nvPr/>
          </p:nvSpPr>
          <p:spPr bwMode="auto">
            <a:xfrm>
              <a:off x="1574" y="1268"/>
              <a:ext cx="1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2197" name="Text Box 37"/>
            <p:cNvSpPr txBox="1">
              <a:spLocks noChangeArrowheads="1"/>
            </p:cNvSpPr>
            <p:nvPr/>
          </p:nvSpPr>
          <p:spPr bwMode="auto">
            <a:xfrm>
              <a:off x="1774" y="1088"/>
              <a:ext cx="3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–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32198" name="Text Box 38"/>
            <p:cNvSpPr txBox="1">
              <a:spLocks noChangeArrowheads="1"/>
            </p:cNvSpPr>
            <p:nvPr/>
          </p:nvSpPr>
          <p:spPr bwMode="auto">
            <a:xfrm rot="5400000">
              <a:off x="1842" y="1013"/>
              <a:ext cx="2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</a:t>
              </a:r>
              <a:endPara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32199" name="Text Box 39"/>
            <p:cNvSpPr txBox="1">
              <a:spLocks noChangeArrowheads="1"/>
            </p:cNvSpPr>
            <p:nvPr/>
          </p:nvSpPr>
          <p:spPr bwMode="auto">
            <a:xfrm>
              <a:off x="1279" y="896"/>
              <a:ext cx="3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kumimoji="1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106619" name="Group 40"/>
            <p:cNvGrpSpPr/>
            <p:nvPr/>
          </p:nvGrpSpPr>
          <p:grpSpPr bwMode="auto">
            <a:xfrm>
              <a:off x="1033" y="1257"/>
              <a:ext cx="148" cy="153"/>
              <a:chOff x="720" y="2736"/>
              <a:chExt cx="185" cy="192"/>
            </a:xfrm>
          </p:grpSpPr>
          <p:sp>
            <p:nvSpPr>
              <p:cNvPr id="106661" name="Line 41"/>
              <p:cNvSpPr>
                <a:spLocks noChangeShapeType="1"/>
              </p:cNvSpPr>
              <p:nvPr/>
            </p:nvSpPr>
            <p:spPr bwMode="auto">
              <a:xfrm>
                <a:off x="720" y="2928"/>
                <a:ext cx="1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662" name="Line 42"/>
              <p:cNvSpPr>
                <a:spLocks noChangeShapeType="1"/>
              </p:cNvSpPr>
              <p:nvPr/>
            </p:nvSpPr>
            <p:spPr bwMode="auto">
              <a:xfrm>
                <a:off x="816" y="273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32203" name="Text Box 43"/>
            <p:cNvSpPr txBox="1">
              <a:spLocks noChangeArrowheads="1"/>
            </p:cNvSpPr>
            <p:nvPr/>
          </p:nvSpPr>
          <p:spPr bwMode="auto">
            <a:xfrm>
              <a:off x="4512" y="1440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u</a:t>
              </a:r>
              <a:r>
                <a:rPr kumimoji="1" lang="en-US" altLang="zh-CN" sz="2800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</a:t>
              </a:r>
              <a:endPara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6621" name="Line 44"/>
            <p:cNvSpPr>
              <a:spLocks noChangeShapeType="1"/>
            </p:cNvSpPr>
            <p:nvPr/>
          </p:nvSpPr>
          <p:spPr bwMode="auto">
            <a:xfrm>
              <a:off x="4339" y="941"/>
              <a:ext cx="0" cy="13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22" name="Rectangle 45"/>
            <p:cNvSpPr>
              <a:spLocks noChangeArrowheads="1"/>
            </p:cNvSpPr>
            <p:nvPr/>
          </p:nvSpPr>
          <p:spPr bwMode="auto">
            <a:xfrm rot="-5400000">
              <a:off x="3437" y="1840"/>
              <a:ext cx="258" cy="9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2206" name="Text Box 46"/>
            <p:cNvSpPr txBox="1">
              <a:spLocks noChangeArrowheads="1"/>
            </p:cNvSpPr>
            <p:nvPr/>
          </p:nvSpPr>
          <p:spPr bwMode="auto">
            <a:xfrm>
              <a:off x="3600" y="1737"/>
              <a:ext cx="3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kumimoji="1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  <a:endPara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6624" name="Rectangle 47"/>
            <p:cNvSpPr>
              <a:spLocks noChangeArrowheads="1"/>
            </p:cNvSpPr>
            <p:nvPr/>
          </p:nvSpPr>
          <p:spPr bwMode="auto">
            <a:xfrm>
              <a:off x="3178" y="1325"/>
              <a:ext cx="258" cy="9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25" name="Line 48"/>
            <p:cNvSpPr>
              <a:spLocks noChangeShapeType="1"/>
            </p:cNvSpPr>
            <p:nvPr/>
          </p:nvSpPr>
          <p:spPr bwMode="auto">
            <a:xfrm>
              <a:off x="3532" y="941"/>
              <a:ext cx="0" cy="4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2209" name="Rectangle 49"/>
            <p:cNvSpPr>
              <a:spLocks noChangeArrowheads="1"/>
            </p:cNvSpPr>
            <p:nvPr/>
          </p:nvSpPr>
          <p:spPr bwMode="auto">
            <a:xfrm>
              <a:off x="3143" y="1008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kumimoji="1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endPara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6627" name="Line 50"/>
            <p:cNvSpPr>
              <a:spLocks noChangeShapeType="1"/>
            </p:cNvSpPr>
            <p:nvPr/>
          </p:nvSpPr>
          <p:spPr bwMode="auto">
            <a:xfrm>
              <a:off x="3988" y="941"/>
              <a:ext cx="3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28" name="Line 51"/>
            <p:cNvSpPr>
              <a:spLocks noChangeShapeType="1"/>
            </p:cNvSpPr>
            <p:nvPr/>
          </p:nvSpPr>
          <p:spPr bwMode="auto">
            <a:xfrm rot="16200000" flipH="1">
              <a:off x="3470" y="1696"/>
              <a:ext cx="15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6629" name="Group 52"/>
            <p:cNvGrpSpPr/>
            <p:nvPr/>
          </p:nvGrpSpPr>
          <p:grpSpPr bwMode="auto">
            <a:xfrm>
              <a:off x="3477" y="2016"/>
              <a:ext cx="148" cy="153"/>
              <a:chOff x="720" y="2736"/>
              <a:chExt cx="185" cy="192"/>
            </a:xfrm>
          </p:grpSpPr>
          <p:sp>
            <p:nvSpPr>
              <p:cNvPr id="106659" name="Line 53"/>
              <p:cNvSpPr>
                <a:spLocks noChangeShapeType="1"/>
              </p:cNvSpPr>
              <p:nvPr/>
            </p:nvSpPr>
            <p:spPr bwMode="auto">
              <a:xfrm>
                <a:off x="720" y="2928"/>
                <a:ext cx="1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660" name="Line 54"/>
              <p:cNvSpPr>
                <a:spLocks noChangeShapeType="1"/>
              </p:cNvSpPr>
              <p:nvPr/>
            </p:nvSpPr>
            <p:spPr bwMode="auto">
              <a:xfrm>
                <a:off x="816" y="273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6630" name="Line 55"/>
            <p:cNvSpPr>
              <a:spLocks noChangeShapeType="1"/>
            </p:cNvSpPr>
            <p:nvPr/>
          </p:nvSpPr>
          <p:spPr bwMode="auto">
            <a:xfrm>
              <a:off x="3532" y="941"/>
              <a:ext cx="38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6631" name="Group 56"/>
            <p:cNvGrpSpPr/>
            <p:nvPr/>
          </p:nvGrpSpPr>
          <p:grpSpPr bwMode="auto">
            <a:xfrm>
              <a:off x="4445" y="1862"/>
              <a:ext cx="163" cy="106"/>
              <a:chOff x="2448" y="2832"/>
              <a:chExt cx="185" cy="96"/>
            </a:xfrm>
          </p:grpSpPr>
          <p:sp>
            <p:nvSpPr>
              <p:cNvPr id="106657" name="Line 57"/>
              <p:cNvSpPr>
                <a:spLocks noChangeShapeType="1"/>
              </p:cNvSpPr>
              <p:nvPr/>
            </p:nvSpPr>
            <p:spPr bwMode="auto">
              <a:xfrm>
                <a:off x="2448" y="2928"/>
                <a:ext cx="1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658" name="Line 58"/>
              <p:cNvSpPr>
                <a:spLocks noChangeShapeType="1"/>
              </p:cNvSpPr>
              <p:nvPr/>
            </p:nvSpPr>
            <p:spPr bwMode="auto">
              <a:xfrm>
                <a:off x="2544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32219" name="Rectangle 59"/>
            <p:cNvSpPr>
              <a:spLocks noChangeArrowheads="1"/>
            </p:cNvSpPr>
            <p:nvPr/>
          </p:nvSpPr>
          <p:spPr bwMode="auto">
            <a:xfrm>
              <a:off x="4540" y="1296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  <a:endPara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32220" name="Rectangle 60"/>
            <p:cNvSpPr>
              <a:spLocks noChangeArrowheads="1"/>
            </p:cNvSpPr>
            <p:nvPr/>
          </p:nvSpPr>
          <p:spPr bwMode="auto">
            <a:xfrm>
              <a:off x="4512" y="1632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–</a:t>
              </a:r>
              <a:endPara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6634" name="Rectangle 61" descr="40%"/>
            <p:cNvSpPr>
              <a:spLocks noChangeArrowheads="1"/>
            </p:cNvSpPr>
            <p:nvPr/>
          </p:nvSpPr>
          <p:spPr bwMode="auto">
            <a:xfrm>
              <a:off x="3725" y="1133"/>
              <a:ext cx="518" cy="61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pattFill prst="pct40">
                    <a:fgClr>
                      <a:srgbClr val="FF9900"/>
                    </a:fgClr>
                    <a:bgClr>
                      <a:srgbClr val="FFFFFF"/>
                    </a:bgClr>
                  </a:patt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2222" name="Text Box 62"/>
            <p:cNvSpPr txBox="1">
              <a:spLocks noChangeArrowheads="1"/>
            </p:cNvSpPr>
            <p:nvPr/>
          </p:nvSpPr>
          <p:spPr bwMode="auto">
            <a:xfrm>
              <a:off x="3718" y="1456"/>
              <a:ext cx="22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32223" name="Text Box 63"/>
            <p:cNvSpPr txBox="1">
              <a:spLocks noChangeArrowheads="1"/>
            </p:cNvSpPr>
            <p:nvPr/>
          </p:nvSpPr>
          <p:spPr bwMode="auto">
            <a:xfrm>
              <a:off x="4036" y="1315"/>
              <a:ext cx="4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32224" name="Text Box 64"/>
            <p:cNvSpPr txBox="1">
              <a:spLocks noChangeArrowheads="1"/>
            </p:cNvSpPr>
            <p:nvPr/>
          </p:nvSpPr>
          <p:spPr bwMode="auto">
            <a:xfrm>
              <a:off x="3935" y="1097"/>
              <a:ext cx="5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创艺简宋体" pitchFamily="2" charset="-122"/>
                  <a:sym typeface="Symbol" panose="05050102010706020507" pitchFamily="18" charset="2"/>
                </a:rPr>
                <a:t>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6638" name="Line 65"/>
            <p:cNvSpPr>
              <a:spLocks noChangeShapeType="1"/>
            </p:cNvSpPr>
            <p:nvPr/>
          </p:nvSpPr>
          <p:spPr bwMode="auto">
            <a:xfrm>
              <a:off x="3550" y="1623"/>
              <a:ext cx="1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39" name="Line 66"/>
            <p:cNvSpPr>
              <a:spLocks noChangeShapeType="1"/>
            </p:cNvSpPr>
            <p:nvPr/>
          </p:nvSpPr>
          <p:spPr bwMode="auto">
            <a:xfrm>
              <a:off x="4243" y="1459"/>
              <a:ext cx="2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40" name="Line 67"/>
            <p:cNvSpPr>
              <a:spLocks noChangeShapeType="1"/>
            </p:cNvSpPr>
            <p:nvPr/>
          </p:nvSpPr>
          <p:spPr bwMode="auto">
            <a:xfrm>
              <a:off x="3529" y="960"/>
              <a:ext cx="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41" name="Line 68"/>
            <p:cNvSpPr>
              <a:spLocks noChangeShapeType="1"/>
            </p:cNvSpPr>
            <p:nvPr/>
          </p:nvSpPr>
          <p:spPr bwMode="auto">
            <a:xfrm>
              <a:off x="3436" y="1376"/>
              <a:ext cx="2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2229" name="Text Box 69"/>
            <p:cNvSpPr txBox="1">
              <a:spLocks noChangeArrowheads="1"/>
            </p:cNvSpPr>
            <p:nvPr/>
          </p:nvSpPr>
          <p:spPr bwMode="auto">
            <a:xfrm>
              <a:off x="3725" y="1184"/>
              <a:ext cx="3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–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32230" name="Text Box 70"/>
            <p:cNvSpPr txBox="1">
              <a:spLocks noChangeArrowheads="1"/>
            </p:cNvSpPr>
            <p:nvPr/>
          </p:nvSpPr>
          <p:spPr bwMode="auto">
            <a:xfrm rot="5400000">
              <a:off x="3793" y="1109"/>
              <a:ext cx="2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</a:t>
              </a:r>
              <a:endPara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6644" name="Oval 71"/>
            <p:cNvSpPr>
              <a:spLocks noChangeArrowheads="1"/>
            </p:cNvSpPr>
            <p:nvPr/>
          </p:nvSpPr>
          <p:spPr bwMode="auto">
            <a:xfrm>
              <a:off x="4492" y="1425"/>
              <a:ext cx="63" cy="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45" name="Oval 72"/>
            <p:cNvSpPr>
              <a:spLocks noChangeArrowheads="1"/>
            </p:cNvSpPr>
            <p:nvPr/>
          </p:nvSpPr>
          <p:spPr bwMode="auto">
            <a:xfrm>
              <a:off x="4497" y="1809"/>
              <a:ext cx="63" cy="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46" name="Line 73"/>
            <p:cNvSpPr>
              <a:spLocks noChangeShapeType="1"/>
            </p:cNvSpPr>
            <p:nvPr/>
          </p:nvSpPr>
          <p:spPr bwMode="auto">
            <a:xfrm>
              <a:off x="3916" y="864"/>
              <a:ext cx="0" cy="19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47" name="Line 74"/>
            <p:cNvSpPr>
              <a:spLocks noChangeShapeType="1"/>
            </p:cNvSpPr>
            <p:nvPr/>
          </p:nvSpPr>
          <p:spPr bwMode="auto">
            <a:xfrm>
              <a:off x="3964" y="864"/>
              <a:ext cx="0" cy="19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2235" name="Rectangle 75"/>
            <p:cNvSpPr>
              <a:spLocks noChangeArrowheads="1"/>
            </p:cNvSpPr>
            <p:nvPr/>
          </p:nvSpPr>
          <p:spPr bwMode="auto">
            <a:xfrm>
              <a:off x="3885" y="1427"/>
              <a:ext cx="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kumimoji="1" lang="en-US" altLang="zh-CN" sz="2800" b="1">
                  <a:solidFill>
                    <a:srgbClr val="FF4545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kumimoji="1" lang="en-US" altLang="zh-CN" sz="2800" b="1" baseline="-25000">
                  <a:solidFill>
                    <a:srgbClr val="FF4545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kumimoji="1" lang="en-US" altLang="zh-CN" sz="2800" b="1" baseline="-25000">
                <a:solidFill>
                  <a:srgbClr val="FF4545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32236" name="Rectangle 76"/>
            <p:cNvSpPr>
              <a:spLocks noChangeArrowheads="1"/>
            </p:cNvSpPr>
            <p:nvPr/>
          </p:nvSpPr>
          <p:spPr bwMode="auto">
            <a:xfrm>
              <a:off x="1963" y="1329"/>
              <a:ext cx="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solidFill>
                    <a:srgbClr val="FF4545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kumimoji="1" lang="en-US" altLang="zh-CN" sz="2800" b="1" baseline="-25000">
                  <a:solidFill>
                    <a:srgbClr val="FF4545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kumimoji="1" lang="en-US" altLang="zh-CN" sz="2800" b="1" baseline="-25000">
                <a:solidFill>
                  <a:srgbClr val="FF4545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6650" name="Line 77"/>
            <p:cNvSpPr>
              <a:spLocks noChangeShapeType="1"/>
            </p:cNvSpPr>
            <p:nvPr/>
          </p:nvSpPr>
          <p:spPr bwMode="auto">
            <a:xfrm>
              <a:off x="1572" y="2304"/>
              <a:ext cx="276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51" name="Rectangle 78"/>
            <p:cNvSpPr>
              <a:spLocks noChangeArrowheads="1"/>
            </p:cNvSpPr>
            <p:nvPr/>
          </p:nvSpPr>
          <p:spPr bwMode="auto">
            <a:xfrm rot="-5400000">
              <a:off x="1453" y="1985"/>
              <a:ext cx="258" cy="9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52" name="Line 79"/>
            <p:cNvSpPr>
              <a:spLocks noChangeShapeType="1"/>
            </p:cNvSpPr>
            <p:nvPr/>
          </p:nvSpPr>
          <p:spPr bwMode="auto">
            <a:xfrm>
              <a:off x="1584" y="1536"/>
              <a:ext cx="0" cy="3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53" name="Line 80"/>
            <p:cNvSpPr>
              <a:spLocks noChangeShapeType="1"/>
            </p:cNvSpPr>
            <p:nvPr/>
          </p:nvSpPr>
          <p:spPr bwMode="auto">
            <a:xfrm>
              <a:off x="1584" y="2154"/>
              <a:ext cx="0" cy="15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654" name="Line 81"/>
            <p:cNvSpPr>
              <a:spLocks noChangeShapeType="1"/>
            </p:cNvSpPr>
            <p:nvPr/>
          </p:nvSpPr>
          <p:spPr bwMode="auto">
            <a:xfrm flipH="1">
              <a:off x="1582" y="1776"/>
              <a:ext cx="33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2242" name="Text Box 82"/>
            <p:cNvSpPr txBox="1">
              <a:spLocks noChangeArrowheads="1"/>
            </p:cNvSpPr>
            <p:nvPr/>
          </p:nvSpPr>
          <p:spPr bwMode="auto">
            <a:xfrm>
              <a:off x="1903" y="1776"/>
              <a:ext cx="3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kumimoji="1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6656" name="Oval 83"/>
            <p:cNvSpPr>
              <a:spLocks noChangeArrowheads="1"/>
            </p:cNvSpPr>
            <p:nvPr/>
          </p:nvSpPr>
          <p:spPr bwMode="auto">
            <a:xfrm>
              <a:off x="4307" y="1429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32244" name="Rectangle 84"/>
          <p:cNvSpPr>
            <a:spLocks noChangeArrowheads="1"/>
          </p:cNvSpPr>
          <p:nvPr/>
        </p:nvSpPr>
        <p:spPr bwMode="auto">
          <a:xfrm>
            <a:off x="514350" y="3657600"/>
            <a:ext cx="233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1"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三角波发生器</a:t>
            </a:r>
            <a:endParaRPr kumimoji="1" lang="zh-CN" altLang="en-US" sz="2800" b="1"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  <p:grpSp>
        <p:nvGrpSpPr>
          <p:cNvPr id="732245" name="Group 85"/>
          <p:cNvGrpSpPr/>
          <p:nvPr/>
        </p:nvGrpSpPr>
        <p:grpSpPr bwMode="auto">
          <a:xfrm>
            <a:off x="838200" y="738188"/>
            <a:ext cx="6421438" cy="2767012"/>
            <a:chOff x="1033" y="465"/>
            <a:chExt cx="4045" cy="1743"/>
          </a:xfrm>
        </p:grpSpPr>
        <p:sp>
          <p:nvSpPr>
            <p:cNvPr id="732246" name="Rectangle 86"/>
            <p:cNvSpPr>
              <a:spLocks noChangeArrowheads="1"/>
            </p:cNvSpPr>
            <p:nvPr/>
          </p:nvSpPr>
          <p:spPr bwMode="auto">
            <a:xfrm>
              <a:off x="3801" y="465"/>
              <a:ext cx="5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  <a:r>
                <a:rPr kumimoji="1" lang="en-US" altLang="zh-CN" sz="2400" b="1" baseline="-25000"/>
                <a:t>F</a:t>
              </a:r>
              <a:endParaRPr kumimoji="1" lang="en-US" altLang="zh-CN" sz="2400" b="1" baseline="-25000"/>
            </a:p>
          </p:txBody>
        </p:sp>
        <p:sp>
          <p:nvSpPr>
            <p:cNvPr id="106505" name="Line 87"/>
            <p:cNvSpPr>
              <a:spLocks noChangeShapeType="1"/>
            </p:cNvSpPr>
            <p:nvPr/>
          </p:nvSpPr>
          <p:spPr bwMode="auto">
            <a:xfrm>
              <a:off x="1503" y="849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2248" name="Text Box 88"/>
            <p:cNvSpPr txBox="1">
              <a:spLocks noChangeArrowheads="1"/>
            </p:cNvSpPr>
            <p:nvPr/>
          </p:nvSpPr>
          <p:spPr bwMode="auto">
            <a:xfrm>
              <a:off x="2796" y="1292"/>
              <a:ext cx="3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endParaRPr kumimoji="1" lang="zh-CN" altLang="zh-CN" sz="2800" b="1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6507" name="Line 89"/>
            <p:cNvSpPr>
              <a:spLocks noChangeShapeType="1"/>
            </p:cNvSpPr>
            <p:nvPr/>
          </p:nvSpPr>
          <p:spPr bwMode="auto">
            <a:xfrm>
              <a:off x="1503" y="849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08" name="Line 90"/>
            <p:cNvSpPr>
              <a:spLocks noChangeShapeType="1"/>
            </p:cNvSpPr>
            <p:nvPr/>
          </p:nvSpPr>
          <p:spPr bwMode="auto">
            <a:xfrm>
              <a:off x="2736" y="1258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2251" name="Rectangle 91"/>
            <p:cNvSpPr>
              <a:spLocks noChangeArrowheads="1"/>
            </p:cNvSpPr>
            <p:nvPr/>
          </p:nvSpPr>
          <p:spPr bwMode="auto">
            <a:xfrm>
              <a:off x="2443" y="880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kumimoji="1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6510" name="Rectangle 92"/>
            <p:cNvSpPr>
              <a:spLocks noChangeArrowheads="1"/>
            </p:cNvSpPr>
            <p:nvPr/>
          </p:nvSpPr>
          <p:spPr bwMode="auto">
            <a:xfrm flipV="1">
              <a:off x="2448" y="1210"/>
              <a:ext cx="288" cy="9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6511" name="Group 93"/>
            <p:cNvGrpSpPr/>
            <p:nvPr/>
          </p:nvGrpSpPr>
          <p:grpSpPr bwMode="auto">
            <a:xfrm>
              <a:off x="2832" y="1905"/>
              <a:ext cx="193" cy="144"/>
              <a:chOff x="2591" y="1147"/>
              <a:chExt cx="193" cy="144"/>
            </a:xfrm>
          </p:grpSpPr>
          <p:sp>
            <p:nvSpPr>
              <p:cNvPr id="106587" name="Line 94"/>
              <p:cNvSpPr>
                <a:spLocks noChangeShapeType="1"/>
              </p:cNvSpPr>
              <p:nvPr/>
            </p:nvSpPr>
            <p:spPr bwMode="auto">
              <a:xfrm rot="-5400000">
                <a:off x="2687" y="1051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588" name="AutoShape 95"/>
              <p:cNvSpPr>
                <a:spLocks noChangeArrowheads="1"/>
              </p:cNvSpPr>
              <p:nvPr/>
            </p:nvSpPr>
            <p:spPr bwMode="auto">
              <a:xfrm>
                <a:off x="2592" y="1152"/>
                <a:ext cx="192" cy="139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589" name="Line 96"/>
              <p:cNvSpPr>
                <a:spLocks noChangeShapeType="1"/>
              </p:cNvSpPr>
              <p:nvPr/>
            </p:nvSpPr>
            <p:spPr bwMode="auto">
              <a:xfrm rot="16200000" flipH="1">
                <a:off x="2766" y="1165"/>
                <a:ext cx="3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6512" name="Line 97"/>
            <p:cNvSpPr>
              <a:spLocks noChangeShapeType="1"/>
            </p:cNvSpPr>
            <p:nvPr/>
          </p:nvSpPr>
          <p:spPr bwMode="auto">
            <a:xfrm rot="-5400000">
              <a:off x="2249" y="1481"/>
              <a:ext cx="13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3" name="Line 98"/>
            <p:cNvSpPr>
              <a:spLocks noChangeShapeType="1"/>
            </p:cNvSpPr>
            <p:nvPr/>
          </p:nvSpPr>
          <p:spPr bwMode="auto">
            <a:xfrm>
              <a:off x="2832" y="2145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2259" name="Text Box 99"/>
            <p:cNvSpPr txBox="1">
              <a:spLocks noChangeArrowheads="1"/>
            </p:cNvSpPr>
            <p:nvPr/>
          </p:nvSpPr>
          <p:spPr bwMode="auto">
            <a:xfrm>
              <a:off x="2496" y="1722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</a:t>
              </a:r>
              <a:r>
                <a:rPr kumimoji="1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Z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106515" name="Group 100"/>
            <p:cNvGrpSpPr/>
            <p:nvPr/>
          </p:nvGrpSpPr>
          <p:grpSpPr bwMode="auto">
            <a:xfrm flipH="1" flipV="1">
              <a:off x="2831" y="1761"/>
              <a:ext cx="193" cy="144"/>
              <a:chOff x="2591" y="1147"/>
              <a:chExt cx="193" cy="144"/>
            </a:xfrm>
          </p:grpSpPr>
          <p:sp>
            <p:nvSpPr>
              <p:cNvPr id="106584" name="Line 101"/>
              <p:cNvSpPr>
                <a:spLocks noChangeShapeType="1"/>
              </p:cNvSpPr>
              <p:nvPr/>
            </p:nvSpPr>
            <p:spPr bwMode="auto">
              <a:xfrm rot="-5400000">
                <a:off x="2687" y="1051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585" name="AutoShape 102"/>
              <p:cNvSpPr>
                <a:spLocks noChangeArrowheads="1"/>
              </p:cNvSpPr>
              <p:nvPr/>
            </p:nvSpPr>
            <p:spPr bwMode="auto">
              <a:xfrm>
                <a:off x="2592" y="1152"/>
                <a:ext cx="192" cy="139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586" name="Line 103"/>
              <p:cNvSpPr>
                <a:spLocks noChangeShapeType="1"/>
              </p:cNvSpPr>
              <p:nvPr/>
            </p:nvSpPr>
            <p:spPr bwMode="auto">
              <a:xfrm rot="16200000" flipH="1">
                <a:off x="2766" y="1165"/>
                <a:ext cx="3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6516" name="Rectangle 104"/>
            <p:cNvSpPr>
              <a:spLocks noChangeArrowheads="1"/>
            </p:cNvSpPr>
            <p:nvPr/>
          </p:nvSpPr>
          <p:spPr bwMode="auto">
            <a:xfrm>
              <a:off x="1920" y="1626"/>
              <a:ext cx="258" cy="9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17" name="Rectangle 105"/>
            <p:cNvSpPr>
              <a:spLocks noChangeArrowheads="1"/>
            </p:cNvSpPr>
            <p:nvPr/>
          </p:nvSpPr>
          <p:spPr bwMode="auto">
            <a:xfrm>
              <a:off x="1326" y="1118"/>
              <a:ext cx="258" cy="9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2266" name="Rectangle 106"/>
            <p:cNvSpPr>
              <a:spLocks noChangeArrowheads="1"/>
            </p:cNvSpPr>
            <p:nvPr/>
          </p:nvSpPr>
          <p:spPr bwMode="auto">
            <a:xfrm>
              <a:off x="1200" y="1722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kumimoji="1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6519" name="Line 107"/>
            <p:cNvSpPr>
              <a:spLocks noChangeShapeType="1"/>
            </p:cNvSpPr>
            <p:nvPr/>
          </p:nvSpPr>
          <p:spPr bwMode="auto">
            <a:xfrm flipH="1">
              <a:off x="1117" y="1156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0" name="Line 108"/>
            <p:cNvSpPr>
              <a:spLocks noChangeShapeType="1"/>
            </p:cNvSpPr>
            <p:nvPr/>
          </p:nvSpPr>
          <p:spPr bwMode="auto">
            <a:xfrm flipH="1">
              <a:off x="2183" y="1665"/>
              <a:ext cx="75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1" name="Rectangle 109" descr="40%"/>
            <p:cNvSpPr>
              <a:spLocks noChangeArrowheads="1"/>
            </p:cNvSpPr>
            <p:nvPr/>
          </p:nvSpPr>
          <p:spPr bwMode="auto">
            <a:xfrm>
              <a:off x="1774" y="926"/>
              <a:ext cx="518" cy="61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pattFill prst="pct40">
                    <a:fgClr>
                      <a:srgbClr val="FF9900"/>
                    </a:fgClr>
                    <a:bgClr>
                      <a:srgbClr val="FFFFFF"/>
                    </a:bgClr>
                  </a:patt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2270" name="Text Box 110"/>
            <p:cNvSpPr txBox="1">
              <a:spLocks noChangeArrowheads="1"/>
            </p:cNvSpPr>
            <p:nvPr/>
          </p:nvSpPr>
          <p:spPr bwMode="auto">
            <a:xfrm>
              <a:off x="1767" y="1249"/>
              <a:ext cx="22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32271" name="Text Box 111"/>
            <p:cNvSpPr txBox="1">
              <a:spLocks noChangeArrowheads="1"/>
            </p:cNvSpPr>
            <p:nvPr/>
          </p:nvSpPr>
          <p:spPr bwMode="auto">
            <a:xfrm>
              <a:off x="2085" y="1108"/>
              <a:ext cx="4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32272" name="Text Box 112"/>
            <p:cNvSpPr txBox="1">
              <a:spLocks noChangeArrowheads="1"/>
            </p:cNvSpPr>
            <p:nvPr/>
          </p:nvSpPr>
          <p:spPr bwMode="auto">
            <a:xfrm>
              <a:off x="1984" y="890"/>
              <a:ext cx="5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创艺简宋体" pitchFamily="2" charset="-122"/>
                  <a:sym typeface="Symbol" panose="05050102010706020507" pitchFamily="18" charset="2"/>
                </a:rPr>
                <a:t>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6525" name="Line 113"/>
            <p:cNvSpPr>
              <a:spLocks noChangeShapeType="1"/>
            </p:cNvSpPr>
            <p:nvPr/>
          </p:nvSpPr>
          <p:spPr bwMode="auto">
            <a:xfrm>
              <a:off x="1574" y="1416"/>
              <a:ext cx="1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6" name="Line 114"/>
            <p:cNvSpPr>
              <a:spLocks noChangeShapeType="1"/>
            </p:cNvSpPr>
            <p:nvPr/>
          </p:nvSpPr>
          <p:spPr bwMode="auto">
            <a:xfrm>
              <a:off x="2292" y="1252"/>
              <a:ext cx="1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7" name="Line 115"/>
            <p:cNvSpPr>
              <a:spLocks noChangeShapeType="1"/>
            </p:cNvSpPr>
            <p:nvPr/>
          </p:nvSpPr>
          <p:spPr bwMode="auto">
            <a:xfrm>
              <a:off x="1677" y="753"/>
              <a:ext cx="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28" name="Line 116"/>
            <p:cNvSpPr>
              <a:spLocks noChangeShapeType="1"/>
            </p:cNvSpPr>
            <p:nvPr/>
          </p:nvSpPr>
          <p:spPr bwMode="auto">
            <a:xfrm>
              <a:off x="1574" y="1157"/>
              <a:ext cx="1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2277" name="Text Box 117"/>
            <p:cNvSpPr txBox="1">
              <a:spLocks noChangeArrowheads="1"/>
            </p:cNvSpPr>
            <p:nvPr/>
          </p:nvSpPr>
          <p:spPr bwMode="auto">
            <a:xfrm>
              <a:off x="1774" y="977"/>
              <a:ext cx="3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–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32278" name="Text Box 118"/>
            <p:cNvSpPr txBox="1">
              <a:spLocks noChangeArrowheads="1"/>
            </p:cNvSpPr>
            <p:nvPr/>
          </p:nvSpPr>
          <p:spPr bwMode="auto">
            <a:xfrm rot="5400000">
              <a:off x="1842" y="902"/>
              <a:ext cx="2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</a:t>
              </a:r>
              <a:endPara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32279" name="Text Box 119"/>
            <p:cNvSpPr txBox="1">
              <a:spLocks noChangeArrowheads="1"/>
            </p:cNvSpPr>
            <p:nvPr/>
          </p:nvSpPr>
          <p:spPr bwMode="auto">
            <a:xfrm>
              <a:off x="1279" y="785"/>
              <a:ext cx="3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kumimoji="1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106532" name="Group 120"/>
            <p:cNvGrpSpPr/>
            <p:nvPr/>
          </p:nvGrpSpPr>
          <p:grpSpPr bwMode="auto">
            <a:xfrm>
              <a:off x="1033" y="1146"/>
              <a:ext cx="148" cy="153"/>
              <a:chOff x="720" y="2736"/>
              <a:chExt cx="185" cy="192"/>
            </a:xfrm>
          </p:grpSpPr>
          <p:sp>
            <p:nvSpPr>
              <p:cNvPr id="106582" name="Line 121"/>
              <p:cNvSpPr>
                <a:spLocks noChangeShapeType="1"/>
              </p:cNvSpPr>
              <p:nvPr/>
            </p:nvSpPr>
            <p:spPr bwMode="auto">
              <a:xfrm>
                <a:off x="720" y="2928"/>
                <a:ext cx="1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583" name="Line 122"/>
              <p:cNvSpPr>
                <a:spLocks noChangeShapeType="1"/>
              </p:cNvSpPr>
              <p:nvPr/>
            </p:nvSpPr>
            <p:spPr bwMode="auto">
              <a:xfrm>
                <a:off x="816" y="273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32283" name="Text Box 123"/>
            <p:cNvSpPr txBox="1">
              <a:spLocks noChangeArrowheads="1"/>
            </p:cNvSpPr>
            <p:nvPr/>
          </p:nvSpPr>
          <p:spPr bwMode="auto">
            <a:xfrm>
              <a:off x="4512" y="1329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u</a:t>
              </a:r>
              <a:r>
                <a:rPr kumimoji="1" lang="en-US" altLang="zh-CN" sz="2800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</a:t>
              </a:r>
              <a:endPara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6534" name="Line 124"/>
            <p:cNvSpPr>
              <a:spLocks noChangeShapeType="1"/>
            </p:cNvSpPr>
            <p:nvPr/>
          </p:nvSpPr>
          <p:spPr bwMode="auto">
            <a:xfrm>
              <a:off x="4339" y="830"/>
              <a:ext cx="0" cy="13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35" name="Rectangle 125"/>
            <p:cNvSpPr>
              <a:spLocks noChangeArrowheads="1"/>
            </p:cNvSpPr>
            <p:nvPr/>
          </p:nvSpPr>
          <p:spPr bwMode="auto">
            <a:xfrm rot="-5400000">
              <a:off x="3437" y="1729"/>
              <a:ext cx="258" cy="9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2286" name="Text Box 126"/>
            <p:cNvSpPr txBox="1">
              <a:spLocks noChangeArrowheads="1"/>
            </p:cNvSpPr>
            <p:nvPr/>
          </p:nvSpPr>
          <p:spPr bwMode="auto">
            <a:xfrm>
              <a:off x="3600" y="1626"/>
              <a:ext cx="3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kumimoji="1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  <a:endPara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6537" name="Rectangle 127"/>
            <p:cNvSpPr>
              <a:spLocks noChangeArrowheads="1"/>
            </p:cNvSpPr>
            <p:nvPr/>
          </p:nvSpPr>
          <p:spPr bwMode="auto">
            <a:xfrm>
              <a:off x="3178" y="1214"/>
              <a:ext cx="258" cy="9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38" name="Line 128"/>
            <p:cNvSpPr>
              <a:spLocks noChangeShapeType="1"/>
            </p:cNvSpPr>
            <p:nvPr/>
          </p:nvSpPr>
          <p:spPr bwMode="auto">
            <a:xfrm>
              <a:off x="3648" y="830"/>
              <a:ext cx="0" cy="4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2289" name="Rectangle 129"/>
            <p:cNvSpPr>
              <a:spLocks noChangeArrowheads="1"/>
            </p:cNvSpPr>
            <p:nvPr/>
          </p:nvSpPr>
          <p:spPr bwMode="auto">
            <a:xfrm>
              <a:off x="3143" y="897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kumimoji="1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endPara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6540" name="Line 130"/>
            <p:cNvSpPr>
              <a:spLocks noChangeShapeType="1"/>
            </p:cNvSpPr>
            <p:nvPr/>
          </p:nvSpPr>
          <p:spPr bwMode="auto">
            <a:xfrm>
              <a:off x="3988" y="830"/>
              <a:ext cx="3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41" name="Line 131"/>
            <p:cNvSpPr>
              <a:spLocks noChangeShapeType="1"/>
            </p:cNvSpPr>
            <p:nvPr/>
          </p:nvSpPr>
          <p:spPr bwMode="auto">
            <a:xfrm rot="16200000" flipH="1">
              <a:off x="3470" y="1585"/>
              <a:ext cx="15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6542" name="Group 132"/>
            <p:cNvGrpSpPr/>
            <p:nvPr/>
          </p:nvGrpSpPr>
          <p:grpSpPr bwMode="auto">
            <a:xfrm>
              <a:off x="3477" y="1905"/>
              <a:ext cx="148" cy="153"/>
              <a:chOff x="720" y="2736"/>
              <a:chExt cx="185" cy="192"/>
            </a:xfrm>
          </p:grpSpPr>
          <p:sp>
            <p:nvSpPr>
              <p:cNvPr id="106580" name="Line 133"/>
              <p:cNvSpPr>
                <a:spLocks noChangeShapeType="1"/>
              </p:cNvSpPr>
              <p:nvPr/>
            </p:nvSpPr>
            <p:spPr bwMode="auto">
              <a:xfrm>
                <a:off x="720" y="2928"/>
                <a:ext cx="1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581" name="Line 134"/>
              <p:cNvSpPr>
                <a:spLocks noChangeShapeType="1"/>
              </p:cNvSpPr>
              <p:nvPr/>
            </p:nvSpPr>
            <p:spPr bwMode="auto">
              <a:xfrm>
                <a:off x="816" y="273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6543" name="Line 135"/>
            <p:cNvSpPr>
              <a:spLocks noChangeShapeType="1"/>
            </p:cNvSpPr>
            <p:nvPr/>
          </p:nvSpPr>
          <p:spPr bwMode="auto">
            <a:xfrm>
              <a:off x="3552" y="830"/>
              <a:ext cx="3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6544" name="Group 136"/>
            <p:cNvGrpSpPr/>
            <p:nvPr/>
          </p:nvGrpSpPr>
          <p:grpSpPr bwMode="auto">
            <a:xfrm>
              <a:off x="4445" y="1751"/>
              <a:ext cx="163" cy="106"/>
              <a:chOff x="2448" y="2832"/>
              <a:chExt cx="185" cy="96"/>
            </a:xfrm>
          </p:grpSpPr>
          <p:sp>
            <p:nvSpPr>
              <p:cNvPr id="106578" name="Line 137"/>
              <p:cNvSpPr>
                <a:spLocks noChangeShapeType="1"/>
              </p:cNvSpPr>
              <p:nvPr/>
            </p:nvSpPr>
            <p:spPr bwMode="auto">
              <a:xfrm>
                <a:off x="2448" y="2928"/>
                <a:ext cx="1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6579" name="Line 138"/>
              <p:cNvSpPr>
                <a:spLocks noChangeShapeType="1"/>
              </p:cNvSpPr>
              <p:nvPr/>
            </p:nvSpPr>
            <p:spPr bwMode="auto">
              <a:xfrm>
                <a:off x="2544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32299" name="Rectangle 139"/>
            <p:cNvSpPr>
              <a:spLocks noChangeArrowheads="1"/>
            </p:cNvSpPr>
            <p:nvPr/>
          </p:nvSpPr>
          <p:spPr bwMode="auto">
            <a:xfrm>
              <a:off x="4540" y="1185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  <a:endPara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32300" name="Rectangle 140"/>
            <p:cNvSpPr>
              <a:spLocks noChangeArrowheads="1"/>
            </p:cNvSpPr>
            <p:nvPr/>
          </p:nvSpPr>
          <p:spPr bwMode="auto">
            <a:xfrm>
              <a:off x="4512" y="1521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–</a:t>
              </a:r>
              <a:endPara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6547" name="Rectangle 141" descr="40%"/>
            <p:cNvSpPr>
              <a:spLocks noChangeArrowheads="1"/>
            </p:cNvSpPr>
            <p:nvPr/>
          </p:nvSpPr>
          <p:spPr bwMode="auto">
            <a:xfrm>
              <a:off x="3725" y="1022"/>
              <a:ext cx="518" cy="61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pattFill prst="pct40">
                    <a:fgClr>
                      <a:srgbClr val="FF9900"/>
                    </a:fgClr>
                    <a:bgClr>
                      <a:srgbClr val="FFFFFF"/>
                    </a:bgClr>
                  </a:patt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2302" name="Text Box 142"/>
            <p:cNvSpPr txBox="1">
              <a:spLocks noChangeArrowheads="1"/>
            </p:cNvSpPr>
            <p:nvPr/>
          </p:nvSpPr>
          <p:spPr bwMode="auto">
            <a:xfrm>
              <a:off x="3718" y="1345"/>
              <a:ext cx="22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32303" name="Text Box 143"/>
            <p:cNvSpPr txBox="1">
              <a:spLocks noChangeArrowheads="1"/>
            </p:cNvSpPr>
            <p:nvPr/>
          </p:nvSpPr>
          <p:spPr bwMode="auto">
            <a:xfrm>
              <a:off x="4036" y="1204"/>
              <a:ext cx="4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32304" name="Text Box 144"/>
            <p:cNvSpPr txBox="1">
              <a:spLocks noChangeArrowheads="1"/>
            </p:cNvSpPr>
            <p:nvPr/>
          </p:nvSpPr>
          <p:spPr bwMode="auto">
            <a:xfrm>
              <a:off x="3935" y="986"/>
              <a:ext cx="5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创艺简宋体" pitchFamily="2" charset="-122"/>
                  <a:sym typeface="Symbol" panose="05050102010706020507" pitchFamily="18" charset="2"/>
                </a:rPr>
                <a:t>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6551" name="Line 145"/>
            <p:cNvSpPr>
              <a:spLocks noChangeShapeType="1"/>
            </p:cNvSpPr>
            <p:nvPr/>
          </p:nvSpPr>
          <p:spPr bwMode="auto">
            <a:xfrm>
              <a:off x="3550" y="1512"/>
              <a:ext cx="1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52" name="Line 146"/>
            <p:cNvSpPr>
              <a:spLocks noChangeShapeType="1"/>
            </p:cNvSpPr>
            <p:nvPr/>
          </p:nvSpPr>
          <p:spPr bwMode="auto">
            <a:xfrm>
              <a:off x="4243" y="1348"/>
              <a:ext cx="2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53" name="Line 147"/>
            <p:cNvSpPr>
              <a:spLocks noChangeShapeType="1"/>
            </p:cNvSpPr>
            <p:nvPr/>
          </p:nvSpPr>
          <p:spPr bwMode="auto">
            <a:xfrm>
              <a:off x="3529" y="849"/>
              <a:ext cx="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54" name="Line 148"/>
            <p:cNvSpPr>
              <a:spLocks noChangeShapeType="1"/>
            </p:cNvSpPr>
            <p:nvPr/>
          </p:nvSpPr>
          <p:spPr bwMode="auto">
            <a:xfrm>
              <a:off x="3436" y="1265"/>
              <a:ext cx="2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2309" name="Text Box 149"/>
            <p:cNvSpPr txBox="1">
              <a:spLocks noChangeArrowheads="1"/>
            </p:cNvSpPr>
            <p:nvPr/>
          </p:nvSpPr>
          <p:spPr bwMode="auto">
            <a:xfrm>
              <a:off x="3725" y="1073"/>
              <a:ext cx="3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–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32310" name="Text Box 150"/>
            <p:cNvSpPr txBox="1">
              <a:spLocks noChangeArrowheads="1"/>
            </p:cNvSpPr>
            <p:nvPr/>
          </p:nvSpPr>
          <p:spPr bwMode="auto">
            <a:xfrm rot="5400000">
              <a:off x="3793" y="998"/>
              <a:ext cx="2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</a:t>
              </a:r>
              <a:endPara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6557" name="Oval 151"/>
            <p:cNvSpPr>
              <a:spLocks noChangeArrowheads="1"/>
            </p:cNvSpPr>
            <p:nvPr/>
          </p:nvSpPr>
          <p:spPr bwMode="auto">
            <a:xfrm>
              <a:off x="4492" y="1314"/>
              <a:ext cx="63" cy="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58" name="Oval 152"/>
            <p:cNvSpPr>
              <a:spLocks noChangeArrowheads="1"/>
            </p:cNvSpPr>
            <p:nvPr/>
          </p:nvSpPr>
          <p:spPr bwMode="auto">
            <a:xfrm>
              <a:off x="4497" y="1698"/>
              <a:ext cx="63" cy="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59" name="Line 153"/>
            <p:cNvSpPr>
              <a:spLocks noChangeShapeType="1"/>
            </p:cNvSpPr>
            <p:nvPr/>
          </p:nvSpPr>
          <p:spPr bwMode="auto">
            <a:xfrm>
              <a:off x="3916" y="753"/>
              <a:ext cx="0" cy="19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60" name="Line 154"/>
            <p:cNvSpPr>
              <a:spLocks noChangeShapeType="1"/>
            </p:cNvSpPr>
            <p:nvPr/>
          </p:nvSpPr>
          <p:spPr bwMode="auto">
            <a:xfrm>
              <a:off x="3964" y="753"/>
              <a:ext cx="0" cy="19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2315" name="Rectangle 155"/>
            <p:cNvSpPr>
              <a:spLocks noChangeArrowheads="1"/>
            </p:cNvSpPr>
            <p:nvPr/>
          </p:nvSpPr>
          <p:spPr bwMode="auto">
            <a:xfrm>
              <a:off x="3885" y="1316"/>
              <a:ext cx="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kumimoji="1" lang="en-US" altLang="zh-CN" sz="2800" b="1">
                  <a:solidFill>
                    <a:srgbClr val="FF4545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kumimoji="1" lang="en-US" altLang="zh-CN" sz="2800" b="1" baseline="-25000">
                  <a:solidFill>
                    <a:srgbClr val="FF4545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kumimoji="1" lang="en-US" altLang="zh-CN" sz="2800" b="1" baseline="-25000">
                <a:solidFill>
                  <a:srgbClr val="FF4545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32316" name="Rectangle 156"/>
            <p:cNvSpPr>
              <a:spLocks noChangeArrowheads="1"/>
            </p:cNvSpPr>
            <p:nvPr/>
          </p:nvSpPr>
          <p:spPr bwMode="auto">
            <a:xfrm>
              <a:off x="1963" y="1218"/>
              <a:ext cx="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solidFill>
                    <a:srgbClr val="FF4545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kumimoji="1" lang="en-US" altLang="zh-CN" sz="2800" b="1" baseline="-25000">
                  <a:solidFill>
                    <a:srgbClr val="FF4545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kumimoji="1" lang="en-US" altLang="zh-CN" sz="2800" b="1" baseline="-25000">
                <a:solidFill>
                  <a:srgbClr val="FF4545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6563" name="Line 157"/>
            <p:cNvSpPr>
              <a:spLocks noChangeShapeType="1"/>
            </p:cNvSpPr>
            <p:nvPr/>
          </p:nvSpPr>
          <p:spPr bwMode="auto">
            <a:xfrm>
              <a:off x="1572" y="2193"/>
              <a:ext cx="276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64" name="Rectangle 158"/>
            <p:cNvSpPr>
              <a:spLocks noChangeArrowheads="1"/>
            </p:cNvSpPr>
            <p:nvPr/>
          </p:nvSpPr>
          <p:spPr bwMode="auto">
            <a:xfrm rot="-5400000">
              <a:off x="1453" y="1874"/>
              <a:ext cx="258" cy="9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65" name="Line 159"/>
            <p:cNvSpPr>
              <a:spLocks noChangeShapeType="1"/>
            </p:cNvSpPr>
            <p:nvPr/>
          </p:nvSpPr>
          <p:spPr bwMode="auto">
            <a:xfrm>
              <a:off x="1584" y="1425"/>
              <a:ext cx="0" cy="3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66" name="Line 160"/>
            <p:cNvSpPr>
              <a:spLocks noChangeShapeType="1"/>
            </p:cNvSpPr>
            <p:nvPr/>
          </p:nvSpPr>
          <p:spPr bwMode="auto">
            <a:xfrm>
              <a:off x="1584" y="2043"/>
              <a:ext cx="0" cy="15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67" name="Line 161"/>
            <p:cNvSpPr>
              <a:spLocks noChangeShapeType="1"/>
            </p:cNvSpPr>
            <p:nvPr/>
          </p:nvSpPr>
          <p:spPr bwMode="auto">
            <a:xfrm flipH="1">
              <a:off x="1582" y="1665"/>
              <a:ext cx="33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2322" name="Text Box 162"/>
            <p:cNvSpPr txBox="1">
              <a:spLocks noChangeArrowheads="1"/>
            </p:cNvSpPr>
            <p:nvPr/>
          </p:nvSpPr>
          <p:spPr bwMode="auto">
            <a:xfrm>
              <a:off x="1903" y="1665"/>
              <a:ext cx="3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kumimoji="1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6569" name="Oval 163"/>
            <p:cNvSpPr>
              <a:spLocks noChangeArrowheads="1"/>
            </p:cNvSpPr>
            <p:nvPr/>
          </p:nvSpPr>
          <p:spPr bwMode="auto">
            <a:xfrm>
              <a:off x="4307" y="131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70" name="Rectangle 164"/>
            <p:cNvSpPr>
              <a:spLocks noChangeArrowheads="1"/>
            </p:cNvSpPr>
            <p:nvPr/>
          </p:nvSpPr>
          <p:spPr bwMode="auto">
            <a:xfrm>
              <a:off x="3294" y="782"/>
              <a:ext cx="258" cy="9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71" name="AutoShape 165"/>
            <p:cNvSpPr>
              <a:spLocks noChangeArrowheads="1"/>
            </p:cNvSpPr>
            <p:nvPr/>
          </p:nvSpPr>
          <p:spPr bwMode="auto">
            <a:xfrm rot="5400000">
              <a:off x="3026" y="741"/>
              <a:ext cx="144" cy="147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72" name="Line 166"/>
            <p:cNvSpPr>
              <a:spLocks noChangeShapeType="1"/>
            </p:cNvSpPr>
            <p:nvPr/>
          </p:nvSpPr>
          <p:spPr bwMode="auto">
            <a:xfrm flipH="1">
              <a:off x="2906" y="816"/>
              <a:ext cx="38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73" name="Line 167"/>
            <p:cNvSpPr>
              <a:spLocks noChangeShapeType="1"/>
            </p:cNvSpPr>
            <p:nvPr/>
          </p:nvSpPr>
          <p:spPr bwMode="auto">
            <a:xfrm>
              <a:off x="3171" y="720"/>
              <a:ext cx="0" cy="21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6574" name="Oval 168"/>
            <p:cNvSpPr>
              <a:spLocks noChangeArrowheads="1"/>
            </p:cNvSpPr>
            <p:nvPr/>
          </p:nvSpPr>
          <p:spPr bwMode="auto">
            <a:xfrm>
              <a:off x="2901" y="122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2329" name="Rectangle 169"/>
            <p:cNvSpPr>
              <a:spLocks noChangeArrowheads="1"/>
            </p:cNvSpPr>
            <p:nvPr/>
          </p:nvSpPr>
          <p:spPr bwMode="auto">
            <a:xfrm>
              <a:off x="2871" y="960"/>
              <a:ext cx="3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u</a:t>
              </a:r>
              <a:r>
                <a:rPr kumimoji="1" lang="en-US" altLang="zh-CN" sz="2800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o1</a:t>
              </a:r>
              <a:endParaRPr kumimoji="1"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32330" name="Rectangle 170"/>
            <p:cNvSpPr>
              <a:spLocks noChangeArrowheads="1"/>
            </p:cNvSpPr>
            <p:nvPr/>
          </p:nvSpPr>
          <p:spPr bwMode="auto">
            <a:xfrm>
              <a:off x="3216" y="467"/>
              <a:ext cx="4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anose="02020603050405020304" pitchFamily="18" charset="0"/>
                </a:rPr>
                <a:t>'</a:t>
              </a:r>
              <a:r>
                <a:rPr kumimoji="1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endPara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32331" name="Rectangle 171"/>
            <p:cNvSpPr>
              <a:spLocks noChangeArrowheads="1"/>
            </p:cNvSpPr>
            <p:nvPr/>
          </p:nvSpPr>
          <p:spPr bwMode="auto">
            <a:xfrm>
              <a:off x="2938" y="480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sp>
        <p:nvSpPr>
          <p:cNvPr id="732332" name="Rectangle 172"/>
          <p:cNvSpPr>
            <a:spLocks noChangeArrowheads="1"/>
          </p:cNvSpPr>
          <p:nvPr/>
        </p:nvSpPr>
        <p:spPr bwMode="auto">
          <a:xfrm>
            <a:off x="6934200" y="838200"/>
            <a:ext cx="1905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spcBef>
                <a:spcPct val="20000"/>
              </a:spcBef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spcBef>
                <a:spcPct val="50000"/>
              </a:spcBef>
              <a:defRPr/>
            </a:pPr>
            <a:r>
              <a:rPr lang="zh-CN" altLang="en-US" sz="2800" b="1" smtClean="0"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 pitchFamily="49" charset="-122"/>
              </a:rPr>
              <a:t>在三角波发生器的电路中，使积分电路的正、反向积分的时间常数不同，即可使其 输出锯齿波。</a:t>
            </a:r>
            <a:endParaRPr lang="zh-CN" altLang="en-US" sz="2800" b="1" smtClean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32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32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2163" grpId="0" autoUpdateAnimBg="0" build="p"/>
      <p:bldP spid="732332" grpId="0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1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65163" y="3657600"/>
            <a:ext cx="1676400" cy="533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2. </a:t>
            </a:r>
            <a:r>
              <a:rPr lang="zh-CN" altLang="en-US" sz="2800" b="1" smtClean="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</a:rPr>
              <a:t>波形</a:t>
            </a:r>
            <a:endParaRPr lang="zh-CN" altLang="en-US" sz="2800" b="1" smtClean="0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107523" name="Group 4"/>
          <p:cNvGrpSpPr/>
          <p:nvPr/>
        </p:nvGrpSpPr>
        <p:grpSpPr bwMode="auto">
          <a:xfrm>
            <a:off x="1046163" y="890588"/>
            <a:ext cx="6421437" cy="2767012"/>
            <a:chOff x="1033" y="465"/>
            <a:chExt cx="4045" cy="1743"/>
          </a:xfrm>
        </p:grpSpPr>
        <p:sp>
          <p:nvSpPr>
            <p:cNvPr id="733189" name="Rectangle 5"/>
            <p:cNvSpPr>
              <a:spLocks noChangeArrowheads="1"/>
            </p:cNvSpPr>
            <p:nvPr/>
          </p:nvSpPr>
          <p:spPr bwMode="auto">
            <a:xfrm>
              <a:off x="3801" y="465"/>
              <a:ext cx="567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defRPr/>
              </a:pPr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C</a:t>
              </a:r>
              <a:r>
                <a:rPr kumimoji="1" lang="en-US" altLang="zh-CN" sz="2400" b="1" baseline="-25000"/>
                <a:t>F</a:t>
              </a:r>
              <a:endParaRPr kumimoji="1" lang="en-US" altLang="zh-CN" sz="2400" b="1" baseline="-25000"/>
            </a:p>
          </p:txBody>
        </p:sp>
        <p:sp>
          <p:nvSpPr>
            <p:cNvPr id="107555" name="Line 6"/>
            <p:cNvSpPr>
              <a:spLocks noChangeShapeType="1"/>
            </p:cNvSpPr>
            <p:nvPr/>
          </p:nvSpPr>
          <p:spPr bwMode="auto">
            <a:xfrm>
              <a:off x="1503" y="849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3191" name="Text Box 7"/>
            <p:cNvSpPr txBox="1">
              <a:spLocks noChangeArrowheads="1"/>
            </p:cNvSpPr>
            <p:nvPr/>
          </p:nvSpPr>
          <p:spPr bwMode="auto">
            <a:xfrm>
              <a:off x="2796" y="1292"/>
              <a:ext cx="3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endParaRPr kumimoji="1" lang="zh-CN" altLang="zh-CN" sz="2800" b="1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557" name="Line 8"/>
            <p:cNvSpPr>
              <a:spLocks noChangeShapeType="1"/>
            </p:cNvSpPr>
            <p:nvPr/>
          </p:nvSpPr>
          <p:spPr bwMode="auto">
            <a:xfrm>
              <a:off x="1503" y="849"/>
              <a:ext cx="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58" name="Line 9"/>
            <p:cNvSpPr>
              <a:spLocks noChangeShapeType="1"/>
            </p:cNvSpPr>
            <p:nvPr/>
          </p:nvSpPr>
          <p:spPr bwMode="auto">
            <a:xfrm>
              <a:off x="2736" y="1258"/>
              <a:ext cx="45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3194" name="Rectangle 10"/>
            <p:cNvSpPr>
              <a:spLocks noChangeArrowheads="1"/>
            </p:cNvSpPr>
            <p:nvPr/>
          </p:nvSpPr>
          <p:spPr bwMode="auto">
            <a:xfrm>
              <a:off x="2443" y="880"/>
              <a:ext cx="3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kumimoji="1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3</a:t>
              </a:r>
              <a:endPara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560" name="Rectangle 11"/>
            <p:cNvSpPr>
              <a:spLocks noChangeArrowheads="1"/>
            </p:cNvSpPr>
            <p:nvPr/>
          </p:nvSpPr>
          <p:spPr bwMode="auto">
            <a:xfrm flipV="1">
              <a:off x="2448" y="1210"/>
              <a:ext cx="288" cy="9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7561" name="Group 12"/>
            <p:cNvGrpSpPr/>
            <p:nvPr/>
          </p:nvGrpSpPr>
          <p:grpSpPr bwMode="auto">
            <a:xfrm>
              <a:off x="2832" y="1905"/>
              <a:ext cx="193" cy="144"/>
              <a:chOff x="2591" y="1147"/>
              <a:chExt cx="193" cy="144"/>
            </a:xfrm>
          </p:grpSpPr>
          <p:sp>
            <p:nvSpPr>
              <p:cNvPr id="107637" name="Line 13"/>
              <p:cNvSpPr>
                <a:spLocks noChangeShapeType="1"/>
              </p:cNvSpPr>
              <p:nvPr/>
            </p:nvSpPr>
            <p:spPr bwMode="auto">
              <a:xfrm rot="-5400000">
                <a:off x="2687" y="1051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638" name="AutoShape 14"/>
              <p:cNvSpPr>
                <a:spLocks noChangeArrowheads="1"/>
              </p:cNvSpPr>
              <p:nvPr/>
            </p:nvSpPr>
            <p:spPr bwMode="auto">
              <a:xfrm>
                <a:off x="2592" y="1152"/>
                <a:ext cx="192" cy="139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639" name="Line 15"/>
              <p:cNvSpPr>
                <a:spLocks noChangeShapeType="1"/>
              </p:cNvSpPr>
              <p:nvPr/>
            </p:nvSpPr>
            <p:spPr bwMode="auto">
              <a:xfrm rot="16200000" flipH="1">
                <a:off x="2766" y="1165"/>
                <a:ext cx="3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7562" name="Line 16"/>
            <p:cNvSpPr>
              <a:spLocks noChangeShapeType="1"/>
            </p:cNvSpPr>
            <p:nvPr/>
          </p:nvSpPr>
          <p:spPr bwMode="auto">
            <a:xfrm rot="-5400000">
              <a:off x="2249" y="1481"/>
              <a:ext cx="13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63" name="Line 17"/>
            <p:cNvSpPr>
              <a:spLocks noChangeShapeType="1"/>
            </p:cNvSpPr>
            <p:nvPr/>
          </p:nvSpPr>
          <p:spPr bwMode="auto">
            <a:xfrm>
              <a:off x="2832" y="2145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3202" name="Text Box 18"/>
            <p:cNvSpPr txBox="1">
              <a:spLocks noChangeArrowheads="1"/>
            </p:cNvSpPr>
            <p:nvPr/>
          </p:nvSpPr>
          <p:spPr bwMode="auto">
            <a:xfrm>
              <a:off x="2496" y="1722"/>
              <a:ext cx="4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</a:t>
              </a:r>
              <a:r>
                <a:rPr kumimoji="1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Z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107565" name="Group 19"/>
            <p:cNvGrpSpPr/>
            <p:nvPr/>
          </p:nvGrpSpPr>
          <p:grpSpPr bwMode="auto">
            <a:xfrm flipH="1" flipV="1">
              <a:off x="2831" y="1761"/>
              <a:ext cx="193" cy="144"/>
              <a:chOff x="2591" y="1147"/>
              <a:chExt cx="193" cy="144"/>
            </a:xfrm>
          </p:grpSpPr>
          <p:sp>
            <p:nvSpPr>
              <p:cNvPr id="107634" name="Line 20"/>
              <p:cNvSpPr>
                <a:spLocks noChangeShapeType="1"/>
              </p:cNvSpPr>
              <p:nvPr/>
            </p:nvSpPr>
            <p:spPr bwMode="auto">
              <a:xfrm rot="-5400000">
                <a:off x="2687" y="1051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635" name="AutoShape 21"/>
              <p:cNvSpPr>
                <a:spLocks noChangeArrowheads="1"/>
              </p:cNvSpPr>
              <p:nvPr/>
            </p:nvSpPr>
            <p:spPr bwMode="auto">
              <a:xfrm>
                <a:off x="2592" y="1152"/>
                <a:ext cx="192" cy="139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636" name="Line 22"/>
              <p:cNvSpPr>
                <a:spLocks noChangeShapeType="1"/>
              </p:cNvSpPr>
              <p:nvPr/>
            </p:nvSpPr>
            <p:spPr bwMode="auto">
              <a:xfrm rot="16200000" flipH="1">
                <a:off x="2766" y="1165"/>
                <a:ext cx="3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7566" name="Rectangle 23"/>
            <p:cNvSpPr>
              <a:spLocks noChangeArrowheads="1"/>
            </p:cNvSpPr>
            <p:nvPr/>
          </p:nvSpPr>
          <p:spPr bwMode="auto">
            <a:xfrm>
              <a:off x="1920" y="1626"/>
              <a:ext cx="258" cy="9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67" name="Rectangle 24"/>
            <p:cNvSpPr>
              <a:spLocks noChangeArrowheads="1"/>
            </p:cNvSpPr>
            <p:nvPr/>
          </p:nvSpPr>
          <p:spPr bwMode="auto">
            <a:xfrm>
              <a:off x="1326" y="1118"/>
              <a:ext cx="258" cy="9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3209" name="Rectangle 25"/>
            <p:cNvSpPr>
              <a:spLocks noChangeArrowheads="1"/>
            </p:cNvSpPr>
            <p:nvPr/>
          </p:nvSpPr>
          <p:spPr bwMode="auto">
            <a:xfrm>
              <a:off x="1200" y="1722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kumimoji="1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569" name="Line 26"/>
            <p:cNvSpPr>
              <a:spLocks noChangeShapeType="1"/>
            </p:cNvSpPr>
            <p:nvPr/>
          </p:nvSpPr>
          <p:spPr bwMode="auto">
            <a:xfrm flipH="1">
              <a:off x="1117" y="1156"/>
              <a:ext cx="22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70" name="Line 27"/>
            <p:cNvSpPr>
              <a:spLocks noChangeShapeType="1"/>
            </p:cNvSpPr>
            <p:nvPr/>
          </p:nvSpPr>
          <p:spPr bwMode="auto">
            <a:xfrm flipH="1">
              <a:off x="2183" y="1665"/>
              <a:ext cx="75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71" name="Rectangle 28" descr="40%"/>
            <p:cNvSpPr>
              <a:spLocks noChangeArrowheads="1"/>
            </p:cNvSpPr>
            <p:nvPr/>
          </p:nvSpPr>
          <p:spPr bwMode="auto">
            <a:xfrm>
              <a:off x="1774" y="926"/>
              <a:ext cx="518" cy="61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pattFill prst="pct40">
                    <a:fgClr>
                      <a:srgbClr val="FF9900"/>
                    </a:fgClr>
                    <a:bgClr>
                      <a:srgbClr val="FFFFFF"/>
                    </a:bgClr>
                  </a:patt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3213" name="Text Box 29"/>
            <p:cNvSpPr txBox="1">
              <a:spLocks noChangeArrowheads="1"/>
            </p:cNvSpPr>
            <p:nvPr/>
          </p:nvSpPr>
          <p:spPr bwMode="auto">
            <a:xfrm>
              <a:off x="1767" y="1249"/>
              <a:ext cx="22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33214" name="Text Box 30"/>
            <p:cNvSpPr txBox="1">
              <a:spLocks noChangeArrowheads="1"/>
            </p:cNvSpPr>
            <p:nvPr/>
          </p:nvSpPr>
          <p:spPr bwMode="auto">
            <a:xfrm>
              <a:off x="2085" y="1108"/>
              <a:ext cx="4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33215" name="Text Box 31"/>
            <p:cNvSpPr txBox="1">
              <a:spLocks noChangeArrowheads="1"/>
            </p:cNvSpPr>
            <p:nvPr/>
          </p:nvSpPr>
          <p:spPr bwMode="auto">
            <a:xfrm>
              <a:off x="1984" y="890"/>
              <a:ext cx="5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创艺简宋体" pitchFamily="2" charset="-122"/>
                  <a:sym typeface="Symbol" panose="05050102010706020507" pitchFamily="18" charset="2"/>
                </a:rPr>
                <a:t>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575" name="Line 32"/>
            <p:cNvSpPr>
              <a:spLocks noChangeShapeType="1"/>
            </p:cNvSpPr>
            <p:nvPr/>
          </p:nvSpPr>
          <p:spPr bwMode="auto">
            <a:xfrm>
              <a:off x="1574" y="1416"/>
              <a:ext cx="1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76" name="Line 33"/>
            <p:cNvSpPr>
              <a:spLocks noChangeShapeType="1"/>
            </p:cNvSpPr>
            <p:nvPr/>
          </p:nvSpPr>
          <p:spPr bwMode="auto">
            <a:xfrm>
              <a:off x="2292" y="1252"/>
              <a:ext cx="1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77" name="Line 34"/>
            <p:cNvSpPr>
              <a:spLocks noChangeShapeType="1"/>
            </p:cNvSpPr>
            <p:nvPr/>
          </p:nvSpPr>
          <p:spPr bwMode="auto">
            <a:xfrm>
              <a:off x="1677" y="753"/>
              <a:ext cx="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78" name="Line 35"/>
            <p:cNvSpPr>
              <a:spLocks noChangeShapeType="1"/>
            </p:cNvSpPr>
            <p:nvPr/>
          </p:nvSpPr>
          <p:spPr bwMode="auto">
            <a:xfrm>
              <a:off x="1574" y="1157"/>
              <a:ext cx="1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3220" name="Text Box 36"/>
            <p:cNvSpPr txBox="1">
              <a:spLocks noChangeArrowheads="1"/>
            </p:cNvSpPr>
            <p:nvPr/>
          </p:nvSpPr>
          <p:spPr bwMode="auto">
            <a:xfrm>
              <a:off x="1774" y="977"/>
              <a:ext cx="3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–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33221" name="Text Box 37"/>
            <p:cNvSpPr txBox="1">
              <a:spLocks noChangeArrowheads="1"/>
            </p:cNvSpPr>
            <p:nvPr/>
          </p:nvSpPr>
          <p:spPr bwMode="auto">
            <a:xfrm rot="5400000">
              <a:off x="1842" y="902"/>
              <a:ext cx="2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</a:t>
              </a:r>
              <a:endPara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33222" name="Text Box 38"/>
            <p:cNvSpPr txBox="1">
              <a:spLocks noChangeArrowheads="1"/>
            </p:cNvSpPr>
            <p:nvPr/>
          </p:nvSpPr>
          <p:spPr bwMode="auto">
            <a:xfrm>
              <a:off x="1279" y="785"/>
              <a:ext cx="3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kumimoji="1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6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grpSp>
          <p:nvGrpSpPr>
            <p:cNvPr id="107582" name="Group 39"/>
            <p:cNvGrpSpPr/>
            <p:nvPr/>
          </p:nvGrpSpPr>
          <p:grpSpPr bwMode="auto">
            <a:xfrm>
              <a:off x="1033" y="1146"/>
              <a:ext cx="148" cy="153"/>
              <a:chOff x="720" y="2736"/>
              <a:chExt cx="185" cy="192"/>
            </a:xfrm>
          </p:grpSpPr>
          <p:sp>
            <p:nvSpPr>
              <p:cNvPr id="107632" name="Line 40"/>
              <p:cNvSpPr>
                <a:spLocks noChangeShapeType="1"/>
              </p:cNvSpPr>
              <p:nvPr/>
            </p:nvSpPr>
            <p:spPr bwMode="auto">
              <a:xfrm>
                <a:off x="720" y="2928"/>
                <a:ext cx="1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633" name="Line 41"/>
              <p:cNvSpPr>
                <a:spLocks noChangeShapeType="1"/>
              </p:cNvSpPr>
              <p:nvPr/>
            </p:nvSpPr>
            <p:spPr bwMode="auto">
              <a:xfrm>
                <a:off x="816" y="273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33226" name="Text Box 42"/>
            <p:cNvSpPr txBox="1">
              <a:spLocks noChangeArrowheads="1"/>
            </p:cNvSpPr>
            <p:nvPr/>
          </p:nvSpPr>
          <p:spPr bwMode="auto">
            <a:xfrm>
              <a:off x="4512" y="1329"/>
              <a:ext cx="56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u</a:t>
              </a:r>
              <a:r>
                <a:rPr kumimoji="1" lang="en-US" altLang="zh-CN" sz="2800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</a:t>
              </a:r>
              <a:endParaRPr kumimoji="1" lang="en-US" altLang="zh-CN" sz="2800" b="1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584" name="Line 43"/>
            <p:cNvSpPr>
              <a:spLocks noChangeShapeType="1"/>
            </p:cNvSpPr>
            <p:nvPr/>
          </p:nvSpPr>
          <p:spPr bwMode="auto">
            <a:xfrm>
              <a:off x="4339" y="830"/>
              <a:ext cx="0" cy="137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85" name="Rectangle 44"/>
            <p:cNvSpPr>
              <a:spLocks noChangeArrowheads="1"/>
            </p:cNvSpPr>
            <p:nvPr/>
          </p:nvSpPr>
          <p:spPr bwMode="auto">
            <a:xfrm rot="-5400000">
              <a:off x="3437" y="1729"/>
              <a:ext cx="258" cy="9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3229" name="Text Box 45"/>
            <p:cNvSpPr txBox="1">
              <a:spLocks noChangeArrowheads="1"/>
            </p:cNvSpPr>
            <p:nvPr/>
          </p:nvSpPr>
          <p:spPr bwMode="auto">
            <a:xfrm>
              <a:off x="3600" y="1626"/>
              <a:ext cx="3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kumimoji="1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5</a:t>
              </a:r>
              <a:endPara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587" name="Rectangle 46"/>
            <p:cNvSpPr>
              <a:spLocks noChangeArrowheads="1"/>
            </p:cNvSpPr>
            <p:nvPr/>
          </p:nvSpPr>
          <p:spPr bwMode="auto">
            <a:xfrm>
              <a:off x="3178" y="1214"/>
              <a:ext cx="258" cy="9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88" name="Line 47"/>
            <p:cNvSpPr>
              <a:spLocks noChangeShapeType="1"/>
            </p:cNvSpPr>
            <p:nvPr/>
          </p:nvSpPr>
          <p:spPr bwMode="auto">
            <a:xfrm>
              <a:off x="3648" y="830"/>
              <a:ext cx="0" cy="4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3232" name="Rectangle 48"/>
            <p:cNvSpPr>
              <a:spLocks noChangeArrowheads="1"/>
            </p:cNvSpPr>
            <p:nvPr/>
          </p:nvSpPr>
          <p:spPr bwMode="auto">
            <a:xfrm>
              <a:off x="3143" y="897"/>
              <a:ext cx="34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kumimoji="1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endPara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590" name="Line 49"/>
            <p:cNvSpPr>
              <a:spLocks noChangeShapeType="1"/>
            </p:cNvSpPr>
            <p:nvPr/>
          </p:nvSpPr>
          <p:spPr bwMode="auto">
            <a:xfrm>
              <a:off x="3988" y="830"/>
              <a:ext cx="3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91" name="Line 50"/>
            <p:cNvSpPr>
              <a:spLocks noChangeShapeType="1"/>
            </p:cNvSpPr>
            <p:nvPr/>
          </p:nvSpPr>
          <p:spPr bwMode="auto">
            <a:xfrm rot="16200000" flipH="1">
              <a:off x="3470" y="1585"/>
              <a:ext cx="15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7592" name="Group 51"/>
            <p:cNvGrpSpPr/>
            <p:nvPr/>
          </p:nvGrpSpPr>
          <p:grpSpPr bwMode="auto">
            <a:xfrm>
              <a:off x="3477" y="1905"/>
              <a:ext cx="148" cy="153"/>
              <a:chOff x="720" y="2736"/>
              <a:chExt cx="185" cy="192"/>
            </a:xfrm>
          </p:grpSpPr>
          <p:sp>
            <p:nvSpPr>
              <p:cNvPr id="107630" name="Line 52"/>
              <p:cNvSpPr>
                <a:spLocks noChangeShapeType="1"/>
              </p:cNvSpPr>
              <p:nvPr/>
            </p:nvSpPr>
            <p:spPr bwMode="auto">
              <a:xfrm>
                <a:off x="720" y="2928"/>
                <a:ext cx="1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631" name="Line 53"/>
              <p:cNvSpPr>
                <a:spLocks noChangeShapeType="1"/>
              </p:cNvSpPr>
              <p:nvPr/>
            </p:nvSpPr>
            <p:spPr bwMode="auto">
              <a:xfrm>
                <a:off x="816" y="2736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7593" name="Line 54"/>
            <p:cNvSpPr>
              <a:spLocks noChangeShapeType="1"/>
            </p:cNvSpPr>
            <p:nvPr/>
          </p:nvSpPr>
          <p:spPr bwMode="auto">
            <a:xfrm>
              <a:off x="3552" y="830"/>
              <a:ext cx="3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07594" name="Group 55"/>
            <p:cNvGrpSpPr/>
            <p:nvPr/>
          </p:nvGrpSpPr>
          <p:grpSpPr bwMode="auto">
            <a:xfrm>
              <a:off x="4445" y="1751"/>
              <a:ext cx="163" cy="106"/>
              <a:chOff x="2448" y="2832"/>
              <a:chExt cx="185" cy="96"/>
            </a:xfrm>
          </p:grpSpPr>
          <p:sp>
            <p:nvSpPr>
              <p:cNvPr id="107628" name="Line 56"/>
              <p:cNvSpPr>
                <a:spLocks noChangeShapeType="1"/>
              </p:cNvSpPr>
              <p:nvPr/>
            </p:nvSpPr>
            <p:spPr bwMode="auto">
              <a:xfrm>
                <a:off x="2448" y="2928"/>
                <a:ext cx="18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7629" name="Line 57"/>
              <p:cNvSpPr>
                <a:spLocks noChangeShapeType="1"/>
              </p:cNvSpPr>
              <p:nvPr/>
            </p:nvSpPr>
            <p:spPr bwMode="auto">
              <a:xfrm>
                <a:off x="2544" y="2832"/>
                <a:ext cx="0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733242" name="Rectangle 58"/>
            <p:cNvSpPr>
              <a:spLocks noChangeArrowheads="1"/>
            </p:cNvSpPr>
            <p:nvPr/>
          </p:nvSpPr>
          <p:spPr bwMode="auto">
            <a:xfrm>
              <a:off x="4540" y="1185"/>
              <a:ext cx="24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  <a:endPara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33243" name="Rectangle 59"/>
            <p:cNvSpPr>
              <a:spLocks noChangeArrowheads="1"/>
            </p:cNvSpPr>
            <p:nvPr/>
          </p:nvSpPr>
          <p:spPr bwMode="auto">
            <a:xfrm>
              <a:off x="4512" y="1521"/>
              <a:ext cx="31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kumimoji="1" lang="en-US" altLang="zh-CN" sz="28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–</a:t>
              </a:r>
              <a:endParaRPr kumimoji="1" lang="en-US" altLang="zh-CN" sz="28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597" name="Rectangle 60" descr="40%"/>
            <p:cNvSpPr>
              <a:spLocks noChangeArrowheads="1"/>
            </p:cNvSpPr>
            <p:nvPr/>
          </p:nvSpPr>
          <p:spPr bwMode="auto">
            <a:xfrm>
              <a:off x="3725" y="1022"/>
              <a:ext cx="518" cy="61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pattFill prst="pct40">
                    <a:fgClr>
                      <a:srgbClr val="FF9900"/>
                    </a:fgClr>
                    <a:bgClr>
                      <a:srgbClr val="FFFFFF"/>
                    </a:bgClr>
                  </a:patt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3245" name="Text Box 61"/>
            <p:cNvSpPr txBox="1">
              <a:spLocks noChangeArrowheads="1"/>
            </p:cNvSpPr>
            <p:nvPr/>
          </p:nvSpPr>
          <p:spPr bwMode="auto">
            <a:xfrm>
              <a:off x="3718" y="1345"/>
              <a:ext cx="22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33246" name="Text Box 62"/>
            <p:cNvSpPr txBox="1">
              <a:spLocks noChangeArrowheads="1"/>
            </p:cNvSpPr>
            <p:nvPr/>
          </p:nvSpPr>
          <p:spPr bwMode="auto">
            <a:xfrm>
              <a:off x="4036" y="1204"/>
              <a:ext cx="40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+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33247" name="Text Box 63"/>
            <p:cNvSpPr txBox="1">
              <a:spLocks noChangeArrowheads="1"/>
            </p:cNvSpPr>
            <p:nvPr/>
          </p:nvSpPr>
          <p:spPr bwMode="auto">
            <a:xfrm>
              <a:off x="3935" y="986"/>
              <a:ext cx="5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ea typeface="创艺简宋体" pitchFamily="2" charset="-122"/>
                  <a:sym typeface="Symbol" panose="05050102010706020507" pitchFamily="18" charset="2"/>
                </a:rPr>
                <a:t></a:t>
              </a:r>
              <a:endPara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601" name="Line 64"/>
            <p:cNvSpPr>
              <a:spLocks noChangeShapeType="1"/>
            </p:cNvSpPr>
            <p:nvPr/>
          </p:nvSpPr>
          <p:spPr bwMode="auto">
            <a:xfrm>
              <a:off x="3550" y="1512"/>
              <a:ext cx="19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602" name="Line 65"/>
            <p:cNvSpPr>
              <a:spLocks noChangeShapeType="1"/>
            </p:cNvSpPr>
            <p:nvPr/>
          </p:nvSpPr>
          <p:spPr bwMode="auto">
            <a:xfrm>
              <a:off x="4243" y="1348"/>
              <a:ext cx="2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603" name="Line 66"/>
            <p:cNvSpPr>
              <a:spLocks noChangeShapeType="1"/>
            </p:cNvSpPr>
            <p:nvPr/>
          </p:nvSpPr>
          <p:spPr bwMode="auto">
            <a:xfrm>
              <a:off x="3529" y="849"/>
              <a:ext cx="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604" name="Line 67"/>
            <p:cNvSpPr>
              <a:spLocks noChangeShapeType="1"/>
            </p:cNvSpPr>
            <p:nvPr/>
          </p:nvSpPr>
          <p:spPr bwMode="auto">
            <a:xfrm>
              <a:off x="3436" y="1265"/>
              <a:ext cx="2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3252" name="Text Box 68"/>
            <p:cNvSpPr txBox="1">
              <a:spLocks noChangeArrowheads="1"/>
            </p:cNvSpPr>
            <p:nvPr/>
          </p:nvSpPr>
          <p:spPr bwMode="auto">
            <a:xfrm>
              <a:off x="3725" y="1073"/>
              <a:ext cx="329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–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33253" name="Text Box 69"/>
            <p:cNvSpPr txBox="1">
              <a:spLocks noChangeArrowheads="1"/>
            </p:cNvSpPr>
            <p:nvPr/>
          </p:nvSpPr>
          <p:spPr bwMode="auto">
            <a:xfrm rot="5400000">
              <a:off x="3793" y="998"/>
              <a:ext cx="23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>
                <a:defRPr/>
              </a:pPr>
              <a:r>
                <a:rPr lang="en-US" altLang="zh-CN" sz="2400" b="1">
                  <a:effectLst>
                    <a:outerShdw blurRad="38100" dist="38100" dir="2700000" algn="tl">
                      <a:srgbClr val="C0C0C0"/>
                    </a:outerShdw>
                  </a:effectLst>
                  <a:sym typeface="Symbol" panose="05050102010706020507" pitchFamily="18" charset="2"/>
                </a:rPr>
                <a:t></a:t>
              </a:r>
              <a:endPara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607" name="Oval 70"/>
            <p:cNvSpPr>
              <a:spLocks noChangeArrowheads="1"/>
            </p:cNvSpPr>
            <p:nvPr/>
          </p:nvSpPr>
          <p:spPr bwMode="auto">
            <a:xfrm>
              <a:off x="4492" y="1314"/>
              <a:ext cx="63" cy="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608" name="Oval 71"/>
            <p:cNvSpPr>
              <a:spLocks noChangeArrowheads="1"/>
            </p:cNvSpPr>
            <p:nvPr/>
          </p:nvSpPr>
          <p:spPr bwMode="auto">
            <a:xfrm>
              <a:off x="4497" y="1698"/>
              <a:ext cx="63" cy="63"/>
            </a:xfrm>
            <a:prstGeom prst="ellips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609" name="Line 72"/>
            <p:cNvSpPr>
              <a:spLocks noChangeShapeType="1"/>
            </p:cNvSpPr>
            <p:nvPr/>
          </p:nvSpPr>
          <p:spPr bwMode="auto">
            <a:xfrm>
              <a:off x="3916" y="753"/>
              <a:ext cx="0" cy="19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610" name="Line 73"/>
            <p:cNvSpPr>
              <a:spLocks noChangeShapeType="1"/>
            </p:cNvSpPr>
            <p:nvPr/>
          </p:nvSpPr>
          <p:spPr bwMode="auto">
            <a:xfrm>
              <a:off x="3964" y="753"/>
              <a:ext cx="0" cy="19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3258" name="Rectangle 74"/>
            <p:cNvSpPr>
              <a:spLocks noChangeArrowheads="1"/>
            </p:cNvSpPr>
            <p:nvPr/>
          </p:nvSpPr>
          <p:spPr bwMode="auto">
            <a:xfrm>
              <a:off x="3885" y="1316"/>
              <a:ext cx="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kumimoji="1" lang="en-US" altLang="zh-CN" sz="2800" b="1">
                  <a:solidFill>
                    <a:srgbClr val="FF4545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kumimoji="1" lang="en-US" altLang="zh-CN" sz="2800" b="1" baseline="-25000">
                  <a:solidFill>
                    <a:srgbClr val="FF4545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2</a:t>
              </a:r>
              <a:endParaRPr kumimoji="1" lang="en-US" altLang="zh-CN" sz="2800" b="1" baseline="-25000">
                <a:solidFill>
                  <a:srgbClr val="FF4545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33259" name="Rectangle 75"/>
            <p:cNvSpPr>
              <a:spLocks noChangeArrowheads="1"/>
            </p:cNvSpPr>
            <p:nvPr/>
          </p:nvSpPr>
          <p:spPr bwMode="auto">
            <a:xfrm>
              <a:off x="1963" y="1218"/>
              <a:ext cx="35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solidFill>
                    <a:srgbClr val="FF4545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A</a:t>
              </a:r>
              <a:r>
                <a:rPr kumimoji="1" lang="en-US" altLang="zh-CN" sz="2800" b="1" baseline="-25000">
                  <a:solidFill>
                    <a:srgbClr val="FF4545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kumimoji="1" lang="en-US" altLang="zh-CN" sz="2800" b="1" baseline="-25000">
                <a:solidFill>
                  <a:srgbClr val="FF4545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613" name="Line 76"/>
            <p:cNvSpPr>
              <a:spLocks noChangeShapeType="1"/>
            </p:cNvSpPr>
            <p:nvPr/>
          </p:nvSpPr>
          <p:spPr bwMode="auto">
            <a:xfrm>
              <a:off x="1572" y="2193"/>
              <a:ext cx="2766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614" name="Rectangle 77"/>
            <p:cNvSpPr>
              <a:spLocks noChangeArrowheads="1"/>
            </p:cNvSpPr>
            <p:nvPr/>
          </p:nvSpPr>
          <p:spPr bwMode="auto">
            <a:xfrm rot="-5400000">
              <a:off x="1453" y="1874"/>
              <a:ext cx="258" cy="9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615" name="Line 78"/>
            <p:cNvSpPr>
              <a:spLocks noChangeShapeType="1"/>
            </p:cNvSpPr>
            <p:nvPr/>
          </p:nvSpPr>
          <p:spPr bwMode="auto">
            <a:xfrm>
              <a:off x="1584" y="1425"/>
              <a:ext cx="0" cy="37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616" name="Line 79"/>
            <p:cNvSpPr>
              <a:spLocks noChangeShapeType="1"/>
            </p:cNvSpPr>
            <p:nvPr/>
          </p:nvSpPr>
          <p:spPr bwMode="auto">
            <a:xfrm>
              <a:off x="1584" y="2043"/>
              <a:ext cx="0" cy="15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617" name="Line 80"/>
            <p:cNvSpPr>
              <a:spLocks noChangeShapeType="1"/>
            </p:cNvSpPr>
            <p:nvPr/>
          </p:nvSpPr>
          <p:spPr bwMode="auto">
            <a:xfrm flipH="1">
              <a:off x="1582" y="1665"/>
              <a:ext cx="338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3265" name="Text Box 81"/>
            <p:cNvSpPr txBox="1">
              <a:spLocks noChangeArrowheads="1"/>
            </p:cNvSpPr>
            <p:nvPr/>
          </p:nvSpPr>
          <p:spPr bwMode="auto">
            <a:xfrm>
              <a:off x="1903" y="1665"/>
              <a:ext cx="3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kumimoji="1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1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107619" name="Oval 82"/>
            <p:cNvSpPr>
              <a:spLocks noChangeArrowheads="1"/>
            </p:cNvSpPr>
            <p:nvPr/>
          </p:nvSpPr>
          <p:spPr bwMode="auto">
            <a:xfrm>
              <a:off x="4307" y="131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620" name="Rectangle 83"/>
            <p:cNvSpPr>
              <a:spLocks noChangeArrowheads="1"/>
            </p:cNvSpPr>
            <p:nvPr/>
          </p:nvSpPr>
          <p:spPr bwMode="auto">
            <a:xfrm>
              <a:off x="3294" y="782"/>
              <a:ext cx="258" cy="91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99CC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621" name="AutoShape 84"/>
            <p:cNvSpPr>
              <a:spLocks noChangeArrowheads="1"/>
            </p:cNvSpPr>
            <p:nvPr/>
          </p:nvSpPr>
          <p:spPr bwMode="auto">
            <a:xfrm rot="5400000">
              <a:off x="3026" y="741"/>
              <a:ext cx="144" cy="147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622" name="Line 85"/>
            <p:cNvSpPr>
              <a:spLocks noChangeShapeType="1"/>
            </p:cNvSpPr>
            <p:nvPr/>
          </p:nvSpPr>
          <p:spPr bwMode="auto">
            <a:xfrm flipH="1">
              <a:off x="2906" y="816"/>
              <a:ext cx="38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623" name="Line 86"/>
            <p:cNvSpPr>
              <a:spLocks noChangeShapeType="1"/>
            </p:cNvSpPr>
            <p:nvPr/>
          </p:nvSpPr>
          <p:spPr bwMode="auto">
            <a:xfrm>
              <a:off x="3171" y="720"/>
              <a:ext cx="0" cy="215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624" name="Oval 87"/>
            <p:cNvSpPr>
              <a:spLocks noChangeArrowheads="1"/>
            </p:cNvSpPr>
            <p:nvPr/>
          </p:nvSpPr>
          <p:spPr bwMode="auto">
            <a:xfrm>
              <a:off x="2901" y="1226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3272" name="Rectangle 88"/>
            <p:cNvSpPr>
              <a:spLocks noChangeArrowheads="1"/>
            </p:cNvSpPr>
            <p:nvPr/>
          </p:nvSpPr>
          <p:spPr bwMode="auto">
            <a:xfrm>
              <a:off x="2871" y="960"/>
              <a:ext cx="3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u</a:t>
              </a:r>
              <a:r>
                <a:rPr kumimoji="1" lang="en-US" altLang="zh-CN" sz="2800" b="1" baseline="-25000"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o1</a:t>
              </a:r>
              <a:endParaRPr kumimoji="1" lang="en-US" altLang="zh-CN" sz="2800" b="1" baseline="-2500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33273" name="Rectangle 89"/>
            <p:cNvSpPr>
              <a:spLocks noChangeArrowheads="1"/>
            </p:cNvSpPr>
            <p:nvPr/>
          </p:nvSpPr>
          <p:spPr bwMode="auto">
            <a:xfrm>
              <a:off x="3216" y="467"/>
              <a:ext cx="40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R</a:t>
              </a:r>
              <a:r>
                <a:rPr kumimoji="1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4</a:t>
              </a: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'</a:t>
              </a:r>
              <a:endPara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  <p:sp>
          <p:nvSpPr>
            <p:cNvPr id="733274" name="Rectangle 90"/>
            <p:cNvSpPr>
              <a:spLocks noChangeArrowheads="1"/>
            </p:cNvSpPr>
            <p:nvPr/>
          </p:nvSpPr>
          <p:spPr bwMode="auto">
            <a:xfrm>
              <a:off x="2938" y="480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D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</a:endParaRPr>
            </a:p>
          </p:txBody>
        </p:sp>
      </p:grpSp>
      <p:grpSp>
        <p:nvGrpSpPr>
          <p:cNvPr id="733276" name="Group 92"/>
          <p:cNvGrpSpPr/>
          <p:nvPr/>
        </p:nvGrpSpPr>
        <p:grpSpPr bwMode="auto">
          <a:xfrm>
            <a:off x="1438275" y="3735388"/>
            <a:ext cx="5800725" cy="2665412"/>
            <a:chOff x="906" y="2256"/>
            <a:chExt cx="3654" cy="1679"/>
          </a:xfrm>
        </p:grpSpPr>
        <p:sp>
          <p:nvSpPr>
            <p:cNvPr id="107526" name="Line 93"/>
            <p:cNvSpPr>
              <a:spLocks noChangeShapeType="1"/>
            </p:cNvSpPr>
            <p:nvPr/>
          </p:nvSpPr>
          <p:spPr bwMode="auto">
            <a:xfrm>
              <a:off x="1520" y="3225"/>
              <a:ext cx="290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27" name="Line 94"/>
            <p:cNvSpPr>
              <a:spLocks noChangeShapeType="1"/>
            </p:cNvSpPr>
            <p:nvPr/>
          </p:nvSpPr>
          <p:spPr bwMode="auto">
            <a:xfrm flipV="1">
              <a:off x="1524" y="2400"/>
              <a:ext cx="0" cy="15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3279" name="Text Box 95"/>
            <p:cNvSpPr txBox="1">
              <a:spLocks noChangeArrowheads="1"/>
            </p:cNvSpPr>
            <p:nvPr/>
          </p:nvSpPr>
          <p:spPr bwMode="auto">
            <a:xfrm>
              <a:off x="4305" y="3168"/>
              <a:ext cx="25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t</a:t>
              </a:r>
              <a:endParaRPr kumimoji="1" lang="en-US" altLang="zh-CN" sz="2800" b="1" i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endParaRPr>
            </a:p>
          </p:txBody>
        </p:sp>
        <p:sp>
          <p:nvSpPr>
            <p:cNvPr id="107529" name="Line 96"/>
            <p:cNvSpPr>
              <a:spLocks noChangeShapeType="1"/>
            </p:cNvSpPr>
            <p:nvPr/>
          </p:nvSpPr>
          <p:spPr bwMode="auto">
            <a:xfrm>
              <a:off x="1524" y="2687"/>
              <a:ext cx="192" cy="0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0" name="Line 97"/>
            <p:cNvSpPr>
              <a:spLocks noChangeShapeType="1"/>
            </p:cNvSpPr>
            <p:nvPr/>
          </p:nvSpPr>
          <p:spPr bwMode="auto">
            <a:xfrm>
              <a:off x="1716" y="2687"/>
              <a:ext cx="0" cy="1038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1" name="Line 98"/>
            <p:cNvSpPr>
              <a:spLocks noChangeShapeType="1"/>
            </p:cNvSpPr>
            <p:nvPr/>
          </p:nvSpPr>
          <p:spPr bwMode="auto">
            <a:xfrm>
              <a:off x="1716" y="3725"/>
              <a:ext cx="768" cy="0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2" name="Line 99"/>
            <p:cNvSpPr>
              <a:spLocks noChangeShapeType="1"/>
            </p:cNvSpPr>
            <p:nvPr/>
          </p:nvSpPr>
          <p:spPr bwMode="auto">
            <a:xfrm>
              <a:off x="2484" y="2684"/>
              <a:ext cx="0" cy="1038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3" name="Line 100"/>
            <p:cNvSpPr>
              <a:spLocks noChangeShapeType="1"/>
            </p:cNvSpPr>
            <p:nvPr/>
          </p:nvSpPr>
          <p:spPr bwMode="auto">
            <a:xfrm flipV="1">
              <a:off x="2484" y="2684"/>
              <a:ext cx="392" cy="0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4" name="Line 101"/>
            <p:cNvSpPr>
              <a:spLocks noChangeShapeType="1"/>
            </p:cNvSpPr>
            <p:nvPr/>
          </p:nvSpPr>
          <p:spPr bwMode="auto">
            <a:xfrm>
              <a:off x="2868" y="2687"/>
              <a:ext cx="0" cy="1038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5" name="Line 102"/>
            <p:cNvSpPr>
              <a:spLocks noChangeShapeType="1"/>
            </p:cNvSpPr>
            <p:nvPr/>
          </p:nvSpPr>
          <p:spPr bwMode="auto">
            <a:xfrm>
              <a:off x="1524" y="2879"/>
              <a:ext cx="1008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6" name="Line 103"/>
            <p:cNvSpPr>
              <a:spLocks noChangeShapeType="1"/>
            </p:cNvSpPr>
            <p:nvPr/>
          </p:nvSpPr>
          <p:spPr bwMode="auto">
            <a:xfrm>
              <a:off x="1572" y="3532"/>
              <a:ext cx="1296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7" name="Line 104"/>
            <p:cNvSpPr>
              <a:spLocks noChangeShapeType="1"/>
            </p:cNvSpPr>
            <p:nvPr/>
          </p:nvSpPr>
          <p:spPr bwMode="auto">
            <a:xfrm>
              <a:off x="1523" y="3201"/>
              <a:ext cx="192" cy="33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8" name="Line 105"/>
            <p:cNvSpPr>
              <a:spLocks noChangeShapeType="1"/>
            </p:cNvSpPr>
            <p:nvPr/>
          </p:nvSpPr>
          <p:spPr bwMode="auto">
            <a:xfrm flipH="1">
              <a:off x="1715" y="2879"/>
              <a:ext cx="768" cy="65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9" name="Line 106"/>
            <p:cNvSpPr>
              <a:spLocks noChangeShapeType="1"/>
            </p:cNvSpPr>
            <p:nvPr/>
          </p:nvSpPr>
          <p:spPr bwMode="auto">
            <a:xfrm>
              <a:off x="2483" y="2879"/>
              <a:ext cx="417" cy="65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3291" name="Text Box 107"/>
            <p:cNvSpPr txBox="1">
              <a:spLocks noChangeArrowheads="1"/>
            </p:cNvSpPr>
            <p:nvPr/>
          </p:nvSpPr>
          <p:spPr bwMode="auto">
            <a:xfrm>
              <a:off x="1187" y="2448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Z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endParaRPr>
            </a:p>
          </p:txBody>
        </p:sp>
        <p:sp>
          <p:nvSpPr>
            <p:cNvPr id="733292" name="Text Box 108"/>
            <p:cNvSpPr txBox="1">
              <a:spLocks noChangeArrowheads="1"/>
            </p:cNvSpPr>
            <p:nvPr/>
          </p:nvSpPr>
          <p:spPr bwMode="auto">
            <a:xfrm>
              <a:off x="1056" y="3513"/>
              <a:ext cx="52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bg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–U</a:t>
              </a:r>
              <a:r>
                <a:rPr kumimoji="1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Z</a:t>
              </a:r>
              <a:endParaRPr kumimoji="1" lang="en-US" altLang="zh-CN" sz="2800" b="1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endParaRPr>
            </a:p>
          </p:txBody>
        </p:sp>
        <p:graphicFrame>
          <p:nvGraphicFramePr>
            <p:cNvPr id="107542" name="Object 109"/>
            <p:cNvGraphicFramePr>
              <a:graphicFrameLocks noChangeAspect="1"/>
            </p:cNvGraphicFramePr>
            <p:nvPr/>
          </p:nvGraphicFramePr>
          <p:xfrm>
            <a:off x="1036" y="2688"/>
            <a:ext cx="500" cy="4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62" name="公式" r:id="rId1" imgW="398145" imgH="419735" progId="Equation.3">
                    <p:embed/>
                  </p:oleObj>
                </mc:Choice>
                <mc:Fallback>
                  <p:oleObj name="公式" r:id="rId1" imgW="398145" imgH="419735" progId="Equation.3">
                    <p:embed/>
                    <p:pic>
                      <p:nvPicPr>
                        <p:cNvPr id="0" name="Object 1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36" y="2688"/>
                          <a:ext cx="500" cy="4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43" name="Object 110"/>
            <p:cNvGraphicFramePr>
              <a:graphicFrameLocks noChangeAspect="1"/>
            </p:cNvGraphicFramePr>
            <p:nvPr/>
          </p:nvGraphicFramePr>
          <p:xfrm>
            <a:off x="906" y="3264"/>
            <a:ext cx="648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663" name="公式" r:id="rId3" imgW="527050" imgH="419735" progId="Equation.3">
                    <p:embed/>
                  </p:oleObj>
                </mc:Choice>
                <mc:Fallback>
                  <p:oleObj name="公式" r:id="rId3" imgW="527050" imgH="419735" progId="Equation.3">
                    <p:embed/>
                    <p:pic>
                      <p:nvPicPr>
                        <p:cNvPr id="0" name="Object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6" y="3264"/>
                          <a:ext cx="648" cy="4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544" name="Line 111"/>
            <p:cNvSpPr>
              <a:spLocks noChangeShapeType="1"/>
            </p:cNvSpPr>
            <p:nvPr/>
          </p:nvSpPr>
          <p:spPr bwMode="auto">
            <a:xfrm>
              <a:off x="2867" y="3710"/>
              <a:ext cx="768" cy="0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45" name="Line 112"/>
            <p:cNvSpPr>
              <a:spLocks noChangeShapeType="1"/>
            </p:cNvSpPr>
            <p:nvPr/>
          </p:nvSpPr>
          <p:spPr bwMode="auto">
            <a:xfrm>
              <a:off x="3635" y="2687"/>
              <a:ext cx="0" cy="1038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46" name="Line 113"/>
            <p:cNvSpPr>
              <a:spLocks noChangeShapeType="1"/>
            </p:cNvSpPr>
            <p:nvPr/>
          </p:nvSpPr>
          <p:spPr bwMode="auto">
            <a:xfrm flipV="1">
              <a:off x="3631" y="2687"/>
              <a:ext cx="370" cy="0"/>
            </a:xfrm>
            <a:prstGeom prst="line">
              <a:avLst/>
            </a:prstGeom>
            <a:noFill/>
            <a:ln w="38100">
              <a:solidFill>
                <a:srgbClr val="003399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47" name="Line 114"/>
            <p:cNvSpPr>
              <a:spLocks noChangeShapeType="1"/>
            </p:cNvSpPr>
            <p:nvPr/>
          </p:nvSpPr>
          <p:spPr bwMode="auto">
            <a:xfrm flipH="1">
              <a:off x="2867" y="2879"/>
              <a:ext cx="768" cy="65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48" name="Line 115"/>
            <p:cNvSpPr>
              <a:spLocks noChangeShapeType="1"/>
            </p:cNvSpPr>
            <p:nvPr/>
          </p:nvSpPr>
          <p:spPr bwMode="auto">
            <a:xfrm>
              <a:off x="3635" y="2879"/>
              <a:ext cx="417" cy="65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33300" name="Rectangle 116"/>
            <p:cNvSpPr>
              <a:spLocks noChangeArrowheads="1"/>
            </p:cNvSpPr>
            <p:nvPr/>
          </p:nvSpPr>
          <p:spPr bwMode="auto">
            <a:xfrm>
              <a:off x="3107" y="2787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o</a:t>
              </a:r>
              <a:endParaRPr kumimoji="1" lang="en-US" altLang="zh-CN" sz="2800" b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endParaRPr>
            </a:p>
          </p:txBody>
        </p:sp>
        <p:sp>
          <p:nvSpPr>
            <p:cNvPr id="733301" name="Rectangle 117"/>
            <p:cNvSpPr>
              <a:spLocks noChangeArrowheads="1"/>
            </p:cNvSpPr>
            <p:nvPr/>
          </p:nvSpPr>
          <p:spPr bwMode="auto">
            <a:xfrm>
              <a:off x="3155" y="3360"/>
              <a:ext cx="39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  <a:defRPr/>
              </a:pPr>
              <a:r>
                <a:rPr kumimoji="1" lang="en-US" altLang="zh-CN" sz="2800" b="1" i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o1</a:t>
              </a:r>
              <a:endParaRPr kumimoji="1" lang="en-US" altLang="zh-CN" sz="2800" b="1" baseline="-25000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endParaRPr>
            </a:p>
          </p:txBody>
        </p:sp>
        <p:sp>
          <p:nvSpPr>
            <p:cNvPr id="107551" name="Rectangle 118"/>
            <p:cNvSpPr>
              <a:spLocks noChangeArrowheads="1"/>
            </p:cNvSpPr>
            <p:nvPr/>
          </p:nvSpPr>
          <p:spPr bwMode="auto">
            <a:xfrm>
              <a:off x="1304" y="3072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2000" b="1" i="1"/>
                <a:t>O</a:t>
              </a:r>
              <a:endParaRPr kumimoji="1" lang="en-US" altLang="zh-CN" sz="2000" b="1" i="1"/>
            </a:p>
          </p:txBody>
        </p:sp>
        <p:sp>
          <p:nvSpPr>
            <p:cNvPr id="107552" name="Line 119"/>
            <p:cNvSpPr>
              <a:spLocks noChangeShapeType="1"/>
            </p:cNvSpPr>
            <p:nvPr/>
          </p:nvSpPr>
          <p:spPr bwMode="auto">
            <a:xfrm flipH="1">
              <a:off x="1536" y="3724"/>
              <a:ext cx="19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3304" name="Rectangle 120"/>
            <p:cNvSpPr>
              <a:spLocks noChangeArrowheads="1"/>
            </p:cNvSpPr>
            <p:nvPr/>
          </p:nvSpPr>
          <p:spPr bwMode="auto">
            <a:xfrm>
              <a:off x="1555" y="2256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defRPr/>
              </a:pPr>
              <a:r>
                <a:rPr kumimoji="1" lang="en-US" altLang="zh-CN" sz="2800" b="1" i="1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ffectLst>
                    <a:outerShdw blurRad="38100" dist="38100" dir="2700000" algn="tl">
                      <a:srgbClr val="C0C0C0"/>
                    </a:outerShdw>
                  </a:effectLst>
                  <a:ea typeface="楷体_GB2312" pitchFamily="49" charset="-122"/>
                </a:rPr>
                <a:t>o</a:t>
              </a:r>
              <a:endParaRPr kumimoji="1" lang="en-US" altLang="zh-CN" sz="2800" b="1" baseline="-25000"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endParaRPr>
            </a:p>
          </p:txBody>
        </p:sp>
      </p:grpSp>
      <p:sp>
        <p:nvSpPr>
          <p:cNvPr id="733306" name="Rectangle 122"/>
          <p:cNvSpPr>
            <a:spLocks noChangeArrowheads="1"/>
          </p:cNvSpPr>
          <p:nvPr/>
        </p:nvSpPr>
        <p:spPr bwMode="auto">
          <a:xfrm>
            <a:off x="0" y="47625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r>
              <a:rPr lang="zh-CN" altLang="en-US" sz="3200" b="1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锯齿波发生器</a:t>
            </a:r>
            <a:endParaRPr lang="zh-CN" altLang="en-US" sz="3200" b="1" smtClean="0">
              <a:solidFill>
                <a:srgbClr val="000099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3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33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3186" grpId="0" autoUpdateAnimBg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62" name="Text Box 2"/>
          <p:cNvSpPr txBox="1">
            <a:spLocks noChangeArrowheads="1"/>
          </p:cNvSpPr>
          <p:nvPr/>
        </p:nvSpPr>
        <p:spPr bwMode="auto">
          <a:xfrm>
            <a:off x="1754188" y="411163"/>
            <a:ext cx="51435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600" b="1" dirty="0" smtClean="0">
                <a:solidFill>
                  <a:srgbClr val="FF0000"/>
                </a:solidFill>
                <a:ea typeface="楷体_GB2312" pitchFamily="49" charset="-122"/>
              </a:rPr>
              <a:t>9.6.4 </a:t>
            </a:r>
            <a:r>
              <a:rPr kumimoji="1" lang="zh-CN" altLang="en-US" sz="3600" b="1" dirty="0" smtClean="0">
                <a:solidFill>
                  <a:srgbClr val="FF0000"/>
                </a:solidFill>
                <a:ea typeface="楷体_GB2312" pitchFamily="49" charset="-122"/>
              </a:rPr>
              <a:t>正弦</a:t>
            </a:r>
            <a:r>
              <a:rPr kumimoji="1" lang="zh-CN" altLang="en-US" sz="3600" b="1" dirty="0">
                <a:solidFill>
                  <a:srgbClr val="FF0000"/>
                </a:solidFill>
                <a:ea typeface="楷体_GB2312" pitchFamily="49" charset="-122"/>
              </a:rPr>
              <a:t>波发生器</a:t>
            </a:r>
            <a:endParaRPr kumimoji="1" lang="zh-CN" altLang="en-US" sz="3600" b="1" dirty="0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680963" name="Text Box 3"/>
          <p:cNvSpPr txBox="1">
            <a:spLocks noChangeArrowheads="1"/>
          </p:cNvSpPr>
          <p:nvPr/>
        </p:nvSpPr>
        <p:spPr bwMode="auto">
          <a:xfrm>
            <a:off x="385763" y="833438"/>
            <a:ext cx="40576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 dirty="0" smtClean="0">
                <a:solidFill>
                  <a:srgbClr val="003399"/>
                </a:solidFill>
                <a:ea typeface="楷体_GB2312" pitchFamily="49" charset="-122"/>
              </a:rPr>
              <a:t>9.6.4.1</a:t>
            </a:r>
            <a:r>
              <a:rPr kumimoji="1" lang="zh-CN" altLang="en-US" sz="3200" b="1" dirty="0" smtClean="0">
                <a:solidFill>
                  <a:srgbClr val="003399"/>
                </a:solidFill>
                <a:ea typeface="楷体_GB2312" pitchFamily="49" charset="-122"/>
              </a:rPr>
              <a:t>自激振荡</a:t>
            </a:r>
            <a:endParaRPr kumimoji="1" lang="zh-CN" altLang="en-US" sz="3200" b="1" dirty="0">
              <a:solidFill>
                <a:srgbClr val="003399"/>
              </a:solidFill>
              <a:ea typeface="楷体_GB2312" pitchFamily="49" charset="-122"/>
            </a:endParaRPr>
          </a:p>
        </p:txBody>
      </p:sp>
      <p:sp>
        <p:nvSpPr>
          <p:cNvPr id="680964" name="Text Box 4"/>
          <p:cNvSpPr txBox="1">
            <a:spLocks noChangeArrowheads="1"/>
          </p:cNvSpPr>
          <p:nvPr/>
        </p:nvSpPr>
        <p:spPr bwMode="auto">
          <a:xfrm>
            <a:off x="347663" y="1270000"/>
            <a:ext cx="43624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 dirty="0" smtClean="0">
                <a:solidFill>
                  <a:srgbClr val="FF3300"/>
                </a:solidFill>
                <a:ea typeface="楷体_GB2312" pitchFamily="49" charset="-122"/>
              </a:rPr>
              <a:t>1.</a:t>
            </a:r>
            <a:r>
              <a:rPr kumimoji="1" lang="zh-CN" altLang="en-US" sz="3200" b="1" dirty="0" smtClean="0">
                <a:solidFill>
                  <a:srgbClr val="FF3300"/>
                </a:solidFill>
                <a:ea typeface="楷体_GB2312" pitchFamily="49" charset="-122"/>
              </a:rPr>
              <a:t>从</a:t>
            </a:r>
            <a:r>
              <a:rPr kumimoji="1" lang="zh-CN" altLang="en-US" sz="3200" b="1" dirty="0">
                <a:solidFill>
                  <a:srgbClr val="FF3300"/>
                </a:solidFill>
                <a:ea typeface="楷体_GB2312" pitchFamily="49" charset="-122"/>
              </a:rPr>
              <a:t>放大器到振荡器</a:t>
            </a:r>
            <a:endParaRPr kumimoji="1" lang="zh-CN" altLang="en-US" sz="3200" b="1" dirty="0">
              <a:solidFill>
                <a:srgbClr val="FF3300"/>
              </a:solidFill>
              <a:ea typeface="楷体_GB2312" pitchFamily="49" charset="-122"/>
            </a:endParaRPr>
          </a:p>
        </p:txBody>
      </p:sp>
      <p:grpSp>
        <p:nvGrpSpPr>
          <p:cNvPr id="680965" name="Group 5"/>
          <p:cNvGrpSpPr/>
          <p:nvPr/>
        </p:nvGrpSpPr>
        <p:grpSpPr bwMode="auto">
          <a:xfrm>
            <a:off x="1476375" y="1628775"/>
            <a:ext cx="4995863" cy="2652713"/>
            <a:chOff x="828" y="1121"/>
            <a:chExt cx="3147" cy="1671"/>
          </a:xfrm>
        </p:grpSpPr>
        <p:sp>
          <p:nvSpPr>
            <p:cNvPr id="108556" name="Oval 6"/>
            <p:cNvSpPr>
              <a:spLocks noChangeArrowheads="1"/>
            </p:cNvSpPr>
            <p:nvPr/>
          </p:nvSpPr>
          <p:spPr bwMode="auto">
            <a:xfrm>
              <a:off x="1248" y="1608"/>
              <a:ext cx="181" cy="181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57" name="Text Box 7"/>
            <p:cNvSpPr txBox="1">
              <a:spLocks noChangeArrowheads="1"/>
            </p:cNvSpPr>
            <p:nvPr/>
          </p:nvSpPr>
          <p:spPr bwMode="auto">
            <a:xfrm>
              <a:off x="1342" y="1425"/>
              <a:ext cx="2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3300"/>
                  </a:solidFill>
                  <a:ea typeface="楷体_GB2312" pitchFamily="49" charset="-122"/>
                </a:rPr>
                <a:t>+</a:t>
              </a:r>
              <a:endParaRPr kumimoji="1" lang="en-US" altLang="zh-CN" sz="2400" b="1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108558" name="Text Box 8"/>
            <p:cNvSpPr txBox="1">
              <a:spLocks noChangeArrowheads="1"/>
            </p:cNvSpPr>
            <p:nvPr/>
          </p:nvSpPr>
          <p:spPr bwMode="auto">
            <a:xfrm>
              <a:off x="1354" y="1653"/>
              <a:ext cx="2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3300"/>
                  </a:solidFill>
                  <a:ea typeface="楷体_GB2312" pitchFamily="49" charset="-122"/>
                </a:rPr>
                <a:t>–</a:t>
              </a:r>
              <a:endParaRPr kumimoji="1" lang="en-US" altLang="zh-CN" sz="2400" b="1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108559" name="Rectangle 9"/>
            <p:cNvSpPr>
              <a:spLocks noChangeArrowheads="1"/>
            </p:cNvSpPr>
            <p:nvPr/>
          </p:nvSpPr>
          <p:spPr bwMode="auto">
            <a:xfrm>
              <a:off x="2076" y="1320"/>
              <a:ext cx="453" cy="680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60" name="Rectangle 10"/>
            <p:cNvSpPr>
              <a:spLocks noChangeArrowheads="1"/>
            </p:cNvSpPr>
            <p:nvPr/>
          </p:nvSpPr>
          <p:spPr bwMode="auto">
            <a:xfrm>
              <a:off x="2126" y="1442"/>
              <a:ext cx="415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3600" b="1" i="1">
                  <a:solidFill>
                    <a:srgbClr val="FF3300"/>
                  </a:solidFill>
                  <a:ea typeface="楷体_GB2312" pitchFamily="49" charset="-122"/>
                </a:rPr>
                <a:t>A</a:t>
              </a:r>
              <a:r>
                <a:rPr kumimoji="1" lang="en-US" altLang="zh-CN" sz="3600" b="1" i="1" baseline="-25000">
                  <a:solidFill>
                    <a:srgbClr val="FF3300"/>
                  </a:solidFill>
                  <a:ea typeface="楷体_GB2312" pitchFamily="49" charset="-122"/>
                </a:rPr>
                <a:t>u</a:t>
              </a:r>
              <a:endParaRPr kumimoji="1" lang="en-US" altLang="zh-CN" sz="3600" b="1" i="1" baseline="-250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108561" name="Line 11"/>
            <p:cNvSpPr>
              <a:spLocks noChangeShapeType="1"/>
            </p:cNvSpPr>
            <p:nvPr/>
          </p:nvSpPr>
          <p:spPr bwMode="auto">
            <a:xfrm>
              <a:off x="1548" y="1404"/>
              <a:ext cx="5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62" name="Line 12"/>
            <p:cNvSpPr>
              <a:spLocks noChangeShapeType="1"/>
            </p:cNvSpPr>
            <p:nvPr/>
          </p:nvSpPr>
          <p:spPr bwMode="auto">
            <a:xfrm>
              <a:off x="2556" y="1404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63" name="Rectangle 13"/>
            <p:cNvSpPr>
              <a:spLocks noChangeArrowheads="1"/>
            </p:cNvSpPr>
            <p:nvPr/>
          </p:nvSpPr>
          <p:spPr bwMode="auto">
            <a:xfrm>
              <a:off x="2100" y="2112"/>
              <a:ext cx="453" cy="680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64" name="Rectangle 14"/>
            <p:cNvSpPr>
              <a:spLocks noChangeArrowheads="1"/>
            </p:cNvSpPr>
            <p:nvPr/>
          </p:nvSpPr>
          <p:spPr bwMode="auto">
            <a:xfrm>
              <a:off x="2113" y="2234"/>
              <a:ext cx="415" cy="404"/>
            </a:xfrm>
            <a:prstGeom prst="rect">
              <a:avLst/>
            </a:prstGeom>
            <a:solidFill>
              <a:srgbClr val="CC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3600" b="1" i="1">
                  <a:solidFill>
                    <a:srgbClr val="FF0000"/>
                  </a:solidFill>
                  <a:ea typeface="楷体_GB2312" pitchFamily="49" charset="-122"/>
                </a:rPr>
                <a:t>F</a:t>
              </a:r>
              <a:r>
                <a:rPr kumimoji="1" lang="en-US" altLang="zh-CN" sz="3600" b="1" i="1" baseline="-25000">
                  <a:solidFill>
                    <a:srgbClr val="FF3300"/>
                  </a:solidFill>
                  <a:ea typeface="楷体_GB2312" pitchFamily="49" charset="-122"/>
                </a:rPr>
                <a:t>u</a:t>
              </a:r>
              <a:endParaRPr kumimoji="1" lang="en-US" altLang="zh-CN" sz="3600" b="1" i="1" baseline="-250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108565" name="Line 15"/>
            <p:cNvSpPr>
              <a:spLocks noChangeShapeType="1"/>
            </p:cNvSpPr>
            <p:nvPr/>
          </p:nvSpPr>
          <p:spPr bwMode="auto">
            <a:xfrm>
              <a:off x="2532" y="1908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66" name="Oval 16"/>
            <p:cNvSpPr>
              <a:spLocks noChangeArrowheads="1"/>
            </p:cNvSpPr>
            <p:nvPr/>
          </p:nvSpPr>
          <p:spPr bwMode="auto">
            <a:xfrm>
              <a:off x="3708" y="1368"/>
              <a:ext cx="57" cy="5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67" name="Oval 17"/>
            <p:cNvSpPr>
              <a:spLocks noChangeArrowheads="1"/>
            </p:cNvSpPr>
            <p:nvPr/>
          </p:nvSpPr>
          <p:spPr bwMode="auto">
            <a:xfrm>
              <a:off x="3684" y="1872"/>
              <a:ext cx="57" cy="5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68" name="Line 18"/>
            <p:cNvSpPr>
              <a:spLocks noChangeShapeType="1"/>
            </p:cNvSpPr>
            <p:nvPr/>
          </p:nvSpPr>
          <p:spPr bwMode="auto">
            <a:xfrm>
              <a:off x="2544" y="2220"/>
              <a:ext cx="4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69" name="Line 19"/>
            <p:cNvSpPr>
              <a:spLocks noChangeShapeType="1"/>
            </p:cNvSpPr>
            <p:nvPr/>
          </p:nvSpPr>
          <p:spPr bwMode="auto">
            <a:xfrm>
              <a:off x="3012" y="1404"/>
              <a:ext cx="0" cy="82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70" name="Line 20"/>
            <p:cNvSpPr>
              <a:spLocks noChangeShapeType="1"/>
            </p:cNvSpPr>
            <p:nvPr/>
          </p:nvSpPr>
          <p:spPr bwMode="auto">
            <a:xfrm>
              <a:off x="2556" y="2664"/>
              <a:ext cx="9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71" name="Line 21"/>
            <p:cNvSpPr>
              <a:spLocks noChangeShapeType="1"/>
            </p:cNvSpPr>
            <p:nvPr/>
          </p:nvSpPr>
          <p:spPr bwMode="auto">
            <a:xfrm>
              <a:off x="3468" y="1872"/>
              <a:ext cx="0" cy="7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72" name="Oval 22"/>
            <p:cNvSpPr>
              <a:spLocks noChangeArrowheads="1"/>
            </p:cNvSpPr>
            <p:nvPr/>
          </p:nvSpPr>
          <p:spPr bwMode="auto">
            <a:xfrm>
              <a:off x="2988" y="1368"/>
              <a:ext cx="57" cy="57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73" name="Oval 23"/>
            <p:cNvSpPr>
              <a:spLocks noChangeArrowheads="1"/>
            </p:cNvSpPr>
            <p:nvPr/>
          </p:nvSpPr>
          <p:spPr bwMode="auto">
            <a:xfrm>
              <a:off x="3444" y="1872"/>
              <a:ext cx="57" cy="57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74" name="Line 24"/>
            <p:cNvSpPr>
              <a:spLocks noChangeShapeType="1"/>
            </p:cNvSpPr>
            <p:nvPr/>
          </p:nvSpPr>
          <p:spPr bwMode="auto">
            <a:xfrm flipH="1">
              <a:off x="1320" y="1908"/>
              <a:ext cx="7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75" name="Line 25"/>
            <p:cNvSpPr>
              <a:spLocks noChangeShapeType="1"/>
            </p:cNvSpPr>
            <p:nvPr/>
          </p:nvSpPr>
          <p:spPr bwMode="auto">
            <a:xfrm>
              <a:off x="1344" y="1500"/>
              <a:ext cx="0" cy="4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76" name="Line 26"/>
            <p:cNvSpPr>
              <a:spLocks noChangeShapeType="1"/>
            </p:cNvSpPr>
            <p:nvPr/>
          </p:nvSpPr>
          <p:spPr bwMode="auto">
            <a:xfrm flipH="1">
              <a:off x="1344" y="2244"/>
              <a:ext cx="7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77" name="Line 27"/>
            <p:cNvSpPr>
              <a:spLocks noChangeShapeType="1"/>
            </p:cNvSpPr>
            <p:nvPr/>
          </p:nvSpPr>
          <p:spPr bwMode="auto">
            <a:xfrm flipH="1">
              <a:off x="840" y="2652"/>
              <a:ext cx="1260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78" name="Line 28"/>
            <p:cNvSpPr>
              <a:spLocks noChangeShapeType="1"/>
            </p:cNvSpPr>
            <p:nvPr/>
          </p:nvSpPr>
          <p:spPr bwMode="auto">
            <a:xfrm>
              <a:off x="1344" y="1884"/>
              <a:ext cx="0" cy="3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79" name="Oval 29"/>
            <p:cNvSpPr>
              <a:spLocks noChangeArrowheads="1"/>
            </p:cNvSpPr>
            <p:nvPr/>
          </p:nvSpPr>
          <p:spPr bwMode="auto">
            <a:xfrm>
              <a:off x="1308" y="1860"/>
              <a:ext cx="57" cy="57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80" name="Oval 30"/>
            <p:cNvSpPr>
              <a:spLocks noChangeArrowheads="1"/>
            </p:cNvSpPr>
            <p:nvPr/>
          </p:nvSpPr>
          <p:spPr bwMode="auto">
            <a:xfrm>
              <a:off x="1308" y="1500"/>
              <a:ext cx="57" cy="5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81" name="Oval 31"/>
            <p:cNvSpPr>
              <a:spLocks noChangeArrowheads="1"/>
            </p:cNvSpPr>
            <p:nvPr/>
          </p:nvSpPr>
          <p:spPr bwMode="auto">
            <a:xfrm>
              <a:off x="1500" y="1368"/>
              <a:ext cx="57" cy="5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82" name="Line 32"/>
            <p:cNvSpPr>
              <a:spLocks noChangeShapeType="1"/>
            </p:cNvSpPr>
            <p:nvPr/>
          </p:nvSpPr>
          <p:spPr bwMode="auto">
            <a:xfrm>
              <a:off x="840" y="1392"/>
              <a:ext cx="0" cy="12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83" name="Line 33"/>
            <p:cNvSpPr>
              <a:spLocks noChangeShapeType="1"/>
            </p:cNvSpPr>
            <p:nvPr/>
          </p:nvSpPr>
          <p:spPr bwMode="auto">
            <a:xfrm flipV="1">
              <a:off x="828" y="1392"/>
              <a:ext cx="264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84" name="Oval 34"/>
            <p:cNvSpPr>
              <a:spLocks noChangeArrowheads="1"/>
            </p:cNvSpPr>
            <p:nvPr/>
          </p:nvSpPr>
          <p:spPr bwMode="auto">
            <a:xfrm>
              <a:off x="1092" y="1368"/>
              <a:ext cx="57" cy="57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8585" name="Line 35"/>
            <p:cNvSpPr>
              <a:spLocks noChangeShapeType="1"/>
            </p:cNvSpPr>
            <p:nvPr/>
          </p:nvSpPr>
          <p:spPr bwMode="auto">
            <a:xfrm flipH="1">
              <a:off x="1200" y="1404"/>
              <a:ext cx="312" cy="1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86" name="Freeform 36"/>
            <p:cNvSpPr/>
            <p:nvPr/>
          </p:nvSpPr>
          <p:spPr bwMode="auto">
            <a:xfrm>
              <a:off x="1272" y="1236"/>
              <a:ext cx="216" cy="288"/>
            </a:xfrm>
            <a:custGeom>
              <a:avLst/>
              <a:gdLst>
                <a:gd name="T0" fmla="*/ 216 w 216"/>
                <a:gd name="T1" fmla="*/ 1034 h 240"/>
                <a:gd name="T2" fmla="*/ 72 w 216"/>
                <a:gd name="T3" fmla="*/ 622 h 240"/>
                <a:gd name="T4" fmla="*/ 0 w 216"/>
                <a:gd name="T5" fmla="*/ 0 h 24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6" h="240">
                  <a:moveTo>
                    <a:pt x="216" y="240"/>
                  </a:moveTo>
                  <a:cubicBezTo>
                    <a:pt x="162" y="212"/>
                    <a:pt x="108" y="184"/>
                    <a:pt x="72" y="144"/>
                  </a:cubicBezTo>
                  <a:cubicBezTo>
                    <a:pt x="36" y="104"/>
                    <a:pt x="18" y="52"/>
                    <a:pt x="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87" name="Line 37"/>
            <p:cNvSpPr>
              <a:spLocks noChangeShapeType="1"/>
            </p:cNvSpPr>
            <p:nvPr/>
          </p:nvSpPr>
          <p:spPr bwMode="auto">
            <a:xfrm>
              <a:off x="3660" y="1476"/>
              <a:ext cx="0" cy="34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88" name="Line 38"/>
            <p:cNvSpPr>
              <a:spLocks noChangeShapeType="1"/>
            </p:cNvSpPr>
            <p:nvPr/>
          </p:nvSpPr>
          <p:spPr bwMode="auto">
            <a:xfrm flipV="1">
              <a:off x="2004" y="2316"/>
              <a:ext cx="0" cy="3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89" name="Line 39"/>
            <p:cNvSpPr>
              <a:spLocks noChangeShapeType="1"/>
            </p:cNvSpPr>
            <p:nvPr/>
          </p:nvSpPr>
          <p:spPr bwMode="auto">
            <a:xfrm>
              <a:off x="1980" y="1500"/>
              <a:ext cx="0" cy="3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590" name="Rectangle 40"/>
            <p:cNvSpPr>
              <a:spLocks noChangeArrowheads="1"/>
            </p:cNvSpPr>
            <p:nvPr/>
          </p:nvSpPr>
          <p:spPr bwMode="auto">
            <a:xfrm>
              <a:off x="3658" y="1469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o</a:t>
              </a:r>
              <a:endParaRPr kumimoji="1" lang="en-US" altLang="zh-CN" sz="2800" b="1" baseline="-25000">
                <a:ea typeface="楷体_GB2312" pitchFamily="49" charset="-122"/>
              </a:endParaRPr>
            </a:p>
          </p:txBody>
        </p:sp>
        <p:sp>
          <p:nvSpPr>
            <p:cNvPr id="108591" name="Rectangle 41"/>
            <p:cNvSpPr>
              <a:spLocks noChangeArrowheads="1"/>
            </p:cNvSpPr>
            <p:nvPr/>
          </p:nvSpPr>
          <p:spPr bwMode="auto">
            <a:xfrm>
              <a:off x="1690" y="2213"/>
              <a:ext cx="2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i="1" baseline="-25000">
                  <a:ea typeface="楷体_GB2312" pitchFamily="49" charset="-122"/>
                </a:rPr>
                <a:t>f</a:t>
              </a:r>
              <a:endParaRPr kumimoji="1" lang="en-US" altLang="zh-CN" sz="2800" b="1" i="1" baseline="-25000">
                <a:ea typeface="楷体_GB2312" pitchFamily="49" charset="-122"/>
              </a:endParaRPr>
            </a:p>
          </p:txBody>
        </p:sp>
        <p:sp>
          <p:nvSpPr>
            <p:cNvPr id="108592" name="Rectangle 42"/>
            <p:cNvSpPr>
              <a:spLocks noChangeArrowheads="1"/>
            </p:cNvSpPr>
            <p:nvPr/>
          </p:nvSpPr>
          <p:spPr bwMode="auto">
            <a:xfrm>
              <a:off x="1462" y="1445"/>
              <a:ext cx="28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i</a:t>
              </a:r>
              <a:endParaRPr kumimoji="1" lang="en-US" altLang="zh-CN" sz="2800" b="1" baseline="-25000">
                <a:ea typeface="楷体_GB2312" pitchFamily="49" charset="-122"/>
              </a:endParaRPr>
            </a:p>
          </p:txBody>
        </p:sp>
        <p:sp>
          <p:nvSpPr>
            <p:cNvPr id="108593" name="Rectangle 43"/>
            <p:cNvSpPr>
              <a:spLocks noChangeArrowheads="1"/>
            </p:cNvSpPr>
            <p:nvPr/>
          </p:nvSpPr>
          <p:spPr bwMode="auto">
            <a:xfrm>
              <a:off x="1330" y="1121"/>
              <a:ext cx="29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s</a:t>
              </a:r>
              <a:endParaRPr kumimoji="1" lang="en-US" altLang="zh-CN" sz="2800" b="1" i="1" baseline="-25000">
                <a:ea typeface="楷体_GB2312" pitchFamily="49" charset="-122"/>
              </a:endParaRPr>
            </a:p>
          </p:txBody>
        </p:sp>
      </p:grpSp>
      <p:graphicFrame>
        <p:nvGraphicFramePr>
          <p:cNvPr id="681004" name="Object 44"/>
          <p:cNvGraphicFramePr>
            <a:graphicFrameLocks noChangeAspect="1"/>
          </p:cNvGraphicFramePr>
          <p:nvPr/>
        </p:nvGraphicFramePr>
        <p:xfrm>
          <a:off x="280988" y="4365625"/>
          <a:ext cx="848995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60" name="公式" r:id="rId1" imgW="4722495" imgH="182880" progId="Equation.3">
                  <p:embed/>
                </p:oleObj>
              </mc:Choice>
              <mc:Fallback>
                <p:oleObj name="公式" r:id="rId1" imgW="4722495" imgH="18288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8" y="4365625"/>
                        <a:ext cx="848995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1005" name="Object 45"/>
          <p:cNvGraphicFramePr>
            <a:graphicFrameLocks noChangeAspect="1"/>
          </p:cNvGraphicFramePr>
          <p:nvPr/>
        </p:nvGraphicFramePr>
        <p:xfrm>
          <a:off x="250825" y="4868863"/>
          <a:ext cx="8424863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61" name="Equation" r:id="rId3" imgW="4862195" imgH="204470" progId="Equation.3">
                  <p:embed/>
                </p:oleObj>
              </mc:Choice>
              <mc:Fallback>
                <p:oleObj name="Equation" r:id="rId3" imgW="4862195" imgH="20447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4868863"/>
                        <a:ext cx="8424863" cy="461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1006" name="Object 46"/>
          <p:cNvGraphicFramePr>
            <a:graphicFrameLocks noChangeAspect="1"/>
          </p:cNvGraphicFramePr>
          <p:nvPr/>
        </p:nvGraphicFramePr>
        <p:xfrm>
          <a:off x="6516688" y="1327150"/>
          <a:ext cx="1927225" cy="280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62" name="公式" r:id="rId5" imgW="699135" imgH="1247775" progId="Equation.3">
                  <p:embed/>
                </p:oleObj>
              </mc:Choice>
              <mc:Fallback>
                <p:oleObj name="公式" r:id="rId5" imgW="699135" imgH="1247775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6688" y="1327150"/>
                        <a:ext cx="1927225" cy="28098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1007" name="Object 47"/>
          <p:cNvGraphicFramePr>
            <a:graphicFrameLocks noChangeAspect="1"/>
          </p:cNvGraphicFramePr>
          <p:nvPr/>
        </p:nvGraphicFramePr>
        <p:xfrm>
          <a:off x="401638" y="5278438"/>
          <a:ext cx="840105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63" name="公式" r:id="rId7" imgW="3324225" imgH="204470" progId="Equation.3">
                  <p:embed/>
                </p:oleObj>
              </mc:Choice>
              <mc:Fallback>
                <p:oleObj name="公式" r:id="rId7" imgW="3324225" imgH="20447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8" y="5278438"/>
                        <a:ext cx="8401050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1008" name="Object 48"/>
          <p:cNvGraphicFramePr>
            <a:graphicFrameLocks noChangeAspect="1"/>
          </p:cNvGraphicFramePr>
          <p:nvPr/>
        </p:nvGraphicFramePr>
        <p:xfrm>
          <a:off x="468313" y="5805488"/>
          <a:ext cx="5729287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64" name="公式" r:id="rId9" imgW="2334260" imgH="182880" progId="Equation.3">
                  <p:embed/>
                </p:oleObj>
              </mc:Choice>
              <mc:Fallback>
                <p:oleObj name="公式" r:id="rId9" imgW="2334260" imgH="182880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5805488"/>
                        <a:ext cx="5729287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1009" name="Object 49"/>
          <p:cNvGraphicFramePr>
            <a:graphicFrameLocks noChangeAspect="1"/>
          </p:cNvGraphicFramePr>
          <p:nvPr/>
        </p:nvGraphicFramePr>
        <p:xfrm>
          <a:off x="6465888" y="5846763"/>
          <a:ext cx="2678112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665" name="Equation" r:id="rId11" imgW="1043305" imgH="182880" progId="Equation.3">
                  <p:embed/>
                </p:oleObj>
              </mc:Choice>
              <mc:Fallback>
                <p:oleObj name="Equation" r:id="rId11" imgW="1043305" imgH="182880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5888" y="5846763"/>
                        <a:ext cx="2678112" cy="58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8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80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680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68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81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81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8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8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8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62" grpId="0" autoUpdateAnimBg="0"/>
      <p:bldP spid="680963" grpId="0" autoUpdateAnimBg="0"/>
      <p:bldP spid="68096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050" name="Text Box 2"/>
          <p:cNvSpPr txBox="1">
            <a:spLocks noChangeArrowheads="1"/>
          </p:cNvSpPr>
          <p:nvPr/>
        </p:nvSpPr>
        <p:spPr bwMode="auto">
          <a:xfrm>
            <a:off x="323850" y="328613"/>
            <a:ext cx="4895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>
                <a:ea typeface="楷体_GB2312" pitchFamily="49" charset="-122"/>
              </a:rPr>
              <a:t>2.  </a:t>
            </a:r>
            <a:r>
              <a:rPr kumimoji="1" lang="zh-CN" altLang="en-US" sz="3200" b="1">
                <a:ea typeface="楷体_GB2312" pitchFamily="49" charset="-122"/>
              </a:rPr>
              <a:t>同相比例运算器</a:t>
            </a:r>
            <a:endParaRPr kumimoji="1" lang="zh-CN" altLang="en-US" sz="3200" b="1">
              <a:ea typeface="楷体_GB2312" pitchFamily="49" charset="-122"/>
            </a:endParaRPr>
          </a:p>
        </p:txBody>
      </p:sp>
      <p:graphicFrame>
        <p:nvGraphicFramePr>
          <p:cNvPr id="642051" name="Object 3"/>
          <p:cNvGraphicFramePr>
            <a:graphicFrameLocks noChangeAspect="1"/>
          </p:cNvGraphicFramePr>
          <p:nvPr/>
        </p:nvGraphicFramePr>
        <p:xfrm>
          <a:off x="5427663" y="4492625"/>
          <a:ext cx="3144837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8" name="公式" r:id="rId1" imgW="1021715" imgH="419735" progId="Equation.3">
                  <p:embed/>
                </p:oleObj>
              </mc:Choice>
              <mc:Fallback>
                <p:oleObj name="公式" r:id="rId1" imgW="1021715" imgH="41973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7663" y="4492625"/>
                        <a:ext cx="3144837" cy="116840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2052" name="Group 4"/>
          <p:cNvGrpSpPr/>
          <p:nvPr/>
        </p:nvGrpSpPr>
        <p:grpSpPr bwMode="auto">
          <a:xfrm>
            <a:off x="323850" y="1220788"/>
            <a:ext cx="4476750" cy="2784475"/>
            <a:chOff x="264" y="845"/>
            <a:chExt cx="2820" cy="1843"/>
          </a:xfrm>
        </p:grpSpPr>
        <p:sp>
          <p:nvSpPr>
            <p:cNvPr id="56335" name="Rectangle 5"/>
            <p:cNvSpPr>
              <a:spLocks noChangeArrowheads="1"/>
            </p:cNvSpPr>
            <p:nvPr/>
          </p:nvSpPr>
          <p:spPr bwMode="auto">
            <a:xfrm>
              <a:off x="1486" y="1254"/>
              <a:ext cx="735" cy="92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36" name="Line 6"/>
            <p:cNvSpPr>
              <a:spLocks noChangeShapeType="1"/>
            </p:cNvSpPr>
            <p:nvPr/>
          </p:nvSpPr>
          <p:spPr bwMode="auto">
            <a:xfrm>
              <a:off x="2220" y="1675"/>
              <a:ext cx="3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37" name="Line 7"/>
            <p:cNvSpPr>
              <a:spLocks noChangeShapeType="1"/>
            </p:cNvSpPr>
            <p:nvPr/>
          </p:nvSpPr>
          <p:spPr bwMode="auto">
            <a:xfrm>
              <a:off x="565" y="1950"/>
              <a:ext cx="920" cy="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38" name="Line 8"/>
            <p:cNvSpPr>
              <a:spLocks noChangeShapeType="1"/>
            </p:cNvSpPr>
            <p:nvPr/>
          </p:nvSpPr>
          <p:spPr bwMode="auto">
            <a:xfrm>
              <a:off x="1111" y="1499"/>
              <a:ext cx="3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39" name="Text Box 9"/>
            <p:cNvSpPr txBox="1">
              <a:spLocks noChangeArrowheads="1"/>
            </p:cNvSpPr>
            <p:nvPr/>
          </p:nvSpPr>
          <p:spPr bwMode="auto">
            <a:xfrm>
              <a:off x="1518" y="1190"/>
              <a:ext cx="225" cy="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>
                  <a:ea typeface="楷体_GB2312" pitchFamily="49" charset="-122"/>
                </a:rPr>
                <a:t>_</a:t>
              </a:r>
              <a:endParaRPr kumimoji="1" lang="en-US" altLang="zh-CN" sz="3200" b="1">
                <a:ea typeface="楷体_GB2312" pitchFamily="49" charset="-122"/>
              </a:endParaRPr>
            </a:p>
          </p:txBody>
        </p:sp>
        <p:sp>
          <p:nvSpPr>
            <p:cNvPr id="56340" name="Text Box 10"/>
            <p:cNvSpPr txBox="1">
              <a:spLocks noChangeArrowheads="1"/>
            </p:cNvSpPr>
            <p:nvPr/>
          </p:nvSpPr>
          <p:spPr bwMode="auto">
            <a:xfrm>
              <a:off x="1494" y="1790"/>
              <a:ext cx="225" cy="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>
                  <a:ea typeface="楷体_GB2312" pitchFamily="49" charset="-122"/>
                </a:rPr>
                <a:t>+</a:t>
              </a:r>
              <a:endParaRPr kumimoji="1" lang="en-US" altLang="zh-CN" sz="3200" b="1">
                <a:ea typeface="楷体_GB2312" pitchFamily="49" charset="-122"/>
              </a:endParaRPr>
            </a:p>
          </p:txBody>
        </p:sp>
        <p:sp>
          <p:nvSpPr>
            <p:cNvPr id="56341" name="Text Box 11"/>
            <p:cNvSpPr txBox="1">
              <a:spLocks noChangeArrowheads="1"/>
            </p:cNvSpPr>
            <p:nvPr/>
          </p:nvSpPr>
          <p:spPr bwMode="auto">
            <a:xfrm rot="5400000">
              <a:off x="1726" y="1233"/>
              <a:ext cx="2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>
                  <a:ea typeface="楷体_GB2312" pitchFamily="49" charset="-122"/>
                  <a:sym typeface="Symbol" panose="05050102010706020507" pitchFamily="18" charset="2"/>
                </a:rPr>
                <a:t></a:t>
              </a:r>
              <a:endParaRPr kumimoji="1" lang="en-US" altLang="zh-CN" sz="3200" b="1">
                <a:ea typeface="楷体_GB2312" pitchFamily="49" charset="-122"/>
              </a:endParaRPr>
            </a:p>
          </p:txBody>
        </p:sp>
        <p:sp>
          <p:nvSpPr>
            <p:cNvPr id="56342" name="Text Box 12"/>
            <p:cNvSpPr txBox="1">
              <a:spLocks noChangeArrowheads="1"/>
            </p:cNvSpPr>
            <p:nvPr/>
          </p:nvSpPr>
          <p:spPr bwMode="auto">
            <a:xfrm>
              <a:off x="1967" y="1472"/>
              <a:ext cx="225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>
                  <a:ea typeface="楷体_GB2312" pitchFamily="49" charset="-122"/>
                </a:rPr>
                <a:t>+</a:t>
              </a:r>
              <a:endParaRPr kumimoji="1" lang="en-US" altLang="zh-CN" sz="3200" b="1">
                <a:ea typeface="楷体_GB2312" pitchFamily="49" charset="-122"/>
              </a:endParaRPr>
            </a:p>
          </p:txBody>
        </p:sp>
        <p:sp>
          <p:nvSpPr>
            <p:cNvPr id="56343" name="Oval 13"/>
            <p:cNvSpPr>
              <a:spLocks noChangeArrowheads="1"/>
            </p:cNvSpPr>
            <p:nvPr/>
          </p:nvSpPr>
          <p:spPr bwMode="auto">
            <a:xfrm>
              <a:off x="2619" y="1660"/>
              <a:ext cx="64" cy="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44" name="Text Box 14"/>
            <p:cNvSpPr txBox="1">
              <a:spLocks noChangeArrowheads="1"/>
            </p:cNvSpPr>
            <p:nvPr/>
          </p:nvSpPr>
          <p:spPr bwMode="auto">
            <a:xfrm>
              <a:off x="1896" y="1185"/>
              <a:ext cx="632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>
                  <a:ea typeface="楷体_GB2312" pitchFamily="49" charset="-122"/>
                  <a:sym typeface="Symbol" panose="05050102010706020507" pitchFamily="18" charset="2"/>
                </a:rPr>
                <a:t>∞</a:t>
              </a:r>
              <a:endParaRPr kumimoji="1" lang="en-US" altLang="zh-CN" sz="3200" b="1">
                <a:ea typeface="楷体_GB2312" pitchFamily="49" charset="-122"/>
              </a:endParaRPr>
            </a:p>
          </p:txBody>
        </p:sp>
        <p:sp>
          <p:nvSpPr>
            <p:cNvPr id="56345" name="Line 15"/>
            <p:cNvSpPr>
              <a:spLocks noChangeShapeType="1"/>
            </p:cNvSpPr>
            <p:nvPr/>
          </p:nvSpPr>
          <p:spPr bwMode="auto">
            <a:xfrm>
              <a:off x="1240" y="900"/>
              <a:ext cx="12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46" name="Line 16"/>
            <p:cNvSpPr>
              <a:spLocks noChangeShapeType="1"/>
            </p:cNvSpPr>
            <p:nvPr/>
          </p:nvSpPr>
          <p:spPr bwMode="auto">
            <a:xfrm flipH="1">
              <a:off x="2471" y="900"/>
              <a:ext cx="0" cy="7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 useBgFill="1">
          <p:nvSpPr>
            <p:cNvPr id="56347" name="Rectangle 17"/>
            <p:cNvSpPr>
              <a:spLocks noChangeArrowheads="1"/>
            </p:cNvSpPr>
            <p:nvPr/>
          </p:nvSpPr>
          <p:spPr bwMode="auto">
            <a:xfrm>
              <a:off x="1668" y="845"/>
              <a:ext cx="333" cy="102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48" name="Line 18"/>
            <p:cNvSpPr>
              <a:spLocks noChangeShapeType="1"/>
            </p:cNvSpPr>
            <p:nvPr/>
          </p:nvSpPr>
          <p:spPr bwMode="auto">
            <a:xfrm>
              <a:off x="1251" y="900"/>
              <a:ext cx="0" cy="6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49" name="Line 19"/>
            <p:cNvSpPr>
              <a:spLocks noChangeShapeType="1"/>
            </p:cNvSpPr>
            <p:nvPr/>
          </p:nvSpPr>
          <p:spPr bwMode="auto">
            <a:xfrm>
              <a:off x="539" y="1499"/>
              <a:ext cx="6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 useBgFill="1">
          <p:nvSpPr>
            <p:cNvPr id="56350" name="Rectangle 20"/>
            <p:cNvSpPr>
              <a:spLocks noChangeArrowheads="1"/>
            </p:cNvSpPr>
            <p:nvPr/>
          </p:nvSpPr>
          <p:spPr bwMode="auto">
            <a:xfrm>
              <a:off x="750" y="1442"/>
              <a:ext cx="308" cy="101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51" name="Line 21"/>
            <p:cNvSpPr>
              <a:spLocks noChangeShapeType="1"/>
            </p:cNvSpPr>
            <p:nvPr/>
          </p:nvSpPr>
          <p:spPr bwMode="auto">
            <a:xfrm>
              <a:off x="442" y="1670"/>
              <a:ext cx="18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52" name="Oval 22"/>
            <p:cNvSpPr>
              <a:spLocks noChangeArrowheads="1"/>
            </p:cNvSpPr>
            <p:nvPr/>
          </p:nvSpPr>
          <p:spPr bwMode="auto">
            <a:xfrm>
              <a:off x="1219" y="1459"/>
              <a:ext cx="45" cy="4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53" name="Oval 23"/>
            <p:cNvSpPr>
              <a:spLocks noChangeArrowheads="1"/>
            </p:cNvSpPr>
            <p:nvPr/>
          </p:nvSpPr>
          <p:spPr bwMode="auto">
            <a:xfrm>
              <a:off x="2439" y="1648"/>
              <a:ext cx="65" cy="5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54" name="Text Box 24"/>
            <p:cNvSpPr txBox="1">
              <a:spLocks noChangeArrowheads="1"/>
            </p:cNvSpPr>
            <p:nvPr/>
          </p:nvSpPr>
          <p:spPr bwMode="auto">
            <a:xfrm>
              <a:off x="1696" y="900"/>
              <a:ext cx="471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F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56355" name="Text Box 25"/>
            <p:cNvSpPr txBox="1">
              <a:spLocks noChangeArrowheads="1"/>
            </p:cNvSpPr>
            <p:nvPr/>
          </p:nvSpPr>
          <p:spPr bwMode="auto">
            <a:xfrm>
              <a:off x="762" y="1522"/>
              <a:ext cx="363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1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 useBgFill="1">
          <p:nvSpPr>
            <p:cNvPr id="56356" name="Rectangle 26"/>
            <p:cNvSpPr>
              <a:spLocks noChangeArrowheads="1"/>
            </p:cNvSpPr>
            <p:nvPr/>
          </p:nvSpPr>
          <p:spPr bwMode="auto">
            <a:xfrm>
              <a:off x="734" y="1891"/>
              <a:ext cx="297" cy="114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57" name="Text Box 27"/>
            <p:cNvSpPr txBox="1">
              <a:spLocks noChangeArrowheads="1"/>
            </p:cNvSpPr>
            <p:nvPr/>
          </p:nvSpPr>
          <p:spPr bwMode="auto">
            <a:xfrm>
              <a:off x="749" y="1998"/>
              <a:ext cx="375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2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56358" name="Text Box 28"/>
            <p:cNvSpPr txBox="1">
              <a:spLocks noChangeArrowheads="1"/>
            </p:cNvSpPr>
            <p:nvPr/>
          </p:nvSpPr>
          <p:spPr bwMode="auto">
            <a:xfrm>
              <a:off x="264" y="1934"/>
              <a:ext cx="451" cy="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u</a:t>
              </a:r>
              <a:r>
                <a:rPr kumimoji="1" lang="en-US" altLang="zh-CN" sz="2400" b="1" baseline="-25000">
                  <a:ea typeface="楷体_GB2312" pitchFamily="49" charset="-122"/>
                </a:rPr>
                <a:t>i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56359" name="Text Box 29"/>
            <p:cNvSpPr txBox="1">
              <a:spLocks noChangeArrowheads="1"/>
            </p:cNvSpPr>
            <p:nvPr/>
          </p:nvSpPr>
          <p:spPr bwMode="auto">
            <a:xfrm>
              <a:off x="2624" y="1679"/>
              <a:ext cx="460" cy="3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u</a:t>
              </a:r>
              <a:r>
                <a:rPr kumimoji="1" lang="en-US" altLang="zh-CN" sz="2400" b="1" baseline="-25000">
                  <a:ea typeface="楷体_GB2312" pitchFamily="49" charset="-122"/>
                </a:rPr>
                <a:t>o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56360" name="Line 30"/>
            <p:cNvSpPr>
              <a:spLocks noChangeShapeType="1"/>
            </p:cNvSpPr>
            <p:nvPr/>
          </p:nvSpPr>
          <p:spPr bwMode="auto">
            <a:xfrm>
              <a:off x="544" y="1489"/>
              <a:ext cx="0" cy="1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61" name="Oval 31"/>
            <p:cNvSpPr>
              <a:spLocks noChangeArrowheads="1"/>
            </p:cNvSpPr>
            <p:nvPr/>
          </p:nvSpPr>
          <p:spPr bwMode="auto">
            <a:xfrm>
              <a:off x="490" y="1921"/>
              <a:ext cx="65" cy="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62" name="Oval 32"/>
            <p:cNvSpPr>
              <a:spLocks noChangeArrowheads="1"/>
            </p:cNvSpPr>
            <p:nvPr/>
          </p:nvSpPr>
          <p:spPr bwMode="auto">
            <a:xfrm>
              <a:off x="1231" y="1927"/>
              <a:ext cx="45" cy="4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63" name="Oval 33"/>
            <p:cNvSpPr>
              <a:spLocks noChangeArrowheads="1"/>
            </p:cNvSpPr>
            <p:nvPr/>
          </p:nvSpPr>
          <p:spPr bwMode="auto">
            <a:xfrm>
              <a:off x="546" y="2426"/>
              <a:ext cx="72" cy="6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64" name="Line 34"/>
            <p:cNvSpPr>
              <a:spLocks noChangeShapeType="1"/>
            </p:cNvSpPr>
            <p:nvPr/>
          </p:nvSpPr>
          <p:spPr bwMode="auto">
            <a:xfrm>
              <a:off x="588" y="248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5" name="Line 35"/>
            <p:cNvSpPr>
              <a:spLocks noChangeShapeType="1"/>
            </p:cNvSpPr>
            <p:nvPr/>
          </p:nvSpPr>
          <p:spPr bwMode="auto">
            <a:xfrm>
              <a:off x="468" y="2676"/>
              <a:ext cx="252" cy="1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6" name="Line 36"/>
            <p:cNvSpPr>
              <a:spLocks noChangeShapeType="1"/>
            </p:cNvSpPr>
            <p:nvPr/>
          </p:nvSpPr>
          <p:spPr bwMode="auto">
            <a:xfrm>
              <a:off x="576" y="2028"/>
              <a:ext cx="0" cy="3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7" name="Oval 37"/>
            <p:cNvSpPr>
              <a:spLocks noChangeArrowheads="1"/>
            </p:cNvSpPr>
            <p:nvPr/>
          </p:nvSpPr>
          <p:spPr bwMode="auto">
            <a:xfrm>
              <a:off x="2562" y="2330"/>
              <a:ext cx="72" cy="6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68" name="Line 38"/>
            <p:cNvSpPr>
              <a:spLocks noChangeShapeType="1"/>
            </p:cNvSpPr>
            <p:nvPr/>
          </p:nvSpPr>
          <p:spPr bwMode="auto">
            <a:xfrm>
              <a:off x="2604" y="238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69" name="Line 39"/>
            <p:cNvSpPr>
              <a:spLocks noChangeShapeType="1"/>
            </p:cNvSpPr>
            <p:nvPr/>
          </p:nvSpPr>
          <p:spPr bwMode="auto">
            <a:xfrm>
              <a:off x="2484" y="2580"/>
              <a:ext cx="24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0" name="Line 40"/>
            <p:cNvSpPr>
              <a:spLocks noChangeShapeType="1"/>
            </p:cNvSpPr>
            <p:nvPr/>
          </p:nvSpPr>
          <p:spPr bwMode="auto">
            <a:xfrm>
              <a:off x="2592" y="1788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1" name="Rectangle 41"/>
            <p:cNvSpPr>
              <a:spLocks noChangeArrowheads="1"/>
            </p:cNvSpPr>
            <p:nvPr/>
          </p:nvSpPr>
          <p:spPr bwMode="auto">
            <a:xfrm>
              <a:off x="1107" y="1606"/>
              <a:ext cx="354" cy="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rgbClr val="FF3300"/>
                  </a:solidFill>
                  <a:ea typeface="楷体_GB2312" pitchFamily="49" charset="-122"/>
                </a:rPr>
                <a:t>u</a:t>
              </a:r>
              <a:r>
                <a:rPr kumimoji="1" lang="en-US" altLang="zh-CN" sz="3200" b="1" baseline="-25000">
                  <a:solidFill>
                    <a:srgbClr val="FF3300"/>
                  </a:solidFill>
                  <a:ea typeface="楷体_GB2312" pitchFamily="49" charset="-122"/>
                </a:rPr>
                <a:t>+</a:t>
              </a:r>
              <a:endParaRPr kumimoji="1" lang="en-US" altLang="zh-CN" sz="3200" b="1" baseline="-250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56372" name="Rectangle 42"/>
            <p:cNvSpPr>
              <a:spLocks noChangeArrowheads="1"/>
            </p:cNvSpPr>
            <p:nvPr/>
          </p:nvSpPr>
          <p:spPr bwMode="auto">
            <a:xfrm>
              <a:off x="1107" y="1378"/>
              <a:ext cx="314" cy="3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rgbClr val="FF3300"/>
                  </a:solidFill>
                  <a:ea typeface="楷体_GB2312" pitchFamily="49" charset="-122"/>
                </a:rPr>
                <a:t>u</a:t>
              </a:r>
              <a:r>
                <a:rPr kumimoji="1" lang="en-US" altLang="zh-CN" sz="3200" b="1" baseline="-25000">
                  <a:solidFill>
                    <a:srgbClr val="FF3300"/>
                  </a:solidFill>
                  <a:ea typeface="楷体_GB2312" pitchFamily="49" charset="-122"/>
                </a:rPr>
                <a:t>-</a:t>
              </a:r>
              <a:endParaRPr kumimoji="1" lang="en-US" altLang="zh-CN" sz="3200" b="1" baseline="-250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642091" name="Group 43"/>
          <p:cNvGrpSpPr/>
          <p:nvPr/>
        </p:nvGrpSpPr>
        <p:grpSpPr bwMode="auto">
          <a:xfrm>
            <a:off x="693738" y="1533525"/>
            <a:ext cx="430212" cy="600075"/>
            <a:chOff x="365" y="942"/>
            <a:chExt cx="271" cy="378"/>
          </a:xfrm>
        </p:grpSpPr>
        <p:sp>
          <p:nvSpPr>
            <p:cNvPr id="56333" name="Rectangle 44"/>
            <p:cNvSpPr>
              <a:spLocks noChangeArrowheads="1"/>
            </p:cNvSpPr>
            <p:nvPr/>
          </p:nvSpPr>
          <p:spPr bwMode="auto">
            <a:xfrm>
              <a:off x="365" y="942"/>
              <a:ext cx="271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3200" b="1" i="1">
                  <a:ea typeface="楷体_GB2312" pitchFamily="49" charset="-122"/>
                </a:rPr>
                <a:t>i</a:t>
              </a:r>
              <a:r>
                <a:rPr kumimoji="1" lang="en-US" altLang="zh-CN" sz="3200" b="1" baseline="-25000">
                  <a:ea typeface="楷体_GB2312" pitchFamily="49" charset="-122"/>
                </a:rPr>
                <a:t>1</a:t>
              </a:r>
              <a:endParaRPr kumimoji="1" lang="en-US" altLang="zh-CN" sz="3200" b="1" baseline="-25000">
                <a:ea typeface="楷体_GB2312" pitchFamily="49" charset="-122"/>
              </a:endParaRPr>
            </a:p>
          </p:txBody>
        </p:sp>
        <p:sp>
          <p:nvSpPr>
            <p:cNvPr id="56334" name="Line 45"/>
            <p:cNvSpPr>
              <a:spLocks noChangeShapeType="1"/>
            </p:cNvSpPr>
            <p:nvPr/>
          </p:nvSpPr>
          <p:spPr bwMode="auto">
            <a:xfrm>
              <a:off x="404" y="1320"/>
              <a:ext cx="18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42094" name="Group 46"/>
          <p:cNvGrpSpPr/>
          <p:nvPr/>
        </p:nvGrpSpPr>
        <p:grpSpPr bwMode="auto">
          <a:xfrm>
            <a:off x="1830388" y="655638"/>
            <a:ext cx="460375" cy="612775"/>
            <a:chOff x="1153" y="334"/>
            <a:chExt cx="290" cy="386"/>
          </a:xfrm>
        </p:grpSpPr>
        <p:sp>
          <p:nvSpPr>
            <p:cNvPr id="56331" name="Line 47"/>
            <p:cNvSpPr>
              <a:spLocks noChangeShapeType="1"/>
            </p:cNvSpPr>
            <p:nvPr/>
          </p:nvSpPr>
          <p:spPr bwMode="auto">
            <a:xfrm rot="5400000">
              <a:off x="1294" y="590"/>
              <a:ext cx="4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6332" name="Rectangle 48"/>
            <p:cNvSpPr>
              <a:spLocks noChangeArrowheads="1"/>
            </p:cNvSpPr>
            <p:nvPr/>
          </p:nvSpPr>
          <p:spPr bwMode="auto">
            <a:xfrm>
              <a:off x="1153" y="334"/>
              <a:ext cx="29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3200" b="1" i="1">
                  <a:ea typeface="楷体_GB2312" pitchFamily="49" charset="-122"/>
                </a:rPr>
                <a:t>i</a:t>
              </a:r>
              <a:r>
                <a:rPr kumimoji="1" lang="en-US" altLang="zh-CN" sz="3200" b="1" baseline="-25000">
                  <a:ea typeface="楷体_GB2312" pitchFamily="49" charset="-122"/>
                </a:rPr>
                <a:t>F</a:t>
              </a:r>
              <a:endParaRPr kumimoji="1" lang="en-US" altLang="zh-CN" sz="3200" b="1" baseline="-25000">
                <a:ea typeface="楷体_GB2312" pitchFamily="49" charset="-122"/>
              </a:endParaRPr>
            </a:p>
          </p:txBody>
        </p:sp>
      </p:grpSp>
      <p:graphicFrame>
        <p:nvGraphicFramePr>
          <p:cNvPr id="642097" name="Object 49"/>
          <p:cNvGraphicFramePr>
            <a:graphicFrameLocks noChangeAspect="1"/>
          </p:cNvGraphicFramePr>
          <p:nvPr/>
        </p:nvGraphicFramePr>
        <p:xfrm>
          <a:off x="317500" y="3935413"/>
          <a:ext cx="4857750" cy="1217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29" name="公式" r:id="rId3" imgW="2022475" imgH="441325" progId="Equation.3">
                  <p:embed/>
                </p:oleObj>
              </mc:Choice>
              <mc:Fallback>
                <p:oleObj name="公式" r:id="rId3" imgW="2022475" imgH="441325" progId="Equation.3">
                  <p:embed/>
                  <p:pic>
                    <p:nvPicPr>
                      <p:cNvPr id="0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3935413"/>
                        <a:ext cx="4857750" cy="1217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2098" name="Object 50"/>
          <p:cNvGraphicFramePr>
            <a:graphicFrameLocks noChangeAspect="1"/>
          </p:cNvGraphicFramePr>
          <p:nvPr/>
        </p:nvGraphicFramePr>
        <p:xfrm>
          <a:off x="331788" y="4918075"/>
          <a:ext cx="4498975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0" name="公式" r:id="rId5" imgW="1549400" imgH="419735" progId="Equation.3">
                  <p:embed/>
                </p:oleObj>
              </mc:Choice>
              <mc:Fallback>
                <p:oleObj name="公式" r:id="rId5" imgW="1549400" imgH="419735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788" y="4918075"/>
                        <a:ext cx="4498975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2099" name="Object 51"/>
          <p:cNvGraphicFramePr>
            <a:graphicFrameLocks noChangeAspect="1"/>
          </p:cNvGraphicFramePr>
          <p:nvPr/>
        </p:nvGraphicFramePr>
        <p:xfrm>
          <a:off x="5111750" y="576263"/>
          <a:ext cx="3563938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1" name="公式" r:id="rId7" imgW="1118870" imgH="677545" progId="Equation.3">
                  <p:embed/>
                </p:oleObj>
              </mc:Choice>
              <mc:Fallback>
                <p:oleObj name="公式" r:id="rId7" imgW="1118870" imgH="677545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11750" y="576263"/>
                        <a:ext cx="3563938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2100" name="Object 52"/>
          <p:cNvGraphicFramePr>
            <a:graphicFrameLocks noChangeAspect="1"/>
          </p:cNvGraphicFramePr>
          <p:nvPr/>
        </p:nvGraphicFramePr>
        <p:xfrm>
          <a:off x="4937125" y="2716213"/>
          <a:ext cx="3840163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32" name="公式" r:id="rId9" imgW="1280160" imgH="419735" progId="Equation.3">
                  <p:embed/>
                </p:oleObj>
              </mc:Choice>
              <mc:Fallback>
                <p:oleObj name="公式" r:id="rId9" imgW="1280160" imgH="419735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7125" y="2716213"/>
                        <a:ext cx="3840163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2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42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42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42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42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42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4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2050" grpId="0" autoUpdateAnimBg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Text Box 2"/>
          <p:cNvSpPr txBox="1">
            <a:spLocks noChangeArrowheads="1"/>
          </p:cNvSpPr>
          <p:nvPr/>
        </p:nvSpPr>
        <p:spPr bwMode="auto">
          <a:xfrm>
            <a:off x="195263" y="328613"/>
            <a:ext cx="50292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FF3300"/>
                </a:solidFill>
                <a:ea typeface="楷体_GB2312" pitchFamily="49" charset="-122"/>
              </a:rPr>
              <a:t>2. </a:t>
            </a:r>
            <a:r>
              <a:rPr kumimoji="1" lang="zh-CN" altLang="en-US" sz="3200" b="1">
                <a:solidFill>
                  <a:srgbClr val="FF3300"/>
                </a:solidFill>
                <a:ea typeface="楷体_GB2312" pitchFamily="49" charset="-122"/>
              </a:rPr>
              <a:t>自激振荡的条件</a:t>
            </a:r>
            <a:endParaRPr kumimoji="1" lang="zh-CN" altLang="en-US" sz="3200" b="1">
              <a:solidFill>
                <a:srgbClr val="FF3300"/>
              </a:solidFill>
              <a:ea typeface="楷体_GB2312" pitchFamily="49" charset="-122"/>
            </a:endParaRPr>
          </a:p>
        </p:txBody>
      </p:sp>
      <p:graphicFrame>
        <p:nvGraphicFramePr>
          <p:cNvPr id="681987" name="Object 3"/>
          <p:cNvGraphicFramePr>
            <a:graphicFrameLocks noChangeAspect="1"/>
          </p:cNvGraphicFramePr>
          <p:nvPr/>
        </p:nvGraphicFramePr>
        <p:xfrm>
          <a:off x="554038" y="796925"/>
          <a:ext cx="4162425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65" name="公式" r:id="rId1" imgW="1581150" imgH="226060" progId="Equation.3">
                  <p:embed/>
                </p:oleObj>
              </mc:Choice>
              <mc:Fallback>
                <p:oleObj name="公式" r:id="rId1" imgW="1581150" imgH="2260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796925"/>
                        <a:ext cx="4162425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1988" name="Object 4"/>
          <p:cNvGraphicFramePr>
            <a:graphicFrameLocks noChangeAspect="1"/>
          </p:cNvGraphicFramePr>
          <p:nvPr/>
        </p:nvGraphicFramePr>
        <p:xfrm>
          <a:off x="468313" y="1343025"/>
          <a:ext cx="421322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66" name="公式" r:id="rId3" imgW="1645920" imgH="226060" progId="Equation.3">
                  <p:embed/>
                </p:oleObj>
              </mc:Choice>
              <mc:Fallback>
                <p:oleObj name="公式" r:id="rId3" imgW="1645920" imgH="2260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343025"/>
                        <a:ext cx="4213225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1989" name="Object 5"/>
          <p:cNvGraphicFramePr>
            <a:graphicFrameLocks noChangeAspect="1"/>
          </p:cNvGraphicFramePr>
          <p:nvPr/>
        </p:nvGraphicFramePr>
        <p:xfrm>
          <a:off x="4997450" y="1368425"/>
          <a:ext cx="2678113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67" name="Equation" r:id="rId5" imgW="1043305" imgH="182880" progId="Equation.3">
                  <p:embed/>
                </p:oleObj>
              </mc:Choice>
              <mc:Fallback>
                <p:oleObj name="Equation" r:id="rId5" imgW="1043305" imgH="1828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7450" y="1368425"/>
                        <a:ext cx="2678113" cy="62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1990" name="Group 6"/>
          <p:cNvGrpSpPr/>
          <p:nvPr/>
        </p:nvGrpSpPr>
        <p:grpSpPr bwMode="auto">
          <a:xfrm>
            <a:off x="571500" y="2108200"/>
            <a:ext cx="4881563" cy="1676400"/>
            <a:chOff x="1008" y="1196"/>
            <a:chExt cx="3075" cy="1056"/>
          </a:xfrm>
        </p:grpSpPr>
        <p:sp>
          <p:nvSpPr>
            <p:cNvPr id="109579" name="Rectangle 7"/>
            <p:cNvSpPr>
              <a:spLocks noChangeArrowheads="1"/>
            </p:cNvSpPr>
            <p:nvPr/>
          </p:nvSpPr>
          <p:spPr bwMode="auto">
            <a:xfrm>
              <a:off x="3796" y="1267"/>
              <a:ext cx="2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u</a:t>
              </a:r>
              <a:r>
                <a:rPr kumimoji="1" lang="en-US" altLang="zh-CN" sz="2400" b="1" baseline="-25000">
                  <a:ea typeface="楷体_GB2312" pitchFamily="49" charset="-122"/>
                </a:rPr>
                <a:t>o</a:t>
              </a:r>
              <a:endParaRPr kumimoji="1" lang="en-US" altLang="zh-CN" sz="2400" b="1" baseline="-25000">
                <a:ea typeface="楷体_GB2312" pitchFamily="49" charset="-122"/>
              </a:endParaRPr>
            </a:p>
          </p:txBody>
        </p:sp>
        <p:sp>
          <p:nvSpPr>
            <p:cNvPr id="109580" name="Text Box 8"/>
            <p:cNvSpPr txBox="1">
              <a:spLocks noChangeArrowheads="1"/>
            </p:cNvSpPr>
            <p:nvPr/>
          </p:nvSpPr>
          <p:spPr bwMode="auto">
            <a:xfrm>
              <a:off x="1900" y="1196"/>
              <a:ext cx="2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3300"/>
                  </a:solidFill>
                  <a:ea typeface="楷体_GB2312" pitchFamily="49" charset="-122"/>
                </a:rPr>
                <a:t>+</a:t>
              </a:r>
              <a:endParaRPr kumimoji="1" lang="en-US" altLang="zh-CN" sz="2000" b="1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109581" name="Text Box 9"/>
            <p:cNvSpPr txBox="1">
              <a:spLocks noChangeArrowheads="1"/>
            </p:cNvSpPr>
            <p:nvPr/>
          </p:nvSpPr>
          <p:spPr bwMode="auto">
            <a:xfrm>
              <a:off x="1918" y="1416"/>
              <a:ext cx="21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3300"/>
                  </a:solidFill>
                  <a:ea typeface="楷体_GB2312" pitchFamily="49" charset="-122"/>
                </a:rPr>
                <a:t>–</a:t>
              </a:r>
              <a:endParaRPr kumimoji="1" lang="en-US" altLang="zh-CN" sz="2000" b="1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109582" name="Rectangle 10"/>
            <p:cNvSpPr>
              <a:spLocks noChangeArrowheads="1"/>
            </p:cNvSpPr>
            <p:nvPr/>
          </p:nvSpPr>
          <p:spPr bwMode="auto">
            <a:xfrm>
              <a:off x="2256" y="1200"/>
              <a:ext cx="453" cy="486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583" name="Rectangle 11"/>
            <p:cNvSpPr>
              <a:spLocks noChangeArrowheads="1"/>
            </p:cNvSpPr>
            <p:nvPr/>
          </p:nvSpPr>
          <p:spPr bwMode="auto">
            <a:xfrm>
              <a:off x="2306" y="1211"/>
              <a:ext cx="3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3200" b="1" i="1">
                  <a:solidFill>
                    <a:srgbClr val="FF3300"/>
                  </a:solidFill>
                  <a:ea typeface="楷体_GB2312" pitchFamily="49" charset="-122"/>
                </a:rPr>
                <a:t>A</a:t>
              </a:r>
              <a:r>
                <a:rPr kumimoji="1" lang="en-US" altLang="zh-CN" sz="3200" b="1" i="1" baseline="-25000">
                  <a:solidFill>
                    <a:srgbClr val="FF3300"/>
                  </a:solidFill>
                  <a:ea typeface="楷体_GB2312" pitchFamily="49" charset="-122"/>
                </a:rPr>
                <a:t>u</a:t>
              </a:r>
              <a:endParaRPr kumimoji="1" lang="en-US" altLang="zh-CN" sz="3200" b="1" i="1" baseline="-250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109584" name="Line 12"/>
            <p:cNvSpPr>
              <a:spLocks noChangeShapeType="1"/>
            </p:cNvSpPr>
            <p:nvPr/>
          </p:nvSpPr>
          <p:spPr bwMode="auto">
            <a:xfrm>
              <a:off x="1728" y="1260"/>
              <a:ext cx="5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85" name="Line 13"/>
            <p:cNvSpPr>
              <a:spLocks noChangeShapeType="1"/>
            </p:cNvSpPr>
            <p:nvPr/>
          </p:nvSpPr>
          <p:spPr bwMode="auto">
            <a:xfrm>
              <a:off x="2712" y="1260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86" name="Rectangle 14"/>
            <p:cNvSpPr>
              <a:spLocks noChangeArrowheads="1"/>
            </p:cNvSpPr>
            <p:nvPr/>
          </p:nvSpPr>
          <p:spPr bwMode="auto">
            <a:xfrm>
              <a:off x="2280" y="1766"/>
              <a:ext cx="453" cy="486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587" name="Rectangle 15"/>
            <p:cNvSpPr>
              <a:spLocks noChangeArrowheads="1"/>
            </p:cNvSpPr>
            <p:nvPr/>
          </p:nvSpPr>
          <p:spPr bwMode="auto">
            <a:xfrm>
              <a:off x="2305" y="1789"/>
              <a:ext cx="38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rgbClr val="FF0000"/>
                  </a:solidFill>
                  <a:ea typeface="楷体_GB2312" pitchFamily="49" charset="-122"/>
                </a:rPr>
                <a:t>F</a:t>
              </a:r>
              <a:r>
                <a:rPr kumimoji="1" lang="en-US" altLang="zh-CN" sz="3200" b="1" i="1" baseline="-25000">
                  <a:solidFill>
                    <a:srgbClr val="FF3300"/>
                  </a:solidFill>
                  <a:ea typeface="楷体_GB2312" pitchFamily="49" charset="-122"/>
                </a:rPr>
                <a:t>u</a:t>
              </a:r>
              <a:endParaRPr kumimoji="1" lang="en-US" altLang="zh-CN" sz="3200" b="1" i="1" baseline="-250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109588" name="Line 16"/>
            <p:cNvSpPr>
              <a:spLocks noChangeShapeType="1"/>
            </p:cNvSpPr>
            <p:nvPr/>
          </p:nvSpPr>
          <p:spPr bwMode="auto">
            <a:xfrm>
              <a:off x="2712" y="1620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89" name="Oval 17"/>
            <p:cNvSpPr>
              <a:spLocks noChangeArrowheads="1"/>
            </p:cNvSpPr>
            <p:nvPr/>
          </p:nvSpPr>
          <p:spPr bwMode="auto">
            <a:xfrm>
              <a:off x="3864" y="1234"/>
              <a:ext cx="57" cy="4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590" name="Oval 18"/>
            <p:cNvSpPr>
              <a:spLocks noChangeArrowheads="1"/>
            </p:cNvSpPr>
            <p:nvPr/>
          </p:nvSpPr>
          <p:spPr bwMode="auto">
            <a:xfrm>
              <a:off x="3864" y="1594"/>
              <a:ext cx="57" cy="4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591" name="Line 19"/>
            <p:cNvSpPr>
              <a:spLocks noChangeShapeType="1"/>
            </p:cNvSpPr>
            <p:nvPr/>
          </p:nvSpPr>
          <p:spPr bwMode="auto">
            <a:xfrm>
              <a:off x="2724" y="1843"/>
              <a:ext cx="4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92" name="Line 20"/>
            <p:cNvSpPr>
              <a:spLocks noChangeShapeType="1"/>
            </p:cNvSpPr>
            <p:nvPr/>
          </p:nvSpPr>
          <p:spPr bwMode="auto">
            <a:xfrm>
              <a:off x="3192" y="1260"/>
              <a:ext cx="0" cy="5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93" name="Line 21"/>
            <p:cNvSpPr>
              <a:spLocks noChangeShapeType="1"/>
            </p:cNvSpPr>
            <p:nvPr/>
          </p:nvSpPr>
          <p:spPr bwMode="auto">
            <a:xfrm>
              <a:off x="2736" y="2160"/>
              <a:ext cx="9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94" name="Line 22"/>
            <p:cNvSpPr>
              <a:spLocks noChangeShapeType="1"/>
            </p:cNvSpPr>
            <p:nvPr/>
          </p:nvSpPr>
          <p:spPr bwMode="auto">
            <a:xfrm>
              <a:off x="3648" y="1594"/>
              <a:ext cx="0" cy="5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95" name="Oval 23"/>
            <p:cNvSpPr>
              <a:spLocks noChangeArrowheads="1"/>
            </p:cNvSpPr>
            <p:nvPr/>
          </p:nvSpPr>
          <p:spPr bwMode="auto">
            <a:xfrm>
              <a:off x="3168" y="1234"/>
              <a:ext cx="57" cy="41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596" name="Oval 24"/>
            <p:cNvSpPr>
              <a:spLocks noChangeArrowheads="1"/>
            </p:cNvSpPr>
            <p:nvPr/>
          </p:nvSpPr>
          <p:spPr bwMode="auto">
            <a:xfrm>
              <a:off x="3624" y="1594"/>
              <a:ext cx="57" cy="41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9597" name="Line 25"/>
            <p:cNvSpPr>
              <a:spLocks noChangeShapeType="1"/>
            </p:cNvSpPr>
            <p:nvPr/>
          </p:nvSpPr>
          <p:spPr bwMode="auto">
            <a:xfrm flipH="1">
              <a:off x="1500" y="1620"/>
              <a:ext cx="7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98" name="Line 26"/>
            <p:cNvSpPr>
              <a:spLocks noChangeShapeType="1"/>
            </p:cNvSpPr>
            <p:nvPr/>
          </p:nvSpPr>
          <p:spPr bwMode="auto">
            <a:xfrm flipH="1" flipV="1">
              <a:off x="1512" y="1852"/>
              <a:ext cx="756" cy="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599" name="Line 27"/>
            <p:cNvSpPr>
              <a:spLocks noChangeShapeType="1"/>
            </p:cNvSpPr>
            <p:nvPr/>
          </p:nvSpPr>
          <p:spPr bwMode="auto">
            <a:xfrm flipH="1">
              <a:off x="1020" y="2152"/>
              <a:ext cx="1260" cy="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00" name="Line 28"/>
            <p:cNvSpPr>
              <a:spLocks noChangeShapeType="1"/>
            </p:cNvSpPr>
            <p:nvPr/>
          </p:nvSpPr>
          <p:spPr bwMode="auto">
            <a:xfrm>
              <a:off x="1512" y="162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01" name="Line 29"/>
            <p:cNvSpPr>
              <a:spLocks noChangeShapeType="1"/>
            </p:cNvSpPr>
            <p:nvPr/>
          </p:nvSpPr>
          <p:spPr bwMode="auto">
            <a:xfrm>
              <a:off x="1020" y="1251"/>
              <a:ext cx="0" cy="9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02" name="Line 30"/>
            <p:cNvSpPr>
              <a:spLocks noChangeShapeType="1"/>
            </p:cNvSpPr>
            <p:nvPr/>
          </p:nvSpPr>
          <p:spPr bwMode="auto">
            <a:xfrm flipV="1">
              <a:off x="1008" y="1257"/>
              <a:ext cx="792" cy="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03" name="Line 31"/>
            <p:cNvSpPr>
              <a:spLocks noChangeShapeType="1"/>
            </p:cNvSpPr>
            <p:nvPr/>
          </p:nvSpPr>
          <p:spPr bwMode="auto">
            <a:xfrm>
              <a:off x="3768" y="1311"/>
              <a:ext cx="0" cy="24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04" name="Line 32"/>
            <p:cNvSpPr>
              <a:spLocks noChangeShapeType="1"/>
            </p:cNvSpPr>
            <p:nvPr/>
          </p:nvSpPr>
          <p:spPr bwMode="auto">
            <a:xfrm flipV="1">
              <a:off x="2184" y="1906"/>
              <a:ext cx="0" cy="21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05" name="Line 33"/>
            <p:cNvSpPr>
              <a:spLocks noChangeShapeType="1"/>
            </p:cNvSpPr>
            <p:nvPr/>
          </p:nvSpPr>
          <p:spPr bwMode="auto">
            <a:xfrm>
              <a:off x="2160" y="1329"/>
              <a:ext cx="0" cy="21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606" name="Rectangle 34"/>
            <p:cNvSpPr>
              <a:spLocks noChangeArrowheads="1"/>
            </p:cNvSpPr>
            <p:nvPr/>
          </p:nvSpPr>
          <p:spPr bwMode="auto">
            <a:xfrm>
              <a:off x="1870" y="1790"/>
              <a:ext cx="2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u</a:t>
              </a:r>
              <a:r>
                <a:rPr kumimoji="1" lang="en-US" altLang="zh-CN" sz="2400" b="1" i="1" baseline="-25000">
                  <a:ea typeface="楷体_GB2312" pitchFamily="49" charset="-122"/>
                </a:rPr>
                <a:t>f</a:t>
              </a:r>
              <a:endParaRPr kumimoji="1" lang="en-US" altLang="zh-CN" sz="2400" b="1" i="1" baseline="-25000">
                <a:ea typeface="楷体_GB2312" pitchFamily="49" charset="-122"/>
              </a:endParaRPr>
            </a:p>
          </p:txBody>
        </p:sp>
        <p:sp>
          <p:nvSpPr>
            <p:cNvPr id="109607" name="Rectangle 35"/>
            <p:cNvSpPr>
              <a:spLocks noChangeArrowheads="1"/>
            </p:cNvSpPr>
            <p:nvPr/>
          </p:nvSpPr>
          <p:spPr bwMode="auto">
            <a:xfrm>
              <a:off x="1846" y="1271"/>
              <a:ext cx="48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u</a:t>
              </a:r>
              <a:r>
                <a:rPr kumimoji="1" lang="en-US" altLang="zh-CN" sz="2400" b="1" baseline="-25000">
                  <a:ea typeface="楷体_GB2312" pitchFamily="49" charset="-122"/>
                </a:rPr>
                <a:t>d</a:t>
              </a:r>
              <a:endParaRPr kumimoji="1" lang="en-US" altLang="zh-CN" sz="2400" b="1" baseline="-25000">
                <a:ea typeface="楷体_GB2312" pitchFamily="49" charset="-122"/>
              </a:endParaRPr>
            </a:p>
          </p:txBody>
        </p:sp>
        <p:sp>
          <p:nvSpPr>
            <p:cNvPr id="109608" name="Text Box 36"/>
            <p:cNvSpPr txBox="1">
              <a:spLocks noChangeArrowheads="1"/>
            </p:cNvSpPr>
            <p:nvPr/>
          </p:nvSpPr>
          <p:spPr bwMode="auto">
            <a:xfrm>
              <a:off x="1870" y="1965"/>
              <a:ext cx="2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3300"/>
                  </a:solidFill>
                  <a:ea typeface="楷体_GB2312" pitchFamily="49" charset="-122"/>
                </a:rPr>
                <a:t>+</a:t>
              </a:r>
              <a:endParaRPr kumimoji="1" lang="en-US" altLang="zh-CN" sz="2000" b="1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109609" name="Text Box 37"/>
            <p:cNvSpPr txBox="1">
              <a:spLocks noChangeArrowheads="1"/>
            </p:cNvSpPr>
            <p:nvPr/>
          </p:nvSpPr>
          <p:spPr bwMode="auto">
            <a:xfrm>
              <a:off x="1882" y="1742"/>
              <a:ext cx="24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3300"/>
                  </a:solidFill>
                  <a:ea typeface="楷体_GB2312" pitchFamily="49" charset="-122"/>
                </a:rPr>
                <a:t>–</a:t>
              </a:r>
              <a:endParaRPr kumimoji="1" lang="en-US" altLang="zh-CN" sz="2000" b="1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</p:grpSp>
      <p:sp>
        <p:nvSpPr>
          <p:cNvPr id="682022" name="Text Box 38"/>
          <p:cNvSpPr txBox="1">
            <a:spLocks noChangeArrowheads="1"/>
          </p:cNvSpPr>
          <p:nvPr/>
        </p:nvSpPr>
        <p:spPr bwMode="auto">
          <a:xfrm>
            <a:off x="290513" y="3937000"/>
            <a:ext cx="5829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FF3300"/>
                </a:solidFill>
                <a:ea typeface="楷体_GB2312" pitchFamily="49" charset="-122"/>
              </a:rPr>
              <a:t>3. </a:t>
            </a:r>
            <a:r>
              <a:rPr kumimoji="1" lang="zh-CN" altLang="en-US" sz="3200" b="1">
                <a:solidFill>
                  <a:srgbClr val="FF3300"/>
                </a:solidFill>
                <a:ea typeface="楷体_GB2312" pitchFamily="49" charset="-122"/>
              </a:rPr>
              <a:t>自激振荡的建立和稳定</a:t>
            </a:r>
            <a:endParaRPr kumimoji="1" lang="zh-CN" altLang="en-US" sz="3200" b="1">
              <a:solidFill>
                <a:srgbClr val="FF3300"/>
              </a:solidFill>
              <a:ea typeface="楷体_GB2312" pitchFamily="49" charset="-122"/>
            </a:endParaRPr>
          </a:p>
        </p:txBody>
      </p:sp>
      <p:graphicFrame>
        <p:nvGraphicFramePr>
          <p:cNvPr id="682023" name="Object 39"/>
          <p:cNvGraphicFramePr>
            <a:graphicFrameLocks noChangeAspect="1"/>
          </p:cNvGraphicFramePr>
          <p:nvPr/>
        </p:nvGraphicFramePr>
        <p:xfrm>
          <a:off x="530225" y="4532313"/>
          <a:ext cx="65976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68" name="公式" r:id="rId7" imgW="3012440" imgH="182880" progId="Equation.3">
                  <p:embed/>
                </p:oleObj>
              </mc:Choice>
              <mc:Fallback>
                <p:oleObj name="公式" r:id="rId7" imgW="3012440" imgH="18288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4532313"/>
                        <a:ext cx="65976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2024" name="Object 40"/>
          <p:cNvGraphicFramePr>
            <a:graphicFrameLocks noChangeAspect="1"/>
          </p:cNvGraphicFramePr>
          <p:nvPr/>
        </p:nvGraphicFramePr>
        <p:xfrm>
          <a:off x="466725" y="5051425"/>
          <a:ext cx="7850188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69" name="公式" r:id="rId9" imgW="3700780" imgH="483870" progId="Equation.3">
                  <p:embed/>
                </p:oleObj>
              </mc:Choice>
              <mc:Fallback>
                <p:oleObj name="公式" r:id="rId9" imgW="3700780" imgH="48387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5051425"/>
                        <a:ext cx="7850188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2025" name="Text Box 41"/>
          <p:cNvSpPr txBox="1">
            <a:spLocks noChangeArrowheads="1"/>
          </p:cNvSpPr>
          <p:nvPr/>
        </p:nvSpPr>
        <p:spPr bwMode="auto">
          <a:xfrm>
            <a:off x="5657850" y="1905000"/>
            <a:ext cx="2800350" cy="2295525"/>
          </a:xfrm>
          <a:prstGeom prst="rect">
            <a:avLst/>
          </a:prstGeom>
          <a:noFill/>
          <a:ln w="12700">
            <a:solidFill>
              <a:srgbClr val="FF0000"/>
            </a:solidFill>
            <a:prstDash val="dash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rgbClr val="0033CC"/>
                </a:solidFill>
                <a:ea typeface="楷体_GB2312" pitchFamily="49" charset="-122"/>
              </a:rPr>
              <a:t>在接通电源时，输入端产生一扰动信号（起始信号）为非正弦量，含有一系列频率不同的正弦分量</a:t>
            </a:r>
            <a:r>
              <a:rPr kumimoji="1" lang="en-US" altLang="zh-CN" sz="2400" b="1">
                <a:solidFill>
                  <a:srgbClr val="0033CC"/>
                </a:solidFill>
                <a:ea typeface="楷体_GB2312" pitchFamily="49" charset="-122"/>
              </a:rPr>
              <a:t>(</a:t>
            </a:r>
            <a:r>
              <a:rPr kumimoji="1" lang="zh-CN" altLang="en-US" sz="2400" b="1">
                <a:solidFill>
                  <a:srgbClr val="0033CC"/>
                </a:solidFill>
                <a:ea typeface="楷体_GB2312" pitchFamily="49" charset="-122"/>
              </a:rPr>
              <a:t>含所需</a:t>
            </a:r>
            <a:r>
              <a:rPr kumimoji="1" lang="en-US" altLang="zh-CN" sz="2400" b="1" i="1">
                <a:solidFill>
                  <a:srgbClr val="0033CC"/>
                </a:solidFill>
                <a:ea typeface="楷体_GB2312" pitchFamily="49" charset="-122"/>
              </a:rPr>
              <a:t>f</a:t>
            </a:r>
            <a:r>
              <a:rPr kumimoji="1" lang="en-US" altLang="zh-CN" sz="2400" b="1" baseline="-25000">
                <a:solidFill>
                  <a:srgbClr val="0033CC"/>
                </a:solidFill>
                <a:ea typeface="楷体_GB2312" pitchFamily="49" charset="-122"/>
              </a:rPr>
              <a:t>o</a:t>
            </a:r>
            <a:r>
              <a:rPr kumimoji="1" lang="en-US" altLang="zh-CN" sz="2400" b="1">
                <a:solidFill>
                  <a:srgbClr val="0033CC"/>
                </a:solidFill>
                <a:ea typeface="楷体_GB2312" pitchFamily="49" charset="-122"/>
              </a:rPr>
              <a:t>)</a:t>
            </a:r>
            <a:endParaRPr kumimoji="1" lang="en-US" altLang="zh-CN" sz="2400" b="1">
              <a:solidFill>
                <a:srgbClr val="0033CC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8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68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682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82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82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82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86" grpId="0" autoUpdateAnimBg="0"/>
      <p:bldP spid="682022" grpId="0" autoUpdateAnimBg="0"/>
      <p:bldP spid="682025" grpId="0" animBg="1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010" name="Group 2"/>
          <p:cNvGrpSpPr/>
          <p:nvPr/>
        </p:nvGrpSpPr>
        <p:grpSpPr bwMode="auto">
          <a:xfrm>
            <a:off x="1600200" y="509588"/>
            <a:ext cx="4881563" cy="1695450"/>
            <a:chOff x="1008" y="1196"/>
            <a:chExt cx="3075" cy="1056"/>
          </a:xfrm>
        </p:grpSpPr>
        <p:sp>
          <p:nvSpPr>
            <p:cNvPr id="110599" name="Rectangle 3"/>
            <p:cNvSpPr>
              <a:spLocks noChangeArrowheads="1"/>
            </p:cNvSpPr>
            <p:nvPr/>
          </p:nvSpPr>
          <p:spPr bwMode="auto">
            <a:xfrm>
              <a:off x="3796" y="1267"/>
              <a:ext cx="287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u</a:t>
              </a:r>
              <a:r>
                <a:rPr kumimoji="1" lang="en-US" altLang="zh-CN" sz="2400" b="1" baseline="-25000">
                  <a:ea typeface="楷体_GB2312" pitchFamily="49" charset="-122"/>
                </a:rPr>
                <a:t>o</a:t>
              </a:r>
              <a:endParaRPr kumimoji="1" lang="en-US" altLang="zh-CN" sz="2400" b="1" baseline="-25000">
                <a:ea typeface="楷体_GB2312" pitchFamily="49" charset="-122"/>
              </a:endParaRPr>
            </a:p>
          </p:txBody>
        </p:sp>
        <p:sp>
          <p:nvSpPr>
            <p:cNvPr id="110600" name="Text Box 4"/>
            <p:cNvSpPr txBox="1">
              <a:spLocks noChangeArrowheads="1"/>
            </p:cNvSpPr>
            <p:nvPr/>
          </p:nvSpPr>
          <p:spPr bwMode="auto">
            <a:xfrm>
              <a:off x="1900" y="1196"/>
              <a:ext cx="264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3300"/>
                  </a:solidFill>
                  <a:ea typeface="楷体_GB2312" pitchFamily="49" charset="-122"/>
                </a:rPr>
                <a:t>+</a:t>
              </a:r>
              <a:endParaRPr kumimoji="1" lang="en-US" altLang="zh-CN" sz="2000" b="1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110601" name="Text Box 5"/>
            <p:cNvSpPr txBox="1">
              <a:spLocks noChangeArrowheads="1"/>
            </p:cNvSpPr>
            <p:nvPr/>
          </p:nvSpPr>
          <p:spPr bwMode="auto">
            <a:xfrm>
              <a:off x="1918" y="1416"/>
              <a:ext cx="210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3300"/>
                  </a:solidFill>
                  <a:ea typeface="楷体_GB2312" pitchFamily="49" charset="-122"/>
                </a:rPr>
                <a:t>–</a:t>
              </a:r>
              <a:endParaRPr kumimoji="1" lang="en-US" altLang="zh-CN" sz="2000" b="1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110602" name="Rectangle 6"/>
            <p:cNvSpPr>
              <a:spLocks noChangeArrowheads="1"/>
            </p:cNvSpPr>
            <p:nvPr/>
          </p:nvSpPr>
          <p:spPr bwMode="auto">
            <a:xfrm>
              <a:off x="2256" y="1200"/>
              <a:ext cx="453" cy="486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03" name="Rectangle 7"/>
            <p:cNvSpPr>
              <a:spLocks noChangeArrowheads="1"/>
            </p:cNvSpPr>
            <p:nvPr/>
          </p:nvSpPr>
          <p:spPr bwMode="auto">
            <a:xfrm>
              <a:off x="2306" y="1211"/>
              <a:ext cx="380" cy="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kumimoji="1" lang="en-US" altLang="zh-CN" sz="3200" b="1" i="1">
                  <a:solidFill>
                    <a:srgbClr val="FF3300"/>
                  </a:solidFill>
                  <a:ea typeface="楷体_GB2312" pitchFamily="49" charset="-122"/>
                </a:rPr>
                <a:t>A</a:t>
              </a:r>
              <a:r>
                <a:rPr kumimoji="1" lang="en-US" altLang="zh-CN" sz="3200" b="1" i="1" baseline="-25000">
                  <a:solidFill>
                    <a:srgbClr val="FF3300"/>
                  </a:solidFill>
                  <a:ea typeface="楷体_GB2312" pitchFamily="49" charset="-122"/>
                </a:rPr>
                <a:t>u</a:t>
              </a:r>
              <a:endParaRPr kumimoji="1" lang="en-US" altLang="zh-CN" sz="3200" b="1" i="1" baseline="-250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110604" name="Line 8"/>
            <p:cNvSpPr>
              <a:spLocks noChangeShapeType="1"/>
            </p:cNvSpPr>
            <p:nvPr/>
          </p:nvSpPr>
          <p:spPr bwMode="auto">
            <a:xfrm>
              <a:off x="1728" y="1260"/>
              <a:ext cx="51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05" name="Line 9"/>
            <p:cNvSpPr>
              <a:spLocks noChangeShapeType="1"/>
            </p:cNvSpPr>
            <p:nvPr/>
          </p:nvSpPr>
          <p:spPr bwMode="auto">
            <a:xfrm>
              <a:off x="2712" y="1260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06" name="Rectangle 10"/>
            <p:cNvSpPr>
              <a:spLocks noChangeArrowheads="1"/>
            </p:cNvSpPr>
            <p:nvPr/>
          </p:nvSpPr>
          <p:spPr bwMode="auto">
            <a:xfrm>
              <a:off x="2280" y="1766"/>
              <a:ext cx="453" cy="486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07" name="Rectangle 11"/>
            <p:cNvSpPr>
              <a:spLocks noChangeArrowheads="1"/>
            </p:cNvSpPr>
            <p:nvPr/>
          </p:nvSpPr>
          <p:spPr bwMode="auto">
            <a:xfrm>
              <a:off x="2305" y="1789"/>
              <a:ext cx="380" cy="36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rgbClr val="FF0000"/>
                  </a:solidFill>
                  <a:ea typeface="楷体_GB2312" pitchFamily="49" charset="-122"/>
                </a:rPr>
                <a:t>F</a:t>
              </a:r>
              <a:r>
                <a:rPr kumimoji="1" lang="en-US" altLang="zh-CN" sz="3200" b="1" i="1" baseline="-25000">
                  <a:solidFill>
                    <a:srgbClr val="FF3300"/>
                  </a:solidFill>
                  <a:ea typeface="楷体_GB2312" pitchFamily="49" charset="-122"/>
                </a:rPr>
                <a:t>u</a:t>
              </a:r>
              <a:endParaRPr kumimoji="1" lang="en-US" altLang="zh-CN" sz="3200" b="1" i="1" baseline="-250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110608" name="Line 12"/>
            <p:cNvSpPr>
              <a:spLocks noChangeShapeType="1"/>
            </p:cNvSpPr>
            <p:nvPr/>
          </p:nvSpPr>
          <p:spPr bwMode="auto">
            <a:xfrm>
              <a:off x="2712" y="1620"/>
              <a:ext cx="115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09" name="Oval 13"/>
            <p:cNvSpPr>
              <a:spLocks noChangeArrowheads="1"/>
            </p:cNvSpPr>
            <p:nvPr/>
          </p:nvSpPr>
          <p:spPr bwMode="auto">
            <a:xfrm>
              <a:off x="3864" y="1234"/>
              <a:ext cx="57" cy="4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10" name="Oval 14"/>
            <p:cNvSpPr>
              <a:spLocks noChangeArrowheads="1"/>
            </p:cNvSpPr>
            <p:nvPr/>
          </p:nvSpPr>
          <p:spPr bwMode="auto">
            <a:xfrm>
              <a:off x="3864" y="1594"/>
              <a:ext cx="57" cy="41"/>
            </a:xfrm>
            <a:prstGeom prst="ellipse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11" name="Line 15"/>
            <p:cNvSpPr>
              <a:spLocks noChangeShapeType="1"/>
            </p:cNvSpPr>
            <p:nvPr/>
          </p:nvSpPr>
          <p:spPr bwMode="auto">
            <a:xfrm>
              <a:off x="2724" y="1843"/>
              <a:ext cx="45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12" name="Line 16"/>
            <p:cNvSpPr>
              <a:spLocks noChangeShapeType="1"/>
            </p:cNvSpPr>
            <p:nvPr/>
          </p:nvSpPr>
          <p:spPr bwMode="auto">
            <a:xfrm>
              <a:off x="3192" y="1260"/>
              <a:ext cx="0" cy="5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13" name="Line 17"/>
            <p:cNvSpPr>
              <a:spLocks noChangeShapeType="1"/>
            </p:cNvSpPr>
            <p:nvPr/>
          </p:nvSpPr>
          <p:spPr bwMode="auto">
            <a:xfrm>
              <a:off x="2736" y="2160"/>
              <a:ext cx="9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14" name="Line 18"/>
            <p:cNvSpPr>
              <a:spLocks noChangeShapeType="1"/>
            </p:cNvSpPr>
            <p:nvPr/>
          </p:nvSpPr>
          <p:spPr bwMode="auto">
            <a:xfrm>
              <a:off x="3648" y="1594"/>
              <a:ext cx="0" cy="56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15" name="Oval 19"/>
            <p:cNvSpPr>
              <a:spLocks noChangeArrowheads="1"/>
            </p:cNvSpPr>
            <p:nvPr/>
          </p:nvSpPr>
          <p:spPr bwMode="auto">
            <a:xfrm>
              <a:off x="3168" y="1234"/>
              <a:ext cx="57" cy="41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16" name="Oval 20"/>
            <p:cNvSpPr>
              <a:spLocks noChangeArrowheads="1"/>
            </p:cNvSpPr>
            <p:nvPr/>
          </p:nvSpPr>
          <p:spPr bwMode="auto">
            <a:xfrm>
              <a:off x="3624" y="1594"/>
              <a:ext cx="57" cy="41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0617" name="Line 21"/>
            <p:cNvSpPr>
              <a:spLocks noChangeShapeType="1"/>
            </p:cNvSpPr>
            <p:nvPr/>
          </p:nvSpPr>
          <p:spPr bwMode="auto">
            <a:xfrm flipH="1">
              <a:off x="1500" y="1620"/>
              <a:ext cx="7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18" name="Line 22"/>
            <p:cNvSpPr>
              <a:spLocks noChangeShapeType="1"/>
            </p:cNvSpPr>
            <p:nvPr/>
          </p:nvSpPr>
          <p:spPr bwMode="auto">
            <a:xfrm flipH="1" flipV="1">
              <a:off x="1512" y="1852"/>
              <a:ext cx="756" cy="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19" name="Line 23"/>
            <p:cNvSpPr>
              <a:spLocks noChangeShapeType="1"/>
            </p:cNvSpPr>
            <p:nvPr/>
          </p:nvSpPr>
          <p:spPr bwMode="auto">
            <a:xfrm flipH="1">
              <a:off x="1020" y="2152"/>
              <a:ext cx="1260" cy="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20" name="Line 24"/>
            <p:cNvSpPr>
              <a:spLocks noChangeShapeType="1"/>
            </p:cNvSpPr>
            <p:nvPr/>
          </p:nvSpPr>
          <p:spPr bwMode="auto">
            <a:xfrm>
              <a:off x="1512" y="1620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21" name="Line 25"/>
            <p:cNvSpPr>
              <a:spLocks noChangeShapeType="1"/>
            </p:cNvSpPr>
            <p:nvPr/>
          </p:nvSpPr>
          <p:spPr bwMode="auto">
            <a:xfrm>
              <a:off x="1020" y="1251"/>
              <a:ext cx="0" cy="91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22" name="Line 26"/>
            <p:cNvSpPr>
              <a:spLocks noChangeShapeType="1"/>
            </p:cNvSpPr>
            <p:nvPr/>
          </p:nvSpPr>
          <p:spPr bwMode="auto">
            <a:xfrm flipV="1">
              <a:off x="1008" y="1257"/>
              <a:ext cx="792" cy="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23" name="Line 27"/>
            <p:cNvSpPr>
              <a:spLocks noChangeShapeType="1"/>
            </p:cNvSpPr>
            <p:nvPr/>
          </p:nvSpPr>
          <p:spPr bwMode="auto">
            <a:xfrm>
              <a:off x="3768" y="1311"/>
              <a:ext cx="0" cy="249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24" name="Line 28"/>
            <p:cNvSpPr>
              <a:spLocks noChangeShapeType="1"/>
            </p:cNvSpPr>
            <p:nvPr/>
          </p:nvSpPr>
          <p:spPr bwMode="auto">
            <a:xfrm flipV="1">
              <a:off x="2184" y="1906"/>
              <a:ext cx="0" cy="21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25" name="Line 29"/>
            <p:cNvSpPr>
              <a:spLocks noChangeShapeType="1"/>
            </p:cNvSpPr>
            <p:nvPr/>
          </p:nvSpPr>
          <p:spPr bwMode="auto">
            <a:xfrm>
              <a:off x="2160" y="1329"/>
              <a:ext cx="0" cy="21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626" name="Rectangle 30"/>
            <p:cNvSpPr>
              <a:spLocks noChangeArrowheads="1"/>
            </p:cNvSpPr>
            <p:nvPr/>
          </p:nvSpPr>
          <p:spPr bwMode="auto">
            <a:xfrm>
              <a:off x="1870" y="1790"/>
              <a:ext cx="292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u</a:t>
              </a:r>
              <a:r>
                <a:rPr kumimoji="1" lang="en-US" altLang="zh-CN" sz="2400" b="1" i="1" baseline="-25000">
                  <a:ea typeface="楷体_GB2312" pitchFamily="49" charset="-122"/>
                </a:rPr>
                <a:t>f</a:t>
              </a:r>
              <a:endParaRPr kumimoji="1" lang="en-US" altLang="zh-CN" sz="2400" b="1" i="1" baseline="-25000">
                <a:ea typeface="楷体_GB2312" pitchFamily="49" charset="-122"/>
              </a:endParaRPr>
            </a:p>
          </p:txBody>
        </p:sp>
        <p:sp>
          <p:nvSpPr>
            <p:cNvPr id="110627" name="Rectangle 31"/>
            <p:cNvSpPr>
              <a:spLocks noChangeArrowheads="1"/>
            </p:cNvSpPr>
            <p:nvPr/>
          </p:nvSpPr>
          <p:spPr bwMode="auto">
            <a:xfrm>
              <a:off x="1846" y="1271"/>
              <a:ext cx="487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u</a:t>
              </a:r>
              <a:r>
                <a:rPr kumimoji="1" lang="en-US" altLang="zh-CN" sz="2400" b="1" baseline="-25000">
                  <a:ea typeface="楷体_GB2312" pitchFamily="49" charset="-122"/>
                </a:rPr>
                <a:t>d</a:t>
              </a:r>
              <a:endParaRPr kumimoji="1" lang="en-US" altLang="zh-CN" sz="2400" b="1" baseline="-25000">
                <a:ea typeface="楷体_GB2312" pitchFamily="49" charset="-122"/>
              </a:endParaRPr>
            </a:p>
          </p:txBody>
        </p:sp>
        <p:sp>
          <p:nvSpPr>
            <p:cNvPr id="110628" name="Text Box 32"/>
            <p:cNvSpPr txBox="1">
              <a:spLocks noChangeArrowheads="1"/>
            </p:cNvSpPr>
            <p:nvPr/>
          </p:nvSpPr>
          <p:spPr bwMode="auto">
            <a:xfrm>
              <a:off x="1870" y="1965"/>
              <a:ext cx="264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3300"/>
                  </a:solidFill>
                  <a:ea typeface="楷体_GB2312" pitchFamily="49" charset="-122"/>
                </a:rPr>
                <a:t>+</a:t>
              </a:r>
              <a:endParaRPr kumimoji="1" lang="en-US" altLang="zh-CN" sz="2000" b="1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110629" name="Text Box 33"/>
            <p:cNvSpPr txBox="1">
              <a:spLocks noChangeArrowheads="1"/>
            </p:cNvSpPr>
            <p:nvPr/>
          </p:nvSpPr>
          <p:spPr bwMode="auto">
            <a:xfrm>
              <a:off x="1882" y="1742"/>
              <a:ext cx="240" cy="2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2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3300"/>
                  </a:solidFill>
                  <a:ea typeface="楷体_GB2312" pitchFamily="49" charset="-122"/>
                </a:rPr>
                <a:t>–</a:t>
              </a:r>
              <a:endParaRPr kumimoji="1" lang="en-US" altLang="zh-CN" sz="2000" b="1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</p:grpSp>
      <p:graphicFrame>
        <p:nvGraphicFramePr>
          <p:cNvPr id="683042" name="Object 34"/>
          <p:cNvGraphicFramePr>
            <a:graphicFrameLocks noChangeAspect="1"/>
          </p:cNvGraphicFramePr>
          <p:nvPr/>
        </p:nvGraphicFramePr>
        <p:xfrm>
          <a:off x="1054100" y="2165350"/>
          <a:ext cx="683101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74" name="公式" r:id="rId1" imgW="3044190" imgH="182880" progId="Equation.3">
                  <p:embed/>
                </p:oleObj>
              </mc:Choice>
              <mc:Fallback>
                <p:oleObj name="公式" r:id="rId1" imgW="3044190" imgH="1828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2165350"/>
                        <a:ext cx="6831013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3043" name="Object 35"/>
          <p:cNvGraphicFramePr>
            <a:graphicFrameLocks noChangeAspect="1"/>
          </p:cNvGraphicFramePr>
          <p:nvPr/>
        </p:nvGraphicFramePr>
        <p:xfrm>
          <a:off x="1206500" y="2641600"/>
          <a:ext cx="6872288" cy="277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75" name="Equation" r:id="rId3" imgW="3054985" imgH="1280160" progId="Equation.DSMT4">
                  <p:embed/>
                </p:oleObj>
              </mc:Choice>
              <mc:Fallback>
                <p:oleObj name="Equation" r:id="rId3" imgW="3054985" imgH="128016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2641600"/>
                        <a:ext cx="6872288" cy="2771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3044" name="Object 36"/>
          <p:cNvGraphicFramePr>
            <a:graphicFrameLocks noChangeAspect="1"/>
          </p:cNvGraphicFramePr>
          <p:nvPr/>
        </p:nvGraphicFramePr>
        <p:xfrm>
          <a:off x="1065213" y="5192713"/>
          <a:ext cx="5578475" cy="684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76" name="公式" r:id="rId5" imgW="1968500" imgH="182880" progId="Equation.3">
                  <p:embed/>
                </p:oleObj>
              </mc:Choice>
              <mc:Fallback>
                <p:oleObj name="公式" r:id="rId5" imgW="1968500" imgH="1828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213" y="5192713"/>
                        <a:ext cx="5578475" cy="684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3045" name="Object 37"/>
          <p:cNvGraphicFramePr>
            <a:graphicFrameLocks noChangeAspect="1"/>
          </p:cNvGraphicFramePr>
          <p:nvPr/>
        </p:nvGraphicFramePr>
        <p:xfrm>
          <a:off x="1143000" y="5781675"/>
          <a:ext cx="5445125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77" name="Equation" r:id="rId7" imgW="1946910" imgH="204470" progId="Equation.3">
                  <p:embed/>
                </p:oleObj>
              </mc:Choice>
              <mc:Fallback>
                <p:oleObj name="Equation" r:id="rId7" imgW="1946910" imgH="20447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5781675"/>
                        <a:ext cx="5445125" cy="742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8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613" name="Text Box 5"/>
          <p:cNvSpPr txBox="1">
            <a:spLocks noChangeArrowheads="1"/>
          </p:cNvSpPr>
          <p:nvPr/>
        </p:nvSpPr>
        <p:spPr bwMode="auto">
          <a:xfrm>
            <a:off x="468313" y="908050"/>
            <a:ext cx="22320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3600" b="1">
                <a:solidFill>
                  <a:srgbClr val="FF3300"/>
                </a:solidFill>
                <a:ea typeface="楷体_GB2312" pitchFamily="49" charset="-122"/>
              </a:rPr>
              <a:t>起振条件</a:t>
            </a:r>
            <a:endParaRPr kumimoji="1" lang="zh-CN" altLang="en-US" sz="3600" b="1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708614" name="AutoShape 6"/>
          <p:cNvSpPr/>
          <p:nvPr/>
        </p:nvSpPr>
        <p:spPr bwMode="auto">
          <a:xfrm>
            <a:off x="2700338" y="981075"/>
            <a:ext cx="95250" cy="609600"/>
          </a:xfrm>
          <a:prstGeom prst="leftBrace">
            <a:avLst>
              <a:gd name="adj1" fmla="val 53333"/>
              <a:gd name="adj2" fmla="val 50000"/>
            </a:avLst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08615" name="Object 7"/>
          <p:cNvGraphicFramePr>
            <a:graphicFrameLocks noChangeAspect="1"/>
          </p:cNvGraphicFramePr>
          <p:nvPr/>
        </p:nvGraphicFramePr>
        <p:xfrm>
          <a:off x="6553200" y="2311400"/>
          <a:ext cx="139700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61" name="公式" r:id="rId1" imgW="584200" imgH="444500" progId="Equation.3">
                  <p:embed/>
                </p:oleObj>
              </mc:Choice>
              <mc:Fallback>
                <p:oleObj name="公式" r:id="rId1" imgW="584200" imgH="4445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311400"/>
                        <a:ext cx="1397000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8616" name="Object 8"/>
          <p:cNvGraphicFramePr>
            <a:graphicFrameLocks noChangeAspect="1"/>
          </p:cNvGraphicFramePr>
          <p:nvPr/>
        </p:nvGraphicFramePr>
        <p:xfrm>
          <a:off x="6643688" y="3201988"/>
          <a:ext cx="1274762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62" name="公式" r:id="rId3" imgW="546100" imgH="444500" progId="Equation.3">
                  <p:embed/>
                </p:oleObj>
              </mc:Choice>
              <mc:Fallback>
                <p:oleObj name="公式" r:id="rId3" imgW="546100" imgH="444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688" y="3201988"/>
                        <a:ext cx="1274762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8617" name="Object 9"/>
          <p:cNvGraphicFramePr>
            <a:graphicFrameLocks noChangeAspect="1"/>
          </p:cNvGraphicFramePr>
          <p:nvPr/>
        </p:nvGraphicFramePr>
        <p:xfrm>
          <a:off x="3013075" y="1357313"/>
          <a:ext cx="2101850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763" name="公式" r:id="rId5" imgW="685800" imgH="203200" progId="Equation.3">
                  <p:embed/>
                </p:oleObj>
              </mc:Choice>
              <mc:Fallback>
                <p:oleObj name="公式" r:id="rId5" imgW="685800" imgH="203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3075" y="1357313"/>
                        <a:ext cx="2101850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08618" name="Group 10"/>
          <p:cNvGrpSpPr/>
          <p:nvPr/>
        </p:nvGrpSpPr>
        <p:grpSpPr bwMode="auto">
          <a:xfrm>
            <a:off x="6096000" y="419100"/>
            <a:ext cx="2384425" cy="1928813"/>
            <a:chOff x="3840" y="336"/>
            <a:chExt cx="1502" cy="1215"/>
          </a:xfrm>
        </p:grpSpPr>
        <p:sp>
          <p:nvSpPr>
            <p:cNvPr id="111692" name="Rectangle 11"/>
            <p:cNvSpPr>
              <a:spLocks noChangeArrowheads="1"/>
            </p:cNvSpPr>
            <p:nvPr/>
          </p:nvSpPr>
          <p:spPr bwMode="auto">
            <a:xfrm>
              <a:off x="4224" y="351"/>
              <a:ext cx="816" cy="52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93" name="Rectangle 12"/>
            <p:cNvSpPr>
              <a:spLocks noChangeArrowheads="1"/>
            </p:cNvSpPr>
            <p:nvPr/>
          </p:nvSpPr>
          <p:spPr bwMode="auto">
            <a:xfrm>
              <a:off x="4224" y="1071"/>
              <a:ext cx="816" cy="48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1694" name="Line 13"/>
            <p:cNvSpPr>
              <a:spLocks noChangeShapeType="1"/>
            </p:cNvSpPr>
            <p:nvPr/>
          </p:nvSpPr>
          <p:spPr bwMode="auto">
            <a:xfrm>
              <a:off x="5040" y="639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95" name="Line 14"/>
            <p:cNvSpPr>
              <a:spLocks noChangeShapeType="1"/>
            </p:cNvSpPr>
            <p:nvPr/>
          </p:nvSpPr>
          <p:spPr bwMode="auto">
            <a:xfrm>
              <a:off x="3888" y="639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96" name="Line 15"/>
            <p:cNvSpPr>
              <a:spLocks noChangeShapeType="1"/>
            </p:cNvSpPr>
            <p:nvPr/>
          </p:nvSpPr>
          <p:spPr bwMode="auto">
            <a:xfrm>
              <a:off x="3888" y="1359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97" name="Line 16"/>
            <p:cNvSpPr>
              <a:spLocks noChangeShapeType="1"/>
            </p:cNvSpPr>
            <p:nvPr/>
          </p:nvSpPr>
          <p:spPr bwMode="auto">
            <a:xfrm>
              <a:off x="5040" y="1311"/>
              <a:ext cx="2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98" name="Line 17"/>
            <p:cNvSpPr>
              <a:spLocks noChangeShapeType="1"/>
            </p:cNvSpPr>
            <p:nvPr/>
          </p:nvSpPr>
          <p:spPr bwMode="auto">
            <a:xfrm flipV="1">
              <a:off x="5328" y="639"/>
              <a:ext cx="0" cy="67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99" name="Text Box 18"/>
            <p:cNvSpPr txBox="1">
              <a:spLocks noChangeArrowheads="1"/>
            </p:cNvSpPr>
            <p:nvPr/>
          </p:nvSpPr>
          <p:spPr bwMode="auto">
            <a:xfrm>
              <a:off x="4224" y="336"/>
              <a:ext cx="69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sz="2400" b="1">
                  <a:solidFill>
                    <a:srgbClr val="FF0066"/>
                  </a:solidFill>
                  <a:ea typeface="隶书" panose="02010509060101010101" pitchFamily="49" charset="-122"/>
                </a:rPr>
                <a:t>放大器</a:t>
              </a:r>
              <a:endParaRPr kumimoji="1" lang="zh-CN" altLang="en-US" sz="2400" b="1">
                <a:solidFill>
                  <a:srgbClr val="FF0066"/>
                </a:solidFill>
                <a:ea typeface="隶书" panose="02010509060101010101" pitchFamily="49" charset="-122"/>
              </a:endParaRPr>
            </a:p>
          </p:txBody>
        </p:sp>
        <p:grpSp>
          <p:nvGrpSpPr>
            <p:cNvPr id="111700" name="Group 19"/>
            <p:cNvGrpSpPr/>
            <p:nvPr/>
          </p:nvGrpSpPr>
          <p:grpSpPr bwMode="auto">
            <a:xfrm>
              <a:off x="4464" y="543"/>
              <a:ext cx="350" cy="288"/>
              <a:chOff x="2592" y="1536"/>
              <a:chExt cx="350" cy="288"/>
            </a:xfrm>
          </p:grpSpPr>
          <p:sp>
            <p:nvSpPr>
              <p:cNvPr id="111715" name="Text Box 20"/>
              <p:cNvSpPr txBox="1">
                <a:spLocks noChangeArrowheads="1"/>
              </p:cNvSpPr>
              <p:nvPr/>
            </p:nvSpPr>
            <p:spPr bwMode="auto">
              <a:xfrm>
                <a:off x="2592" y="1536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2400" b="1" i="1">
                    <a:solidFill>
                      <a:srgbClr val="FF0000"/>
                    </a:solidFill>
                  </a:rPr>
                  <a:t>A</a:t>
                </a:r>
                <a:r>
                  <a:rPr kumimoji="1" lang="en-US" altLang="zh-CN" sz="2400" b="1" i="1" baseline="-25000">
                    <a:solidFill>
                      <a:srgbClr val="FF0000"/>
                    </a:solidFill>
                  </a:rPr>
                  <a:t>u</a:t>
                </a:r>
                <a:endParaRPr kumimoji="1" lang="en-US" altLang="zh-CN" sz="2400" b="1" i="1" baseline="-25000">
                  <a:solidFill>
                    <a:srgbClr val="FF0000"/>
                  </a:solidFill>
                </a:endParaRPr>
              </a:p>
            </p:txBody>
          </p:sp>
          <p:sp>
            <p:nvSpPr>
              <p:cNvPr id="111716" name="Oval 21"/>
              <p:cNvSpPr>
                <a:spLocks noChangeArrowheads="1"/>
              </p:cNvSpPr>
              <p:nvPr/>
            </p:nvSpPr>
            <p:spPr bwMode="auto">
              <a:xfrm>
                <a:off x="2709" y="1575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1701" name="Text Box 22"/>
            <p:cNvSpPr txBox="1">
              <a:spLocks noChangeArrowheads="1"/>
            </p:cNvSpPr>
            <p:nvPr/>
          </p:nvSpPr>
          <p:spPr bwMode="auto">
            <a:xfrm>
              <a:off x="4176" y="1023"/>
              <a:ext cx="10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zh-CN" altLang="en-US" sz="2400" b="1">
                  <a:solidFill>
                    <a:srgbClr val="0000FF"/>
                  </a:solidFill>
                  <a:ea typeface="隶书" panose="02010509060101010101" pitchFamily="49" charset="-122"/>
                </a:rPr>
                <a:t>反馈网络</a:t>
              </a:r>
              <a:endParaRPr kumimoji="1" lang="zh-CN" altLang="en-US" sz="2400" b="1">
                <a:solidFill>
                  <a:srgbClr val="0000FF"/>
                </a:solidFill>
                <a:ea typeface="隶书" panose="02010509060101010101" pitchFamily="49" charset="-122"/>
              </a:endParaRPr>
            </a:p>
          </p:txBody>
        </p:sp>
        <p:grpSp>
          <p:nvGrpSpPr>
            <p:cNvPr id="111702" name="Group 23"/>
            <p:cNvGrpSpPr/>
            <p:nvPr/>
          </p:nvGrpSpPr>
          <p:grpSpPr bwMode="auto">
            <a:xfrm>
              <a:off x="4416" y="1263"/>
              <a:ext cx="350" cy="288"/>
              <a:chOff x="2592" y="1536"/>
              <a:chExt cx="350" cy="288"/>
            </a:xfrm>
          </p:grpSpPr>
          <p:sp>
            <p:nvSpPr>
              <p:cNvPr id="111713" name="Text Box 24"/>
              <p:cNvSpPr txBox="1">
                <a:spLocks noChangeArrowheads="1"/>
              </p:cNvSpPr>
              <p:nvPr/>
            </p:nvSpPr>
            <p:spPr bwMode="auto">
              <a:xfrm>
                <a:off x="2592" y="1536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2400" b="1" i="1">
                    <a:solidFill>
                      <a:srgbClr val="0033CC"/>
                    </a:solidFill>
                  </a:rPr>
                  <a:t>F</a:t>
                </a:r>
                <a:r>
                  <a:rPr kumimoji="1" lang="en-US" altLang="zh-CN" sz="2400" b="1" i="1" baseline="-25000">
                    <a:solidFill>
                      <a:srgbClr val="0000FF"/>
                    </a:solidFill>
                  </a:rPr>
                  <a:t>u</a:t>
                </a:r>
                <a:endParaRPr kumimoji="1" lang="en-US" altLang="zh-CN" sz="2400" b="1" i="1" baseline="-25000">
                  <a:solidFill>
                    <a:srgbClr val="0000FF"/>
                  </a:solidFill>
                </a:endParaRPr>
              </a:p>
            </p:txBody>
          </p:sp>
          <p:sp>
            <p:nvSpPr>
              <p:cNvPr id="111714" name="Oval 25"/>
              <p:cNvSpPr>
                <a:spLocks noChangeArrowheads="1"/>
              </p:cNvSpPr>
              <p:nvPr/>
            </p:nvSpPr>
            <p:spPr bwMode="auto">
              <a:xfrm>
                <a:off x="2709" y="1575"/>
                <a:ext cx="48" cy="48"/>
              </a:xfrm>
              <a:prstGeom prst="ellipse">
                <a:avLst/>
              </a:prstGeom>
              <a:solidFill>
                <a:srgbClr val="0000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1703" name="Line 26"/>
            <p:cNvSpPr>
              <a:spLocks noChangeShapeType="1"/>
            </p:cNvSpPr>
            <p:nvPr/>
          </p:nvSpPr>
          <p:spPr bwMode="auto">
            <a:xfrm flipV="1">
              <a:off x="3888" y="639"/>
              <a:ext cx="0" cy="7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1704" name="Group 27"/>
            <p:cNvGrpSpPr/>
            <p:nvPr/>
          </p:nvGrpSpPr>
          <p:grpSpPr bwMode="auto">
            <a:xfrm>
              <a:off x="4992" y="351"/>
              <a:ext cx="350" cy="288"/>
              <a:chOff x="3120" y="1680"/>
              <a:chExt cx="350" cy="288"/>
            </a:xfrm>
          </p:grpSpPr>
          <p:sp>
            <p:nvSpPr>
              <p:cNvPr id="111711" name="Text Box 28"/>
              <p:cNvSpPr txBox="1">
                <a:spLocks noChangeArrowheads="1"/>
              </p:cNvSpPr>
              <p:nvPr/>
            </p:nvSpPr>
            <p:spPr bwMode="auto">
              <a:xfrm>
                <a:off x="3120" y="1680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2400" b="1" i="1">
                    <a:solidFill>
                      <a:srgbClr val="FF0066"/>
                    </a:solidFill>
                  </a:rPr>
                  <a:t>U</a:t>
                </a:r>
                <a:r>
                  <a:rPr kumimoji="1" lang="en-US" altLang="zh-CN" sz="2400" b="1" baseline="-25000">
                    <a:solidFill>
                      <a:srgbClr val="FF0066"/>
                    </a:solidFill>
                  </a:rPr>
                  <a:t>o</a:t>
                </a:r>
                <a:endParaRPr kumimoji="1" lang="en-US" altLang="zh-CN" sz="2400" b="1" baseline="-25000">
                  <a:solidFill>
                    <a:srgbClr val="FF0066"/>
                  </a:solidFill>
                </a:endParaRPr>
              </a:p>
            </p:txBody>
          </p:sp>
          <p:sp>
            <p:nvSpPr>
              <p:cNvPr id="111712" name="Oval 29"/>
              <p:cNvSpPr>
                <a:spLocks noChangeArrowheads="1"/>
              </p:cNvSpPr>
              <p:nvPr/>
            </p:nvSpPr>
            <p:spPr bwMode="auto">
              <a:xfrm>
                <a:off x="3264" y="1680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1705" name="Group 30"/>
            <p:cNvGrpSpPr/>
            <p:nvPr/>
          </p:nvGrpSpPr>
          <p:grpSpPr bwMode="auto">
            <a:xfrm>
              <a:off x="3888" y="1023"/>
              <a:ext cx="350" cy="288"/>
              <a:chOff x="3120" y="1680"/>
              <a:chExt cx="350" cy="288"/>
            </a:xfrm>
          </p:grpSpPr>
          <p:sp>
            <p:nvSpPr>
              <p:cNvPr id="111709" name="Text Box 31"/>
              <p:cNvSpPr txBox="1">
                <a:spLocks noChangeArrowheads="1"/>
              </p:cNvSpPr>
              <p:nvPr/>
            </p:nvSpPr>
            <p:spPr bwMode="auto">
              <a:xfrm>
                <a:off x="3120" y="1680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2400" b="1" i="1">
                    <a:solidFill>
                      <a:srgbClr val="FF0066"/>
                    </a:solidFill>
                  </a:rPr>
                  <a:t>U</a:t>
                </a:r>
                <a:r>
                  <a:rPr kumimoji="1" lang="en-US" altLang="zh-CN" sz="2400" b="1" baseline="-25000">
                    <a:solidFill>
                      <a:srgbClr val="FF0066"/>
                    </a:solidFill>
                  </a:rPr>
                  <a:t>f</a:t>
                </a:r>
                <a:endParaRPr kumimoji="1" lang="en-US" altLang="zh-CN" sz="2400" b="1" baseline="-25000">
                  <a:solidFill>
                    <a:srgbClr val="FF0066"/>
                  </a:solidFill>
                </a:endParaRPr>
              </a:p>
            </p:txBody>
          </p:sp>
          <p:sp>
            <p:nvSpPr>
              <p:cNvPr id="111710" name="Oval 32"/>
              <p:cNvSpPr>
                <a:spLocks noChangeArrowheads="1"/>
              </p:cNvSpPr>
              <p:nvPr/>
            </p:nvSpPr>
            <p:spPr bwMode="auto">
              <a:xfrm>
                <a:off x="3264" y="1680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1706" name="Group 33"/>
            <p:cNvGrpSpPr/>
            <p:nvPr/>
          </p:nvGrpSpPr>
          <p:grpSpPr bwMode="auto">
            <a:xfrm>
              <a:off x="3840" y="351"/>
              <a:ext cx="350" cy="288"/>
              <a:chOff x="3120" y="1680"/>
              <a:chExt cx="350" cy="288"/>
            </a:xfrm>
          </p:grpSpPr>
          <p:sp>
            <p:nvSpPr>
              <p:cNvPr id="111707" name="Text Box 34"/>
              <p:cNvSpPr txBox="1">
                <a:spLocks noChangeArrowheads="1"/>
              </p:cNvSpPr>
              <p:nvPr/>
            </p:nvSpPr>
            <p:spPr bwMode="auto">
              <a:xfrm>
                <a:off x="3120" y="1680"/>
                <a:ext cx="35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/>
                <a:r>
                  <a:rPr kumimoji="1" lang="en-US" altLang="zh-CN" sz="2400" b="1" i="1">
                    <a:solidFill>
                      <a:srgbClr val="FF0066"/>
                    </a:solidFill>
                  </a:rPr>
                  <a:t>U</a:t>
                </a:r>
                <a:r>
                  <a:rPr kumimoji="1" lang="en-US" altLang="zh-CN" sz="2400" b="1" baseline="-25000">
                    <a:solidFill>
                      <a:srgbClr val="FF0066"/>
                    </a:solidFill>
                  </a:rPr>
                  <a:t>i</a:t>
                </a:r>
                <a:endParaRPr kumimoji="1" lang="en-US" altLang="zh-CN" sz="2400" b="1" baseline="-25000">
                  <a:solidFill>
                    <a:srgbClr val="FF0066"/>
                  </a:solidFill>
                </a:endParaRPr>
              </a:p>
            </p:txBody>
          </p:sp>
          <p:sp>
            <p:nvSpPr>
              <p:cNvPr id="111708" name="Oval 35"/>
              <p:cNvSpPr>
                <a:spLocks noChangeArrowheads="1"/>
              </p:cNvSpPr>
              <p:nvPr/>
            </p:nvSpPr>
            <p:spPr bwMode="auto">
              <a:xfrm>
                <a:off x="3264" y="1680"/>
                <a:ext cx="48" cy="48"/>
              </a:xfrm>
              <a:prstGeom prst="ellipse">
                <a:avLst/>
              </a:prstGeom>
              <a:solidFill>
                <a:srgbClr val="FF33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708644" name="Text Box 36"/>
          <p:cNvSpPr txBox="1">
            <a:spLocks noChangeArrowheads="1"/>
          </p:cNvSpPr>
          <p:nvPr/>
        </p:nvSpPr>
        <p:spPr bwMode="auto">
          <a:xfrm>
            <a:off x="609600" y="2171700"/>
            <a:ext cx="5562600" cy="3944938"/>
          </a:xfrm>
          <a:prstGeom prst="rect">
            <a:avLst/>
          </a:prstGeom>
          <a:solidFill>
            <a:srgbClr val="CCFFFF"/>
          </a:solidFill>
          <a:ln w="9525">
            <a:solidFill>
              <a:srgbClr val="CC66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endParaRPr kumimoji="1" lang="en-US" altLang="zh-CN" sz="2800"/>
          </a:p>
          <a:p>
            <a:pPr algn="l" eaLnBrk="1" hangingPunct="1"/>
            <a:endParaRPr kumimoji="1" lang="en-US" altLang="zh-CN" sz="2800"/>
          </a:p>
          <a:p>
            <a:pPr algn="l" eaLnBrk="1" hangingPunct="1"/>
            <a:r>
              <a:rPr kumimoji="1" lang="en-US" altLang="zh-CN" sz="2800"/>
              <a:t>                                                                </a:t>
            </a:r>
            <a:endParaRPr kumimoji="1" lang="en-US" altLang="zh-CN" sz="2800"/>
          </a:p>
          <a:p>
            <a:pPr algn="l" eaLnBrk="1" hangingPunct="1"/>
            <a:endParaRPr kumimoji="1" lang="en-US" altLang="zh-CN" sz="2800"/>
          </a:p>
          <a:p>
            <a:pPr algn="l" eaLnBrk="1" hangingPunct="1"/>
            <a:endParaRPr kumimoji="1" lang="en-US" altLang="zh-CN" sz="2800"/>
          </a:p>
          <a:p>
            <a:pPr algn="l" eaLnBrk="1" hangingPunct="1"/>
            <a:endParaRPr kumimoji="1" lang="en-US" altLang="zh-CN" sz="2800"/>
          </a:p>
          <a:p>
            <a:pPr algn="l" eaLnBrk="1" hangingPunct="1"/>
            <a:endParaRPr kumimoji="1" lang="en-US" altLang="zh-CN" sz="2800"/>
          </a:p>
          <a:p>
            <a:pPr algn="l" eaLnBrk="1" hangingPunct="1"/>
            <a:endParaRPr kumimoji="1" lang="en-US" altLang="zh-CN" sz="2800"/>
          </a:p>
          <a:p>
            <a:pPr algn="l" eaLnBrk="1" hangingPunct="1"/>
            <a:endParaRPr kumimoji="1" lang="en-US" altLang="zh-CN" sz="2800"/>
          </a:p>
        </p:txBody>
      </p:sp>
      <p:sp>
        <p:nvSpPr>
          <p:cNvPr id="708645" name="Line 37"/>
          <p:cNvSpPr>
            <a:spLocks noChangeShapeType="1"/>
          </p:cNvSpPr>
          <p:nvPr/>
        </p:nvSpPr>
        <p:spPr bwMode="auto">
          <a:xfrm flipV="1">
            <a:off x="1219200" y="5726113"/>
            <a:ext cx="403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8646" name="Line 38"/>
          <p:cNvSpPr>
            <a:spLocks noChangeShapeType="1"/>
          </p:cNvSpPr>
          <p:nvPr/>
        </p:nvSpPr>
        <p:spPr bwMode="auto">
          <a:xfrm flipV="1">
            <a:off x="1219200" y="2373313"/>
            <a:ext cx="0" cy="3352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8647" name="Line 39"/>
          <p:cNvSpPr>
            <a:spLocks noChangeShapeType="1"/>
          </p:cNvSpPr>
          <p:nvPr/>
        </p:nvSpPr>
        <p:spPr bwMode="auto">
          <a:xfrm flipV="1">
            <a:off x="1219200" y="2754313"/>
            <a:ext cx="3352800" cy="297180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8648" name="Text Box 40"/>
          <p:cNvSpPr txBox="1">
            <a:spLocks noChangeArrowheads="1"/>
          </p:cNvSpPr>
          <p:nvPr/>
        </p:nvSpPr>
        <p:spPr bwMode="auto">
          <a:xfrm>
            <a:off x="3962400" y="2324100"/>
            <a:ext cx="1155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>
                <a:solidFill>
                  <a:srgbClr val="0033CC"/>
                </a:solidFill>
              </a:rPr>
              <a:t>1/</a:t>
            </a:r>
            <a:r>
              <a:rPr kumimoji="1" lang="en-US" altLang="zh-CN" sz="2800" b="1" i="1">
                <a:solidFill>
                  <a:srgbClr val="0033CC"/>
                </a:solidFill>
              </a:rPr>
              <a:t>F</a:t>
            </a:r>
            <a:r>
              <a:rPr kumimoji="1" lang="en-US" altLang="zh-CN" sz="2800" b="1" i="1" baseline="-25000">
                <a:solidFill>
                  <a:srgbClr val="0033CC"/>
                </a:solidFill>
              </a:rPr>
              <a:t>u</a:t>
            </a:r>
            <a:endParaRPr kumimoji="1" lang="en-US" altLang="zh-CN" sz="2800" b="1" i="1" baseline="-25000">
              <a:solidFill>
                <a:srgbClr val="0033CC"/>
              </a:solidFill>
            </a:endParaRPr>
          </a:p>
        </p:txBody>
      </p:sp>
      <p:sp>
        <p:nvSpPr>
          <p:cNvPr id="708649" name="Text Box 41"/>
          <p:cNvSpPr txBox="1">
            <a:spLocks noChangeArrowheads="1"/>
          </p:cNvSpPr>
          <p:nvPr/>
        </p:nvSpPr>
        <p:spPr bwMode="auto">
          <a:xfrm>
            <a:off x="4572000" y="3744913"/>
            <a:ext cx="1676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 i="1"/>
              <a:t>A</a:t>
            </a:r>
            <a:r>
              <a:rPr kumimoji="1" lang="en-US" altLang="zh-CN" sz="2800" b="1" i="1" baseline="-25000"/>
              <a:t>u</a:t>
            </a:r>
            <a:r>
              <a:rPr kumimoji="1" lang="en-US" altLang="zh-CN" sz="2800" b="1"/>
              <a:t> = 1/</a:t>
            </a:r>
            <a:r>
              <a:rPr kumimoji="1" lang="en-US" altLang="zh-CN" sz="2800" b="1" i="1"/>
              <a:t>F</a:t>
            </a:r>
            <a:r>
              <a:rPr kumimoji="1" lang="en-US" altLang="zh-CN" sz="2800" b="1" i="1" baseline="-25000"/>
              <a:t>u</a:t>
            </a:r>
            <a:endParaRPr kumimoji="1" lang="en-US" altLang="zh-CN" sz="2800" b="1" i="1" baseline="-25000"/>
          </a:p>
        </p:txBody>
      </p:sp>
      <p:sp>
        <p:nvSpPr>
          <p:cNvPr id="708650" name="Text Box 42"/>
          <p:cNvSpPr txBox="1">
            <a:spLocks noChangeArrowheads="1"/>
          </p:cNvSpPr>
          <p:nvPr/>
        </p:nvSpPr>
        <p:spPr bwMode="auto">
          <a:xfrm>
            <a:off x="876300" y="5554663"/>
            <a:ext cx="4762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 i="1"/>
              <a:t>O</a:t>
            </a:r>
            <a:endParaRPr kumimoji="1" lang="en-US" altLang="zh-CN" sz="2800" b="1" i="1" baseline="-25000"/>
          </a:p>
        </p:txBody>
      </p:sp>
      <p:sp>
        <p:nvSpPr>
          <p:cNvPr id="708651" name="Text Box 43"/>
          <p:cNvSpPr txBox="1">
            <a:spLocks noChangeArrowheads="1"/>
          </p:cNvSpPr>
          <p:nvPr/>
        </p:nvSpPr>
        <p:spPr bwMode="auto">
          <a:xfrm>
            <a:off x="5257800" y="5421313"/>
            <a:ext cx="7048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 i="1">
                <a:solidFill>
                  <a:srgbClr val="FF0066"/>
                </a:solidFill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</a:rPr>
              <a:t>i</a:t>
            </a:r>
            <a:endParaRPr kumimoji="1" lang="en-US" altLang="zh-CN" sz="2800" b="1" baseline="-25000">
              <a:solidFill>
                <a:srgbClr val="FF0066"/>
              </a:solidFill>
            </a:endParaRPr>
          </a:p>
        </p:txBody>
      </p:sp>
      <p:sp>
        <p:nvSpPr>
          <p:cNvPr id="708652" name="Text Box 44"/>
          <p:cNvSpPr txBox="1">
            <a:spLocks noChangeArrowheads="1"/>
          </p:cNvSpPr>
          <p:nvPr/>
        </p:nvSpPr>
        <p:spPr bwMode="auto">
          <a:xfrm>
            <a:off x="1219200" y="2373313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 i="1">
                <a:solidFill>
                  <a:srgbClr val="FF0066"/>
                </a:solidFill>
              </a:rPr>
              <a:t>u</a:t>
            </a:r>
            <a:r>
              <a:rPr kumimoji="1" lang="en-US" altLang="zh-CN" sz="2800" b="1" baseline="-25000">
                <a:solidFill>
                  <a:srgbClr val="FF0066"/>
                </a:solidFill>
              </a:rPr>
              <a:t>o</a:t>
            </a:r>
            <a:endParaRPr kumimoji="1" lang="en-US" altLang="zh-CN" sz="2800" b="1" baseline="-25000">
              <a:solidFill>
                <a:srgbClr val="FF0066"/>
              </a:solidFill>
            </a:endParaRPr>
          </a:p>
        </p:txBody>
      </p:sp>
      <p:sp>
        <p:nvSpPr>
          <p:cNvPr id="708653" name="Freeform 45"/>
          <p:cNvSpPr/>
          <p:nvPr/>
        </p:nvSpPr>
        <p:spPr bwMode="auto">
          <a:xfrm>
            <a:off x="1219200" y="3059113"/>
            <a:ext cx="3733800" cy="2667000"/>
          </a:xfrm>
          <a:custGeom>
            <a:avLst/>
            <a:gdLst>
              <a:gd name="T0" fmla="*/ 0 w 2640"/>
              <a:gd name="T1" fmla="*/ 2147483647 h 1728"/>
              <a:gd name="T2" fmla="*/ 2147483647 w 2640"/>
              <a:gd name="T3" fmla="*/ 2147483647 h 1728"/>
              <a:gd name="T4" fmla="*/ 2147483647 w 2640"/>
              <a:gd name="T5" fmla="*/ 2147483647 h 1728"/>
              <a:gd name="T6" fmla="*/ 2147483647 w 2640"/>
              <a:gd name="T7" fmla="*/ 2147483647 h 1728"/>
              <a:gd name="T8" fmla="*/ 2147483647 w 2640"/>
              <a:gd name="T9" fmla="*/ 0 h 172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640" h="1728">
                <a:moveTo>
                  <a:pt x="0" y="1728"/>
                </a:moveTo>
                <a:cubicBezTo>
                  <a:pt x="104" y="1516"/>
                  <a:pt x="208" y="1304"/>
                  <a:pt x="336" y="1104"/>
                </a:cubicBezTo>
                <a:cubicBezTo>
                  <a:pt x="464" y="904"/>
                  <a:pt x="568" y="680"/>
                  <a:pt x="768" y="528"/>
                </a:cubicBezTo>
                <a:cubicBezTo>
                  <a:pt x="968" y="376"/>
                  <a:pt x="1224" y="280"/>
                  <a:pt x="1536" y="192"/>
                </a:cubicBezTo>
                <a:cubicBezTo>
                  <a:pt x="1848" y="104"/>
                  <a:pt x="2244" y="52"/>
                  <a:pt x="2640" y="0"/>
                </a:cubicBezTo>
              </a:path>
            </a:pathLst>
          </a:custGeom>
          <a:noFill/>
          <a:ln w="38100" cmpd="sng">
            <a:solidFill>
              <a:srgbClr val="FF0066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8654" name="Text Box 46"/>
          <p:cNvSpPr txBox="1">
            <a:spLocks noChangeArrowheads="1"/>
          </p:cNvSpPr>
          <p:nvPr/>
        </p:nvSpPr>
        <p:spPr bwMode="auto">
          <a:xfrm>
            <a:off x="4876800" y="28575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 i="1">
                <a:solidFill>
                  <a:srgbClr val="FF0066"/>
                </a:solidFill>
              </a:rPr>
              <a:t>A</a:t>
            </a:r>
            <a:r>
              <a:rPr kumimoji="1" lang="en-US" altLang="zh-CN" sz="2800" b="1" i="1" baseline="-25000">
                <a:solidFill>
                  <a:srgbClr val="FF0066"/>
                </a:solidFill>
              </a:rPr>
              <a:t>u</a:t>
            </a:r>
            <a:endParaRPr kumimoji="1" lang="en-US" altLang="zh-CN" sz="2800" b="1" i="1" baseline="-25000">
              <a:solidFill>
                <a:srgbClr val="FF0066"/>
              </a:solidFill>
            </a:endParaRPr>
          </a:p>
        </p:txBody>
      </p:sp>
      <p:sp>
        <p:nvSpPr>
          <p:cNvPr id="708655" name="Text Box 47"/>
          <p:cNvSpPr txBox="1">
            <a:spLocks noChangeArrowheads="1"/>
          </p:cNvSpPr>
          <p:nvPr/>
        </p:nvSpPr>
        <p:spPr bwMode="auto">
          <a:xfrm>
            <a:off x="1524000" y="2373313"/>
            <a:ext cx="6096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 i="1">
                <a:solidFill>
                  <a:srgbClr val="0033CC"/>
                </a:solidFill>
              </a:rPr>
              <a:t>u</a:t>
            </a:r>
            <a:r>
              <a:rPr kumimoji="1" lang="en-US" altLang="zh-CN" sz="2800" b="1" baseline="-25000">
                <a:solidFill>
                  <a:srgbClr val="0033CC"/>
                </a:solidFill>
              </a:rPr>
              <a:t>o</a:t>
            </a:r>
            <a:endParaRPr kumimoji="1" lang="en-US" altLang="zh-CN" sz="2800" b="1" baseline="-25000">
              <a:solidFill>
                <a:srgbClr val="0033CC"/>
              </a:solidFill>
            </a:endParaRPr>
          </a:p>
        </p:txBody>
      </p:sp>
      <p:sp>
        <p:nvSpPr>
          <p:cNvPr id="708656" name="Line 48"/>
          <p:cNvSpPr>
            <a:spLocks noChangeShapeType="1"/>
          </p:cNvSpPr>
          <p:nvPr/>
        </p:nvSpPr>
        <p:spPr bwMode="auto">
          <a:xfrm>
            <a:off x="4114800" y="3211513"/>
            <a:ext cx="6858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8657" name="Text Box 49"/>
          <p:cNvSpPr txBox="1">
            <a:spLocks noChangeArrowheads="1"/>
          </p:cNvSpPr>
          <p:nvPr/>
        </p:nvSpPr>
        <p:spPr bwMode="auto">
          <a:xfrm>
            <a:off x="2095500" y="2514600"/>
            <a:ext cx="1790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 i="1"/>
              <a:t>A</a:t>
            </a:r>
            <a:r>
              <a:rPr kumimoji="1" lang="en-US" altLang="zh-CN" sz="2800" b="1" i="1" baseline="-25000"/>
              <a:t>u </a:t>
            </a:r>
            <a:r>
              <a:rPr kumimoji="1" lang="en-US" altLang="zh-CN" sz="2800" b="1" i="1"/>
              <a:t>F</a:t>
            </a:r>
            <a:r>
              <a:rPr kumimoji="1" lang="en-US" altLang="zh-CN" sz="2800" b="1" i="1" baseline="-25000"/>
              <a:t>u</a:t>
            </a:r>
            <a:r>
              <a:rPr kumimoji="1" lang="en-US" altLang="zh-CN" sz="2800" b="1" baseline="-25000"/>
              <a:t>  </a:t>
            </a:r>
            <a:r>
              <a:rPr kumimoji="1" lang="en-US" altLang="zh-CN" sz="2800" b="1"/>
              <a:t>&gt; 1</a:t>
            </a:r>
            <a:endParaRPr kumimoji="1" lang="en-US" altLang="zh-CN" sz="2800" b="1"/>
          </a:p>
        </p:txBody>
      </p:sp>
      <p:sp>
        <p:nvSpPr>
          <p:cNvPr id="708658" name="Text Box 50"/>
          <p:cNvSpPr txBox="1">
            <a:spLocks noChangeArrowheads="1"/>
          </p:cNvSpPr>
          <p:nvPr/>
        </p:nvSpPr>
        <p:spPr bwMode="auto">
          <a:xfrm>
            <a:off x="4705350" y="2438400"/>
            <a:ext cx="1676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 i="1"/>
              <a:t>A</a:t>
            </a:r>
            <a:r>
              <a:rPr kumimoji="1" lang="en-US" altLang="zh-CN" sz="2800" b="1" i="1" baseline="-25000"/>
              <a:t>u</a:t>
            </a:r>
            <a:r>
              <a:rPr kumimoji="1" lang="en-US" altLang="zh-CN" sz="2800" b="1" baseline="-25000"/>
              <a:t> </a:t>
            </a:r>
            <a:r>
              <a:rPr kumimoji="1" lang="en-US" altLang="zh-CN" sz="2800" b="1" i="1"/>
              <a:t>F</a:t>
            </a:r>
            <a:r>
              <a:rPr kumimoji="1" lang="en-US" altLang="zh-CN" sz="2800" b="1" i="1" baseline="-25000"/>
              <a:t>u</a:t>
            </a:r>
            <a:r>
              <a:rPr kumimoji="1" lang="en-US" altLang="zh-CN" sz="2800" b="1" baseline="-25000"/>
              <a:t> </a:t>
            </a:r>
            <a:r>
              <a:rPr kumimoji="1" lang="en-US" altLang="zh-CN" sz="2800" b="1"/>
              <a:t>&lt; 1</a:t>
            </a:r>
            <a:endParaRPr kumimoji="1" lang="en-US" altLang="zh-CN" sz="2800" b="1"/>
          </a:p>
        </p:txBody>
      </p:sp>
      <p:sp>
        <p:nvSpPr>
          <p:cNvPr id="708659" name="Line 51"/>
          <p:cNvSpPr>
            <a:spLocks noChangeShapeType="1"/>
          </p:cNvSpPr>
          <p:nvPr/>
        </p:nvSpPr>
        <p:spPr bwMode="auto">
          <a:xfrm flipV="1">
            <a:off x="1600200" y="4887913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8660" name="Rectangle 52"/>
          <p:cNvSpPr>
            <a:spLocks noChangeArrowheads="1"/>
          </p:cNvSpPr>
          <p:nvPr/>
        </p:nvSpPr>
        <p:spPr bwMode="auto">
          <a:xfrm>
            <a:off x="1371600" y="5664200"/>
            <a:ext cx="62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2400" b="1" i="1">
                <a:solidFill>
                  <a:srgbClr val="FF0066"/>
                </a:solidFill>
              </a:rPr>
              <a:t>U</a:t>
            </a:r>
            <a:r>
              <a:rPr kumimoji="1" lang="en-US" altLang="zh-CN" sz="2400" b="1" baseline="-25000">
                <a:solidFill>
                  <a:srgbClr val="FF0066"/>
                </a:solidFill>
              </a:rPr>
              <a:t>i1</a:t>
            </a:r>
            <a:endParaRPr kumimoji="1" lang="en-US" altLang="zh-CN" sz="2400" b="1" baseline="-25000">
              <a:solidFill>
                <a:srgbClr val="FF0066"/>
              </a:solidFill>
            </a:endParaRPr>
          </a:p>
        </p:txBody>
      </p:sp>
      <p:sp>
        <p:nvSpPr>
          <p:cNvPr id="708661" name="Rectangle 53"/>
          <p:cNvSpPr>
            <a:spLocks noChangeArrowheads="1"/>
          </p:cNvSpPr>
          <p:nvPr/>
        </p:nvSpPr>
        <p:spPr bwMode="auto">
          <a:xfrm>
            <a:off x="609600" y="4583113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2400" b="1" i="1"/>
              <a:t>U</a:t>
            </a:r>
            <a:r>
              <a:rPr kumimoji="1" lang="en-US" altLang="zh-CN" sz="2400" b="1" baseline="-25000"/>
              <a:t>o1</a:t>
            </a:r>
            <a:endParaRPr kumimoji="1" lang="en-US" altLang="zh-CN" sz="2400" b="1" baseline="-25000"/>
          </a:p>
        </p:txBody>
      </p:sp>
      <p:sp>
        <p:nvSpPr>
          <p:cNvPr id="708662" name="Line 54"/>
          <p:cNvSpPr>
            <a:spLocks noChangeShapeType="1"/>
          </p:cNvSpPr>
          <p:nvPr/>
        </p:nvSpPr>
        <p:spPr bwMode="auto">
          <a:xfrm>
            <a:off x="1228725" y="4954588"/>
            <a:ext cx="409575" cy="952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8663" name="Line 55"/>
          <p:cNvSpPr>
            <a:spLocks noChangeShapeType="1"/>
          </p:cNvSpPr>
          <p:nvPr/>
        </p:nvSpPr>
        <p:spPr bwMode="auto">
          <a:xfrm>
            <a:off x="1600200" y="4964113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8664" name="Line 56"/>
          <p:cNvSpPr>
            <a:spLocks noChangeShapeType="1"/>
          </p:cNvSpPr>
          <p:nvPr/>
        </p:nvSpPr>
        <p:spPr bwMode="auto">
          <a:xfrm>
            <a:off x="2057400" y="4964113"/>
            <a:ext cx="0" cy="762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8665" name="Rectangle 57"/>
          <p:cNvSpPr>
            <a:spLocks noChangeArrowheads="1"/>
          </p:cNvSpPr>
          <p:nvPr/>
        </p:nvSpPr>
        <p:spPr bwMode="auto">
          <a:xfrm>
            <a:off x="2057400" y="52197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2400" b="1" i="1">
                <a:solidFill>
                  <a:srgbClr val="0033CC"/>
                </a:solidFill>
              </a:rPr>
              <a:t>U</a:t>
            </a:r>
            <a:r>
              <a:rPr kumimoji="1" lang="en-US" altLang="zh-CN" sz="2400" b="1" baseline="-25000">
                <a:solidFill>
                  <a:srgbClr val="0033CC"/>
                </a:solidFill>
              </a:rPr>
              <a:t>f1</a:t>
            </a:r>
            <a:endParaRPr kumimoji="1" lang="en-US" altLang="zh-CN" sz="2400" b="1" baseline="-25000">
              <a:solidFill>
                <a:srgbClr val="0033CC"/>
              </a:solidFill>
            </a:endParaRPr>
          </a:p>
        </p:txBody>
      </p:sp>
      <p:sp>
        <p:nvSpPr>
          <p:cNvPr id="708666" name="Rectangle 58"/>
          <p:cNvSpPr>
            <a:spLocks noChangeArrowheads="1"/>
          </p:cNvSpPr>
          <p:nvPr/>
        </p:nvSpPr>
        <p:spPr bwMode="auto">
          <a:xfrm>
            <a:off x="1981200" y="5676900"/>
            <a:ext cx="62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2400" b="1" i="1">
                <a:solidFill>
                  <a:srgbClr val="FF0066"/>
                </a:solidFill>
              </a:rPr>
              <a:t>U</a:t>
            </a:r>
            <a:r>
              <a:rPr kumimoji="1" lang="en-US" altLang="zh-CN" sz="2400" b="1" baseline="-25000">
                <a:solidFill>
                  <a:srgbClr val="FF0066"/>
                </a:solidFill>
              </a:rPr>
              <a:t>i2</a:t>
            </a:r>
            <a:endParaRPr kumimoji="1" lang="en-US" altLang="zh-CN" sz="2400" b="1" baseline="-25000">
              <a:solidFill>
                <a:srgbClr val="FF0066"/>
              </a:solidFill>
            </a:endParaRPr>
          </a:p>
        </p:txBody>
      </p:sp>
      <p:sp>
        <p:nvSpPr>
          <p:cNvPr id="708667" name="Line 59"/>
          <p:cNvSpPr>
            <a:spLocks noChangeShapeType="1"/>
          </p:cNvSpPr>
          <p:nvPr/>
        </p:nvSpPr>
        <p:spPr bwMode="auto">
          <a:xfrm flipV="1">
            <a:off x="2057400" y="4152900"/>
            <a:ext cx="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8668" name="Line 60"/>
          <p:cNvSpPr>
            <a:spLocks noChangeShapeType="1"/>
          </p:cNvSpPr>
          <p:nvPr/>
        </p:nvSpPr>
        <p:spPr bwMode="auto">
          <a:xfrm>
            <a:off x="1295400" y="4152900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8669" name="Rectangle 61"/>
          <p:cNvSpPr>
            <a:spLocks noChangeArrowheads="1"/>
          </p:cNvSpPr>
          <p:nvPr/>
        </p:nvSpPr>
        <p:spPr bwMode="auto">
          <a:xfrm>
            <a:off x="609600" y="38481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2400" b="1" i="1"/>
              <a:t>U</a:t>
            </a:r>
            <a:r>
              <a:rPr kumimoji="1" lang="en-US" altLang="zh-CN" sz="2400" b="1" baseline="-25000"/>
              <a:t>o2</a:t>
            </a:r>
            <a:endParaRPr kumimoji="1" lang="en-US" altLang="zh-CN" sz="2400" b="1" baseline="-25000"/>
          </a:p>
        </p:txBody>
      </p:sp>
      <p:sp>
        <p:nvSpPr>
          <p:cNvPr id="708670" name="Line 62"/>
          <p:cNvSpPr>
            <a:spLocks noChangeShapeType="1"/>
          </p:cNvSpPr>
          <p:nvPr/>
        </p:nvSpPr>
        <p:spPr bwMode="auto">
          <a:xfrm>
            <a:off x="2057400" y="41529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8671" name="Line 63"/>
          <p:cNvSpPr>
            <a:spLocks noChangeShapeType="1"/>
          </p:cNvSpPr>
          <p:nvPr/>
        </p:nvSpPr>
        <p:spPr bwMode="auto">
          <a:xfrm>
            <a:off x="2971800" y="4229100"/>
            <a:ext cx="0" cy="1524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8672" name="Rectangle 64"/>
          <p:cNvSpPr>
            <a:spLocks noChangeArrowheads="1"/>
          </p:cNvSpPr>
          <p:nvPr/>
        </p:nvSpPr>
        <p:spPr bwMode="auto">
          <a:xfrm>
            <a:off x="2971800" y="52197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2400" b="1" i="1">
                <a:solidFill>
                  <a:srgbClr val="0033CC"/>
                </a:solidFill>
              </a:rPr>
              <a:t>U</a:t>
            </a:r>
            <a:r>
              <a:rPr kumimoji="1" lang="en-US" altLang="zh-CN" sz="2400" b="1" baseline="-25000">
                <a:solidFill>
                  <a:srgbClr val="0033CC"/>
                </a:solidFill>
              </a:rPr>
              <a:t>f2</a:t>
            </a:r>
            <a:endParaRPr kumimoji="1" lang="en-US" altLang="zh-CN" sz="2400" b="1" baseline="-25000">
              <a:solidFill>
                <a:srgbClr val="0033CC"/>
              </a:solidFill>
            </a:endParaRPr>
          </a:p>
        </p:txBody>
      </p:sp>
      <p:sp>
        <p:nvSpPr>
          <p:cNvPr id="708673" name="Rectangle 65"/>
          <p:cNvSpPr>
            <a:spLocks noChangeArrowheads="1"/>
          </p:cNvSpPr>
          <p:nvPr/>
        </p:nvSpPr>
        <p:spPr bwMode="auto">
          <a:xfrm>
            <a:off x="2819400" y="5676900"/>
            <a:ext cx="628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2400" b="1" i="1">
                <a:solidFill>
                  <a:srgbClr val="FF0066"/>
                </a:solidFill>
              </a:rPr>
              <a:t>U</a:t>
            </a:r>
            <a:r>
              <a:rPr kumimoji="1" lang="en-US" altLang="zh-CN" sz="2400" b="1" baseline="-25000">
                <a:solidFill>
                  <a:srgbClr val="FF0066"/>
                </a:solidFill>
              </a:rPr>
              <a:t>i3</a:t>
            </a:r>
            <a:endParaRPr kumimoji="1" lang="en-US" altLang="zh-CN" sz="2400" b="1" baseline="-25000">
              <a:solidFill>
                <a:srgbClr val="FF0066"/>
              </a:solidFill>
            </a:endParaRPr>
          </a:p>
        </p:txBody>
      </p:sp>
      <p:sp>
        <p:nvSpPr>
          <p:cNvPr id="708674" name="Line 66"/>
          <p:cNvSpPr>
            <a:spLocks noChangeShapeType="1"/>
          </p:cNvSpPr>
          <p:nvPr/>
        </p:nvSpPr>
        <p:spPr bwMode="auto">
          <a:xfrm flipV="1">
            <a:off x="2971800" y="3467100"/>
            <a:ext cx="0" cy="685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8675" name="Line 67"/>
          <p:cNvSpPr>
            <a:spLocks noChangeShapeType="1"/>
          </p:cNvSpPr>
          <p:nvPr/>
        </p:nvSpPr>
        <p:spPr bwMode="auto">
          <a:xfrm>
            <a:off x="1219200" y="3505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8676" name="Rectangle 68"/>
          <p:cNvSpPr>
            <a:spLocks noChangeArrowheads="1"/>
          </p:cNvSpPr>
          <p:nvPr/>
        </p:nvSpPr>
        <p:spPr bwMode="auto">
          <a:xfrm>
            <a:off x="609600" y="318135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2400" b="1" i="1"/>
              <a:t>U</a:t>
            </a:r>
            <a:r>
              <a:rPr kumimoji="1" lang="en-US" altLang="zh-CN" sz="2400" b="1" baseline="-25000"/>
              <a:t>o3</a:t>
            </a:r>
            <a:endParaRPr kumimoji="1" lang="en-US" altLang="zh-CN" sz="2400" b="1" baseline="-25000"/>
          </a:p>
        </p:txBody>
      </p:sp>
      <p:sp>
        <p:nvSpPr>
          <p:cNvPr id="708677" name="Line 69"/>
          <p:cNvSpPr>
            <a:spLocks noChangeShapeType="1"/>
          </p:cNvSpPr>
          <p:nvPr/>
        </p:nvSpPr>
        <p:spPr bwMode="auto">
          <a:xfrm>
            <a:off x="2819400" y="3505200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8678" name="Line 70"/>
          <p:cNvSpPr>
            <a:spLocks noChangeShapeType="1"/>
          </p:cNvSpPr>
          <p:nvPr/>
        </p:nvSpPr>
        <p:spPr bwMode="auto">
          <a:xfrm>
            <a:off x="3717925" y="3467100"/>
            <a:ext cx="0" cy="2286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8679" name="Rectangle 71"/>
          <p:cNvSpPr>
            <a:spLocks noChangeArrowheads="1"/>
          </p:cNvSpPr>
          <p:nvPr/>
        </p:nvSpPr>
        <p:spPr bwMode="auto">
          <a:xfrm>
            <a:off x="3581400" y="5219700"/>
            <a:ext cx="838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2800" b="1" i="1">
                <a:solidFill>
                  <a:srgbClr val="0033CC"/>
                </a:solidFill>
              </a:rPr>
              <a:t>U</a:t>
            </a:r>
            <a:r>
              <a:rPr kumimoji="1" lang="en-US" altLang="zh-CN" sz="2800" b="1" baseline="-25000">
                <a:solidFill>
                  <a:srgbClr val="0033CC"/>
                </a:solidFill>
              </a:rPr>
              <a:t>f2</a:t>
            </a:r>
            <a:endParaRPr kumimoji="1" lang="en-US" altLang="zh-CN" sz="2800" b="1" baseline="-25000">
              <a:solidFill>
                <a:srgbClr val="0033CC"/>
              </a:solidFill>
            </a:endParaRPr>
          </a:p>
        </p:txBody>
      </p:sp>
      <p:sp>
        <p:nvSpPr>
          <p:cNvPr id="708680" name="Rectangle 72"/>
          <p:cNvSpPr>
            <a:spLocks noChangeArrowheads="1"/>
          </p:cNvSpPr>
          <p:nvPr/>
        </p:nvSpPr>
        <p:spPr bwMode="auto">
          <a:xfrm>
            <a:off x="3581400" y="56769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2400" b="1" i="1">
                <a:solidFill>
                  <a:srgbClr val="FF0066"/>
                </a:solidFill>
              </a:rPr>
              <a:t>U</a:t>
            </a:r>
            <a:r>
              <a:rPr kumimoji="1" lang="en-US" altLang="zh-CN" sz="2400" b="1" baseline="-25000">
                <a:solidFill>
                  <a:srgbClr val="FF0066"/>
                </a:solidFill>
              </a:rPr>
              <a:t>i4</a:t>
            </a:r>
            <a:endParaRPr kumimoji="1" lang="en-US" altLang="zh-CN" sz="2400" b="1" baseline="-25000">
              <a:solidFill>
                <a:srgbClr val="FF0066"/>
              </a:solidFill>
            </a:endParaRPr>
          </a:p>
        </p:txBody>
      </p:sp>
      <p:sp>
        <p:nvSpPr>
          <p:cNvPr id="708681" name="Line 73"/>
          <p:cNvSpPr>
            <a:spLocks noChangeShapeType="1"/>
          </p:cNvSpPr>
          <p:nvPr/>
        </p:nvSpPr>
        <p:spPr bwMode="auto">
          <a:xfrm flipV="1">
            <a:off x="3689350" y="3238500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8682" name="Line 74"/>
          <p:cNvSpPr>
            <a:spLocks noChangeShapeType="1"/>
          </p:cNvSpPr>
          <p:nvPr/>
        </p:nvSpPr>
        <p:spPr bwMode="auto">
          <a:xfrm>
            <a:off x="1200150" y="3238500"/>
            <a:ext cx="2438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8683" name="Rectangle 75"/>
          <p:cNvSpPr>
            <a:spLocks noChangeArrowheads="1"/>
          </p:cNvSpPr>
          <p:nvPr/>
        </p:nvSpPr>
        <p:spPr bwMode="auto">
          <a:xfrm>
            <a:off x="609600" y="2781300"/>
            <a:ext cx="83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kumimoji="1" lang="en-US" altLang="zh-CN" sz="2400" b="1" i="1"/>
              <a:t>U</a:t>
            </a:r>
            <a:r>
              <a:rPr kumimoji="1" lang="en-US" altLang="zh-CN" sz="2400" b="1" baseline="-25000"/>
              <a:t>o4</a:t>
            </a:r>
            <a:endParaRPr kumimoji="1" lang="en-US" altLang="zh-CN" sz="2400" b="1" baseline="-25000"/>
          </a:p>
        </p:txBody>
      </p:sp>
      <p:sp>
        <p:nvSpPr>
          <p:cNvPr id="708684" name="Line 76"/>
          <p:cNvSpPr>
            <a:spLocks noChangeShapeType="1"/>
          </p:cNvSpPr>
          <p:nvPr/>
        </p:nvSpPr>
        <p:spPr bwMode="auto">
          <a:xfrm>
            <a:off x="3724275" y="324802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stealth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8685" name="Text Box 77"/>
          <p:cNvSpPr txBox="1">
            <a:spLocks noChangeArrowheads="1"/>
          </p:cNvSpPr>
          <p:nvPr/>
        </p:nvSpPr>
        <p:spPr bwMode="auto">
          <a:xfrm>
            <a:off x="5638800" y="5372100"/>
            <a:ext cx="666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en-US" altLang="zh-CN" sz="2800" b="1" i="1">
                <a:solidFill>
                  <a:srgbClr val="0033CC"/>
                </a:solidFill>
              </a:rPr>
              <a:t>u</a:t>
            </a:r>
            <a:r>
              <a:rPr kumimoji="1" lang="en-US" altLang="zh-CN" sz="2800" b="1" baseline="-25000">
                <a:solidFill>
                  <a:srgbClr val="0033CC"/>
                </a:solidFill>
              </a:rPr>
              <a:t>f</a:t>
            </a:r>
            <a:endParaRPr kumimoji="1" lang="en-US" altLang="zh-CN" sz="2800" b="1" baseline="-25000">
              <a:solidFill>
                <a:srgbClr val="0033CC"/>
              </a:solidFill>
            </a:endParaRPr>
          </a:p>
        </p:txBody>
      </p:sp>
      <p:grpSp>
        <p:nvGrpSpPr>
          <p:cNvPr id="708686" name="Group 78"/>
          <p:cNvGrpSpPr/>
          <p:nvPr/>
        </p:nvGrpSpPr>
        <p:grpSpPr bwMode="auto">
          <a:xfrm>
            <a:off x="5619750" y="4362450"/>
            <a:ext cx="3038475" cy="2114550"/>
            <a:chOff x="3504" y="2784"/>
            <a:chExt cx="1914" cy="1332"/>
          </a:xfrm>
        </p:grpSpPr>
        <p:sp>
          <p:nvSpPr>
            <p:cNvPr id="111673" name="Text Box 79"/>
            <p:cNvSpPr txBox="1">
              <a:spLocks noChangeArrowheads="1"/>
            </p:cNvSpPr>
            <p:nvPr/>
          </p:nvSpPr>
          <p:spPr bwMode="auto">
            <a:xfrm>
              <a:off x="3600" y="3487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CC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 b="1" i="1">
                  <a:solidFill>
                    <a:srgbClr val="0000FF"/>
                  </a:solidFill>
                </a:rPr>
                <a:t>u</a:t>
              </a:r>
              <a:r>
                <a:rPr kumimoji="1" lang="en-US" altLang="zh-CN" sz="2800" b="1" baseline="-25000">
                  <a:solidFill>
                    <a:srgbClr val="0000FF"/>
                  </a:solidFill>
                </a:rPr>
                <a:t>f</a:t>
              </a:r>
              <a:endParaRPr kumimoji="1" lang="en-US" altLang="zh-CN" sz="2800" b="1" baseline="-25000">
                <a:solidFill>
                  <a:srgbClr val="0000FF"/>
                </a:solidFill>
              </a:endParaRPr>
            </a:p>
          </p:txBody>
        </p:sp>
        <p:sp>
          <p:nvSpPr>
            <p:cNvPr id="111674" name="Text Box 80"/>
            <p:cNvSpPr txBox="1">
              <a:spLocks noChangeArrowheads="1"/>
            </p:cNvSpPr>
            <p:nvPr/>
          </p:nvSpPr>
          <p:spPr bwMode="auto">
            <a:xfrm>
              <a:off x="3504" y="2784"/>
              <a:ext cx="1914" cy="1332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rgbClr val="CC66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r>
                <a:rPr kumimoji="1" lang="en-US" altLang="zh-CN" sz="2800"/>
                <a:t>                                </a:t>
              </a:r>
              <a:endParaRPr kumimoji="1" lang="en-US" altLang="zh-CN" sz="2800"/>
            </a:p>
            <a:p>
              <a:pPr algn="l" eaLnBrk="1" hangingPunct="1"/>
              <a:endParaRPr kumimoji="1" lang="en-US" altLang="zh-CN" sz="2800"/>
            </a:p>
            <a:p>
              <a:pPr algn="l" eaLnBrk="1" hangingPunct="1"/>
              <a:endParaRPr kumimoji="1" lang="en-US" altLang="zh-CN" sz="2800"/>
            </a:p>
            <a:p>
              <a:pPr algn="l" eaLnBrk="1" hangingPunct="1"/>
              <a:endParaRPr kumimoji="1" lang="en-US" altLang="zh-CN" sz="2800"/>
            </a:p>
            <a:p>
              <a:pPr algn="l" eaLnBrk="1" hangingPunct="1"/>
              <a:endParaRPr kumimoji="1" lang="en-US" altLang="zh-CN" sz="2000"/>
            </a:p>
          </p:txBody>
        </p:sp>
        <p:sp>
          <p:nvSpPr>
            <p:cNvPr id="111675" name="Freeform 81"/>
            <p:cNvSpPr/>
            <p:nvPr/>
          </p:nvSpPr>
          <p:spPr bwMode="auto">
            <a:xfrm>
              <a:off x="3600" y="3172"/>
              <a:ext cx="85" cy="179"/>
            </a:xfrm>
            <a:custGeom>
              <a:avLst/>
              <a:gdLst>
                <a:gd name="T0" fmla="*/ 0 w 85"/>
                <a:gd name="T1" fmla="*/ 40 h 221"/>
                <a:gd name="T2" fmla="*/ 18 w 85"/>
                <a:gd name="T3" fmla="*/ 10 h 221"/>
                <a:gd name="T4" fmla="*/ 30 w 85"/>
                <a:gd name="T5" fmla="*/ 2 h 221"/>
                <a:gd name="T6" fmla="*/ 54 w 85"/>
                <a:gd name="T7" fmla="*/ 12 h 221"/>
                <a:gd name="T8" fmla="*/ 85 w 85"/>
                <a:gd name="T9" fmla="*/ 40 h 22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5" h="221">
                  <a:moveTo>
                    <a:pt x="0" y="221"/>
                  </a:moveTo>
                  <a:cubicBezTo>
                    <a:pt x="3" y="194"/>
                    <a:pt x="13" y="92"/>
                    <a:pt x="18" y="56"/>
                  </a:cubicBezTo>
                  <a:cubicBezTo>
                    <a:pt x="23" y="20"/>
                    <a:pt x="24" y="0"/>
                    <a:pt x="30" y="2"/>
                  </a:cubicBezTo>
                  <a:cubicBezTo>
                    <a:pt x="36" y="4"/>
                    <a:pt x="45" y="32"/>
                    <a:pt x="54" y="68"/>
                  </a:cubicBezTo>
                  <a:cubicBezTo>
                    <a:pt x="63" y="104"/>
                    <a:pt x="79" y="189"/>
                    <a:pt x="85" y="221"/>
                  </a:cubicBezTo>
                </a:path>
              </a:pathLst>
            </a:custGeom>
            <a:solidFill>
              <a:srgbClr val="CCFFFF"/>
            </a:solidFill>
            <a:ln w="38100" cmpd="sng">
              <a:solidFill>
                <a:srgbClr val="CC66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76" name="Freeform 82"/>
            <p:cNvSpPr/>
            <p:nvPr/>
          </p:nvSpPr>
          <p:spPr bwMode="auto">
            <a:xfrm>
              <a:off x="3686" y="3352"/>
              <a:ext cx="85" cy="224"/>
            </a:xfrm>
            <a:custGeom>
              <a:avLst/>
              <a:gdLst>
                <a:gd name="T0" fmla="*/ 85 w 85"/>
                <a:gd name="T1" fmla="*/ 0 h 224"/>
                <a:gd name="T2" fmla="*/ 70 w 85"/>
                <a:gd name="T3" fmla="*/ 110 h 224"/>
                <a:gd name="T4" fmla="*/ 34 w 85"/>
                <a:gd name="T5" fmla="*/ 206 h 224"/>
                <a:gd name="T6" fmla="*/ 0 w 85"/>
                <a:gd name="T7" fmla="*/ 0 h 22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5" h="224">
                  <a:moveTo>
                    <a:pt x="85" y="0"/>
                  </a:moveTo>
                  <a:cubicBezTo>
                    <a:pt x="83" y="18"/>
                    <a:pt x="78" y="76"/>
                    <a:pt x="70" y="110"/>
                  </a:cubicBezTo>
                  <a:cubicBezTo>
                    <a:pt x="62" y="144"/>
                    <a:pt x="46" y="224"/>
                    <a:pt x="34" y="206"/>
                  </a:cubicBezTo>
                  <a:cubicBezTo>
                    <a:pt x="22" y="188"/>
                    <a:pt x="6" y="34"/>
                    <a:pt x="0" y="0"/>
                  </a:cubicBezTo>
                </a:path>
              </a:pathLst>
            </a:custGeom>
            <a:solidFill>
              <a:srgbClr val="CCFFFF"/>
            </a:solidFill>
            <a:ln w="38100" cmpd="sng">
              <a:solidFill>
                <a:srgbClr val="CC66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77" name="Freeform 83"/>
            <p:cNvSpPr/>
            <p:nvPr/>
          </p:nvSpPr>
          <p:spPr bwMode="auto">
            <a:xfrm>
              <a:off x="3770" y="2998"/>
              <a:ext cx="106" cy="353"/>
            </a:xfrm>
            <a:custGeom>
              <a:avLst/>
              <a:gdLst>
                <a:gd name="T0" fmla="*/ 0 w 240"/>
                <a:gd name="T1" fmla="*/ 197 h 384"/>
                <a:gd name="T2" fmla="*/ 0 w 240"/>
                <a:gd name="T3" fmla="*/ 49 h 384"/>
                <a:gd name="T4" fmla="*/ 0 w 240"/>
                <a:gd name="T5" fmla="*/ 24 h 384"/>
                <a:gd name="T6" fmla="*/ 0 w 240"/>
                <a:gd name="T7" fmla="*/ 197 h 3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0" h="384">
                  <a:moveTo>
                    <a:pt x="0" y="384"/>
                  </a:moveTo>
                  <a:cubicBezTo>
                    <a:pt x="12" y="268"/>
                    <a:pt x="24" y="152"/>
                    <a:pt x="48" y="96"/>
                  </a:cubicBezTo>
                  <a:cubicBezTo>
                    <a:pt x="72" y="40"/>
                    <a:pt x="112" y="0"/>
                    <a:pt x="144" y="48"/>
                  </a:cubicBezTo>
                  <a:cubicBezTo>
                    <a:pt x="176" y="96"/>
                    <a:pt x="224" y="328"/>
                    <a:pt x="240" y="384"/>
                  </a:cubicBezTo>
                </a:path>
              </a:pathLst>
            </a:custGeom>
            <a:solidFill>
              <a:srgbClr val="CCFFFF"/>
            </a:solidFill>
            <a:ln w="38100" cmpd="sng">
              <a:solidFill>
                <a:srgbClr val="CC66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78" name="Freeform 84"/>
            <p:cNvSpPr/>
            <p:nvPr/>
          </p:nvSpPr>
          <p:spPr bwMode="auto">
            <a:xfrm flipH="1" flipV="1">
              <a:off x="3876" y="3351"/>
              <a:ext cx="107" cy="353"/>
            </a:xfrm>
            <a:custGeom>
              <a:avLst/>
              <a:gdLst>
                <a:gd name="T0" fmla="*/ 0 w 240"/>
                <a:gd name="T1" fmla="*/ 197 h 384"/>
                <a:gd name="T2" fmla="*/ 0 w 240"/>
                <a:gd name="T3" fmla="*/ 49 h 384"/>
                <a:gd name="T4" fmla="*/ 0 w 240"/>
                <a:gd name="T5" fmla="*/ 24 h 384"/>
                <a:gd name="T6" fmla="*/ 0 w 240"/>
                <a:gd name="T7" fmla="*/ 197 h 3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0" h="384">
                  <a:moveTo>
                    <a:pt x="0" y="384"/>
                  </a:moveTo>
                  <a:cubicBezTo>
                    <a:pt x="12" y="268"/>
                    <a:pt x="24" y="152"/>
                    <a:pt x="48" y="96"/>
                  </a:cubicBezTo>
                  <a:cubicBezTo>
                    <a:pt x="72" y="40"/>
                    <a:pt x="112" y="0"/>
                    <a:pt x="144" y="48"/>
                  </a:cubicBezTo>
                  <a:cubicBezTo>
                    <a:pt x="176" y="96"/>
                    <a:pt x="224" y="328"/>
                    <a:pt x="240" y="384"/>
                  </a:cubicBezTo>
                </a:path>
              </a:pathLst>
            </a:custGeom>
            <a:solidFill>
              <a:srgbClr val="CCFFFF"/>
            </a:solidFill>
            <a:ln w="38100" cmpd="sng">
              <a:solidFill>
                <a:srgbClr val="CC66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79" name="Freeform 85"/>
            <p:cNvSpPr/>
            <p:nvPr/>
          </p:nvSpPr>
          <p:spPr bwMode="auto">
            <a:xfrm>
              <a:off x="3983" y="2880"/>
              <a:ext cx="106" cy="471"/>
            </a:xfrm>
            <a:custGeom>
              <a:avLst/>
              <a:gdLst>
                <a:gd name="T0" fmla="*/ 0 w 240"/>
                <a:gd name="T1" fmla="*/ 1970 h 384"/>
                <a:gd name="T2" fmla="*/ 0 w 240"/>
                <a:gd name="T3" fmla="*/ 492 h 384"/>
                <a:gd name="T4" fmla="*/ 0 w 240"/>
                <a:gd name="T5" fmla="*/ 244 h 384"/>
                <a:gd name="T6" fmla="*/ 0 w 240"/>
                <a:gd name="T7" fmla="*/ 1970 h 3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0" h="384">
                  <a:moveTo>
                    <a:pt x="0" y="384"/>
                  </a:moveTo>
                  <a:cubicBezTo>
                    <a:pt x="12" y="268"/>
                    <a:pt x="24" y="152"/>
                    <a:pt x="48" y="96"/>
                  </a:cubicBezTo>
                  <a:cubicBezTo>
                    <a:pt x="72" y="40"/>
                    <a:pt x="112" y="0"/>
                    <a:pt x="144" y="48"/>
                  </a:cubicBezTo>
                  <a:cubicBezTo>
                    <a:pt x="176" y="96"/>
                    <a:pt x="224" y="328"/>
                    <a:pt x="240" y="384"/>
                  </a:cubicBezTo>
                </a:path>
              </a:pathLst>
            </a:custGeom>
            <a:solidFill>
              <a:srgbClr val="CCFFFF"/>
            </a:solidFill>
            <a:ln w="38100" cmpd="sng">
              <a:solidFill>
                <a:srgbClr val="CC66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80" name="Freeform 86"/>
            <p:cNvSpPr/>
            <p:nvPr/>
          </p:nvSpPr>
          <p:spPr bwMode="auto">
            <a:xfrm flipH="1" flipV="1">
              <a:off x="4089" y="3351"/>
              <a:ext cx="106" cy="441"/>
            </a:xfrm>
            <a:custGeom>
              <a:avLst/>
              <a:gdLst>
                <a:gd name="T0" fmla="*/ 0 w 240"/>
                <a:gd name="T1" fmla="*/ 1161 h 384"/>
                <a:gd name="T2" fmla="*/ 0 w 240"/>
                <a:gd name="T3" fmla="*/ 292 h 384"/>
                <a:gd name="T4" fmla="*/ 0 w 240"/>
                <a:gd name="T5" fmla="*/ 144 h 384"/>
                <a:gd name="T6" fmla="*/ 0 w 240"/>
                <a:gd name="T7" fmla="*/ 1161 h 3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0" h="384">
                  <a:moveTo>
                    <a:pt x="0" y="384"/>
                  </a:moveTo>
                  <a:cubicBezTo>
                    <a:pt x="12" y="268"/>
                    <a:pt x="24" y="152"/>
                    <a:pt x="48" y="96"/>
                  </a:cubicBezTo>
                  <a:cubicBezTo>
                    <a:pt x="72" y="40"/>
                    <a:pt x="112" y="0"/>
                    <a:pt x="144" y="48"/>
                  </a:cubicBezTo>
                  <a:cubicBezTo>
                    <a:pt x="176" y="96"/>
                    <a:pt x="224" y="328"/>
                    <a:pt x="240" y="384"/>
                  </a:cubicBezTo>
                </a:path>
              </a:pathLst>
            </a:custGeom>
            <a:solidFill>
              <a:srgbClr val="CCFFFF"/>
            </a:solidFill>
            <a:ln w="38100" cmpd="sng">
              <a:solidFill>
                <a:srgbClr val="CC66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81" name="Freeform 87"/>
            <p:cNvSpPr/>
            <p:nvPr/>
          </p:nvSpPr>
          <p:spPr bwMode="auto">
            <a:xfrm>
              <a:off x="4195" y="2880"/>
              <a:ext cx="107" cy="471"/>
            </a:xfrm>
            <a:custGeom>
              <a:avLst/>
              <a:gdLst>
                <a:gd name="T0" fmla="*/ 0 w 240"/>
                <a:gd name="T1" fmla="*/ 1970 h 384"/>
                <a:gd name="T2" fmla="*/ 0 w 240"/>
                <a:gd name="T3" fmla="*/ 492 h 384"/>
                <a:gd name="T4" fmla="*/ 0 w 240"/>
                <a:gd name="T5" fmla="*/ 244 h 384"/>
                <a:gd name="T6" fmla="*/ 0 w 240"/>
                <a:gd name="T7" fmla="*/ 1970 h 3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0" h="384">
                  <a:moveTo>
                    <a:pt x="0" y="384"/>
                  </a:moveTo>
                  <a:cubicBezTo>
                    <a:pt x="12" y="268"/>
                    <a:pt x="24" y="152"/>
                    <a:pt x="48" y="96"/>
                  </a:cubicBezTo>
                  <a:cubicBezTo>
                    <a:pt x="72" y="40"/>
                    <a:pt x="112" y="0"/>
                    <a:pt x="144" y="48"/>
                  </a:cubicBezTo>
                  <a:cubicBezTo>
                    <a:pt x="176" y="96"/>
                    <a:pt x="224" y="328"/>
                    <a:pt x="240" y="384"/>
                  </a:cubicBezTo>
                </a:path>
              </a:pathLst>
            </a:custGeom>
            <a:solidFill>
              <a:srgbClr val="CCFFFF"/>
            </a:solidFill>
            <a:ln w="38100" cmpd="sng">
              <a:solidFill>
                <a:srgbClr val="CC66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82" name="Freeform 88"/>
            <p:cNvSpPr/>
            <p:nvPr/>
          </p:nvSpPr>
          <p:spPr bwMode="auto">
            <a:xfrm flipH="1" flipV="1">
              <a:off x="4302" y="3351"/>
              <a:ext cx="106" cy="441"/>
            </a:xfrm>
            <a:custGeom>
              <a:avLst/>
              <a:gdLst>
                <a:gd name="T0" fmla="*/ 0 w 240"/>
                <a:gd name="T1" fmla="*/ 1161 h 384"/>
                <a:gd name="T2" fmla="*/ 0 w 240"/>
                <a:gd name="T3" fmla="*/ 292 h 384"/>
                <a:gd name="T4" fmla="*/ 0 w 240"/>
                <a:gd name="T5" fmla="*/ 144 h 384"/>
                <a:gd name="T6" fmla="*/ 0 w 240"/>
                <a:gd name="T7" fmla="*/ 1161 h 3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0" h="384">
                  <a:moveTo>
                    <a:pt x="0" y="384"/>
                  </a:moveTo>
                  <a:cubicBezTo>
                    <a:pt x="12" y="268"/>
                    <a:pt x="24" y="152"/>
                    <a:pt x="48" y="96"/>
                  </a:cubicBezTo>
                  <a:cubicBezTo>
                    <a:pt x="72" y="40"/>
                    <a:pt x="112" y="0"/>
                    <a:pt x="144" y="48"/>
                  </a:cubicBezTo>
                  <a:cubicBezTo>
                    <a:pt x="176" y="96"/>
                    <a:pt x="224" y="328"/>
                    <a:pt x="240" y="384"/>
                  </a:cubicBezTo>
                </a:path>
              </a:pathLst>
            </a:custGeom>
            <a:solidFill>
              <a:srgbClr val="CCFFFF"/>
            </a:solidFill>
            <a:ln w="38100" cmpd="sng">
              <a:solidFill>
                <a:srgbClr val="CC66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83" name="Freeform 89"/>
            <p:cNvSpPr/>
            <p:nvPr/>
          </p:nvSpPr>
          <p:spPr bwMode="auto">
            <a:xfrm flipH="1" flipV="1">
              <a:off x="4514" y="3351"/>
              <a:ext cx="107" cy="441"/>
            </a:xfrm>
            <a:custGeom>
              <a:avLst/>
              <a:gdLst>
                <a:gd name="T0" fmla="*/ 0 w 240"/>
                <a:gd name="T1" fmla="*/ 1161 h 384"/>
                <a:gd name="T2" fmla="*/ 0 w 240"/>
                <a:gd name="T3" fmla="*/ 292 h 384"/>
                <a:gd name="T4" fmla="*/ 0 w 240"/>
                <a:gd name="T5" fmla="*/ 144 h 384"/>
                <a:gd name="T6" fmla="*/ 0 w 240"/>
                <a:gd name="T7" fmla="*/ 1161 h 3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0" h="384">
                  <a:moveTo>
                    <a:pt x="0" y="384"/>
                  </a:moveTo>
                  <a:cubicBezTo>
                    <a:pt x="12" y="268"/>
                    <a:pt x="24" y="152"/>
                    <a:pt x="48" y="96"/>
                  </a:cubicBezTo>
                  <a:cubicBezTo>
                    <a:pt x="72" y="40"/>
                    <a:pt x="112" y="0"/>
                    <a:pt x="144" y="48"/>
                  </a:cubicBezTo>
                  <a:cubicBezTo>
                    <a:pt x="176" y="96"/>
                    <a:pt x="224" y="328"/>
                    <a:pt x="240" y="384"/>
                  </a:cubicBezTo>
                </a:path>
              </a:pathLst>
            </a:custGeom>
            <a:solidFill>
              <a:srgbClr val="CCFFFF"/>
            </a:solidFill>
            <a:ln w="38100" cmpd="sng">
              <a:solidFill>
                <a:srgbClr val="CC66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84" name="Freeform 90"/>
            <p:cNvSpPr/>
            <p:nvPr/>
          </p:nvSpPr>
          <p:spPr bwMode="auto">
            <a:xfrm flipH="1" flipV="1">
              <a:off x="4727" y="3351"/>
              <a:ext cx="106" cy="441"/>
            </a:xfrm>
            <a:custGeom>
              <a:avLst/>
              <a:gdLst>
                <a:gd name="T0" fmla="*/ 0 w 240"/>
                <a:gd name="T1" fmla="*/ 1161 h 384"/>
                <a:gd name="T2" fmla="*/ 0 w 240"/>
                <a:gd name="T3" fmla="*/ 292 h 384"/>
                <a:gd name="T4" fmla="*/ 0 w 240"/>
                <a:gd name="T5" fmla="*/ 144 h 384"/>
                <a:gd name="T6" fmla="*/ 0 w 240"/>
                <a:gd name="T7" fmla="*/ 1161 h 3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0" h="384">
                  <a:moveTo>
                    <a:pt x="0" y="384"/>
                  </a:moveTo>
                  <a:cubicBezTo>
                    <a:pt x="12" y="268"/>
                    <a:pt x="24" y="152"/>
                    <a:pt x="48" y="96"/>
                  </a:cubicBezTo>
                  <a:cubicBezTo>
                    <a:pt x="72" y="40"/>
                    <a:pt x="112" y="0"/>
                    <a:pt x="144" y="48"/>
                  </a:cubicBezTo>
                  <a:cubicBezTo>
                    <a:pt x="176" y="96"/>
                    <a:pt x="224" y="328"/>
                    <a:pt x="240" y="384"/>
                  </a:cubicBezTo>
                </a:path>
              </a:pathLst>
            </a:custGeom>
            <a:solidFill>
              <a:srgbClr val="CCFFFF"/>
            </a:solidFill>
            <a:ln w="38100" cmpd="sng">
              <a:solidFill>
                <a:srgbClr val="CC66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85" name="Freeform 91"/>
            <p:cNvSpPr/>
            <p:nvPr/>
          </p:nvSpPr>
          <p:spPr bwMode="auto">
            <a:xfrm>
              <a:off x="4408" y="2880"/>
              <a:ext cx="106" cy="471"/>
            </a:xfrm>
            <a:custGeom>
              <a:avLst/>
              <a:gdLst>
                <a:gd name="T0" fmla="*/ 0 w 240"/>
                <a:gd name="T1" fmla="*/ 1970 h 384"/>
                <a:gd name="T2" fmla="*/ 0 w 240"/>
                <a:gd name="T3" fmla="*/ 492 h 384"/>
                <a:gd name="T4" fmla="*/ 0 w 240"/>
                <a:gd name="T5" fmla="*/ 244 h 384"/>
                <a:gd name="T6" fmla="*/ 0 w 240"/>
                <a:gd name="T7" fmla="*/ 1970 h 3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0" h="384">
                  <a:moveTo>
                    <a:pt x="0" y="384"/>
                  </a:moveTo>
                  <a:cubicBezTo>
                    <a:pt x="12" y="268"/>
                    <a:pt x="24" y="152"/>
                    <a:pt x="48" y="96"/>
                  </a:cubicBezTo>
                  <a:cubicBezTo>
                    <a:pt x="72" y="40"/>
                    <a:pt x="112" y="0"/>
                    <a:pt x="144" y="48"/>
                  </a:cubicBezTo>
                  <a:cubicBezTo>
                    <a:pt x="176" y="96"/>
                    <a:pt x="224" y="328"/>
                    <a:pt x="240" y="384"/>
                  </a:cubicBezTo>
                </a:path>
              </a:pathLst>
            </a:custGeom>
            <a:solidFill>
              <a:srgbClr val="CCFFFF"/>
            </a:solidFill>
            <a:ln w="38100" cmpd="sng">
              <a:solidFill>
                <a:srgbClr val="CC66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86" name="Freeform 92"/>
            <p:cNvSpPr/>
            <p:nvPr/>
          </p:nvSpPr>
          <p:spPr bwMode="auto">
            <a:xfrm>
              <a:off x="4621" y="2880"/>
              <a:ext cx="106" cy="471"/>
            </a:xfrm>
            <a:custGeom>
              <a:avLst/>
              <a:gdLst>
                <a:gd name="T0" fmla="*/ 0 w 240"/>
                <a:gd name="T1" fmla="*/ 1970 h 384"/>
                <a:gd name="T2" fmla="*/ 0 w 240"/>
                <a:gd name="T3" fmla="*/ 492 h 384"/>
                <a:gd name="T4" fmla="*/ 0 w 240"/>
                <a:gd name="T5" fmla="*/ 244 h 384"/>
                <a:gd name="T6" fmla="*/ 0 w 240"/>
                <a:gd name="T7" fmla="*/ 1970 h 3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0" h="384">
                  <a:moveTo>
                    <a:pt x="0" y="384"/>
                  </a:moveTo>
                  <a:cubicBezTo>
                    <a:pt x="12" y="268"/>
                    <a:pt x="24" y="152"/>
                    <a:pt x="48" y="96"/>
                  </a:cubicBezTo>
                  <a:cubicBezTo>
                    <a:pt x="72" y="40"/>
                    <a:pt x="112" y="0"/>
                    <a:pt x="144" y="48"/>
                  </a:cubicBezTo>
                  <a:cubicBezTo>
                    <a:pt x="176" y="96"/>
                    <a:pt x="224" y="328"/>
                    <a:pt x="240" y="384"/>
                  </a:cubicBezTo>
                </a:path>
              </a:pathLst>
            </a:custGeom>
            <a:solidFill>
              <a:srgbClr val="CCFFFF"/>
            </a:solidFill>
            <a:ln w="38100" cmpd="sng">
              <a:solidFill>
                <a:srgbClr val="CC66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87" name="Freeform 93"/>
            <p:cNvSpPr/>
            <p:nvPr/>
          </p:nvSpPr>
          <p:spPr bwMode="auto">
            <a:xfrm>
              <a:off x="4833" y="2880"/>
              <a:ext cx="107" cy="471"/>
            </a:xfrm>
            <a:custGeom>
              <a:avLst/>
              <a:gdLst>
                <a:gd name="T0" fmla="*/ 0 w 240"/>
                <a:gd name="T1" fmla="*/ 1970 h 384"/>
                <a:gd name="T2" fmla="*/ 0 w 240"/>
                <a:gd name="T3" fmla="*/ 492 h 384"/>
                <a:gd name="T4" fmla="*/ 0 w 240"/>
                <a:gd name="T5" fmla="*/ 244 h 384"/>
                <a:gd name="T6" fmla="*/ 0 w 240"/>
                <a:gd name="T7" fmla="*/ 1970 h 3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0" h="384">
                  <a:moveTo>
                    <a:pt x="0" y="384"/>
                  </a:moveTo>
                  <a:cubicBezTo>
                    <a:pt x="12" y="268"/>
                    <a:pt x="24" y="152"/>
                    <a:pt x="48" y="96"/>
                  </a:cubicBezTo>
                  <a:cubicBezTo>
                    <a:pt x="72" y="40"/>
                    <a:pt x="112" y="0"/>
                    <a:pt x="144" y="48"/>
                  </a:cubicBezTo>
                  <a:cubicBezTo>
                    <a:pt x="176" y="96"/>
                    <a:pt x="224" y="328"/>
                    <a:pt x="240" y="384"/>
                  </a:cubicBezTo>
                </a:path>
              </a:pathLst>
            </a:custGeom>
            <a:solidFill>
              <a:srgbClr val="CCFFFF"/>
            </a:solidFill>
            <a:ln w="38100" cmpd="sng">
              <a:solidFill>
                <a:srgbClr val="CC66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88" name="Freeform 94"/>
            <p:cNvSpPr/>
            <p:nvPr/>
          </p:nvSpPr>
          <p:spPr bwMode="auto">
            <a:xfrm flipH="1" flipV="1">
              <a:off x="4940" y="3351"/>
              <a:ext cx="106" cy="441"/>
            </a:xfrm>
            <a:custGeom>
              <a:avLst/>
              <a:gdLst>
                <a:gd name="T0" fmla="*/ 0 w 240"/>
                <a:gd name="T1" fmla="*/ 1161 h 384"/>
                <a:gd name="T2" fmla="*/ 0 w 240"/>
                <a:gd name="T3" fmla="*/ 292 h 384"/>
                <a:gd name="T4" fmla="*/ 0 w 240"/>
                <a:gd name="T5" fmla="*/ 144 h 384"/>
                <a:gd name="T6" fmla="*/ 0 w 240"/>
                <a:gd name="T7" fmla="*/ 1161 h 3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0" h="384">
                  <a:moveTo>
                    <a:pt x="0" y="384"/>
                  </a:moveTo>
                  <a:cubicBezTo>
                    <a:pt x="12" y="268"/>
                    <a:pt x="24" y="152"/>
                    <a:pt x="48" y="96"/>
                  </a:cubicBezTo>
                  <a:cubicBezTo>
                    <a:pt x="72" y="40"/>
                    <a:pt x="112" y="0"/>
                    <a:pt x="144" y="48"/>
                  </a:cubicBezTo>
                  <a:cubicBezTo>
                    <a:pt x="176" y="96"/>
                    <a:pt x="224" y="328"/>
                    <a:pt x="240" y="384"/>
                  </a:cubicBezTo>
                </a:path>
              </a:pathLst>
            </a:custGeom>
            <a:solidFill>
              <a:srgbClr val="CCFFFF"/>
            </a:solidFill>
            <a:ln w="38100" cmpd="sng">
              <a:solidFill>
                <a:srgbClr val="CC66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89" name="Freeform 95"/>
            <p:cNvSpPr/>
            <p:nvPr/>
          </p:nvSpPr>
          <p:spPr bwMode="auto">
            <a:xfrm>
              <a:off x="5153" y="3352"/>
              <a:ext cx="107" cy="430"/>
            </a:xfrm>
            <a:custGeom>
              <a:avLst/>
              <a:gdLst>
                <a:gd name="T0" fmla="*/ 107 w 107"/>
                <a:gd name="T1" fmla="*/ 0 h 430"/>
                <a:gd name="T2" fmla="*/ 97 w 107"/>
                <a:gd name="T3" fmla="*/ 152 h 430"/>
                <a:gd name="T4" fmla="*/ 85 w 107"/>
                <a:gd name="T5" fmla="*/ 266 h 430"/>
                <a:gd name="T6" fmla="*/ 43 w 107"/>
                <a:gd name="T7" fmla="*/ 386 h 430"/>
                <a:gd name="T8" fmla="*/ 0 w 107"/>
                <a:gd name="T9" fmla="*/ 0 h 4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7" h="430">
                  <a:moveTo>
                    <a:pt x="107" y="0"/>
                  </a:moveTo>
                  <a:cubicBezTo>
                    <a:pt x="105" y="25"/>
                    <a:pt x="101" y="108"/>
                    <a:pt x="97" y="152"/>
                  </a:cubicBezTo>
                  <a:cubicBezTo>
                    <a:pt x="93" y="196"/>
                    <a:pt x="94" y="227"/>
                    <a:pt x="85" y="266"/>
                  </a:cubicBezTo>
                  <a:cubicBezTo>
                    <a:pt x="76" y="305"/>
                    <a:pt x="57" y="430"/>
                    <a:pt x="43" y="386"/>
                  </a:cubicBezTo>
                  <a:cubicBezTo>
                    <a:pt x="29" y="342"/>
                    <a:pt x="7" y="64"/>
                    <a:pt x="0" y="0"/>
                  </a:cubicBezTo>
                </a:path>
              </a:pathLst>
            </a:custGeom>
            <a:solidFill>
              <a:srgbClr val="CCFFFF"/>
            </a:solidFill>
            <a:ln w="38100" cmpd="sng">
              <a:solidFill>
                <a:srgbClr val="CC66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90" name="Freeform 96"/>
            <p:cNvSpPr/>
            <p:nvPr/>
          </p:nvSpPr>
          <p:spPr bwMode="auto">
            <a:xfrm>
              <a:off x="5046" y="2880"/>
              <a:ext cx="106" cy="471"/>
            </a:xfrm>
            <a:custGeom>
              <a:avLst/>
              <a:gdLst>
                <a:gd name="T0" fmla="*/ 0 w 240"/>
                <a:gd name="T1" fmla="*/ 1970 h 384"/>
                <a:gd name="T2" fmla="*/ 0 w 240"/>
                <a:gd name="T3" fmla="*/ 492 h 384"/>
                <a:gd name="T4" fmla="*/ 0 w 240"/>
                <a:gd name="T5" fmla="*/ 244 h 384"/>
                <a:gd name="T6" fmla="*/ 0 w 240"/>
                <a:gd name="T7" fmla="*/ 1970 h 3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0" h="384">
                  <a:moveTo>
                    <a:pt x="0" y="384"/>
                  </a:moveTo>
                  <a:cubicBezTo>
                    <a:pt x="12" y="268"/>
                    <a:pt x="24" y="152"/>
                    <a:pt x="48" y="96"/>
                  </a:cubicBezTo>
                  <a:cubicBezTo>
                    <a:pt x="72" y="40"/>
                    <a:pt x="112" y="0"/>
                    <a:pt x="144" y="48"/>
                  </a:cubicBezTo>
                  <a:cubicBezTo>
                    <a:pt x="176" y="96"/>
                    <a:pt x="224" y="328"/>
                    <a:pt x="240" y="384"/>
                  </a:cubicBezTo>
                </a:path>
              </a:pathLst>
            </a:custGeom>
            <a:solidFill>
              <a:srgbClr val="CCFFFF"/>
            </a:solidFill>
            <a:ln w="38100" cmpd="sng">
              <a:solidFill>
                <a:srgbClr val="CC66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691" name="Line 97"/>
            <p:cNvSpPr>
              <a:spLocks noChangeShapeType="1"/>
            </p:cNvSpPr>
            <p:nvPr/>
          </p:nvSpPr>
          <p:spPr bwMode="auto">
            <a:xfrm>
              <a:off x="3600" y="3351"/>
              <a:ext cx="1680" cy="0"/>
            </a:xfrm>
            <a:prstGeom prst="line">
              <a:avLst/>
            </a:prstGeom>
            <a:noFill/>
            <a:ln w="28575">
              <a:solidFill>
                <a:srgbClr val="CC66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08706" name="Line 98"/>
          <p:cNvSpPr>
            <a:spLocks noChangeShapeType="1"/>
          </p:cNvSpPr>
          <p:nvPr/>
        </p:nvSpPr>
        <p:spPr bwMode="auto">
          <a:xfrm>
            <a:off x="4114800" y="3238500"/>
            <a:ext cx="0" cy="2362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8707" name="Text Box 99"/>
          <p:cNvSpPr txBox="1">
            <a:spLocks noChangeArrowheads="1"/>
          </p:cNvSpPr>
          <p:nvPr/>
        </p:nvSpPr>
        <p:spPr bwMode="auto">
          <a:xfrm>
            <a:off x="5695950" y="5791200"/>
            <a:ext cx="11271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solidFill>
                  <a:srgbClr val="FF0066"/>
                </a:solidFill>
                <a:ea typeface="隶书" panose="02010509060101010101" pitchFamily="49" charset="-122"/>
              </a:rPr>
              <a:t>起振</a:t>
            </a:r>
            <a:endParaRPr kumimoji="1" lang="zh-CN" altLang="en-US" sz="2800">
              <a:solidFill>
                <a:srgbClr val="FF0066"/>
              </a:solidFill>
            </a:endParaRPr>
          </a:p>
        </p:txBody>
      </p:sp>
      <p:sp>
        <p:nvSpPr>
          <p:cNvPr id="708708" name="Text Box 100"/>
          <p:cNvSpPr txBox="1">
            <a:spLocks noChangeArrowheads="1"/>
          </p:cNvSpPr>
          <p:nvPr/>
        </p:nvSpPr>
        <p:spPr bwMode="auto">
          <a:xfrm>
            <a:off x="7239000" y="5791200"/>
            <a:ext cx="1050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ea typeface="隶书" panose="02010509060101010101" pitchFamily="49" charset="-122"/>
              </a:rPr>
              <a:t>稳幅</a:t>
            </a:r>
            <a:endParaRPr kumimoji="1" lang="zh-CN" altLang="en-US" sz="2800"/>
          </a:p>
        </p:txBody>
      </p:sp>
      <p:grpSp>
        <p:nvGrpSpPr>
          <p:cNvPr id="708709" name="Group 101"/>
          <p:cNvGrpSpPr/>
          <p:nvPr/>
        </p:nvGrpSpPr>
        <p:grpSpPr bwMode="auto">
          <a:xfrm>
            <a:off x="2879725" y="549275"/>
            <a:ext cx="1662113" cy="849313"/>
            <a:chOff x="1449" y="528"/>
            <a:chExt cx="1047" cy="535"/>
          </a:xfrm>
        </p:grpSpPr>
        <p:graphicFrame>
          <p:nvGraphicFramePr>
            <p:cNvPr id="111671" name="Object 102"/>
            <p:cNvGraphicFramePr>
              <a:graphicFrameLocks noChangeAspect="1"/>
            </p:cNvGraphicFramePr>
            <p:nvPr/>
          </p:nvGraphicFramePr>
          <p:xfrm>
            <a:off x="1449" y="634"/>
            <a:ext cx="975" cy="4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1764" name="公式" r:id="rId7" imgW="635000" imgH="279400" progId="Equation.3">
                    <p:embed/>
                  </p:oleObj>
                </mc:Choice>
                <mc:Fallback>
                  <p:oleObj name="公式" r:id="rId7" imgW="635000" imgH="279400" progId="Equation.3">
                    <p:embed/>
                    <p:pic>
                      <p:nvPicPr>
                        <p:cNvPr id="0" name="Object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9" y="634"/>
                          <a:ext cx="975" cy="4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672" name="Text Box 103"/>
            <p:cNvSpPr txBox="1">
              <a:spLocks noChangeArrowheads="1"/>
            </p:cNvSpPr>
            <p:nvPr/>
          </p:nvSpPr>
          <p:spPr bwMode="auto">
            <a:xfrm>
              <a:off x="1632" y="528"/>
              <a:ext cx="8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FF33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/>
              <a:endParaRPr kumimoji="1" lang="zh-CN" altLang="zh-CN" sz="2000">
                <a:cs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70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0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0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70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0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0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708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08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08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08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708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08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08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708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7086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08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08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708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708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086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086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708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708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708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9" dur="500"/>
                                        <p:tgtEl>
                                          <p:spTgt spid="708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7086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0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708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708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7086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708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00"/>
                            </p:stCondLst>
                            <p:childTnLst>
                              <p:par>
                                <p:cTn id="1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708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000"/>
                            </p:stCondLst>
                            <p:childTnLst>
                              <p:par>
                                <p:cTn id="14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8" dur="500"/>
                                        <p:tgtEl>
                                          <p:spTgt spid="70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25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708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3000"/>
                            </p:stCondLst>
                            <p:childTnLst>
                              <p:par>
                                <p:cTn id="1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6" dur="500"/>
                                        <p:tgtEl>
                                          <p:spTgt spid="708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3500"/>
                            </p:stCondLst>
                            <p:childTnLst>
                              <p:par>
                                <p:cTn id="1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708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000"/>
                            </p:stCondLst>
                            <p:childTnLst>
                              <p:par>
                                <p:cTn id="1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708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500"/>
                            </p:stCondLst>
                            <p:childTnLst>
                              <p:par>
                                <p:cTn id="1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7086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0"/>
                            </p:stCondLst>
                            <p:childTnLst>
                              <p:par>
                                <p:cTn id="17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70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5500"/>
                            </p:stCondLst>
                            <p:childTnLst>
                              <p:par>
                                <p:cTn id="1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6" dur="500"/>
                                        <p:tgtEl>
                                          <p:spTgt spid="70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6000"/>
                            </p:stCondLst>
                            <p:childTnLst>
                              <p:par>
                                <p:cTn id="1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70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6500"/>
                            </p:stCondLst>
                            <p:childTnLst>
                              <p:par>
                                <p:cTn id="1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4" dur="500"/>
                                        <p:tgtEl>
                                          <p:spTgt spid="70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7000"/>
                            </p:stCondLst>
                            <p:childTnLst>
                              <p:par>
                                <p:cTn id="18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70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7500"/>
                            </p:stCondLst>
                            <p:childTnLst>
                              <p:par>
                                <p:cTn id="1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2" dur="500"/>
                                        <p:tgtEl>
                                          <p:spTgt spid="7086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8000"/>
                            </p:stCondLst>
                            <p:childTnLst>
                              <p:par>
                                <p:cTn id="1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6" dur="500"/>
                                        <p:tgtEl>
                                          <p:spTgt spid="708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8500"/>
                            </p:stCondLst>
                            <p:childTnLst>
                              <p:par>
                                <p:cTn id="19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70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9000"/>
                            </p:stCondLst>
                            <p:childTnLst>
                              <p:par>
                                <p:cTn id="20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4" dur="500"/>
                                        <p:tgtEl>
                                          <p:spTgt spid="70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9500"/>
                            </p:stCondLst>
                            <p:childTnLst>
                              <p:par>
                                <p:cTn id="20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708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2" dur="500"/>
                                        <p:tgtEl>
                                          <p:spTgt spid="70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10500"/>
                            </p:stCondLst>
                            <p:childTnLst>
                              <p:par>
                                <p:cTn id="2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70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1" dur="500"/>
                                        <p:tgtEl>
                                          <p:spTgt spid="708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6" dur="500"/>
                                        <p:tgtEl>
                                          <p:spTgt spid="708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0" dur="500"/>
                                        <p:tgtEl>
                                          <p:spTgt spid="7087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3" grpId="0" autoUpdateAnimBg="0"/>
      <p:bldP spid="708614" grpId="0" animBg="1"/>
      <p:bldP spid="708644" grpId="0" animBg="1" autoUpdateAnimBg="0"/>
      <p:bldP spid="708645" grpId="0" animBg="1"/>
      <p:bldP spid="708646" grpId="0" animBg="1"/>
      <p:bldP spid="708647" grpId="0" animBg="1"/>
      <p:bldP spid="708648" grpId="0" advAuto="0" autoUpdateAnimBg="0" build="p"/>
      <p:bldP spid="708649" grpId="0" advAuto="0" autoUpdateAnimBg="0" build="p"/>
      <p:bldP spid="708650" grpId="0" autoUpdateAnimBg="0" build="p"/>
      <p:bldP spid="708651" grpId="0" advAuto="0" autoUpdateAnimBg="0" build="p"/>
      <p:bldP spid="708652" grpId="0" advAuto="0" autoUpdateAnimBg="0" build="p"/>
      <p:bldP spid="708653" grpId="0" animBg="1"/>
      <p:bldP spid="708654" grpId="0" advAuto="0" autoUpdateAnimBg="0" build="p"/>
      <p:bldP spid="708655" grpId="0" autoUpdateAnimBg="0" build="p"/>
      <p:bldP spid="708656" grpId="0" animBg="1"/>
      <p:bldP spid="708657" grpId="0" autoUpdateAnimBg="0" build="p"/>
      <p:bldP spid="708658" grpId="0" autoUpdateAnimBg="0" build="p"/>
      <p:bldP spid="708659" grpId="0" animBg="1"/>
      <p:bldP spid="708660" grpId="0" autoUpdateAnimBg="0" build="p"/>
      <p:bldP spid="708661" grpId="0" advAuto="0" autoUpdateAnimBg="0" build="p"/>
      <p:bldP spid="708662" grpId="0" animBg="1"/>
      <p:bldP spid="708663" grpId="0" animBg="1"/>
      <p:bldP spid="708664" grpId="0" animBg="1"/>
      <p:bldP spid="708665" grpId="0" advAuto="0" autoUpdateAnimBg="0" build="p"/>
      <p:bldP spid="708666" grpId="0" advAuto="0" autoUpdateAnimBg="0" build="p"/>
      <p:bldP spid="708667" grpId="0" animBg="1"/>
      <p:bldP spid="708668" grpId="0" animBg="1"/>
      <p:bldP spid="708669" grpId="0" advAuto="0" autoUpdateAnimBg="0" build="p"/>
      <p:bldP spid="708670" grpId="0" animBg="1"/>
      <p:bldP spid="708671" grpId="0" animBg="1"/>
      <p:bldP spid="708672" grpId="0" advAuto="0" autoUpdateAnimBg="0" build="p"/>
      <p:bldP spid="708673" grpId="0" advAuto="0" autoUpdateAnimBg="0" build="p"/>
      <p:bldP spid="708674" grpId="0" animBg="1"/>
      <p:bldP spid="708675" grpId="0" animBg="1"/>
      <p:bldP spid="708676" grpId="0" advAuto="0" autoUpdateAnimBg="0" build="p"/>
      <p:bldP spid="708677" grpId="0" animBg="1"/>
      <p:bldP spid="708678" grpId="0" animBg="1"/>
      <p:bldP spid="708679" grpId="0" advAuto="0" autoUpdateAnimBg="0" build="p"/>
      <p:bldP spid="708680" grpId="0" advAuto="0" autoUpdateAnimBg="0" build="p"/>
      <p:bldP spid="708681" grpId="0" animBg="1"/>
      <p:bldP spid="708682" grpId="0" animBg="1"/>
      <p:bldP spid="708683" grpId="0" advAuto="0" autoUpdateAnimBg="0" build="p"/>
      <p:bldP spid="708684" grpId="0" animBg="1"/>
      <p:bldP spid="708685" grpId="0" advAuto="0" autoUpdateAnimBg="0" build="p"/>
      <p:bldP spid="708706" grpId="0" animBg="1"/>
      <p:bldP spid="708707" grpId="0" autoUpdateAnimBg="0" build="p"/>
      <p:bldP spid="708708" grpId="0" advAuto="2000" autoUpdateAnimBg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34" name="Text Box 2"/>
          <p:cNvSpPr txBox="1">
            <a:spLocks noChangeArrowheads="1"/>
          </p:cNvSpPr>
          <p:nvPr/>
        </p:nvSpPr>
        <p:spPr bwMode="auto">
          <a:xfrm>
            <a:off x="250825" y="404813"/>
            <a:ext cx="58293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FF3300"/>
                </a:solidFill>
                <a:ea typeface="楷体_GB2312" pitchFamily="49" charset="-122"/>
              </a:rPr>
              <a:t>4. </a:t>
            </a:r>
            <a:r>
              <a:rPr kumimoji="1" lang="zh-CN" altLang="en-US" sz="3200" b="1">
                <a:solidFill>
                  <a:srgbClr val="FF3300"/>
                </a:solidFill>
                <a:ea typeface="楷体_GB2312" pitchFamily="49" charset="-122"/>
              </a:rPr>
              <a:t>正弦波振荡器的组成</a:t>
            </a:r>
            <a:endParaRPr kumimoji="1" lang="zh-CN" altLang="en-US" sz="3200" b="1">
              <a:solidFill>
                <a:srgbClr val="FF3300"/>
              </a:solidFill>
              <a:ea typeface="楷体_GB2312" pitchFamily="49" charset="-122"/>
            </a:endParaRPr>
          </a:p>
        </p:txBody>
      </p:sp>
      <p:graphicFrame>
        <p:nvGraphicFramePr>
          <p:cNvPr id="684035" name="Object 3"/>
          <p:cNvGraphicFramePr>
            <a:graphicFrameLocks noChangeAspect="1"/>
          </p:cNvGraphicFramePr>
          <p:nvPr/>
        </p:nvGraphicFramePr>
        <p:xfrm>
          <a:off x="515938" y="855663"/>
          <a:ext cx="8143875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3" name="公式" r:id="rId1" imgW="3130550" imgH="182880" progId="Equation.3">
                  <p:embed/>
                </p:oleObj>
              </mc:Choice>
              <mc:Fallback>
                <p:oleObj name="公式" r:id="rId1" imgW="3130550" imgH="1828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8" y="855663"/>
                        <a:ext cx="8143875" cy="657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4036" name="Object 4"/>
          <p:cNvGraphicFramePr>
            <a:graphicFrameLocks noChangeAspect="1"/>
          </p:cNvGraphicFramePr>
          <p:nvPr/>
        </p:nvGraphicFramePr>
        <p:xfrm>
          <a:off x="554038" y="1400175"/>
          <a:ext cx="8339137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4" name="公式" r:id="rId3" imgW="2936875" imgH="226060" progId="Equation.3">
                  <p:embed/>
                </p:oleObj>
              </mc:Choice>
              <mc:Fallback>
                <p:oleObj name="公式" r:id="rId3" imgW="2936875" imgH="2260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038" y="1400175"/>
                        <a:ext cx="8339137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4037" name="Object 5"/>
          <p:cNvGraphicFramePr>
            <a:graphicFrameLocks noChangeAspect="1"/>
          </p:cNvGraphicFramePr>
          <p:nvPr/>
        </p:nvGraphicFramePr>
        <p:xfrm>
          <a:off x="576263" y="2111375"/>
          <a:ext cx="56515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5" name="Equation" r:id="rId5" imgW="2194560" imgH="172085" progId="Equation.3">
                  <p:embed/>
                </p:oleObj>
              </mc:Choice>
              <mc:Fallback>
                <p:oleObj name="Equation" r:id="rId5" imgW="2194560" imgH="17208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263" y="2111375"/>
                        <a:ext cx="56515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4038" name="Object 6"/>
          <p:cNvGraphicFramePr>
            <a:graphicFrameLocks noChangeAspect="1"/>
          </p:cNvGraphicFramePr>
          <p:nvPr/>
        </p:nvGraphicFramePr>
        <p:xfrm>
          <a:off x="517525" y="5373688"/>
          <a:ext cx="76549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6" name="Equation" r:id="rId7" imgW="2980055" imgH="161290" progId="Equation.3">
                  <p:embed/>
                </p:oleObj>
              </mc:Choice>
              <mc:Fallback>
                <p:oleObj name="Equation" r:id="rId7" imgW="2980055" imgH="16129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525" y="5373688"/>
                        <a:ext cx="7654925" cy="57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4039" name="Object 7"/>
          <p:cNvGraphicFramePr>
            <a:graphicFrameLocks noChangeAspect="1"/>
          </p:cNvGraphicFramePr>
          <p:nvPr/>
        </p:nvGraphicFramePr>
        <p:xfrm>
          <a:off x="827088" y="2678113"/>
          <a:ext cx="6057900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7" name="Equation" r:id="rId9" imgW="2205355" imgH="139700" progId="Equation.3">
                  <p:embed/>
                </p:oleObj>
              </mc:Choice>
              <mc:Fallback>
                <p:oleObj name="Equation" r:id="rId9" imgW="2205355" imgH="139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678113"/>
                        <a:ext cx="6057900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4040" name="Object 8"/>
          <p:cNvGraphicFramePr>
            <a:graphicFrameLocks noChangeAspect="1"/>
          </p:cNvGraphicFramePr>
          <p:nvPr/>
        </p:nvGraphicFramePr>
        <p:xfrm>
          <a:off x="1046163" y="3268663"/>
          <a:ext cx="2878137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8" name="Equation" r:id="rId11" imgW="946785" imgH="139700" progId="Equation.3">
                  <p:embed/>
                </p:oleObj>
              </mc:Choice>
              <mc:Fallback>
                <p:oleObj name="Equation" r:id="rId11" imgW="946785" imgH="139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6163" y="3268663"/>
                        <a:ext cx="2878137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4041" name="Object 9"/>
          <p:cNvGraphicFramePr>
            <a:graphicFrameLocks noChangeAspect="1"/>
          </p:cNvGraphicFramePr>
          <p:nvPr/>
        </p:nvGraphicFramePr>
        <p:xfrm>
          <a:off x="1547813" y="3789363"/>
          <a:ext cx="6837362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9" name="公式" r:id="rId13" imgW="2571115" imgH="139700" progId="Equation.3">
                  <p:embed/>
                </p:oleObj>
              </mc:Choice>
              <mc:Fallback>
                <p:oleObj name="公式" r:id="rId13" imgW="2571115" imgH="1397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3789363"/>
                        <a:ext cx="6837362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4042" name="Object 10"/>
          <p:cNvGraphicFramePr>
            <a:graphicFrameLocks noChangeAspect="1"/>
          </p:cNvGraphicFramePr>
          <p:nvPr/>
        </p:nvGraphicFramePr>
        <p:xfrm>
          <a:off x="1025525" y="4392613"/>
          <a:ext cx="268287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0" name="Equation" r:id="rId15" imgW="935990" imgH="139700" progId="Equation.3">
                  <p:embed/>
                </p:oleObj>
              </mc:Choice>
              <mc:Fallback>
                <p:oleObj name="Equation" r:id="rId15" imgW="935990" imgH="139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5525" y="4392613"/>
                        <a:ext cx="2682875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4043" name="Object 11"/>
          <p:cNvGraphicFramePr>
            <a:graphicFrameLocks noChangeAspect="1"/>
          </p:cNvGraphicFramePr>
          <p:nvPr/>
        </p:nvGraphicFramePr>
        <p:xfrm>
          <a:off x="1547813" y="4868863"/>
          <a:ext cx="6048375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1" name="公式" r:id="rId17" imgW="2334260" imgH="139700" progId="Equation.3">
                  <p:embed/>
                </p:oleObj>
              </mc:Choice>
              <mc:Fallback>
                <p:oleObj name="公式" r:id="rId17" imgW="2334260" imgH="139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4868863"/>
                        <a:ext cx="6048375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4044" name="Text Box 12"/>
          <p:cNvSpPr txBox="1">
            <a:spLocks noChangeArrowheads="1"/>
          </p:cNvSpPr>
          <p:nvPr/>
        </p:nvSpPr>
        <p:spPr bwMode="auto">
          <a:xfrm>
            <a:off x="6516688" y="1989138"/>
            <a:ext cx="2195512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FF3300"/>
                </a:solidFill>
                <a:ea typeface="楷体_GB2312" pitchFamily="49" charset="-122"/>
              </a:rPr>
              <a:t>实现单一</a:t>
            </a:r>
            <a:endParaRPr kumimoji="1" lang="zh-CN" altLang="en-US" sz="2800" b="1">
              <a:solidFill>
                <a:srgbClr val="FF3300"/>
              </a:solidFill>
              <a:ea typeface="楷体_GB2312" pitchFamily="49" charset="-122"/>
            </a:endParaRPr>
          </a:p>
          <a:p>
            <a:pPr eaLnBrk="1" hangingPunct="1"/>
            <a:r>
              <a:rPr kumimoji="1" lang="zh-CN" altLang="en-US" sz="2800" b="1">
                <a:solidFill>
                  <a:srgbClr val="FF3300"/>
                </a:solidFill>
                <a:ea typeface="楷体_GB2312" pitchFamily="49" charset="-122"/>
              </a:rPr>
              <a:t>频率的振荡</a:t>
            </a:r>
            <a:endParaRPr kumimoji="1" lang="zh-CN" altLang="en-US" sz="2800" b="1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684045" name="Text Box 13"/>
          <p:cNvSpPr txBox="1">
            <a:spLocks noChangeArrowheads="1"/>
          </p:cNvSpPr>
          <p:nvPr/>
        </p:nvSpPr>
        <p:spPr bwMode="auto">
          <a:xfrm>
            <a:off x="1258888" y="5805488"/>
            <a:ext cx="33845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kumimoji="1" lang="zh-CN" altLang="en-US" sz="2800" b="1">
                <a:solidFill>
                  <a:srgbClr val="FF3300"/>
                </a:solidFill>
                <a:ea typeface="楷体_GB2312" pitchFamily="49" charset="-122"/>
              </a:rPr>
              <a:t>振荡稳定、波形好</a:t>
            </a:r>
            <a:endParaRPr kumimoji="1" lang="zh-CN" altLang="en-US" sz="2800" b="1">
              <a:solidFill>
                <a:srgbClr val="FF33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4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4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4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4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4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84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4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84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84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84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840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34" grpId="0" autoUpdateAnimBg="0"/>
      <p:bldP spid="684044" grpId="0"/>
      <p:bldP spid="684045" grpId="0" autoUpdateAnimBg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Text Box 2"/>
          <p:cNvSpPr txBox="1">
            <a:spLocks noChangeArrowheads="1"/>
          </p:cNvSpPr>
          <p:nvPr/>
        </p:nvSpPr>
        <p:spPr bwMode="auto">
          <a:xfrm>
            <a:off x="323850" y="476250"/>
            <a:ext cx="38274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 dirty="0" smtClean="0">
                <a:solidFill>
                  <a:srgbClr val="003399"/>
                </a:solidFill>
                <a:ea typeface="楷体_GB2312" pitchFamily="49" charset="-122"/>
              </a:rPr>
              <a:t>9.6.4.2 </a:t>
            </a:r>
            <a:r>
              <a:rPr kumimoji="1" lang="en-US" altLang="zh-CN" sz="3200" b="1" i="1" dirty="0" smtClean="0">
                <a:solidFill>
                  <a:srgbClr val="003399"/>
                </a:solidFill>
                <a:ea typeface="楷体_GB2312" pitchFamily="49" charset="-122"/>
              </a:rPr>
              <a:t> </a:t>
            </a:r>
            <a:r>
              <a:rPr kumimoji="1" lang="en-US" altLang="zh-CN" sz="3200" b="1" i="1" dirty="0">
                <a:solidFill>
                  <a:srgbClr val="003399"/>
                </a:solidFill>
                <a:ea typeface="楷体_GB2312" pitchFamily="49" charset="-122"/>
              </a:rPr>
              <a:t>RC</a:t>
            </a:r>
            <a:r>
              <a:rPr kumimoji="1" lang="zh-CN" altLang="zh-CN" sz="3200" b="1" dirty="0">
                <a:solidFill>
                  <a:srgbClr val="003399"/>
                </a:solidFill>
                <a:ea typeface="楷体_GB2312" pitchFamily="49" charset="-122"/>
              </a:rPr>
              <a:t>振荡电路</a:t>
            </a:r>
            <a:endParaRPr kumimoji="1" lang="zh-CN" altLang="en-US" sz="3200" b="1" dirty="0">
              <a:solidFill>
                <a:srgbClr val="003399"/>
              </a:solidFill>
              <a:ea typeface="楷体_GB2312" pitchFamily="49" charset="-122"/>
            </a:endParaRPr>
          </a:p>
        </p:txBody>
      </p:sp>
      <p:sp>
        <p:nvSpPr>
          <p:cNvPr id="685059" name="Text Box 3"/>
          <p:cNvSpPr txBox="1">
            <a:spLocks noChangeArrowheads="1"/>
          </p:cNvSpPr>
          <p:nvPr/>
        </p:nvSpPr>
        <p:spPr bwMode="auto">
          <a:xfrm>
            <a:off x="4000500" y="717550"/>
            <a:ext cx="34480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FF3300"/>
                </a:solidFill>
                <a:ea typeface="楷体_GB2312" pitchFamily="49" charset="-122"/>
              </a:rPr>
              <a:t>1. </a:t>
            </a:r>
            <a:r>
              <a:rPr kumimoji="1" lang="zh-CN" altLang="en-US" sz="3200" b="1">
                <a:solidFill>
                  <a:srgbClr val="FF3300"/>
                </a:solidFill>
                <a:ea typeface="楷体_GB2312" pitchFamily="49" charset="-122"/>
              </a:rPr>
              <a:t>电路的组成</a:t>
            </a:r>
            <a:endParaRPr kumimoji="1" lang="zh-CN" altLang="en-US" sz="3200" b="1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685060" name="Text Box 4"/>
          <p:cNvSpPr txBox="1">
            <a:spLocks noChangeArrowheads="1"/>
          </p:cNvSpPr>
          <p:nvPr/>
        </p:nvSpPr>
        <p:spPr bwMode="auto">
          <a:xfrm>
            <a:off x="4038600" y="1314450"/>
            <a:ext cx="4400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0033CC"/>
                </a:solidFill>
                <a:ea typeface="楷体_GB2312" pitchFamily="49" charset="-122"/>
              </a:rPr>
              <a:t>⑴</a:t>
            </a:r>
            <a:r>
              <a:rPr kumimoji="1" lang="zh-CN" altLang="en-US" sz="2800" b="1">
                <a:solidFill>
                  <a:srgbClr val="0033CC"/>
                </a:solidFill>
                <a:ea typeface="楷体_GB2312" pitchFamily="49" charset="-122"/>
              </a:rPr>
              <a:t>放大：运算放大器</a:t>
            </a:r>
            <a:endParaRPr kumimoji="1" lang="zh-CN" altLang="en-US" sz="2800" b="1">
              <a:solidFill>
                <a:srgbClr val="0033CC"/>
              </a:solidFill>
              <a:ea typeface="楷体_GB2312" pitchFamily="49" charset="-122"/>
            </a:endParaRPr>
          </a:p>
        </p:txBody>
      </p:sp>
      <p:sp>
        <p:nvSpPr>
          <p:cNvPr id="685061" name="Text Box 5"/>
          <p:cNvSpPr txBox="1">
            <a:spLocks noChangeArrowheads="1"/>
          </p:cNvSpPr>
          <p:nvPr/>
        </p:nvSpPr>
        <p:spPr bwMode="auto">
          <a:xfrm>
            <a:off x="4057650" y="1866900"/>
            <a:ext cx="2209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0033CC"/>
                </a:solidFill>
                <a:ea typeface="楷体_GB2312" pitchFamily="49" charset="-122"/>
              </a:rPr>
              <a:t>⑵</a:t>
            </a:r>
            <a:r>
              <a:rPr kumimoji="1" lang="zh-CN" altLang="en-US" sz="2800" b="1">
                <a:solidFill>
                  <a:srgbClr val="0033CC"/>
                </a:solidFill>
                <a:ea typeface="楷体_GB2312" pitchFamily="49" charset="-122"/>
              </a:rPr>
              <a:t>反馈：</a:t>
            </a:r>
            <a:endParaRPr kumimoji="1" lang="zh-CN" altLang="en-US" sz="2800" b="1">
              <a:solidFill>
                <a:srgbClr val="0033CC"/>
              </a:solidFill>
              <a:ea typeface="楷体_GB2312" pitchFamily="49" charset="-122"/>
            </a:endParaRPr>
          </a:p>
        </p:txBody>
      </p:sp>
      <p:sp>
        <p:nvSpPr>
          <p:cNvPr id="685062" name="Text Box 6"/>
          <p:cNvSpPr txBox="1">
            <a:spLocks noChangeArrowheads="1"/>
          </p:cNvSpPr>
          <p:nvPr/>
        </p:nvSpPr>
        <p:spPr bwMode="auto">
          <a:xfrm>
            <a:off x="4191000" y="2343150"/>
            <a:ext cx="4400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0033CC"/>
                </a:solidFill>
                <a:ea typeface="楷体_GB2312" pitchFamily="49" charset="-122"/>
              </a:rPr>
              <a:t>R</a:t>
            </a:r>
            <a:r>
              <a:rPr kumimoji="1" lang="en-US" altLang="zh-CN" sz="2800" b="1" baseline="-25000">
                <a:solidFill>
                  <a:srgbClr val="0033CC"/>
                </a:solidFill>
                <a:ea typeface="楷体_GB2312" pitchFamily="49" charset="-122"/>
              </a:rPr>
              <a:t>F</a:t>
            </a:r>
            <a:r>
              <a:rPr kumimoji="1" lang="en-US" altLang="zh-CN" sz="2800" b="1">
                <a:solidFill>
                  <a:srgbClr val="0033CC"/>
                </a:solidFill>
                <a:ea typeface="楷体_GB2312" pitchFamily="49" charset="-122"/>
              </a:rPr>
              <a:t> </a:t>
            </a:r>
            <a:r>
              <a:rPr kumimoji="1" lang="en-US" altLang="zh-CN" sz="2800" b="1" i="1">
                <a:solidFill>
                  <a:srgbClr val="0033CC"/>
                </a:solidFill>
                <a:ea typeface="楷体_GB2312" pitchFamily="49" charset="-122"/>
              </a:rPr>
              <a:t>R</a:t>
            </a:r>
            <a:r>
              <a:rPr kumimoji="1" lang="en-US" altLang="zh-CN" sz="2800" b="1" baseline="-25000">
                <a:solidFill>
                  <a:srgbClr val="0033CC"/>
                </a:solidFill>
                <a:ea typeface="楷体_GB2312" pitchFamily="49" charset="-122"/>
              </a:rPr>
              <a:t>1</a:t>
            </a:r>
            <a:r>
              <a:rPr kumimoji="1" lang="en-US" altLang="zh-CN" sz="2800" b="1">
                <a:solidFill>
                  <a:srgbClr val="0033CC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33CC"/>
                </a:solidFill>
                <a:ea typeface="楷体_GB2312" pitchFamily="49" charset="-122"/>
              </a:rPr>
              <a:t>为电压串联负反馈，</a:t>
            </a:r>
            <a:endParaRPr kumimoji="1" lang="zh-CN" altLang="en-US" sz="2800" b="1">
              <a:solidFill>
                <a:srgbClr val="0033CC"/>
              </a:solidFill>
              <a:ea typeface="楷体_GB2312" pitchFamily="49" charset="-122"/>
            </a:endParaRPr>
          </a:p>
        </p:txBody>
      </p:sp>
      <p:sp>
        <p:nvSpPr>
          <p:cNvPr id="685063" name="Text Box 7"/>
          <p:cNvSpPr txBox="1">
            <a:spLocks noChangeArrowheads="1"/>
          </p:cNvSpPr>
          <p:nvPr/>
        </p:nvSpPr>
        <p:spPr bwMode="auto">
          <a:xfrm>
            <a:off x="3714750" y="2819400"/>
            <a:ext cx="4400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33CC"/>
                </a:solidFill>
                <a:ea typeface="楷体_GB2312" pitchFamily="49" charset="-122"/>
              </a:rPr>
              <a:t>用于改善电路性能。</a:t>
            </a:r>
            <a:endParaRPr kumimoji="1" lang="zh-CN" altLang="en-US" sz="2800" b="1">
              <a:solidFill>
                <a:srgbClr val="0033CC"/>
              </a:solidFill>
              <a:ea typeface="楷体_GB2312" pitchFamily="49" charset="-122"/>
            </a:endParaRPr>
          </a:p>
        </p:txBody>
      </p:sp>
      <p:sp>
        <p:nvSpPr>
          <p:cNvPr id="685064" name="Text Box 8"/>
          <p:cNvSpPr txBox="1">
            <a:spLocks noChangeArrowheads="1"/>
          </p:cNvSpPr>
          <p:nvPr/>
        </p:nvSpPr>
        <p:spPr bwMode="auto">
          <a:xfrm>
            <a:off x="4191000" y="3352800"/>
            <a:ext cx="4400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0033CC"/>
                </a:solidFill>
                <a:ea typeface="楷体_GB2312" pitchFamily="49" charset="-122"/>
              </a:rPr>
              <a:t>RC</a:t>
            </a:r>
            <a:r>
              <a:rPr kumimoji="1" lang="zh-CN" altLang="en-US" sz="2800" b="1">
                <a:solidFill>
                  <a:srgbClr val="0033CC"/>
                </a:solidFill>
                <a:ea typeface="楷体_GB2312" pitchFamily="49" charset="-122"/>
              </a:rPr>
              <a:t>并联取正反馈电压</a:t>
            </a:r>
            <a:r>
              <a:rPr kumimoji="1" lang="en-US" altLang="zh-CN" sz="2800" b="1" i="1">
                <a:solidFill>
                  <a:srgbClr val="0033CC"/>
                </a:solidFill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0033CC"/>
                </a:solidFill>
                <a:ea typeface="楷体_GB2312" pitchFamily="49" charset="-122"/>
              </a:rPr>
              <a:t>i</a:t>
            </a:r>
            <a:r>
              <a:rPr kumimoji="1" lang="zh-CN" altLang="en-US" sz="2800" b="1">
                <a:solidFill>
                  <a:srgbClr val="0033CC"/>
                </a:solidFill>
                <a:ea typeface="楷体_GB2312" pitchFamily="49" charset="-122"/>
              </a:rPr>
              <a:t>。</a:t>
            </a:r>
            <a:endParaRPr kumimoji="1" lang="zh-CN" altLang="en-US" sz="2800" b="1">
              <a:solidFill>
                <a:srgbClr val="0033CC"/>
              </a:solidFill>
              <a:ea typeface="楷体_GB2312" pitchFamily="49" charset="-122"/>
            </a:endParaRPr>
          </a:p>
        </p:txBody>
      </p:sp>
      <p:sp>
        <p:nvSpPr>
          <p:cNvPr id="685065" name="Text Box 9"/>
          <p:cNvSpPr txBox="1">
            <a:spLocks noChangeArrowheads="1"/>
          </p:cNvSpPr>
          <p:nvPr/>
        </p:nvSpPr>
        <p:spPr bwMode="auto">
          <a:xfrm>
            <a:off x="4133850" y="3848100"/>
            <a:ext cx="2381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0033CC"/>
                </a:solidFill>
                <a:ea typeface="楷体_GB2312" pitchFamily="49" charset="-122"/>
              </a:rPr>
              <a:t>⑶</a:t>
            </a:r>
            <a:r>
              <a:rPr kumimoji="1" lang="zh-CN" altLang="en-US" sz="2800" b="1">
                <a:solidFill>
                  <a:srgbClr val="0033CC"/>
                </a:solidFill>
                <a:ea typeface="楷体_GB2312" pitchFamily="49" charset="-122"/>
              </a:rPr>
              <a:t>选频：</a:t>
            </a:r>
            <a:endParaRPr kumimoji="1" lang="zh-CN" altLang="en-US" sz="2800" b="1">
              <a:solidFill>
                <a:srgbClr val="0033CC"/>
              </a:solidFill>
              <a:ea typeface="楷体_GB2312" pitchFamily="49" charset="-122"/>
            </a:endParaRPr>
          </a:p>
        </p:txBody>
      </p:sp>
      <p:sp>
        <p:nvSpPr>
          <p:cNvPr id="685066" name="Text Box 10"/>
          <p:cNvSpPr txBox="1">
            <a:spLocks noChangeArrowheads="1"/>
          </p:cNvSpPr>
          <p:nvPr/>
        </p:nvSpPr>
        <p:spPr bwMode="auto">
          <a:xfrm>
            <a:off x="3771900" y="4362450"/>
            <a:ext cx="5048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0033CC"/>
                </a:solidFill>
                <a:ea typeface="楷体_GB2312" pitchFamily="49" charset="-122"/>
              </a:rPr>
              <a:t>RC</a:t>
            </a:r>
            <a:r>
              <a:rPr kumimoji="1" lang="zh-CN" altLang="en-US" sz="2800" b="1">
                <a:solidFill>
                  <a:srgbClr val="0033CC"/>
                </a:solidFill>
                <a:ea typeface="楷体_GB2312" pitchFamily="49" charset="-122"/>
              </a:rPr>
              <a:t>串并联选频网络，确定</a:t>
            </a:r>
            <a:r>
              <a:rPr kumimoji="1" lang="en-US" altLang="zh-CN" sz="2800" b="1" i="1">
                <a:solidFill>
                  <a:srgbClr val="0033CC"/>
                </a:solidFill>
                <a:ea typeface="楷体_GB2312" pitchFamily="49" charset="-122"/>
              </a:rPr>
              <a:t>f</a:t>
            </a:r>
            <a:r>
              <a:rPr kumimoji="1" lang="en-US" altLang="zh-CN" sz="2800" b="1" baseline="-25000">
                <a:solidFill>
                  <a:srgbClr val="0033CC"/>
                </a:solidFill>
                <a:ea typeface="楷体_GB2312" pitchFamily="49" charset="-122"/>
              </a:rPr>
              <a:t>o</a:t>
            </a:r>
            <a:endParaRPr kumimoji="1" lang="en-US" altLang="zh-CN" sz="2800" b="1" baseline="-25000">
              <a:solidFill>
                <a:srgbClr val="0033CC"/>
              </a:solidFill>
              <a:ea typeface="楷体_GB2312" pitchFamily="49" charset="-122"/>
            </a:endParaRPr>
          </a:p>
        </p:txBody>
      </p:sp>
      <p:sp>
        <p:nvSpPr>
          <p:cNvPr id="685067" name="Text Box 11"/>
          <p:cNvSpPr txBox="1">
            <a:spLocks noChangeArrowheads="1"/>
          </p:cNvSpPr>
          <p:nvPr/>
        </p:nvSpPr>
        <p:spPr bwMode="auto">
          <a:xfrm>
            <a:off x="4152900" y="4800600"/>
            <a:ext cx="23812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0033CC"/>
                </a:solidFill>
                <a:ea typeface="楷体_GB2312" pitchFamily="49" charset="-122"/>
              </a:rPr>
              <a:t>⑷</a:t>
            </a:r>
            <a:r>
              <a:rPr kumimoji="1" lang="zh-CN" altLang="en-US" sz="2800" b="1">
                <a:solidFill>
                  <a:srgbClr val="0033CC"/>
                </a:solidFill>
                <a:ea typeface="楷体_GB2312" pitchFamily="49" charset="-122"/>
              </a:rPr>
              <a:t>稳幅：</a:t>
            </a:r>
            <a:endParaRPr kumimoji="1" lang="zh-CN" altLang="en-US" sz="2800" b="1">
              <a:solidFill>
                <a:srgbClr val="0033CC"/>
              </a:solidFill>
              <a:ea typeface="楷体_GB2312" pitchFamily="49" charset="-122"/>
            </a:endParaRPr>
          </a:p>
        </p:txBody>
      </p:sp>
      <p:sp>
        <p:nvSpPr>
          <p:cNvPr id="685068" name="Text Box 12"/>
          <p:cNvSpPr txBox="1">
            <a:spLocks noChangeArrowheads="1"/>
          </p:cNvSpPr>
          <p:nvPr/>
        </p:nvSpPr>
        <p:spPr bwMode="auto">
          <a:xfrm>
            <a:off x="3352800" y="5238750"/>
            <a:ext cx="4762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0033CC"/>
                </a:solidFill>
                <a:ea typeface="楷体_GB2312" pitchFamily="49" charset="-122"/>
              </a:rPr>
              <a:t>R</a:t>
            </a:r>
            <a:r>
              <a:rPr kumimoji="1" lang="en-US" altLang="zh-CN" sz="2800" b="1" baseline="-25000">
                <a:solidFill>
                  <a:srgbClr val="0033CC"/>
                </a:solidFill>
                <a:ea typeface="楷体_GB2312" pitchFamily="49" charset="-122"/>
              </a:rPr>
              <a:t>F</a:t>
            </a:r>
            <a:r>
              <a:rPr kumimoji="1" lang="zh-CN" altLang="en-US" sz="2800" b="1">
                <a:solidFill>
                  <a:srgbClr val="0033CC"/>
                </a:solidFill>
                <a:ea typeface="楷体_GB2312" pitchFamily="49" charset="-122"/>
              </a:rPr>
              <a:t>为热敏电阻有幅稳作用。</a:t>
            </a:r>
            <a:endParaRPr kumimoji="1" lang="zh-CN" altLang="en-US" sz="2800" b="1">
              <a:solidFill>
                <a:srgbClr val="0033CC"/>
              </a:solidFill>
              <a:ea typeface="楷体_GB2312" pitchFamily="49" charset="-122"/>
            </a:endParaRPr>
          </a:p>
        </p:txBody>
      </p:sp>
      <p:sp>
        <p:nvSpPr>
          <p:cNvPr id="685069" name="Text Box 13"/>
          <p:cNvSpPr txBox="1">
            <a:spLocks noChangeArrowheads="1"/>
          </p:cNvSpPr>
          <p:nvPr/>
        </p:nvSpPr>
        <p:spPr bwMode="auto">
          <a:xfrm>
            <a:off x="3371850" y="5753100"/>
            <a:ext cx="5772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0033CC"/>
                </a:solidFill>
                <a:ea typeface="楷体_GB2312" pitchFamily="49" charset="-122"/>
              </a:rPr>
              <a:t>R</a:t>
            </a:r>
            <a:r>
              <a:rPr kumimoji="1" lang="en-US" altLang="zh-CN" sz="2800" b="1" baseline="-25000">
                <a:solidFill>
                  <a:srgbClr val="0033CC"/>
                </a:solidFill>
                <a:ea typeface="楷体_GB2312" pitchFamily="49" charset="-122"/>
              </a:rPr>
              <a:t>F </a:t>
            </a:r>
            <a:r>
              <a:rPr kumimoji="1" lang="en-US" altLang="zh-CN" sz="2800" b="1" i="1">
                <a:solidFill>
                  <a:srgbClr val="0033CC"/>
                </a:solidFill>
                <a:ea typeface="楷体_GB2312" pitchFamily="49" charset="-122"/>
              </a:rPr>
              <a:t>R</a:t>
            </a:r>
            <a:r>
              <a:rPr kumimoji="1" lang="en-US" altLang="zh-CN" sz="2800" b="1" baseline="-25000">
                <a:solidFill>
                  <a:srgbClr val="0033CC"/>
                </a:solidFill>
                <a:ea typeface="楷体_GB2312" pitchFamily="49" charset="-122"/>
              </a:rPr>
              <a:t>1</a:t>
            </a:r>
            <a:r>
              <a:rPr kumimoji="1" lang="zh-CN" altLang="en-US" sz="2800" b="1">
                <a:solidFill>
                  <a:srgbClr val="0033CC"/>
                </a:solidFill>
                <a:ea typeface="楷体_GB2312" pitchFamily="49" charset="-122"/>
              </a:rPr>
              <a:t>的负反馈还具有限幅稳作用。</a:t>
            </a:r>
            <a:endParaRPr kumimoji="1" lang="zh-CN" altLang="en-US" sz="2800" b="1">
              <a:solidFill>
                <a:srgbClr val="0033CC"/>
              </a:solidFill>
              <a:ea typeface="楷体_GB2312" pitchFamily="49" charset="-122"/>
            </a:endParaRPr>
          </a:p>
        </p:txBody>
      </p:sp>
      <p:grpSp>
        <p:nvGrpSpPr>
          <p:cNvPr id="685070" name="Group 14"/>
          <p:cNvGrpSpPr/>
          <p:nvPr/>
        </p:nvGrpSpPr>
        <p:grpSpPr bwMode="auto">
          <a:xfrm>
            <a:off x="441325" y="1103313"/>
            <a:ext cx="3330575" cy="3578225"/>
            <a:chOff x="278" y="695"/>
            <a:chExt cx="2098" cy="2254"/>
          </a:xfrm>
        </p:grpSpPr>
        <p:grpSp>
          <p:nvGrpSpPr>
            <p:cNvPr id="113679" name="Group 15"/>
            <p:cNvGrpSpPr/>
            <p:nvPr/>
          </p:nvGrpSpPr>
          <p:grpSpPr bwMode="auto">
            <a:xfrm>
              <a:off x="278" y="695"/>
              <a:ext cx="2098" cy="2254"/>
              <a:chOff x="278" y="695"/>
              <a:chExt cx="2098" cy="2254"/>
            </a:xfrm>
          </p:grpSpPr>
          <p:sp>
            <p:nvSpPr>
              <p:cNvPr id="113681" name="Line 16"/>
              <p:cNvSpPr>
                <a:spLocks noChangeShapeType="1"/>
              </p:cNvSpPr>
              <p:nvPr/>
            </p:nvSpPr>
            <p:spPr bwMode="auto">
              <a:xfrm>
                <a:off x="2082" y="2163"/>
                <a:ext cx="0" cy="11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682" name="Rectangle 17"/>
              <p:cNvSpPr>
                <a:spLocks noChangeArrowheads="1"/>
              </p:cNvSpPr>
              <p:nvPr/>
            </p:nvSpPr>
            <p:spPr bwMode="auto">
              <a:xfrm>
                <a:off x="1156" y="1269"/>
                <a:ext cx="609" cy="76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683" name="Line 18"/>
              <p:cNvSpPr>
                <a:spLocks noChangeShapeType="1"/>
              </p:cNvSpPr>
              <p:nvPr/>
            </p:nvSpPr>
            <p:spPr bwMode="auto">
              <a:xfrm>
                <a:off x="1765" y="1643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684" name="Line 19"/>
              <p:cNvSpPr>
                <a:spLocks noChangeShapeType="1"/>
              </p:cNvSpPr>
              <p:nvPr/>
            </p:nvSpPr>
            <p:spPr bwMode="auto">
              <a:xfrm>
                <a:off x="880" y="1859"/>
                <a:ext cx="280" cy="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685" name="Line 20"/>
              <p:cNvSpPr>
                <a:spLocks noChangeShapeType="1"/>
              </p:cNvSpPr>
              <p:nvPr/>
            </p:nvSpPr>
            <p:spPr bwMode="auto">
              <a:xfrm>
                <a:off x="345" y="1502"/>
                <a:ext cx="81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686" name="Text Box 21"/>
              <p:cNvSpPr txBox="1">
                <a:spLocks noChangeArrowheads="1"/>
              </p:cNvSpPr>
              <p:nvPr/>
            </p:nvSpPr>
            <p:spPr bwMode="auto">
              <a:xfrm>
                <a:off x="1146" y="1189"/>
                <a:ext cx="273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3200" b="1">
                    <a:solidFill>
                      <a:srgbClr val="FF3300"/>
                    </a:solidFill>
                    <a:ea typeface="楷体_GB2312" pitchFamily="49" charset="-122"/>
                  </a:rPr>
                  <a:t>_</a:t>
                </a:r>
                <a:endParaRPr kumimoji="1" lang="en-US" altLang="zh-CN" sz="3200" b="1">
                  <a:solidFill>
                    <a:srgbClr val="FF33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13687" name="Text Box 22"/>
              <p:cNvSpPr txBox="1">
                <a:spLocks noChangeArrowheads="1"/>
              </p:cNvSpPr>
              <p:nvPr/>
            </p:nvSpPr>
            <p:spPr bwMode="auto">
              <a:xfrm>
                <a:off x="1158" y="1656"/>
                <a:ext cx="29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3200" b="1">
                    <a:solidFill>
                      <a:srgbClr val="FF3300"/>
                    </a:solidFill>
                    <a:ea typeface="楷体_GB2312" pitchFamily="49" charset="-122"/>
                  </a:rPr>
                  <a:t>+</a:t>
                </a:r>
                <a:endParaRPr kumimoji="1" lang="en-US" altLang="zh-CN" sz="3200" b="1">
                  <a:solidFill>
                    <a:srgbClr val="FF33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13688" name="Text Box 23"/>
              <p:cNvSpPr txBox="1">
                <a:spLocks noChangeArrowheads="1"/>
              </p:cNvSpPr>
              <p:nvPr/>
            </p:nvSpPr>
            <p:spPr bwMode="auto">
              <a:xfrm rot="5400000">
                <a:off x="1336" y="1248"/>
                <a:ext cx="22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800" b="1">
                    <a:ea typeface="楷体_GB2312" pitchFamily="49" charset="-122"/>
                    <a:sym typeface="Symbol" panose="05050102010706020507" pitchFamily="18" charset="2"/>
                  </a:rPr>
                  <a:t></a:t>
                </a:r>
                <a:endParaRPr kumimoji="1"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13689" name="Text Box 24"/>
              <p:cNvSpPr txBox="1">
                <a:spLocks noChangeArrowheads="1"/>
              </p:cNvSpPr>
              <p:nvPr/>
            </p:nvSpPr>
            <p:spPr bwMode="auto">
              <a:xfrm>
                <a:off x="1521" y="1441"/>
                <a:ext cx="27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3200" b="1">
                    <a:solidFill>
                      <a:srgbClr val="FF3300"/>
                    </a:solidFill>
                    <a:ea typeface="楷体_GB2312" pitchFamily="49" charset="-122"/>
                  </a:rPr>
                  <a:t>+</a:t>
                </a:r>
                <a:endParaRPr kumimoji="1" lang="en-US" altLang="zh-CN" sz="3200" b="1">
                  <a:solidFill>
                    <a:srgbClr val="FF33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13690" name="Oval 25"/>
              <p:cNvSpPr>
                <a:spLocks noChangeArrowheads="1"/>
              </p:cNvSpPr>
              <p:nvPr/>
            </p:nvSpPr>
            <p:spPr bwMode="auto">
              <a:xfrm>
                <a:off x="2070" y="1612"/>
                <a:ext cx="51" cy="4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691" name="Text Box 26"/>
              <p:cNvSpPr txBox="1">
                <a:spLocks noChangeArrowheads="1"/>
              </p:cNvSpPr>
              <p:nvPr/>
            </p:nvSpPr>
            <p:spPr bwMode="auto">
              <a:xfrm>
                <a:off x="1497" y="1226"/>
                <a:ext cx="36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800" b="1">
                    <a:ea typeface="楷体_GB2312" pitchFamily="49" charset="-122"/>
                    <a:sym typeface="Symbol" panose="05050102010706020507" pitchFamily="18" charset="2"/>
                  </a:rPr>
                  <a:t></a:t>
                </a:r>
                <a:endParaRPr kumimoji="1"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13692" name="Line 27"/>
              <p:cNvSpPr>
                <a:spLocks noChangeShapeType="1"/>
              </p:cNvSpPr>
              <p:nvPr/>
            </p:nvSpPr>
            <p:spPr bwMode="auto">
              <a:xfrm>
                <a:off x="970" y="1041"/>
                <a:ext cx="93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693" name="Line 28"/>
              <p:cNvSpPr>
                <a:spLocks noChangeShapeType="1"/>
              </p:cNvSpPr>
              <p:nvPr/>
            </p:nvSpPr>
            <p:spPr bwMode="auto">
              <a:xfrm flipH="1">
                <a:off x="1893" y="1037"/>
                <a:ext cx="4" cy="12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694" name="Line 29"/>
              <p:cNvSpPr>
                <a:spLocks noChangeShapeType="1"/>
              </p:cNvSpPr>
              <p:nvPr/>
            </p:nvSpPr>
            <p:spPr bwMode="auto">
              <a:xfrm>
                <a:off x="979" y="1041"/>
                <a:ext cx="0" cy="46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695" name="Oval 30"/>
              <p:cNvSpPr>
                <a:spLocks noChangeArrowheads="1"/>
              </p:cNvSpPr>
              <p:nvPr/>
            </p:nvSpPr>
            <p:spPr bwMode="auto">
              <a:xfrm>
                <a:off x="949" y="1471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696" name="Oval 31"/>
              <p:cNvSpPr>
                <a:spLocks noChangeArrowheads="1"/>
              </p:cNvSpPr>
              <p:nvPr/>
            </p:nvSpPr>
            <p:spPr bwMode="auto">
              <a:xfrm>
                <a:off x="1871" y="1612"/>
                <a:ext cx="50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3697" name="Text Box 32"/>
              <p:cNvSpPr txBox="1">
                <a:spLocks noChangeArrowheads="1"/>
              </p:cNvSpPr>
              <p:nvPr/>
            </p:nvSpPr>
            <p:spPr bwMode="auto">
              <a:xfrm>
                <a:off x="1372" y="695"/>
                <a:ext cx="37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400" b="1" i="1">
                    <a:ea typeface="楷体_GB2312" pitchFamily="49" charset="-122"/>
                  </a:rPr>
                  <a:t>R</a:t>
                </a:r>
                <a:r>
                  <a:rPr kumimoji="1" lang="en-US" altLang="zh-CN" sz="2400" b="1" baseline="-25000">
                    <a:ea typeface="楷体_GB2312" pitchFamily="49" charset="-122"/>
                  </a:rPr>
                  <a:t>F</a:t>
                </a:r>
                <a:endParaRPr kumimoji="1" lang="en-US" altLang="zh-CN" sz="2400" b="1">
                  <a:ea typeface="楷体_GB2312" pitchFamily="49" charset="-122"/>
                </a:endParaRPr>
              </a:p>
            </p:txBody>
          </p:sp>
          <p:sp>
            <p:nvSpPr>
              <p:cNvPr id="113698" name="Text Box 33"/>
              <p:cNvSpPr txBox="1">
                <a:spLocks noChangeArrowheads="1"/>
              </p:cNvSpPr>
              <p:nvPr/>
            </p:nvSpPr>
            <p:spPr bwMode="auto">
              <a:xfrm>
                <a:off x="2012" y="1302"/>
                <a:ext cx="36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800" b="1" i="1">
                    <a:solidFill>
                      <a:srgbClr val="FF3300"/>
                    </a:solidFill>
                    <a:ea typeface="楷体_GB2312" pitchFamily="49" charset="-122"/>
                  </a:rPr>
                  <a:t>u</a:t>
                </a:r>
                <a:r>
                  <a:rPr kumimoji="1" lang="en-US" altLang="zh-CN" sz="2800" b="1" baseline="-25000">
                    <a:solidFill>
                      <a:srgbClr val="FF3300"/>
                    </a:solidFill>
                    <a:ea typeface="楷体_GB2312" pitchFamily="49" charset="-122"/>
                  </a:rPr>
                  <a:t>o</a:t>
                </a:r>
                <a:endParaRPr kumimoji="1" lang="en-US" altLang="zh-CN" sz="2800" b="1">
                  <a:solidFill>
                    <a:srgbClr val="FF33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13699" name="Text Box 34"/>
              <p:cNvSpPr txBox="1">
                <a:spLocks noChangeArrowheads="1"/>
              </p:cNvSpPr>
              <p:nvPr/>
            </p:nvSpPr>
            <p:spPr bwMode="auto">
              <a:xfrm>
                <a:off x="372" y="2374"/>
                <a:ext cx="24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400" b="1" i="1">
                    <a:ea typeface="楷体_GB2312" pitchFamily="49" charset="-122"/>
                  </a:rPr>
                  <a:t>R</a:t>
                </a:r>
                <a:endParaRPr kumimoji="1" lang="en-US" altLang="zh-CN" sz="2400" b="1" i="1">
                  <a:ea typeface="楷体_GB2312" pitchFamily="49" charset="-122"/>
                </a:endParaRPr>
              </a:p>
            </p:txBody>
          </p:sp>
          <p:sp useBgFill="1">
            <p:nvSpPr>
              <p:cNvPr id="113700" name="Rectangle 35"/>
              <p:cNvSpPr>
                <a:spLocks noChangeArrowheads="1"/>
              </p:cNvSpPr>
              <p:nvPr/>
            </p:nvSpPr>
            <p:spPr bwMode="auto">
              <a:xfrm rot="16200000" flipH="1">
                <a:off x="1406" y="955"/>
                <a:ext cx="68" cy="181"/>
              </a:xfrm>
              <a:prstGeom prst="rect">
                <a:avLst/>
              </a:prstGeom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701" name="Line 36"/>
              <p:cNvSpPr>
                <a:spLocks noChangeShapeType="1"/>
              </p:cNvSpPr>
              <p:nvPr/>
            </p:nvSpPr>
            <p:spPr bwMode="auto">
              <a:xfrm>
                <a:off x="278" y="1648"/>
                <a:ext cx="161" cy="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702" name="Line 37"/>
              <p:cNvSpPr>
                <a:spLocks noChangeShapeType="1"/>
              </p:cNvSpPr>
              <p:nvPr/>
            </p:nvSpPr>
            <p:spPr bwMode="auto">
              <a:xfrm flipH="1">
                <a:off x="1068" y="2252"/>
                <a:ext cx="83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703" name="Line 38"/>
              <p:cNvSpPr>
                <a:spLocks noChangeShapeType="1"/>
              </p:cNvSpPr>
              <p:nvPr/>
            </p:nvSpPr>
            <p:spPr bwMode="auto">
              <a:xfrm>
                <a:off x="647" y="2254"/>
                <a:ext cx="50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704" name="Line 39"/>
              <p:cNvSpPr>
                <a:spLocks noChangeShapeType="1"/>
              </p:cNvSpPr>
              <p:nvPr/>
            </p:nvSpPr>
            <p:spPr bwMode="auto">
              <a:xfrm>
                <a:off x="658" y="2242"/>
                <a:ext cx="0" cy="54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705" name="Line 40"/>
              <p:cNvSpPr>
                <a:spLocks noChangeShapeType="1"/>
              </p:cNvSpPr>
              <p:nvPr/>
            </p:nvSpPr>
            <p:spPr bwMode="auto">
              <a:xfrm>
                <a:off x="647" y="2776"/>
                <a:ext cx="50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706" name="Line 41"/>
              <p:cNvSpPr>
                <a:spLocks noChangeShapeType="1"/>
              </p:cNvSpPr>
              <p:nvPr/>
            </p:nvSpPr>
            <p:spPr bwMode="auto">
              <a:xfrm>
                <a:off x="1144" y="2242"/>
                <a:ext cx="0" cy="53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 useBgFill="1">
            <p:nvSpPr>
              <p:cNvPr id="113707" name="Rectangle 42"/>
              <p:cNvSpPr>
                <a:spLocks noChangeArrowheads="1"/>
              </p:cNvSpPr>
              <p:nvPr/>
            </p:nvSpPr>
            <p:spPr bwMode="auto">
              <a:xfrm rot="-5400000">
                <a:off x="1415" y="2154"/>
                <a:ext cx="74" cy="191"/>
              </a:xfrm>
              <a:prstGeom prst="rect">
                <a:avLst/>
              </a:prstGeom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 useBgFill="1">
            <p:nvSpPr>
              <p:cNvPr id="113708" name="Rectangle 43"/>
              <p:cNvSpPr>
                <a:spLocks noChangeArrowheads="1"/>
              </p:cNvSpPr>
              <p:nvPr/>
            </p:nvSpPr>
            <p:spPr bwMode="auto">
              <a:xfrm>
                <a:off x="628" y="2438"/>
                <a:ext cx="68" cy="181"/>
              </a:xfrm>
              <a:prstGeom prst="rect">
                <a:avLst/>
              </a:prstGeom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13709" name="Group 44"/>
              <p:cNvGrpSpPr/>
              <p:nvPr/>
            </p:nvGrpSpPr>
            <p:grpSpPr bwMode="auto">
              <a:xfrm rot="-5400000">
                <a:off x="1641" y="2216"/>
                <a:ext cx="168" cy="57"/>
                <a:chOff x="2874" y="2736"/>
                <a:chExt cx="192" cy="78"/>
              </a:xfrm>
            </p:grpSpPr>
            <p:sp>
              <p:nvSpPr>
                <p:cNvPr id="113733" name="Rectangle 45"/>
                <p:cNvSpPr>
                  <a:spLocks noChangeArrowheads="1"/>
                </p:cNvSpPr>
                <p:nvPr/>
              </p:nvSpPr>
              <p:spPr bwMode="auto">
                <a:xfrm>
                  <a:off x="2880" y="2736"/>
                  <a:ext cx="180" cy="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734" name="Line 46"/>
                <p:cNvSpPr>
                  <a:spLocks noChangeShapeType="1"/>
                </p:cNvSpPr>
                <p:nvPr/>
              </p:nvSpPr>
              <p:spPr bwMode="auto">
                <a:xfrm>
                  <a:off x="2874" y="2736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735" name="Line 47"/>
                <p:cNvSpPr>
                  <a:spLocks noChangeShapeType="1"/>
                </p:cNvSpPr>
                <p:nvPr/>
              </p:nvSpPr>
              <p:spPr bwMode="auto">
                <a:xfrm>
                  <a:off x="2874" y="2814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3710" name="Group 48"/>
              <p:cNvGrpSpPr/>
              <p:nvPr/>
            </p:nvGrpSpPr>
            <p:grpSpPr bwMode="auto">
              <a:xfrm>
                <a:off x="1059" y="2506"/>
                <a:ext cx="169" cy="56"/>
                <a:chOff x="2874" y="2736"/>
                <a:chExt cx="192" cy="78"/>
              </a:xfrm>
            </p:grpSpPr>
            <p:sp>
              <p:nvSpPr>
                <p:cNvPr id="113730" name="Rectangle 49"/>
                <p:cNvSpPr>
                  <a:spLocks noChangeArrowheads="1"/>
                </p:cNvSpPr>
                <p:nvPr/>
              </p:nvSpPr>
              <p:spPr bwMode="auto">
                <a:xfrm>
                  <a:off x="2880" y="2736"/>
                  <a:ext cx="180" cy="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731" name="Line 50"/>
                <p:cNvSpPr>
                  <a:spLocks noChangeShapeType="1"/>
                </p:cNvSpPr>
                <p:nvPr/>
              </p:nvSpPr>
              <p:spPr bwMode="auto">
                <a:xfrm>
                  <a:off x="2874" y="2736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3732" name="Line 51"/>
                <p:cNvSpPr>
                  <a:spLocks noChangeShapeType="1"/>
                </p:cNvSpPr>
                <p:nvPr/>
              </p:nvSpPr>
              <p:spPr bwMode="auto">
                <a:xfrm>
                  <a:off x="2874" y="2814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3711" name="Oval 52"/>
              <p:cNvSpPr>
                <a:spLocks noChangeArrowheads="1"/>
              </p:cNvSpPr>
              <p:nvPr/>
            </p:nvSpPr>
            <p:spPr bwMode="auto">
              <a:xfrm>
                <a:off x="860" y="2220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712" name="Oval 53"/>
              <p:cNvSpPr>
                <a:spLocks noChangeArrowheads="1"/>
              </p:cNvSpPr>
              <p:nvPr/>
            </p:nvSpPr>
            <p:spPr bwMode="auto">
              <a:xfrm>
                <a:off x="863" y="2747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713" name="Text Box 54"/>
              <p:cNvSpPr txBox="1">
                <a:spLocks noChangeArrowheads="1"/>
              </p:cNvSpPr>
              <p:nvPr/>
            </p:nvSpPr>
            <p:spPr bwMode="auto">
              <a:xfrm>
                <a:off x="1312" y="2272"/>
                <a:ext cx="3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400" b="1" i="1">
                    <a:ea typeface="楷体_GB2312" pitchFamily="49" charset="-122"/>
                  </a:rPr>
                  <a:t>R</a:t>
                </a:r>
                <a:endParaRPr kumimoji="1" lang="en-US" altLang="zh-CN" sz="2400" b="1" i="1">
                  <a:ea typeface="楷体_GB2312" pitchFamily="49" charset="-122"/>
                </a:endParaRPr>
              </a:p>
            </p:txBody>
          </p:sp>
          <p:sp>
            <p:nvSpPr>
              <p:cNvPr id="113714" name="Text Box 55"/>
              <p:cNvSpPr txBox="1">
                <a:spLocks noChangeArrowheads="1"/>
              </p:cNvSpPr>
              <p:nvPr/>
            </p:nvSpPr>
            <p:spPr bwMode="auto">
              <a:xfrm>
                <a:off x="1588" y="2287"/>
                <a:ext cx="33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400" b="1" i="1">
                    <a:ea typeface="楷体_GB2312" pitchFamily="49" charset="-122"/>
                  </a:rPr>
                  <a:t>C</a:t>
                </a:r>
                <a:endParaRPr kumimoji="1" lang="en-US" altLang="zh-CN" sz="2400" b="1" i="1">
                  <a:ea typeface="楷体_GB2312" pitchFamily="49" charset="-122"/>
                </a:endParaRPr>
              </a:p>
            </p:txBody>
          </p:sp>
          <p:sp>
            <p:nvSpPr>
              <p:cNvPr id="113715" name="Text Box 56"/>
              <p:cNvSpPr txBox="1">
                <a:spLocks noChangeArrowheads="1"/>
              </p:cNvSpPr>
              <p:nvPr/>
            </p:nvSpPr>
            <p:spPr bwMode="auto">
              <a:xfrm>
                <a:off x="1193" y="2479"/>
                <a:ext cx="3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400" b="1" i="1">
                    <a:ea typeface="楷体_GB2312" pitchFamily="49" charset="-122"/>
                  </a:rPr>
                  <a:t>C</a:t>
                </a:r>
                <a:endParaRPr kumimoji="1" lang="en-US" altLang="zh-CN" sz="2400" b="1" i="1">
                  <a:ea typeface="楷体_GB2312" pitchFamily="49" charset="-122"/>
                </a:endParaRPr>
              </a:p>
            </p:txBody>
          </p:sp>
          <p:sp>
            <p:nvSpPr>
              <p:cNvPr id="113716" name="Line 57"/>
              <p:cNvSpPr>
                <a:spLocks noChangeShapeType="1"/>
              </p:cNvSpPr>
              <p:nvPr/>
            </p:nvSpPr>
            <p:spPr bwMode="auto">
              <a:xfrm>
                <a:off x="902" y="2776"/>
                <a:ext cx="0" cy="17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717" name="Line 58"/>
              <p:cNvSpPr>
                <a:spLocks noChangeShapeType="1"/>
              </p:cNvSpPr>
              <p:nvPr/>
            </p:nvSpPr>
            <p:spPr bwMode="auto">
              <a:xfrm>
                <a:off x="808" y="2940"/>
                <a:ext cx="184" cy="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 useBgFill="1">
            <p:nvSpPr>
              <p:cNvPr id="113718" name="Rectangle 59"/>
              <p:cNvSpPr>
                <a:spLocks noChangeArrowheads="1"/>
              </p:cNvSpPr>
              <p:nvPr/>
            </p:nvSpPr>
            <p:spPr bwMode="auto">
              <a:xfrm rot="-5400000">
                <a:off x="609" y="1404"/>
                <a:ext cx="68" cy="181"/>
              </a:xfrm>
              <a:prstGeom prst="rect">
                <a:avLst/>
              </a:prstGeom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719" name="Text Box 60"/>
              <p:cNvSpPr txBox="1">
                <a:spLocks noChangeArrowheads="1"/>
              </p:cNvSpPr>
              <p:nvPr/>
            </p:nvSpPr>
            <p:spPr bwMode="auto">
              <a:xfrm>
                <a:off x="491" y="1186"/>
                <a:ext cx="37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400" b="1" i="1">
                    <a:ea typeface="楷体_GB2312" pitchFamily="49" charset="-122"/>
                  </a:rPr>
                  <a:t>R</a:t>
                </a:r>
                <a:r>
                  <a:rPr kumimoji="1" lang="en-US" altLang="zh-CN" sz="2400" b="1" baseline="-25000">
                    <a:ea typeface="楷体_GB2312" pitchFamily="49" charset="-122"/>
                  </a:rPr>
                  <a:t>1</a:t>
                </a:r>
                <a:endParaRPr kumimoji="1" lang="en-US" altLang="zh-CN" sz="2400" b="1">
                  <a:ea typeface="楷体_GB2312" pitchFamily="49" charset="-122"/>
                </a:endParaRPr>
              </a:p>
            </p:txBody>
          </p:sp>
          <p:sp>
            <p:nvSpPr>
              <p:cNvPr id="113720" name="Line 61"/>
              <p:cNvSpPr>
                <a:spLocks noChangeShapeType="1"/>
              </p:cNvSpPr>
              <p:nvPr/>
            </p:nvSpPr>
            <p:spPr bwMode="auto">
              <a:xfrm>
                <a:off x="360" y="1488"/>
                <a:ext cx="0" cy="1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21" name="Line 62"/>
              <p:cNvSpPr>
                <a:spLocks noChangeShapeType="1"/>
              </p:cNvSpPr>
              <p:nvPr/>
            </p:nvSpPr>
            <p:spPr bwMode="auto">
              <a:xfrm flipV="1">
                <a:off x="888" y="1860"/>
                <a:ext cx="0" cy="3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22" name="Oval 63"/>
              <p:cNvSpPr>
                <a:spLocks noChangeArrowheads="1"/>
              </p:cNvSpPr>
              <p:nvPr/>
            </p:nvSpPr>
            <p:spPr bwMode="auto">
              <a:xfrm>
                <a:off x="1103" y="2227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723" name="Line 64"/>
              <p:cNvSpPr>
                <a:spLocks noChangeShapeType="1"/>
              </p:cNvSpPr>
              <p:nvPr/>
            </p:nvSpPr>
            <p:spPr bwMode="auto">
              <a:xfrm>
                <a:off x="1284" y="1115"/>
                <a:ext cx="97" cy="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24" name="Line 65"/>
              <p:cNvSpPr>
                <a:spLocks noChangeShapeType="1"/>
              </p:cNvSpPr>
              <p:nvPr/>
            </p:nvSpPr>
            <p:spPr bwMode="auto">
              <a:xfrm flipV="1">
                <a:off x="1375" y="948"/>
                <a:ext cx="113" cy="17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25" name="Rectangle 66"/>
              <p:cNvSpPr>
                <a:spLocks noChangeArrowheads="1"/>
              </p:cNvSpPr>
              <p:nvPr/>
            </p:nvSpPr>
            <p:spPr bwMode="auto">
              <a:xfrm>
                <a:off x="771" y="2333"/>
                <a:ext cx="35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800" b="1" i="1">
                    <a:solidFill>
                      <a:srgbClr val="FF3300"/>
                    </a:solidFill>
                    <a:ea typeface="楷体_GB2312" pitchFamily="49" charset="-122"/>
                  </a:rPr>
                  <a:t>u</a:t>
                </a:r>
                <a:r>
                  <a:rPr kumimoji="1" lang="en-US" altLang="zh-CN" sz="2800" b="1" baseline="-25000">
                    <a:solidFill>
                      <a:srgbClr val="FF3300"/>
                    </a:solidFill>
                    <a:ea typeface="楷体_GB2312" pitchFamily="49" charset="-122"/>
                  </a:rPr>
                  <a:t>i</a:t>
                </a:r>
                <a:endParaRPr kumimoji="1" lang="en-US" altLang="zh-CN" sz="2800" b="1" baseline="-25000">
                  <a:solidFill>
                    <a:srgbClr val="FF33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13726" name="Line 67"/>
              <p:cNvSpPr>
                <a:spLocks noChangeShapeType="1"/>
              </p:cNvSpPr>
              <p:nvPr/>
            </p:nvSpPr>
            <p:spPr bwMode="auto">
              <a:xfrm>
                <a:off x="780" y="2340"/>
                <a:ext cx="0" cy="3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27" name="Line 68"/>
              <p:cNvSpPr>
                <a:spLocks noChangeShapeType="1"/>
              </p:cNvSpPr>
              <p:nvPr/>
            </p:nvSpPr>
            <p:spPr bwMode="auto">
              <a:xfrm>
                <a:off x="2064" y="1716"/>
                <a:ext cx="0" cy="3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3728" name="Line 69"/>
              <p:cNvSpPr>
                <a:spLocks noChangeShapeType="1"/>
              </p:cNvSpPr>
              <p:nvPr/>
            </p:nvSpPr>
            <p:spPr bwMode="auto">
              <a:xfrm flipV="1">
                <a:off x="2000" y="2262"/>
                <a:ext cx="161" cy="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3729" name="Oval 70"/>
              <p:cNvSpPr>
                <a:spLocks noChangeArrowheads="1"/>
              </p:cNvSpPr>
              <p:nvPr/>
            </p:nvSpPr>
            <p:spPr bwMode="auto">
              <a:xfrm>
                <a:off x="2052" y="2107"/>
                <a:ext cx="51" cy="4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3680" name="Rectangle 71"/>
            <p:cNvSpPr>
              <a:spLocks noChangeArrowheads="1"/>
            </p:cNvSpPr>
            <p:nvPr/>
          </p:nvSpPr>
          <p:spPr bwMode="auto">
            <a:xfrm>
              <a:off x="1504" y="1015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000" b="1">
                  <a:ea typeface="楷体_GB2312" pitchFamily="49" charset="-122"/>
                </a:rPr>
                <a:t>t</a:t>
              </a:r>
              <a:r>
                <a:rPr kumimoji="1" lang="en-US" altLang="zh-CN" sz="2000" b="1">
                  <a:ea typeface="楷体_GB2312" pitchFamily="49" charset="-122"/>
                  <a:sym typeface="Symbol" panose="05050102010706020507" pitchFamily="18" charset="2"/>
                </a:rPr>
                <a:t></a:t>
              </a:r>
              <a:endParaRPr kumimoji="1" lang="en-US" altLang="zh-CN" sz="2000" b="1">
                <a:ea typeface="楷体_GB2312" pitchFamily="49" charset="-122"/>
                <a:sym typeface="Symbol" panose="05050102010706020507" pitchFamily="18" charset="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8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5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8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8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85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85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8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8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8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58" grpId="0" autoUpdateAnimBg="0"/>
      <p:bldP spid="685059" grpId="0" autoUpdateAnimBg="0"/>
      <p:bldP spid="685060" grpId="0" autoUpdateAnimBg="0"/>
      <p:bldP spid="685061" grpId="0" autoUpdateAnimBg="0"/>
      <p:bldP spid="685062" grpId="0" autoUpdateAnimBg="0"/>
      <p:bldP spid="685063" grpId="0" autoUpdateAnimBg="0"/>
      <p:bldP spid="685064" grpId="0" autoUpdateAnimBg="0"/>
      <p:bldP spid="685065" grpId="0" autoUpdateAnimBg="0"/>
      <p:bldP spid="685066" grpId="0" autoUpdateAnimBg="0"/>
      <p:bldP spid="685067" grpId="0" autoUpdateAnimBg="0"/>
      <p:bldP spid="685068" grpId="0" autoUpdateAnimBg="0"/>
      <p:bldP spid="685069" grpId="0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82" name="Text Box 2"/>
          <p:cNvSpPr txBox="1">
            <a:spLocks noChangeArrowheads="1"/>
          </p:cNvSpPr>
          <p:nvPr/>
        </p:nvSpPr>
        <p:spPr bwMode="auto">
          <a:xfrm>
            <a:off x="468313" y="476250"/>
            <a:ext cx="3657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FF3300"/>
                </a:solidFill>
                <a:ea typeface="楷体_GB2312" pitchFamily="49" charset="-122"/>
              </a:rPr>
              <a:t>2. </a:t>
            </a:r>
            <a:r>
              <a:rPr kumimoji="1" lang="zh-CN" altLang="en-US" sz="3200" b="1">
                <a:solidFill>
                  <a:srgbClr val="FF3300"/>
                </a:solidFill>
                <a:ea typeface="楷体_GB2312" pitchFamily="49" charset="-122"/>
              </a:rPr>
              <a:t>选频网络分析</a:t>
            </a:r>
            <a:endParaRPr kumimoji="1" lang="zh-CN" altLang="en-US" sz="3200" b="1">
              <a:solidFill>
                <a:srgbClr val="FF3300"/>
              </a:solidFill>
              <a:ea typeface="楷体_GB2312" pitchFamily="49" charset="-122"/>
            </a:endParaRPr>
          </a:p>
        </p:txBody>
      </p:sp>
      <p:grpSp>
        <p:nvGrpSpPr>
          <p:cNvPr id="686083" name="Group 3"/>
          <p:cNvGrpSpPr/>
          <p:nvPr/>
        </p:nvGrpSpPr>
        <p:grpSpPr bwMode="auto">
          <a:xfrm>
            <a:off x="477838" y="1238250"/>
            <a:ext cx="3132137" cy="2419350"/>
            <a:chOff x="301" y="804"/>
            <a:chExt cx="1973" cy="1524"/>
          </a:xfrm>
        </p:grpSpPr>
        <p:sp>
          <p:nvSpPr>
            <p:cNvPr id="114736" name="Line 4"/>
            <p:cNvSpPr>
              <a:spLocks noChangeShapeType="1"/>
            </p:cNvSpPr>
            <p:nvPr/>
          </p:nvSpPr>
          <p:spPr bwMode="auto">
            <a:xfrm>
              <a:off x="1261" y="830"/>
              <a:ext cx="0" cy="84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37" name="Line 5"/>
            <p:cNvSpPr>
              <a:spLocks noChangeShapeType="1"/>
            </p:cNvSpPr>
            <p:nvPr/>
          </p:nvSpPr>
          <p:spPr bwMode="auto">
            <a:xfrm>
              <a:off x="1023" y="1673"/>
              <a:ext cx="49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38" name="Line 6"/>
            <p:cNvSpPr>
              <a:spLocks noChangeShapeType="1"/>
            </p:cNvSpPr>
            <p:nvPr/>
          </p:nvSpPr>
          <p:spPr bwMode="auto">
            <a:xfrm>
              <a:off x="1033" y="1662"/>
              <a:ext cx="0" cy="64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39" name="Line 7"/>
            <p:cNvSpPr>
              <a:spLocks noChangeShapeType="1"/>
            </p:cNvSpPr>
            <p:nvPr/>
          </p:nvSpPr>
          <p:spPr bwMode="auto">
            <a:xfrm>
              <a:off x="785" y="2297"/>
              <a:ext cx="12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40" name="Line 8"/>
            <p:cNvSpPr>
              <a:spLocks noChangeShapeType="1"/>
            </p:cNvSpPr>
            <p:nvPr/>
          </p:nvSpPr>
          <p:spPr bwMode="auto">
            <a:xfrm flipV="1">
              <a:off x="529" y="828"/>
              <a:ext cx="725" cy="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41" name="Line 9"/>
            <p:cNvSpPr>
              <a:spLocks noChangeShapeType="1"/>
            </p:cNvSpPr>
            <p:nvPr/>
          </p:nvSpPr>
          <p:spPr bwMode="auto">
            <a:xfrm>
              <a:off x="1509" y="1662"/>
              <a:ext cx="0" cy="6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114742" name="Rectangle 10"/>
            <p:cNvSpPr>
              <a:spLocks noChangeArrowheads="1"/>
            </p:cNvSpPr>
            <p:nvPr/>
          </p:nvSpPr>
          <p:spPr bwMode="auto">
            <a:xfrm>
              <a:off x="1218" y="1017"/>
              <a:ext cx="72" cy="226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114743" name="Rectangle 11"/>
            <p:cNvSpPr>
              <a:spLocks noChangeArrowheads="1"/>
            </p:cNvSpPr>
            <p:nvPr/>
          </p:nvSpPr>
          <p:spPr bwMode="auto">
            <a:xfrm>
              <a:off x="992" y="1867"/>
              <a:ext cx="72" cy="225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4744" name="Group 12"/>
            <p:cNvGrpSpPr/>
            <p:nvPr/>
          </p:nvGrpSpPr>
          <p:grpSpPr bwMode="auto">
            <a:xfrm>
              <a:off x="1173" y="1386"/>
              <a:ext cx="166" cy="66"/>
              <a:chOff x="2874" y="2736"/>
              <a:chExt cx="192" cy="78"/>
            </a:xfrm>
          </p:grpSpPr>
          <p:sp useBgFill="1">
            <p:nvSpPr>
              <p:cNvPr id="114767" name="Rectangle 13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180" cy="72"/>
              </a:xfrm>
              <a:prstGeom prst="rect">
                <a:avLst/>
              </a:pr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768" name="Line 14"/>
              <p:cNvSpPr>
                <a:spLocks noChangeShapeType="1"/>
              </p:cNvSpPr>
              <p:nvPr/>
            </p:nvSpPr>
            <p:spPr bwMode="auto">
              <a:xfrm>
                <a:off x="2874" y="2736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769" name="Line 15"/>
              <p:cNvSpPr>
                <a:spLocks noChangeShapeType="1"/>
              </p:cNvSpPr>
              <p:nvPr/>
            </p:nvSpPr>
            <p:spPr bwMode="auto">
              <a:xfrm>
                <a:off x="2874" y="2814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14745" name="Group 16"/>
            <p:cNvGrpSpPr/>
            <p:nvPr/>
          </p:nvGrpSpPr>
          <p:grpSpPr bwMode="auto">
            <a:xfrm>
              <a:off x="1427" y="1934"/>
              <a:ext cx="165" cy="66"/>
              <a:chOff x="2874" y="2736"/>
              <a:chExt cx="192" cy="78"/>
            </a:xfrm>
          </p:grpSpPr>
          <p:sp useBgFill="1">
            <p:nvSpPr>
              <p:cNvPr id="114764" name="Rectangle 17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180" cy="72"/>
              </a:xfrm>
              <a:prstGeom prst="rect">
                <a:avLst/>
              </a:pr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765" name="Line 18"/>
              <p:cNvSpPr>
                <a:spLocks noChangeShapeType="1"/>
              </p:cNvSpPr>
              <p:nvPr/>
            </p:nvSpPr>
            <p:spPr bwMode="auto">
              <a:xfrm>
                <a:off x="2874" y="2736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4766" name="Line 19"/>
              <p:cNvSpPr>
                <a:spLocks noChangeShapeType="1"/>
              </p:cNvSpPr>
              <p:nvPr/>
            </p:nvSpPr>
            <p:spPr bwMode="auto">
              <a:xfrm>
                <a:off x="2874" y="2814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4746" name="Oval 20"/>
            <p:cNvSpPr>
              <a:spLocks noChangeArrowheads="1"/>
            </p:cNvSpPr>
            <p:nvPr/>
          </p:nvSpPr>
          <p:spPr bwMode="auto">
            <a:xfrm>
              <a:off x="2006" y="2256"/>
              <a:ext cx="73" cy="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47" name="Oval 21"/>
            <p:cNvSpPr>
              <a:spLocks noChangeArrowheads="1"/>
            </p:cNvSpPr>
            <p:nvPr/>
          </p:nvSpPr>
          <p:spPr bwMode="auto">
            <a:xfrm>
              <a:off x="463" y="804"/>
              <a:ext cx="73" cy="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48" name="Line 22"/>
            <p:cNvSpPr>
              <a:spLocks noChangeShapeType="1"/>
            </p:cNvSpPr>
            <p:nvPr/>
          </p:nvSpPr>
          <p:spPr bwMode="auto">
            <a:xfrm flipH="1">
              <a:off x="557" y="2297"/>
              <a:ext cx="59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49" name="Line 23"/>
            <p:cNvSpPr>
              <a:spLocks noChangeShapeType="1"/>
            </p:cNvSpPr>
            <p:nvPr/>
          </p:nvSpPr>
          <p:spPr bwMode="auto">
            <a:xfrm flipH="1">
              <a:off x="1434" y="1673"/>
              <a:ext cx="59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50" name="Oval 24"/>
            <p:cNvSpPr>
              <a:spLocks noChangeArrowheads="1"/>
            </p:cNvSpPr>
            <p:nvPr/>
          </p:nvSpPr>
          <p:spPr bwMode="auto">
            <a:xfrm>
              <a:off x="1219" y="1632"/>
              <a:ext cx="73" cy="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51" name="Oval 25"/>
            <p:cNvSpPr>
              <a:spLocks noChangeArrowheads="1"/>
            </p:cNvSpPr>
            <p:nvPr/>
          </p:nvSpPr>
          <p:spPr bwMode="auto">
            <a:xfrm>
              <a:off x="2022" y="1644"/>
              <a:ext cx="72" cy="71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52" name="Oval 26"/>
            <p:cNvSpPr>
              <a:spLocks noChangeArrowheads="1"/>
            </p:cNvSpPr>
            <p:nvPr/>
          </p:nvSpPr>
          <p:spPr bwMode="auto">
            <a:xfrm>
              <a:off x="474" y="2256"/>
              <a:ext cx="72" cy="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53" name="Oval 27"/>
            <p:cNvSpPr>
              <a:spLocks noChangeArrowheads="1"/>
            </p:cNvSpPr>
            <p:nvPr/>
          </p:nvSpPr>
          <p:spPr bwMode="auto">
            <a:xfrm>
              <a:off x="1482" y="1632"/>
              <a:ext cx="72" cy="7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54" name="Oval 28"/>
            <p:cNvSpPr>
              <a:spLocks noChangeArrowheads="1"/>
            </p:cNvSpPr>
            <p:nvPr/>
          </p:nvSpPr>
          <p:spPr bwMode="auto">
            <a:xfrm>
              <a:off x="1478" y="2256"/>
              <a:ext cx="73" cy="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55" name="Oval 29"/>
            <p:cNvSpPr>
              <a:spLocks noChangeArrowheads="1"/>
            </p:cNvSpPr>
            <p:nvPr/>
          </p:nvSpPr>
          <p:spPr bwMode="auto">
            <a:xfrm>
              <a:off x="990" y="2256"/>
              <a:ext cx="72" cy="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4756" name="Text Box 30"/>
            <p:cNvSpPr txBox="1">
              <a:spLocks noChangeArrowheads="1"/>
            </p:cNvSpPr>
            <p:nvPr/>
          </p:nvSpPr>
          <p:spPr bwMode="auto">
            <a:xfrm>
              <a:off x="1333" y="987"/>
              <a:ext cx="4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114757" name="Text Box 31"/>
            <p:cNvSpPr txBox="1">
              <a:spLocks noChangeArrowheads="1"/>
            </p:cNvSpPr>
            <p:nvPr/>
          </p:nvSpPr>
          <p:spPr bwMode="auto">
            <a:xfrm>
              <a:off x="1333" y="1273"/>
              <a:ext cx="41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>
                  <a:ea typeface="楷体_GB2312" pitchFamily="49" charset="-122"/>
                </a:rPr>
                <a:t>C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114758" name="Text Box 32"/>
            <p:cNvSpPr txBox="1">
              <a:spLocks noChangeArrowheads="1"/>
            </p:cNvSpPr>
            <p:nvPr/>
          </p:nvSpPr>
          <p:spPr bwMode="auto">
            <a:xfrm>
              <a:off x="702" y="1857"/>
              <a:ext cx="46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114759" name="Text Box 33"/>
            <p:cNvSpPr txBox="1">
              <a:spLocks noChangeArrowheads="1"/>
            </p:cNvSpPr>
            <p:nvPr/>
          </p:nvSpPr>
          <p:spPr bwMode="auto">
            <a:xfrm>
              <a:off x="1592" y="1826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C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114760" name="Line 34"/>
            <p:cNvSpPr>
              <a:spLocks noChangeShapeType="1"/>
            </p:cNvSpPr>
            <p:nvPr/>
          </p:nvSpPr>
          <p:spPr bwMode="auto">
            <a:xfrm>
              <a:off x="624" y="1198"/>
              <a:ext cx="0" cy="911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4761" name="Object 35"/>
            <p:cNvGraphicFramePr>
              <a:graphicFrameLocks noChangeAspect="1"/>
            </p:cNvGraphicFramePr>
            <p:nvPr/>
          </p:nvGraphicFramePr>
          <p:xfrm>
            <a:off x="2041" y="1802"/>
            <a:ext cx="233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91" name="公式" r:id="rId1" imgW="128905" imgH="172085" progId="Equation.3">
                    <p:embed/>
                  </p:oleObj>
                </mc:Choice>
                <mc:Fallback>
                  <p:oleObj name="公式" r:id="rId1" imgW="128905" imgH="172085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41" y="1802"/>
                          <a:ext cx="233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762" name="Line 36"/>
            <p:cNvSpPr>
              <a:spLocks noChangeShapeType="1"/>
            </p:cNvSpPr>
            <p:nvPr/>
          </p:nvSpPr>
          <p:spPr bwMode="auto">
            <a:xfrm>
              <a:off x="2016" y="1840"/>
              <a:ext cx="0" cy="297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14763" name="Object 37"/>
            <p:cNvGraphicFramePr>
              <a:graphicFrameLocks noChangeAspect="1"/>
            </p:cNvGraphicFramePr>
            <p:nvPr/>
          </p:nvGraphicFramePr>
          <p:xfrm>
            <a:off x="301" y="1538"/>
            <a:ext cx="267" cy="3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92" name="公式" r:id="rId3" imgW="139700" imgH="182880" progId="Equation.3">
                    <p:embed/>
                  </p:oleObj>
                </mc:Choice>
                <mc:Fallback>
                  <p:oleObj name="公式" r:id="rId3" imgW="139700" imgH="18288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1" y="1538"/>
                          <a:ext cx="267" cy="35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86118" name="Text Box 38"/>
          <p:cNvSpPr txBox="1">
            <a:spLocks noChangeArrowheads="1"/>
          </p:cNvSpPr>
          <p:nvPr/>
        </p:nvSpPr>
        <p:spPr bwMode="auto">
          <a:xfrm>
            <a:off x="3162300" y="765175"/>
            <a:ext cx="56007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ea typeface="楷体_GB2312" pitchFamily="49" charset="-122"/>
              </a:rPr>
              <a:t>当电阻 </a:t>
            </a:r>
            <a:r>
              <a:rPr kumimoji="1" lang="en-US" altLang="zh-CN" sz="2800" b="1" i="1">
                <a:solidFill>
                  <a:srgbClr val="0000FF"/>
                </a:solidFill>
                <a:ea typeface="楷体_GB2312" pitchFamily="49" charset="-122"/>
              </a:rPr>
              <a:t>R </a:t>
            </a:r>
            <a:r>
              <a:rPr kumimoji="1" lang="zh-CN" altLang="en-US" sz="2800" b="1">
                <a:solidFill>
                  <a:srgbClr val="0000FF"/>
                </a:solidFill>
                <a:ea typeface="楷体_GB2312" pitchFamily="49" charset="-122"/>
              </a:rPr>
              <a:t>相等，电容 </a:t>
            </a:r>
            <a:r>
              <a:rPr kumimoji="1" lang="en-US" altLang="zh-CN" sz="2800" b="1" i="1">
                <a:solidFill>
                  <a:srgbClr val="0000FF"/>
                </a:solidFill>
                <a:ea typeface="楷体_GB2312" pitchFamily="49" charset="-122"/>
              </a:rPr>
              <a:t>C </a:t>
            </a:r>
            <a:r>
              <a:rPr kumimoji="1" lang="zh-CN" altLang="en-US" sz="2800" b="1">
                <a:solidFill>
                  <a:srgbClr val="0000FF"/>
                </a:solidFill>
                <a:ea typeface="楷体_GB2312" pitchFamily="49" charset="-122"/>
              </a:rPr>
              <a:t>相同时，</a:t>
            </a:r>
            <a:endParaRPr kumimoji="1" lang="zh-CN" altLang="en-US" sz="2800" b="1">
              <a:solidFill>
                <a:srgbClr val="0000FF"/>
              </a:solidFill>
              <a:ea typeface="楷体_GB2312" pitchFamily="49" charset="-122"/>
            </a:endParaRPr>
          </a:p>
        </p:txBody>
      </p:sp>
      <p:sp>
        <p:nvSpPr>
          <p:cNvPr id="686119" name="Text Box 39"/>
          <p:cNvSpPr txBox="1">
            <a:spLocks noChangeArrowheads="1"/>
          </p:cNvSpPr>
          <p:nvPr/>
        </p:nvSpPr>
        <p:spPr bwMode="auto">
          <a:xfrm>
            <a:off x="3752850" y="1393825"/>
            <a:ext cx="37528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ea typeface="楷体_GB2312" pitchFamily="49" charset="-122"/>
              </a:rPr>
              <a:t>若</a:t>
            </a:r>
            <a:r>
              <a:rPr kumimoji="1" lang="en-US" altLang="zh-CN" sz="2800" b="1" i="1">
                <a:solidFill>
                  <a:srgbClr val="0000FF"/>
                </a:solidFill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0000FF"/>
                </a:solidFill>
                <a:ea typeface="楷体_GB2312" pitchFamily="49" charset="-122"/>
              </a:rPr>
              <a:t>i</a:t>
            </a:r>
            <a:r>
              <a:rPr kumimoji="1" lang="zh-CN" altLang="en-US" sz="2800" b="1">
                <a:solidFill>
                  <a:srgbClr val="0000FF"/>
                </a:solidFill>
                <a:ea typeface="楷体_GB2312" pitchFamily="49" charset="-122"/>
              </a:rPr>
              <a:t>与</a:t>
            </a:r>
            <a:r>
              <a:rPr kumimoji="1" lang="en-US" altLang="zh-CN" sz="2800" b="1" i="1">
                <a:solidFill>
                  <a:srgbClr val="0000FF"/>
                </a:solidFill>
                <a:ea typeface="楷体_GB2312" pitchFamily="49" charset="-122"/>
              </a:rPr>
              <a:t>u</a:t>
            </a:r>
            <a:r>
              <a:rPr kumimoji="1" lang="en-US" altLang="zh-CN" sz="2800" b="1" baseline="-25000">
                <a:solidFill>
                  <a:srgbClr val="0000FF"/>
                </a:solidFill>
                <a:ea typeface="楷体_GB2312" pitchFamily="49" charset="-122"/>
              </a:rPr>
              <a:t>o</a:t>
            </a:r>
            <a:r>
              <a:rPr kumimoji="1" lang="zh-CN" altLang="en-US" sz="2800" b="1">
                <a:solidFill>
                  <a:srgbClr val="0000FF"/>
                </a:solidFill>
                <a:ea typeface="楷体_GB2312" pitchFamily="49" charset="-122"/>
              </a:rPr>
              <a:t>同</a:t>
            </a:r>
            <a:r>
              <a:rPr kumimoji="1" lang="zh-CN" altLang="en-US" sz="2800" b="1" i="1">
                <a:solidFill>
                  <a:srgbClr val="0000FF"/>
                </a:solidFill>
                <a:ea typeface="楷体_GB2312" pitchFamily="49" charset="-122"/>
              </a:rPr>
              <a:t> </a:t>
            </a:r>
            <a:r>
              <a:rPr kumimoji="1" lang="zh-CN" altLang="en-US" sz="2800" b="1">
                <a:solidFill>
                  <a:srgbClr val="0000FF"/>
                </a:solidFill>
                <a:ea typeface="楷体_GB2312" pitchFamily="49" charset="-122"/>
              </a:rPr>
              <a:t>相，则：</a:t>
            </a:r>
            <a:endParaRPr kumimoji="1" lang="zh-CN" altLang="en-US" sz="2800" b="1">
              <a:solidFill>
                <a:srgbClr val="0000FF"/>
              </a:solidFill>
              <a:ea typeface="楷体_GB2312" pitchFamily="49" charset="-122"/>
            </a:endParaRPr>
          </a:p>
        </p:txBody>
      </p:sp>
      <p:graphicFrame>
        <p:nvGraphicFramePr>
          <p:cNvPr id="686120" name="Object 40"/>
          <p:cNvGraphicFramePr>
            <a:graphicFrameLocks noChangeAspect="1"/>
          </p:cNvGraphicFramePr>
          <p:nvPr/>
        </p:nvGraphicFramePr>
        <p:xfrm>
          <a:off x="4975225" y="3309938"/>
          <a:ext cx="264795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93" name="公式" r:id="rId5" imgW="774700" imgH="376555" progId="Equation.3">
                  <p:embed/>
                </p:oleObj>
              </mc:Choice>
              <mc:Fallback>
                <p:oleObj name="公式" r:id="rId5" imgW="774700" imgH="376555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5225" y="3309938"/>
                        <a:ext cx="2647950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1" name="Object 41"/>
          <p:cNvGraphicFramePr>
            <a:graphicFrameLocks noChangeAspect="1"/>
          </p:cNvGraphicFramePr>
          <p:nvPr/>
        </p:nvGraphicFramePr>
        <p:xfrm>
          <a:off x="5351463" y="2216150"/>
          <a:ext cx="1617662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94" name="公式" r:id="rId7" imgW="483870" imgH="419735" progId="Equation.3">
                  <p:embed/>
                </p:oleObj>
              </mc:Choice>
              <mc:Fallback>
                <p:oleObj name="公式" r:id="rId7" imgW="483870" imgH="419735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1463" y="2216150"/>
                        <a:ext cx="1617662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22" name="Text Box 42"/>
          <p:cNvSpPr txBox="1">
            <a:spLocks noChangeArrowheads="1"/>
          </p:cNvSpPr>
          <p:nvPr/>
        </p:nvSpPr>
        <p:spPr bwMode="auto">
          <a:xfrm>
            <a:off x="4427538" y="4572000"/>
            <a:ext cx="44116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00FF"/>
                </a:solidFill>
                <a:ea typeface="楷体_GB2312" pitchFamily="49" charset="-122"/>
              </a:rPr>
              <a:t>调</a:t>
            </a:r>
            <a:r>
              <a:rPr kumimoji="1" lang="en-US" altLang="zh-CN" sz="2800" b="1" i="1">
                <a:solidFill>
                  <a:srgbClr val="0000FF"/>
                </a:solidFill>
                <a:ea typeface="楷体_GB2312" pitchFamily="49" charset="-122"/>
              </a:rPr>
              <a:t>R</a:t>
            </a:r>
            <a:r>
              <a:rPr kumimoji="1" lang="zh-CN" altLang="en-US" sz="2800" b="1">
                <a:solidFill>
                  <a:srgbClr val="0000FF"/>
                </a:solidFill>
                <a:ea typeface="楷体_GB2312" pitchFamily="49" charset="-122"/>
              </a:rPr>
              <a:t>或调</a:t>
            </a:r>
            <a:r>
              <a:rPr kumimoji="1" lang="en-US" altLang="zh-CN" sz="2800" b="1" i="1">
                <a:solidFill>
                  <a:srgbClr val="0000FF"/>
                </a:solidFill>
                <a:ea typeface="楷体_GB2312" pitchFamily="49" charset="-122"/>
              </a:rPr>
              <a:t>C </a:t>
            </a:r>
            <a:r>
              <a:rPr kumimoji="1" lang="zh-CN" altLang="en-US" sz="2800" b="1">
                <a:solidFill>
                  <a:srgbClr val="0000FF"/>
                </a:solidFill>
                <a:ea typeface="楷体_GB2312" pitchFamily="49" charset="-122"/>
              </a:rPr>
              <a:t>可以调节频率</a:t>
            </a:r>
            <a:r>
              <a:rPr kumimoji="1" lang="en-US" altLang="zh-CN" sz="2800" b="1" i="1">
                <a:solidFill>
                  <a:srgbClr val="0000FF"/>
                </a:solidFill>
                <a:ea typeface="楷体_GB2312" pitchFamily="49" charset="-122"/>
              </a:rPr>
              <a:t>f</a:t>
            </a:r>
            <a:r>
              <a:rPr kumimoji="1" lang="en-US" altLang="zh-CN" sz="2800" b="1" baseline="-25000">
                <a:solidFill>
                  <a:srgbClr val="0000FF"/>
                </a:solidFill>
                <a:ea typeface="楷体_GB2312" pitchFamily="49" charset="-122"/>
              </a:rPr>
              <a:t>o</a:t>
            </a:r>
            <a:endParaRPr kumimoji="1" lang="en-US" altLang="zh-CN" sz="2800" b="1" baseline="-25000">
              <a:solidFill>
                <a:srgbClr val="0000FF"/>
              </a:solidFill>
              <a:ea typeface="楷体_GB2312" pitchFamily="49" charset="-122"/>
            </a:endParaRPr>
          </a:p>
        </p:txBody>
      </p:sp>
      <p:grpSp>
        <p:nvGrpSpPr>
          <p:cNvPr id="686123" name="Group 43"/>
          <p:cNvGrpSpPr/>
          <p:nvPr/>
        </p:nvGrpSpPr>
        <p:grpSpPr bwMode="auto">
          <a:xfrm>
            <a:off x="193675" y="4092575"/>
            <a:ext cx="4533900" cy="2203450"/>
            <a:chOff x="122" y="2578"/>
            <a:chExt cx="2856" cy="1388"/>
          </a:xfrm>
        </p:grpSpPr>
        <p:grpSp>
          <p:nvGrpSpPr>
            <p:cNvPr id="114706" name="Group 44"/>
            <p:cNvGrpSpPr/>
            <p:nvPr/>
          </p:nvGrpSpPr>
          <p:grpSpPr bwMode="auto">
            <a:xfrm>
              <a:off x="122" y="2578"/>
              <a:ext cx="1332" cy="1388"/>
              <a:chOff x="566" y="1162"/>
              <a:chExt cx="1332" cy="1388"/>
            </a:xfrm>
          </p:grpSpPr>
          <p:sp>
            <p:nvSpPr>
              <p:cNvPr id="114723" name="Line 45"/>
              <p:cNvSpPr>
                <a:spLocks noChangeShapeType="1"/>
              </p:cNvSpPr>
              <p:nvPr/>
            </p:nvSpPr>
            <p:spPr bwMode="auto">
              <a:xfrm flipV="1">
                <a:off x="840" y="2280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724" name="Line 46"/>
              <p:cNvSpPr>
                <a:spLocks noChangeShapeType="1"/>
              </p:cNvSpPr>
              <p:nvPr/>
            </p:nvSpPr>
            <p:spPr bwMode="auto">
              <a:xfrm flipH="1" flipV="1">
                <a:off x="840" y="1164"/>
                <a:ext cx="0" cy="11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725" name="Rectangle 47"/>
              <p:cNvSpPr>
                <a:spLocks noChangeArrowheads="1"/>
              </p:cNvSpPr>
              <p:nvPr/>
            </p:nvSpPr>
            <p:spPr bwMode="auto">
              <a:xfrm>
                <a:off x="638" y="21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400" b="1" i="1">
                    <a:ea typeface="楷体_GB2312" pitchFamily="49" charset="-122"/>
                  </a:rPr>
                  <a:t>o</a:t>
                </a:r>
                <a:endParaRPr kumimoji="1" lang="en-US" altLang="zh-CN" sz="2400" b="1" i="1">
                  <a:ea typeface="楷体_GB2312" pitchFamily="49" charset="-122"/>
                </a:endParaRPr>
              </a:p>
            </p:txBody>
          </p:sp>
          <p:sp>
            <p:nvSpPr>
              <p:cNvPr id="114726" name="Rectangle 48"/>
              <p:cNvSpPr>
                <a:spLocks noChangeArrowheads="1"/>
              </p:cNvSpPr>
              <p:nvPr/>
            </p:nvSpPr>
            <p:spPr bwMode="auto">
              <a:xfrm>
                <a:off x="1634" y="2256"/>
                <a:ext cx="26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400" b="1" i="1">
                    <a:ea typeface="楷体_GB2312" pitchFamily="49" charset="-122"/>
                  </a:rPr>
                  <a:t>f</a:t>
                </a:r>
                <a:endParaRPr kumimoji="1" lang="en-US" altLang="zh-CN" sz="2400" b="1" i="1">
                  <a:ea typeface="楷体_GB2312" pitchFamily="49" charset="-122"/>
                </a:endParaRPr>
              </a:p>
            </p:txBody>
          </p:sp>
          <p:graphicFrame>
            <p:nvGraphicFramePr>
              <p:cNvPr id="114727" name="Object 49"/>
              <p:cNvGraphicFramePr>
                <a:graphicFrameLocks noChangeAspect="1"/>
              </p:cNvGraphicFramePr>
              <p:nvPr/>
            </p:nvGraphicFramePr>
            <p:xfrm>
              <a:off x="1165" y="2251"/>
              <a:ext cx="306" cy="29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895" name="公式" r:id="rId9" imgW="128905" imgH="172085" progId="Equation.3">
                      <p:embed/>
                    </p:oleObj>
                  </mc:Choice>
                  <mc:Fallback>
                    <p:oleObj name="公式" r:id="rId9" imgW="128905" imgH="172085" progId="Equation.3">
                      <p:embed/>
                      <p:pic>
                        <p:nvPicPr>
                          <p:cNvPr id="0" name="Object 4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65" y="2251"/>
                            <a:ext cx="306" cy="29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4728" name="Object 50"/>
              <p:cNvGraphicFramePr>
                <a:graphicFrameLocks noChangeAspect="1"/>
              </p:cNvGraphicFramePr>
              <p:nvPr/>
            </p:nvGraphicFramePr>
            <p:xfrm>
              <a:off x="566" y="1223"/>
              <a:ext cx="220" cy="54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896" name="公式" r:id="rId11" imgW="86360" imgH="376555" progId="Equation.3">
                      <p:embed/>
                    </p:oleObj>
                  </mc:Choice>
                  <mc:Fallback>
                    <p:oleObj name="公式" r:id="rId11" imgW="86360" imgH="376555" progId="Equation.3">
                      <p:embed/>
                      <p:pic>
                        <p:nvPicPr>
                          <p:cNvPr id="0" name="Object 5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66" y="1223"/>
                            <a:ext cx="220" cy="54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4729" name="Object 51"/>
              <p:cNvGraphicFramePr>
                <a:graphicFrameLocks noChangeAspect="1"/>
              </p:cNvGraphicFramePr>
              <p:nvPr/>
            </p:nvGraphicFramePr>
            <p:xfrm>
              <a:off x="891" y="1162"/>
              <a:ext cx="544" cy="2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897" name="公式" r:id="rId13" imgW="457200" imgH="228600" progId="Equation.3">
                      <p:embed/>
                    </p:oleObj>
                  </mc:Choice>
                  <mc:Fallback>
                    <p:oleObj name="公式" r:id="rId13" imgW="457200" imgH="228600" progId="Equation.3">
                      <p:embed/>
                      <p:pic>
                        <p:nvPicPr>
                          <p:cNvPr id="0" name="Object 5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91" y="1162"/>
                            <a:ext cx="544" cy="26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4730" name="Line 52"/>
              <p:cNvSpPr>
                <a:spLocks noChangeShapeType="1"/>
              </p:cNvSpPr>
              <p:nvPr/>
            </p:nvSpPr>
            <p:spPr bwMode="auto">
              <a:xfrm rot="-5400000">
                <a:off x="1200" y="1164"/>
                <a:ext cx="0" cy="684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731" name="Line 53"/>
              <p:cNvSpPr>
                <a:spLocks noChangeShapeType="1"/>
              </p:cNvSpPr>
              <p:nvPr/>
            </p:nvSpPr>
            <p:spPr bwMode="auto">
              <a:xfrm>
                <a:off x="1296" y="1512"/>
                <a:ext cx="0" cy="768"/>
              </a:xfrm>
              <a:prstGeom prst="line">
                <a:avLst/>
              </a:prstGeom>
              <a:noFill/>
              <a:ln w="25400">
                <a:solidFill>
                  <a:srgbClr val="80000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14732" name="Group 54"/>
              <p:cNvGrpSpPr/>
              <p:nvPr/>
            </p:nvGrpSpPr>
            <p:grpSpPr bwMode="auto">
              <a:xfrm>
                <a:off x="960" y="1504"/>
                <a:ext cx="636" cy="644"/>
                <a:chOff x="888" y="2776"/>
                <a:chExt cx="1368" cy="788"/>
              </a:xfrm>
            </p:grpSpPr>
            <p:sp>
              <p:nvSpPr>
                <p:cNvPr id="114733" name="Freeform 55"/>
                <p:cNvSpPr/>
                <p:nvPr/>
              </p:nvSpPr>
              <p:spPr bwMode="auto">
                <a:xfrm>
                  <a:off x="888" y="3012"/>
                  <a:ext cx="564" cy="552"/>
                </a:xfrm>
                <a:custGeom>
                  <a:avLst/>
                  <a:gdLst>
                    <a:gd name="T0" fmla="*/ 564 w 564"/>
                    <a:gd name="T1" fmla="*/ 0 h 552"/>
                    <a:gd name="T2" fmla="*/ 432 w 564"/>
                    <a:gd name="T3" fmla="*/ 276 h 552"/>
                    <a:gd name="T4" fmla="*/ 204 w 564"/>
                    <a:gd name="T5" fmla="*/ 480 h 552"/>
                    <a:gd name="T6" fmla="*/ 0 w 564"/>
                    <a:gd name="T7" fmla="*/ 552 h 55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64" h="552">
                      <a:moveTo>
                        <a:pt x="564" y="0"/>
                      </a:moveTo>
                      <a:cubicBezTo>
                        <a:pt x="528" y="98"/>
                        <a:pt x="492" y="196"/>
                        <a:pt x="432" y="276"/>
                      </a:cubicBezTo>
                      <a:cubicBezTo>
                        <a:pt x="372" y="356"/>
                        <a:pt x="276" y="434"/>
                        <a:pt x="204" y="480"/>
                      </a:cubicBezTo>
                      <a:cubicBezTo>
                        <a:pt x="132" y="526"/>
                        <a:pt x="34" y="540"/>
                        <a:pt x="0" y="552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0000FF"/>
                  </a:solidFill>
                  <a:prstDash val="solid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34" name="Freeform 56"/>
                <p:cNvSpPr/>
                <p:nvPr/>
              </p:nvSpPr>
              <p:spPr bwMode="auto">
                <a:xfrm flipH="1">
                  <a:off x="1760" y="2988"/>
                  <a:ext cx="496" cy="552"/>
                </a:xfrm>
                <a:custGeom>
                  <a:avLst/>
                  <a:gdLst>
                    <a:gd name="T0" fmla="*/ 201 w 564"/>
                    <a:gd name="T1" fmla="*/ 0 h 552"/>
                    <a:gd name="T2" fmla="*/ 156 w 564"/>
                    <a:gd name="T3" fmla="*/ 276 h 552"/>
                    <a:gd name="T4" fmla="*/ 72 w 564"/>
                    <a:gd name="T5" fmla="*/ 480 h 552"/>
                    <a:gd name="T6" fmla="*/ 0 w 564"/>
                    <a:gd name="T7" fmla="*/ 552 h 552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64" h="552">
                      <a:moveTo>
                        <a:pt x="564" y="0"/>
                      </a:moveTo>
                      <a:cubicBezTo>
                        <a:pt x="528" y="98"/>
                        <a:pt x="492" y="196"/>
                        <a:pt x="432" y="276"/>
                      </a:cubicBezTo>
                      <a:cubicBezTo>
                        <a:pt x="372" y="356"/>
                        <a:pt x="276" y="434"/>
                        <a:pt x="204" y="480"/>
                      </a:cubicBezTo>
                      <a:cubicBezTo>
                        <a:pt x="132" y="526"/>
                        <a:pt x="34" y="540"/>
                        <a:pt x="0" y="552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0000FF"/>
                  </a:solidFill>
                  <a:prstDash val="solid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14735" name="Freeform 57"/>
                <p:cNvSpPr/>
                <p:nvPr/>
              </p:nvSpPr>
              <p:spPr bwMode="auto">
                <a:xfrm flipH="1">
                  <a:off x="1452" y="2776"/>
                  <a:ext cx="312" cy="248"/>
                </a:xfrm>
                <a:custGeom>
                  <a:avLst/>
                  <a:gdLst>
                    <a:gd name="T0" fmla="*/ 0 w 228"/>
                    <a:gd name="T1" fmla="*/ 40 h 320"/>
                    <a:gd name="T2" fmla="*/ 298 w 228"/>
                    <a:gd name="T3" fmla="*/ 26 h 320"/>
                    <a:gd name="T4" fmla="*/ 1174 w 228"/>
                    <a:gd name="T5" fmla="*/ 2 h 320"/>
                    <a:gd name="T6" fmla="*/ 2801 w 228"/>
                    <a:gd name="T7" fmla="*/ 41 h 32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228" h="320">
                      <a:moveTo>
                        <a:pt x="0" y="308"/>
                      </a:moveTo>
                      <a:cubicBezTo>
                        <a:pt x="4" y="278"/>
                        <a:pt x="8" y="248"/>
                        <a:pt x="24" y="200"/>
                      </a:cubicBezTo>
                      <a:cubicBezTo>
                        <a:pt x="40" y="152"/>
                        <a:pt x="62" y="0"/>
                        <a:pt x="96" y="20"/>
                      </a:cubicBezTo>
                      <a:cubicBezTo>
                        <a:pt x="130" y="40"/>
                        <a:pt x="179" y="180"/>
                        <a:pt x="228" y="320"/>
                      </a:cubicBezTo>
                    </a:path>
                  </a:pathLst>
                </a:custGeom>
                <a:noFill/>
                <a:ln w="38100" cap="flat" cmpd="sng">
                  <a:solidFill>
                    <a:srgbClr val="0000FF"/>
                  </a:solidFill>
                  <a:prstDash val="solid"/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4707" name="Group 58"/>
            <p:cNvGrpSpPr/>
            <p:nvPr/>
          </p:nvGrpSpPr>
          <p:grpSpPr bwMode="auto">
            <a:xfrm>
              <a:off x="1526" y="2579"/>
              <a:ext cx="1452" cy="1141"/>
              <a:chOff x="1934" y="1139"/>
              <a:chExt cx="1452" cy="1141"/>
            </a:xfrm>
          </p:grpSpPr>
          <p:sp>
            <p:nvSpPr>
              <p:cNvPr id="114710" name="Line 59"/>
              <p:cNvSpPr>
                <a:spLocks noChangeShapeType="1"/>
              </p:cNvSpPr>
              <p:nvPr/>
            </p:nvSpPr>
            <p:spPr bwMode="auto">
              <a:xfrm>
                <a:off x="2136" y="1812"/>
                <a:ext cx="1092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711" name="Line 60"/>
              <p:cNvSpPr>
                <a:spLocks noChangeShapeType="1"/>
              </p:cNvSpPr>
              <p:nvPr/>
            </p:nvSpPr>
            <p:spPr bwMode="auto">
              <a:xfrm flipH="1" flipV="1">
                <a:off x="2148" y="1152"/>
                <a:ext cx="0" cy="112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712" name="Rectangle 61"/>
              <p:cNvSpPr>
                <a:spLocks noChangeArrowheads="1"/>
              </p:cNvSpPr>
              <p:nvPr/>
            </p:nvSpPr>
            <p:spPr bwMode="auto">
              <a:xfrm>
                <a:off x="1934" y="165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400" b="1" i="1">
                    <a:ea typeface="楷体_GB2312" pitchFamily="49" charset="-122"/>
                  </a:rPr>
                  <a:t>o</a:t>
                </a:r>
                <a:endParaRPr kumimoji="1" lang="en-US" altLang="zh-CN" sz="2400" b="1" i="1">
                  <a:ea typeface="楷体_GB2312" pitchFamily="49" charset="-122"/>
                </a:endParaRPr>
              </a:p>
            </p:txBody>
          </p:sp>
          <p:sp>
            <p:nvSpPr>
              <p:cNvPr id="114713" name="Rectangle 62"/>
              <p:cNvSpPr>
                <a:spLocks noChangeArrowheads="1"/>
              </p:cNvSpPr>
              <p:nvPr/>
            </p:nvSpPr>
            <p:spPr bwMode="auto">
              <a:xfrm>
                <a:off x="3122" y="1788"/>
                <a:ext cx="26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400" b="1" i="1">
                    <a:ea typeface="楷体_GB2312" pitchFamily="49" charset="-122"/>
                  </a:rPr>
                  <a:t>f</a:t>
                </a:r>
                <a:endParaRPr kumimoji="1" lang="en-US" altLang="zh-CN" sz="2400" b="1" i="1">
                  <a:ea typeface="楷体_GB2312" pitchFamily="49" charset="-122"/>
                </a:endParaRPr>
              </a:p>
            </p:txBody>
          </p:sp>
          <p:graphicFrame>
            <p:nvGraphicFramePr>
              <p:cNvPr id="114714" name="Object 63"/>
              <p:cNvGraphicFramePr>
                <a:graphicFrameLocks noChangeAspect="1"/>
              </p:cNvGraphicFramePr>
              <p:nvPr/>
            </p:nvGraphicFramePr>
            <p:xfrm>
              <a:off x="2654" y="1531"/>
              <a:ext cx="280" cy="31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898" name="公式" r:id="rId15" imgW="128905" imgH="172085" progId="Equation.3">
                      <p:embed/>
                    </p:oleObj>
                  </mc:Choice>
                  <mc:Fallback>
                    <p:oleObj name="公式" r:id="rId15" imgW="128905" imgH="172085" progId="Equation.3">
                      <p:embed/>
                      <p:pic>
                        <p:nvPicPr>
                          <p:cNvPr id="0" name="Object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54" y="1531"/>
                            <a:ext cx="280" cy="31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4715" name="Object 64"/>
              <p:cNvGraphicFramePr>
                <a:graphicFrameLocks noChangeAspect="1"/>
              </p:cNvGraphicFramePr>
              <p:nvPr/>
            </p:nvGraphicFramePr>
            <p:xfrm>
              <a:off x="2219" y="1139"/>
              <a:ext cx="178" cy="2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4899" name="公式" r:id="rId17" imgW="139700" imgH="165100" progId="Equation.3">
                      <p:embed/>
                    </p:oleObj>
                  </mc:Choice>
                  <mc:Fallback>
                    <p:oleObj name="公式" r:id="rId17" imgW="139700" imgH="165100" progId="Equation.3">
                      <p:embed/>
                      <p:pic>
                        <p:nvPicPr>
                          <p:cNvPr id="0" name="Object 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19" y="1139"/>
                            <a:ext cx="178" cy="20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4716" name="Line 65"/>
              <p:cNvSpPr>
                <a:spLocks noChangeShapeType="1"/>
              </p:cNvSpPr>
              <p:nvPr/>
            </p:nvSpPr>
            <p:spPr bwMode="auto">
              <a:xfrm rot="5400000" flipV="1">
                <a:off x="2544" y="1044"/>
                <a:ext cx="24" cy="876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717" name="Line 66"/>
              <p:cNvSpPr>
                <a:spLocks noChangeShapeType="1"/>
              </p:cNvSpPr>
              <p:nvPr/>
            </p:nvSpPr>
            <p:spPr bwMode="auto">
              <a:xfrm>
                <a:off x="2664" y="1404"/>
                <a:ext cx="0" cy="768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718" name="Freeform 67"/>
              <p:cNvSpPr/>
              <p:nvPr/>
            </p:nvSpPr>
            <p:spPr bwMode="auto">
              <a:xfrm rot="-5400000">
                <a:off x="2322" y="1475"/>
                <a:ext cx="322" cy="379"/>
              </a:xfrm>
              <a:custGeom>
                <a:avLst/>
                <a:gdLst>
                  <a:gd name="T0" fmla="*/ 6 w 564"/>
                  <a:gd name="T1" fmla="*/ 0 h 552"/>
                  <a:gd name="T2" fmla="*/ 5 w 564"/>
                  <a:gd name="T3" fmla="*/ 14 h 552"/>
                  <a:gd name="T4" fmla="*/ 2 w 564"/>
                  <a:gd name="T5" fmla="*/ 23 h 552"/>
                  <a:gd name="T6" fmla="*/ 0 w 564"/>
                  <a:gd name="T7" fmla="*/ 27 h 55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64" h="552">
                    <a:moveTo>
                      <a:pt x="564" y="0"/>
                    </a:moveTo>
                    <a:cubicBezTo>
                      <a:pt x="528" y="98"/>
                      <a:pt x="492" y="196"/>
                      <a:pt x="432" y="276"/>
                    </a:cubicBezTo>
                    <a:cubicBezTo>
                      <a:pt x="372" y="356"/>
                      <a:pt x="276" y="434"/>
                      <a:pt x="204" y="480"/>
                    </a:cubicBezTo>
                    <a:cubicBezTo>
                      <a:pt x="132" y="526"/>
                      <a:pt x="34" y="540"/>
                      <a:pt x="0" y="552"/>
                    </a:cubicBezTo>
                  </a:path>
                </a:pathLst>
              </a:custGeom>
              <a:noFill/>
              <a:ln w="38100" cap="flat" cmpd="sng">
                <a:solidFill>
                  <a:srgbClr val="0000FF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719" name="Line 68"/>
              <p:cNvSpPr>
                <a:spLocks noChangeShapeType="1"/>
              </p:cNvSpPr>
              <p:nvPr/>
            </p:nvSpPr>
            <p:spPr bwMode="auto">
              <a:xfrm rot="5400000" flipV="1">
                <a:off x="2634" y="1662"/>
                <a:ext cx="12" cy="972"/>
              </a:xfrm>
              <a:prstGeom prst="line">
                <a:avLst/>
              </a:prstGeom>
              <a:noFill/>
              <a:ln w="25400">
                <a:solidFill>
                  <a:srgbClr val="008000"/>
                </a:solidFill>
                <a:prstDash val="dash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720" name="Freeform 69"/>
              <p:cNvSpPr/>
              <p:nvPr/>
            </p:nvSpPr>
            <p:spPr bwMode="auto">
              <a:xfrm rot="-5400000" flipH="1" flipV="1">
                <a:off x="2682" y="1739"/>
                <a:ext cx="322" cy="379"/>
              </a:xfrm>
              <a:custGeom>
                <a:avLst/>
                <a:gdLst>
                  <a:gd name="T0" fmla="*/ 6 w 564"/>
                  <a:gd name="T1" fmla="*/ 0 h 552"/>
                  <a:gd name="T2" fmla="*/ 5 w 564"/>
                  <a:gd name="T3" fmla="*/ 14 h 552"/>
                  <a:gd name="T4" fmla="*/ 2 w 564"/>
                  <a:gd name="T5" fmla="*/ 23 h 552"/>
                  <a:gd name="T6" fmla="*/ 0 w 564"/>
                  <a:gd name="T7" fmla="*/ 27 h 552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564" h="552">
                    <a:moveTo>
                      <a:pt x="564" y="0"/>
                    </a:moveTo>
                    <a:cubicBezTo>
                      <a:pt x="528" y="98"/>
                      <a:pt x="492" y="196"/>
                      <a:pt x="432" y="276"/>
                    </a:cubicBezTo>
                    <a:cubicBezTo>
                      <a:pt x="372" y="356"/>
                      <a:pt x="276" y="434"/>
                      <a:pt x="204" y="480"/>
                    </a:cubicBezTo>
                    <a:cubicBezTo>
                      <a:pt x="132" y="526"/>
                      <a:pt x="34" y="540"/>
                      <a:pt x="0" y="552"/>
                    </a:cubicBezTo>
                  </a:path>
                </a:pathLst>
              </a:custGeom>
              <a:noFill/>
              <a:ln w="38100" cap="flat" cmpd="sng">
                <a:solidFill>
                  <a:srgbClr val="0000FF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721" name="Freeform 70"/>
              <p:cNvSpPr/>
              <p:nvPr/>
            </p:nvSpPr>
            <p:spPr bwMode="auto">
              <a:xfrm>
                <a:off x="2196" y="1500"/>
                <a:ext cx="120" cy="12"/>
              </a:xfrm>
              <a:custGeom>
                <a:avLst/>
                <a:gdLst>
                  <a:gd name="T0" fmla="*/ 0 w 120"/>
                  <a:gd name="T1" fmla="*/ 0 h 12"/>
                  <a:gd name="T2" fmla="*/ 120 w 120"/>
                  <a:gd name="T3" fmla="*/ 12 h 1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20" h="12">
                    <a:moveTo>
                      <a:pt x="0" y="0"/>
                    </a:moveTo>
                    <a:cubicBezTo>
                      <a:pt x="50" y="5"/>
                      <a:pt x="100" y="10"/>
                      <a:pt x="120" y="12"/>
                    </a:cubicBezTo>
                  </a:path>
                </a:pathLst>
              </a:custGeom>
              <a:noFill/>
              <a:ln w="38100" cap="flat" cmpd="sng">
                <a:solidFill>
                  <a:srgbClr val="0000FF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4722" name="Freeform 71"/>
              <p:cNvSpPr/>
              <p:nvPr/>
            </p:nvSpPr>
            <p:spPr bwMode="auto">
              <a:xfrm flipH="1" flipV="1">
                <a:off x="3048" y="2088"/>
                <a:ext cx="120" cy="12"/>
              </a:xfrm>
              <a:custGeom>
                <a:avLst/>
                <a:gdLst>
                  <a:gd name="T0" fmla="*/ 0 w 120"/>
                  <a:gd name="T1" fmla="*/ 0 h 12"/>
                  <a:gd name="T2" fmla="*/ 120 w 120"/>
                  <a:gd name="T3" fmla="*/ 12 h 12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20" h="12">
                    <a:moveTo>
                      <a:pt x="0" y="0"/>
                    </a:moveTo>
                    <a:cubicBezTo>
                      <a:pt x="50" y="5"/>
                      <a:pt x="100" y="10"/>
                      <a:pt x="120" y="12"/>
                    </a:cubicBezTo>
                  </a:path>
                </a:pathLst>
              </a:custGeom>
              <a:noFill/>
              <a:ln w="38100" cap="flat" cmpd="sng">
                <a:solidFill>
                  <a:srgbClr val="0000FF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aphicFrame>
          <p:nvGraphicFramePr>
            <p:cNvPr id="114708" name="Object 72"/>
            <p:cNvGraphicFramePr>
              <a:graphicFrameLocks noChangeAspect="1"/>
            </p:cNvGraphicFramePr>
            <p:nvPr/>
          </p:nvGraphicFramePr>
          <p:xfrm>
            <a:off x="1409" y="2790"/>
            <a:ext cx="335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900" name="公式" r:id="rId19" imgW="215265" imgH="118110" progId="Equation.3">
                    <p:embed/>
                  </p:oleObj>
                </mc:Choice>
                <mc:Fallback>
                  <p:oleObj name="公式" r:id="rId19" imgW="215265" imgH="118110" progId="Equation.3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9" y="2790"/>
                          <a:ext cx="335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4709" name="Object 73"/>
            <p:cNvGraphicFramePr>
              <a:graphicFrameLocks noChangeAspect="1"/>
            </p:cNvGraphicFramePr>
            <p:nvPr/>
          </p:nvGraphicFramePr>
          <p:xfrm>
            <a:off x="1277" y="3438"/>
            <a:ext cx="479" cy="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901" name="公式" r:id="rId21" imgW="344170" imgH="118110" progId="Equation.3">
                    <p:embed/>
                  </p:oleObj>
                </mc:Choice>
                <mc:Fallback>
                  <p:oleObj name="公式" r:id="rId21" imgW="344170" imgH="118110" progId="Equation.3">
                    <p:embed/>
                    <p:pic>
                      <p:nvPicPr>
                        <p:cNvPr id="0" name="Object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7" y="3438"/>
                          <a:ext cx="479" cy="2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86154" name="Group 74"/>
          <p:cNvGrpSpPr/>
          <p:nvPr/>
        </p:nvGrpSpPr>
        <p:grpSpPr bwMode="auto">
          <a:xfrm>
            <a:off x="1390650" y="1504950"/>
            <a:ext cx="857250" cy="1714500"/>
            <a:chOff x="876" y="948"/>
            <a:chExt cx="540" cy="1080"/>
          </a:xfrm>
        </p:grpSpPr>
        <p:sp>
          <p:nvSpPr>
            <p:cNvPr id="114703" name="Line 75"/>
            <p:cNvSpPr>
              <a:spLocks noChangeShapeType="1"/>
            </p:cNvSpPr>
            <p:nvPr/>
          </p:nvSpPr>
          <p:spPr bwMode="auto">
            <a:xfrm flipV="1">
              <a:off x="1068" y="948"/>
              <a:ext cx="348" cy="252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04" name="Line 76"/>
            <p:cNvSpPr>
              <a:spLocks noChangeShapeType="1"/>
            </p:cNvSpPr>
            <p:nvPr/>
          </p:nvSpPr>
          <p:spPr bwMode="auto">
            <a:xfrm flipV="1">
              <a:off x="876" y="1848"/>
              <a:ext cx="348" cy="18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05" name="Line 77"/>
            <p:cNvSpPr>
              <a:spLocks noChangeShapeType="1"/>
            </p:cNvSpPr>
            <p:nvPr/>
          </p:nvSpPr>
          <p:spPr bwMode="auto">
            <a:xfrm flipV="1">
              <a:off x="900" y="1176"/>
              <a:ext cx="180" cy="840"/>
            </a:xfrm>
            <a:prstGeom prst="line">
              <a:avLst/>
            </a:prstGeom>
            <a:noFill/>
            <a:ln w="25400">
              <a:solidFill>
                <a:srgbClr val="008000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86158" name="Group 78"/>
          <p:cNvGrpSpPr/>
          <p:nvPr/>
        </p:nvGrpSpPr>
        <p:grpSpPr bwMode="auto">
          <a:xfrm>
            <a:off x="1847850" y="1924050"/>
            <a:ext cx="752475" cy="1323975"/>
            <a:chOff x="1164" y="1212"/>
            <a:chExt cx="474" cy="834"/>
          </a:xfrm>
        </p:grpSpPr>
        <p:sp>
          <p:nvSpPr>
            <p:cNvPr id="114700" name="Line 79"/>
            <p:cNvSpPr>
              <a:spLocks noChangeShapeType="1"/>
            </p:cNvSpPr>
            <p:nvPr/>
          </p:nvSpPr>
          <p:spPr bwMode="auto">
            <a:xfrm flipV="1">
              <a:off x="1164" y="1212"/>
              <a:ext cx="216" cy="26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01" name="Line 80"/>
            <p:cNvSpPr>
              <a:spLocks noChangeShapeType="1"/>
            </p:cNvSpPr>
            <p:nvPr/>
          </p:nvSpPr>
          <p:spPr bwMode="auto">
            <a:xfrm flipV="1">
              <a:off x="1440" y="1764"/>
              <a:ext cx="198" cy="264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4702" name="Line 81"/>
            <p:cNvSpPr>
              <a:spLocks noChangeShapeType="1"/>
            </p:cNvSpPr>
            <p:nvPr/>
          </p:nvSpPr>
          <p:spPr bwMode="auto">
            <a:xfrm>
              <a:off x="1164" y="1476"/>
              <a:ext cx="282" cy="570"/>
            </a:xfrm>
            <a:prstGeom prst="line">
              <a:avLst/>
            </a:prstGeom>
            <a:noFill/>
            <a:ln w="25400">
              <a:solidFill>
                <a:srgbClr val="0000FF"/>
              </a:solidFill>
              <a:prstDash val="dash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8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86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86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86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082" grpId="0" autoUpdateAnimBg="0"/>
      <p:bldP spid="686118" grpId="0" autoUpdateAnimBg="0"/>
      <p:bldP spid="686119" grpId="0" autoUpdateAnimBg="0"/>
      <p:bldP spid="686122" grpId="0" autoUpdateAnimBg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7106" name="Object 2"/>
          <p:cNvGraphicFramePr>
            <a:graphicFrameLocks noChangeAspect="1"/>
          </p:cNvGraphicFramePr>
          <p:nvPr/>
        </p:nvGraphicFramePr>
        <p:xfrm>
          <a:off x="4203700" y="2073275"/>
          <a:ext cx="3354388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57" name="公式" r:id="rId1" imgW="1581150" imgH="419735" progId="Equation.3">
                  <p:embed/>
                </p:oleObj>
              </mc:Choice>
              <mc:Fallback>
                <p:oleObj name="公式" r:id="rId1" imgW="1581150" imgH="41973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3700" y="2073275"/>
                        <a:ext cx="3354388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107" name="Object 3"/>
          <p:cNvGraphicFramePr>
            <a:graphicFrameLocks noChangeAspect="1"/>
          </p:cNvGraphicFramePr>
          <p:nvPr/>
        </p:nvGraphicFramePr>
        <p:xfrm>
          <a:off x="3863975" y="3744913"/>
          <a:ext cx="44164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58" name="公式" r:id="rId3" imgW="2011680" imgH="172085" progId="Equation.3">
                  <p:embed/>
                </p:oleObj>
              </mc:Choice>
              <mc:Fallback>
                <p:oleObj name="公式" r:id="rId3" imgW="2011680" imgH="17208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5" y="3744913"/>
                        <a:ext cx="44164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7108" name="Group 4"/>
          <p:cNvGrpSpPr/>
          <p:nvPr/>
        </p:nvGrpSpPr>
        <p:grpSpPr bwMode="auto">
          <a:xfrm>
            <a:off x="441325" y="1103313"/>
            <a:ext cx="3330575" cy="3578225"/>
            <a:chOff x="278" y="695"/>
            <a:chExt cx="2098" cy="2254"/>
          </a:xfrm>
        </p:grpSpPr>
        <p:grpSp>
          <p:nvGrpSpPr>
            <p:cNvPr id="115723" name="Group 5"/>
            <p:cNvGrpSpPr/>
            <p:nvPr/>
          </p:nvGrpSpPr>
          <p:grpSpPr bwMode="auto">
            <a:xfrm>
              <a:off x="278" y="695"/>
              <a:ext cx="2098" cy="2254"/>
              <a:chOff x="278" y="695"/>
              <a:chExt cx="2098" cy="2254"/>
            </a:xfrm>
          </p:grpSpPr>
          <p:sp>
            <p:nvSpPr>
              <p:cNvPr id="115725" name="Line 6"/>
              <p:cNvSpPr>
                <a:spLocks noChangeShapeType="1"/>
              </p:cNvSpPr>
              <p:nvPr/>
            </p:nvSpPr>
            <p:spPr bwMode="auto">
              <a:xfrm>
                <a:off x="2082" y="2163"/>
                <a:ext cx="0" cy="11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726" name="Rectangle 7"/>
              <p:cNvSpPr>
                <a:spLocks noChangeArrowheads="1"/>
              </p:cNvSpPr>
              <p:nvPr/>
            </p:nvSpPr>
            <p:spPr bwMode="auto">
              <a:xfrm>
                <a:off x="1156" y="1269"/>
                <a:ext cx="609" cy="762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5727" name="Line 8"/>
              <p:cNvSpPr>
                <a:spLocks noChangeShapeType="1"/>
              </p:cNvSpPr>
              <p:nvPr/>
            </p:nvSpPr>
            <p:spPr bwMode="auto">
              <a:xfrm>
                <a:off x="1765" y="1643"/>
                <a:ext cx="30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5728" name="Line 9"/>
              <p:cNvSpPr>
                <a:spLocks noChangeShapeType="1"/>
              </p:cNvSpPr>
              <p:nvPr/>
            </p:nvSpPr>
            <p:spPr bwMode="auto">
              <a:xfrm>
                <a:off x="880" y="1859"/>
                <a:ext cx="280" cy="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5729" name="Line 10"/>
              <p:cNvSpPr>
                <a:spLocks noChangeShapeType="1"/>
              </p:cNvSpPr>
              <p:nvPr/>
            </p:nvSpPr>
            <p:spPr bwMode="auto">
              <a:xfrm>
                <a:off x="345" y="1502"/>
                <a:ext cx="81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5730" name="Text Box 11"/>
              <p:cNvSpPr txBox="1">
                <a:spLocks noChangeArrowheads="1"/>
              </p:cNvSpPr>
              <p:nvPr/>
            </p:nvSpPr>
            <p:spPr bwMode="auto">
              <a:xfrm>
                <a:off x="1146" y="1189"/>
                <a:ext cx="273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3200" b="1">
                    <a:solidFill>
                      <a:srgbClr val="FF3300"/>
                    </a:solidFill>
                    <a:ea typeface="楷体_GB2312" pitchFamily="49" charset="-122"/>
                  </a:rPr>
                  <a:t>_</a:t>
                </a:r>
                <a:endParaRPr kumimoji="1" lang="en-US" altLang="zh-CN" sz="3200" b="1">
                  <a:solidFill>
                    <a:srgbClr val="FF33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15731" name="Text Box 12"/>
              <p:cNvSpPr txBox="1">
                <a:spLocks noChangeArrowheads="1"/>
              </p:cNvSpPr>
              <p:nvPr/>
            </p:nvSpPr>
            <p:spPr bwMode="auto">
              <a:xfrm>
                <a:off x="1158" y="1656"/>
                <a:ext cx="297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3200" b="1">
                    <a:solidFill>
                      <a:srgbClr val="FF3300"/>
                    </a:solidFill>
                    <a:ea typeface="楷体_GB2312" pitchFamily="49" charset="-122"/>
                  </a:rPr>
                  <a:t>+</a:t>
                </a:r>
                <a:endParaRPr kumimoji="1" lang="en-US" altLang="zh-CN" sz="3200" b="1">
                  <a:solidFill>
                    <a:srgbClr val="FF33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15732" name="Text Box 13"/>
              <p:cNvSpPr txBox="1">
                <a:spLocks noChangeArrowheads="1"/>
              </p:cNvSpPr>
              <p:nvPr/>
            </p:nvSpPr>
            <p:spPr bwMode="auto">
              <a:xfrm rot="5400000">
                <a:off x="1336" y="1248"/>
                <a:ext cx="221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800" b="1">
                    <a:ea typeface="楷体_GB2312" pitchFamily="49" charset="-122"/>
                    <a:sym typeface="Symbol" panose="05050102010706020507" pitchFamily="18" charset="2"/>
                  </a:rPr>
                  <a:t></a:t>
                </a:r>
                <a:endParaRPr kumimoji="1"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15733" name="Text Box 14"/>
              <p:cNvSpPr txBox="1">
                <a:spLocks noChangeArrowheads="1"/>
              </p:cNvSpPr>
              <p:nvPr/>
            </p:nvSpPr>
            <p:spPr bwMode="auto">
              <a:xfrm>
                <a:off x="1521" y="1441"/>
                <a:ext cx="274" cy="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3200" b="1">
                    <a:solidFill>
                      <a:srgbClr val="FF3300"/>
                    </a:solidFill>
                    <a:ea typeface="楷体_GB2312" pitchFamily="49" charset="-122"/>
                  </a:rPr>
                  <a:t>+</a:t>
                </a:r>
                <a:endParaRPr kumimoji="1" lang="en-US" altLang="zh-CN" sz="3200" b="1">
                  <a:solidFill>
                    <a:srgbClr val="FF33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15734" name="Oval 15"/>
              <p:cNvSpPr>
                <a:spLocks noChangeArrowheads="1"/>
              </p:cNvSpPr>
              <p:nvPr/>
            </p:nvSpPr>
            <p:spPr bwMode="auto">
              <a:xfrm>
                <a:off x="2070" y="1612"/>
                <a:ext cx="51" cy="4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5735" name="Text Box 16"/>
              <p:cNvSpPr txBox="1">
                <a:spLocks noChangeArrowheads="1"/>
              </p:cNvSpPr>
              <p:nvPr/>
            </p:nvSpPr>
            <p:spPr bwMode="auto">
              <a:xfrm>
                <a:off x="1497" y="1226"/>
                <a:ext cx="36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800" b="1">
                    <a:ea typeface="楷体_GB2312" pitchFamily="49" charset="-122"/>
                    <a:sym typeface="Symbol" panose="05050102010706020507" pitchFamily="18" charset="2"/>
                  </a:rPr>
                  <a:t></a:t>
                </a:r>
                <a:endParaRPr kumimoji="1" lang="en-US" altLang="zh-CN" sz="2800" b="1">
                  <a:ea typeface="楷体_GB2312" pitchFamily="49" charset="-122"/>
                </a:endParaRPr>
              </a:p>
            </p:txBody>
          </p:sp>
          <p:sp>
            <p:nvSpPr>
              <p:cNvPr id="115736" name="Line 17"/>
              <p:cNvSpPr>
                <a:spLocks noChangeShapeType="1"/>
              </p:cNvSpPr>
              <p:nvPr/>
            </p:nvSpPr>
            <p:spPr bwMode="auto">
              <a:xfrm>
                <a:off x="970" y="1041"/>
                <a:ext cx="93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5737" name="Line 18"/>
              <p:cNvSpPr>
                <a:spLocks noChangeShapeType="1"/>
              </p:cNvSpPr>
              <p:nvPr/>
            </p:nvSpPr>
            <p:spPr bwMode="auto">
              <a:xfrm flipH="1">
                <a:off x="1893" y="1037"/>
                <a:ext cx="4" cy="121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5738" name="Line 19"/>
              <p:cNvSpPr>
                <a:spLocks noChangeShapeType="1"/>
              </p:cNvSpPr>
              <p:nvPr/>
            </p:nvSpPr>
            <p:spPr bwMode="auto">
              <a:xfrm>
                <a:off x="979" y="1041"/>
                <a:ext cx="0" cy="46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5739" name="Oval 20"/>
              <p:cNvSpPr>
                <a:spLocks noChangeArrowheads="1"/>
              </p:cNvSpPr>
              <p:nvPr/>
            </p:nvSpPr>
            <p:spPr bwMode="auto">
              <a:xfrm>
                <a:off x="949" y="1471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5740" name="Oval 21"/>
              <p:cNvSpPr>
                <a:spLocks noChangeArrowheads="1"/>
              </p:cNvSpPr>
              <p:nvPr/>
            </p:nvSpPr>
            <p:spPr bwMode="auto">
              <a:xfrm>
                <a:off x="1871" y="1612"/>
                <a:ext cx="50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15741" name="Text Box 22"/>
              <p:cNvSpPr txBox="1">
                <a:spLocks noChangeArrowheads="1"/>
              </p:cNvSpPr>
              <p:nvPr/>
            </p:nvSpPr>
            <p:spPr bwMode="auto">
              <a:xfrm>
                <a:off x="1372" y="695"/>
                <a:ext cx="37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400" b="1" i="1">
                    <a:ea typeface="楷体_GB2312" pitchFamily="49" charset="-122"/>
                  </a:rPr>
                  <a:t>R</a:t>
                </a:r>
                <a:r>
                  <a:rPr kumimoji="1" lang="en-US" altLang="zh-CN" sz="2400" b="1" baseline="-25000">
                    <a:ea typeface="楷体_GB2312" pitchFamily="49" charset="-122"/>
                  </a:rPr>
                  <a:t>F</a:t>
                </a:r>
                <a:endParaRPr kumimoji="1" lang="en-US" altLang="zh-CN" sz="2400" b="1">
                  <a:ea typeface="楷体_GB2312" pitchFamily="49" charset="-122"/>
                </a:endParaRPr>
              </a:p>
            </p:txBody>
          </p:sp>
          <p:sp>
            <p:nvSpPr>
              <p:cNvPr id="115742" name="Text Box 23"/>
              <p:cNvSpPr txBox="1">
                <a:spLocks noChangeArrowheads="1"/>
              </p:cNvSpPr>
              <p:nvPr/>
            </p:nvSpPr>
            <p:spPr bwMode="auto">
              <a:xfrm>
                <a:off x="2012" y="1302"/>
                <a:ext cx="36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800" b="1" i="1">
                    <a:solidFill>
                      <a:srgbClr val="FF3300"/>
                    </a:solidFill>
                    <a:ea typeface="楷体_GB2312" pitchFamily="49" charset="-122"/>
                  </a:rPr>
                  <a:t>u</a:t>
                </a:r>
                <a:r>
                  <a:rPr kumimoji="1" lang="en-US" altLang="zh-CN" sz="2800" b="1" baseline="-25000">
                    <a:solidFill>
                      <a:srgbClr val="FF3300"/>
                    </a:solidFill>
                    <a:ea typeface="楷体_GB2312" pitchFamily="49" charset="-122"/>
                  </a:rPr>
                  <a:t>o</a:t>
                </a:r>
                <a:endParaRPr kumimoji="1" lang="en-US" altLang="zh-CN" sz="2800" b="1">
                  <a:solidFill>
                    <a:srgbClr val="FF33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15743" name="Text Box 24"/>
              <p:cNvSpPr txBox="1">
                <a:spLocks noChangeArrowheads="1"/>
              </p:cNvSpPr>
              <p:nvPr/>
            </p:nvSpPr>
            <p:spPr bwMode="auto">
              <a:xfrm>
                <a:off x="372" y="2374"/>
                <a:ext cx="24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400" b="1" i="1">
                    <a:ea typeface="楷体_GB2312" pitchFamily="49" charset="-122"/>
                  </a:rPr>
                  <a:t>R</a:t>
                </a:r>
                <a:endParaRPr kumimoji="1" lang="en-US" altLang="zh-CN" sz="2400" b="1" i="1">
                  <a:ea typeface="楷体_GB2312" pitchFamily="49" charset="-122"/>
                </a:endParaRPr>
              </a:p>
            </p:txBody>
          </p:sp>
          <p:sp useBgFill="1">
            <p:nvSpPr>
              <p:cNvPr id="115744" name="Rectangle 25"/>
              <p:cNvSpPr>
                <a:spLocks noChangeArrowheads="1"/>
              </p:cNvSpPr>
              <p:nvPr/>
            </p:nvSpPr>
            <p:spPr bwMode="auto">
              <a:xfrm rot="16200000" flipH="1">
                <a:off x="1406" y="955"/>
                <a:ext cx="68" cy="181"/>
              </a:xfrm>
              <a:prstGeom prst="rect">
                <a:avLst/>
              </a:prstGeom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745" name="Line 26"/>
              <p:cNvSpPr>
                <a:spLocks noChangeShapeType="1"/>
              </p:cNvSpPr>
              <p:nvPr/>
            </p:nvSpPr>
            <p:spPr bwMode="auto">
              <a:xfrm>
                <a:off x="278" y="1648"/>
                <a:ext cx="161" cy="2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746" name="Line 27"/>
              <p:cNvSpPr>
                <a:spLocks noChangeShapeType="1"/>
              </p:cNvSpPr>
              <p:nvPr/>
            </p:nvSpPr>
            <p:spPr bwMode="auto">
              <a:xfrm flipH="1">
                <a:off x="1068" y="2252"/>
                <a:ext cx="83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747" name="Line 28"/>
              <p:cNvSpPr>
                <a:spLocks noChangeShapeType="1"/>
              </p:cNvSpPr>
              <p:nvPr/>
            </p:nvSpPr>
            <p:spPr bwMode="auto">
              <a:xfrm>
                <a:off x="647" y="2254"/>
                <a:ext cx="50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748" name="Line 29"/>
              <p:cNvSpPr>
                <a:spLocks noChangeShapeType="1"/>
              </p:cNvSpPr>
              <p:nvPr/>
            </p:nvSpPr>
            <p:spPr bwMode="auto">
              <a:xfrm>
                <a:off x="658" y="2242"/>
                <a:ext cx="0" cy="54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749" name="Line 30"/>
              <p:cNvSpPr>
                <a:spLocks noChangeShapeType="1"/>
              </p:cNvSpPr>
              <p:nvPr/>
            </p:nvSpPr>
            <p:spPr bwMode="auto">
              <a:xfrm>
                <a:off x="647" y="2776"/>
                <a:ext cx="50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750" name="Line 31"/>
              <p:cNvSpPr>
                <a:spLocks noChangeShapeType="1"/>
              </p:cNvSpPr>
              <p:nvPr/>
            </p:nvSpPr>
            <p:spPr bwMode="auto">
              <a:xfrm>
                <a:off x="1144" y="2242"/>
                <a:ext cx="0" cy="53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 useBgFill="1">
            <p:nvSpPr>
              <p:cNvPr id="115751" name="Rectangle 32"/>
              <p:cNvSpPr>
                <a:spLocks noChangeArrowheads="1"/>
              </p:cNvSpPr>
              <p:nvPr/>
            </p:nvSpPr>
            <p:spPr bwMode="auto">
              <a:xfrm rot="-5400000">
                <a:off x="1415" y="2154"/>
                <a:ext cx="74" cy="191"/>
              </a:xfrm>
              <a:prstGeom prst="rect">
                <a:avLst/>
              </a:prstGeom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 useBgFill="1">
            <p:nvSpPr>
              <p:cNvPr id="115752" name="Rectangle 33"/>
              <p:cNvSpPr>
                <a:spLocks noChangeArrowheads="1"/>
              </p:cNvSpPr>
              <p:nvPr/>
            </p:nvSpPr>
            <p:spPr bwMode="auto">
              <a:xfrm>
                <a:off x="628" y="2438"/>
                <a:ext cx="68" cy="181"/>
              </a:xfrm>
              <a:prstGeom prst="rect">
                <a:avLst/>
              </a:prstGeom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15753" name="Group 34"/>
              <p:cNvGrpSpPr/>
              <p:nvPr/>
            </p:nvGrpSpPr>
            <p:grpSpPr bwMode="auto">
              <a:xfrm rot="-5400000">
                <a:off x="1641" y="2216"/>
                <a:ext cx="168" cy="57"/>
                <a:chOff x="2874" y="2736"/>
                <a:chExt cx="192" cy="78"/>
              </a:xfrm>
            </p:grpSpPr>
            <p:sp>
              <p:nvSpPr>
                <p:cNvPr id="115777" name="Rectangle 35"/>
                <p:cNvSpPr>
                  <a:spLocks noChangeArrowheads="1"/>
                </p:cNvSpPr>
                <p:nvPr/>
              </p:nvSpPr>
              <p:spPr bwMode="auto">
                <a:xfrm>
                  <a:off x="2880" y="2736"/>
                  <a:ext cx="180" cy="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5778" name="Line 36"/>
                <p:cNvSpPr>
                  <a:spLocks noChangeShapeType="1"/>
                </p:cNvSpPr>
                <p:nvPr/>
              </p:nvSpPr>
              <p:spPr bwMode="auto">
                <a:xfrm>
                  <a:off x="2874" y="2736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5779" name="Line 37"/>
                <p:cNvSpPr>
                  <a:spLocks noChangeShapeType="1"/>
                </p:cNvSpPr>
                <p:nvPr/>
              </p:nvSpPr>
              <p:spPr bwMode="auto">
                <a:xfrm>
                  <a:off x="2874" y="2814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15754" name="Group 38"/>
              <p:cNvGrpSpPr/>
              <p:nvPr/>
            </p:nvGrpSpPr>
            <p:grpSpPr bwMode="auto">
              <a:xfrm>
                <a:off x="1059" y="2506"/>
                <a:ext cx="169" cy="56"/>
                <a:chOff x="2874" y="2736"/>
                <a:chExt cx="192" cy="78"/>
              </a:xfrm>
            </p:grpSpPr>
            <p:sp>
              <p:nvSpPr>
                <p:cNvPr id="115774" name="Rectangle 39"/>
                <p:cNvSpPr>
                  <a:spLocks noChangeArrowheads="1"/>
                </p:cNvSpPr>
                <p:nvPr/>
              </p:nvSpPr>
              <p:spPr bwMode="auto">
                <a:xfrm>
                  <a:off x="2880" y="2736"/>
                  <a:ext cx="180" cy="72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38100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5775" name="Line 40"/>
                <p:cNvSpPr>
                  <a:spLocks noChangeShapeType="1"/>
                </p:cNvSpPr>
                <p:nvPr/>
              </p:nvSpPr>
              <p:spPr bwMode="auto">
                <a:xfrm>
                  <a:off x="2874" y="2736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15776" name="Line 41"/>
                <p:cNvSpPr>
                  <a:spLocks noChangeShapeType="1"/>
                </p:cNvSpPr>
                <p:nvPr/>
              </p:nvSpPr>
              <p:spPr bwMode="auto">
                <a:xfrm>
                  <a:off x="2874" y="2814"/>
                  <a:ext cx="192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15755" name="Oval 42"/>
              <p:cNvSpPr>
                <a:spLocks noChangeArrowheads="1"/>
              </p:cNvSpPr>
              <p:nvPr/>
            </p:nvSpPr>
            <p:spPr bwMode="auto">
              <a:xfrm>
                <a:off x="860" y="2220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756" name="Oval 43"/>
              <p:cNvSpPr>
                <a:spLocks noChangeArrowheads="1"/>
              </p:cNvSpPr>
              <p:nvPr/>
            </p:nvSpPr>
            <p:spPr bwMode="auto">
              <a:xfrm>
                <a:off x="863" y="2747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757" name="Text Box 44"/>
              <p:cNvSpPr txBox="1">
                <a:spLocks noChangeArrowheads="1"/>
              </p:cNvSpPr>
              <p:nvPr/>
            </p:nvSpPr>
            <p:spPr bwMode="auto">
              <a:xfrm>
                <a:off x="1312" y="2272"/>
                <a:ext cx="3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400" b="1" i="1">
                    <a:ea typeface="楷体_GB2312" pitchFamily="49" charset="-122"/>
                  </a:rPr>
                  <a:t>R</a:t>
                </a:r>
                <a:endParaRPr kumimoji="1" lang="en-US" altLang="zh-CN" sz="2400" b="1" i="1">
                  <a:ea typeface="楷体_GB2312" pitchFamily="49" charset="-122"/>
                </a:endParaRPr>
              </a:p>
            </p:txBody>
          </p:sp>
          <p:sp>
            <p:nvSpPr>
              <p:cNvPr id="115758" name="Text Box 45"/>
              <p:cNvSpPr txBox="1">
                <a:spLocks noChangeArrowheads="1"/>
              </p:cNvSpPr>
              <p:nvPr/>
            </p:nvSpPr>
            <p:spPr bwMode="auto">
              <a:xfrm>
                <a:off x="1588" y="2287"/>
                <a:ext cx="33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400" b="1" i="1">
                    <a:ea typeface="楷体_GB2312" pitchFamily="49" charset="-122"/>
                  </a:rPr>
                  <a:t>C</a:t>
                </a:r>
                <a:endParaRPr kumimoji="1" lang="en-US" altLang="zh-CN" sz="2400" b="1" i="1">
                  <a:ea typeface="楷体_GB2312" pitchFamily="49" charset="-122"/>
                </a:endParaRPr>
              </a:p>
            </p:txBody>
          </p:sp>
          <p:sp>
            <p:nvSpPr>
              <p:cNvPr id="115759" name="Text Box 46"/>
              <p:cNvSpPr txBox="1">
                <a:spLocks noChangeArrowheads="1"/>
              </p:cNvSpPr>
              <p:nvPr/>
            </p:nvSpPr>
            <p:spPr bwMode="auto">
              <a:xfrm>
                <a:off x="1193" y="2479"/>
                <a:ext cx="30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400" b="1" i="1">
                    <a:ea typeface="楷体_GB2312" pitchFamily="49" charset="-122"/>
                  </a:rPr>
                  <a:t>C</a:t>
                </a:r>
                <a:endParaRPr kumimoji="1" lang="en-US" altLang="zh-CN" sz="2400" b="1" i="1">
                  <a:ea typeface="楷体_GB2312" pitchFamily="49" charset="-122"/>
                </a:endParaRPr>
              </a:p>
            </p:txBody>
          </p:sp>
          <p:sp>
            <p:nvSpPr>
              <p:cNvPr id="115760" name="Line 47"/>
              <p:cNvSpPr>
                <a:spLocks noChangeShapeType="1"/>
              </p:cNvSpPr>
              <p:nvPr/>
            </p:nvSpPr>
            <p:spPr bwMode="auto">
              <a:xfrm>
                <a:off x="902" y="2776"/>
                <a:ext cx="0" cy="17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761" name="Line 48"/>
              <p:cNvSpPr>
                <a:spLocks noChangeShapeType="1"/>
              </p:cNvSpPr>
              <p:nvPr/>
            </p:nvSpPr>
            <p:spPr bwMode="auto">
              <a:xfrm>
                <a:off x="808" y="2940"/>
                <a:ext cx="184" cy="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 useBgFill="1">
            <p:nvSpPr>
              <p:cNvPr id="115762" name="Rectangle 49"/>
              <p:cNvSpPr>
                <a:spLocks noChangeArrowheads="1"/>
              </p:cNvSpPr>
              <p:nvPr/>
            </p:nvSpPr>
            <p:spPr bwMode="auto">
              <a:xfrm rot="-5400000">
                <a:off x="609" y="1404"/>
                <a:ext cx="68" cy="181"/>
              </a:xfrm>
              <a:prstGeom prst="rect">
                <a:avLst/>
              </a:prstGeom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763" name="Text Box 50"/>
              <p:cNvSpPr txBox="1">
                <a:spLocks noChangeArrowheads="1"/>
              </p:cNvSpPr>
              <p:nvPr/>
            </p:nvSpPr>
            <p:spPr bwMode="auto">
              <a:xfrm>
                <a:off x="491" y="1186"/>
                <a:ext cx="37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 sz="2400" b="1" i="1">
                    <a:ea typeface="楷体_GB2312" pitchFamily="49" charset="-122"/>
                  </a:rPr>
                  <a:t>R</a:t>
                </a:r>
                <a:r>
                  <a:rPr kumimoji="1" lang="en-US" altLang="zh-CN" sz="2400" b="1" baseline="-25000">
                    <a:ea typeface="楷体_GB2312" pitchFamily="49" charset="-122"/>
                  </a:rPr>
                  <a:t>1</a:t>
                </a:r>
                <a:endParaRPr kumimoji="1" lang="en-US" altLang="zh-CN" sz="2400" b="1">
                  <a:ea typeface="楷体_GB2312" pitchFamily="49" charset="-122"/>
                </a:endParaRPr>
              </a:p>
            </p:txBody>
          </p:sp>
          <p:sp>
            <p:nvSpPr>
              <p:cNvPr id="115764" name="Line 51"/>
              <p:cNvSpPr>
                <a:spLocks noChangeShapeType="1"/>
              </p:cNvSpPr>
              <p:nvPr/>
            </p:nvSpPr>
            <p:spPr bwMode="auto">
              <a:xfrm>
                <a:off x="360" y="1488"/>
                <a:ext cx="0" cy="1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765" name="Line 52"/>
              <p:cNvSpPr>
                <a:spLocks noChangeShapeType="1"/>
              </p:cNvSpPr>
              <p:nvPr/>
            </p:nvSpPr>
            <p:spPr bwMode="auto">
              <a:xfrm flipV="1">
                <a:off x="888" y="1860"/>
                <a:ext cx="0" cy="3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766" name="Oval 53"/>
              <p:cNvSpPr>
                <a:spLocks noChangeArrowheads="1"/>
              </p:cNvSpPr>
              <p:nvPr/>
            </p:nvSpPr>
            <p:spPr bwMode="auto">
              <a:xfrm>
                <a:off x="1103" y="2227"/>
                <a:ext cx="57" cy="57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rou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767" name="Line 54"/>
              <p:cNvSpPr>
                <a:spLocks noChangeShapeType="1"/>
              </p:cNvSpPr>
              <p:nvPr/>
            </p:nvSpPr>
            <p:spPr bwMode="auto">
              <a:xfrm>
                <a:off x="1284" y="1115"/>
                <a:ext cx="97" cy="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768" name="Line 55"/>
              <p:cNvSpPr>
                <a:spLocks noChangeShapeType="1"/>
              </p:cNvSpPr>
              <p:nvPr/>
            </p:nvSpPr>
            <p:spPr bwMode="auto">
              <a:xfrm flipV="1">
                <a:off x="1375" y="948"/>
                <a:ext cx="113" cy="17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769" name="Rectangle 56"/>
              <p:cNvSpPr>
                <a:spLocks noChangeArrowheads="1"/>
              </p:cNvSpPr>
              <p:nvPr/>
            </p:nvSpPr>
            <p:spPr bwMode="auto">
              <a:xfrm>
                <a:off x="771" y="2333"/>
                <a:ext cx="35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kumimoji="1" lang="en-US" altLang="zh-CN" sz="2800" b="1" i="1">
                    <a:solidFill>
                      <a:srgbClr val="FF3300"/>
                    </a:solidFill>
                    <a:ea typeface="楷体_GB2312" pitchFamily="49" charset="-122"/>
                  </a:rPr>
                  <a:t>u</a:t>
                </a:r>
                <a:r>
                  <a:rPr kumimoji="1" lang="en-US" altLang="zh-CN" sz="2800" b="1" baseline="-25000">
                    <a:solidFill>
                      <a:srgbClr val="FF3300"/>
                    </a:solidFill>
                    <a:ea typeface="楷体_GB2312" pitchFamily="49" charset="-122"/>
                  </a:rPr>
                  <a:t>i</a:t>
                </a:r>
                <a:endParaRPr kumimoji="1" lang="en-US" altLang="zh-CN" sz="2800" b="1" baseline="-25000">
                  <a:solidFill>
                    <a:srgbClr val="FF3300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15770" name="Line 57"/>
              <p:cNvSpPr>
                <a:spLocks noChangeShapeType="1"/>
              </p:cNvSpPr>
              <p:nvPr/>
            </p:nvSpPr>
            <p:spPr bwMode="auto">
              <a:xfrm>
                <a:off x="780" y="2340"/>
                <a:ext cx="0" cy="3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771" name="Line 58"/>
              <p:cNvSpPr>
                <a:spLocks noChangeShapeType="1"/>
              </p:cNvSpPr>
              <p:nvPr/>
            </p:nvSpPr>
            <p:spPr bwMode="auto">
              <a:xfrm>
                <a:off x="2064" y="1716"/>
                <a:ext cx="0" cy="348"/>
              </a:xfrm>
              <a:prstGeom prst="line">
                <a:avLst/>
              </a:prstGeom>
              <a:noFill/>
              <a:ln w="38100">
                <a:solidFill>
                  <a:srgbClr val="FF0000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5772" name="Line 59"/>
              <p:cNvSpPr>
                <a:spLocks noChangeShapeType="1"/>
              </p:cNvSpPr>
              <p:nvPr/>
            </p:nvSpPr>
            <p:spPr bwMode="auto">
              <a:xfrm flipV="1">
                <a:off x="2000" y="2262"/>
                <a:ext cx="161" cy="1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5773" name="Oval 60"/>
              <p:cNvSpPr>
                <a:spLocks noChangeArrowheads="1"/>
              </p:cNvSpPr>
              <p:nvPr/>
            </p:nvSpPr>
            <p:spPr bwMode="auto">
              <a:xfrm>
                <a:off x="2052" y="2107"/>
                <a:ext cx="51" cy="4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115724" name="Rectangle 61"/>
            <p:cNvSpPr>
              <a:spLocks noChangeArrowheads="1"/>
            </p:cNvSpPr>
            <p:nvPr/>
          </p:nvSpPr>
          <p:spPr bwMode="auto">
            <a:xfrm>
              <a:off x="1504" y="1015"/>
              <a:ext cx="23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000" b="1">
                  <a:ea typeface="楷体_GB2312" pitchFamily="49" charset="-122"/>
                </a:rPr>
                <a:t>t</a:t>
              </a:r>
              <a:r>
                <a:rPr kumimoji="1" lang="en-US" altLang="zh-CN" sz="2000" b="1">
                  <a:ea typeface="楷体_GB2312" pitchFamily="49" charset="-122"/>
                  <a:sym typeface="Symbol" panose="05050102010706020507" pitchFamily="18" charset="2"/>
                </a:rPr>
                <a:t></a:t>
              </a:r>
              <a:endParaRPr kumimoji="1" lang="en-US" altLang="zh-CN" sz="2000" b="1">
                <a:ea typeface="楷体_GB2312" pitchFamily="49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687166" name="Text Box 62"/>
          <p:cNvSpPr txBox="1">
            <a:spLocks noChangeArrowheads="1"/>
          </p:cNvSpPr>
          <p:nvPr/>
        </p:nvSpPr>
        <p:spPr bwMode="auto">
          <a:xfrm>
            <a:off x="468313" y="476250"/>
            <a:ext cx="3543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FF3300"/>
                </a:solidFill>
                <a:ea typeface="楷体_GB2312" pitchFamily="49" charset="-122"/>
              </a:rPr>
              <a:t>3. </a:t>
            </a:r>
            <a:r>
              <a:rPr kumimoji="1" lang="zh-CN" altLang="en-US" sz="3200" b="1">
                <a:solidFill>
                  <a:srgbClr val="FF3300"/>
                </a:solidFill>
                <a:ea typeface="楷体_GB2312" pitchFamily="49" charset="-122"/>
              </a:rPr>
              <a:t>振荡的条件</a:t>
            </a:r>
            <a:endParaRPr kumimoji="1" lang="zh-CN" altLang="en-US" sz="3200" b="1">
              <a:solidFill>
                <a:srgbClr val="FF3300"/>
              </a:solidFill>
              <a:ea typeface="楷体_GB2312" pitchFamily="49" charset="-122"/>
            </a:endParaRPr>
          </a:p>
        </p:txBody>
      </p:sp>
      <p:graphicFrame>
        <p:nvGraphicFramePr>
          <p:cNvPr id="687167" name="Object 63"/>
          <p:cNvGraphicFramePr>
            <a:graphicFrameLocks noChangeAspect="1"/>
          </p:cNvGraphicFramePr>
          <p:nvPr/>
        </p:nvGraphicFramePr>
        <p:xfrm>
          <a:off x="3833813" y="652463"/>
          <a:ext cx="391795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59" name="公式" r:id="rId5" imgW="1581150" imgH="226060" progId="Equation.3">
                  <p:embed/>
                </p:oleObj>
              </mc:Choice>
              <mc:Fallback>
                <p:oleObj name="公式" r:id="rId5" imgW="1581150" imgH="22606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3813" y="652463"/>
                        <a:ext cx="3917950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168" name="Object 64"/>
          <p:cNvGraphicFramePr>
            <a:graphicFrameLocks noChangeAspect="1"/>
          </p:cNvGraphicFramePr>
          <p:nvPr/>
        </p:nvGraphicFramePr>
        <p:xfrm>
          <a:off x="4284663" y="1125538"/>
          <a:ext cx="2303462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60" name="公式" r:id="rId7" imgW="849630" imgH="419735" progId="Equation.3">
                  <p:embed/>
                </p:oleObj>
              </mc:Choice>
              <mc:Fallback>
                <p:oleObj name="公式" r:id="rId7" imgW="849630" imgH="419735" progId="Equation.3">
                  <p:embed/>
                  <p:pic>
                    <p:nvPicPr>
                      <p:cNvPr id="0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1125538"/>
                        <a:ext cx="2303462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169" name="Object 65"/>
          <p:cNvGraphicFramePr>
            <a:graphicFrameLocks noChangeAspect="1"/>
          </p:cNvGraphicFramePr>
          <p:nvPr/>
        </p:nvGraphicFramePr>
        <p:xfrm>
          <a:off x="4284663" y="2924175"/>
          <a:ext cx="3167062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61" name="公式" r:id="rId9" imgW="1108075" imgH="376555" progId="Equation.3">
                  <p:embed/>
                </p:oleObj>
              </mc:Choice>
              <mc:Fallback>
                <p:oleObj name="公式" r:id="rId9" imgW="1108075" imgH="376555" progId="Equation.3">
                  <p:embed/>
                  <p:pic>
                    <p:nvPicPr>
                      <p:cNvPr id="0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2924175"/>
                        <a:ext cx="3167062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170" name="Object 66"/>
          <p:cNvGraphicFramePr>
            <a:graphicFrameLocks noChangeAspect="1"/>
          </p:cNvGraphicFramePr>
          <p:nvPr/>
        </p:nvGraphicFramePr>
        <p:xfrm>
          <a:off x="3924300" y="4292600"/>
          <a:ext cx="3671888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62" name="Equation" r:id="rId11" imgW="1506220" imgH="226060" progId="Equation.DSMT4">
                  <p:embed/>
                </p:oleObj>
              </mc:Choice>
              <mc:Fallback>
                <p:oleObj name="Equation" r:id="rId11" imgW="1506220" imgH="226060" progId="Equation.DSMT4">
                  <p:embed/>
                  <p:pic>
                    <p:nvPicPr>
                      <p:cNvPr id="0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4292600"/>
                        <a:ext cx="3671888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7171" name="Object 67"/>
          <p:cNvGraphicFramePr>
            <a:graphicFrameLocks noChangeAspect="1"/>
          </p:cNvGraphicFramePr>
          <p:nvPr/>
        </p:nvGraphicFramePr>
        <p:xfrm>
          <a:off x="4556125" y="4999038"/>
          <a:ext cx="3111500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63" name="Equation" r:id="rId13" imgW="1323340" imgH="344170" progId="Equation.DSMT4">
                  <p:embed/>
                </p:oleObj>
              </mc:Choice>
              <mc:Fallback>
                <p:oleObj name="Equation" r:id="rId13" imgW="1323340" imgH="344170" progId="Equation.DSMT4">
                  <p:embed/>
                  <p:pic>
                    <p:nvPicPr>
                      <p:cNvPr id="0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6125" y="4999038"/>
                        <a:ext cx="3111500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8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7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7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87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8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66" grpId="0" autoUpdateAnimBg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Text Box 2"/>
          <p:cNvSpPr txBox="1">
            <a:spLocks noChangeArrowheads="1"/>
          </p:cNvSpPr>
          <p:nvPr/>
        </p:nvSpPr>
        <p:spPr bwMode="auto">
          <a:xfrm>
            <a:off x="468313" y="476250"/>
            <a:ext cx="43815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rgbClr val="003399"/>
                </a:solidFill>
                <a:ea typeface="楷体_GB2312" pitchFamily="49" charset="-122"/>
              </a:rPr>
              <a:t>文氏桥式的含义：</a:t>
            </a:r>
            <a:endParaRPr kumimoji="1" lang="zh-CN" altLang="en-US" sz="2800" b="1">
              <a:solidFill>
                <a:srgbClr val="003399"/>
              </a:solidFill>
              <a:ea typeface="楷体_GB2312" pitchFamily="49" charset="-122"/>
            </a:endParaRPr>
          </a:p>
        </p:txBody>
      </p:sp>
      <p:grpSp>
        <p:nvGrpSpPr>
          <p:cNvPr id="116739" name="Group 3"/>
          <p:cNvGrpSpPr/>
          <p:nvPr/>
        </p:nvGrpSpPr>
        <p:grpSpPr bwMode="auto">
          <a:xfrm>
            <a:off x="1476375" y="476250"/>
            <a:ext cx="5789613" cy="4819650"/>
            <a:chOff x="428" y="492"/>
            <a:chExt cx="3647" cy="3036"/>
          </a:xfrm>
        </p:grpSpPr>
        <p:sp>
          <p:nvSpPr>
            <p:cNvPr id="116740" name="Rectangle 4"/>
            <p:cNvSpPr>
              <a:spLocks noChangeArrowheads="1"/>
            </p:cNvSpPr>
            <p:nvPr/>
          </p:nvSpPr>
          <p:spPr bwMode="auto">
            <a:xfrm>
              <a:off x="2332" y="1664"/>
              <a:ext cx="609" cy="739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6741" name="Line 5"/>
            <p:cNvSpPr>
              <a:spLocks noChangeShapeType="1"/>
            </p:cNvSpPr>
            <p:nvPr/>
          </p:nvSpPr>
          <p:spPr bwMode="auto">
            <a:xfrm>
              <a:off x="2941" y="2026"/>
              <a:ext cx="9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6742" name="Line 6"/>
            <p:cNvSpPr>
              <a:spLocks noChangeShapeType="1"/>
            </p:cNvSpPr>
            <p:nvPr/>
          </p:nvSpPr>
          <p:spPr bwMode="auto">
            <a:xfrm>
              <a:off x="2200" y="2247"/>
              <a:ext cx="136" cy="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6743" name="Line 7"/>
            <p:cNvSpPr>
              <a:spLocks noChangeShapeType="1"/>
            </p:cNvSpPr>
            <p:nvPr/>
          </p:nvSpPr>
          <p:spPr bwMode="auto">
            <a:xfrm>
              <a:off x="2179" y="1900"/>
              <a:ext cx="161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6744" name="Text Box 8"/>
            <p:cNvSpPr txBox="1">
              <a:spLocks noChangeArrowheads="1"/>
            </p:cNvSpPr>
            <p:nvPr/>
          </p:nvSpPr>
          <p:spPr bwMode="auto">
            <a:xfrm>
              <a:off x="2322" y="1586"/>
              <a:ext cx="273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FF3300"/>
                  </a:solidFill>
                  <a:ea typeface="楷体_GB2312" pitchFamily="49" charset="-122"/>
                </a:rPr>
                <a:t>_</a:t>
              </a:r>
              <a:endParaRPr kumimoji="1" lang="en-US" altLang="zh-CN" sz="3200" b="1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116745" name="Text Box 9"/>
            <p:cNvSpPr txBox="1">
              <a:spLocks noChangeArrowheads="1"/>
            </p:cNvSpPr>
            <p:nvPr/>
          </p:nvSpPr>
          <p:spPr bwMode="auto">
            <a:xfrm>
              <a:off x="2334" y="2039"/>
              <a:ext cx="297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FF3300"/>
                  </a:solidFill>
                  <a:ea typeface="楷体_GB2312" pitchFamily="49" charset="-122"/>
                </a:rPr>
                <a:t>+</a:t>
              </a:r>
              <a:endParaRPr kumimoji="1" lang="en-US" altLang="zh-CN" sz="3200" b="1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116746" name="Text Box 10"/>
            <p:cNvSpPr txBox="1">
              <a:spLocks noChangeArrowheads="1"/>
            </p:cNvSpPr>
            <p:nvPr/>
          </p:nvSpPr>
          <p:spPr bwMode="auto">
            <a:xfrm rot="5400000">
              <a:off x="2516" y="1638"/>
              <a:ext cx="21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  <a:sym typeface="Symbol" panose="05050102010706020507" pitchFamily="18" charset="2"/>
                </a:rPr>
                <a:t>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116747" name="Text Box 11"/>
            <p:cNvSpPr txBox="1">
              <a:spLocks noChangeArrowheads="1"/>
            </p:cNvSpPr>
            <p:nvPr/>
          </p:nvSpPr>
          <p:spPr bwMode="auto">
            <a:xfrm>
              <a:off x="2697" y="1831"/>
              <a:ext cx="27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>
                  <a:solidFill>
                    <a:srgbClr val="FF3300"/>
                  </a:solidFill>
                  <a:ea typeface="楷体_GB2312" pitchFamily="49" charset="-122"/>
                </a:rPr>
                <a:t>+</a:t>
              </a:r>
              <a:endParaRPr kumimoji="1" lang="en-US" altLang="zh-CN" sz="3200" b="1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116748" name="Oval 12"/>
            <p:cNvSpPr>
              <a:spLocks noChangeArrowheads="1"/>
            </p:cNvSpPr>
            <p:nvPr/>
          </p:nvSpPr>
          <p:spPr bwMode="auto">
            <a:xfrm>
              <a:off x="3918" y="2008"/>
              <a:ext cx="51" cy="4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6749" name="Text Box 13"/>
            <p:cNvSpPr txBox="1">
              <a:spLocks noChangeArrowheads="1"/>
            </p:cNvSpPr>
            <p:nvPr/>
          </p:nvSpPr>
          <p:spPr bwMode="auto">
            <a:xfrm>
              <a:off x="2673" y="1622"/>
              <a:ext cx="36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  <a:sym typeface="Symbol" panose="05050102010706020507" pitchFamily="18" charset="2"/>
                </a:rPr>
                <a:t>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116750" name="Line 14"/>
            <p:cNvSpPr>
              <a:spLocks noChangeShapeType="1"/>
            </p:cNvSpPr>
            <p:nvPr/>
          </p:nvSpPr>
          <p:spPr bwMode="auto">
            <a:xfrm flipH="1">
              <a:off x="2183" y="768"/>
              <a:ext cx="0" cy="11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6751" name="Oval 15"/>
            <p:cNvSpPr>
              <a:spLocks noChangeArrowheads="1"/>
            </p:cNvSpPr>
            <p:nvPr/>
          </p:nvSpPr>
          <p:spPr bwMode="auto">
            <a:xfrm>
              <a:off x="3421" y="1976"/>
              <a:ext cx="68" cy="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6752" name="Text Box 16"/>
            <p:cNvSpPr txBox="1">
              <a:spLocks noChangeArrowheads="1"/>
            </p:cNvSpPr>
            <p:nvPr/>
          </p:nvSpPr>
          <p:spPr bwMode="auto">
            <a:xfrm>
              <a:off x="2836" y="1154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F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116753" name="Text Box 17"/>
            <p:cNvSpPr txBox="1">
              <a:spLocks noChangeArrowheads="1"/>
            </p:cNvSpPr>
            <p:nvPr/>
          </p:nvSpPr>
          <p:spPr bwMode="auto">
            <a:xfrm>
              <a:off x="3680" y="1638"/>
              <a:ext cx="36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rgbClr val="FF3300"/>
                  </a:solidFill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solidFill>
                    <a:srgbClr val="FF3300"/>
                  </a:solidFill>
                  <a:ea typeface="楷体_GB2312" pitchFamily="49" charset="-122"/>
                </a:rPr>
                <a:t>o</a:t>
              </a:r>
              <a:endParaRPr kumimoji="1" lang="en-US" altLang="zh-CN" sz="2800" b="1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116754" name="Text Box 18"/>
            <p:cNvSpPr txBox="1">
              <a:spLocks noChangeArrowheads="1"/>
            </p:cNvSpPr>
            <p:nvPr/>
          </p:nvSpPr>
          <p:spPr bwMode="auto">
            <a:xfrm>
              <a:off x="1158" y="2741"/>
              <a:ext cx="24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endParaRPr kumimoji="1" lang="en-US" altLang="zh-CN" sz="2400" b="1" i="1">
                <a:ea typeface="楷体_GB2312" pitchFamily="49" charset="-122"/>
              </a:endParaRPr>
            </a:p>
          </p:txBody>
        </p:sp>
        <p:sp>
          <p:nvSpPr>
            <p:cNvPr id="116755" name="Text Box 19"/>
            <p:cNvSpPr txBox="1">
              <a:spLocks noChangeArrowheads="1"/>
            </p:cNvSpPr>
            <p:nvPr/>
          </p:nvSpPr>
          <p:spPr bwMode="auto">
            <a:xfrm>
              <a:off x="2644" y="2892"/>
              <a:ext cx="3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endParaRPr kumimoji="1" lang="en-US" altLang="zh-CN" sz="2400" b="1" i="1">
                <a:ea typeface="楷体_GB2312" pitchFamily="49" charset="-122"/>
              </a:endParaRPr>
            </a:p>
          </p:txBody>
        </p:sp>
        <p:sp>
          <p:nvSpPr>
            <p:cNvPr id="116756" name="Text Box 20"/>
            <p:cNvSpPr txBox="1">
              <a:spLocks noChangeArrowheads="1"/>
            </p:cNvSpPr>
            <p:nvPr/>
          </p:nvSpPr>
          <p:spPr bwMode="auto">
            <a:xfrm>
              <a:off x="2932" y="2616"/>
              <a:ext cx="33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C</a:t>
              </a:r>
              <a:endParaRPr kumimoji="1" lang="en-US" altLang="zh-CN" sz="2400" b="1" i="1">
                <a:ea typeface="楷体_GB2312" pitchFamily="49" charset="-122"/>
              </a:endParaRPr>
            </a:p>
          </p:txBody>
        </p:sp>
        <p:sp>
          <p:nvSpPr>
            <p:cNvPr id="116757" name="Text Box 21"/>
            <p:cNvSpPr txBox="1">
              <a:spLocks noChangeArrowheads="1"/>
            </p:cNvSpPr>
            <p:nvPr/>
          </p:nvSpPr>
          <p:spPr bwMode="auto">
            <a:xfrm>
              <a:off x="1757" y="2389"/>
              <a:ext cx="30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C</a:t>
              </a:r>
              <a:endParaRPr kumimoji="1" lang="en-US" altLang="zh-CN" sz="2400" b="1" i="1">
                <a:ea typeface="楷体_GB2312" pitchFamily="49" charset="-122"/>
              </a:endParaRPr>
            </a:p>
          </p:txBody>
        </p:sp>
        <p:sp>
          <p:nvSpPr>
            <p:cNvPr id="116758" name="Text Box 22"/>
            <p:cNvSpPr txBox="1">
              <a:spLocks noChangeArrowheads="1"/>
            </p:cNvSpPr>
            <p:nvPr/>
          </p:nvSpPr>
          <p:spPr bwMode="auto">
            <a:xfrm>
              <a:off x="1139" y="1177"/>
              <a:ext cx="3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1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116759" name="Line 23"/>
            <p:cNvSpPr>
              <a:spLocks noChangeShapeType="1"/>
            </p:cNvSpPr>
            <p:nvPr/>
          </p:nvSpPr>
          <p:spPr bwMode="auto">
            <a:xfrm>
              <a:off x="3842" y="2694"/>
              <a:ext cx="233" cy="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60" name="Line 24"/>
            <p:cNvSpPr>
              <a:spLocks noChangeShapeType="1"/>
            </p:cNvSpPr>
            <p:nvPr/>
          </p:nvSpPr>
          <p:spPr bwMode="auto">
            <a:xfrm>
              <a:off x="3948" y="2539"/>
              <a:ext cx="0" cy="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61" name="Line 25"/>
            <p:cNvSpPr>
              <a:spLocks noChangeShapeType="1"/>
            </p:cNvSpPr>
            <p:nvPr/>
          </p:nvSpPr>
          <p:spPr bwMode="auto">
            <a:xfrm flipV="1">
              <a:off x="2196" y="2243"/>
              <a:ext cx="0" cy="10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62" name="Line 26"/>
            <p:cNvSpPr>
              <a:spLocks noChangeShapeType="1"/>
            </p:cNvSpPr>
            <p:nvPr/>
          </p:nvSpPr>
          <p:spPr bwMode="auto">
            <a:xfrm>
              <a:off x="3948" y="2097"/>
              <a:ext cx="0" cy="33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63" name="Line 27"/>
            <p:cNvSpPr>
              <a:spLocks noChangeShapeType="1"/>
            </p:cNvSpPr>
            <p:nvPr/>
          </p:nvSpPr>
          <p:spPr bwMode="auto">
            <a:xfrm>
              <a:off x="553" y="1995"/>
              <a:ext cx="0" cy="17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64" name="Line 28"/>
            <p:cNvSpPr>
              <a:spLocks noChangeShapeType="1"/>
            </p:cNvSpPr>
            <p:nvPr/>
          </p:nvSpPr>
          <p:spPr bwMode="auto">
            <a:xfrm flipV="1">
              <a:off x="428" y="2161"/>
              <a:ext cx="28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65" name="Line 29"/>
            <p:cNvSpPr>
              <a:spLocks noChangeShapeType="1"/>
            </p:cNvSpPr>
            <p:nvPr/>
          </p:nvSpPr>
          <p:spPr bwMode="auto">
            <a:xfrm rot="2700000">
              <a:off x="814" y="2191"/>
              <a:ext cx="579" cy="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66" name="Line 30"/>
            <p:cNvSpPr>
              <a:spLocks noChangeShapeType="1"/>
            </p:cNvSpPr>
            <p:nvPr/>
          </p:nvSpPr>
          <p:spPr bwMode="auto">
            <a:xfrm rot="2700000">
              <a:off x="1924" y="1382"/>
              <a:ext cx="17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67" name="Line 31"/>
            <p:cNvSpPr>
              <a:spLocks noChangeShapeType="1"/>
            </p:cNvSpPr>
            <p:nvPr/>
          </p:nvSpPr>
          <p:spPr bwMode="auto">
            <a:xfrm rot="18900000" flipH="1">
              <a:off x="640" y="1382"/>
              <a:ext cx="17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68" name="Line 32"/>
            <p:cNvSpPr>
              <a:spLocks noChangeShapeType="1"/>
            </p:cNvSpPr>
            <p:nvPr/>
          </p:nvSpPr>
          <p:spPr bwMode="auto">
            <a:xfrm rot="18900000" flipH="1">
              <a:off x="1936" y="2638"/>
              <a:ext cx="17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69" name="Line 33"/>
            <p:cNvSpPr>
              <a:spLocks noChangeShapeType="1"/>
            </p:cNvSpPr>
            <p:nvPr/>
          </p:nvSpPr>
          <p:spPr bwMode="auto">
            <a:xfrm flipH="1">
              <a:off x="540" y="2004"/>
              <a:ext cx="34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70" name="Oval 34"/>
            <p:cNvSpPr>
              <a:spLocks noChangeArrowheads="1"/>
            </p:cNvSpPr>
            <p:nvPr/>
          </p:nvSpPr>
          <p:spPr bwMode="auto">
            <a:xfrm>
              <a:off x="2137" y="719"/>
              <a:ext cx="68" cy="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6771" name="Oval 35"/>
            <p:cNvSpPr>
              <a:spLocks noChangeArrowheads="1"/>
            </p:cNvSpPr>
            <p:nvPr/>
          </p:nvSpPr>
          <p:spPr bwMode="auto">
            <a:xfrm>
              <a:off x="889" y="1964"/>
              <a:ext cx="68" cy="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 useBgFill="1">
          <p:nvSpPr>
            <p:cNvPr id="116772" name="Rectangle 36"/>
            <p:cNvSpPr>
              <a:spLocks noChangeArrowheads="1"/>
            </p:cNvSpPr>
            <p:nvPr/>
          </p:nvSpPr>
          <p:spPr bwMode="auto">
            <a:xfrm rot="2700000" flipH="1">
              <a:off x="1430" y="1255"/>
              <a:ext cx="104" cy="350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116773" name="Rectangle 37"/>
            <p:cNvSpPr>
              <a:spLocks noChangeArrowheads="1"/>
            </p:cNvSpPr>
            <p:nvPr/>
          </p:nvSpPr>
          <p:spPr bwMode="auto">
            <a:xfrm rot="-2700000">
              <a:off x="2762" y="1208"/>
              <a:ext cx="104" cy="350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116774" name="Rectangle 38"/>
            <p:cNvSpPr>
              <a:spLocks noChangeArrowheads="1"/>
            </p:cNvSpPr>
            <p:nvPr/>
          </p:nvSpPr>
          <p:spPr bwMode="auto">
            <a:xfrm rot="2700000" flipH="1">
              <a:off x="2558" y="2686"/>
              <a:ext cx="104" cy="350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16775" name="Group 39"/>
            <p:cNvGrpSpPr/>
            <p:nvPr/>
          </p:nvGrpSpPr>
          <p:grpSpPr bwMode="auto">
            <a:xfrm rot="2700000">
              <a:off x="2804" y="2486"/>
              <a:ext cx="240" cy="117"/>
              <a:chOff x="2874" y="2736"/>
              <a:chExt cx="192" cy="78"/>
            </a:xfrm>
          </p:grpSpPr>
          <p:sp useBgFill="1">
            <p:nvSpPr>
              <p:cNvPr id="116796" name="Rectangle 40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180" cy="72"/>
              </a:xfrm>
              <a:prstGeom prst="rect">
                <a:avLst/>
              </a:pr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797" name="Line 41"/>
              <p:cNvSpPr>
                <a:spLocks noChangeShapeType="1"/>
              </p:cNvSpPr>
              <p:nvPr/>
            </p:nvSpPr>
            <p:spPr bwMode="auto">
              <a:xfrm>
                <a:off x="2874" y="2736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798" name="Line 42"/>
              <p:cNvSpPr>
                <a:spLocks noChangeShapeType="1"/>
              </p:cNvSpPr>
              <p:nvPr/>
            </p:nvSpPr>
            <p:spPr bwMode="auto">
              <a:xfrm>
                <a:off x="2874" y="2814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6776" name="Oval 43"/>
            <p:cNvSpPr>
              <a:spLocks noChangeArrowheads="1"/>
            </p:cNvSpPr>
            <p:nvPr/>
          </p:nvSpPr>
          <p:spPr bwMode="auto">
            <a:xfrm>
              <a:off x="3918" y="2485"/>
              <a:ext cx="51" cy="4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6777" name="Line 44"/>
            <p:cNvSpPr>
              <a:spLocks noChangeShapeType="1"/>
            </p:cNvSpPr>
            <p:nvPr/>
          </p:nvSpPr>
          <p:spPr bwMode="auto">
            <a:xfrm flipH="1" flipV="1">
              <a:off x="1746" y="2859"/>
              <a:ext cx="43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78" name="Line 45"/>
            <p:cNvSpPr>
              <a:spLocks noChangeShapeType="1"/>
            </p:cNvSpPr>
            <p:nvPr/>
          </p:nvSpPr>
          <p:spPr bwMode="auto">
            <a:xfrm flipV="1">
              <a:off x="1632" y="2736"/>
              <a:ext cx="246" cy="2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79" name="Line 46"/>
            <p:cNvSpPr>
              <a:spLocks noChangeShapeType="1"/>
            </p:cNvSpPr>
            <p:nvPr/>
          </p:nvSpPr>
          <p:spPr bwMode="auto">
            <a:xfrm flipH="1" flipV="1">
              <a:off x="1166" y="2537"/>
              <a:ext cx="476" cy="4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 useBgFill="1">
          <p:nvSpPr>
            <p:cNvPr id="116780" name="Rectangle 47"/>
            <p:cNvSpPr>
              <a:spLocks noChangeArrowheads="1"/>
            </p:cNvSpPr>
            <p:nvPr/>
          </p:nvSpPr>
          <p:spPr bwMode="auto">
            <a:xfrm rot="-2700000">
              <a:off x="1352" y="2587"/>
              <a:ext cx="104" cy="350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81" name="Line 48"/>
            <p:cNvSpPr>
              <a:spLocks noChangeShapeType="1"/>
            </p:cNvSpPr>
            <p:nvPr/>
          </p:nvSpPr>
          <p:spPr bwMode="auto">
            <a:xfrm flipH="1" flipV="1">
              <a:off x="1426" y="2287"/>
              <a:ext cx="452" cy="45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16782" name="Group 49"/>
            <p:cNvGrpSpPr/>
            <p:nvPr/>
          </p:nvGrpSpPr>
          <p:grpSpPr bwMode="auto">
            <a:xfrm rot="8100000">
              <a:off x="1561" y="2456"/>
              <a:ext cx="215" cy="102"/>
              <a:chOff x="2874" y="2736"/>
              <a:chExt cx="192" cy="78"/>
            </a:xfrm>
          </p:grpSpPr>
          <p:sp useBgFill="1">
            <p:nvSpPr>
              <p:cNvPr id="116793" name="Rectangle 50"/>
              <p:cNvSpPr>
                <a:spLocks noChangeArrowheads="1"/>
              </p:cNvSpPr>
              <p:nvPr/>
            </p:nvSpPr>
            <p:spPr bwMode="auto">
              <a:xfrm>
                <a:off x="2880" y="2736"/>
                <a:ext cx="180" cy="72"/>
              </a:xfrm>
              <a:prstGeom prst="rect">
                <a:avLst/>
              </a:prstGeom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81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794" name="Line 51"/>
              <p:cNvSpPr>
                <a:spLocks noChangeShapeType="1"/>
              </p:cNvSpPr>
              <p:nvPr/>
            </p:nvSpPr>
            <p:spPr bwMode="auto">
              <a:xfrm>
                <a:off x="2874" y="2736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16795" name="Line 52"/>
              <p:cNvSpPr>
                <a:spLocks noChangeShapeType="1"/>
              </p:cNvSpPr>
              <p:nvPr/>
            </p:nvSpPr>
            <p:spPr bwMode="auto">
              <a:xfrm>
                <a:off x="2874" y="2814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16783" name="Line 53"/>
            <p:cNvSpPr>
              <a:spLocks noChangeShapeType="1"/>
            </p:cNvSpPr>
            <p:nvPr/>
          </p:nvSpPr>
          <p:spPr bwMode="auto">
            <a:xfrm flipV="1">
              <a:off x="1170" y="2293"/>
              <a:ext cx="254" cy="2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4" name="Oval 54"/>
            <p:cNvSpPr>
              <a:spLocks noChangeArrowheads="1"/>
            </p:cNvSpPr>
            <p:nvPr/>
          </p:nvSpPr>
          <p:spPr bwMode="auto">
            <a:xfrm>
              <a:off x="1279" y="2377"/>
              <a:ext cx="68" cy="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6785" name="Oval 55"/>
            <p:cNvSpPr>
              <a:spLocks noChangeArrowheads="1"/>
            </p:cNvSpPr>
            <p:nvPr/>
          </p:nvSpPr>
          <p:spPr bwMode="auto">
            <a:xfrm>
              <a:off x="1723" y="2819"/>
              <a:ext cx="68" cy="6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16786" name="Oval 56"/>
            <p:cNvSpPr>
              <a:spLocks noChangeArrowheads="1"/>
            </p:cNvSpPr>
            <p:nvPr/>
          </p:nvSpPr>
          <p:spPr bwMode="auto">
            <a:xfrm>
              <a:off x="2160" y="3202"/>
              <a:ext cx="68" cy="66"/>
            </a:xfrm>
            <a:prstGeom prst="ellipse">
              <a:avLst/>
            </a:prstGeom>
            <a:solidFill>
              <a:srgbClr val="000000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6787" name="Line 57"/>
            <p:cNvSpPr>
              <a:spLocks noChangeShapeType="1"/>
            </p:cNvSpPr>
            <p:nvPr/>
          </p:nvSpPr>
          <p:spPr bwMode="auto">
            <a:xfrm flipH="1" flipV="1">
              <a:off x="2160" y="1932"/>
              <a:ext cx="0" cy="2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8" name="Rectangle 58"/>
            <p:cNvSpPr>
              <a:spLocks noChangeArrowheads="1"/>
            </p:cNvSpPr>
            <p:nvPr/>
          </p:nvSpPr>
          <p:spPr bwMode="auto">
            <a:xfrm>
              <a:off x="1242" y="1925"/>
              <a:ext cx="9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FF3300"/>
                  </a:solidFill>
                  <a:ea typeface="楷体_GB2312" pitchFamily="49" charset="-122"/>
                </a:rPr>
                <a:t>(</a:t>
              </a:r>
              <a:r>
                <a:rPr kumimoji="1" lang="en-US" altLang="zh-CN" sz="2400" b="1" i="1">
                  <a:solidFill>
                    <a:srgbClr val="FF3300"/>
                  </a:solidFill>
                  <a:ea typeface="楷体_GB2312" pitchFamily="49" charset="-122"/>
                </a:rPr>
                <a:t>u</a:t>
              </a:r>
              <a:r>
                <a:rPr kumimoji="1" lang="en-US" altLang="zh-CN" sz="2400" b="1" baseline="-25000">
                  <a:solidFill>
                    <a:srgbClr val="FF3300"/>
                  </a:solidFill>
                  <a:ea typeface="楷体_GB2312" pitchFamily="49" charset="-122"/>
                </a:rPr>
                <a:t>+</a:t>
              </a:r>
              <a:r>
                <a:rPr kumimoji="1" lang="zh-CN" altLang="en-US" sz="2400" b="1">
                  <a:solidFill>
                    <a:srgbClr val="FF3300"/>
                  </a:solidFill>
                  <a:ea typeface="楷体_GB2312" pitchFamily="49" charset="-122"/>
                </a:rPr>
                <a:t>－</a:t>
              </a:r>
              <a:r>
                <a:rPr kumimoji="1" lang="zh-CN" altLang="en-US" sz="2400" b="1" baseline="-25000">
                  <a:solidFill>
                    <a:srgbClr val="FF3300"/>
                  </a:solidFill>
                  <a:ea typeface="楷体_GB2312" pitchFamily="49" charset="-122"/>
                </a:rPr>
                <a:t> </a:t>
              </a:r>
              <a:r>
                <a:rPr kumimoji="1" lang="en-US" altLang="zh-CN" sz="2400" b="1" i="1">
                  <a:solidFill>
                    <a:srgbClr val="FF3300"/>
                  </a:solidFill>
                  <a:ea typeface="楷体_GB2312" pitchFamily="49" charset="-122"/>
                </a:rPr>
                <a:t>u</a:t>
              </a:r>
              <a:r>
                <a:rPr kumimoji="1" lang="zh-CN" altLang="en-US" sz="2400" b="1" baseline="-25000">
                  <a:solidFill>
                    <a:srgbClr val="FF3300"/>
                  </a:solidFill>
                  <a:ea typeface="楷体_GB2312" pitchFamily="49" charset="-122"/>
                </a:rPr>
                <a:t>－</a:t>
              </a:r>
              <a:r>
                <a:rPr kumimoji="1" lang="en-US" altLang="zh-CN" sz="2400" b="1">
                  <a:solidFill>
                    <a:srgbClr val="FF3300"/>
                  </a:solidFill>
                  <a:ea typeface="楷体_GB2312" pitchFamily="49" charset="-122"/>
                </a:rPr>
                <a:t>)</a:t>
              </a:r>
              <a:endParaRPr kumimoji="1" lang="en-US" altLang="zh-CN" sz="2400" b="1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116789" name="Line 59"/>
            <p:cNvSpPr>
              <a:spLocks noChangeShapeType="1"/>
            </p:cNvSpPr>
            <p:nvPr/>
          </p:nvSpPr>
          <p:spPr bwMode="auto">
            <a:xfrm flipH="1" flipV="1">
              <a:off x="1364" y="2552"/>
              <a:ext cx="260" cy="26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90" name="Rectangle 60"/>
            <p:cNvSpPr>
              <a:spLocks noChangeArrowheads="1"/>
            </p:cNvSpPr>
            <p:nvPr/>
          </p:nvSpPr>
          <p:spPr bwMode="auto">
            <a:xfrm>
              <a:off x="1440" y="2468"/>
              <a:ext cx="3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3300"/>
                  </a:solidFill>
                  <a:ea typeface="楷体_GB2312" pitchFamily="49" charset="-122"/>
                </a:rPr>
                <a:t>u</a:t>
              </a:r>
              <a:r>
                <a:rPr kumimoji="1" lang="en-US" altLang="zh-CN" sz="2400" b="1" baseline="-25000">
                  <a:solidFill>
                    <a:srgbClr val="FF3300"/>
                  </a:solidFill>
                  <a:ea typeface="楷体_GB2312" pitchFamily="49" charset="-122"/>
                </a:rPr>
                <a:t>i</a:t>
              </a:r>
              <a:endParaRPr kumimoji="1" lang="en-US" altLang="zh-CN" sz="2400" b="1" baseline="-250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116791" name="Line 61"/>
            <p:cNvSpPr>
              <a:spLocks noChangeShapeType="1"/>
            </p:cNvSpPr>
            <p:nvPr/>
          </p:nvSpPr>
          <p:spPr bwMode="auto">
            <a:xfrm flipH="1">
              <a:off x="1432" y="1412"/>
              <a:ext cx="252" cy="25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92" name="Rectangle 62"/>
            <p:cNvSpPr>
              <a:spLocks noChangeArrowheads="1"/>
            </p:cNvSpPr>
            <p:nvPr/>
          </p:nvSpPr>
          <p:spPr bwMode="auto">
            <a:xfrm>
              <a:off x="1536" y="1428"/>
              <a:ext cx="3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400" b="1" i="1">
                  <a:solidFill>
                    <a:srgbClr val="FF3300"/>
                  </a:solidFill>
                  <a:ea typeface="楷体_GB2312" pitchFamily="49" charset="-122"/>
                </a:rPr>
                <a:t>u</a:t>
              </a:r>
              <a:r>
                <a:rPr kumimoji="1" lang="en-US" altLang="zh-CN" sz="2400" b="1" i="1" baseline="-25000">
                  <a:solidFill>
                    <a:srgbClr val="FF3300"/>
                  </a:solidFill>
                  <a:ea typeface="楷体_GB2312" pitchFamily="49" charset="-122"/>
                </a:rPr>
                <a:t>f</a:t>
              </a:r>
              <a:endParaRPr kumimoji="1" lang="en-US" altLang="zh-CN" sz="2400" b="1" i="1" baseline="-250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ext Box 4"/>
          <p:cNvSpPr txBox="1">
            <a:spLocks noChangeArrowheads="1"/>
          </p:cNvSpPr>
          <p:nvPr/>
        </p:nvSpPr>
        <p:spPr bwMode="auto">
          <a:xfrm>
            <a:off x="2051050" y="1628775"/>
            <a:ext cx="4464050" cy="3781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8000" b="1" dirty="0">
                <a:solidFill>
                  <a:srgbClr val="FF3300"/>
                </a:solidFill>
                <a:ea typeface="楷体_GB2312" pitchFamily="49" charset="-122"/>
              </a:rPr>
              <a:t>第 </a:t>
            </a:r>
            <a:r>
              <a:rPr kumimoji="1" lang="en-US" altLang="zh-CN" sz="8000" b="1" dirty="0" smtClean="0">
                <a:solidFill>
                  <a:srgbClr val="FF3300"/>
                </a:solidFill>
                <a:ea typeface="楷体_GB2312" pitchFamily="49" charset="-122"/>
              </a:rPr>
              <a:t>9 </a:t>
            </a:r>
            <a:r>
              <a:rPr kumimoji="1" lang="zh-CN" altLang="en-US" sz="8000" b="1" dirty="0">
                <a:solidFill>
                  <a:srgbClr val="FF3300"/>
                </a:solidFill>
                <a:ea typeface="楷体_GB2312" pitchFamily="49" charset="-122"/>
              </a:rPr>
              <a:t>章</a:t>
            </a:r>
            <a:endParaRPr kumimoji="1" lang="zh-CN" altLang="en-US" sz="8000" b="1" dirty="0">
              <a:solidFill>
                <a:srgbClr val="FF3300"/>
              </a:solidFill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6000" b="1" dirty="0">
                <a:solidFill>
                  <a:srgbClr val="3399FF"/>
                </a:solidFill>
                <a:ea typeface="楷体_GB2312" pitchFamily="49" charset="-122"/>
              </a:rPr>
              <a:t>结束</a:t>
            </a:r>
            <a:endParaRPr kumimoji="1" lang="zh-CN" altLang="en-US" sz="6000" b="1" dirty="0">
              <a:solidFill>
                <a:srgbClr val="3399FF"/>
              </a:solidFill>
              <a:ea typeface="楷体_GB2312" pitchFamily="49" charset="-122"/>
            </a:endParaRPr>
          </a:p>
          <a:p>
            <a:pPr eaLnBrk="1" hangingPunct="1">
              <a:spcBef>
                <a:spcPct val="50000"/>
              </a:spcBef>
            </a:pPr>
            <a:endParaRPr kumimoji="1" lang="en-US" altLang="zh-CN" sz="4800" b="1" dirty="0">
              <a:solidFill>
                <a:srgbClr val="FF3300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074" name="Group 2"/>
          <p:cNvGrpSpPr/>
          <p:nvPr/>
        </p:nvGrpSpPr>
        <p:grpSpPr bwMode="auto">
          <a:xfrm>
            <a:off x="476250" y="549275"/>
            <a:ext cx="4476750" cy="2663825"/>
            <a:chOff x="264" y="845"/>
            <a:chExt cx="2820" cy="1843"/>
          </a:xfrm>
        </p:grpSpPr>
        <p:sp>
          <p:nvSpPr>
            <p:cNvPr id="57376" name="Rectangle 3"/>
            <p:cNvSpPr>
              <a:spLocks noChangeArrowheads="1"/>
            </p:cNvSpPr>
            <p:nvPr/>
          </p:nvSpPr>
          <p:spPr bwMode="auto">
            <a:xfrm>
              <a:off x="1486" y="1254"/>
              <a:ext cx="735" cy="92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77" name="Line 4"/>
            <p:cNvSpPr>
              <a:spLocks noChangeShapeType="1"/>
            </p:cNvSpPr>
            <p:nvPr/>
          </p:nvSpPr>
          <p:spPr bwMode="auto">
            <a:xfrm>
              <a:off x="2220" y="1675"/>
              <a:ext cx="3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78" name="Line 5"/>
            <p:cNvSpPr>
              <a:spLocks noChangeShapeType="1"/>
            </p:cNvSpPr>
            <p:nvPr/>
          </p:nvSpPr>
          <p:spPr bwMode="auto">
            <a:xfrm>
              <a:off x="565" y="1950"/>
              <a:ext cx="920" cy="1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79" name="Line 6"/>
            <p:cNvSpPr>
              <a:spLocks noChangeShapeType="1"/>
            </p:cNvSpPr>
            <p:nvPr/>
          </p:nvSpPr>
          <p:spPr bwMode="auto">
            <a:xfrm>
              <a:off x="1111" y="1499"/>
              <a:ext cx="38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80" name="Text Box 7"/>
            <p:cNvSpPr txBox="1">
              <a:spLocks noChangeArrowheads="1"/>
            </p:cNvSpPr>
            <p:nvPr/>
          </p:nvSpPr>
          <p:spPr bwMode="auto">
            <a:xfrm>
              <a:off x="1518" y="1190"/>
              <a:ext cx="225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>
                  <a:ea typeface="楷体_GB2312" pitchFamily="49" charset="-122"/>
                </a:rPr>
                <a:t>_</a:t>
              </a:r>
              <a:endParaRPr kumimoji="1" lang="en-US" altLang="zh-CN" sz="3200" b="1">
                <a:ea typeface="楷体_GB2312" pitchFamily="49" charset="-122"/>
              </a:endParaRPr>
            </a:p>
          </p:txBody>
        </p:sp>
        <p:sp>
          <p:nvSpPr>
            <p:cNvPr id="57381" name="Text Box 8"/>
            <p:cNvSpPr txBox="1">
              <a:spLocks noChangeArrowheads="1"/>
            </p:cNvSpPr>
            <p:nvPr/>
          </p:nvSpPr>
          <p:spPr bwMode="auto">
            <a:xfrm>
              <a:off x="1494" y="1790"/>
              <a:ext cx="225" cy="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>
                  <a:ea typeface="楷体_GB2312" pitchFamily="49" charset="-122"/>
                </a:rPr>
                <a:t>+</a:t>
              </a:r>
              <a:endParaRPr kumimoji="1" lang="en-US" altLang="zh-CN" sz="3200" b="1">
                <a:ea typeface="楷体_GB2312" pitchFamily="49" charset="-122"/>
              </a:endParaRPr>
            </a:p>
          </p:txBody>
        </p:sp>
        <p:sp>
          <p:nvSpPr>
            <p:cNvPr id="57382" name="Text Box 9"/>
            <p:cNvSpPr txBox="1">
              <a:spLocks noChangeArrowheads="1"/>
            </p:cNvSpPr>
            <p:nvPr/>
          </p:nvSpPr>
          <p:spPr bwMode="auto">
            <a:xfrm rot="5400000">
              <a:off x="1726" y="1233"/>
              <a:ext cx="284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>
                  <a:ea typeface="楷体_GB2312" pitchFamily="49" charset="-122"/>
                  <a:sym typeface="Symbol" panose="05050102010706020507" pitchFamily="18" charset="2"/>
                </a:rPr>
                <a:t></a:t>
              </a:r>
              <a:endParaRPr kumimoji="1" lang="en-US" altLang="zh-CN" sz="3200" b="1">
                <a:ea typeface="楷体_GB2312" pitchFamily="49" charset="-122"/>
              </a:endParaRPr>
            </a:p>
          </p:txBody>
        </p:sp>
        <p:sp>
          <p:nvSpPr>
            <p:cNvPr id="57383" name="Text Box 10"/>
            <p:cNvSpPr txBox="1">
              <a:spLocks noChangeArrowheads="1"/>
            </p:cNvSpPr>
            <p:nvPr/>
          </p:nvSpPr>
          <p:spPr bwMode="auto">
            <a:xfrm>
              <a:off x="1967" y="1472"/>
              <a:ext cx="225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>
                  <a:ea typeface="楷体_GB2312" pitchFamily="49" charset="-122"/>
                </a:rPr>
                <a:t>+</a:t>
              </a:r>
              <a:endParaRPr kumimoji="1" lang="en-US" altLang="zh-CN" sz="3200" b="1">
                <a:ea typeface="楷体_GB2312" pitchFamily="49" charset="-122"/>
              </a:endParaRPr>
            </a:p>
          </p:txBody>
        </p:sp>
        <p:sp>
          <p:nvSpPr>
            <p:cNvPr id="57384" name="Oval 11"/>
            <p:cNvSpPr>
              <a:spLocks noChangeArrowheads="1"/>
            </p:cNvSpPr>
            <p:nvPr/>
          </p:nvSpPr>
          <p:spPr bwMode="auto">
            <a:xfrm>
              <a:off x="2619" y="1660"/>
              <a:ext cx="64" cy="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85" name="Text Box 12"/>
            <p:cNvSpPr txBox="1">
              <a:spLocks noChangeArrowheads="1"/>
            </p:cNvSpPr>
            <p:nvPr/>
          </p:nvSpPr>
          <p:spPr bwMode="auto">
            <a:xfrm>
              <a:off x="1896" y="1185"/>
              <a:ext cx="632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>
                  <a:ea typeface="楷体_GB2312" pitchFamily="49" charset="-122"/>
                  <a:sym typeface="Symbol" panose="05050102010706020507" pitchFamily="18" charset="2"/>
                </a:rPr>
                <a:t>∞</a:t>
              </a:r>
              <a:endParaRPr kumimoji="1" lang="en-US" altLang="zh-CN" sz="3200" b="1">
                <a:ea typeface="楷体_GB2312" pitchFamily="49" charset="-122"/>
              </a:endParaRPr>
            </a:p>
          </p:txBody>
        </p:sp>
        <p:sp>
          <p:nvSpPr>
            <p:cNvPr id="57386" name="Line 13"/>
            <p:cNvSpPr>
              <a:spLocks noChangeShapeType="1"/>
            </p:cNvSpPr>
            <p:nvPr/>
          </p:nvSpPr>
          <p:spPr bwMode="auto">
            <a:xfrm>
              <a:off x="1240" y="900"/>
              <a:ext cx="124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87" name="Line 14"/>
            <p:cNvSpPr>
              <a:spLocks noChangeShapeType="1"/>
            </p:cNvSpPr>
            <p:nvPr/>
          </p:nvSpPr>
          <p:spPr bwMode="auto">
            <a:xfrm flipH="1">
              <a:off x="2471" y="900"/>
              <a:ext cx="0" cy="7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 useBgFill="1">
          <p:nvSpPr>
            <p:cNvPr id="57388" name="Rectangle 15"/>
            <p:cNvSpPr>
              <a:spLocks noChangeArrowheads="1"/>
            </p:cNvSpPr>
            <p:nvPr/>
          </p:nvSpPr>
          <p:spPr bwMode="auto">
            <a:xfrm>
              <a:off x="1668" y="845"/>
              <a:ext cx="333" cy="102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89" name="Line 16"/>
            <p:cNvSpPr>
              <a:spLocks noChangeShapeType="1"/>
            </p:cNvSpPr>
            <p:nvPr/>
          </p:nvSpPr>
          <p:spPr bwMode="auto">
            <a:xfrm>
              <a:off x="1251" y="900"/>
              <a:ext cx="0" cy="60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90" name="Line 17"/>
            <p:cNvSpPr>
              <a:spLocks noChangeShapeType="1"/>
            </p:cNvSpPr>
            <p:nvPr/>
          </p:nvSpPr>
          <p:spPr bwMode="auto">
            <a:xfrm>
              <a:off x="539" y="1499"/>
              <a:ext cx="6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 useBgFill="1">
          <p:nvSpPr>
            <p:cNvPr id="57391" name="Rectangle 18"/>
            <p:cNvSpPr>
              <a:spLocks noChangeArrowheads="1"/>
            </p:cNvSpPr>
            <p:nvPr/>
          </p:nvSpPr>
          <p:spPr bwMode="auto">
            <a:xfrm>
              <a:off x="750" y="1442"/>
              <a:ext cx="308" cy="101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92" name="Line 19"/>
            <p:cNvSpPr>
              <a:spLocks noChangeShapeType="1"/>
            </p:cNvSpPr>
            <p:nvPr/>
          </p:nvSpPr>
          <p:spPr bwMode="auto">
            <a:xfrm>
              <a:off x="442" y="1670"/>
              <a:ext cx="188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93" name="Oval 20"/>
            <p:cNvSpPr>
              <a:spLocks noChangeArrowheads="1"/>
            </p:cNvSpPr>
            <p:nvPr/>
          </p:nvSpPr>
          <p:spPr bwMode="auto">
            <a:xfrm>
              <a:off x="1219" y="1459"/>
              <a:ext cx="45" cy="4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94" name="Oval 21"/>
            <p:cNvSpPr>
              <a:spLocks noChangeArrowheads="1"/>
            </p:cNvSpPr>
            <p:nvPr/>
          </p:nvSpPr>
          <p:spPr bwMode="auto">
            <a:xfrm>
              <a:off x="2439" y="1648"/>
              <a:ext cx="65" cy="5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95" name="Text Box 22"/>
            <p:cNvSpPr txBox="1">
              <a:spLocks noChangeArrowheads="1"/>
            </p:cNvSpPr>
            <p:nvPr/>
          </p:nvSpPr>
          <p:spPr bwMode="auto">
            <a:xfrm>
              <a:off x="1696" y="900"/>
              <a:ext cx="471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F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57396" name="Text Box 23"/>
            <p:cNvSpPr txBox="1">
              <a:spLocks noChangeArrowheads="1"/>
            </p:cNvSpPr>
            <p:nvPr/>
          </p:nvSpPr>
          <p:spPr bwMode="auto">
            <a:xfrm>
              <a:off x="762" y="1522"/>
              <a:ext cx="363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1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 useBgFill="1">
          <p:nvSpPr>
            <p:cNvPr id="57397" name="Rectangle 24"/>
            <p:cNvSpPr>
              <a:spLocks noChangeArrowheads="1"/>
            </p:cNvSpPr>
            <p:nvPr/>
          </p:nvSpPr>
          <p:spPr bwMode="auto">
            <a:xfrm>
              <a:off x="734" y="1891"/>
              <a:ext cx="297" cy="114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98" name="Text Box 25"/>
            <p:cNvSpPr txBox="1">
              <a:spLocks noChangeArrowheads="1"/>
            </p:cNvSpPr>
            <p:nvPr/>
          </p:nvSpPr>
          <p:spPr bwMode="auto">
            <a:xfrm>
              <a:off x="749" y="1998"/>
              <a:ext cx="375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400" b="1" baseline="-25000">
                  <a:ea typeface="楷体_GB2312" pitchFamily="49" charset="-122"/>
                </a:rPr>
                <a:t>2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57399" name="Text Box 26"/>
            <p:cNvSpPr txBox="1">
              <a:spLocks noChangeArrowheads="1"/>
            </p:cNvSpPr>
            <p:nvPr/>
          </p:nvSpPr>
          <p:spPr bwMode="auto">
            <a:xfrm>
              <a:off x="264" y="1935"/>
              <a:ext cx="451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u</a:t>
              </a:r>
              <a:r>
                <a:rPr kumimoji="1" lang="en-US" altLang="zh-CN" sz="2400" b="1" baseline="-25000">
                  <a:ea typeface="楷体_GB2312" pitchFamily="49" charset="-122"/>
                </a:rPr>
                <a:t>i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57400" name="Text Box 27"/>
            <p:cNvSpPr txBox="1">
              <a:spLocks noChangeArrowheads="1"/>
            </p:cNvSpPr>
            <p:nvPr/>
          </p:nvSpPr>
          <p:spPr bwMode="auto">
            <a:xfrm>
              <a:off x="2624" y="1679"/>
              <a:ext cx="460" cy="3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u</a:t>
              </a:r>
              <a:r>
                <a:rPr kumimoji="1" lang="en-US" altLang="zh-CN" sz="2400" b="1" baseline="-25000">
                  <a:ea typeface="楷体_GB2312" pitchFamily="49" charset="-122"/>
                </a:rPr>
                <a:t>o</a:t>
              </a:r>
              <a:endParaRPr kumimoji="1" lang="en-US" altLang="zh-CN" sz="2400" b="1">
                <a:ea typeface="楷体_GB2312" pitchFamily="49" charset="-122"/>
              </a:endParaRPr>
            </a:p>
          </p:txBody>
        </p:sp>
        <p:sp>
          <p:nvSpPr>
            <p:cNvPr id="57401" name="Line 28"/>
            <p:cNvSpPr>
              <a:spLocks noChangeShapeType="1"/>
            </p:cNvSpPr>
            <p:nvPr/>
          </p:nvSpPr>
          <p:spPr bwMode="auto">
            <a:xfrm>
              <a:off x="544" y="1489"/>
              <a:ext cx="0" cy="1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402" name="Oval 29"/>
            <p:cNvSpPr>
              <a:spLocks noChangeArrowheads="1"/>
            </p:cNvSpPr>
            <p:nvPr/>
          </p:nvSpPr>
          <p:spPr bwMode="auto">
            <a:xfrm>
              <a:off x="490" y="1921"/>
              <a:ext cx="65" cy="5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403" name="Oval 30"/>
            <p:cNvSpPr>
              <a:spLocks noChangeArrowheads="1"/>
            </p:cNvSpPr>
            <p:nvPr/>
          </p:nvSpPr>
          <p:spPr bwMode="auto">
            <a:xfrm>
              <a:off x="1231" y="1927"/>
              <a:ext cx="45" cy="45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rgbClr val="FF00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404" name="Oval 31"/>
            <p:cNvSpPr>
              <a:spLocks noChangeArrowheads="1"/>
            </p:cNvSpPr>
            <p:nvPr/>
          </p:nvSpPr>
          <p:spPr bwMode="auto">
            <a:xfrm>
              <a:off x="546" y="2426"/>
              <a:ext cx="72" cy="6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405" name="Line 32"/>
            <p:cNvSpPr>
              <a:spLocks noChangeShapeType="1"/>
            </p:cNvSpPr>
            <p:nvPr/>
          </p:nvSpPr>
          <p:spPr bwMode="auto">
            <a:xfrm>
              <a:off x="588" y="2484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06" name="Line 33"/>
            <p:cNvSpPr>
              <a:spLocks noChangeShapeType="1"/>
            </p:cNvSpPr>
            <p:nvPr/>
          </p:nvSpPr>
          <p:spPr bwMode="auto">
            <a:xfrm>
              <a:off x="468" y="2676"/>
              <a:ext cx="252" cy="1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07" name="Line 34"/>
            <p:cNvSpPr>
              <a:spLocks noChangeShapeType="1"/>
            </p:cNvSpPr>
            <p:nvPr/>
          </p:nvSpPr>
          <p:spPr bwMode="auto">
            <a:xfrm>
              <a:off x="576" y="2028"/>
              <a:ext cx="0" cy="3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08" name="Oval 35"/>
            <p:cNvSpPr>
              <a:spLocks noChangeArrowheads="1"/>
            </p:cNvSpPr>
            <p:nvPr/>
          </p:nvSpPr>
          <p:spPr bwMode="auto">
            <a:xfrm>
              <a:off x="2562" y="2330"/>
              <a:ext cx="72" cy="6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409" name="Line 36"/>
            <p:cNvSpPr>
              <a:spLocks noChangeShapeType="1"/>
            </p:cNvSpPr>
            <p:nvPr/>
          </p:nvSpPr>
          <p:spPr bwMode="auto">
            <a:xfrm>
              <a:off x="2604" y="2388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10" name="Line 37"/>
            <p:cNvSpPr>
              <a:spLocks noChangeShapeType="1"/>
            </p:cNvSpPr>
            <p:nvPr/>
          </p:nvSpPr>
          <p:spPr bwMode="auto">
            <a:xfrm>
              <a:off x="2484" y="2580"/>
              <a:ext cx="24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11" name="Line 38"/>
            <p:cNvSpPr>
              <a:spLocks noChangeShapeType="1"/>
            </p:cNvSpPr>
            <p:nvPr/>
          </p:nvSpPr>
          <p:spPr bwMode="auto">
            <a:xfrm>
              <a:off x="2592" y="1788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412" name="Rectangle 39"/>
            <p:cNvSpPr>
              <a:spLocks noChangeArrowheads="1"/>
            </p:cNvSpPr>
            <p:nvPr/>
          </p:nvSpPr>
          <p:spPr bwMode="auto">
            <a:xfrm>
              <a:off x="1107" y="1606"/>
              <a:ext cx="354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rgbClr val="FF3300"/>
                  </a:solidFill>
                  <a:ea typeface="楷体_GB2312" pitchFamily="49" charset="-122"/>
                </a:rPr>
                <a:t>u</a:t>
              </a:r>
              <a:r>
                <a:rPr kumimoji="1" lang="en-US" altLang="zh-CN" sz="3200" b="1" baseline="-25000">
                  <a:solidFill>
                    <a:srgbClr val="FF3300"/>
                  </a:solidFill>
                  <a:ea typeface="楷体_GB2312" pitchFamily="49" charset="-122"/>
                </a:rPr>
                <a:t>+</a:t>
              </a:r>
              <a:endParaRPr kumimoji="1" lang="en-US" altLang="zh-CN" sz="3200" b="1" baseline="-250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57413" name="Rectangle 40"/>
            <p:cNvSpPr>
              <a:spLocks noChangeArrowheads="1"/>
            </p:cNvSpPr>
            <p:nvPr/>
          </p:nvSpPr>
          <p:spPr bwMode="auto">
            <a:xfrm>
              <a:off x="1107" y="1378"/>
              <a:ext cx="314" cy="4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rgbClr val="FF3300"/>
                  </a:solidFill>
                  <a:ea typeface="楷体_GB2312" pitchFamily="49" charset="-122"/>
                </a:rPr>
                <a:t>u</a:t>
              </a:r>
              <a:r>
                <a:rPr kumimoji="1" lang="en-US" altLang="zh-CN" sz="3200" b="1" baseline="-25000">
                  <a:solidFill>
                    <a:srgbClr val="FF3300"/>
                  </a:solidFill>
                  <a:ea typeface="楷体_GB2312" pitchFamily="49" charset="-122"/>
                </a:rPr>
                <a:t>-</a:t>
              </a:r>
              <a:endParaRPr kumimoji="1" lang="en-US" altLang="zh-CN" sz="3200" b="1" baseline="-2500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</p:grpSp>
      <p:sp>
        <p:nvSpPr>
          <p:cNvPr id="643113" name="Text Box 41"/>
          <p:cNvSpPr txBox="1">
            <a:spLocks noChangeArrowheads="1"/>
          </p:cNvSpPr>
          <p:nvPr/>
        </p:nvSpPr>
        <p:spPr bwMode="auto">
          <a:xfrm>
            <a:off x="5734050" y="1554163"/>
            <a:ext cx="28003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0000"/>
                </a:solidFill>
                <a:ea typeface="楷体_GB2312" pitchFamily="49" charset="-122"/>
              </a:rPr>
              <a:t>输入电阻：</a:t>
            </a:r>
            <a:endParaRPr kumimoji="1" lang="zh-CN" altLang="en-US" sz="32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643114" name="Text Box 42"/>
          <p:cNvSpPr txBox="1">
            <a:spLocks noChangeArrowheads="1"/>
          </p:cNvSpPr>
          <p:nvPr/>
        </p:nvSpPr>
        <p:spPr bwMode="auto">
          <a:xfrm>
            <a:off x="5657850" y="473075"/>
            <a:ext cx="31432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0000"/>
                </a:solidFill>
                <a:ea typeface="楷体_GB2312" pitchFamily="49" charset="-122"/>
              </a:rPr>
              <a:t>反馈类型：</a:t>
            </a:r>
            <a:endParaRPr kumimoji="1" lang="zh-CN" altLang="en-US" sz="3200" b="1">
              <a:solidFill>
                <a:srgbClr val="FF0000"/>
              </a:solidFill>
              <a:ea typeface="楷体_GB2312" pitchFamily="49" charset="-122"/>
            </a:endParaRPr>
          </a:p>
        </p:txBody>
      </p:sp>
      <p:sp>
        <p:nvSpPr>
          <p:cNvPr id="643115" name="Text Box 43"/>
          <p:cNvSpPr txBox="1">
            <a:spLocks noChangeArrowheads="1"/>
          </p:cNvSpPr>
          <p:nvPr/>
        </p:nvSpPr>
        <p:spPr bwMode="auto">
          <a:xfrm>
            <a:off x="5508625" y="1049338"/>
            <a:ext cx="36195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3200" b="1">
                <a:ea typeface="楷体_GB2312" pitchFamily="49" charset="-122"/>
              </a:rPr>
              <a:t>电压串联负反馈</a:t>
            </a:r>
            <a:endParaRPr kumimoji="1" lang="zh-CN" altLang="en-US" sz="3200" b="1">
              <a:ea typeface="楷体_GB2312" pitchFamily="49" charset="-122"/>
            </a:endParaRPr>
          </a:p>
        </p:txBody>
      </p:sp>
      <p:sp>
        <p:nvSpPr>
          <p:cNvPr id="643116" name="Text Box 44"/>
          <p:cNvSpPr txBox="1">
            <a:spLocks noChangeArrowheads="1"/>
          </p:cNvSpPr>
          <p:nvPr/>
        </p:nvSpPr>
        <p:spPr bwMode="auto">
          <a:xfrm>
            <a:off x="247650" y="3333750"/>
            <a:ext cx="264795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3300"/>
                </a:solidFill>
                <a:ea typeface="楷体_GB2312" pitchFamily="49" charset="-122"/>
              </a:rPr>
              <a:t>平衡电阻：</a:t>
            </a:r>
            <a:endParaRPr kumimoji="1" lang="zh-CN" altLang="en-US" sz="3200" b="1">
              <a:ea typeface="楷体_GB2312" pitchFamily="49" charset="-122"/>
            </a:endParaRPr>
          </a:p>
        </p:txBody>
      </p:sp>
      <p:sp>
        <p:nvSpPr>
          <p:cNvPr id="643117" name="Text Box 45"/>
          <p:cNvSpPr txBox="1">
            <a:spLocks noChangeArrowheads="1"/>
          </p:cNvSpPr>
          <p:nvPr/>
        </p:nvSpPr>
        <p:spPr bwMode="auto">
          <a:xfrm>
            <a:off x="2114550" y="3371850"/>
            <a:ext cx="30099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 i="1">
                <a:solidFill>
                  <a:srgbClr val="003399"/>
                </a:solidFill>
                <a:ea typeface="楷体_GB2312" pitchFamily="49" charset="-122"/>
              </a:rPr>
              <a:t>R</a:t>
            </a:r>
            <a:r>
              <a:rPr kumimoji="1" lang="en-US" altLang="zh-CN" sz="3200" b="1" baseline="-25000">
                <a:solidFill>
                  <a:srgbClr val="003399"/>
                </a:solidFill>
                <a:ea typeface="楷体_GB2312" pitchFamily="49" charset="-122"/>
              </a:rPr>
              <a:t>2</a:t>
            </a:r>
            <a:r>
              <a:rPr kumimoji="1" lang="en-US" altLang="zh-CN" sz="3200" b="1">
                <a:solidFill>
                  <a:srgbClr val="003399"/>
                </a:solidFill>
                <a:ea typeface="楷体_GB2312" pitchFamily="49" charset="-122"/>
              </a:rPr>
              <a:t>=</a:t>
            </a:r>
            <a:r>
              <a:rPr kumimoji="1" lang="en-US" altLang="zh-CN" sz="3200" b="1" i="1">
                <a:solidFill>
                  <a:srgbClr val="003399"/>
                </a:solidFill>
                <a:ea typeface="楷体_GB2312" pitchFamily="49" charset="-122"/>
              </a:rPr>
              <a:t>R</a:t>
            </a:r>
            <a:r>
              <a:rPr kumimoji="1" lang="en-US" altLang="zh-CN" sz="3200" b="1" baseline="-25000">
                <a:solidFill>
                  <a:srgbClr val="003399"/>
                </a:solidFill>
                <a:ea typeface="楷体_GB2312" pitchFamily="49" charset="-122"/>
              </a:rPr>
              <a:t>1</a:t>
            </a:r>
            <a:r>
              <a:rPr kumimoji="1" lang="en-US" altLang="zh-CN" sz="3200" b="1">
                <a:solidFill>
                  <a:srgbClr val="003399"/>
                </a:solidFill>
                <a:ea typeface="楷体_GB2312" pitchFamily="49" charset="-122"/>
              </a:rPr>
              <a:t>//</a:t>
            </a:r>
            <a:r>
              <a:rPr kumimoji="1" lang="en-US" altLang="zh-CN" sz="3200" b="1" i="1">
                <a:solidFill>
                  <a:srgbClr val="003399"/>
                </a:solidFill>
                <a:ea typeface="楷体_GB2312" pitchFamily="49" charset="-122"/>
              </a:rPr>
              <a:t>R</a:t>
            </a:r>
            <a:r>
              <a:rPr kumimoji="1" lang="en-US" altLang="zh-CN" sz="3200" b="1" baseline="-25000">
                <a:solidFill>
                  <a:srgbClr val="003399"/>
                </a:solidFill>
                <a:ea typeface="楷体_GB2312" pitchFamily="49" charset="-122"/>
              </a:rPr>
              <a:t>F</a:t>
            </a:r>
            <a:r>
              <a:rPr kumimoji="1" lang="zh-CN" altLang="en-US" sz="3200" b="1">
                <a:solidFill>
                  <a:srgbClr val="003399"/>
                </a:solidFill>
                <a:ea typeface="楷体_GB2312" pitchFamily="49" charset="-122"/>
              </a:rPr>
              <a:t>；</a:t>
            </a:r>
            <a:endParaRPr kumimoji="1" lang="zh-CN" altLang="en-US" sz="3200" b="1">
              <a:solidFill>
                <a:srgbClr val="003399"/>
              </a:solidFill>
              <a:ea typeface="楷体_GB2312" pitchFamily="49" charset="-122"/>
            </a:endParaRPr>
          </a:p>
        </p:txBody>
      </p:sp>
      <p:graphicFrame>
        <p:nvGraphicFramePr>
          <p:cNvPr id="643118" name="Object 46"/>
          <p:cNvGraphicFramePr>
            <a:graphicFrameLocks noChangeAspect="1"/>
          </p:cNvGraphicFramePr>
          <p:nvPr/>
        </p:nvGraphicFramePr>
        <p:xfrm>
          <a:off x="5749925" y="2114550"/>
          <a:ext cx="2670175" cy="1243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7" name="公式" r:id="rId1" imgW="731520" imgH="419735" progId="Equation.3">
                  <p:embed/>
                </p:oleObj>
              </mc:Choice>
              <mc:Fallback>
                <p:oleObj name="公式" r:id="rId1" imgW="731520" imgH="419735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9925" y="2114550"/>
                        <a:ext cx="2670175" cy="12430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3119" name="Text Box 47"/>
          <p:cNvSpPr txBox="1">
            <a:spLocks noChangeArrowheads="1"/>
          </p:cNvSpPr>
          <p:nvPr/>
        </p:nvSpPr>
        <p:spPr bwMode="auto">
          <a:xfrm>
            <a:off x="4076700" y="3371850"/>
            <a:ext cx="29337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3200" b="1">
                <a:solidFill>
                  <a:srgbClr val="FF0000"/>
                </a:solidFill>
                <a:ea typeface="楷体_GB2312" pitchFamily="49" charset="-122"/>
              </a:rPr>
              <a:t>共模电压：</a:t>
            </a:r>
            <a:endParaRPr kumimoji="1" lang="zh-CN" altLang="en-US" sz="3200" b="1">
              <a:solidFill>
                <a:srgbClr val="FF0000"/>
              </a:solidFill>
              <a:ea typeface="楷体_GB2312" pitchFamily="49" charset="-122"/>
            </a:endParaRPr>
          </a:p>
        </p:txBody>
      </p:sp>
      <p:graphicFrame>
        <p:nvGraphicFramePr>
          <p:cNvPr id="643120" name="Object 48"/>
          <p:cNvGraphicFramePr>
            <a:graphicFrameLocks noChangeAspect="1"/>
          </p:cNvGraphicFramePr>
          <p:nvPr/>
        </p:nvGraphicFramePr>
        <p:xfrm>
          <a:off x="5926138" y="3271838"/>
          <a:ext cx="3003550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8" name="公式" r:id="rId3" imgW="1172845" imgH="376555" progId="Equation.3">
                  <p:embed/>
                </p:oleObj>
              </mc:Choice>
              <mc:Fallback>
                <p:oleObj name="公式" r:id="rId3" imgW="1172845" imgH="376555" progId="Equation.3">
                  <p:embed/>
                  <p:pic>
                    <p:nvPicPr>
                      <p:cNvPr id="0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6138" y="3271838"/>
                        <a:ext cx="3003550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3121" name="Group 49"/>
          <p:cNvGrpSpPr/>
          <p:nvPr/>
        </p:nvGrpSpPr>
        <p:grpSpPr bwMode="auto">
          <a:xfrm>
            <a:off x="552450" y="4508500"/>
            <a:ext cx="3638550" cy="1709738"/>
            <a:chOff x="1140" y="1416"/>
            <a:chExt cx="2328" cy="1310"/>
          </a:xfrm>
        </p:grpSpPr>
        <p:sp>
          <p:nvSpPr>
            <p:cNvPr id="57358" name="Rectangle 50"/>
            <p:cNvSpPr>
              <a:spLocks noChangeArrowheads="1"/>
            </p:cNvSpPr>
            <p:nvPr/>
          </p:nvSpPr>
          <p:spPr bwMode="auto">
            <a:xfrm>
              <a:off x="1800" y="1752"/>
              <a:ext cx="792" cy="948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59" name="Line 51"/>
            <p:cNvSpPr>
              <a:spLocks noChangeShapeType="1"/>
            </p:cNvSpPr>
            <p:nvPr/>
          </p:nvSpPr>
          <p:spPr bwMode="auto">
            <a:xfrm flipV="1">
              <a:off x="2579" y="2208"/>
              <a:ext cx="528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60" name="Line 52"/>
            <p:cNvSpPr>
              <a:spLocks noChangeShapeType="1"/>
            </p:cNvSpPr>
            <p:nvPr/>
          </p:nvSpPr>
          <p:spPr bwMode="auto">
            <a:xfrm flipV="1">
              <a:off x="1307" y="2484"/>
              <a:ext cx="492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61" name="Line 53"/>
            <p:cNvSpPr>
              <a:spLocks noChangeShapeType="1"/>
            </p:cNvSpPr>
            <p:nvPr/>
          </p:nvSpPr>
          <p:spPr bwMode="auto">
            <a:xfrm flipV="1">
              <a:off x="1523" y="2016"/>
              <a:ext cx="27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62" name="Text Box 54"/>
            <p:cNvSpPr txBox="1">
              <a:spLocks noChangeArrowheads="1"/>
            </p:cNvSpPr>
            <p:nvPr/>
          </p:nvSpPr>
          <p:spPr bwMode="auto">
            <a:xfrm>
              <a:off x="1824" y="1740"/>
              <a:ext cx="252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_</a:t>
              </a:r>
              <a:endParaRPr kumimoji="1" lang="en-US" altLang="zh-CN" sz="2800" b="1" i="1">
                <a:ea typeface="楷体_GB2312" pitchFamily="49" charset="-122"/>
              </a:endParaRPr>
            </a:p>
          </p:txBody>
        </p:sp>
        <p:sp>
          <p:nvSpPr>
            <p:cNvPr id="57363" name="Text Box 55"/>
            <p:cNvSpPr txBox="1">
              <a:spLocks noChangeArrowheads="1"/>
            </p:cNvSpPr>
            <p:nvPr/>
          </p:nvSpPr>
          <p:spPr bwMode="auto">
            <a:xfrm>
              <a:off x="1788" y="2328"/>
              <a:ext cx="252" cy="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+</a:t>
              </a:r>
              <a:endParaRPr kumimoji="1" lang="en-US" altLang="zh-CN" sz="2800" b="1" i="1">
                <a:ea typeface="楷体_GB2312" pitchFamily="49" charset="-122"/>
              </a:endParaRPr>
            </a:p>
          </p:txBody>
        </p:sp>
        <p:sp>
          <p:nvSpPr>
            <p:cNvPr id="57364" name="Text Box 56"/>
            <p:cNvSpPr txBox="1">
              <a:spLocks noChangeArrowheads="1"/>
            </p:cNvSpPr>
            <p:nvPr/>
          </p:nvSpPr>
          <p:spPr bwMode="auto">
            <a:xfrm rot="5400000">
              <a:off x="2084" y="1738"/>
              <a:ext cx="240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  <a:sym typeface="Symbol" panose="05050102010706020507" pitchFamily="18" charset="2"/>
                </a:rPr>
                <a:t>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57365" name="Text Box 57"/>
            <p:cNvSpPr txBox="1">
              <a:spLocks noChangeArrowheads="1"/>
            </p:cNvSpPr>
            <p:nvPr/>
          </p:nvSpPr>
          <p:spPr bwMode="auto">
            <a:xfrm>
              <a:off x="2352" y="2028"/>
              <a:ext cx="252" cy="3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+</a:t>
              </a:r>
              <a:endParaRPr kumimoji="1" lang="en-US" altLang="zh-CN" sz="2800" b="1" i="1">
                <a:ea typeface="楷体_GB2312" pitchFamily="49" charset="-122"/>
              </a:endParaRPr>
            </a:p>
          </p:txBody>
        </p:sp>
        <p:sp>
          <p:nvSpPr>
            <p:cNvPr id="57366" name="Oval 58"/>
            <p:cNvSpPr>
              <a:spLocks noChangeArrowheads="1"/>
            </p:cNvSpPr>
            <p:nvPr/>
          </p:nvSpPr>
          <p:spPr bwMode="auto">
            <a:xfrm>
              <a:off x="3096" y="2184"/>
              <a:ext cx="72" cy="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67" name="Text Box 59"/>
            <p:cNvSpPr txBox="1">
              <a:spLocks noChangeArrowheads="1"/>
            </p:cNvSpPr>
            <p:nvPr/>
          </p:nvSpPr>
          <p:spPr bwMode="auto">
            <a:xfrm>
              <a:off x="2232" y="1716"/>
              <a:ext cx="420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>
                  <a:ea typeface="楷体_GB2312" pitchFamily="49" charset="-122"/>
                  <a:sym typeface="Symbol" panose="05050102010706020507" pitchFamily="18" charset="2"/>
                </a:rPr>
                <a:t>∞</a:t>
              </a:r>
              <a:endParaRPr kumimoji="1" lang="en-US" altLang="zh-CN" sz="3200" b="1">
                <a:ea typeface="楷体_GB2312" pitchFamily="49" charset="-122"/>
              </a:endParaRPr>
            </a:p>
          </p:txBody>
        </p:sp>
        <p:grpSp>
          <p:nvGrpSpPr>
            <p:cNvPr id="57368" name="Group 60"/>
            <p:cNvGrpSpPr/>
            <p:nvPr/>
          </p:nvGrpSpPr>
          <p:grpSpPr bwMode="auto">
            <a:xfrm>
              <a:off x="1524" y="1416"/>
              <a:ext cx="1392" cy="792"/>
              <a:chOff x="1524" y="1284"/>
              <a:chExt cx="1392" cy="960"/>
            </a:xfrm>
          </p:grpSpPr>
          <p:sp>
            <p:nvSpPr>
              <p:cNvPr id="57373" name="Line 61"/>
              <p:cNvSpPr>
                <a:spLocks noChangeShapeType="1"/>
              </p:cNvSpPr>
              <p:nvPr/>
            </p:nvSpPr>
            <p:spPr bwMode="auto">
              <a:xfrm>
                <a:off x="1524" y="1284"/>
                <a:ext cx="13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374" name="Line 62"/>
              <p:cNvSpPr>
                <a:spLocks noChangeShapeType="1"/>
              </p:cNvSpPr>
              <p:nvPr/>
            </p:nvSpPr>
            <p:spPr bwMode="auto">
              <a:xfrm flipH="1">
                <a:off x="2904" y="1284"/>
                <a:ext cx="0" cy="96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7375" name="Line 63"/>
              <p:cNvSpPr>
                <a:spLocks noChangeShapeType="1"/>
              </p:cNvSpPr>
              <p:nvPr/>
            </p:nvSpPr>
            <p:spPr bwMode="auto">
              <a:xfrm>
                <a:off x="1536" y="1284"/>
                <a:ext cx="0" cy="73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7369" name="Oval 64"/>
            <p:cNvSpPr>
              <a:spLocks noChangeArrowheads="1"/>
            </p:cNvSpPr>
            <p:nvPr/>
          </p:nvSpPr>
          <p:spPr bwMode="auto">
            <a:xfrm>
              <a:off x="2868" y="2184"/>
              <a:ext cx="72" cy="7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7370" name="Text Box 65"/>
            <p:cNvSpPr txBox="1">
              <a:spLocks noChangeArrowheads="1"/>
            </p:cNvSpPr>
            <p:nvPr/>
          </p:nvSpPr>
          <p:spPr bwMode="auto">
            <a:xfrm>
              <a:off x="1140" y="2088"/>
              <a:ext cx="492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ea typeface="楷体_GB2312" pitchFamily="49" charset="-122"/>
                </a:rPr>
                <a:t>u</a:t>
              </a:r>
              <a:r>
                <a:rPr kumimoji="1" lang="en-US" altLang="zh-CN" sz="3200" b="1" i="1" baseline="-25000">
                  <a:ea typeface="楷体_GB2312" pitchFamily="49" charset="-122"/>
                </a:rPr>
                <a:t>i</a:t>
              </a:r>
              <a:endParaRPr kumimoji="1" lang="en-US" altLang="zh-CN" sz="3200" b="1" i="1">
                <a:ea typeface="楷体_GB2312" pitchFamily="49" charset="-122"/>
              </a:endParaRPr>
            </a:p>
          </p:txBody>
        </p:sp>
        <p:sp>
          <p:nvSpPr>
            <p:cNvPr id="57371" name="Text Box 66"/>
            <p:cNvSpPr txBox="1">
              <a:spLocks noChangeArrowheads="1"/>
            </p:cNvSpPr>
            <p:nvPr/>
          </p:nvSpPr>
          <p:spPr bwMode="auto">
            <a:xfrm>
              <a:off x="2976" y="1825"/>
              <a:ext cx="492" cy="4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ea typeface="楷体_GB2312" pitchFamily="49" charset="-122"/>
                </a:rPr>
                <a:t>u</a:t>
              </a:r>
              <a:r>
                <a:rPr kumimoji="1" lang="en-US" altLang="zh-CN" sz="3200" b="1" i="1" baseline="-25000">
                  <a:ea typeface="楷体_GB2312" pitchFamily="49" charset="-122"/>
                </a:rPr>
                <a:t>o</a:t>
              </a:r>
              <a:endParaRPr kumimoji="1" lang="en-US" altLang="zh-CN" sz="3200" b="1" i="1">
                <a:ea typeface="楷体_GB2312" pitchFamily="49" charset="-122"/>
              </a:endParaRPr>
            </a:p>
          </p:txBody>
        </p:sp>
        <p:sp>
          <p:nvSpPr>
            <p:cNvPr id="57372" name="Oval 67"/>
            <p:cNvSpPr>
              <a:spLocks noChangeArrowheads="1"/>
            </p:cNvSpPr>
            <p:nvPr/>
          </p:nvSpPr>
          <p:spPr bwMode="auto">
            <a:xfrm>
              <a:off x="1248" y="2460"/>
              <a:ext cx="72" cy="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aphicFrame>
        <p:nvGraphicFramePr>
          <p:cNvPr id="643140" name="Object 68"/>
          <p:cNvGraphicFramePr>
            <a:graphicFrameLocks noChangeAspect="1"/>
          </p:cNvGraphicFramePr>
          <p:nvPr/>
        </p:nvGraphicFramePr>
        <p:xfrm>
          <a:off x="4606925" y="4235450"/>
          <a:ext cx="34036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49" name="公式" r:id="rId5" imgW="1290955" imgH="946785" progId="Equation.3">
                  <p:embed/>
                </p:oleObj>
              </mc:Choice>
              <mc:Fallback>
                <p:oleObj name="公式" r:id="rId5" imgW="1290955" imgH="946785" progId="Equation.3">
                  <p:embed/>
                  <p:pic>
                    <p:nvPicPr>
                      <p:cNvPr id="0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6925" y="4235450"/>
                        <a:ext cx="3403600" cy="214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3141" name="Line 69"/>
          <p:cNvSpPr>
            <a:spLocks noChangeShapeType="1"/>
          </p:cNvSpPr>
          <p:nvPr/>
        </p:nvSpPr>
        <p:spPr bwMode="auto">
          <a:xfrm>
            <a:off x="0" y="4191000"/>
            <a:ext cx="9144000" cy="19050"/>
          </a:xfrm>
          <a:prstGeom prst="line">
            <a:avLst/>
          </a:prstGeom>
          <a:noFill/>
          <a:ln w="25400">
            <a:solidFill>
              <a:srgbClr val="008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43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3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3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3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431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43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431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43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4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3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43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3113" grpId="0" autoUpdateAnimBg="0" build="p"/>
      <p:bldP spid="643114" grpId="0" autoUpdateAnimBg="0" build="p"/>
      <p:bldP spid="643115" grpId="0" autoUpdateAnimBg="0" build="p"/>
      <p:bldP spid="643116" grpId="0" autoUpdateAnimBg="0" build="p"/>
      <p:bldP spid="643117" grpId="0" autoUpdateAnimBg="0" build="p"/>
      <p:bldP spid="643119" grpId="0" autoUpdateAnimBg="0" build="p"/>
      <p:bldP spid="64314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098" name="Text Box 2"/>
          <p:cNvSpPr txBox="1">
            <a:spLocks noChangeArrowheads="1"/>
          </p:cNvSpPr>
          <p:nvPr/>
        </p:nvSpPr>
        <p:spPr bwMode="auto">
          <a:xfrm>
            <a:off x="323850" y="833438"/>
            <a:ext cx="48958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>
                <a:ea typeface="楷体_GB2312" pitchFamily="49" charset="-122"/>
              </a:rPr>
              <a:t>1. </a:t>
            </a:r>
            <a:r>
              <a:rPr kumimoji="1" lang="zh-CN" altLang="en-US" sz="3200" b="1">
                <a:ea typeface="楷体_GB2312" pitchFamily="49" charset="-122"/>
              </a:rPr>
              <a:t>反相加法运算器</a:t>
            </a:r>
            <a:endParaRPr kumimoji="1" lang="zh-CN" altLang="en-US" sz="3200" b="1">
              <a:ea typeface="楷体_GB2312" pitchFamily="49" charset="-122"/>
            </a:endParaRPr>
          </a:p>
        </p:txBody>
      </p:sp>
      <p:grpSp>
        <p:nvGrpSpPr>
          <p:cNvPr id="644099" name="Group 3"/>
          <p:cNvGrpSpPr/>
          <p:nvPr/>
        </p:nvGrpSpPr>
        <p:grpSpPr bwMode="auto">
          <a:xfrm>
            <a:off x="476250" y="1276350"/>
            <a:ext cx="5238750" cy="4762500"/>
            <a:chOff x="324" y="816"/>
            <a:chExt cx="3300" cy="3000"/>
          </a:xfrm>
        </p:grpSpPr>
        <p:sp>
          <p:nvSpPr>
            <p:cNvPr id="58389" name="Rectangle 4"/>
            <p:cNvSpPr>
              <a:spLocks noChangeArrowheads="1"/>
            </p:cNvSpPr>
            <p:nvPr/>
          </p:nvSpPr>
          <p:spPr bwMode="auto">
            <a:xfrm>
              <a:off x="1860" y="1704"/>
              <a:ext cx="864" cy="120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90" name="Line 5"/>
            <p:cNvSpPr>
              <a:spLocks noChangeShapeType="1"/>
            </p:cNvSpPr>
            <p:nvPr/>
          </p:nvSpPr>
          <p:spPr bwMode="auto">
            <a:xfrm>
              <a:off x="2723" y="2292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91" name="Line 6"/>
            <p:cNvSpPr>
              <a:spLocks noChangeShapeType="1"/>
            </p:cNvSpPr>
            <p:nvPr/>
          </p:nvSpPr>
          <p:spPr bwMode="auto">
            <a:xfrm>
              <a:off x="779" y="1332"/>
              <a:ext cx="1032" cy="1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92" name="Line 7"/>
            <p:cNvSpPr>
              <a:spLocks noChangeShapeType="1"/>
            </p:cNvSpPr>
            <p:nvPr/>
          </p:nvSpPr>
          <p:spPr bwMode="auto">
            <a:xfrm>
              <a:off x="1439" y="2076"/>
              <a:ext cx="43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93" name="Text Box 8"/>
            <p:cNvSpPr txBox="1">
              <a:spLocks noChangeArrowheads="1"/>
            </p:cNvSpPr>
            <p:nvPr/>
          </p:nvSpPr>
          <p:spPr bwMode="auto">
            <a:xfrm>
              <a:off x="1896" y="1728"/>
              <a:ext cx="25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600" b="1">
                  <a:ea typeface="楷体_GB2312" pitchFamily="49" charset="-122"/>
                </a:rPr>
                <a:t>_</a:t>
              </a:r>
              <a:endParaRPr kumimoji="1" lang="en-US" altLang="zh-CN" sz="3600" b="1">
                <a:ea typeface="楷体_GB2312" pitchFamily="49" charset="-122"/>
              </a:endParaRPr>
            </a:p>
          </p:txBody>
        </p:sp>
        <p:sp>
          <p:nvSpPr>
            <p:cNvPr id="58394" name="Text Box 9"/>
            <p:cNvSpPr txBox="1">
              <a:spLocks noChangeArrowheads="1"/>
            </p:cNvSpPr>
            <p:nvPr/>
          </p:nvSpPr>
          <p:spPr bwMode="auto">
            <a:xfrm>
              <a:off x="1896" y="2388"/>
              <a:ext cx="25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600" b="1">
                  <a:ea typeface="楷体_GB2312" pitchFamily="49" charset="-122"/>
                </a:rPr>
                <a:t>+</a:t>
              </a:r>
              <a:endParaRPr kumimoji="1" lang="en-US" altLang="zh-CN" sz="3600" b="1">
                <a:ea typeface="楷体_GB2312" pitchFamily="49" charset="-122"/>
              </a:endParaRPr>
            </a:p>
          </p:txBody>
        </p:sp>
        <p:sp>
          <p:nvSpPr>
            <p:cNvPr id="58395" name="Text Box 10"/>
            <p:cNvSpPr txBox="1">
              <a:spLocks noChangeArrowheads="1"/>
            </p:cNvSpPr>
            <p:nvPr/>
          </p:nvSpPr>
          <p:spPr bwMode="auto">
            <a:xfrm rot="5400000">
              <a:off x="2016" y="1764"/>
              <a:ext cx="34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>
                  <a:ea typeface="楷体_GB2312" pitchFamily="49" charset="-122"/>
                  <a:sym typeface="Symbol" panose="05050102010706020507" pitchFamily="18" charset="2"/>
                </a:rPr>
                <a:t></a:t>
              </a:r>
              <a:endParaRPr kumimoji="1" lang="en-US" altLang="zh-CN" sz="3200" b="1">
                <a:ea typeface="楷体_GB2312" pitchFamily="49" charset="-122"/>
              </a:endParaRPr>
            </a:p>
          </p:txBody>
        </p:sp>
        <p:sp>
          <p:nvSpPr>
            <p:cNvPr id="58396" name="Text Box 11"/>
            <p:cNvSpPr txBox="1">
              <a:spLocks noChangeArrowheads="1"/>
            </p:cNvSpPr>
            <p:nvPr/>
          </p:nvSpPr>
          <p:spPr bwMode="auto">
            <a:xfrm>
              <a:off x="2412" y="2088"/>
              <a:ext cx="25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600" b="1">
                  <a:ea typeface="楷体_GB2312" pitchFamily="49" charset="-122"/>
                </a:rPr>
                <a:t>+</a:t>
              </a:r>
              <a:endParaRPr kumimoji="1" lang="en-US" altLang="zh-CN" sz="3600" b="1">
                <a:ea typeface="楷体_GB2312" pitchFamily="49" charset="-122"/>
              </a:endParaRPr>
            </a:p>
          </p:txBody>
        </p:sp>
        <p:sp>
          <p:nvSpPr>
            <p:cNvPr id="58397" name="Oval 12"/>
            <p:cNvSpPr>
              <a:spLocks noChangeArrowheads="1"/>
            </p:cNvSpPr>
            <p:nvPr/>
          </p:nvSpPr>
          <p:spPr bwMode="auto">
            <a:xfrm>
              <a:off x="3156" y="2244"/>
              <a:ext cx="72" cy="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98" name="Text Box 13"/>
            <p:cNvSpPr txBox="1">
              <a:spLocks noChangeArrowheads="1"/>
            </p:cNvSpPr>
            <p:nvPr/>
          </p:nvSpPr>
          <p:spPr bwMode="auto">
            <a:xfrm>
              <a:off x="2292" y="1692"/>
              <a:ext cx="70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>
                  <a:ea typeface="楷体_GB2312" pitchFamily="49" charset="-122"/>
                  <a:sym typeface="Symbol" panose="05050102010706020507" pitchFamily="18" charset="2"/>
                </a:rPr>
                <a:t></a:t>
              </a:r>
              <a:endParaRPr kumimoji="1" lang="en-US" altLang="zh-CN" sz="3200" b="1">
                <a:ea typeface="楷体_GB2312" pitchFamily="49" charset="-122"/>
              </a:endParaRPr>
            </a:p>
          </p:txBody>
        </p:sp>
        <p:sp>
          <p:nvSpPr>
            <p:cNvPr id="58399" name="Line 14"/>
            <p:cNvSpPr>
              <a:spLocks noChangeShapeType="1"/>
            </p:cNvSpPr>
            <p:nvPr/>
          </p:nvSpPr>
          <p:spPr bwMode="auto">
            <a:xfrm>
              <a:off x="1584" y="1344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400" name="Line 15"/>
            <p:cNvSpPr>
              <a:spLocks noChangeShapeType="1"/>
            </p:cNvSpPr>
            <p:nvPr/>
          </p:nvSpPr>
          <p:spPr bwMode="auto">
            <a:xfrm flipH="1">
              <a:off x="2964" y="1344"/>
              <a:ext cx="0" cy="9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 useBgFill="1">
          <p:nvSpPr>
            <p:cNvPr id="58401" name="Rectangle 16"/>
            <p:cNvSpPr>
              <a:spLocks noChangeArrowheads="1"/>
            </p:cNvSpPr>
            <p:nvPr/>
          </p:nvSpPr>
          <p:spPr bwMode="auto">
            <a:xfrm>
              <a:off x="2064" y="1248"/>
              <a:ext cx="480" cy="168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402" name="Line 17"/>
            <p:cNvSpPr>
              <a:spLocks noChangeShapeType="1"/>
            </p:cNvSpPr>
            <p:nvPr/>
          </p:nvSpPr>
          <p:spPr bwMode="auto">
            <a:xfrm>
              <a:off x="1596" y="1344"/>
              <a:ext cx="0" cy="7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403" name="Line 18"/>
            <p:cNvSpPr>
              <a:spLocks noChangeShapeType="1"/>
            </p:cNvSpPr>
            <p:nvPr/>
          </p:nvSpPr>
          <p:spPr bwMode="auto">
            <a:xfrm>
              <a:off x="822" y="2076"/>
              <a:ext cx="7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 useBgFill="1">
          <p:nvSpPr>
            <p:cNvPr id="58404" name="Rectangle 19"/>
            <p:cNvSpPr>
              <a:spLocks noChangeArrowheads="1"/>
            </p:cNvSpPr>
            <p:nvPr/>
          </p:nvSpPr>
          <p:spPr bwMode="auto">
            <a:xfrm>
              <a:off x="954" y="1992"/>
              <a:ext cx="480" cy="168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405" name="Oval 20"/>
            <p:cNvSpPr>
              <a:spLocks noChangeArrowheads="1"/>
            </p:cNvSpPr>
            <p:nvPr/>
          </p:nvSpPr>
          <p:spPr bwMode="auto">
            <a:xfrm>
              <a:off x="1560" y="2028"/>
              <a:ext cx="72" cy="7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406" name="Oval 21"/>
            <p:cNvSpPr>
              <a:spLocks noChangeArrowheads="1"/>
            </p:cNvSpPr>
            <p:nvPr/>
          </p:nvSpPr>
          <p:spPr bwMode="auto">
            <a:xfrm>
              <a:off x="2928" y="2244"/>
              <a:ext cx="72" cy="7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407" name="Text Box 22"/>
            <p:cNvSpPr txBox="1">
              <a:spLocks noChangeArrowheads="1"/>
            </p:cNvSpPr>
            <p:nvPr/>
          </p:nvSpPr>
          <p:spPr bwMode="auto">
            <a:xfrm>
              <a:off x="2364" y="816"/>
              <a:ext cx="5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ea typeface="楷体_GB2312" pitchFamily="49" charset="-122"/>
                </a:rPr>
                <a:t>R</a:t>
              </a:r>
              <a:r>
                <a:rPr kumimoji="1" lang="en-US" altLang="zh-CN" sz="3200" b="1" baseline="-25000">
                  <a:ea typeface="楷体_GB2312" pitchFamily="49" charset="-122"/>
                </a:rPr>
                <a:t>F</a:t>
              </a:r>
              <a:endParaRPr kumimoji="1" lang="en-US" altLang="zh-CN" sz="3200" b="1">
                <a:ea typeface="楷体_GB2312" pitchFamily="49" charset="-122"/>
              </a:endParaRPr>
            </a:p>
          </p:txBody>
        </p:sp>
        <p:sp>
          <p:nvSpPr>
            <p:cNvPr id="58408" name="Text Box 23"/>
            <p:cNvSpPr txBox="1">
              <a:spLocks noChangeArrowheads="1"/>
            </p:cNvSpPr>
            <p:nvPr/>
          </p:nvSpPr>
          <p:spPr bwMode="auto">
            <a:xfrm>
              <a:off x="912" y="888"/>
              <a:ext cx="5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ea typeface="楷体_GB2312" pitchFamily="49" charset="-122"/>
                </a:rPr>
                <a:t>R</a:t>
              </a:r>
              <a:r>
                <a:rPr kumimoji="1" lang="en-US" altLang="zh-CN" sz="3200" b="1" baseline="-25000">
                  <a:ea typeface="楷体_GB2312" pitchFamily="49" charset="-122"/>
                </a:rPr>
                <a:t>1</a:t>
              </a:r>
              <a:endParaRPr kumimoji="1" lang="en-US" altLang="zh-CN" sz="3200" b="1">
                <a:ea typeface="楷体_GB2312" pitchFamily="49" charset="-122"/>
              </a:endParaRPr>
            </a:p>
          </p:txBody>
        </p:sp>
        <p:sp useBgFill="1">
          <p:nvSpPr>
            <p:cNvPr id="58409" name="Rectangle 24"/>
            <p:cNvSpPr>
              <a:spLocks noChangeArrowheads="1"/>
            </p:cNvSpPr>
            <p:nvPr/>
          </p:nvSpPr>
          <p:spPr bwMode="auto">
            <a:xfrm>
              <a:off x="936" y="1260"/>
              <a:ext cx="480" cy="168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410" name="Text Box 25"/>
            <p:cNvSpPr txBox="1">
              <a:spLocks noChangeArrowheads="1"/>
            </p:cNvSpPr>
            <p:nvPr/>
          </p:nvSpPr>
          <p:spPr bwMode="auto">
            <a:xfrm>
              <a:off x="912" y="1620"/>
              <a:ext cx="5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ea typeface="楷体_GB2312" pitchFamily="49" charset="-122"/>
                </a:rPr>
                <a:t>R</a:t>
              </a:r>
              <a:r>
                <a:rPr kumimoji="1" lang="en-US" altLang="zh-CN" sz="3200" b="1" baseline="-25000">
                  <a:ea typeface="楷体_GB2312" pitchFamily="49" charset="-122"/>
                </a:rPr>
                <a:t>2</a:t>
              </a:r>
              <a:endParaRPr kumimoji="1" lang="en-US" altLang="zh-CN" sz="3200" b="1">
                <a:ea typeface="楷体_GB2312" pitchFamily="49" charset="-122"/>
              </a:endParaRPr>
            </a:p>
          </p:txBody>
        </p:sp>
        <p:sp>
          <p:nvSpPr>
            <p:cNvPr id="58411" name="Text Box 26"/>
            <p:cNvSpPr txBox="1">
              <a:spLocks noChangeArrowheads="1"/>
            </p:cNvSpPr>
            <p:nvPr/>
          </p:nvSpPr>
          <p:spPr bwMode="auto">
            <a:xfrm>
              <a:off x="324" y="1812"/>
              <a:ext cx="8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ea typeface="楷体_GB2312" pitchFamily="49" charset="-122"/>
                </a:rPr>
                <a:t>u</a:t>
              </a:r>
              <a:r>
                <a:rPr kumimoji="1" lang="en-US" altLang="zh-CN" sz="3200" b="1" baseline="-25000">
                  <a:ea typeface="楷体_GB2312" pitchFamily="49" charset="-122"/>
                </a:rPr>
                <a:t>i2</a:t>
              </a:r>
              <a:endParaRPr kumimoji="1" lang="en-US" altLang="zh-CN" sz="3200" b="1">
                <a:ea typeface="楷体_GB2312" pitchFamily="49" charset="-122"/>
              </a:endParaRPr>
            </a:p>
          </p:txBody>
        </p:sp>
        <p:sp>
          <p:nvSpPr>
            <p:cNvPr id="58412" name="Text Box 27"/>
            <p:cNvSpPr txBox="1">
              <a:spLocks noChangeArrowheads="1"/>
            </p:cNvSpPr>
            <p:nvPr/>
          </p:nvSpPr>
          <p:spPr bwMode="auto">
            <a:xfrm>
              <a:off x="3108" y="1812"/>
              <a:ext cx="5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ea typeface="楷体_GB2312" pitchFamily="49" charset="-122"/>
                </a:rPr>
                <a:t>u</a:t>
              </a:r>
              <a:r>
                <a:rPr kumimoji="1" lang="en-US" altLang="zh-CN" sz="3200" b="1" baseline="-25000">
                  <a:ea typeface="楷体_GB2312" pitchFamily="49" charset="-122"/>
                </a:rPr>
                <a:t>o</a:t>
              </a:r>
              <a:endParaRPr kumimoji="1" lang="en-US" altLang="zh-CN" sz="3200" b="1">
                <a:ea typeface="楷体_GB2312" pitchFamily="49" charset="-122"/>
              </a:endParaRPr>
            </a:p>
          </p:txBody>
        </p:sp>
        <p:sp>
          <p:nvSpPr>
            <p:cNvPr id="58413" name="Oval 28"/>
            <p:cNvSpPr>
              <a:spLocks noChangeArrowheads="1"/>
            </p:cNvSpPr>
            <p:nvPr/>
          </p:nvSpPr>
          <p:spPr bwMode="auto">
            <a:xfrm>
              <a:off x="720" y="1308"/>
              <a:ext cx="72" cy="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414" name="Oval 29"/>
            <p:cNvSpPr>
              <a:spLocks noChangeArrowheads="1"/>
            </p:cNvSpPr>
            <p:nvPr/>
          </p:nvSpPr>
          <p:spPr bwMode="auto">
            <a:xfrm>
              <a:off x="732" y="2040"/>
              <a:ext cx="72" cy="7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415" name="Line 30"/>
            <p:cNvSpPr>
              <a:spLocks noChangeShapeType="1"/>
            </p:cNvSpPr>
            <p:nvPr/>
          </p:nvSpPr>
          <p:spPr bwMode="auto">
            <a:xfrm>
              <a:off x="1608" y="2628"/>
              <a:ext cx="0" cy="11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416" name="Oval 31"/>
            <p:cNvSpPr>
              <a:spLocks noChangeArrowheads="1"/>
            </p:cNvSpPr>
            <p:nvPr/>
          </p:nvSpPr>
          <p:spPr bwMode="auto">
            <a:xfrm>
              <a:off x="1560" y="1296"/>
              <a:ext cx="72" cy="72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 useBgFill="1">
          <p:nvSpPr>
            <p:cNvPr id="58417" name="Rectangle 32"/>
            <p:cNvSpPr>
              <a:spLocks noChangeArrowheads="1"/>
            </p:cNvSpPr>
            <p:nvPr/>
          </p:nvSpPr>
          <p:spPr bwMode="auto">
            <a:xfrm rot="5400000">
              <a:off x="1368" y="3120"/>
              <a:ext cx="480" cy="168"/>
            </a:xfrm>
            <a:prstGeom prst="rect">
              <a:avLst/>
            </a:prstGeom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418" name="Line 33"/>
            <p:cNvSpPr>
              <a:spLocks noChangeShapeType="1"/>
            </p:cNvSpPr>
            <p:nvPr/>
          </p:nvSpPr>
          <p:spPr bwMode="auto">
            <a:xfrm>
              <a:off x="1476" y="3804"/>
              <a:ext cx="2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419" name="Text Box 34"/>
            <p:cNvSpPr txBox="1">
              <a:spLocks noChangeArrowheads="1"/>
            </p:cNvSpPr>
            <p:nvPr/>
          </p:nvSpPr>
          <p:spPr bwMode="auto">
            <a:xfrm>
              <a:off x="1716" y="3012"/>
              <a:ext cx="5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ea typeface="楷体_GB2312" pitchFamily="49" charset="-122"/>
                </a:rPr>
                <a:t>R</a:t>
              </a:r>
              <a:r>
                <a:rPr kumimoji="1" lang="en-US" altLang="zh-CN" sz="3200" b="1" baseline="-25000">
                  <a:ea typeface="楷体_GB2312" pitchFamily="49" charset="-122"/>
                </a:rPr>
                <a:t>P</a:t>
              </a:r>
              <a:endParaRPr kumimoji="1" lang="en-US" altLang="zh-CN" sz="3200" b="1">
                <a:ea typeface="楷体_GB2312" pitchFamily="49" charset="-122"/>
              </a:endParaRPr>
            </a:p>
          </p:txBody>
        </p:sp>
        <p:sp>
          <p:nvSpPr>
            <p:cNvPr id="58420" name="Text Box 35"/>
            <p:cNvSpPr txBox="1">
              <a:spLocks noChangeArrowheads="1"/>
            </p:cNvSpPr>
            <p:nvPr/>
          </p:nvSpPr>
          <p:spPr bwMode="auto">
            <a:xfrm>
              <a:off x="324" y="1123"/>
              <a:ext cx="82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ea typeface="楷体_GB2312" pitchFamily="49" charset="-122"/>
                </a:rPr>
                <a:t>u</a:t>
              </a:r>
              <a:r>
                <a:rPr kumimoji="1" lang="en-US" altLang="zh-CN" sz="3200" b="1" baseline="-25000">
                  <a:ea typeface="楷体_GB2312" pitchFamily="49" charset="-122"/>
                </a:rPr>
                <a:t>i1</a:t>
              </a:r>
              <a:endParaRPr kumimoji="1" lang="en-US" altLang="zh-CN" sz="3200" b="1">
                <a:ea typeface="楷体_GB2312" pitchFamily="49" charset="-122"/>
              </a:endParaRPr>
            </a:p>
          </p:txBody>
        </p:sp>
        <p:sp>
          <p:nvSpPr>
            <p:cNvPr id="58421" name="Line 36"/>
            <p:cNvSpPr>
              <a:spLocks noChangeShapeType="1"/>
            </p:cNvSpPr>
            <p:nvPr/>
          </p:nvSpPr>
          <p:spPr bwMode="auto">
            <a:xfrm>
              <a:off x="1596" y="2628"/>
              <a:ext cx="26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644133" name="Group 37"/>
          <p:cNvGrpSpPr/>
          <p:nvPr/>
        </p:nvGrpSpPr>
        <p:grpSpPr bwMode="auto">
          <a:xfrm>
            <a:off x="933450" y="2209800"/>
            <a:ext cx="1333500" cy="579438"/>
            <a:chOff x="588" y="1392"/>
            <a:chExt cx="840" cy="365"/>
          </a:xfrm>
        </p:grpSpPr>
        <p:sp>
          <p:nvSpPr>
            <p:cNvPr id="58387" name="Line 38"/>
            <p:cNvSpPr>
              <a:spLocks noChangeShapeType="1"/>
            </p:cNvSpPr>
            <p:nvPr/>
          </p:nvSpPr>
          <p:spPr bwMode="auto">
            <a:xfrm>
              <a:off x="912" y="1548"/>
              <a:ext cx="51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88" name="Text Box 39"/>
            <p:cNvSpPr txBox="1">
              <a:spLocks noChangeArrowheads="1"/>
            </p:cNvSpPr>
            <p:nvPr/>
          </p:nvSpPr>
          <p:spPr bwMode="auto">
            <a:xfrm>
              <a:off x="588" y="1392"/>
              <a:ext cx="7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rgbClr val="FF3300"/>
                  </a:solidFill>
                  <a:ea typeface="楷体_GB2312" pitchFamily="49" charset="-122"/>
                </a:rPr>
                <a:t>i</a:t>
              </a:r>
              <a:r>
                <a:rPr kumimoji="1" lang="en-US" altLang="zh-CN" sz="3200" b="1" baseline="-25000">
                  <a:solidFill>
                    <a:srgbClr val="FF3300"/>
                  </a:solidFill>
                  <a:ea typeface="楷体_GB2312" pitchFamily="49" charset="-122"/>
                </a:rPr>
                <a:t>1</a:t>
              </a:r>
              <a:endParaRPr kumimoji="1" lang="en-US" altLang="zh-CN" sz="3200" b="1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644136" name="Group 40"/>
          <p:cNvGrpSpPr/>
          <p:nvPr/>
        </p:nvGrpSpPr>
        <p:grpSpPr bwMode="auto">
          <a:xfrm>
            <a:off x="990600" y="3429000"/>
            <a:ext cx="1333500" cy="579438"/>
            <a:chOff x="588" y="1392"/>
            <a:chExt cx="840" cy="365"/>
          </a:xfrm>
        </p:grpSpPr>
        <p:sp>
          <p:nvSpPr>
            <p:cNvPr id="58385" name="Line 41"/>
            <p:cNvSpPr>
              <a:spLocks noChangeShapeType="1"/>
            </p:cNvSpPr>
            <p:nvPr/>
          </p:nvSpPr>
          <p:spPr bwMode="auto">
            <a:xfrm>
              <a:off x="912" y="1548"/>
              <a:ext cx="51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86" name="Text Box 42"/>
            <p:cNvSpPr txBox="1">
              <a:spLocks noChangeArrowheads="1"/>
            </p:cNvSpPr>
            <p:nvPr/>
          </p:nvSpPr>
          <p:spPr bwMode="auto">
            <a:xfrm>
              <a:off x="588" y="1392"/>
              <a:ext cx="7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rgbClr val="FF3300"/>
                  </a:solidFill>
                  <a:ea typeface="楷体_GB2312" pitchFamily="49" charset="-122"/>
                </a:rPr>
                <a:t>i</a:t>
              </a:r>
              <a:r>
                <a:rPr kumimoji="1" lang="en-US" altLang="zh-CN" sz="3200" b="1" baseline="-25000">
                  <a:solidFill>
                    <a:srgbClr val="FF3300"/>
                  </a:solidFill>
                  <a:ea typeface="楷体_GB2312" pitchFamily="49" charset="-122"/>
                </a:rPr>
                <a:t>2</a:t>
              </a:r>
              <a:endParaRPr kumimoji="1" lang="en-US" altLang="zh-CN" sz="3200" b="1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644139" name="Group 43"/>
          <p:cNvGrpSpPr/>
          <p:nvPr/>
        </p:nvGrpSpPr>
        <p:grpSpPr bwMode="auto">
          <a:xfrm>
            <a:off x="2476500" y="1485900"/>
            <a:ext cx="1333500" cy="579438"/>
            <a:chOff x="588" y="1392"/>
            <a:chExt cx="840" cy="365"/>
          </a:xfrm>
        </p:grpSpPr>
        <p:sp>
          <p:nvSpPr>
            <p:cNvPr id="58383" name="Line 44"/>
            <p:cNvSpPr>
              <a:spLocks noChangeShapeType="1"/>
            </p:cNvSpPr>
            <p:nvPr/>
          </p:nvSpPr>
          <p:spPr bwMode="auto">
            <a:xfrm>
              <a:off x="912" y="1548"/>
              <a:ext cx="516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8384" name="Text Box 45"/>
            <p:cNvSpPr txBox="1">
              <a:spLocks noChangeArrowheads="1"/>
            </p:cNvSpPr>
            <p:nvPr/>
          </p:nvSpPr>
          <p:spPr bwMode="auto">
            <a:xfrm>
              <a:off x="588" y="1392"/>
              <a:ext cx="720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 i="1">
                  <a:solidFill>
                    <a:srgbClr val="FF3300"/>
                  </a:solidFill>
                  <a:ea typeface="楷体_GB2312" pitchFamily="49" charset="-122"/>
                </a:rPr>
                <a:t>i</a:t>
              </a:r>
              <a:r>
                <a:rPr kumimoji="1" lang="en-US" altLang="zh-CN" sz="3200" b="1" baseline="-25000">
                  <a:solidFill>
                    <a:srgbClr val="FF3300"/>
                  </a:solidFill>
                  <a:ea typeface="楷体_GB2312" pitchFamily="49" charset="-122"/>
                </a:rPr>
                <a:t>F</a:t>
              </a:r>
              <a:endParaRPr kumimoji="1" lang="en-US" altLang="zh-CN" sz="3200" b="1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</p:grpSp>
      <p:graphicFrame>
        <p:nvGraphicFramePr>
          <p:cNvPr id="644142" name="Object 46"/>
          <p:cNvGraphicFramePr>
            <a:graphicFrameLocks noChangeAspect="1"/>
          </p:cNvGraphicFramePr>
          <p:nvPr/>
        </p:nvGraphicFramePr>
        <p:xfrm>
          <a:off x="5981700" y="1166813"/>
          <a:ext cx="1871663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7" name="公式" r:id="rId1" imgW="763905" imgH="161290" progId="Equation.3">
                  <p:embed/>
                </p:oleObj>
              </mc:Choice>
              <mc:Fallback>
                <p:oleObj name="公式" r:id="rId1" imgW="763905" imgH="16129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1700" y="1166813"/>
                        <a:ext cx="1871663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4143" name="Object 47"/>
          <p:cNvGraphicFramePr>
            <a:graphicFrameLocks noChangeAspect="1"/>
          </p:cNvGraphicFramePr>
          <p:nvPr/>
        </p:nvGraphicFramePr>
        <p:xfrm>
          <a:off x="6024563" y="1938338"/>
          <a:ext cx="165100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8" name="公式" r:id="rId3" imgW="655955" imgH="161290" progId="Equation.3">
                  <p:embed/>
                </p:oleObj>
              </mc:Choice>
              <mc:Fallback>
                <p:oleObj name="公式" r:id="rId3" imgW="655955" imgH="16129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4563" y="1938338"/>
                        <a:ext cx="1651000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4144" name="AutoShape 48"/>
          <p:cNvSpPr/>
          <p:nvPr/>
        </p:nvSpPr>
        <p:spPr bwMode="auto">
          <a:xfrm>
            <a:off x="5638800" y="1428750"/>
            <a:ext cx="266700" cy="990600"/>
          </a:xfrm>
          <a:prstGeom prst="leftBrace">
            <a:avLst>
              <a:gd name="adj1" fmla="val 30952"/>
              <a:gd name="adj2" fmla="val 50000"/>
            </a:avLst>
          </a:prstGeom>
          <a:noFill/>
          <a:ln w="38100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644145" name="AutoShape 49"/>
          <p:cNvSpPr>
            <a:spLocks noChangeArrowheads="1"/>
          </p:cNvSpPr>
          <p:nvPr/>
        </p:nvSpPr>
        <p:spPr bwMode="auto">
          <a:xfrm>
            <a:off x="6629400" y="2743200"/>
            <a:ext cx="323850" cy="838200"/>
          </a:xfrm>
          <a:prstGeom prst="downArrow">
            <a:avLst>
              <a:gd name="adj1" fmla="val 50000"/>
              <a:gd name="adj2" fmla="val 64706"/>
            </a:avLst>
          </a:prstGeom>
          <a:solidFill>
            <a:srgbClr val="008000"/>
          </a:solidFill>
          <a:ln w="381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644146" name="Object 50"/>
          <p:cNvGraphicFramePr>
            <a:graphicFrameLocks noChangeAspect="1"/>
          </p:cNvGraphicFramePr>
          <p:nvPr/>
        </p:nvGraphicFramePr>
        <p:xfrm>
          <a:off x="4886325" y="3662363"/>
          <a:ext cx="3938588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79" name="公式" r:id="rId5" imgW="1591945" imgH="419735" progId="Equation.3">
                  <p:embed/>
                </p:oleObj>
              </mc:Choice>
              <mc:Fallback>
                <p:oleObj name="公式" r:id="rId5" imgW="1591945" imgH="419735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25" y="3662363"/>
                        <a:ext cx="3938588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4147" name="Text Box 51"/>
          <p:cNvSpPr txBox="1">
            <a:spLocks noChangeArrowheads="1"/>
          </p:cNvSpPr>
          <p:nvPr/>
        </p:nvSpPr>
        <p:spPr bwMode="auto">
          <a:xfrm>
            <a:off x="250825" y="401638"/>
            <a:ext cx="4953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 dirty="0" smtClean="0">
                <a:solidFill>
                  <a:srgbClr val="FF3300"/>
                </a:solidFill>
                <a:ea typeface="楷体_GB2312" pitchFamily="49" charset="-122"/>
              </a:rPr>
              <a:t>9.1.3   </a:t>
            </a:r>
            <a:r>
              <a:rPr kumimoji="1" lang="zh-CN" altLang="en-US" sz="3200" b="1" dirty="0">
                <a:solidFill>
                  <a:srgbClr val="FF3300"/>
                </a:solidFill>
                <a:ea typeface="楷体_GB2312" pitchFamily="49" charset="-122"/>
              </a:rPr>
              <a:t>加、减运算电路</a:t>
            </a:r>
            <a:endParaRPr kumimoji="1" lang="zh-CN" altLang="en-US" sz="3200" b="1" dirty="0">
              <a:solidFill>
                <a:srgbClr val="FF3300"/>
              </a:solidFill>
              <a:ea typeface="楷体_GB2312" pitchFamily="49" charset="-122"/>
            </a:endParaRPr>
          </a:p>
        </p:txBody>
      </p:sp>
      <p:graphicFrame>
        <p:nvGraphicFramePr>
          <p:cNvPr id="644148" name="Object 52"/>
          <p:cNvGraphicFramePr>
            <a:graphicFrameLocks noChangeAspect="1"/>
          </p:cNvGraphicFramePr>
          <p:nvPr/>
        </p:nvGraphicFramePr>
        <p:xfrm>
          <a:off x="5251450" y="4895850"/>
          <a:ext cx="313055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0" name="公式" r:id="rId7" imgW="1247775" imgH="161290" progId="Equation.3">
                  <p:embed/>
                </p:oleObj>
              </mc:Choice>
              <mc:Fallback>
                <p:oleObj name="公式" r:id="rId7" imgW="1247775" imgH="161290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1450" y="4895850"/>
                        <a:ext cx="313055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4149" name="Object 53"/>
          <p:cNvGraphicFramePr>
            <a:graphicFrameLocks noChangeAspect="1"/>
          </p:cNvGraphicFramePr>
          <p:nvPr/>
        </p:nvGraphicFramePr>
        <p:xfrm>
          <a:off x="5413375" y="5487988"/>
          <a:ext cx="2960688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81" name="公式" r:id="rId9" imgW="1086485" imgH="172085" progId="Equation.3">
                  <p:embed/>
                </p:oleObj>
              </mc:Choice>
              <mc:Fallback>
                <p:oleObj name="公式" r:id="rId9" imgW="1086485" imgH="172085" progId="Equation.3">
                  <p:embed/>
                  <p:pic>
                    <p:nvPicPr>
                      <p:cNvPr id="0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3375" y="5487988"/>
                        <a:ext cx="2960688" cy="601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4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4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4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4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4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4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4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44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44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44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4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4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8" grpId="0" autoUpdateAnimBg="0" build="p"/>
      <p:bldP spid="644144" grpId="0" animBg="1"/>
      <p:bldP spid="644145" grpId="0" animBg="1"/>
      <p:bldP spid="64414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22" name="Text Box 2"/>
          <p:cNvSpPr txBox="1">
            <a:spLocks noChangeArrowheads="1"/>
          </p:cNvSpPr>
          <p:nvPr/>
        </p:nvSpPr>
        <p:spPr bwMode="auto">
          <a:xfrm>
            <a:off x="361950" y="546100"/>
            <a:ext cx="4138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3200" b="1">
                <a:ea typeface="楷体_GB2312" pitchFamily="49" charset="-122"/>
              </a:rPr>
              <a:t>2. </a:t>
            </a:r>
            <a:r>
              <a:rPr kumimoji="1" lang="zh-CN" altLang="en-US" sz="3200" b="1">
                <a:ea typeface="楷体_GB2312" pitchFamily="49" charset="-122"/>
              </a:rPr>
              <a:t>同相加法运算器</a:t>
            </a:r>
            <a:endParaRPr kumimoji="1" lang="zh-CN" altLang="en-US" sz="3200" b="1">
              <a:ea typeface="楷体_GB2312" pitchFamily="49" charset="-122"/>
            </a:endParaRPr>
          </a:p>
        </p:txBody>
      </p:sp>
      <p:graphicFrame>
        <p:nvGraphicFramePr>
          <p:cNvPr id="645123" name="Object 3"/>
          <p:cNvGraphicFramePr>
            <a:graphicFrameLocks noChangeAspect="1"/>
          </p:cNvGraphicFramePr>
          <p:nvPr/>
        </p:nvGraphicFramePr>
        <p:xfrm>
          <a:off x="3563938" y="892175"/>
          <a:ext cx="5256212" cy="116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22" name="公式" r:id="rId1" imgW="2280920" imgH="419735" progId="Equation.3">
                  <p:embed/>
                </p:oleObj>
              </mc:Choice>
              <mc:Fallback>
                <p:oleObj name="公式" r:id="rId1" imgW="2280920" imgH="41973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3938" y="892175"/>
                        <a:ext cx="5256212" cy="1168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24" name="Object 4"/>
          <p:cNvGraphicFramePr>
            <a:graphicFrameLocks noChangeAspect="1"/>
          </p:cNvGraphicFramePr>
          <p:nvPr/>
        </p:nvGraphicFramePr>
        <p:xfrm>
          <a:off x="425450" y="5157788"/>
          <a:ext cx="7686675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23" name="公式" r:id="rId3" imgW="2581910" imgH="172085" progId="Equation.3">
                  <p:embed/>
                </p:oleObj>
              </mc:Choice>
              <mc:Fallback>
                <p:oleObj name="公式" r:id="rId3" imgW="2581910" imgH="17208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5157788"/>
                        <a:ext cx="7686675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45125" name="Group 5"/>
          <p:cNvGrpSpPr/>
          <p:nvPr/>
        </p:nvGrpSpPr>
        <p:grpSpPr bwMode="auto">
          <a:xfrm>
            <a:off x="323850" y="1468438"/>
            <a:ext cx="3562350" cy="2392362"/>
            <a:chOff x="480" y="816"/>
            <a:chExt cx="2244" cy="1507"/>
          </a:xfrm>
        </p:grpSpPr>
        <p:sp>
          <p:nvSpPr>
            <p:cNvPr id="59401" name="Text Box 6"/>
            <p:cNvSpPr txBox="1">
              <a:spLocks noChangeArrowheads="1"/>
            </p:cNvSpPr>
            <p:nvPr/>
          </p:nvSpPr>
          <p:spPr bwMode="auto">
            <a:xfrm>
              <a:off x="1056" y="81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000" b="1" baseline="-25000">
                  <a:ea typeface="楷体_GB2312" pitchFamily="49" charset="-122"/>
                </a:rPr>
                <a:t>3</a:t>
              </a:r>
              <a:endParaRPr kumimoji="1" lang="en-US" altLang="zh-CN" sz="1600" b="1">
                <a:ea typeface="楷体_GB2312" pitchFamily="49" charset="-122"/>
              </a:endParaRPr>
            </a:p>
          </p:txBody>
        </p:sp>
        <p:sp>
          <p:nvSpPr>
            <p:cNvPr id="59402" name="Text Box 7"/>
            <p:cNvSpPr txBox="1">
              <a:spLocks noChangeArrowheads="1"/>
            </p:cNvSpPr>
            <p:nvPr/>
          </p:nvSpPr>
          <p:spPr bwMode="auto">
            <a:xfrm>
              <a:off x="1680" y="81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000" b="1" baseline="-25000">
                  <a:ea typeface="楷体_GB2312" pitchFamily="49" charset="-122"/>
                </a:rPr>
                <a:t>F</a:t>
              </a:r>
              <a:endParaRPr kumimoji="1" lang="en-US" altLang="zh-CN" sz="1600" b="1">
                <a:ea typeface="楷体_GB2312" pitchFamily="49" charset="-122"/>
              </a:endParaRPr>
            </a:p>
          </p:txBody>
        </p:sp>
        <p:grpSp>
          <p:nvGrpSpPr>
            <p:cNvPr id="59403" name="Group 8"/>
            <p:cNvGrpSpPr/>
            <p:nvPr/>
          </p:nvGrpSpPr>
          <p:grpSpPr bwMode="auto">
            <a:xfrm>
              <a:off x="1008" y="1104"/>
              <a:ext cx="384" cy="96"/>
              <a:chOff x="1584" y="432"/>
              <a:chExt cx="384" cy="96"/>
            </a:xfrm>
          </p:grpSpPr>
          <p:sp>
            <p:nvSpPr>
              <p:cNvPr id="59453" name="Rectangle 9"/>
              <p:cNvSpPr>
                <a:spLocks noChangeArrowheads="1"/>
              </p:cNvSpPr>
              <p:nvPr/>
            </p:nvSpPr>
            <p:spPr bwMode="auto">
              <a:xfrm>
                <a:off x="1680" y="432"/>
                <a:ext cx="192" cy="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54" name="Line 10"/>
              <p:cNvSpPr>
                <a:spLocks noChangeShapeType="1"/>
              </p:cNvSpPr>
              <p:nvPr/>
            </p:nvSpPr>
            <p:spPr bwMode="auto">
              <a:xfrm>
                <a:off x="1584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55" name="Line 11"/>
              <p:cNvSpPr>
                <a:spLocks noChangeShapeType="1"/>
              </p:cNvSpPr>
              <p:nvPr/>
            </p:nvSpPr>
            <p:spPr bwMode="auto">
              <a:xfrm>
                <a:off x="1872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9404" name="Group 12"/>
            <p:cNvGrpSpPr/>
            <p:nvPr/>
          </p:nvGrpSpPr>
          <p:grpSpPr bwMode="auto">
            <a:xfrm>
              <a:off x="1632" y="1104"/>
              <a:ext cx="384" cy="96"/>
              <a:chOff x="1584" y="432"/>
              <a:chExt cx="384" cy="96"/>
            </a:xfrm>
          </p:grpSpPr>
          <p:sp>
            <p:nvSpPr>
              <p:cNvPr id="59450" name="Rectangle 13"/>
              <p:cNvSpPr>
                <a:spLocks noChangeArrowheads="1"/>
              </p:cNvSpPr>
              <p:nvPr/>
            </p:nvSpPr>
            <p:spPr bwMode="auto">
              <a:xfrm>
                <a:off x="1680" y="432"/>
                <a:ext cx="192" cy="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51" name="Line 14"/>
              <p:cNvSpPr>
                <a:spLocks noChangeShapeType="1"/>
              </p:cNvSpPr>
              <p:nvPr/>
            </p:nvSpPr>
            <p:spPr bwMode="auto">
              <a:xfrm>
                <a:off x="1584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52" name="Line 15"/>
              <p:cNvSpPr>
                <a:spLocks noChangeShapeType="1"/>
              </p:cNvSpPr>
              <p:nvPr/>
            </p:nvSpPr>
            <p:spPr bwMode="auto">
              <a:xfrm>
                <a:off x="1872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59405" name="Group 16"/>
            <p:cNvGrpSpPr/>
            <p:nvPr/>
          </p:nvGrpSpPr>
          <p:grpSpPr bwMode="auto">
            <a:xfrm>
              <a:off x="996" y="1824"/>
              <a:ext cx="396" cy="96"/>
              <a:chOff x="1584" y="432"/>
              <a:chExt cx="384" cy="96"/>
            </a:xfrm>
          </p:grpSpPr>
          <p:sp>
            <p:nvSpPr>
              <p:cNvPr id="59447" name="Rectangle 17"/>
              <p:cNvSpPr>
                <a:spLocks noChangeArrowheads="1"/>
              </p:cNvSpPr>
              <p:nvPr/>
            </p:nvSpPr>
            <p:spPr bwMode="auto">
              <a:xfrm>
                <a:off x="1680" y="432"/>
                <a:ext cx="192" cy="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48" name="Line 18"/>
              <p:cNvSpPr>
                <a:spLocks noChangeShapeType="1"/>
              </p:cNvSpPr>
              <p:nvPr/>
            </p:nvSpPr>
            <p:spPr bwMode="auto">
              <a:xfrm>
                <a:off x="1584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49" name="Line 19"/>
              <p:cNvSpPr>
                <a:spLocks noChangeShapeType="1"/>
              </p:cNvSpPr>
              <p:nvPr/>
            </p:nvSpPr>
            <p:spPr bwMode="auto">
              <a:xfrm>
                <a:off x="1872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9406" name="Rectangle 20"/>
            <p:cNvSpPr>
              <a:spLocks noChangeArrowheads="1"/>
            </p:cNvSpPr>
            <p:nvPr/>
          </p:nvSpPr>
          <p:spPr bwMode="auto">
            <a:xfrm>
              <a:off x="1584" y="1392"/>
              <a:ext cx="480" cy="67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CCCC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7" name="Line 21"/>
            <p:cNvSpPr>
              <a:spLocks noChangeShapeType="1"/>
            </p:cNvSpPr>
            <p:nvPr/>
          </p:nvSpPr>
          <p:spPr bwMode="auto">
            <a:xfrm>
              <a:off x="1440" y="1578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8" name="Line 22"/>
            <p:cNvSpPr>
              <a:spLocks noChangeShapeType="1"/>
            </p:cNvSpPr>
            <p:nvPr/>
          </p:nvSpPr>
          <p:spPr bwMode="auto">
            <a:xfrm>
              <a:off x="1440" y="1872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409" name="Line 23"/>
            <p:cNvSpPr>
              <a:spLocks noChangeShapeType="1"/>
            </p:cNvSpPr>
            <p:nvPr/>
          </p:nvSpPr>
          <p:spPr bwMode="auto">
            <a:xfrm>
              <a:off x="2064" y="1728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 useBgFill="1">
          <p:nvSpPr>
            <p:cNvPr id="59410" name="AutoShape 24"/>
            <p:cNvSpPr>
              <a:spLocks noChangeArrowheads="1"/>
            </p:cNvSpPr>
            <p:nvPr/>
          </p:nvSpPr>
          <p:spPr bwMode="auto">
            <a:xfrm rot="-5400000">
              <a:off x="1752" y="1440"/>
              <a:ext cx="96" cy="96"/>
            </a:xfrm>
            <a:prstGeom prst="flowChartMerge">
              <a:avLst/>
            </a:prstGeom>
            <a:ln w="9525">
              <a:solidFill>
                <a:schemeClr val="tx1"/>
              </a:solidFill>
              <a:miter lim="800000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59411" name="Object 25"/>
            <p:cNvGraphicFramePr>
              <a:graphicFrameLocks noChangeAspect="1"/>
            </p:cNvGraphicFramePr>
            <p:nvPr/>
          </p:nvGraphicFramePr>
          <p:xfrm>
            <a:off x="1872" y="1424"/>
            <a:ext cx="192" cy="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9524" name="公式" r:id="rId5" imgW="152400" imgH="127000" progId="Equation.3">
                    <p:embed/>
                  </p:oleObj>
                </mc:Choice>
                <mc:Fallback>
                  <p:oleObj name="公式" r:id="rId5" imgW="152400" imgH="1270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1424"/>
                          <a:ext cx="192" cy="1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412" name="Text Box 26"/>
            <p:cNvSpPr txBox="1">
              <a:spLocks noChangeArrowheads="1"/>
            </p:cNvSpPr>
            <p:nvPr/>
          </p:nvSpPr>
          <p:spPr bwMode="auto">
            <a:xfrm>
              <a:off x="1554" y="1695"/>
              <a:ext cx="43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+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59413" name="Text Box 27"/>
            <p:cNvSpPr txBox="1">
              <a:spLocks noChangeArrowheads="1"/>
            </p:cNvSpPr>
            <p:nvPr/>
          </p:nvSpPr>
          <p:spPr bwMode="auto">
            <a:xfrm>
              <a:off x="1824" y="1545"/>
              <a:ext cx="38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>
                  <a:ea typeface="楷体_GB2312" pitchFamily="49" charset="-122"/>
                </a:rPr>
                <a:t>+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59414" name="Line 28"/>
            <p:cNvSpPr>
              <a:spLocks noChangeShapeType="1"/>
            </p:cNvSpPr>
            <p:nvPr/>
          </p:nvSpPr>
          <p:spPr bwMode="auto">
            <a:xfrm>
              <a:off x="1344" y="1872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15" name="Line 29"/>
            <p:cNvSpPr>
              <a:spLocks noChangeShapeType="1"/>
            </p:cNvSpPr>
            <p:nvPr/>
          </p:nvSpPr>
          <p:spPr bwMode="auto">
            <a:xfrm>
              <a:off x="1440" y="1152"/>
              <a:ext cx="0" cy="43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16" name="Line 30"/>
            <p:cNvSpPr>
              <a:spLocks noChangeShapeType="1"/>
            </p:cNvSpPr>
            <p:nvPr/>
          </p:nvSpPr>
          <p:spPr bwMode="auto">
            <a:xfrm>
              <a:off x="1440" y="1152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17" name="Line 31"/>
            <p:cNvSpPr>
              <a:spLocks noChangeShapeType="1"/>
            </p:cNvSpPr>
            <p:nvPr/>
          </p:nvSpPr>
          <p:spPr bwMode="auto">
            <a:xfrm>
              <a:off x="2160" y="1728"/>
              <a:ext cx="33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18" name="Line 32"/>
            <p:cNvSpPr>
              <a:spLocks noChangeShapeType="1"/>
            </p:cNvSpPr>
            <p:nvPr/>
          </p:nvSpPr>
          <p:spPr bwMode="auto">
            <a:xfrm>
              <a:off x="2208" y="1152"/>
              <a:ext cx="0" cy="5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19" name="Line 33"/>
            <p:cNvSpPr>
              <a:spLocks noChangeShapeType="1"/>
            </p:cNvSpPr>
            <p:nvPr/>
          </p:nvSpPr>
          <p:spPr bwMode="auto">
            <a:xfrm>
              <a:off x="2016" y="115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20" name="Line 34"/>
            <p:cNvSpPr>
              <a:spLocks noChangeShapeType="1"/>
            </p:cNvSpPr>
            <p:nvPr/>
          </p:nvSpPr>
          <p:spPr bwMode="auto">
            <a:xfrm>
              <a:off x="1344" y="115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9421" name="Group 35"/>
            <p:cNvGrpSpPr/>
            <p:nvPr/>
          </p:nvGrpSpPr>
          <p:grpSpPr bwMode="auto">
            <a:xfrm>
              <a:off x="816" y="1152"/>
              <a:ext cx="192" cy="192"/>
              <a:chOff x="3168" y="2448"/>
              <a:chExt cx="192" cy="192"/>
            </a:xfrm>
          </p:grpSpPr>
          <p:sp>
            <p:nvSpPr>
              <p:cNvPr id="59445" name="Line 36"/>
              <p:cNvSpPr>
                <a:spLocks noChangeShapeType="1"/>
              </p:cNvSpPr>
              <p:nvPr/>
            </p:nvSpPr>
            <p:spPr bwMode="auto">
              <a:xfrm>
                <a:off x="3264" y="2448"/>
                <a:ext cx="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59446" name="Line 37"/>
              <p:cNvSpPr>
                <a:spLocks noChangeShapeType="1"/>
              </p:cNvSpPr>
              <p:nvPr/>
            </p:nvSpPr>
            <p:spPr bwMode="auto">
              <a:xfrm>
                <a:off x="3168" y="2640"/>
                <a:ext cx="19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endParaRPr lang="zh-CN" altLang="en-US"/>
              </a:p>
            </p:txBody>
          </p:sp>
        </p:grpSp>
        <p:sp>
          <p:nvSpPr>
            <p:cNvPr id="59422" name="Text Box 38"/>
            <p:cNvSpPr txBox="1">
              <a:spLocks noChangeArrowheads="1"/>
            </p:cNvSpPr>
            <p:nvPr/>
          </p:nvSpPr>
          <p:spPr bwMode="auto">
            <a:xfrm>
              <a:off x="480" y="1612"/>
              <a:ext cx="4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i1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59423" name="Text Box 39"/>
            <p:cNvSpPr txBox="1">
              <a:spLocks noChangeArrowheads="1"/>
            </p:cNvSpPr>
            <p:nvPr/>
          </p:nvSpPr>
          <p:spPr bwMode="auto">
            <a:xfrm>
              <a:off x="2340" y="1380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o</a:t>
              </a:r>
              <a:endParaRPr kumimoji="1" lang="en-US" altLang="zh-CN" sz="2800" b="1" baseline="-25000">
                <a:ea typeface="楷体_GB2312" pitchFamily="49" charset="-122"/>
              </a:endParaRPr>
            </a:p>
          </p:txBody>
        </p:sp>
        <p:sp>
          <p:nvSpPr>
            <p:cNvPr id="59424" name="Text Box 40"/>
            <p:cNvSpPr txBox="1">
              <a:spLocks noChangeArrowheads="1"/>
            </p:cNvSpPr>
            <p:nvPr/>
          </p:nvSpPr>
          <p:spPr bwMode="auto">
            <a:xfrm>
              <a:off x="1020" y="1536"/>
              <a:ext cx="43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000" b="1" baseline="-25000">
                  <a:ea typeface="楷体_GB2312" pitchFamily="49" charset="-122"/>
                </a:rPr>
                <a:t>1</a:t>
              </a:r>
              <a:endParaRPr kumimoji="1" lang="en-US" altLang="zh-CN" sz="2000" b="1" baseline="-25000">
                <a:ea typeface="楷体_GB2312" pitchFamily="49" charset="-122"/>
              </a:endParaRPr>
            </a:p>
          </p:txBody>
        </p:sp>
        <p:sp>
          <p:nvSpPr>
            <p:cNvPr id="59425" name="Line 41"/>
            <p:cNvSpPr>
              <a:spLocks noChangeShapeType="1"/>
            </p:cNvSpPr>
            <p:nvPr/>
          </p:nvSpPr>
          <p:spPr bwMode="auto">
            <a:xfrm>
              <a:off x="912" y="1872"/>
              <a:ext cx="1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grpSp>
          <p:nvGrpSpPr>
            <p:cNvPr id="59426" name="Group 42"/>
            <p:cNvGrpSpPr/>
            <p:nvPr/>
          </p:nvGrpSpPr>
          <p:grpSpPr bwMode="auto">
            <a:xfrm>
              <a:off x="984" y="2208"/>
              <a:ext cx="408" cy="96"/>
              <a:chOff x="1584" y="432"/>
              <a:chExt cx="384" cy="96"/>
            </a:xfrm>
          </p:grpSpPr>
          <p:sp>
            <p:nvSpPr>
              <p:cNvPr id="59442" name="Rectangle 43"/>
              <p:cNvSpPr>
                <a:spLocks noChangeArrowheads="1"/>
              </p:cNvSpPr>
              <p:nvPr/>
            </p:nvSpPr>
            <p:spPr bwMode="auto">
              <a:xfrm>
                <a:off x="1680" y="432"/>
                <a:ext cx="192" cy="9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43" name="Line 44"/>
              <p:cNvSpPr>
                <a:spLocks noChangeShapeType="1"/>
              </p:cNvSpPr>
              <p:nvPr/>
            </p:nvSpPr>
            <p:spPr bwMode="auto">
              <a:xfrm>
                <a:off x="1584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59444" name="Line 45"/>
              <p:cNvSpPr>
                <a:spLocks noChangeShapeType="1"/>
              </p:cNvSpPr>
              <p:nvPr/>
            </p:nvSpPr>
            <p:spPr bwMode="auto">
              <a:xfrm>
                <a:off x="1872" y="480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59427" name="Line 46"/>
            <p:cNvSpPr>
              <a:spLocks noChangeShapeType="1"/>
            </p:cNvSpPr>
            <p:nvPr/>
          </p:nvSpPr>
          <p:spPr bwMode="auto">
            <a:xfrm>
              <a:off x="912" y="2256"/>
              <a:ext cx="14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28" name="Line 47"/>
            <p:cNvSpPr>
              <a:spLocks noChangeShapeType="1"/>
            </p:cNvSpPr>
            <p:nvPr/>
          </p:nvSpPr>
          <p:spPr bwMode="auto">
            <a:xfrm>
              <a:off x="1440" y="1872"/>
              <a:ext cx="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29" name="Text Box 48"/>
            <p:cNvSpPr txBox="1">
              <a:spLocks noChangeArrowheads="1"/>
            </p:cNvSpPr>
            <p:nvPr/>
          </p:nvSpPr>
          <p:spPr bwMode="auto">
            <a:xfrm>
              <a:off x="1020" y="1920"/>
              <a:ext cx="48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b="1" i="1">
                  <a:ea typeface="楷体_GB2312" pitchFamily="49" charset="-122"/>
                </a:rPr>
                <a:t>R</a:t>
              </a:r>
              <a:r>
                <a:rPr kumimoji="1" lang="en-US" altLang="zh-CN" sz="2000" b="1" baseline="-25000">
                  <a:ea typeface="楷体_GB2312" pitchFamily="49" charset="-122"/>
                </a:rPr>
                <a:t>2</a:t>
              </a:r>
              <a:endParaRPr kumimoji="1" lang="en-US" altLang="zh-CN" sz="2000" b="1" baseline="-25000">
                <a:ea typeface="楷体_GB2312" pitchFamily="49" charset="-122"/>
              </a:endParaRPr>
            </a:p>
          </p:txBody>
        </p:sp>
        <p:sp>
          <p:nvSpPr>
            <p:cNvPr id="59430" name="Text Box 49"/>
            <p:cNvSpPr txBox="1">
              <a:spLocks noChangeArrowheads="1"/>
            </p:cNvSpPr>
            <p:nvPr/>
          </p:nvSpPr>
          <p:spPr bwMode="auto">
            <a:xfrm>
              <a:off x="480" y="1996"/>
              <a:ext cx="38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800" b="1" i="1">
                  <a:ea typeface="楷体_GB2312" pitchFamily="49" charset="-122"/>
                </a:rPr>
                <a:t>u</a:t>
              </a:r>
              <a:r>
                <a:rPr kumimoji="1" lang="en-US" altLang="zh-CN" sz="2800" b="1" baseline="-25000">
                  <a:ea typeface="楷体_GB2312" pitchFamily="49" charset="-122"/>
                </a:rPr>
                <a:t>i2</a:t>
              </a:r>
              <a:endParaRPr kumimoji="1" lang="en-US" altLang="zh-CN" sz="2800" b="1">
                <a:ea typeface="楷体_GB2312" pitchFamily="49" charset="-122"/>
              </a:endParaRPr>
            </a:p>
          </p:txBody>
        </p:sp>
        <p:sp>
          <p:nvSpPr>
            <p:cNvPr id="59431" name="Line 50"/>
            <p:cNvSpPr>
              <a:spLocks noChangeShapeType="1"/>
            </p:cNvSpPr>
            <p:nvPr/>
          </p:nvSpPr>
          <p:spPr bwMode="auto">
            <a:xfrm>
              <a:off x="912" y="1152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32" name="Line 51"/>
            <p:cNvSpPr>
              <a:spLocks noChangeShapeType="1"/>
            </p:cNvSpPr>
            <p:nvPr/>
          </p:nvSpPr>
          <p:spPr bwMode="auto">
            <a:xfrm>
              <a:off x="1350" y="2250"/>
              <a:ext cx="96" cy="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33" name="Text Box 52"/>
            <p:cNvSpPr txBox="1">
              <a:spLocks noChangeArrowheads="1"/>
            </p:cNvSpPr>
            <p:nvPr/>
          </p:nvSpPr>
          <p:spPr bwMode="auto">
            <a:xfrm flipH="1" flipV="1">
              <a:off x="1512" y="1439"/>
              <a:ext cx="27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3200" b="1">
                  <a:ea typeface="楷体_GB2312" pitchFamily="49" charset="-122"/>
                </a:rPr>
                <a:t>-</a:t>
              </a:r>
              <a:endParaRPr kumimoji="1" lang="en-US" altLang="zh-CN" sz="3200" b="1">
                <a:ea typeface="楷体_GB2312" pitchFamily="49" charset="-122"/>
              </a:endParaRPr>
            </a:p>
          </p:txBody>
        </p:sp>
        <p:sp>
          <p:nvSpPr>
            <p:cNvPr id="59434" name="Oval 53"/>
            <p:cNvSpPr>
              <a:spLocks noChangeArrowheads="1"/>
            </p:cNvSpPr>
            <p:nvPr/>
          </p:nvSpPr>
          <p:spPr bwMode="auto">
            <a:xfrm>
              <a:off x="1416" y="1128"/>
              <a:ext cx="47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35" name="Oval 54"/>
            <p:cNvSpPr>
              <a:spLocks noChangeArrowheads="1"/>
            </p:cNvSpPr>
            <p:nvPr/>
          </p:nvSpPr>
          <p:spPr bwMode="auto">
            <a:xfrm>
              <a:off x="1416" y="1848"/>
              <a:ext cx="47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36" name="Oval 55"/>
            <p:cNvSpPr>
              <a:spLocks noChangeArrowheads="1"/>
            </p:cNvSpPr>
            <p:nvPr/>
          </p:nvSpPr>
          <p:spPr bwMode="auto">
            <a:xfrm>
              <a:off x="2184" y="1692"/>
              <a:ext cx="47" cy="4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37" name="Oval 56"/>
            <p:cNvSpPr>
              <a:spLocks noChangeArrowheads="1"/>
            </p:cNvSpPr>
            <p:nvPr/>
          </p:nvSpPr>
          <p:spPr bwMode="auto">
            <a:xfrm>
              <a:off x="2484" y="1704"/>
              <a:ext cx="47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38" name="Oval 57"/>
            <p:cNvSpPr>
              <a:spLocks noChangeArrowheads="1"/>
            </p:cNvSpPr>
            <p:nvPr/>
          </p:nvSpPr>
          <p:spPr bwMode="auto">
            <a:xfrm>
              <a:off x="852" y="1848"/>
              <a:ext cx="47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39" name="Oval 58"/>
            <p:cNvSpPr>
              <a:spLocks noChangeArrowheads="1"/>
            </p:cNvSpPr>
            <p:nvPr/>
          </p:nvSpPr>
          <p:spPr bwMode="auto">
            <a:xfrm>
              <a:off x="852" y="2232"/>
              <a:ext cx="47" cy="4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59440" name="Rectangle 59"/>
            <p:cNvSpPr>
              <a:spLocks noChangeArrowheads="1"/>
            </p:cNvSpPr>
            <p:nvPr/>
          </p:nvSpPr>
          <p:spPr bwMode="auto">
            <a:xfrm>
              <a:off x="1318" y="907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3300"/>
                  </a:solidFill>
                  <a:ea typeface="楷体_GB2312" pitchFamily="49" charset="-122"/>
                </a:rPr>
                <a:t>N</a:t>
              </a:r>
              <a:endParaRPr kumimoji="1" lang="en-US" altLang="zh-CN" sz="2000" b="1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59441" name="Rectangle 60"/>
            <p:cNvSpPr>
              <a:spLocks noChangeArrowheads="1"/>
            </p:cNvSpPr>
            <p:nvPr/>
          </p:nvSpPr>
          <p:spPr bwMode="auto">
            <a:xfrm>
              <a:off x="1330" y="1627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kumimoji="1" lang="en-US" altLang="zh-CN" sz="2000" b="1">
                  <a:solidFill>
                    <a:srgbClr val="FF3300"/>
                  </a:solidFill>
                  <a:ea typeface="楷体_GB2312" pitchFamily="49" charset="-122"/>
                </a:rPr>
                <a:t>P</a:t>
              </a:r>
              <a:endParaRPr kumimoji="1" lang="en-US" altLang="zh-CN" sz="2000" b="1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</p:grpSp>
      <p:graphicFrame>
        <p:nvGraphicFramePr>
          <p:cNvPr id="645181" name="Object 61"/>
          <p:cNvGraphicFramePr>
            <a:graphicFrameLocks noChangeAspect="1"/>
          </p:cNvGraphicFramePr>
          <p:nvPr/>
        </p:nvGraphicFramePr>
        <p:xfrm>
          <a:off x="3817938" y="1954213"/>
          <a:ext cx="4729162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25" name="公式" r:id="rId7" imgW="1893570" imgH="419735" progId="Equation.3">
                  <p:embed/>
                </p:oleObj>
              </mc:Choice>
              <mc:Fallback>
                <p:oleObj name="公式" r:id="rId7" imgW="1893570" imgH="419735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7938" y="1954213"/>
                        <a:ext cx="4729162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2" name="Object 62"/>
          <p:cNvGraphicFramePr>
            <a:graphicFrameLocks noChangeAspect="1"/>
          </p:cNvGraphicFramePr>
          <p:nvPr/>
        </p:nvGraphicFramePr>
        <p:xfrm>
          <a:off x="4191000" y="3087688"/>
          <a:ext cx="3144838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26" name="公式" r:id="rId9" imgW="1236980" imgH="172085" progId="Equation.3">
                  <p:embed/>
                </p:oleObj>
              </mc:Choice>
              <mc:Fallback>
                <p:oleObj name="公式" r:id="rId9" imgW="1236980" imgH="172085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3087688"/>
                        <a:ext cx="3144838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3" name="Object 63"/>
          <p:cNvGraphicFramePr>
            <a:graphicFrameLocks noChangeAspect="1"/>
          </p:cNvGraphicFramePr>
          <p:nvPr/>
        </p:nvGraphicFramePr>
        <p:xfrm>
          <a:off x="3808413" y="3798888"/>
          <a:ext cx="3976687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527" name="Equation" r:id="rId11" imgW="1376680" imgH="419735" progId="Equation.DSMT4">
                  <p:embed/>
                </p:oleObj>
              </mc:Choice>
              <mc:Fallback>
                <p:oleObj name="Equation" r:id="rId11" imgW="1376680" imgH="419735" progId="Equation.DSMT4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8413" y="3798888"/>
                        <a:ext cx="3976687" cy="135890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45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4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22" grpId="0" autoUpdateAnimBg="0" build="p"/>
    </p:bldLst>
  </p:timing>
</p:sld>
</file>

<file path=ppt/tags/tag1.xml><?xml version="1.0" encoding="utf-8"?>
<p:tagLst xmlns:p="http://schemas.openxmlformats.org/presentationml/2006/main">
  <p:tag name="KSO_WPP_MARK_KEY" val="df06a2e2-29d9-4e0f-8246-e4154912ff79"/>
  <p:tag name="COMMONDATA" val="eyJoZGlkIjoiNjQyNDJkMTkzYzEzZTcxMTM0YTkyN2Y3ZDNlODljNjQifQ=="/>
</p:tagLst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Designs\Factory.pot</Template>
  <TotalTime>0</TotalTime>
  <Words>5123</Words>
  <Application>WPS 演示</Application>
  <PresentationFormat>全屏显示(4:3)</PresentationFormat>
  <Paragraphs>2451</Paragraphs>
  <Slides>68</Slides>
  <Notes>4</Notes>
  <HiddenSlides>1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257</vt:i4>
      </vt:variant>
      <vt:variant>
        <vt:lpstr>幻灯片标题</vt:lpstr>
      </vt:variant>
      <vt:variant>
        <vt:i4>68</vt:i4>
      </vt:variant>
    </vt:vector>
  </HeadingPairs>
  <TitlesOfParts>
    <vt:vector size="341" baseType="lpstr">
      <vt:lpstr>Arial</vt:lpstr>
      <vt:lpstr>宋体</vt:lpstr>
      <vt:lpstr>Wingdings</vt:lpstr>
      <vt:lpstr>Times New Roman</vt:lpstr>
      <vt:lpstr>楷体_GB2312</vt:lpstr>
      <vt:lpstr>新宋体</vt:lpstr>
      <vt:lpstr>华文行楷</vt:lpstr>
      <vt:lpstr>Symbol</vt:lpstr>
      <vt:lpstr>微软雅黑</vt:lpstr>
      <vt:lpstr>Arial Unicode MS</vt:lpstr>
      <vt:lpstr>创艺简宋体</vt:lpstr>
      <vt:lpstr>黑体</vt:lpstr>
      <vt:lpstr>方正舒体</vt:lpstr>
      <vt:lpstr>华文新魏</vt:lpstr>
      <vt:lpstr>隶书</vt:lpstr>
      <vt:lpstr>自定义设计方案</vt:lpstr>
      <vt:lpstr>MSPhotoEd.3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MS_ClipArt_Gallery.5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MSPhotoEd.3</vt:lpstr>
      <vt:lpstr>MSPhotoEd.3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MS_ClipArt_Gallery.5</vt:lpstr>
      <vt:lpstr>Equation.3</vt:lpstr>
      <vt:lpstr>Equation.3</vt:lpstr>
      <vt:lpstr>Equation.3</vt:lpstr>
      <vt:lpstr>MS_ClipArt_Gallery.2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Paint.Picture</vt:lpstr>
      <vt:lpstr>Paint.Picture</vt:lpstr>
      <vt:lpstr>Paint.Picture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3.比例-微分运算电路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9.6.2   三角波发生器</vt:lpstr>
      <vt:lpstr>PowerPoint 演示文稿</vt:lpstr>
      <vt:lpstr>3.  工作波形</vt:lpstr>
      <vt:lpstr>9.6.3   锯齿波发生器</vt:lpstr>
      <vt:lpstr>2. 波形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电工电子技术第6章</dc:title>
  <dc:creator>王建平</dc:creator>
  <cp:lastModifiedBy>秦英林</cp:lastModifiedBy>
  <cp:revision>337</cp:revision>
  <dcterms:created xsi:type="dcterms:W3CDTF">2002-05-10T01:23:00Z</dcterms:created>
  <dcterms:modified xsi:type="dcterms:W3CDTF">2022-11-29T14:54:18Z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C189A20ACD9B47A2BDB0E1A533102B02</vt:lpwstr>
  </property>
  <property fmtid="{D5CDD505-2E9C-101B-9397-08002B2CF9AE}" pid="3" name="KSOProductBuildVer">
    <vt:lpwstr>2052-11.1.0.12763</vt:lpwstr>
  </property>
</Properties>
</file>