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511" r:id="rId3"/>
    <p:sldId id="512" r:id="rId5"/>
    <p:sldId id="513" r:id="rId6"/>
    <p:sldId id="514" r:id="rId7"/>
    <p:sldId id="515" r:id="rId8"/>
    <p:sldId id="516" r:id="rId9"/>
    <p:sldId id="517" r:id="rId10"/>
    <p:sldId id="519" r:id="rId11"/>
    <p:sldId id="520" r:id="rId12"/>
    <p:sldId id="521" r:id="rId13"/>
    <p:sldId id="522" r:id="rId14"/>
    <p:sldId id="523" r:id="rId15"/>
    <p:sldId id="524" r:id="rId16"/>
    <p:sldId id="525" r:id="rId17"/>
    <p:sldId id="526" r:id="rId18"/>
    <p:sldId id="527" r:id="rId19"/>
    <p:sldId id="528" r:id="rId20"/>
    <p:sldId id="529" r:id="rId21"/>
    <p:sldId id="530" r:id="rId22"/>
    <p:sldId id="531" r:id="rId23"/>
    <p:sldId id="533" r:id="rId24"/>
    <p:sldId id="534" r:id="rId25"/>
    <p:sldId id="559" r:id="rId26"/>
    <p:sldId id="560" r:id="rId27"/>
    <p:sldId id="561" r:id="rId28"/>
    <p:sldId id="549" r:id="rId29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00080"/>
    <a:srgbClr val="FF00FF"/>
    <a:srgbClr val="0000FF"/>
    <a:srgbClr val="CC0066"/>
    <a:srgbClr val="660033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6"/>
    <p:restoredTop sz="94736"/>
  </p:normalViewPr>
  <p:slideViewPr>
    <p:cSldViewPr showGuides="1">
      <p:cViewPr>
        <p:scale>
          <a:sx n="75" d="100"/>
          <a:sy n="75" d="100"/>
        </p:scale>
        <p:origin x="-1422" y="-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0.emf"/><Relationship Id="rId3" Type="http://schemas.openxmlformats.org/officeDocument/2006/relationships/image" Target="../media/image29.wmf"/><Relationship Id="rId2" Type="http://schemas.openxmlformats.org/officeDocument/2006/relationships/image" Target="../media/image28.e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60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4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Rot="1" noTextEdit="1"/>
          </p:cNvSpPr>
          <p:nvPr>
            <p:ph type="sldImg"/>
          </p:nvPr>
        </p:nvSpPr>
        <p:spPr>
          <a:xfrm>
            <a:off x="1193800" y="704850"/>
            <a:ext cx="4518025" cy="3387725"/>
          </a:xfrm>
          <a:ln/>
        </p:spPr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>
          <a:xfrm>
            <a:off x="941388" y="5397500"/>
            <a:ext cx="5021262" cy="439738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>
          <a:xfrm>
            <a:off x="1193800" y="704850"/>
            <a:ext cx="4518025" cy="3387725"/>
          </a:xfrm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941388" y="5397500"/>
            <a:ext cx="5021262" cy="439738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file:///K:\2010-2011-2\&#30005;&#24037;&#30005;&#23376;&#25216;&#26415;&#19978;&#20876;&#30446;&#24405;.ppt" TargetMode="Externa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7891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89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7892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1" name="Rectangle 21"/>
          <p:cNvSpPr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l" eaLnBrk="1" hangingPunct="1"/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32" name="Rectangle 22"/>
          <p:cNvSpPr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33" name="Rectangle 23"/>
          <p:cNvSpPr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34" name="Rectangle 24"/>
          <p:cNvSpPr/>
          <p:nvPr userDrawn="1"/>
        </p:nvSpPr>
        <p:spPr>
          <a:xfrm>
            <a:off x="19050" y="6486525"/>
            <a:ext cx="9134475" cy="360363"/>
          </a:xfrm>
          <a:prstGeom prst="rect">
            <a:avLst/>
          </a:prstGeom>
          <a:solidFill>
            <a:srgbClr val="3399FF"/>
          </a:solidFill>
          <a:ln w="38100" cap="flat" cmpd="sng">
            <a:solidFill>
              <a:srgbClr val="33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5" name="AutoShape 25">
            <a:hlinkClick r:id="" action="ppaction://hlinkshowjump?jump=endshow"/>
          </p:cNvPr>
          <p:cNvSpPr/>
          <p:nvPr userDrawn="1"/>
        </p:nvSpPr>
        <p:spPr>
          <a:xfrm>
            <a:off x="8763000" y="6477000"/>
            <a:ext cx="381000" cy="381000"/>
          </a:xfrm>
          <a:prstGeom prst="actionButtonEnd">
            <a:avLst/>
          </a:prstGeom>
          <a:solidFill>
            <a:srgbClr val="FFFFFF"/>
          </a:solidFill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6" name="AutoShape 26">
            <a:hlinkClick r:id="" action="ppaction://hlinkshowjump?jump=nextslide"/>
          </p:cNvPr>
          <p:cNvSpPr/>
          <p:nvPr userDrawn="1"/>
        </p:nvSpPr>
        <p:spPr>
          <a:xfrm>
            <a:off x="8382000" y="6477000"/>
            <a:ext cx="381000" cy="381000"/>
          </a:xfrm>
          <a:prstGeom prst="actionButtonForwardNext">
            <a:avLst/>
          </a:prstGeom>
          <a:solidFill>
            <a:srgbClr val="FFFFFF"/>
          </a:solidFill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7" name="AutoShape 27">
            <a:hlinkClick r:id="" action="ppaction://hlinkshowjump?jump=previousslide"/>
          </p:cNvPr>
          <p:cNvSpPr/>
          <p:nvPr userDrawn="1"/>
        </p:nvSpPr>
        <p:spPr>
          <a:xfrm>
            <a:off x="7981950" y="6477000"/>
            <a:ext cx="381000" cy="381000"/>
          </a:xfrm>
          <a:prstGeom prst="actionButtonBackPrevious">
            <a:avLst/>
          </a:prstGeom>
          <a:solidFill>
            <a:srgbClr val="FFFFFF"/>
          </a:solidFill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8" name="AutoShape 28">
            <a:hlinkClick r:id="" action="ppaction://noaction"/>
          </p:cNvPr>
          <p:cNvSpPr/>
          <p:nvPr userDrawn="1"/>
        </p:nvSpPr>
        <p:spPr>
          <a:xfrm>
            <a:off x="7599363" y="6477000"/>
            <a:ext cx="381000" cy="381000"/>
          </a:xfrm>
          <a:prstGeom prst="actionButtonHome">
            <a:avLst/>
          </a:prstGeom>
          <a:solidFill>
            <a:srgbClr val="FFFFFF"/>
          </a:solidFill>
          <a:ln w="9525" cap="flat" cmpd="sng">
            <a:solidFill>
              <a:srgbClr val="33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039" name="Group 29"/>
          <p:cNvGrpSpPr/>
          <p:nvPr userDrawn="1"/>
        </p:nvGrpSpPr>
        <p:grpSpPr>
          <a:xfrm>
            <a:off x="6948488" y="6477000"/>
            <a:ext cx="596900" cy="381000"/>
            <a:chOff x="4332" y="4080"/>
            <a:chExt cx="376" cy="240"/>
          </a:xfrm>
        </p:grpSpPr>
        <p:sp>
          <p:nvSpPr>
            <p:cNvPr id="1043" name="AutoShape 30"/>
            <p:cNvSpPr/>
            <p:nvPr userDrawn="1"/>
          </p:nvSpPr>
          <p:spPr>
            <a:xfrm>
              <a:off x="4332" y="4080"/>
              <a:ext cx="376" cy="240"/>
            </a:xfrm>
            <a:prstGeom prst="actionButtonBlank">
              <a:avLst/>
            </a:prstGeom>
            <a:solidFill>
              <a:srgbClr val="FFFFFF"/>
            </a:solidFill>
            <a:ln w="9525" cap="flat" cmpd="sng">
              <a:solidFill>
                <a:srgbClr val="33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lvl="0"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44" name="Text Box 31">
              <a:hlinkClick r:id="rId13" action="ppaction://hlinkpres?slideindex=1&amp;slidetitle="/>
            </p:cNvPr>
            <p:cNvSpPr txBox="1">
              <a:spLocks noChangeArrowheads="1"/>
            </p:cNvSpPr>
            <p:nvPr/>
          </p:nvSpPr>
          <p:spPr bwMode="auto">
            <a:xfrm>
              <a:off x="4332" y="4122"/>
              <a:ext cx="3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 smtClean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目录</a:t>
              </a:r>
              <a:endPara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040" name="Rectangle 32"/>
          <p:cNvSpPr/>
          <p:nvPr userDrawn="1"/>
        </p:nvSpPr>
        <p:spPr>
          <a:xfrm>
            <a:off x="9525" y="0"/>
            <a:ext cx="9134475" cy="360363"/>
          </a:xfrm>
          <a:prstGeom prst="rect">
            <a:avLst/>
          </a:prstGeom>
          <a:solidFill>
            <a:srgbClr val="3399FF"/>
          </a:solidFill>
          <a:ln w="38100" cap="flat" cmpd="sng">
            <a:solidFill>
              <a:srgbClr val="33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lvl="0"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78945" name="Text Box 33"/>
          <p:cNvSpPr txBox="1">
            <a:spLocks noChangeArrowheads="1"/>
          </p:cNvSpPr>
          <p:nvPr/>
        </p:nvSpPr>
        <p:spPr bwMode="auto">
          <a:xfrm>
            <a:off x="6973888" y="-11112"/>
            <a:ext cx="2232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电路与电子学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678946" name="Rectangle 34"/>
          <p:cNvSpPr>
            <a:spLocks noChangeArrowheads="1"/>
          </p:cNvSpPr>
          <p:nvPr/>
        </p:nvSpPr>
        <p:spPr bwMode="auto"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山东建筑大学计算机学院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e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e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0.e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7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4.png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png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2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9.w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.e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9938" name="Text Box 2"/>
          <p:cNvSpPr txBox="1"/>
          <p:nvPr/>
        </p:nvSpPr>
        <p:spPr>
          <a:xfrm>
            <a:off x="2592388" y="411163"/>
            <a:ext cx="4211637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4.3 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半导体三极管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9939" name="Text Box 3"/>
          <p:cNvSpPr txBox="1"/>
          <p:nvPr/>
        </p:nvSpPr>
        <p:spPr>
          <a:xfrm>
            <a:off x="328613" y="1049338"/>
            <a:ext cx="5899150" cy="579437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4.3.1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三极管结构及其放大作用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9940" name="Group 4"/>
          <p:cNvGrpSpPr/>
          <p:nvPr/>
        </p:nvGrpSpPr>
        <p:grpSpPr>
          <a:xfrm>
            <a:off x="179388" y="3575050"/>
            <a:ext cx="1079500" cy="1046163"/>
            <a:chOff x="196" y="2492"/>
            <a:chExt cx="589" cy="659"/>
          </a:xfrm>
        </p:grpSpPr>
        <p:sp>
          <p:nvSpPr>
            <p:cNvPr id="2146" name="Text Box 5"/>
            <p:cNvSpPr txBox="1"/>
            <p:nvPr/>
          </p:nvSpPr>
          <p:spPr>
            <a:xfrm>
              <a:off x="423" y="2492"/>
              <a:ext cx="36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7" name="Text Box 6"/>
            <p:cNvSpPr txBox="1"/>
            <p:nvPr/>
          </p:nvSpPr>
          <p:spPr>
            <a:xfrm>
              <a:off x="196" y="2824"/>
              <a:ext cx="566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基极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9943" name="Group 7"/>
          <p:cNvGrpSpPr/>
          <p:nvPr/>
        </p:nvGrpSpPr>
        <p:grpSpPr>
          <a:xfrm>
            <a:off x="1000125" y="5084763"/>
            <a:ext cx="1700213" cy="957262"/>
            <a:chOff x="1373" y="3394"/>
            <a:chExt cx="851" cy="603"/>
          </a:xfrm>
        </p:grpSpPr>
        <p:sp>
          <p:nvSpPr>
            <p:cNvPr id="2144" name="Text Box 8"/>
            <p:cNvSpPr txBox="1"/>
            <p:nvPr/>
          </p:nvSpPr>
          <p:spPr>
            <a:xfrm>
              <a:off x="1706" y="3394"/>
              <a:ext cx="375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5" name="Text Box 9"/>
            <p:cNvSpPr txBox="1"/>
            <p:nvPr/>
          </p:nvSpPr>
          <p:spPr>
            <a:xfrm>
              <a:off x="1373" y="3670"/>
              <a:ext cx="851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发射极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9946" name="Group 10"/>
          <p:cNvGrpSpPr/>
          <p:nvPr/>
        </p:nvGrpSpPr>
        <p:grpSpPr>
          <a:xfrm>
            <a:off x="611188" y="2133600"/>
            <a:ext cx="1512887" cy="868363"/>
            <a:chOff x="1194" y="1540"/>
            <a:chExt cx="871" cy="547"/>
          </a:xfrm>
        </p:grpSpPr>
        <p:sp>
          <p:nvSpPr>
            <p:cNvPr id="2142" name="Text Box 11"/>
            <p:cNvSpPr txBox="1"/>
            <p:nvPr/>
          </p:nvSpPr>
          <p:spPr>
            <a:xfrm>
              <a:off x="1749" y="1799"/>
              <a:ext cx="31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3" name="Text Box 12"/>
            <p:cNvSpPr txBox="1"/>
            <p:nvPr/>
          </p:nvSpPr>
          <p:spPr>
            <a:xfrm>
              <a:off x="1194" y="1540"/>
              <a:ext cx="857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集电极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9949" name="AutoShape 13"/>
          <p:cNvSpPr/>
          <p:nvPr/>
        </p:nvSpPr>
        <p:spPr>
          <a:xfrm>
            <a:off x="3209925" y="5253038"/>
            <a:ext cx="1722438" cy="644525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254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NPN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型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9950" name="AutoShape 14"/>
          <p:cNvSpPr/>
          <p:nvPr/>
        </p:nvSpPr>
        <p:spPr>
          <a:xfrm>
            <a:off x="7151688" y="5214938"/>
            <a:ext cx="1524000" cy="644525"/>
          </a:xfrm>
          <a:prstGeom prst="verticalScroll">
            <a:avLst>
              <a:gd name="adj" fmla="val 12500"/>
            </a:avLst>
          </a:prstGeom>
          <a:solidFill>
            <a:srgbClr val="CCFFCC"/>
          </a:solidFill>
          <a:ln w="254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PNP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型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9951" name="Rectangle 15"/>
          <p:cNvSpPr/>
          <p:nvPr/>
        </p:nvSpPr>
        <p:spPr>
          <a:xfrm>
            <a:off x="425450" y="1557338"/>
            <a:ext cx="2778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结构及类型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9952" name="Group 16"/>
          <p:cNvGrpSpPr/>
          <p:nvPr/>
        </p:nvGrpSpPr>
        <p:grpSpPr>
          <a:xfrm>
            <a:off x="679450" y="2674938"/>
            <a:ext cx="1300163" cy="2733675"/>
            <a:chOff x="560" y="1925"/>
            <a:chExt cx="874" cy="1722"/>
          </a:xfrm>
        </p:grpSpPr>
        <p:grpSp>
          <p:nvGrpSpPr>
            <p:cNvPr id="2124" name="Group 17"/>
            <p:cNvGrpSpPr/>
            <p:nvPr/>
          </p:nvGrpSpPr>
          <p:grpSpPr>
            <a:xfrm>
              <a:off x="560" y="1925"/>
              <a:ext cx="874" cy="1722"/>
              <a:chOff x="1052" y="1913"/>
              <a:chExt cx="874" cy="1722"/>
            </a:xfrm>
          </p:grpSpPr>
          <p:sp>
            <p:nvSpPr>
              <p:cNvPr id="2127" name="Rectangle 18"/>
              <p:cNvSpPr/>
              <p:nvPr/>
            </p:nvSpPr>
            <p:spPr>
              <a:xfrm rot="5400000" flipH="1">
                <a:off x="1460" y="2805"/>
                <a:ext cx="383" cy="549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28" name="Rectangle 19"/>
              <p:cNvSpPr/>
              <p:nvPr/>
            </p:nvSpPr>
            <p:spPr>
              <a:xfrm rot="5400000" flipH="1">
                <a:off x="1464" y="2178"/>
                <a:ext cx="374" cy="549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29" name="Rectangle 20"/>
              <p:cNvSpPr/>
              <p:nvPr/>
            </p:nvSpPr>
            <p:spPr>
              <a:xfrm rot="5400000" flipH="1">
                <a:off x="1522" y="2496"/>
                <a:ext cx="248" cy="53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130" name="Group 21"/>
              <p:cNvGrpSpPr/>
              <p:nvPr/>
            </p:nvGrpSpPr>
            <p:grpSpPr>
              <a:xfrm>
                <a:off x="1632" y="3281"/>
                <a:ext cx="55" cy="354"/>
                <a:chOff x="3467" y="3509"/>
                <a:chExt cx="84" cy="462"/>
              </a:xfrm>
            </p:grpSpPr>
            <p:sp>
              <p:nvSpPr>
                <p:cNvPr id="2140" name="Line 22"/>
                <p:cNvSpPr/>
                <p:nvPr/>
              </p:nvSpPr>
              <p:spPr>
                <a:xfrm rot="5400000" flipH="1">
                  <a:off x="3314" y="3704"/>
                  <a:ext cx="39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141" name="Oval 23"/>
                <p:cNvSpPr/>
                <p:nvPr/>
              </p:nvSpPr>
              <p:spPr>
                <a:xfrm rot="5400000" flipH="1">
                  <a:off x="3473" y="3893"/>
                  <a:ext cx="72" cy="84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131" name="Group 24"/>
              <p:cNvGrpSpPr/>
              <p:nvPr/>
            </p:nvGrpSpPr>
            <p:grpSpPr>
              <a:xfrm>
                <a:off x="1628" y="1913"/>
                <a:ext cx="55" cy="354"/>
                <a:chOff x="3473" y="1277"/>
                <a:chExt cx="84" cy="462"/>
              </a:xfrm>
            </p:grpSpPr>
            <p:sp>
              <p:nvSpPr>
                <p:cNvPr id="2138" name="Line 25"/>
                <p:cNvSpPr/>
                <p:nvPr/>
              </p:nvSpPr>
              <p:spPr>
                <a:xfrm rot="5400000" flipH="1">
                  <a:off x="3314" y="1544"/>
                  <a:ext cx="39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139" name="Oval 26"/>
                <p:cNvSpPr/>
                <p:nvPr/>
              </p:nvSpPr>
              <p:spPr>
                <a:xfrm rot="5400000" flipH="1">
                  <a:off x="3479" y="1271"/>
                  <a:ext cx="72" cy="84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32" name="Line 27"/>
              <p:cNvSpPr/>
              <p:nvPr/>
            </p:nvSpPr>
            <p:spPr>
              <a:xfrm rot="5400000" flipH="1">
                <a:off x="1240" y="2654"/>
                <a:ext cx="0" cy="28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2133" name="Oval 28"/>
              <p:cNvSpPr/>
              <p:nvPr/>
            </p:nvSpPr>
            <p:spPr>
              <a:xfrm rot="5400000" flipH="1">
                <a:off x="1052" y="2767"/>
                <a:ext cx="55" cy="55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2134" name="Group 29"/>
              <p:cNvGrpSpPr/>
              <p:nvPr/>
            </p:nvGrpSpPr>
            <p:grpSpPr>
              <a:xfrm>
                <a:off x="1462" y="2276"/>
                <a:ext cx="350" cy="946"/>
                <a:chOff x="1693" y="1910"/>
                <a:chExt cx="323" cy="1174"/>
              </a:xfrm>
            </p:grpSpPr>
            <p:sp>
              <p:nvSpPr>
                <p:cNvPr id="2135" name="Text Box 30"/>
                <p:cNvSpPr txBox="1"/>
                <p:nvPr/>
              </p:nvSpPr>
              <p:spPr>
                <a:xfrm>
                  <a:off x="1693" y="1910"/>
                  <a:ext cx="299" cy="40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N</a:t>
                  </a:r>
                  <a:endPara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36" name="Text Box 31"/>
                <p:cNvSpPr txBox="1"/>
                <p:nvPr/>
              </p:nvSpPr>
              <p:spPr>
                <a:xfrm>
                  <a:off x="1705" y="2678"/>
                  <a:ext cx="299" cy="40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N</a:t>
                  </a:r>
                  <a:endPara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137" name="Text Box 32"/>
                <p:cNvSpPr txBox="1"/>
                <p:nvPr/>
              </p:nvSpPr>
              <p:spPr>
                <a:xfrm>
                  <a:off x="1717" y="2295"/>
                  <a:ext cx="299" cy="40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P</a:t>
                  </a:r>
                  <a:endPara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125" name="Line 33"/>
            <p:cNvSpPr/>
            <p:nvPr/>
          </p:nvSpPr>
          <p:spPr>
            <a:xfrm>
              <a:off x="900" y="2604"/>
              <a:ext cx="516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26" name="Line 34"/>
            <p:cNvSpPr/>
            <p:nvPr/>
          </p:nvSpPr>
          <p:spPr>
            <a:xfrm>
              <a:off x="900" y="2952"/>
              <a:ext cx="516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79971" name="AutoShape 35"/>
          <p:cNvSpPr/>
          <p:nvPr/>
        </p:nvSpPr>
        <p:spPr>
          <a:xfrm>
            <a:off x="2127250" y="4811713"/>
            <a:ext cx="1149350" cy="469900"/>
          </a:xfrm>
          <a:prstGeom prst="wedgeRectCallout">
            <a:avLst>
              <a:gd name="adj1" fmla="val -83009"/>
              <a:gd name="adj2" fmla="val -164866"/>
            </a:avLst>
          </a:prstGeom>
          <a:solidFill>
            <a:srgbClr val="FFFFFF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发射结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9972" name="AutoShape 36"/>
          <p:cNvSpPr/>
          <p:nvPr/>
        </p:nvSpPr>
        <p:spPr>
          <a:xfrm>
            <a:off x="2057400" y="2478088"/>
            <a:ext cx="1219200" cy="469900"/>
          </a:xfrm>
          <a:prstGeom prst="wedgeRectCallout">
            <a:avLst>
              <a:gd name="adj1" fmla="val -75000"/>
              <a:gd name="adj2" fmla="val 228718"/>
            </a:avLst>
          </a:prstGeom>
          <a:solidFill>
            <a:srgbClr val="FFFFFF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集电结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9973" name="Group 37"/>
          <p:cNvGrpSpPr/>
          <p:nvPr/>
        </p:nvGrpSpPr>
        <p:grpSpPr>
          <a:xfrm>
            <a:off x="2803525" y="2573338"/>
            <a:ext cx="1552575" cy="2312987"/>
            <a:chOff x="1880" y="1621"/>
            <a:chExt cx="1060" cy="1457"/>
          </a:xfrm>
        </p:grpSpPr>
        <p:sp>
          <p:nvSpPr>
            <p:cNvPr id="2108" name="Line 38"/>
            <p:cNvSpPr/>
            <p:nvPr/>
          </p:nvSpPr>
          <p:spPr>
            <a:xfrm>
              <a:off x="1936" y="2336"/>
              <a:ext cx="471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09" name="Line 39"/>
            <p:cNvSpPr/>
            <p:nvPr/>
          </p:nvSpPr>
          <p:spPr>
            <a:xfrm>
              <a:off x="2397" y="2203"/>
              <a:ext cx="0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10" name="Line 40"/>
            <p:cNvSpPr/>
            <p:nvPr/>
          </p:nvSpPr>
          <p:spPr>
            <a:xfrm flipV="1">
              <a:off x="2397" y="2171"/>
              <a:ext cx="165" cy="1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11" name="Line 41"/>
            <p:cNvSpPr/>
            <p:nvPr/>
          </p:nvSpPr>
          <p:spPr>
            <a:xfrm>
              <a:off x="2552" y="1725"/>
              <a:ext cx="0" cy="4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12" name="Line 42"/>
            <p:cNvSpPr/>
            <p:nvPr/>
          </p:nvSpPr>
          <p:spPr>
            <a:xfrm>
              <a:off x="2564" y="2571"/>
              <a:ext cx="0" cy="4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113" name="Text Box 43"/>
            <p:cNvSpPr txBox="1"/>
            <p:nvPr/>
          </p:nvSpPr>
          <p:spPr>
            <a:xfrm>
              <a:off x="1880" y="2077"/>
              <a:ext cx="26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4" name="Text Box 44"/>
            <p:cNvSpPr txBox="1"/>
            <p:nvPr/>
          </p:nvSpPr>
          <p:spPr>
            <a:xfrm>
              <a:off x="2286" y="2790"/>
              <a:ext cx="26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5" name="Text Box 45"/>
            <p:cNvSpPr txBox="1"/>
            <p:nvPr/>
          </p:nvSpPr>
          <p:spPr>
            <a:xfrm>
              <a:off x="2282" y="1651"/>
              <a:ext cx="27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6" name="Line 46"/>
            <p:cNvSpPr/>
            <p:nvPr/>
          </p:nvSpPr>
          <p:spPr>
            <a:xfrm>
              <a:off x="1955" y="2399"/>
              <a:ext cx="30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117" name="Line 47"/>
            <p:cNvSpPr/>
            <p:nvPr/>
          </p:nvSpPr>
          <p:spPr>
            <a:xfrm>
              <a:off x="2646" y="2694"/>
              <a:ext cx="0" cy="27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118" name="Line 48"/>
            <p:cNvSpPr/>
            <p:nvPr/>
          </p:nvSpPr>
          <p:spPr>
            <a:xfrm>
              <a:off x="2630" y="1767"/>
              <a:ext cx="0" cy="28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119" name="Text Box 49"/>
            <p:cNvSpPr txBox="1"/>
            <p:nvPr/>
          </p:nvSpPr>
          <p:spPr>
            <a:xfrm>
              <a:off x="1941" y="2383"/>
              <a:ext cx="297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0" name="Text Box 50"/>
            <p:cNvSpPr txBox="1"/>
            <p:nvPr/>
          </p:nvSpPr>
          <p:spPr>
            <a:xfrm>
              <a:off x="2646" y="2533"/>
              <a:ext cx="293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1" name="Text Box 51"/>
            <p:cNvSpPr txBox="1"/>
            <p:nvPr/>
          </p:nvSpPr>
          <p:spPr>
            <a:xfrm>
              <a:off x="2643" y="1621"/>
              <a:ext cx="297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2" name="Rectangle 52"/>
            <p:cNvSpPr/>
            <p:nvPr/>
          </p:nvSpPr>
          <p:spPr>
            <a:xfrm>
              <a:off x="2621" y="2249"/>
              <a:ext cx="28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3" name="Line 53"/>
            <p:cNvSpPr/>
            <p:nvPr/>
          </p:nvSpPr>
          <p:spPr>
            <a:xfrm rot="-5400000" flipH="1">
              <a:off x="2390" y="2392"/>
              <a:ext cx="198" cy="20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sm" len="lg"/>
            </a:ln>
          </p:spPr>
        </p:sp>
      </p:grpSp>
      <p:grpSp>
        <p:nvGrpSpPr>
          <p:cNvPr id="679990" name="Group 54"/>
          <p:cNvGrpSpPr/>
          <p:nvPr/>
        </p:nvGrpSpPr>
        <p:grpSpPr>
          <a:xfrm>
            <a:off x="7050088" y="2573338"/>
            <a:ext cx="1554162" cy="2312987"/>
            <a:chOff x="4604" y="1621"/>
            <a:chExt cx="1060" cy="1457"/>
          </a:xfrm>
        </p:grpSpPr>
        <p:sp>
          <p:nvSpPr>
            <p:cNvPr id="2092" name="Line 55"/>
            <p:cNvSpPr/>
            <p:nvPr/>
          </p:nvSpPr>
          <p:spPr>
            <a:xfrm>
              <a:off x="4660" y="2336"/>
              <a:ext cx="471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3" name="Line 56"/>
            <p:cNvSpPr/>
            <p:nvPr/>
          </p:nvSpPr>
          <p:spPr>
            <a:xfrm>
              <a:off x="5121" y="2203"/>
              <a:ext cx="0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4" name="Line 57"/>
            <p:cNvSpPr/>
            <p:nvPr/>
          </p:nvSpPr>
          <p:spPr>
            <a:xfrm flipV="1">
              <a:off x="5121" y="2171"/>
              <a:ext cx="165" cy="1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5" name="Line 58"/>
            <p:cNvSpPr/>
            <p:nvPr/>
          </p:nvSpPr>
          <p:spPr>
            <a:xfrm>
              <a:off x="5276" y="1725"/>
              <a:ext cx="0" cy="4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6" name="Line 59"/>
            <p:cNvSpPr/>
            <p:nvPr/>
          </p:nvSpPr>
          <p:spPr>
            <a:xfrm flipH="1">
              <a:off x="5288" y="2547"/>
              <a:ext cx="0" cy="45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2097" name="Text Box 60"/>
            <p:cNvSpPr txBox="1"/>
            <p:nvPr/>
          </p:nvSpPr>
          <p:spPr>
            <a:xfrm>
              <a:off x="4604" y="2077"/>
              <a:ext cx="26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98" name="Text Box 61"/>
            <p:cNvSpPr txBox="1"/>
            <p:nvPr/>
          </p:nvSpPr>
          <p:spPr>
            <a:xfrm>
              <a:off x="5009" y="2790"/>
              <a:ext cx="26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99" name="Text Box 62"/>
            <p:cNvSpPr txBox="1"/>
            <p:nvPr/>
          </p:nvSpPr>
          <p:spPr>
            <a:xfrm>
              <a:off x="5007" y="1651"/>
              <a:ext cx="274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0" name="Line 63"/>
            <p:cNvSpPr/>
            <p:nvPr/>
          </p:nvSpPr>
          <p:spPr>
            <a:xfrm flipH="1">
              <a:off x="4679" y="2399"/>
              <a:ext cx="30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101" name="Line 64"/>
            <p:cNvSpPr/>
            <p:nvPr/>
          </p:nvSpPr>
          <p:spPr>
            <a:xfrm flipV="1">
              <a:off x="5370" y="2694"/>
              <a:ext cx="0" cy="27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102" name="Line 65"/>
            <p:cNvSpPr/>
            <p:nvPr/>
          </p:nvSpPr>
          <p:spPr>
            <a:xfrm flipV="1">
              <a:off x="5354" y="1767"/>
              <a:ext cx="0" cy="28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2103" name="Text Box 66"/>
            <p:cNvSpPr txBox="1"/>
            <p:nvPr/>
          </p:nvSpPr>
          <p:spPr>
            <a:xfrm>
              <a:off x="4665" y="2383"/>
              <a:ext cx="296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4" name="Text Box 67"/>
            <p:cNvSpPr txBox="1"/>
            <p:nvPr/>
          </p:nvSpPr>
          <p:spPr>
            <a:xfrm>
              <a:off x="5370" y="2533"/>
              <a:ext cx="293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5" name="Text Box 68"/>
            <p:cNvSpPr txBox="1"/>
            <p:nvPr/>
          </p:nvSpPr>
          <p:spPr>
            <a:xfrm>
              <a:off x="5367" y="1621"/>
              <a:ext cx="297" cy="518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6" name="Rectangle 69"/>
            <p:cNvSpPr/>
            <p:nvPr/>
          </p:nvSpPr>
          <p:spPr>
            <a:xfrm>
              <a:off x="5345" y="2225"/>
              <a:ext cx="28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7" name="Line 70"/>
            <p:cNvSpPr/>
            <p:nvPr/>
          </p:nvSpPr>
          <p:spPr>
            <a:xfrm rot="-5400000" flipV="1">
              <a:off x="5114" y="2380"/>
              <a:ext cx="174" cy="17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sm" len="lg"/>
            </a:ln>
          </p:spPr>
        </p:sp>
      </p:grpSp>
      <p:grpSp>
        <p:nvGrpSpPr>
          <p:cNvPr id="680007" name="Group 71"/>
          <p:cNvGrpSpPr/>
          <p:nvPr/>
        </p:nvGrpSpPr>
        <p:grpSpPr>
          <a:xfrm>
            <a:off x="4527550" y="1841500"/>
            <a:ext cx="2763838" cy="3900488"/>
            <a:chOff x="3128" y="1180"/>
            <a:chExt cx="1555" cy="2457"/>
          </a:xfrm>
        </p:grpSpPr>
        <p:grpSp>
          <p:nvGrpSpPr>
            <p:cNvPr id="2064" name="Group 72"/>
            <p:cNvGrpSpPr/>
            <p:nvPr/>
          </p:nvGrpSpPr>
          <p:grpSpPr>
            <a:xfrm>
              <a:off x="3128" y="2072"/>
              <a:ext cx="549" cy="623"/>
              <a:chOff x="596" y="2432"/>
              <a:chExt cx="549" cy="623"/>
            </a:xfrm>
          </p:grpSpPr>
          <p:sp>
            <p:nvSpPr>
              <p:cNvPr id="2090" name="Text Box 73"/>
              <p:cNvSpPr txBox="1"/>
              <p:nvPr/>
            </p:nvSpPr>
            <p:spPr>
              <a:xfrm>
                <a:off x="783" y="2432"/>
                <a:ext cx="362" cy="28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 anchor="ctr" anchorCtr="0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91" name="Text Box 74"/>
              <p:cNvSpPr txBox="1"/>
              <p:nvPr/>
            </p:nvSpPr>
            <p:spPr>
              <a:xfrm>
                <a:off x="596" y="2728"/>
                <a:ext cx="506" cy="3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基极</a:t>
                </a:r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65" name="Group 75"/>
            <p:cNvGrpSpPr/>
            <p:nvPr/>
          </p:nvGrpSpPr>
          <p:grpSpPr>
            <a:xfrm>
              <a:off x="3976" y="3053"/>
              <a:ext cx="707" cy="584"/>
              <a:chOff x="1444" y="3413"/>
              <a:chExt cx="707" cy="584"/>
            </a:xfrm>
          </p:grpSpPr>
          <p:sp>
            <p:nvSpPr>
              <p:cNvPr id="2088" name="Text Box 76"/>
              <p:cNvSpPr txBox="1"/>
              <p:nvPr/>
            </p:nvSpPr>
            <p:spPr>
              <a:xfrm>
                <a:off x="1706" y="3413"/>
                <a:ext cx="375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 anchor="ctr" anchorCtr="0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89" name="Text Box 77"/>
              <p:cNvSpPr txBox="1"/>
              <p:nvPr/>
            </p:nvSpPr>
            <p:spPr>
              <a:xfrm>
                <a:off x="1444" y="3670"/>
                <a:ext cx="707" cy="3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发射极</a:t>
                </a:r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66" name="Group 78"/>
            <p:cNvGrpSpPr/>
            <p:nvPr/>
          </p:nvGrpSpPr>
          <p:grpSpPr>
            <a:xfrm>
              <a:off x="3758" y="1180"/>
              <a:ext cx="839" cy="547"/>
              <a:chOff x="1226" y="1540"/>
              <a:chExt cx="839" cy="547"/>
            </a:xfrm>
          </p:grpSpPr>
          <p:sp>
            <p:nvSpPr>
              <p:cNvPr id="2086" name="Text Box 79"/>
              <p:cNvSpPr txBox="1"/>
              <p:nvPr/>
            </p:nvSpPr>
            <p:spPr>
              <a:xfrm>
                <a:off x="1749" y="1799"/>
                <a:ext cx="31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 anchor="ctr" anchorCtr="0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087" name="Text Box 80"/>
              <p:cNvSpPr txBox="1"/>
              <p:nvPr/>
            </p:nvSpPr>
            <p:spPr>
              <a:xfrm>
                <a:off x="1226" y="1540"/>
                <a:ext cx="792" cy="32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集电极</a:t>
                </a:r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067" name="Group 81"/>
            <p:cNvGrpSpPr/>
            <p:nvPr/>
          </p:nvGrpSpPr>
          <p:grpSpPr>
            <a:xfrm>
              <a:off x="3608" y="1553"/>
              <a:ext cx="874" cy="1722"/>
              <a:chOff x="560" y="1925"/>
              <a:chExt cx="874" cy="1722"/>
            </a:xfrm>
          </p:grpSpPr>
          <p:grpSp>
            <p:nvGrpSpPr>
              <p:cNvPr id="2068" name="Group 82"/>
              <p:cNvGrpSpPr/>
              <p:nvPr/>
            </p:nvGrpSpPr>
            <p:grpSpPr>
              <a:xfrm>
                <a:off x="560" y="1925"/>
                <a:ext cx="874" cy="1722"/>
                <a:chOff x="1052" y="1913"/>
                <a:chExt cx="874" cy="1722"/>
              </a:xfrm>
            </p:grpSpPr>
            <p:sp>
              <p:nvSpPr>
                <p:cNvPr id="2071" name="Rectangle 83"/>
                <p:cNvSpPr/>
                <p:nvPr/>
              </p:nvSpPr>
              <p:spPr>
                <a:xfrm rot="5400000" flipH="1">
                  <a:off x="1460" y="2805"/>
                  <a:ext cx="383" cy="549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72" name="Rectangle 84"/>
                <p:cNvSpPr/>
                <p:nvPr/>
              </p:nvSpPr>
              <p:spPr>
                <a:xfrm rot="5400000" flipH="1">
                  <a:off x="1464" y="2178"/>
                  <a:ext cx="374" cy="549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73" name="Rectangle 85"/>
                <p:cNvSpPr/>
                <p:nvPr/>
              </p:nvSpPr>
              <p:spPr>
                <a:xfrm rot="5400000" flipH="1">
                  <a:off x="1522" y="2496"/>
                  <a:ext cx="248" cy="537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074" name="Group 86"/>
                <p:cNvGrpSpPr/>
                <p:nvPr/>
              </p:nvGrpSpPr>
              <p:grpSpPr>
                <a:xfrm>
                  <a:off x="1632" y="3281"/>
                  <a:ext cx="55" cy="354"/>
                  <a:chOff x="3467" y="3509"/>
                  <a:chExt cx="84" cy="462"/>
                </a:xfrm>
              </p:grpSpPr>
              <p:sp>
                <p:nvSpPr>
                  <p:cNvPr id="2084" name="Line 87"/>
                  <p:cNvSpPr/>
                  <p:nvPr/>
                </p:nvSpPr>
                <p:spPr>
                  <a:xfrm rot="5400000" flipH="1">
                    <a:off x="3314" y="3704"/>
                    <a:ext cx="39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2085" name="Oval 88"/>
                  <p:cNvSpPr/>
                  <p:nvPr/>
                </p:nvSpPr>
                <p:spPr>
                  <a:xfrm rot="5400000" flipH="1">
                    <a:off x="3473" y="3893"/>
                    <a:ext cx="72" cy="8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075" name="Group 89"/>
                <p:cNvGrpSpPr/>
                <p:nvPr/>
              </p:nvGrpSpPr>
              <p:grpSpPr>
                <a:xfrm>
                  <a:off x="1628" y="1913"/>
                  <a:ext cx="55" cy="354"/>
                  <a:chOff x="3473" y="1277"/>
                  <a:chExt cx="84" cy="462"/>
                </a:xfrm>
              </p:grpSpPr>
              <p:sp>
                <p:nvSpPr>
                  <p:cNvPr id="2082" name="Line 90"/>
                  <p:cNvSpPr/>
                  <p:nvPr/>
                </p:nvSpPr>
                <p:spPr>
                  <a:xfrm rot="5400000" flipH="1">
                    <a:off x="3314" y="1544"/>
                    <a:ext cx="39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2083" name="Oval 91"/>
                  <p:cNvSpPr/>
                  <p:nvPr/>
                </p:nvSpPr>
                <p:spPr>
                  <a:xfrm rot="5400000" flipH="1">
                    <a:off x="3479" y="1271"/>
                    <a:ext cx="72" cy="8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076" name="Line 92"/>
                <p:cNvSpPr/>
                <p:nvPr/>
              </p:nvSpPr>
              <p:spPr>
                <a:xfrm rot="5400000" flipH="1">
                  <a:off x="1240" y="2654"/>
                  <a:ext cx="0" cy="28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2077" name="Oval 93"/>
                <p:cNvSpPr/>
                <p:nvPr/>
              </p:nvSpPr>
              <p:spPr>
                <a:xfrm rot="5400000" flipH="1">
                  <a:off x="1052" y="2767"/>
                  <a:ext cx="55" cy="55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2078" name="Group 94"/>
                <p:cNvGrpSpPr/>
                <p:nvPr/>
              </p:nvGrpSpPr>
              <p:grpSpPr>
                <a:xfrm>
                  <a:off x="1462" y="2276"/>
                  <a:ext cx="350" cy="946"/>
                  <a:chOff x="1693" y="1910"/>
                  <a:chExt cx="323" cy="1174"/>
                </a:xfrm>
              </p:grpSpPr>
              <p:sp>
                <p:nvSpPr>
                  <p:cNvPr id="2079" name="Text Box 95"/>
                  <p:cNvSpPr txBox="1"/>
                  <p:nvPr/>
                </p:nvSpPr>
                <p:spPr>
                  <a:xfrm>
                    <a:off x="1693" y="1910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P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080" name="Text Box 96"/>
                  <p:cNvSpPr txBox="1"/>
                  <p:nvPr/>
                </p:nvSpPr>
                <p:spPr>
                  <a:xfrm>
                    <a:off x="1705" y="2678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P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081" name="Text Box 97"/>
                  <p:cNvSpPr txBox="1"/>
                  <p:nvPr/>
                </p:nvSpPr>
                <p:spPr>
                  <a:xfrm>
                    <a:off x="1717" y="2295"/>
                    <a:ext cx="299" cy="40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N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069" name="Line 98"/>
              <p:cNvSpPr/>
              <p:nvPr/>
            </p:nvSpPr>
            <p:spPr>
              <a:xfrm>
                <a:off x="900" y="2604"/>
                <a:ext cx="516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070" name="Line 99"/>
              <p:cNvSpPr/>
              <p:nvPr/>
            </p:nvSpPr>
            <p:spPr>
              <a:xfrm>
                <a:off x="900" y="2952"/>
                <a:ext cx="516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7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67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7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  <p:bldP spid="679939" grpId="0"/>
      <p:bldP spid="679949" grpId="0" animBg="1"/>
      <p:bldP spid="679950" grpId="0" animBg="1"/>
      <p:bldP spid="679951" grpId="0"/>
      <p:bldP spid="679971" grpId="0" animBg="1"/>
      <p:bldP spid="67997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2226" name="Freeform 2" descr="信纸"/>
          <p:cNvSpPr/>
          <p:nvPr/>
        </p:nvSpPr>
        <p:spPr>
          <a:xfrm>
            <a:off x="2752725" y="1436688"/>
            <a:ext cx="2662238" cy="2876550"/>
          </a:xfrm>
          <a:custGeom>
            <a:avLst/>
            <a:gdLst/>
            <a:ahLst/>
            <a:cxnLst>
              <a:cxn ang="0">
                <a:pos x="436130771" y="183214488"/>
              </a:cxn>
              <a:cxn ang="0">
                <a:pos x="191898166" y="311464382"/>
              </a:cxn>
              <a:cxn ang="0">
                <a:pos x="157006933" y="1044321098"/>
              </a:cxn>
              <a:cxn ang="0">
                <a:pos x="139561316" y="2106962904"/>
              </a:cxn>
              <a:cxn ang="0">
                <a:pos x="0" y="2147483647"/>
              </a:cxn>
              <a:cxn ang="0">
                <a:pos x="819925898" y="2147483647"/>
              </a:cxn>
              <a:cxn ang="0">
                <a:pos x="2006202512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1355785480"/>
              </a:cxn>
              <a:cxn ang="0">
                <a:pos x="2147483647" y="0"/>
              </a:cxn>
              <a:cxn ang="0">
                <a:pos x="1884085606" y="18321943"/>
              </a:cxn>
              <a:cxn ang="0">
                <a:pos x="436130771" y="183214488"/>
              </a:cxn>
            </a:cxnLst>
            <a:pathLst>
              <a:path w="2208" h="2328">
                <a:moveTo>
                  <a:pt x="300" y="120"/>
                </a:moveTo>
                <a:lnTo>
                  <a:pt x="132" y="204"/>
                </a:lnTo>
                <a:lnTo>
                  <a:pt x="108" y="684"/>
                </a:lnTo>
                <a:lnTo>
                  <a:pt x="96" y="1380"/>
                </a:lnTo>
                <a:lnTo>
                  <a:pt x="0" y="2328"/>
                </a:lnTo>
                <a:lnTo>
                  <a:pt x="564" y="2304"/>
                </a:lnTo>
                <a:lnTo>
                  <a:pt x="1380" y="2292"/>
                </a:lnTo>
                <a:lnTo>
                  <a:pt x="2052" y="2256"/>
                </a:lnTo>
                <a:lnTo>
                  <a:pt x="2172" y="2256"/>
                </a:lnTo>
                <a:lnTo>
                  <a:pt x="2196" y="888"/>
                </a:lnTo>
                <a:lnTo>
                  <a:pt x="2208" y="0"/>
                </a:lnTo>
                <a:lnTo>
                  <a:pt x="1296" y="12"/>
                </a:lnTo>
                <a:lnTo>
                  <a:pt x="300" y="120"/>
                </a:lnTo>
                <a:close/>
              </a:path>
            </a:pathLst>
          </a:custGeom>
          <a:blipFill rotWithShape="0">
            <a:blip r:embed="rId1"/>
          </a:blipFill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11267" name="Text Box 4"/>
          <p:cNvSpPr txBox="1"/>
          <p:nvPr/>
        </p:nvSpPr>
        <p:spPr>
          <a:xfrm>
            <a:off x="234950" y="404813"/>
            <a:ext cx="2327275" cy="579437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输出特性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1268" name="Group 5"/>
          <p:cNvGrpSpPr/>
          <p:nvPr/>
        </p:nvGrpSpPr>
        <p:grpSpPr>
          <a:xfrm>
            <a:off x="1963738" y="1055688"/>
            <a:ext cx="725487" cy="3409950"/>
            <a:chOff x="1427" y="828"/>
            <a:chExt cx="457" cy="2796"/>
          </a:xfrm>
        </p:grpSpPr>
        <p:sp>
          <p:nvSpPr>
            <p:cNvPr id="11302" name="Line 6"/>
            <p:cNvSpPr/>
            <p:nvPr/>
          </p:nvSpPr>
          <p:spPr>
            <a:xfrm flipV="1">
              <a:off x="1800" y="828"/>
              <a:ext cx="0" cy="27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11303" name="Line 7"/>
            <p:cNvSpPr/>
            <p:nvPr/>
          </p:nvSpPr>
          <p:spPr>
            <a:xfrm rot="5400000">
              <a:off x="1848" y="3048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1304" name="Line 8"/>
            <p:cNvSpPr/>
            <p:nvPr/>
          </p:nvSpPr>
          <p:spPr>
            <a:xfrm rot="5400000">
              <a:off x="1836" y="2462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1305" name="Line 9"/>
            <p:cNvSpPr/>
            <p:nvPr/>
          </p:nvSpPr>
          <p:spPr>
            <a:xfrm rot="5400000">
              <a:off x="1824" y="1848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1306" name="Line 10"/>
            <p:cNvSpPr/>
            <p:nvPr/>
          </p:nvSpPr>
          <p:spPr>
            <a:xfrm rot="5400000">
              <a:off x="1836" y="1272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1307" name="Text Box 11"/>
            <p:cNvSpPr txBox="1"/>
            <p:nvPr/>
          </p:nvSpPr>
          <p:spPr>
            <a:xfrm>
              <a:off x="1427" y="2816"/>
              <a:ext cx="242" cy="4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08" name="Text Box 12"/>
            <p:cNvSpPr txBox="1"/>
            <p:nvPr/>
          </p:nvSpPr>
          <p:spPr>
            <a:xfrm>
              <a:off x="1427" y="2227"/>
              <a:ext cx="242" cy="4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09" name="Text Box 13"/>
            <p:cNvSpPr txBox="1"/>
            <p:nvPr/>
          </p:nvSpPr>
          <p:spPr>
            <a:xfrm>
              <a:off x="1427" y="1604"/>
              <a:ext cx="242" cy="4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10" name="Text Box 14"/>
            <p:cNvSpPr txBox="1"/>
            <p:nvPr/>
          </p:nvSpPr>
          <p:spPr>
            <a:xfrm>
              <a:off x="1427" y="1052"/>
              <a:ext cx="242" cy="47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269" name="Group 16"/>
          <p:cNvGrpSpPr/>
          <p:nvPr/>
        </p:nvGrpSpPr>
        <p:grpSpPr>
          <a:xfrm>
            <a:off x="2300288" y="685800"/>
            <a:ext cx="4962525" cy="4256088"/>
            <a:chOff x="1690" y="585"/>
            <a:chExt cx="3986" cy="3398"/>
          </a:xfrm>
        </p:grpSpPr>
        <p:sp>
          <p:nvSpPr>
            <p:cNvPr id="11276" name="Text Box 17"/>
            <p:cNvSpPr txBox="1"/>
            <p:nvPr/>
          </p:nvSpPr>
          <p:spPr>
            <a:xfrm>
              <a:off x="2059" y="585"/>
              <a:ext cx="1252" cy="463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m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A  )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277" name="Group 18"/>
            <p:cNvGrpSpPr/>
            <p:nvPr/>
          </p:nvGrpSpPr>
          <p:grpSpPr>
            <a:xfrm>
              <a:off x="1911" y="3501"/>
              <a:ext cx="3765" cy="482"/>
              <a:chOff x="1800" y="3537"/>
              <a:chExt cx="3475" cy="482"/>
            </a:xfrm>
          </p:grpSpPr>
          <p:sp>
            <p:nvSpPr>
              <p:cNvPr id="11292" name="Line 19"/>
              <p:cNvSpPr/>
              <p:nvPr/>
            </p:nvSpPr>
            <p:spPr>
              <a:xfrm flipV="1">
                <a:off x="1800" y="3600"/>
                <a:ext cx="2700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sp>
            <p:nvSpPr>
              <p:cNvPr id="11293" name="Line 20"/>
              <p:cNvSpPr/>
              <p:nvPr/>
            </p:nvSpPr>
            <p:spPr>
              <a:xfrm>
                <a:off x="2340" y="3540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1294" name="Line 21"/>
              <p:cNvSpPr/>
              <p:nvPr/>
            </p:nvSpPr>
            <p:spPr>
              <a:xfrm>
                <a:off x="2928" y="3540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1295" name="Text Box 22"/>
              <p:cNvSpPr txBox="1"/>
              <p:nvPr/>
            </p:nvSpPr>
            <p:spPr>
              <a:xfrm>
                <a:off x="4231" y="3537"/>
                <a:ext cx="1044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CE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(V)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6" name="Text Box 23"/>
              <p:cNvSpPr txBox="1"/>
              <p:nvPr/>
            </p:nvSpPr>
            <p:spPr>
              <a:xfrm>
                <a:off x="2149" y="3537"/>
                <a:ext cx="285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7" name="Text Box 24"/>
              <p:cNvSpPr txBox="1"/>
              <p:nvPr/>
            </p:nvSpPr>
            <p:spPr>
              <a:xfrm>
                <a:off x="2799" y="3550"/>
                <a:ext cx="285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6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8" name="Line 25"/>
              <p:cNvSpPr/>
              <p:nvPr/>
            </p:nvSpPr>
            <p:spPr>
              <a:xfrm>
                <a:off x="3480" y="355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1299" name="Line 26"/>
              <p:cNvSpPr/>
              <p:nvPr/>
            </p:nvSpPr>
            <p:spPr>
              <a:xfrm>
                <a:off x="4032" y="355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1300" name="Text Box 27"/>
              <p:cNvSpPr txBox="1"/>
              <p:nvPr/>
            </p:nvSpPr>
            <p:spPr>
              <a:xfrm>
                <a:off x="3303" y="3556"/>
                <a:ext cx="284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9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301" name="Text Box 28"/>
              <p:cNvSpPr txBox="1"/>
              <p:nvPr/>
            </p:nvSpPr>
            <p:spPr>
              <a:xfrm>
                <a:off x="3802" y="3537"/>
                <a:ext cx="435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12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278" name="Freeform 29"/>
            <p:cNvSpPr/>
            <p:nvPr/>
          </p:nvSpPr>
          <p:spPr>
            <a:xfrm>
              <a:off x="1912" y="3444"/>
              <a:ext cx="2586" cy="131"/>
            </a:xfrm>
            <a:custGeom>
              <a:avLst/>
              <a:gdLst/>
              <a:ahLst/>
              <a:cxnLst>
                <a:cxn ang="0">
                  <a:pos x="23" y="131"/>
                </a:cxn>
                <a:cxn ang="0">
                  <a:pos x="81" y="95"/>
                </a:cxn>
                <a:cxn ang="0">
                  <a:pos x="506" y="24"/>
                </a:cxn>
                <a:cxn ang="0">
                  <a:pos x="2802" y="0"/>
                </a:cxn>
              </a:cxnLst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79" name="Freeform 30"/>
            <p:cNvSpPr/>
            <p:nvPr/>
          </p:nvSpPr>
          <p:spPr>
            <a:xfrm>
              <a:off x="1933" y="3072"/>
              <a:ext cx="2500" cy="504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17" y="314"/>
                </a:cxn>
                <a:cxn ang="0">
                  <a:pos x="61" y="276"/>
                </a:cxn>
                <a:cxn ang="0">
                  <a:pos x="201" y="156"/>
                </a:cxn>
                <a:cxn ang="0">
                  <a:pos x="399" y="72"/>
                </a:cxn>
                <a:cxn ang="0">
                  <a:pos x="877" y="48"/>
                </a:cxn>
                <a:cxn ang="0">
                  <a:pos x="2708" y="0"/>
                </a:cxn>
              </a:cxnLst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0" name="Freeform 31"/>
            <p:cNvSpPr/>
            <p:nvPr/>
          </p:nvSpPr>
          <p:spPr>
            <a:xfrm>
              <a:off x="1929" y="2628"/>
              <a:ext cx="2491" cy="948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65" y="408"/>
                </a:cxn>
                <a:cxn ang="0">
                  <a:pos x="248" y="156"/>
                </a:cxn>
                <a:cxn ang="0">
                  <a:pos x="484" y="69"/>
                </a:cxn>
                <a:cxn ang="0">
                  <a:pos x="1417" y="12"/>
                </a:cxn>
                <a:cxn ang="0">
                  <a:pos x="2699" y="0"/>
                </a:cxn>
              </a:cxnLst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1" name="Freeform 32"/>
            <p:cNvSpPr/>
            <p:nvPr/>
          </p:nvSpPr>
          <p:spPr>
            <a:xfrm>
              <a:off x="1933" y="2160"/>
              <a:ext cx="2448" cy="1380"/>
            </a:xfrm>
            <a:custGeom>
              <a:avLst/>
              <a:gdLst/>
              <a:ahLst/>
              <a:cxnLst>
                <a:cxn ang="0">
                  <a:pos x="0" y="1380"/>
                </a:cxn>
                <a:cxn ang="0">
                  <a:pos x="86" y="525"/>
                </a:cxn>
                <a:cxn ang="0">
                  <a:pos x="182" y="157"/>
                </a:cxn>
                <a:cxn ang="0">
                  <a:pos x="567" y="50"/>
                </a:cxn>
                <a:cxn ang="0">
                  <a:pos x="2652" y="0"/>
                </a:cxn>
              </a:cxnLst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2" name="Freeform 33"/>
            <p:cNvSpPr/>
            <p:nvPr/>
          </p:nvSpPr>
          <p:spPr>
            <a:xfrm>
              <a:off x="1933" y="1752"/>
              <a:ext cx="2409" cy="1788"/>
            </a:xfrm>
            <a:custGeom>
              <a:avLst/>
              <a:gdLst/>
              <a:ahLst/>
              <a:cxnLst>
                <a:cxn ang="0">
                  <a:pos x="0" y="1788"/>
                </a:cxn>
                <a:cxn ang="0">
                  <a:pos x="104" y="754"/>
                </a:cxn>
                <a:cxn ang="0">
                  <a:pos x="131" y="312"/>
                </a:cxn>
                <a:cxn ang="0">
                  <a:pos x="245" y="125"/>
                </a:cxn>
                <a:cxn ang="0">
                  <a:pos x="751" y="36"/>
                </a:cxn>
                <a:cxn ang="0">
                  <a:pos x="2609" y="0"/>
                </a:cxn>
              </a:cxnLst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283" name="Freeform 34"/>
            <p:cNvSpPr/>
            <p:nvPr/>
          </p:nvSpPr>
          <p:spPr>
            <a:xfrm>
              <a:off x="1933" y="1199"/>
              <a:ext cx="2396" cy="2377"/>
            </a:xfrm>
            <a:custGeom>
              <a:avLst/>
              <a:gdLst/>
              <a:ahLst/>
              <a:cxnLst>
                <a:cxn ang="0">
                  <a:pos x="0" y="2377"/>
                </a:cxn>
                <a:cxn ang="0">
                  <a:pos x="109" y="1248"/>
                </a:cxn>
                <a:cxn ang="0">
                  <a:pos x="218" y="369"/>
                </a:cxn>
                <a:cxn ang="0">
                  <a:pos x="624" y="61"/>
                </a:cxn>
                <a:cxn ang="0">
                  <a:pos x="2595" y="1"/>
                </a:cxn>
              </a:cxnLst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284" name="Group 35"/>
            <p:cNvGrpSpPr/>
            <p:nvPr/>
          </p:nvGrpSpPr>
          <p:grpSpPr>
            <a:xfrm>
              <a:off x="4373" y="909"/>
              <a:ext cx="1058" cy="2673"/>
              <a:chOff x="4240" y="1029"/>
              <a:chExt cx="978" cy="2673"/>
            </a:xfrm>
          </p:grpSpPr>
          <p:sp>
            <p:nvSpPr>
              <p:cNvPr id="11286" name="Text Box 36"/>
              <p:cNvSpPr txBox="1"/>
              <p:nvPr/>
            </p:nvSpPr>
            <p:spPr>
              <a:xfrm>
                <a:off x="4381" y="3239"/>
                <a:ext cx="707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=0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87" name="Text Box 37"/>
              <p:cNvSpPr txBox="1"/>
              <p:nvPr/>
            </p:nvSpPr>
            <p:spPr>
              <a:xfrm>
                <a:off x="4326" y="2950"/>
                <a:ext cx="828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20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88" name="Text Box 38"/>
              <p:cNvSpPr txBox="1"/>
              <p:nvPr/>
            </p:nvSpPr>
            <p:spPr>
              <a:xfrm>
                <a:off x="4289" y="2481"/>
                <a:ext cx="829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40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89" name="Text Box 39"/>
              <p:cNvSpPr txBox="1"/>
              <p:nvPr/>
            </p:nvSpPr>
            <p:spPr>
              <a:xfrm>
                <a:off x="4289" y="2049"/>
                <a:ext cx="829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60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0" name="Text Box 40"/>
              <p:cNvSpPr txBox="1"/>
              <p:nvPr/>
            </p:nvSpPr>
            <p:spPr>
              <a:xfrm>
                <a:off x="4302" y="1593"/>
                <a:ext cx="829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80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291" name="Text Box 41"/>
              <p:cNvSpPr txBox="1"/>
              <p:nvPr/>
            </p:nvSpPr>
            <p:spPr>
              <a:xfrm>
                <a:off x="4240" y="1029"/>
                <a:ext cx="978" cy="46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100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285" name="Rectangle 42"/>
            <p:cNvSpPr/>
            <p:nvPr/>
          </p:nvSpPr>
          <p:spPr>
            <a:xfrm>
              <a:off x="1690" y="3501"/>
              <a:ext cx="311" cy="4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92267" name="Text Box 43"/>
          <p:cNvSpPr txBox="1"/>
          <p:nvPr/>
        </p:nvSpPr>
        <p:spPr>
          <a:xfrm>
            <a:off x="323850" y="4724400"/>
            <a:ext cx="29527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放大区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92268" name="Object 44"/>
          <p:cNvGraphicFramePr>
            <a:graphicFrameLocks noChangeAspect="1"/>
          </p:cNvGraphicFramePr>
          <p:nvPr/>
        </p:nvGraphicFramePr>
        <p:xfrm>
          <a:off x="2339975" y="4724400"/>
          <a:ext cx="25685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" imgW="1151255" imgH="258445" progId="Equation.3">
                  <p:embed/>
                </p:oleObj>
              </mc:Choice>
              <mc:Fallback>
                <p:oleObj name="" r:id="rId2" imgW="1151255" imgH="258445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975" y="4724400"/>
                        <a:ext cx="2568575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69" name="Object 45"/>
          <p:cNvGraphicFramePr>
            <a:graphicFrameLocks noChangeAspect="1"/>
          </p:cNvGraphicFramePr>
          <p:nvPr/>
        </p:nvGraphicFramePr>
        <p:xfrm>
          <a:off x="2339975" y="5300663"/>
          <a:ext cx="57610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4" imgW="2484755" imgH="236855" progId="Equation.3">
                  <p:embed/>
                </p:oleObj>
              </mc:Choice>
              <mc:Fallback>
                <p:oleObj name="" r:id="rId4" imgW="2484755" imgH="23685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39975" y="5300663"/>
                        <a:ext cx="5761038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70" name="Object 46"/>
          <p:cNvGraphicFramePr>
            <a:graphicFrameLocks noChangeAspect="1"/>
          </p:cNvGraphicFramePr>
          <p:nvPr/>
        </p:nvGraphicFramePr>
        <p:xfrm>
          <a:off x="3492500" y="5805488"/>
          <a:ext cx="22320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6" imgW="1021715" imgH="247650" progId="Equation.3">
                  <p:embed/>
                </p:oleObj>
              </mc:Choice>
              <mc:Fallback>
                <p:oleObj name="" r:id="rId6" imgW="1021715" imgH="24765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5805488"/>
                        <a:ext cx="2232025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39" name="AutoShape 15"/>
          <p:cNvSpPr/>
          <p:nvPr/>
        </p:nvSpPr>
        <p:spPr>
          <a:xfrm>
            <a:off x="6300788" y="723900"/>
            <a:ext cx="2519362" cy="1955800"/>
          </a:xfrm>
          <a:prstGeom prst="wedgeRoundRectCallout">
            <a:avLst>
              <a:gd name="adj1" fmla="val -179176"/>
              <a:gd name="adj2" fmla="val 52921"/>
              <a:gd name="adj3" fmla="val 16667"/>
            </a:avLst>
          </a:prstGeom>
          <a:solidFill>
            <a:srgbClr val="CCFFCC"/>
          </a:solidFill>
          <a:ln w="1905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CE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大于一定的数值时，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只与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有关，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2227" name="AutoShape 3"/>
          <p:cNvSpPr/>
          <p:nvPr/>
        </p:nvSpPr>
        <p:spPr>
          <a:xfrm>
            <a:off x="122238" y="1804988"/>
            <a:ext cx="2217737" cy="1955800"/>
          </a:xfrm>
          <a:prstGeom prst="wedgeRoundRectCallout">
            <a:avLst>
              <a:gd name="adj1" fmla="val 127380"/>
              <a:gd name="adj2" fmla="val 15745"/>
              <a:gd name="adj3" fmla="val 16667"/>
            </a:avLst>
          </a:prstGeom>
          <a:solidFill>
            <a:srgbClr val="CCFFCC"/>
          </a:solidFill>
          <a:ln w="1905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此区域满足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称为线性区（放大区）。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9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67" grpId="0"/>
      <p:bldP spid="692239" grpId="0" animBg="1"/>
      <p:bldP spid="6922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3250" name="AutoShape 2"/>
          <p:cNvSpPr/>
          <p:nvPr/>
        </p:nvSpPr>
        <p:spPr>
          <a:xfrm>
            <a:off x="5867400" y="1417638"/>
            <a:ext cx="2089150" cy="2082800"/>
          </a:xfrm>
          <a:prstGeom prst="wedgeRoundRectCallout">
            <a:avLst>
              <a:gd name="adj1" fmla="val -147569"/>
              <a:gd name="adj2" fmla="val 89861"/>
              <a:gd name="adj3" fmla="val 16667"/>
            </a:avLst>
          </a:prstGeom>
          <a:solidFill>
            <a:srgbClr val="CCFFCC"/>
          </a:solidFill>
          <a:ln w="1905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此区域中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=0,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&lt;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死区电压，称为截止区。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291" name="Group 3"/>
          <p:cNvGrpSpPr/>
          <p:nvPr/>
        </p:nvGrpSpPr>
        <p:grpSpPr>
          <a:xfrm>
            <a:off x="566738" y="404813"/>
            <a:ext cx="5691187" cy="4537075"/>
            <a:chOff x="1396" y="601"/>
            <a:chExt cx="3790" cy="3364"/>
          </a:xfrm>
        </p:grpSpPr>
        <p:sp>
          <p:nvSpPr>
            <p:cNvPr id="12300" name="Text Box 4"/>
            <p:cNvSpPr txBox="1"/>
            <p:nvPr/>
          </p:nvSpPr>
          <p:spPr>
            <a:xfrm>
              <a:off x="1900" y="601"/>
              <a:ext cx="1155" cy="429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m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A  )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301" name="Group 5"/>
            <p:cNvGrpSpPr/>
            <p:nvPr/>
          </p:nvGrpSpPr>
          <p:grpSpPr>
            <a:xfrm>
              <a:off x="1396" y="792"/>
              <a:ext cx="464" cy="2796"/>
              <a:chOff x="1420" y="828"/>
              <a:chExt cx="464" cy="2796"/>
            </a:xfrm>
          </p:grpSpPr>
          <p:sp>
            <p:nvSpPr>
              <p:cNvPr id="12326" name="Line 6"/>
              <p:cNvSpPr/>
              <p:nvPr/>
            </p:nvSpPr>
            <p:spPr>
              <a:xfrm flipV="1">
                <a:off x="1800" y="828"/>
                <a:ext cx="0" cy="27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sp>
            <p:nvSpPr>
              <p:cNvPr id="12327" name="Line 7"/>
              <p:cNvSpPr/>
              <p:nvPr/>
            </p:nvSpPr>
            <p:spPr>
              <a:xfrm rot="5400000">
                <a:off x="1848" y="3048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2328" name="Line 8"/>
              <p:cNvSpPr/>
              <p:nvPr/>
            </p:nvSpPr>
            <p:spPr>
              <a:xfrm rot="5400000">
                <a:off x="1836" y="246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2329" name="Line 9"/>
              <p:cNvSpPr/>
              <p:nvPr/>
            </p:nvSpPr>
            <p:spPr>
              <a:xfrm rot="5400000">
                <a:off x="1824" y="1848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2330" name="Line 10"/>
              <p:cNvSpPr/>
              <p:nvPr/>
            </p:nvSpPr>
            <p:spPr>
              <a:xfrm rot="5400000">
                <a:off x="1836" y="127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2331" name="Text Box 11"/>
              <p:cNvSpPr txBox="1"/>
              <p:nvPr/>
            </p:nvSpPr>
            <p:spPr>
              <a:xfrm>
                <a:off x="1420" y="2838"/>
                <a:ext cx="256" cy="4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32" name="Text Box 12"/>
              <p:cNvSpPr txBox="1"/>
              <p:nvPr/>
            </p:nvSpPr>
            <p:spPr>
              <a:xfrm>
                <a:off x="1420" y="2250"/>
                <a:ext cx="256" cy="4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33" name="Text Box 13"/>
              <p:cNvSpPr txBox="1"/>
              <p:nvPr/>
            </p:nvSpPr>
            <p:spPr>
              <a:xfrm>
                <a:off x="1420" y="1626"/>
                <a:ext cx="256" cy="4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34" name="Text Box 14"/>
              <p:cNvSpPr txBox="1"/>
              <p:nvPr/>
            </p:nvSpPr>
            <p:spPr>
              <a:xfrm>
                <a:off x="1420" y="1075"/>
                <a:ext cx="257" cy="4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2302" name="Group 15"/>
            <p:cNvGrpSpPr/>
            <p:nvPr/>
          </p:nvGrpSpPr>
          <p:grpSpPr>
            <a:xfrm>
              <a:off x="1764" y="3504"/>
              <a:ext cx="3422" cy="461"/>
              <a:chOff x="1800" y="3540"/>
              <a:chExt cx="3422" cy="461"/>
            </a:xfrm>
          </p:grpSpPr>
          <p:sp>
            <p:nvSpPr>
              <p:cNvPr id="12316" name="Line 16"/>
              <p:cNvSpPr/>
              <p:nvPr/>
            </p:nvSpPr>
            <p:spPr>
              <a:xfrm flipV="1">
                <a:off x="1800" y="3600"/>
                <a:ext cx="2700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sp>
            <p:nvSpPr>
              <p:cNvPr id="12317" name="Line 17"/>
              <p:cNvSpPr/>
              <p:nvPr/>
            </p:nvSpPr>
            <p:spPr>
              <a:xfrm>
                <a:off x="2340" y="3540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2318" name="Line 18"/>
              <p:cNvSpPr/>
              <p:nvPr/>
            </p:nvSpPr>
            <p:spPr>
              <a:xfrm>
                <a:off x="2928" y="3540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2319" name="Text Box 19"/>
              <p:cNvSpPr txBox="1"/>
              <p:nvPr/>
            </p:nvSpPr>
            <p:spPr>
              <a:xfrm>
                <a:off x="4284" y="3555"/>
                <a:ext cx="938" cy="4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CE</a:t>
                </a: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(V)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20" name="Text Box 20"/>
              <p:cNvSpPr txBox="1"/>
              <p:nvPr/>
            </p:nvSpPr>
            <p:spPr>
              <a:xfrm>
                <a:off x="2165" y="3555"/>
                <a:ext cx="256" cy="4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21" name="Text Box 21"/>
              <p:cNvSpPr txBox="1"/>
              <p:nvPr/>
            </p:nvSpPr>
            <p:spPr>
              <a:xfrm>
                <a:off x="2815" y="3565"/>
                <a:ext cx="256" cy="4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6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22" name="Line 22"/>
              <p:cNvSpPr/>
              <p:nvPr/>
            </p:nvSpPr>
            <p:spPr>
              <a:xfrm>
                <a:off x="3480" y="355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2323" name="Line 23"/>
              <p:cNvSpPr/>
              <p:nvPr/>
            </p:nvSpPr>
            <p:spPr>
              <a:xfrm>
                <a:off x="4032" y="355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2324" name="Text Box 24"/>
              <p:cNvSpPr txBox="1"/>
              <p:nvPr/>
            </p:nvSpPr>
            <p:spPr>
              <a:xfrm>
                <a:off x="3317" y="3572"/>
                <a:ext cx="256" cy="4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9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25" name="Text Box 25"/>
              <p:cNvSpPr txBox="1"/>
              <p:nvPr/>
            </p:nvSpPr>
            <p:spPr>
              <a:xfrm>
                <a:off x="3824" y="3556"/>
                <a:ext cx="392" cy="43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12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2303" name="Freeform 26"/>
            <p:cNvSpPr/>
            <p:nvPr/>
          </p:nvSpPr>
          <p:spPr>
            <a:xfrm>
              <a:off x="1765" y="3444"/>
              <a:ext cx="2387" cy="131"/>
            </a:xfrm>
            <a:custGeom>
              <a:avLst/>
              <a:gdLst/>
              <a:ahLst/>
              <a:cxnLst>
                <a:cxn ang="0">
                  <a:pos x="19" y="131"/>
                </a:cxn>
                <a:cxn ang="0">
                  <a:pos x="69" y="95"/>
                </a:cxn>
                <a:cxn ang="0">
                  <a:pos x="431" y="24"/>
                </a:cxn>
                <a:cxn ang="0">
                  <a:pos x="2387" y="0"/>
                </a:cxn>
              </a:cxnLst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4" name="Freeform 27"/>
            <p:cNvSpPr/>
            <p:nvPr/>
          </p:nvSpPr>
          <p:spPr>
            <a:xfrm>
              <a:off x="1784" y="3072"/>
              <a:ext cx="2308" cy="504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15" y="314"/>
                </a:cxn>
                <a:cxn ang="0">
                  <a:pos x="52" y="276"/>
                </a:cxn>
                <a:cxn ang="0">
                  <a:pos x="172" y="156"/>
                </a:cxn>
                <a:cxn ang="0">
                  <a:pos x="340" y="72"/>
                </a:cxn>
                <a:cxn ang="0">
                  <a:pos x="748" y="48"/>
                </a:cxn>
                <a:cxn ang="0">
                  <a:pos x="2308" y="0"/>
                </a:cxn>
              </a:cxnLst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5" name="Freeform 28"/>
            <p:cNvSpPr/>
            <p:nvPr/>
          </p:nvSpPr>
          <p:spPr>
            <a:xfrm>
              <a:off x="1781" y="2628"/>
              <a:ext cx="2299" cy="948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6" name="Freeform 29"/>
            <p:cNvSpPr/>
            <p:nvPr/>
          </p:nvSpPr>
          <p:spPr>
            <a:xfrm>
              <a:off x="1784" y="2160"/>
              <a:ext cx="2260" cy="1380"/>
            </a:xfrm>
            <a:custGeom>
              <a:avLst/>
              <a:gdLst/>
              <a:ahLst/>
              <a:cxnLst>
                <a:cxn ang="0">
                  <a:pos x="0" y="1380"/>
                </a:cxn>
                <a:cxn ang="0">
                  <a:pos x="73" y="525"/>
                </a:cxn>
                <a:cxn ang="0">
                  <a:pos x="155" y="157"/>
                </a:cxn>
                <a:cxn ang="0">
                  <a:pos x="483" y="50"/>
                </a:cxn>
                <a:cxn ang="0">
                  <a:pos x="2260" y="0"/>
                </a:cxn>
              </a:cxnLst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7" name="Freeform 30"/>
            <p:cNvSpPr/>
            <p:nvPr/>
          </p:nvSpPr>
          <p:spPr>
            <a:xfrm>
              <a:off x="1784" y="1752"/>
              <a:ext cx="2224" cy="1788"/>
            </a:xfrm>
            <a:custGeom>
              <a:avLst/>
              <a:gdLst/>
              <a:ahLst/>
              <a:cxnLst>
                <a:cxn ang="0">
                  <a:pos x="0" y="1788"/>
                </a:cxn>
                <a:cxn ang="0">
                  <a:pos x="89" y="754"/>
                </a:cxn>
                <a:cxn ang="0">
                  <a:pos x="112" y="312"/>
                </a:cxn>
                <a:cxn ang="0">
                  <a:pos x="209" y="125"/>
                </a:cxn>
                <a:cxn ang="0">
                  <a:pos x="640" y="36"/>
                </a:cxn>
                <a:cxn ang="0">
                  <a:pos x="2224" y="0"/>
                </a:cxn>
              </a:cxnLst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08" name="Freeform 31"/>
            <p:cNvSpPr/>
            <p:nvPr/>
          </p:nvSpPr>
          <p:spPr>
            <a:xfrm>
              <a:off x="1784" y="1199"/>
              <a:ext cx="2212" cy="2377"/>
            </a:xfrm>
            <a:custGeom>
              <a:avLst/>
              <a:gdLst/>
              <a:ahLst/>
              <a:cxnLst>
                <a:cxn ang="0">
                  <a:pos x="0" y="2377"/>
                </a:cxn>
                <a:cxn ang="0">
                  <a:pos x="93" y="1248"/>
                </a:cxn>
                <a:cxn ang="0">
                  <a:pos x="186" y="369"/>
                </a:cxn>
                <a:cxn ang="0">
                  <a:pos x="532" y="61"/>
                </a:cxn>
                <a:cxn ang="0">
                  <a:pos x="2212" y="1"/>
                </a:cxn>
              </a:cxnLst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2309" name="Group 32"/>
            <p:cNvGrpSpPr/>
            <p:nvPr/>
          </p:nvGrpSpPr>
          <p:grpSpPr>
            <a:xfrm>
              <a:off x="4133" y="947"/>
              <a:ext cx="784" cy="2593"/>
              <a:chOff x="4337" y="1067"/>
              <a:chExt cx="784" cy="2593"/>
            </a:xfrm>
          </p:grpSpPr>
          <p:sp>
            <p:nvSpPr>
              <p:cNvPr id="12310" name="Text Box 33"/>
              <p:cNvSpPr txBox="1"/>
              <p:nvPr/>
            </p:nvSpPr>
            <p:spPr>
              <a:xfrm>
                <a:off x="4448" y="3275"/>
                <a:ext cx="573" cy="3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8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=0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11" name="Text Box 34"/>
              <p:cNvSpPr txBox="1"/>
              <p:nvPr/>
            </p:nvSpPr>
            <p:spPr>
              <a:xfrm>
                <a:off x="4408" y="2987"/>
                <a:ext cx="664" cy="3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20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12" name="Text Box 35"/>
              <p:cNvSpPr txBox="1"/>
              <p:nvPr/>
            </p:nvSpPr>
            <p:spPr>
              <a:xfrm>
                <a:off x="4372" y="2521"/>
                <a:ext cx="664" cy="3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40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13" name="Text Box 36"/>
              <p:cNvSpPr txBox="1"/>
              <p:nvPr/>
            </p:nvSpPr>
            <p:spPr>
              <a:xfrm>
                <a:off x="4372" y="2089"/>
                <a:ext cx="664" cy="3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60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14" name="Text Box 37"/>
              <p:cNvSpPr txBox="1"/>
              <p:nvPr/>
            </p:nvSpPr>
            <p:spPr>
              <a:xfrm>
                <a:off x="4385" y="1632"/>
                <a:ext cx="664" cy="3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80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15" name="Text Box 38"/>
              <p:cNvSpPr txBox="1"/>
              <p:nvPr/>
            </p:nvSpPr>
            <p:spPr>
              <a:xfrm>
                <a:off x="4337" y="1067"/>
                <a:ext cx="784" cy="3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100</a:t>
                </a: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93287" name="Freeform 39"/>
          <p:cNvSpPr/>
          <p:nvPr/>
        </p:nvSpPr>
        <p:spPr>
          <a:xfrm>
            <a:off x="1157288" y="4221163"/>
            <a:ext cx="3516312" cy="168275"/>
          </a:xfrm>
          <a:custGeom>
            <a:avLst/>
            <a:gdLst/>
            <a:ahLst/>
            <a:cxnLst>
              <a:cxn ang="0">
                <a:pos x="0" y="195016702"/>
              </a:cxn>
              <a:cxn ang="0">
                <a:pos x="406458619" y="58504883"/>
              </a:cxn>
              <a:cxn ang="0">
                <a:pos x="1409053840" y="19502053"/>
              </a:cxn>
              <a:cxn ang="0">
                <a:pos x="2147483647" y="0"/>
              </a:cxn>
              <a:cxn ang="0">
                <a:pos x="2147483647" y="214518755"/>
              </a:cxn>
              <a:cxn ang="0">
                <a:pos x="0" y="195016702"/>
              </a:cxn>
            </a:cxnLst>
            <a:pathLst>
              <a:path w="2340" h="132">
                <a:moveTo>
                  <a:pt x="0" y="120"/>
                </a:moveTo>
                <a:lnTo>
                  <a:pt x="180" y="36"/>
                </a:lnTo>
                <a:lnTo>
                  <a:pt x="624" y="12"/>
                </a:lnTo>
                <a:lnTo>
                  <a:pt x="2328" y="0"/>
                </a:lnTo>
                <a:lnTo>
                  <a:pt x="2340" y="132"/>
                </a:lnTo>
                <a:lnTo>
                  <a:pt x="0" y="12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  <a:ln w="381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2293" name="Rectangle 40"/>
          <p:cNvSpPr/>
          <p:nvPr/>
        </p:nvSpPr>
        <p:spPr>
          <a:xfrm>
            <a:off x="808038" y="4208463"/>
            <a:ext cx="3381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3289" name="Text Box 41"/>
          <p:cNvSpPr txBox="1"/>
          <p:nvPr/>
        </p:nvSpPr>
        <p:spPr>
          <a:xfrm>
            <a:off x="323850" y="4868863"/>
            <a:ext cx="186531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⑵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截止区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93290" name="Object 42"/>
          <p:cNvGraphicFramePr>
            <a:graphicFrameLocks noChangeAspect="1"/>
          </p:cNvGraphicFramePr>
          <p:nvPr/>
        </p:nvGraphicFramePr>
        <p:xfrm>
          <a:off x="2124075" y="4868863"/>
          <a:ext cx="67056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904490" imgH="258445" progId="Equation.3">
                  <p:embed/>
                </p:oleObj>
              </mc:Choice>
              <mc:Fallback>
                <p:oleObj name="" r:id="rId1" imgW="2904490" imgH="25844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4868863"/>
                        <a:ext cx="67056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91" name="Object 43"/>
          <p:cNvGraphicFramePr>
            <a:graphicFrameLocks noChangeAspect="1"/>
          </p:cNvGraphicFramePr>
          <p:nvPr/>
        </p:nvGraphicFramePr>
        <p:xfrm>
          <a:off x="2124075" y="5445125"/>
          <a:ext cx="5654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484755" imgH="236855" progId="Equation.3">
                  <p:embed/>
                </p:oleObj>
              </mc:Choice>
              <mc:Fallback>
                <p:oleObj name="" r:id="rId3" imgW="2484755" imgH="23685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4075" y="5445125"/>
                        <a:ext cx="5654675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92" name="Object 44"/>
          <p:cNvGraphicFramePr>
            <a:graphicFrameLocks noChangeAspect="1"/>
          </p:cNvGraphicFramePr>
          <p:nvPr/>
        </p:nvGraphicFramePr>
        <p:xfrm>
          <a:off x="3492500" y="5876925"/>
          <a:ext cx="24955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021715" imgH="247650" progId="Equation.3">
                  <p:embed/>
                </p:oleObj>
              </mc:Choice>
              <mc:Fallback>
                <p:oleObj name="" r:id="rId5" imgW="1021715" imgH="24765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5876925"/>
                        <a:ext cx="2495550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Rectangle 45"/>
          <p:cNvSpPr/>
          <p:nvPr/>
        </p:nvSpPr>
        <p:spPr>
          <a:xfrm>
            <a:off x="323850" y="3979863"/>
            <a:ext cx="74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endParaRPr lang="en-US" altLang="zh-CN" sz="2400" b="1" baseline="-25000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9" name="Line 46"/>
          <p:cNvSpPr/>
          <p:nvPr/>
        </p:nvSpPr>
        <p:spPr>
          <a:xfrm flipH="1">
            <a:off x="1108075" y="4221163"/>
            <a:ext cx="1687513" cy="0"/>
          </a:xfrm>
          <a:prstGeom prst="line">
            <a:avLst/>
          </a:prstGeom>
          <a:ln w="9525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animBg="1"/>
      <p:bldP spid="6932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4" name="Group 2"/>
          <p:cNvGrpSpPr/>
          <p:nvPr/>
        </p:nvGrpSpPr>
        <p:grpSpPr>
          <a:xfrm>
            <a:off x="3268663" y="387350"/>
            <a:ext cx="4662487" cy="3978275"/>
            <a:chOff x="1389" y="624"/>
            <a:chExt cx="3777" cy="3312"/>
          </a:xfrm>
        </p:grpSpPr>
        <p:sp>
          <p:nvSpPr>
            <p:cNvPr id="13325" name="Text Box 3"/>
            <p:cNvSpPr txBox="1"/>
            <p:nvPr/>
          </p:nvSpPr>
          <p:spPr>
            <a:xfrm>
              <a:off x="1900" y="624"/>
              <a:ext cx="1156" cy="38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m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A  )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3326" name="Group 4"/>
            <p:cNvGrpSpPr/>
            <p:nvPr/>
          </p:nvGrpSpPr>
          <p:grpSpPr>
            <a:xfrm>
              <a:off x="1389" y="792"/>
              <a:ext cx="471" cy="2796"/>
              <a:chOff x="1413" y="828"/>
              <a:chExt cx="471" cy="2796"/>
            </a:xfrm>
          </p:grpSpPr>
          <p:sp>
            <p:nvSpPr>
              <p:cNvPr id="13351" name="Line 5"/>
              <p:cNvSpPr/>
              <p:nvPr/>
            </p:nvSpPr>
            <p:spPr>
              <a:xfrm flipV="1">
                <a:off x="1800" y="828"/>
                <a:ext cx="0" cy="27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sp>
            <p:nvSpPr>
              <p:cNvPr id="13352" name="Line 6"/>
              <p:cNvSpPr/>
              <p:nvPr/>
            </p:nvSpPr>
            <p:spPr>
              <a:xfrm rot="5400000">
                <a:off x="1848" y="3048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3353" name="Line 7"/>
              <p:cNvSpPr/>
              <p:nvPr/>
            </p:nvSpPr>
            <p:spPr>
              <a:xfrm rot="5400000">
                <a:off x="1836" y="246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3354" name="Line 8"/>
              <p:cNvSpPr/>
              <p:nvPr/>
            </p:nvSpPr>
            <p:spPr>
              <a:xfrm rot="5400000">
                <a:off x="1824" y="1848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3355" name="Line 9"/>
              <p:cNvSpPr/>
              <p:nvPr/>
            </p:nvSpPr>
            <p:spPr>
              <a:xfrm rot="5400000">
                <a:off x="1836" y="127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3356" name="Text Box 10"/>
              <p:cNvSpPr txBox="1"/>
              <p:nvPr/>
            </p:nvSpPr>
            <p:spPr>
              <a:xfrm>
                <a:off x="1413" y="2862"/>
                <a:ext cx="270" cy="3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57" name="Text Box 11"/>
              <p:cNvSpPr txBox="1"/>
              <p:nvPr/>
            </p:nvSpPr>
            <p:spPr>
              <a:xfrm>
                <a:off x="1413" y="2272"/>
                <a:ext cx="270" cy="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58" name="Text Box 12"/>
              <p:cNvSpPr txBox="1"/>
              <p:nvPr/>
            </p:nvSpPr>
            <p:spPr>
              <a:xfrm>
                <a:off x="1413" y="1650"/>
                <a:ext cx="270" cy="3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59" name="Text Box 13"/>
              <p:cNvSpPr txBox="1"/>
              <p:nvPr/>
            </p:nvSpPr>
            <p:spPr>
              <a:xfrm>
                <a:off x="1414" y="1095"/>
                <a:ext cx="270" cy="3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3327" name="Group 14"/>
            <p:cNvGrpSpPr/>
            <p:nvPr/>
          </p:nvGrpSpPr>
          <p:grpSpPr>
            <a:xfrm>
              <a:off x="1764" y="3504"/>
              <a:ext cx="3402" cy="432"/>
              <a:chOff x="1800" y="3540"/>
              <a:chExt cx="3402" cy="432"/>
            </a:xfrm>
          </p:grpSpPr>
          <p:sp>
            <p:nvSpPr>
              <p:cNvPr id="13341" name="Line 15"/>
              <p:cNvSpPr/>
              <p:nvPr/>
            </p:nvSpPr>
            <p:spPr>
              <a:xfrm flipV="1">
                <a:off x="1800" y="3600"/>
                <a:ext cx="2700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sp>
            <p:nvSpPr>
              <p:cNvPr id="13342" name="Line 16"/>
              <p:cNvSpPr/>
              <p:nvPr/>
            </p:nvSpPr>
            <p:spPr>
              <a:xfrm>
                <a:off x="2340" y="3540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3343" name="Line 17"/>
              <p:cNvSpPr/>
              <p:nvPr/>
            </p:nvSpPr>
            <p:spPr>
              <a:xfrm>
                <a:off x="2928" y="3540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3344" name="Text Box 18"/>
              <p:cNvSpPr txBox="1"/>
              <p:nvPr/>
            </p:nvSpPr>
            <p:spPr>
              <a:xfrm>
                <a:off x="4306" y="3577"/>
                <a:ext cx="896" cy="3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CE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(V)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45" name="Text Box 19"/>
              <p:cNvSpPr txBox="1"/>
              <p:nvPr/>
            </p:nvSpPr>
            <p:spPr>
              <a:xfrm>
                <a:off x="2097" y="3577"/>
                <a:ext cx="394" cy="3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  3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46" name="Text Box 20"/>
              <p:cNvSpPr txBox="1"/>
              <p:nvPr/>
            </p:nvSpPr>
            <p:spPr>
              <a:xfrm>
                <a:off x="2807" y="3589"/>
                <a:ext cx="270" cy="3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6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47" name="Line 21"/>
              <p:cNvSpPr/>
              <p:nvPr/>
            </p:nvSpPr>
            <p:spPr>
              <a:xfrm>
                <a:off x="3480" y="355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3348" name="Line 22"/>
              <p:cNvSpPr/>
              <p:nvPr/>
            </p:nvSpPr>
            <p:spPr>
              <a:xfrm>
                <a:off x="4032" y="355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3349" name="Text Box 23"/>
              <p:cNvSpPr txBox="1"/>
              <p:nvPr/>
            </p:nvSpPr>
            <p:spPr>
              <a:xfrm>
                <a:off x="3281" y="3592"/>
                <a:ext cx="331" cy="3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 9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50" name="Text Box 24"/>
              <p:cNvSpPr txBox="1"/>
              <p:nvPr/>
            </p:nvSpPr>
            <p:spPr>
              <a:xfrm>
                <a:off x="3793" y="3578"/>
                <a:ext cx="455" cy="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 12</a:t>
                </a:r>
                <a:endParaRPr lang="en-US" altLang="zh-CN" sz="24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328" name="Freeform 25"/>
            <p:cNvSpPr/>
            <p:nvPr/>
          </p:nvSpPr>
          <p:spPr>
            <a:xfrm>
              <a:off x="1765" y="3444"/>
              <a:ext cx="2387" cy="131"/>
            </a:xfrm>
            <a:custGeom>
              <a:avLst/>
              <a:gdLst/>
              <a:ahLst/>
              <a:cxnLst>
                <a:cxn ang="0">
                  <a:pos x="19" y="131"/>
                </a:cxn>
                <a:cxn ang="0">
                  <a:pos x="69" y="95"/>
                </a:cxn>
                <a:cxn ang="0">
                  <a:pos x="431" y="24"/>
                </a:cxn>
                <a:cxn ang="0">
                  <a:pos x="2387" y="0"/>
                </a:cxn>
              </a:cxnLst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29" name="Freeform 26"/>
            <p:cNvSpPr/>
            <p:nvPr/>
          </p:nvSpPr>
          <p:spPr>
            <a:xfrm>
              <a:off x="1784" y="3072"/>
              <a:ext cx="2308" cy="504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15" y="314"/>
                </a:cxn>
                <a:cxn ang="0">
                  <a:pos x="52" y="276"/>
                </a:cxn>
                <a:cxn ang="0">
                  <a:pos x="172" y="156"/>
                </a:cxn>
                <a:cxn ang="0">
                  <a:pos x="340" y="72"/>
                </a:cxn>
                <a:cxn ang="0">
                  <a:pos x="748" y="48"/>
                </a:cxn>
                <a:cxn ang="0">
                  <a:pos x="2308" y="0"/>
                </a:cxn>
              </a:cxnLst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0" name="Freeform 27"/>
            <p:cNvSpPr/>
            <p:nvPr/>
          </p:nvSpPr>
          <p:spPr>
            <a:xfrm>
              <a:off x="1781" y="2628"/>
              <a:ext cx="2299" cy="948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1" name="Freeform 28"/>
            <p:cNvSpPr/>
            <p:nvPr/>
          </p:nvSpPr>
          <p:spPr>
            <a:xfrm>
              <a:off x="1784" y="2160"/>
              <a:ext cx="2260" cy="1380"/>
            </a:xfrm>
            <a:custGeom>
              <a:avLst/>
              <a:gdLst/>
              <a:ahLst/>
              <a:cxnLst>
                <a:cxn ang="0">
                  <a:pos x="0" y="1380"/>
                </a:cxn>
                <a:cxn ang="0">
                  <a:pos x="73" y="525"/>
                </a:cxn>
                <a:cxn ang="0">
                  <a:pos x="155" y="157"/>
                </a:cxn>
                <a:cxn ang="0">
                  <a:pos x="483" y="50"/>
                </a:cxn>
                <a:cxn ang="0">
                  <a:pos x="2260" y="0"/>
                </a:cxn>
              </a:cxnLst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2" name="Freeform 29"/>
            <p:cNvSpPr/>
            <p:nvPr/>
          </p:nvSpPr>
          <p:spPr>
            <a:xfrm>
              <a:off x="1784" y="1752"/>
              <a:ext cx="2224" cy="1788"/>
            </a:xfrm>
            <a:custGeom>
              <a:avLst/>
              <a:gdLst/>
              <a:ahLst/>
              <a:cxnLst>
                <a:cxn ang="0">
                  <a:pos x="0" y="1788"/>
                </a:cxn>
                <a:cxn ang="0">
                  <a:pos x="89" y="754"/>
                </a:cxn>
                <a:cxn ang="0">
                  <a:pos x="112" y="312"/>
                </a:cxn>
                <a:cxn ang="0">
                  <a:pos x="209" y="125"/>
                </a:cxn>
                <a:cxn ang="0">
                  <a:pos x="640" y="36"/>
                </a:cxn>
                <a:cxn ang="0">
                  <a:pos x="2224" y="0"/>
                </a:cxn>
              </a:cxnLst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3" name="Freeform 30"/>
            <p:cNvSpPr/>
            <p:nvPr/>
          </p:nvSpPr>
          <p:spPr>
            <a:xfrm>
              <a:off x="1784" y="1199"/>
              <a:ext cx="2212" cy="2377"/>
            </a:xfrm>
            <a:custGeom>
              <a:avLst/>
              <a:gdLst/>
              <a:ahLst/>
              <a:cxnLst>
                <a:cxn ang="0">
                  <a:pos x="0" y="2377"/>
                </a:cxn>
                <a:cxn ang="0">
                  <a:pos x="93" y="1248"/>
                </a:cxn>
                <a:cxn ang="0">
                  <a:pos x="186" y="369"/>
                </a:cxn>
                <a:cxn ang="0">
                  <a:pos x="532" y="61"/>
                </a:cxn>
                <a:cxn ang="0">
                  <a:pos x="2212" y="1"/>
                </a:cxn>
              </a:cxnLst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334" name="Group 31"/>
            <p:cNvGrpSpPr/>
            <p:nvPr/>
          </p:nvGrpSpPr>
          <p:grpSpPr>
            <a:xfrm>
              <a:off x="4104" y="949"/>
              <a:ext cx="839" cy="2589"/>
              <a:chOff x="4308" y="1069"/>
              <a:chExt cx="839" cy="2589"/>
            </a:xfrm>
          </p:grpSpPr>
          <p:sp>
            <p:nvSpPr>
              <p:cNvPr id="13335" name="Text Box 32"/>
              <p:cNvSpPr txBox="1"/>
              <p:nvPr/>
            </p:nvSpPr>
            <p:spPr>
              <a:xfrm>
                <a:off x="4426" y="3278"/>
                <a:ext cx="617" cy="38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=0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36" name="Text Box 33"/>
              <p:cNvSpPr txBox="1"/>
              <p:nvPr/>
            </p:nvSpPr>
            <p:spPr>
              <a:xfrm>
                <a:off x="4384" y="2987"/>
                <a:ext cx="715" cy="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20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37" name="Text Box 34"/>
              <p:cNvSpPr txBox="1"/>
              <p:nvPr/>
            </p:nvSpPr>
            <p:spPr>
              <a:xfrm>
                <a:off x="4347" y="2520"/>
                <a:ext cx="715" cy="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40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38" name="Text Box 35"/>
              <p:cNvSpPr txBox="1"/>
              <p:nvPr/>
            </p:nvSpPr>
            <p:spPr>
              <a:xfrm>
                <a:off x="4347" y="2088"/>
                <a:ext cx="715" cy="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60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39" name="Text Box 36"/>
              <p:cNvSpPr txBox="1"/>
              <p:nvPr/>
            </p:nvSpPr>
            <p:spPr>
              <a:xfrm>
                <a:off x="4358" y="1633"/>
                <a:ext cx="716" cy="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80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40" name="Text Box 37"/>
              <p:cNvSpPr txBox="1"/>
              <p:nvPr/>
            </p:nvSpPr>
            <p:spPr>
              <a:xfrm>
                <a:off x="4308" y="1069"/>
                <a:ext cx="839" cy="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100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A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694310" name="Freeform 38"/>
          <p:cNvSpPr/>
          <p:nvPr/>
        </p:nvSpPr>
        <p:spPr>
          <a:xfrm>
            <a:off x="3798888" y="1200150"/>
            <a:ext cx="317500" cy="27241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32409253" y="2147483647"/>
              </a:cxn>
              <a:cxn ang="0">
                <a:pos x="51855394" y="1246492006"/>
              </a:cxn>
              <a:cxn ang="0">
                <a:pos x="77782355" y="623246604"/>
              </a:cxn>
              <a:cxn ang="0">
                <a:pos x="110192344" y="276998490"/>
              </a:cxn>
              <a:cxn ang="0">
                <a:pos x="168529294" y="34624811"/>
              </a:cxn>
              <a:cxn ang="0">
                <a:pos x="233347801" y="0"/>
              </a:cxn>
              <a:cxn ang="0">
                <a:pos x="155565446" y="1592740119"/>
              </a:cxn>
              <a:cxn ang="0">
                <a:pos x="71300799" y="2147483647"/>
              </a:cxn>
              <a:cxn ang="0">
                <a:pos x="45373102" y="2147483647"/>
              </a:cxn>
              <a:cxn ang="0">
                <a:pos x="0" y="2147483647"/>
              </a:cxn>
            </a:cxnLst>
            <a:pathLst>
              <a:path w="432" h="2268">
                <a:moveTo>
                  <a:pt x="0" y="2268"/>
                </a:moveTo>
                <a:lnTo>
                  <a:pt x="60" y="1512"/>
                </a:lnTo>
                <a:lnTo>
                  <a:pt x="96" y="864"/>
                </a:lnTo>
                <a:lnTo>
                  <a:pt x="144" y="432"/>
                </a:lnTo>
                <a:lnTo>
                  <a:pt x="204" y="192"/>
                </a:lnTo>
                <a:lnTo>
                  <a:pt x="312" y="24"/>
                </a:lnTo>
                <a:lnTo>
                  <a:pt x="432" y="0"/>
                </a:lnTo>
                <a:lnTo>
                  <a:pt x="288" y="1104"/>
                </a:lnTo>
                <a:lnTo>
                  <a:pt x="132" y="2184"/>
                </a:lnTo>
                <a:lnTo>
                  <a:pt x="84" y="2256"/>
                </a:lnTo>
                <a:lnTo>
                  <a:pt x="0" y="2268"/>
                </a:lnTo>
                <a:close/>
              </a:path>
            </a:pathLst>
          </a:custGeom>
          <a:solidFill>
            <a:srgbClr val="CC3300">
              <a:alpha val="50195"/>
            </a:srgbClr>
          </a:solidFill>
          <a:ln w="38100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694311" name="AutoShape 39"/>
          <p:cNvSpPr/>
          <p:nvPr/>
        </p:nvSpPr>
        <p:spPr>
          <a:xfrm>
            <a:off x="323850" y="836613"/>
            <a:ext cx="2878138" cy="1689100"/>
          </a:xfrm>
          <a:prstGeom prst="wedgeRoundRectCallout">
            <a:avLst>
              <a:gd name="adj1" fmla="val 77579"/>
              <a:gd name="adj2" fmla="val 35245"/>
              <a:gd name="adj3" fmla="val 16667"/>
            </a:avLst>
          </a:prstGeom>
          <a:solidFill>
            <a:srgbClr val="CCFFCC"/>
          </a:solidFill>
          <a:ln w="1905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此区域中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CE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＜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BE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集电结正偏，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不受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影响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CE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 0,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称为饱和区。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3317" name="Rectangle 40"/>
          <p:cNvSpPr/>
          <p:nvPr/>
        </p:nvSpPr>
        <p:spPr>
          <a:xfrm>
            <a:off x="3443288" y="3829050"/>
            <a:ext cx="311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4313" name="Text Box 41"/>
          <p:cNvSpPr txBox="1"/>
          <p:nvPr/>
        </p:nvSpPr>
        <p:spPr>
          <a:xfrm>
            <a:off x="468313" y="3500438"/>
            <a:ext cx="18637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⑶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饱和区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94314" name="Object 42"/>
          <p:cNvGraphicFramePr>
            <a:graphicFrameLocks noChangeAspect="1"/>
          </p:cNvGraphicFramePr>
          <p:nvPr/>
        </p:nvGraphicFramePr>
        <p:xfrm>
          <a:off x="395288" y="4221163"/>
          <a:ext cx="6332537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958465" imgH="494665" progId="Equation.3">
                  <p:embed/>
                </p:oleObj>
              </mc:Choice>
              <mc:Fallback>
                <p:oleObj name="" r:id="rId1" imgW="2958465" imgH="4946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4221163"/>
                        <a:ext cx="6332537" cy="1001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315" name="Object 43"/>
          <p:cNvGraphicFramePr>
            <a:graphicFrameLocks noChangeAspect="1"/>
          </p:cNvGraphicFramePr>
          <p:nvPr/>
        </p:nvGraphicFramePr>
        <p:xfrm>
          <a:off x="531813" y="5732463"/>
          <a:ext cx="49037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442210" imgH="215265" progId="Equation.3">
                  <p:embed/>
                </p:oleObj>
              </mc:Choice>
              <mc:Fallback>
                <p:oleObj name="" r:id="rId3" imgW="2442210" imgH="2152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1813" y="5732463"/>
                        <a:ext cx="4903787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316" name="Object 44"/>
          <p:cNvGraphicFramePr>
            <a:graphicFrameLocks noChangeAspect="1"/>
          </p:cNvGraphicFramePr>
          <p:nvPr/>
        </p:nvGraphicFramePr>
        <p:xfrm>
          <a:off x="5867400" y="5734050"/>
          <a:ext cx="2135188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1021715" imgH="247650" progId="Equation.3">
                  <p:embed/>
                </p:oleObj>
              </mc:Choice>
              <mc:Fallback>
                <p:oleObj name="" r:id="rId5" imgW="1021715" imgH="24765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5734050"/>
                        <a:ext cx="2135188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317" name="Object 45"/>
          <p:cNvGraphicFramePr>
            <a:graphicFrameLocks noChangeAspect="1"/>
          </p:cNvGraphicFramePr>
          <p:nvPr/>
        </p:nvGraphicFramePr>
        <p:xfrm>
          <a:off x="468313" y="4868863"/>
          <a:ext cx="54403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2581910" imgH="473075" progId="Equation.3">
                  <p:embed/>
                </p:oleObj>
              </mc:Choice>
              <mc:Fallback>
                <p:oleObj name="" r:id="rId7" imgW="2581910" imgH="47307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4868863"/>
                        <a:ext cx="5440362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Line 46"/>
          <p:cNvSpPr/>
          <p:nvPr/>
        </p:nvSpPr>
        <p:spPr>
          <a:xfrm flipH="1">
            <a:off x="3956050" y="1485900"/>
            <a:ext cx="17463" cy="2533650"/>
          </a:xfrm>
          <a:prstGeom prst="line">
            <a:avLst/>
          </a:prstGeom>
          <a:ln w="9525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3324" name="Rectangle 47"/>
          <p:cNvSpPr/>
          <p:nvPr/>
        </p:nvSpPr>
        <p:spPr>
          <a:xfrm>
            <a:off x="3629025" y="3886200"/>
            <a:ext cx="7366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lang="en-US" altLang="zh-CN" sz="2400" b="1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CES</a:t>
            </a:r>
            <a:endParaRPr lang="en-US" altLang="zh-CN" sz="2400" b="1" baseline="-25000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4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311" grpId="0" animBg="1"/>
      <p:bldP spid="6943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5298" name="Text Box 2"/>
          <p:cNvSpPr txBox="1"/>
          <p:nvPr/>
        </p:nvSpPr>
        <p:spPr>
          <a:xfrm>
            <a:off x="247650" y="476250"/>
            <a:ext cx="2955925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主要参数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5299" name="Text Box 3"/>
          <p:cNvSpPr txBox="1"/>
          <p:nvPr/>
        </p:nvSpPr>
        <p:spPr>
          <a:xfrm>
            <a:off x="355600" y="1700213"/>
            <a:ext cx="8788400" cy="94615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indent="762000"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前述电路中，三极管的发射极是输入输出的公共点，称为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共射接法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，相应地还有共基、共集接法。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5300" name="Text Box 4"/>
          <p:cNvSpPr txBox="1"/>
          <p:nvPr/>
        </p:nvSpPr>
        <p:spPr>
          <a:xfrm>
            <a:off x="684213" y="2997200"/>
            <a:ext cx="6381750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共射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</a:rPr>
              <a:t>直流电流放大系数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95301" name="Object 5"/>
          <p:cNvGraphicFramePr>
            <a:graphicFrameLocks noChangeAspect="1"/>
          </p:cNvGraphicFramePr>
          <p:nvPr/>
        </p:nvGraphicFramePr>
        <p:xfrm>
          <a:off x="5219700" y="2781300"/>
          <a:ext cx="1439863" cy="125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520700" imgH="419100" progId="Equation.3">
                  <p:embed/>
                </p:oleObj>
              </mc:Choice>
              <mc:Fallback>
                <p:oleObj name="" r:id="rId1" imgW="520700" imgH="419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9700" y="2781300"/>
                        <a:ext cx="1439863" cy="1255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2" name="Group 13"/>
          <p:cNvGrpSpPr/>
          <p:nvPr/>
        </p:nvGrpSpPr>
        <p:grpSpPr>
          <a:xfrm>
            <a:off x="900113" y="1052513"/>
            <a:ext cx="4319587" cy="646112"/>
            <a:chOff x="567" y="663"/>
            <a:chExt cx="2721" cy="407"/>
          </a:xfrm>
        </p:grpSpPr>
        <p:sp>
          <p:nvSpPr>
            <p:cNvPr id="14347" name="Text Box 7"/>
            <p:cNvSpPr txBox="1"/>
            <p:nvPr/>
          </p:nvSpPr>
          <p:spPr>
            <a:xfrm>
              <a:off x="567" y="663"/>
              <a:ext cx="2721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⑴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电流放大系数     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和 </a:t>
              </a:r>
              <a:r>
                <a:rPr lang="zh-CN" altLang="en-US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endParaRPr lang="zh-CN" altLang="en-US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4348" name="Object 8"/>
            <p:cNvGraphicFramePr>
              <a:graphicFrameLocks noChangeAspect="1"/>
            </p:cNvGraphicFramePr>
            <p:nvPr/>
          </p:nvGraphicFramePr>
          <p:xfrm>
            <a:off x="2426" y="663"/>
            <a:ext cx="267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" imgW="161290" imgH="247650" progId="Equation.3">
                    <p:embed/>
                  </p:oleObj>
                </mc:Choice>
                <mc:Fallback>
                  <p:oleObj name="" r:id="rId3" imgW="161290" imgH="24765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26" y="663"/>
                          <a:ext cx="267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5305" name="Object 9"/>
          <p:cNvGraphicFramePr>
            <a:graphicFrameLocks noChangeAspect="1"/>
          </p:cNvGraphicFramePr>
          <p:nvPr/>
        </p:nvGraphicFramePr>
        <p:xfrm>
          <a:off x="5364163" y="4005263"/>
          <a:ext cx="154463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558800" imgH="355600" progId="Equation.3">
                  <p:embed/>
                </p:oleObj>
              </mc:Choice>
              <mc:Fallback>
                <p:oleObj name="" r:id="rId5" imgW="558800" imgH="355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4163" y="4005263"/>
                        <a:ext cx="1544637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06" name="Rectangle 10"/>
          <p:cNvSpPr/>
          <p:nvPr/>
        </p:nvSpPr>
        <p:spPr>
          <a:xfrm>
            <a:off x="827088" y="4221163"/>
            <a:ext cx="46894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共射</a:t>
            </a:r>
            <a:r>
              <a:rPr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交流电流放大系数：</a:t>
            </a:r>
            <a:endParaRPr lang="zh-CN" altLang="en-US" b="1" dirty="0">
              <a:solidFill>
                <a:srgbClr val="CC33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95307" name="Text Box 11"/>
          <p:cNvSpPr txBox="1"/>
          <p:nvPr/>
        </p:nvSpPr>
        <p:spPr>
          <a:xfrm>
            <a:off x="827088" y="5157788"/>
            <a:ext cx="76882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常用的小功率晶体管，</a:t>
            </a:r>
            <a:r>
              <a:rPr lang="en-US" altLang="zh-CN" sz="2800" b="1" i="1" dirty="0">
                <a:latin typeface="楷体_GB2312" pitchFamily="49" charset="-122"/>
                <a:ea typeface="楷体_GB2312" pitchFamily="49" charset="-122"/>
              </a:rPr>
              <a:t>β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值一般为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95308" name="Object 12"/>
          <p:cNvGraphicFramePr>
            <a:graphicFrameLocks noChangeAspect="1"/>
          </p:cNvGraphicFramePr>
          <p:nvPr/>
        </p:nvGraphicFramePr>
        <p:xfrm>
          <a:off x="6948488" y="3644900"/>
          <a:ext cx="12080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7" imgW="419735" imgH="247650" progId="Equation.3">
                  <p:embed/>
                </p:oleObj>
              </mc:Choice>
              <mc:Fallback>
                <p:oleObj name="" r:id="rId7" imgW="419735" imgH="24765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48488" y="3644900"/>
                        <a:ext cx="1208087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9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9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8" grpId="0"/>
      <p:bldP spid="695299" grpId="0"/>
      <p:bldP spid="695300" grpId="0"/>
      <p:bldP spid="695306" grpId="0"/>
      <p:bldP spid="6953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22" name="Text Box 2"/>
          <p:cNvSpPr txBox="1"/>
          <p:nvPr/>
        </p:nvSpPr>
        <p:spPr>
          <a:xfrm>
            <a:off x="596900" y="904875"/>
            <a:ext cx="5846763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集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基极反向电流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CBO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323" name="AutoShape 3"/>
          <p:cNvSpPr/>
          <p:nvPr/>
        </p:nvSpPr>
        <p:spPr>
          <a:xfrm>
            <a:off x="6156325" y="1930400"/>
            <a:ext cx="2592388" cy="3678238"/>
          </a:xfrm>
          <a:prstGeom prst="horizontalScroll">
            <a:avLst>
              <a:gd name="adj" fmla="val 12500"/>
            </a:avLst>
          </a:prstGeom>
          <a:solidFill>
            <a:srgbClr val="CCFFCC"/>
          </a:solidFill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CBO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是集电结反偏由少子的漂移形成的反向电流，受温度的变化影响。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1628775" y="1649413"/>
            <a:ext cx="11826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endParaRPr lang="zh-CN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325" name="Text Box 5"/>
          <p:cNvSpPr txBox="1"/>
          <p:nvPr/>
        </p:nvSpPr>
        <p:spPr>
          <a:xfrm>
            <a:off x="611188" y="401638"/>
            <a:ext cx="49466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⑵ 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两个极间电流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6326" name="Group 6"/>
          <p:cNvGrpSpPr/>
          <p:nvPr/>
        </p:nvGrpSpPr>
        <p:grpSpPr>
          <a:xfrm>
            <a:off x="468313" y="2997200"/>
            <a:ext cx="5160962" cy="2759075"/>
            <a:chOff x="462" y="1358"/>
            <a:chExt cx="3256" cy="1774"/>
          </a:xfrm>
        </p:grpSpPr>
        <p:sp>
          <p:nvSpPr>
            <p:cNvPr id="15369" name="Line 7"/>
            <p:cNvSpPr/>
            <p:nvPr/>
          </p:nvSpPr>
          <p:spPr>
            <a:xfrm>
              <a:off x="1241" y="2058"/>
              <a:ext cx="556" cy="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70" name="Line 8"/>
            <p:cNvSpPr/>
            <p:nvPr/>
          </p:nvSpPr>
          <p:spPr>
            <a:xfrm>
              <a:off x="1785" y="1895"/>
              <a:ext cx="0" cy="3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71" name="Line 9"/>
            <p:cNvSpPr/>
            <p:nvPr/>
          </p:nvSpPr>
          <p:spPr>
            <a:xfrm>
              <a:off x="1785" y="2108"/>
              <a:ext cx="195" cy="17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sm" len="lg"/>
            </a:ln>
          </p:spPr>
        </p:sp>
        <p:sp>
          <p:nvSpPr>
            <p:cNvPr id="15372" name="Line 10"/>
            <p:cNvSpPr/>
            <p:nvPr/>
          </p:nvSpPr>
          <p:spPr>
            <a:xfrm flipV="1">
              <a:off x="1785" y="1856"/>
              <a:ext cx="195" cy="1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73" name="Line 11"/>
            <p:cNvSpPr/>
            <p:nvPr/>
          </p:nvSpPr>
          <p:spPr>
            <a:xfrm>
              <a:off x="1968" y="1367"/>
              <a:ext cx="0" cy="5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74" name="Line 12"/>
            <p:cNvSpPr/>
            <p:nvPr/>
          </p:nvSpPr>
          <p:spPr>
            <a:xfrm>
              <a:off x="1968" y="2270"/>
              <a:ext cx="0" cy="6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15375" name="Group 13"/>
            <p:cNvGrpSpPr/>
            <p:nvPr/>
          </p:nvGrpSpPr>
          <p:grpSpPr>
            <a:xfrm>
              <a:off x="462" y="1818"/>
              <a:ext cx="845" cy="500"/>
              <a:chOff x="522" y="1488"/>
              <a:chExt cx="858" cy="534"/>
            </a:xfrm>
          </p:grpSpPr>
          <p:sp>
            <p:nvSpPr>
              <p:cNvPr id="15390" name="Oval 14"/>
              <p:cNvSpPr/>
              <p:nvPr/>
            </p:nvSpPr>
            <p:spPr>
              <a:xfrm>
                <a:off x="684" y="1488"/>
                <a:ext cx="516" cy="53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5391" name="Group 15"/>
              <p:cNvGrpSpPr/>
              <p:nvPr/>
            </p:nvGrpSpPr>
            <p:grpSpPr>
              <a:xfrm>
                <a:off x="522" y="1537"/>
                <a:ext cx="858" cy="398"/>
                <a:chOff x="522" y="1537"/>
                <a:chExt cx="858" cy="398"/>
              </a:xfrm>
            </p:grpSpPr>
            <p:sp>
              <p:nvSpPr>
                <p:cNvPr id="15392" name="Text Box 16"/>
                <p:cNvSpPr txBox="1"/>
                <p:nvPr/>
              </p:nvSpPr>
              <p:spPr>
                <a:xfrm>
                  <a:off x="695" y="1537"/>
                  <a:ext cx="510" cy="398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en-US" b="1" dirty="0"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</a:t>
                  </a:r>
                  <a:r>
                    <a:rPr lang="en-US" altLang="zh-CN" b="1" dirty="0"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endParaRPr lang="en-US" altLang="zh-CN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393" name="Line 17"/>
                <p:cNvSpPr/>
                <p:nvPr/>
              </p:nvSpPr>
              <p:spPr>
                <a:xfrm>
                  <a:off x="1212" y="1752"/>
                  <a:ext cx="16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15394" name="Line 18"/>
                <p:cNvSpPr/>
                <p:nvPr/>
              </p:nvSpPr>
              <p:spPr>
                <a:xfrm flipH="1">
                  <a:off x="522" y="1758"/>
                  <a:ext cx="15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grpSp>
          <p:nvGrpSpPr>
            <p:cNvPr id="15376" name="Group 19"/>
            <p:cNvGrpSpPr/>
            <p:nvPr/>
          </p:nvGrpSpPr>
          <p:grpSpPr>
            <a:xfrm>
              <a:off x="3251" y="1834"/>
              <a:ext cx="467" cy="685"/>
              <a:chOff x="3065" y="3041"/>
              <a:chExt cx="474" cy="876"/>
            </a:xfrm>
          </p:grpSpPr>
          <p:sp>
            <p:nvSpPr>
              <p:cNvPr id="15384" name="Line 20"/>
              <p:cNvSpPr/>
              <p:nvPr/>
            </p:nvSpPr>
            <p:spPr>
              <a:xfrm rot="5400000">
                <a:off x="3302" y="2978"/>
                <a:ext cx="0" cy="47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5385" name="Line 21"/>
              <p:cNvSpPr/>
              <p:nvPr/>
            </p:nvSpPr>
            <p:spPr>
              <a:xfrm rot="5400000">
                <a:off x="3305" y="3263"/>
                <a:ext cx="0" cy="252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5386" name="Line 22"/>
              <p:cNvSpPr/>
              <p:nvPr/>
            </p:nvSpPr>
            <p:spPr>
              <a:xfrm rot="5400000">
                <a:off x="3215" y="3131"/>
                <a:ext cx="1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5387" name="Line 23"/>
              <p:cNvSpPr/>
              <p:nvPr/>
            </p:nvSpPr>
            <p:spPr>
              <a:xfrm rot="5400000">
                <a:off x="3302" y="3326"/>
                <a:ext cx="0" cy="47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5388" name="Line 24"/>
              <p:cNvSpPr/>
              <p:nvPr/>
            </p:nvSpPr>
            <p:spPr>
              <a:xfrm rot="5400000">
                <a:off x="3305" y="3611"/>
                <a:ext cx="0" cy="252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5389" name="Line 25"/>
              <p:cNvSpPr/>
              <p:nvPr/>
            </p:nvSpPr>
            <p:spPr>
              <a:xfrm rot="5400000">
                <a:off x="3227" y="3827"/>
                <a:ext cx="1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15377" name="Line 26"/>
            <p:cNvSpPr/>
            <p:nvPr/>
          </p:nvSpPr>
          <p:spPr>
            <a:xfrm>
              <a:off x="1964" y="1369"/>
              <a:ext cx="151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78" name="Line 27"/>
            <p:cNvSpPr/>
            <p:nvPr/>
          </p:nvSpPr>
          <p:spPr>
            <a:xfrm flipV="1">
              <a:off x="3489" y="1358"/>
              <a:ext cx="0" cy="48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79" name="Line 28"/>
            <p:cNvSpPr/>
            <p:nvPr/>
          </p:nvSpPr>
          <p:spPr>
            <a:xfrm>
              <a:off x="467" y="2065"/>
              <a:ext cx="0" cy="10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80" name="Line 29"/>
            <p:cNvSpPr/>
            <p:nvPr/>
          </p:nvSpPr>
          <p:spPr>
            <a:xfrm>
              <a:off x="467" y="3121"/>
              <a:ext cx="30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81" name="Line 30"/>
            <p:cNvSpPr/>
            <p:nvPr/>
          </p:nvSpPr>
          <p:spPr>
            <a:xfrm>
              <a:off x="3505" y="2503"/>
              <a:ext cx="0" cy="62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5382" name="Text Box 31"/>
            <p:cNvSpPr txBox="1"/>
            <p:nvPr/>
          </p:nvSpPr>
          <p:spPr>
            <a:xfrm>
              <a:off x="1041" y="1368"/>
              <a:ext cx="638" cy="373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CBO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83" name="Freeform 32"/>
            <p:cNvSpPr/>
            <p:nvPr/>
          </p:nvSpPr>
          <p:spPr>
            <a:xfrm>
              <a:off x="1224" y="1452"/>
              <a:ext cx="624" cy="452"/>
            </a:xfrm>
            <a:custGeom>
              <a:avLst/>
              <a:gdLst/>
              <a:ahLst/>
              <a:cxnLst>
                <a:cxn ang="0">
                  <a:pos x="624" y="0"/>
                </a:cxn>
                <a:cxn ang="0">
                  <a:pos x="540" y="216"/>
                </a:cxn>
                <a:cxn ang="0">
                  <a:pos x="408" y="396"/>
                </a:cxn>
                <a:cxn ang="0">
                  <a:pos x="216" y="444"/>
                </a:cxn>
                <a:cxn ang="0">
                  <a:pos x="0" y="444"/>
                </a:cxn>
              </a:cxnLst>
              <a:pathLst>
                <a:path w="624" h="452">
                  <a:moveTo>
                    <a:pt x="624" y="0"/>
                  </a:moveTo>
                  <a:cubicBezTo>
                    <a:pt x="600" y="75"/>
                    <a:pt x="576" y="150"/>
                    <a:pt x="540" y="216"/>
                  </a:cubicBezTo>
                  <a:cubicBezTo>
                    <a:pt x="504" y="282"/>
                    <a:pt x="462" y="358"/>
                    <a:pt x="408" y="396"/>
                  </a:cubicBezTo>
                  <a:cubicBezTo>
                    <a:pt x="354" y="434"/>
                    <a:pt x="284" y="436"/>
                    <a:pt x="216" y="444"/>
                  </a:cubicBezTo>
                  <a:cubicBezTo>
                    <a:pt x="148" y="452"/>
                    <a:pt x="74" y="448"/>
                    <a:pt x="0" y="444"/>
                  </a:cubicBezTo>
                </a:path>
              </a:pathLst>
            </a:custGeom>
            <a:noFill/>
            <a:ln w="381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96353" name="Text Box 33"/>
          <p:cNvSpPr txBox="1"/>
          <p:nvPr/>
        </p:nvSpPr>
        <p:spPr>
          <a:xfrm>
            <a:off x="671513" y="1625600"/>
            <a:ext cx="5268912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温度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→少子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↑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CBO 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endParaRPr lang="en-US" altLang="zh-CN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6354" name="Rectangle 34"/>
          <p:cNvSpPr/>
          <p:nvPr/>
        </p:nvSpPr>
        <p:spPr>
          <a:xfrm>
            <a:off x="1027113" y="2273300"/>
            <a:ext cx="36893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CBO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越小越好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2" grpId="0"/>
      <p:bldP spid="696323" grpId="0" animBg="1"/>
      <p:bldP spid="696325" grpId="0"/>
      <p:bldP spid="696353" grpId="0"/>
      <p:bldP spid="6963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7346" name="Text Box 2"/>
          <p:cNvSpPr txBox="1"/>
          <p:nvPr/>
        </p:nvSpPr>
        <p:spPr>
          <a:xfrm>
            <a:off x="395288" y="476250"/>
            <a:ext cx="6438900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集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射极穿透电流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7347" name="Group 3"/>
          <p:cNvGrpSpPr/>
          <p:nvPr/>
        </p:nvGrpSpPr>
        <p:grpSpPr>
          <a:xfrm>
            <a:off x="300038" y="1619250"/>
            <a:ext cx="3624262" cy="2971800"/>
            <a:chOff x="181" y="1416"/>
            <a:chExt cx="2460" cy="1872"/>
          </a:xfrm>
        </p:grpSpPr>
        <p:sp>
          <p:nvSpPr>
            <p:cNvPr id="16394" name="Line 4"/>
            <p:cNvSpPr/>
            <p:nvPr/>
          </p:nvSpPr>
          <p:spPr>
            <a:xfrm>
              <a:off x="181" y="2288"/>
              <a:ext cx="552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6395" name="Line 5"/>
            <p:cNvSpPr/>
            <p:nvPr/>
          </p:nvSpPr>
          <p:spPr>
            <a:xfrm>
              <a:off x="721" y="2136"/>
              <a:ext cx="0" cy="314"/>
            </a:xfrm>
            <a:prstGeom prst="line">
              <a:avLst/>
            </a:prstGeom>
            <a:ln w="53975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6396" name="Line 6"/>
            <p:cNvSpPr/>
            <p:nvPr/>
          </p:nvSpPr>
          <p:spPr>
            <a:xfrm>
              <a:off x="721" y="2324"/>
              <a:ext cx="194" cy="16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6397" name="Line 7"/>
            <p:cNvSpPr/>
            <p:nvPr/>
          </p:nvSpPr>
          <p:spPr>
            <a:xfrm flipV="1">
              <a:off x="721" y="2099"/>
              <a:ext cx="194" cy="14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6398" name="Line 8"/>
            <p:cNvSpPr/>
            <p:nvPr/>
          </p:nvSpPr>
          <p:spPr>
            <a:xfrm>
              <a:off x="903" y="1644"/>
              <a:ext cx="0" cy="4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6399" name="Line 9"/>
            <p:cNvSpPr/>
            <p:nvPr/>
          </p:nvSpPr>
          <p:spPr>
            <a:xfrm>
              <a:off x="903" y="2476"/>
              <a:ext cx="0" cy="57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16400" name="Group 10"/>
            <p:cNvGrpSpPr/>
            <p:nvPr/>
          </p:nvGrpSpPr>
          <p:grpSpPr>
            <a:xfrm>
              <a:off x="898" y="1416"/>
              <a:ext cx="840" cy="465"/>
              <a:chOff x="522" y="1488"/>
              <a:chExt cx="858" cy="534"/>
            </a:xfrm>
          </p:grpSpPr>
          <p:sp>
            <p:nvSpPr>
              <p:cNvPr id="16415" name="Oval 11"/>
              <p:cNvSpPr/>
              <p:nvPr/>
            </p:nvSpPr>
            <p:spPr>
              <a:xfrm>
                <a:off x="684" y="1488"/>
                <a:ext cx="516" cy="53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6416" name="Group 12"/>
              <p:cNvGrpSpPr/>
              <p:nvPr/>
            </p:nvGrpSpPr>
            <p:grpSpPr>
              <a:xfrm>
                <a:off x="522" y="1526"/>
                <a:ext cx="858" cy="419"/>
                <a:chOff x="522" y="1526"/>
                <a:chExt cx="858" cy="419"/>
              </a:xfrm>
            </p:grpSpPr>
            <p:sp>
              <p:nvSpPr>
                <p:cNvPr id="16417" name="Text Box 13"/>
                <p:cNvSpPr txBox="1"/>
                <p:nvPr/>
              </p:nvSpPr>
              <p:spPr>
                <a:xfrm>
                  <a:off x="693" y="1526"/>
                  <a:ext cx="514" cy="41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en-US" b="1" dirty="0"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</a:t>
                  </a:r>
                  <a:r>
                    <a:rPr lang="en-US" altLang="zh-CN" b="1" dirty="0"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endParaRPr lang="en-US" altLang="zh-CN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6418" name="Line 14"/>
                <p:cNvSpPr/>
                <p:nvPr/>
              </p:nvSpPr>
              <p:spPr>
                <a:xfrm>
                  <a:off x="1212" y="1752"/>
                  <a:ext cx="16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16419" name="Line 15"/>
                <p:cNvSpPr/>
                <p:nvPr/>
              </p:nvSpPr>
              <p:spPr>
                <a:xfrm flipH="1">
                  <a:off x="522" y="1758"/>
                  <a:ext cx="15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grpSp>
          <p:nvGrpSpPr>
            <p:cNvPr id="16401" name="Group 16"/>
            <p:cNvGrpSpPr/>
            <p:nvPr/>
          </p:nvGrpSpPr>
          <p:grpSpPr>
            <a:xfrm>
              <a:off x="2177" y="2079"/>
              <a:ext cx="464" cy="638"/>
              <a:chOff x="3065" y="3041"/>
              <a:chExt cx="474" cy="876"/>
            </a:xfrm>
          </p:grpSpPr>
          <p:sp>
            <p:nvSpPr>
              <p:cNvPr id="16409" name="Line 17"/>
              <p:cNvSpPr/>
              <p:nvPr/>
            </p:nvSpPr>
            <p:spPr>
              <a:xfrm rot="5400000">
                <a:off x="3302" y="2978"/>
                <a:ext cx="0" cy="47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6410" name="Line 18"/>
              <p:cNvSpPr/>
              <p:nvPr/>
            </p:nvSpPr>
            <p:spPr>
              <a:xfrm rot="5400000">
                <a:off x="3305" y="3263"/>
                <a:ext cx="0" cy="252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6411" name="Line 19"/>
              <p:cNvSpPr/>
              <p:nvPr/>
            </p:nvSpPr>
            <p:spPr>
              <a:xfrm rot="5400000">
                <a:off x="3215" y="3131"/>
                <a:ext cx="1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6412" name="Line 20"/>
              <p:cNvSpPr/>
              <p:nvPr/>
            </p:nvSpPr>
            <p:spPr>
              <a:xfrm rot="5400000">
                <a:off x="3302" y="3326"/>
                <a:ext cx="0" cy="47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6413" name="Line 21"/>
              <p:cNvSpPr/>
              <p:nvPr/>
            </p:nvSpPr>
            <p:spPr>
              <a:xfrm rot="5400000">
                <a:off x="3305" y="3611"/>
                <a:ext cx="0" cy="252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6414" name="Line 22"/>
              <p:cNvSpPr/>
              <p:nvPr/>
            </p:nvSpPr>
            <p:spPr>
              <a:xfrm rot="5400000">
                <a:off x="3227" y="3827"/>
                <a:ext cx="1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16402" name="Line 23"/>
            <p:cNvSpPr/>
            <p:nvPr/>
          </p:nvSpPr>
          <p:spPr>
            <a:xfrm>
              <a:off x="1720" y="1636"/>
              <a:ext cx="699" cy="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6403" name="Line 24"/>
            <p:cNvSpPr/>
            <p:nvPr/>
          </p:nvSpPr>
          <p:spPr>
            <a:xfrm flipV="1">
              <a:off x="2413" y="1636"/>
              <a:ext cx="0" cy="44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6404" name="Line 25"/>
            <p:cNvSpPr/>
            <p:nvPr/>
          </p:nvSpPr>
          <p:spPr>
            <a:xfrm flipV="1">
              <a:off x="893" y="3278"/>
              <a:ext cx="1526" cy="1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6405" name="Line 26"/>
            <p:cNvSpPr/>
            <p:nvPr/>
          </p:nvSpPr>
          <p:spPr>
            <a:xfrm>
              <a:off x="2419" y="2702"/>
              <a:ext cx="0" cy="58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6406" name="Text Box 27"/>
            <p:cNvSpPr txBox="1"/>
            <p:nvPr/>
          </p:nvSpPr>
          <p:spPr>
            <a:xfrm>
              <a:off x="1064" y="2050"/>
              <a:ext cx="63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CEO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07" name="Line 28"/>
            <p:cNvSpPr/>
            <p:nvPr/>
          </p:nvSpPr>
          <p:spPr>
            <a:xfrm rot="-5400000" flipH="1">
              <a:off x="730" y="2279"/>
              <a:ext cx="725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16408" name="Line 29"/>
            <p:cNvSpPr/>
            <p:nvPr/>
          </p:nvSpPr>
          <p:spPr>
            <a:xfrm flipV="1">
              <a:off x="904" y="2974"/>
              <a:ext cx="0" cy="31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  <p:grpSp>
        <p:nvGrpSpPr>
          <p:cNvPr id="697374" name="Group 30"/>
          <p:cNvGrpSpPr/>
          <p:nvPr/>
        </p:nvGrpSpPr>
        <p:grpSpPr>
          <a:xfrm>
            <a:off x="323850" y="981075"/>
            <a:ext cx="8518525" cy="579438"/>
            <a:chOff x="146" y="610"/>
            <a:chExt cx="5735" cy="365"/>
          </a:xfrm>
        </p:grpSpPr>
        <p:sp>
          <p:nvSpPr>
            <p:cNvPr id="16392" name="Text Box 31"/>
            <p:cNvSpPr txBox="1"/>
            <p:nvPr/>
          </p:nvSpPr>
          <p:spPr>
            <a:xfrm>
              <a:off x="146" y="637"/>
              <a:ext cx="5735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CEO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= (1+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)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CBO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，温度</a:t>
              </a:r>
              <a:r>
                <a:rPr lang="zh-CN" altLang="en-US" sz="28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→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CBO </a:t>
              </a:r>
              <a:r>
                <a:rPr lang="en-US" altLang="zh-CN" sz="28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→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CEO </a:t>
              </a:r>
              <a:r>
                <a:rPr lang="en-US" altLang="zh-CN" sz="28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endParaRPr lang="en-US" altLang="zh-CN" sz="2800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93" name="Rectangle 32"/>
            <p:cNvSpPr/>
            <p:nvPr/>
          </p:nvSpPr>
          <p:spPr>
            <a:xfrm>
              <a:off x="4493" y="610"/>
              <a:ext cx="12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 </a:t>
              </a:r>
              <a:r>
                <a:rPr lang="en-US" altLang="zh-CN" sz="28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endParaRPr lang="en-US" altLang="zh-CN" sz="2800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97377" name="AutoShape 33"/>
          <p:cNvSpPr/>
          <p:nvPr/>
        </p:nvSpPr>
        <p:spPr>
          <a:xfrm>
            <a:off x="3997325" y="1765300"/>
            <a:ext cx="4030663" cy="2973388"/>
          </a:xfrm>
          <a:prstGeom prst="horizontalScroll">
            <a:avLst>
              <a:gd name="adj" fmla="val 12500"/>
            </a:avLst>
          </a:prstGeom>
          <a:solidFill>
            <a:srgbClr val="CCFFCC"/>
          </a:solidFill>
          <a:ln w="31750" cap="flat" cmpd="sng">
            <a:solidFill>
              <a:srgbClr val="800000"/>
            </a:solidFill>
            <a:prstDash val="solid"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不受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控制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CEO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≠0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时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电流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，受温度变化的影响较大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7378" name="Text Box 34"/>
          <p:cNvSpPr txBox="1"/>
          <p:nvPr/>
        </p:nvSpPr>
        <p:spPr>
          <a:xfrm>
            <a:off x="684213" y="4652963"/>
            <a:ext cx="7807325" cy="519112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所以集电极电流应为：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7379" name="Text Box 35"/>
          <p:cNvSpPr txBox="1"/>
          <p:nvPr/>
        </p:nvSpPr>
        <p:spPr>
          <a:xfrm>
            <a:off x="144463" y="5157788"/>
            <a:ext cx="8820150" cy="946150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>
            <a:spAutoFit/>
          </a:bodyPr>
          <a:p>
            <a:pPr indent="571500"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当温度上升时，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增加，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也相应增加。</a:t>
            </a: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所以三极管的温度特性较差。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CEO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越小越好， </a:t>
            </a:r>
            <a:r>
              <a:rPr lang="zh-CN" altLang="en-US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不宜超过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100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46" grpId="0"/>
      <p:bldP spid="697377" grpId="0" animBg="1"/>
      <p:bldP spid="697378" grpId="0"/>
      <p:bldP spid="69737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/>
          <p:nvPr/>
        </p:nvSpPr>
        <p:spPr>
          <a:xfrm rot="5400000" flipH="1">
            <a:off x="3467100" y="3513138"/>
            <a:ext cx="795338" cy="13335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1" name="Rectangle 3"/>
          <p:cNvSpPr/>
          <p:nvPr/>
        </p:nvSpPr>
        <p:spPr>
          <a:xfrm rot="5400000" flipH="1">
            <a:off x="3476625" y="2212975"/>
            <a:ext cx="776288" cy="13335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2" name="Rectangle 4"/>
          <p:cNvSpPr/>
          <p:nvPr/>
        </p:nvSpPr>
        <p:spPr>
          <a:xfrm rot="5400000" flipH="1">
            <a:off x="3611563" y="2860675"/>
            <a:ext cx="514350" cy="13335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3" name="Line 5"/>
          <p:cNvSpPr/>
          <p:nvPr/>
        </p:nvSpPr>
        <p:spPr>
          <a:xfrm rot="-5400000">
            <a:off x="3422650" y="5041900"/>
            <a:ext cx="8858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17414" name="Line 6"/>
          <p:cNvSpPr/>
          <p:nvPr/>
        </p:nvSpPr>
        <p:spPr>
          <a:xfrm rot="5400000" flipH="1">
            <a:off x="3584575" y="2212975"/>
            <a:ext cx="5619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17415" name="Line 7"/>
          <p:cNvSpPr/>
          <p:nvPr/>
        </p:nvSpPr>
        <p:spPr>
          <a:xfrm rot="5400000" flipH="1">
            <a:off x="2830513" y="3227388"/>
            <a:ext cx="0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17416" name="Text Box 8"/>
          <p:cNvSpPr txBox="1"/>
          <p:nvPr/>
        </p:nvSpPr>
        <p:spPr>
          <a:xfrm>
            <a:off x="2500313" y="3070225"/>
            <a:ext cx="385762" cy="519113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7" name="Text Box 9"/>
          <p:cNvSpPr txBox="1"/>
          <p:nvPr/>
        </p:nvSpPr>
        <p:spPr>
          <a:xfrm>
            <a:off x="3381375" y="4760913"/>
            <a:ext cx="385763" cy="519112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8" name="Text Box 10"/>
          <p:cNvSpPr txBox="1"/>
          <p:nvPr/>
        </p:nvSpPr>
        <p:spPr>
          <a:xfrm>
            <a:off x="3417888" y="1660525"/>
            <a:ext cx="403225" cy="519113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19" name="Text Box 11"/>
          <p:cNvSpPr txBox="1"/>
          <p:nvPr/>
        </p:nvSpPr>
        <p:spPr>
          <a:xfrm>
            <a:off x="4716463" y="2549525"/>
            <a:ext cx="474662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20" name="Text Box 12"/>
          <p:cNvSpPr txBox="1"/>
          <p:nvPr/>
        </p:nvSpPr>
        <p:spPr>
          <a:xfrm>
            <a:off x="4735513" y="3883025"/>
            <a:ext cx="474662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21" name="Text Box 13"/>
          <p:cNvSpPr txBox="1"/>
          <p:nvPr/>
        </p:nvSpPr>
        <p:spPr>
          <a:xfrm>
            <a:off x="4754563" y="3235325"/>
            <a:ext cx="474662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22" name="Line 14"/>
          <p:cNvSpPr/>
          <p:nvPr/>
        </p:nvSpPr>
        <p:spPr>
          <a:xfrm flipV="1">
            <a:off x="3849688" y="5473700"/>
            <a:ext cx="2211387" cy="63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17423" name="Line 15"/>
          <p:cNvSpPr/>
          <p:nvPr/>
        </p:nvSpPr>
        <p:spPr>
          <a:xfrm>
            <a:off x="3860800" y="1905000"/>
            <a:ext cx="2179638" cy="190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grpSp>
        <p:nvGrpSpPr>
          <p:cNvPr id="17424" name="Group 16"/>
          <p:cNvGrpSpPr/>
          <p:nvPr/>
        </p:nvGrpSpPr>
        <p:grpSpPr>
          <a:xfrm>
            <a:off x="5792788" y="1914525"/>
            <a:ext cx="506412" cy="3571875"/>
            <a:chOff x="4242" y="1194"/>
            <a:chExt cx="408" cy="2634"/>
          </a:xfrm>
        </p:grpSpPr>
        <p:grpSp>
          <p:nvGrpSpPr>
            <p:cNvPr id="17474" name="Group 17"/>
            <p:cNvGrpSpPr/>
            <p:nvPr/>
          </p:nvGrpSpPr>
          <p:grpSpPr>
            <a:xfrm>
              <a:off x="4242" y="1668"/>
              <a:ext cx="408" cy="1134"/>
              <a:chOff x="4242" y="1668"/>
              <a:chExt cx="408" cy="1134"/>
            </a:xfrm>
          </p:grpSpPr>
          <p:grpSp>
            <p:nvGrpSpPr>
              <p:cNvPr id="17477" name="Group 18"/>
              <p:cNvGrpSpPr/>
              <p:nvPr/>
            </p:nvGrpSpPr>
            <p:grpSpPr>
              <a:xfrm>
                <a:off x="4242" y="2064"/>
                <a:ext cx="408" cy="348"/>
                <a:chOff x="4020" y="3336"/>
                <a:chExt cx="408" cy="348"/>
              </a:xfrm>
            </p:grpSpPr>
            <p:sp>
              <p:nvSpPr>
                <p:cNvPr id="17480" name="Line 19"/>
                <p:cNvSpPr/>
                <p:nvPr/>
              </p:nvSpPr>
              <p:spPr>
                <a:xfrm>
                  <a:off x="4020" y="3336"/>
                  <a:ext cx="40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17481" name="Line 20"/>
                <p:cNvSpPr/>
                <p:nvPr/>
              </p:nvSpPr>
              <p:spPr>
                <a:xfrm>
                  <a:off x="4116" y="3456"/>
                  <a:ext cx="20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17482" name="Line 21"/>
                <p:cNvSpPr/>
                <p:nvPr/>
              </p:nvSpPr>
              <p:spPr>
                <a:xfrm>
                  <a:off x="4020" y="3564"/>
                  <a:ext cx="40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17483" name="Line 22"/>
                <p:cNvSpPr/>
                <p:nvPr/>
              </p:nvSpPr>
              <p:spPr>
                <a:xfrm>
                  <a:off x="4128" y="3684"/>
                  <a:ext cx="20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sp>
            <p:nvSpPr>
              <p:cNvPr id="17478" name="Line 23"/>
              <p:cNvSpPr/>
              <p:nvPr/>
            </p:nvSpPr>
            <p:spPr>
              <a:xfrm>
                <a:off x="4440" y="1668"/>
                <a:ext cx="0" cy="3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7479" name="Line 24"/>
              <p:cNvSpPr/>
              <p:nvPr/>
            </p:nvSpPr>
            <p:spPr>
              <a:xfrm>
                <a:off x="4452" y="2406"/>
                <a:ext cx="0" cy="3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17475" name="Line 25"/>
            <p:cNvSpPr/>
            <p:nvPr/>
          </p:nvSpPr>
          <p:spPr>
            <a:xfrm flipH="1">
              <a:off x="4452" y="2784"/>
              <a:ext cx="0" cy="10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7476" name="Line 26"/>
            <p:cNvSpPr/>
            <p:nvPr/>
          </p:nvSpPr>
          <p:spPr>
            <a:xfrm flipV="1">
              <a:off x="4440" y="1194"/>
              <a:ext cx="0" cy="4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</p:grpSp>
      <p:grpSp>
        <p:nvGrpSpPr>
          <p:cNvPr id="698395" name="Group 27"/>
          <p:cNvGrpSpPr/>
          <p:nvPr/>
        </p:nvGrpSpPr>
        <p:grpSpPr>
          <a:xfrm>
            <a:off x="4086225" y="1095375"/>
            <a:ext cx="3489325" cy="695325"/>
            <a:chOff x="2788" y="690"/>
            <a:chExt cx="2382" cy="438"/>
          </a:xfrm>
        </p:grpSpPr>
        <p:sp>
          <p:nvSpPr>
            <p:cNvPr id="17472" name="Text Box 28"/>
            <p:cNvSpPr txBox="1"/>
            <p:nvPr/>
          </p:nvSpPr>
          <p:spPr>
            <a:xfrm>
              <a:off x="2884" y="690"/>
              <a:ext cx="2286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CEO</a:t>
              </a:r>
              <a:r>
                <a: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CBO</a:t>
              </a:r>
              <a:r>
                <a: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CBO </a:t>
              </a:r>
              <a:endPara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7473" name="Line 29"/>
            <p:cNvSpPr/>
            <p:nvPr/>
          </p:nvSpPr>
          <p:spPr>
            <a:xfrm flipH="1">
              <a:off x="2788" y="1128"/>
              <a:ext cx="60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</p:grpSp>
      <p:grpSp>
        <p:nvGrpSpPr>
          <p:cNvPr id="698398" name="Group 30"/>
          <p:cNvGrpSpPr/>
          <p:nvPr/>
        </p:nvGrpSpPr>
        <p:grpSpPr>
          <a:xfrm>
            <a:off x="2779713" y="1916113"/>
            <a:ext cx="2089150" cy="3132137"/>
            <a:chOff x="2545" y="1231"/>
            <a:chExt cx="1426" cy="1973"/>
          </a:xfrm>
        </p:grpSpPr>
        <p:grpSp>
          <p:nvGrpSpPr>
            <p:cNvPr id="17464" name="Group 31"/>
            <p:cNvGrpSpPr/>
            <p:nvPr/>
          </p:nvGrpSpPr>
          <p:grpSpPr>
            <a:xfrm>
              <a:off x="3307" y="1231"/>
              <a:ext cx="664" cy="1973"/>
              <a:chOff x="3307" y="1231"/>
              <a:chExt cx="664" cy="1973"/>
            </a:xfrm>
          </p:grpSpPr>
          <p:sp>
            <p:nvSpPr>
              <p:cNvPr id="17466" name="Text Box 32"/>
              <p:cNvSpPr txBox="1"/>
              <p:nvPr/>
            </p:nvSpPr>
            <p:spPr>
              <a:xfrm>
                <a:off x="3307" y="1231"/>
                <a:ext cx="260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67" name="Text Box 33"/>
              <p:cNvSpPr txBox="1"/>
              <p:nvPr/>
            </p:nvSpPr>
            <p:spPr>
              <a:xfrm>
                <a:off x="3385" y="2839"/>
                <a:ext cx="199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68" name="Rectangle 34"/>
              <p:cNvSpPr/>
              <p:nvPr/>
            </p:nvSpPr>
            <p:spPr>
              <a:xfrm>
                <a:off x="3709" y="1714"/>
                <a:ext cx="26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69" name="Rectangle 35"/>
              <p:cNvSpPr/>
              <p:nvPr/>
            </p:nvSpPr>
            <p:spPr>
              <a:xfrm>
                <a:off x="3721" y="1906"/>
                <a:ext cx="20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70" name="Rectangle 36"/>
              <p:cNvSpPr/>
              <p:nvPr/>
            </p:nvSpPr>
            <p:spPr>
              <a:xfrm>
                <a:off x="3709" y="2110"/>
                <a:ext cx="26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71" name="Rectangle 37"/>
              <p:cNvSpPr/>
              <p:nvPr/>
            </p:nvSpPr>
            <p:spPr>
              <a:xfrm>
                <a:off x="3733" y="2290"/>
                <a:ext cx="20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465" name="Rectangle 38"/>
            <p:cNvSpPr/>
            <p:nvPr/>
          </p:nvSpPr>
          <p:spPr>
            <a:xfrm>
              <a:off x="2545" y="2141"/>
              <a:ext cx="11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endParaRPr lang="zh-CN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98407" name="Group 39"/>
          <p:cNvGrpSpPr/>
          <p:nvPr/>
        </p:nvGrpSpPr>
        <p:grpSpPr>
          <a:xfrm>
            <a:off x="3575050" y="1741488"/>
            <a:ext cx="5173663" cy="2463800"/>
            <a:chOff x="2538" y="1097"/>
            <a:chExt cx="3350" cy="1552"/>
          </a:xfrm>
        </p:grpSpPr>
        <p:sp>
          <p:nvSpPr>
            <p:cNvPr id="17454" name="Text Box 40"/>
            <p:cNvSpPr txBox="1"/>
            <p:nvPr/>
          </p:nvSpPr>
          <p:spPr>
            <a:xfrm>
              <a:off x="2538" y="1525"/>
              <a:ext cx="772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</a:t>
              </a:r>
              <a:r>
                <a:rPr lang="en-US" altLang="zh-CN" sz="2000" b="1" i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000" b="1" baseline="-25000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CBO</a:t>
              </a:r>
              <a:endPara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55" name="AutoShape 41"/>
            <p:cNvSpPr/>
            <p:nvPr/>
          </p:nvSpPr>
          <p:spPr>
            <a:xfrm>
              <a:off x="4437" y="1097"/>
              <a:ext cx="1451" cy="996"/>
            </a:xfrm>
            <a:prstGeom prst="wedgeRectCallout">
              <a:avLst>
                <a:gd name="adj1" fmla="val -146278"/>
                <a:gd name="adj2" fmla="val 10315"/>
              </a:avLst>
            </a:prstGeom>
            <a:solidFill>
              <a:srgbClr val="CC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根据分配关系，收集的电子为电流 </a:t>
              </a:r>
              <a:r>
                <a:rPr lang="zh-CN" altLang="en-US" sz="24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</a:t>
              </a:r>
              <a:r>
                <a:rPr lang="en-US" altLang="zh-CN" sz="2400" b="1" i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CBO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lang="zh-CN" altLang="en-US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56" name="Oval 42"/>
            <p:cNvSpPr/>
            <p:nvPr/>
          </p:nvSpPr>
          <p:spPr>
            <a:xfrm>
              <a:off x="2783" y="2196"/>
              <a:ext cx="45" cy="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57" name="Line 43"/>
            <p:cNvSpPr/>
            <p:nvPr/>
          </p:nvSpPr>
          <p:spPr>
            <a:xfrm flipV="1">
              <a:off x="2811" y="1728"/>
              <a:ext cx="0" cy="4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7458" name="Oval 44"/>
            <p:cNvSpPr/>
            <p:nvPr/>
          </p:nvSpPr>
          <p:spPr>
            <a:xfrm>
              <a:off x="2914" y="2196"/>
              <a:ext cx="45" cy="45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59" name="Line 45"/>
            <p:cNvSpPr/>
            <p:nvPr/>
          </p:nvSpPr>
          <p:spPr>
            <a:xfrm flipH="1" flipV="1">
              <a:off x="2954" y="1716"/>
              <a:ext cx="0" cy="4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17460" name="Oval 46"/>
            <p:cNvSpPr/>
            <p:nvPr/>
          </p:nvSpPr>
          <p:spPr>
            <a:xfrm>
              <a:off x="2784" y="2604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61" name="Line 47"/>
            <p:cNvSpPr/>
            <p:nvPr/>
          </p:nvSpPr>
          <p:spPr>
            <a:xfrm flipV="1">
              <a:off x="2812" y="2220"/>
              <a:ext cx="0" cy="3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62" name="Oval 48"/>
            <p:cNvSpPr/>
            <p:nvPr/>
          </p:nvSpPr>
          <p:spPr>
            <a:xfrm>
              <a:off x="2914" y="2604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63" name="Line 49"/>
            <p:cNvSpPr/>
            <p:nvPr/>
          </p:nvSpPr>
          <p:spPr>
            <a:xfrm flipV="1">
              <a:off x="2942" y="2220"/>
              <a:ext cx="0" cy="3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7428" name="Line 50"/>
          <p:cNvSpPr/>
          <p:nvPr/>
        </p:nvSpPr>
        <p:spPr>
          <a:xfrm>
            <a:off x="3200400" y="3867150"/>
            <a:ext cx="1336675" cy="0"/>
          </a:xfrm>
          <a:prstGeom prst="line">
            <a:avLst/>
          </a:prstGeom>
          <a:ln w="317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9" name="Line 51"/>
          <p:cNvSpPr/>
          <p:nvPr/>
        </p:nvSpPr>
        <p:spPr>
          <a:xfrm>
            <a:off x="3200400" y="3048000"/>
            <a:ext cx="1336675" cy="0"/>
          </a:xfrm>
          <a:prstGeom prst="line">
            <a:avLst/>
          </a:prstGeom>
          <a:ln w="317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698420" name="Group 52"/>
          <p:cNvGrpSpPr/>
          <p:nvPr/>
        </p:nvGrpSpPr>
        <p:grpSpPr>
          <a:xfrm>
            <a:off x="611188" y="3357563"/>
            <a:ext cx="3228975" cy="2393950"/>
            <a:chOff x="594" y="2124"/>
            <a:chExt cx="2105" cy="1508"/>
          </a:xfrm>
        </p:grpSpPr>
        <p:grpSp>
          <p:nvGrpSpPr>
            <p:cNvPr id="17448" name="Group 53"/>
            <p:cNvGrpSpPr/>
            <p:nvPr/>
          </p:nvGrpSpPr>
          <p:grpSpPr>
            <a:xfrm>
              <a:off x="594" y="2190"/>
              <a:ext cx="2105" cy="1442"/>
              <a:chOff x="594" y="2190"/>
              <a:chExt cx="2105" cy="1442"/>
            </a:xfrm>
          </p:grpSpPr>
          <p:sp>
            <p:nvSpPr>
              <p:cNvPr id="17450" name="AutoShape 54"/>
              <p:cNvSpPr/>
              <p:nvPr/>
            </p:nvSpPr>
            <p:spPr>
              <a:xfrm>
                <a:off x="594" y="2866"/>
                <a:ext cx="1378" cy="766"/>
              </a:xfrm>
              <a:prstGeom prst="wedgeRectCallout">
                <a:avLst>
                  <a:gd name="adj1" fmla="val 98079"/>
                  <a:gd name="adj2" fmla="val -131347"/>
                </a:avLst>
              </a:prstGeom>
              <a:solidFill>
                <a:srgbClr val="CCFFCC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进入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r>
                  <a:rPr lang="zh-CN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区，参与复合的电子</a:t>
                </a:r>
                <a:r>
                  <a:rPr lang="zh-CN" altLang="en-US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为电流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400" b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CBO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endPara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7451" name="Oval 55"/>
              <p:cNvSpPr/>
              <p:nvPr/>
            </p:nvSpPr>
            <p:spPr>
              <a:xfrm>
                <a:off x="2640" y="219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254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52" name="Oval 56"/>
              <p:cNvSpPr/>
              <p:nvPr/>
            </p:nvSpPr>
            <p:spPr>
              <a:xfrm>
                <a:off x="2654" y="26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453" name="Line 57"/>
              <p:cNvSpPr/>
              <p:nvPr/>
            </p:nvSpPr>
            <p:spPr>
              <a:xfrm flipV="1">
                <a:off x="2682" y="2232"/>
                <a:ext cx="0" cy="36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7449" name="Freeform 58"/>
            <p:cNvSpPr/>
            <p:nvPr/>
          </p:nvSpPr>
          <p:spPr>
            <a:xfrm>
              <a:off x="2580" y="2124"/>
              <a:ext cx="72" cy="60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0" y="0"/>
                </a:cxn>
              </a:cxnLst>
              <a:pathLst>
                <a:path w="96" h="84">
                  <a:moveTo>
                    <a:pt x="96" y="84"/>
                  </a:moveTo>
                  <a:cubicBezTo>
                    <a:pt x="56" y="49"/>
                    <a:pt x="16" y="14"/>
                    <a:pt x="0" y="0"/>
                  </a:cubicBezTo>
                </a:path>
              </a:pathLst>
            </a:custGeom>
            <a:noFill/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431" name="Rectangle 59"/>
          <p:cNvSpPr/>
          <p:nvPr/>
        </p:nvSpPr>
        <p:spPr>
          <a:xfrm>
            <a:off x="3709988" y="4591050"/>
            <a:ext cx="334962" cy="13335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32" name="Rectangle 60"/>
          <p:cNvSpPr/>
          <p:nvPr/>
        </p:nvSpPr>
        <p:spPr>
          <a:xfrm>
            <a:off x="3727450" y="2343150"/>
            <a:ext cx="334963" cy="13335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33" name="Rectangle 61"/>
          <p:cNvSpPr/>
          <p:nvPr/>
        </p:nvSpPr>
        <p:spPr>
          <a:xfrm rot="-5400000">
            <a:off x="2957513" y="3471863"/>
            <a:ext cx="361950" cy="12382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98430" name="Group 62"/>
          <p:cNvGrpSpPr/>
          <p:nvPr/>
        </p:nvGrpSpPr>
        <p:grpSpPr>
          <a:xfrm>
            <a:off x="468313" y="1412875"/>
            <a:ext cx="3289300" cy="1958975"/>
            <a:chOff x="364" y="890"/>
            <a:chExt cx="2244" cy="1234"/>
          </a:xfrm>
        </p:grpSpPr>
        <p:sp>
          <p:nvSpPr>
            <p:cNvPr id="17444" name="Text Box 63"/>
            <p:cNvSpPr txBox="1"/>
            <p:nvPr/>
          </p:nvSpPr>
          <p:spPr>
            <a:xfrm>
              <a:off x="2131" y="1531"/>
              <a:ext cx="477" cy="2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lang="en-US" altLang="zh-CN" sz="2000" b="1" baseline="-25000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CBO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45" name="AutoShape 64"/>
            <p:cNvSpPr/>
            <p:nvPr/>
          </p:nvSpPr>
          <p:spPr>
            <a:xfrm>
              <a:off x="364" y="890"/>
              <a:ext cx="1274" cy="536"/>
            </a:xfrm>
            <a:prstGeom prst="wedgeRectCallout">
              <a:avLst>
                <a:gd name="adj1" fmla="val 112324"/>
                <a:gd name="adj2" fmla="val 120111"/>
              </a:avLst>
            </a:prstGeom>
            <a:solidFill>
              <a:srgbClr val="CCFFCC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集电结反偏有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CBO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46" name="Oval 65"/>
            <p:cNvSpPr/>
            <p:nvPr/>
          </p:nvSpPr>
          <p:spPr>
            <a:xfrm>
              <a:off x="2487" y="1776"/>
              <a:ext cx="57" cy="57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wrap="none"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447" name="Line 66"/>
            <p:cNvSpPr/>
            <p:nvPr/>
          </p:nvSpPr>
          <p:spPr>
            <a:xfrm>
              <a:off x="2520" y="1848"/>
              <a:ext cx="72" cy="27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98435" name="Rectangle 67"/>
          <p:cNvSpPr/>
          <p:nvPr/>
        </p:nvSpPr>
        <p:spPr>
          <a:xfrm>
            <a:off x="1876425" y="3513138"/>
            <a:ext cx="10429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8436" name="Group 68"/>
          <p:cNvGrpSpPr/>
          <p:nvPr/>
        </p:nvGrpSpPr>
        <p:grpSpPr>
          <a:xfrm>
            <a:off x="3203575" y="2800350"/>
            <a:ext cx="1335088" cy="1504950"/>
            <a:chOff x="732" y="2532"/>
            <a:chExt cx="648" cy="1104"/>
          </a:xfrm>
        </p:grpSpPr>
        <p:sp>
          <p:nvSpPr>
            <p:cNvPr id="17438" name="Line 69"/>
            <p:cNvSpPr/>
            <p:nvPr/>
          </p:nvSpPr>
          <p:spPr>
            <a:xfrm flipH="1">
              <a:off x="876" y="2556"/>
              <a:ext cx="0" cy="912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9" name="Line 70"/>
            <p:cNvSpPr/>
            <p:nvPr/>
          </p:nvSpPr>
          <p:spPr>
            <a:xfrm>
              <a:off x="1260" y="2532"/>
              <a:ext cx="0" cy="936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0" name="Line 71"/>
            <p:cNvSpPr/>
            <p:nvPr/>
          </p:nvSpPr>
          <p:spPr>
            <a:xfrm flipH="1">
              <a:off x="732" y="3468"/>
              <a:ext cx="144" cy="0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1" name="Line 72"/>
            <p:cNvSpPr/>
            <p:nvPr/>
          </p:nvSpPr>
          <p:spPr>
            <a:xfrm flipH="1">
              <a:off x="1248" y="3456"/>
              <a:ext cx="132" cy="0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2" name="Line 73"/>
            <p:cNvSpPr/>
            <p:nvPr/>
          </p:nvSpPr>
          <p:spPr>
            <a:xfrm>
              <a:off x="744" y="3456"/>
              <a:ext cx="312" cy="168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3" name="Line 74"/>
            <p:cNvSpPr/>
            <p:nvPr/>
          </p:nvSpPr>
          <p:spPr>
            <a:xfrm flipH="1">
              <a:off x="1056" y="3468"/>
              <a:ext cx="312" cy="168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98443" name="Rectangle 75"/>
          <p:cNvSpPr/>
          <p:nvPr/>
        </p:nvSpPr>
        <p:spPr>
          <a:xfrm>
            <a:off x="3232150" y="4222750"/>
            <a:ext cx="1243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(1+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) </a:t>
            </a:r>
            <a:r>
              <a:rPr lang="en-US" altLang="zh-CN" sz="2000" b="1" i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000" b="1" baseline="-25000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CBO</a:t>
            </a:r>
            <a:endParaRPr lang="en-US" altLang="zh-CN" sz="2000" b="1" baseline="-25000" dirty="0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9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35" grpId="0"/>
      <p:bldP spid="6984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9394" name="Text Box 2"/>
          <p:cNvSpPr txBox="1"/>
          <p:nvPr/>
        </p:nvSpPr>
        <p:spPr>
          <a:xfrm>
            <a:off x="611188" y="981075"/>
            <a:ext cx="6438900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集电极最大允许电流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CM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395" name="Text Box 3"/>
          <p:cNvSpPr txBox="1"/>
          <p:nvPr/>
        </p:nvSpPr>
        <p:spPr>
          <a:xfrm>
            <a:off x="468313" y="1557338"/>
            <a:ext cx="7853362" cy="1066800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indent="571500" algn="l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↓→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当值下降到正常值的三分之二时的集电极电流即为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CM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99396" name="Text Box 4"/>
          <p:cNvSpPr txBox="1"/>
          <p:nvPr/>
        </p:nvSpPr>
        <p:spPr>
          <a:xfrm>
            <a:off x="539750" y="404813"/>
            <a:ext cx="32353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⑶ 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极限参数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397" name="Text Box 5"/>
          <p:cNvSpPr txBox="1"/>
          <p:nvPr/>
        </p:nvSpPr>
        <p:spPr>
          <a:xfrm>
            <a:off x="539750" y="2492375"/>
            <a:ext cx="6632575" cy="579438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集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射极反向击穿电压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(BR)CEO</a:t>
            </a:r>
            <a:endParaRPr lang="en-US" altLang="zh-CN" b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398" name="Rectangle 6"/>
          <p:cNvSpPr/>
          <p:nvPr/>
        </p:nvSpPr>
        <p:spPr>
          <a:xfrm>
            <a:off x="250825" y="3068638"/>
            <a:ext cx="8893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基极开路时集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射极之间的击穿电压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(BR)CEO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9399" name="Text Box 7"/>
          <p:cNvSpPr txBox="1"/>
          <p:nvPr/>
        </p:nvSpPr>
        <p:spPr>
          <a:xfrm>
            <a:off x="468313" y="3573463"/>
            <a:ext cx="6438900" cy="57943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③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集电极最大允许耗散功率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CM</a:t>
            </a:r>
            <a:endParaRPr lang="en-US" altLang="zh-CN" b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400" name="Text Box 8"/>
          <p:cNvSpPr txBox="1"/>
          <p:nvPr/>
        </p:nvSpPr>
        <p:spPr>
          <a:xfrm>
            <a:off x="323850" y="4076700"/>
            <a:ext cx="6983413" cy="519113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 indent="666750"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晶体管允许结温下的最大热损耗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401" name="Rectangle 9"/>
          <p:cNvSpPr/>
          <p:nvPr/>
        </p:nvSpPr>
        <p:spPr>
          <a:xfrm>
            <a:off x="250825" y="4508500"/>
            <a:ext cx="56403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使用晶体管时：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≤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CM </a:t>
            </a:r>
            <a:r>
              <a:rPr lang="zh-CN" altLang="en-US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endParaRPr lang="zh-CN" altLang="en-US" b="1" baseline="-250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402" name="Rectangle 10"/>
          <p:cNvSpPr/>
          <p:nvPr/>
        </p:nvSpPr>
        <p:spPr>
          <a:xfrm>
            <a:off x="3203575" y="5081588"/>
            <a:ext cx="36845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CE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≤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(BR)CEO</a:t>
            </a:r>
            <a:r>
              <a:rPr lang="zh-CN" altLang="en-US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endParaRPr lang="zh-CN" altLang="en-US" b="1" baseline="-250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9403" name="Rectangle 11"/>
          <p:cNvSpPr/>
          <p:nvPr/>
        </p:nvSpPr>
        <p:spPr>
          <a:xfrm>
            <a:off x="3203575" y="5734050"/>
            <a:ext cx="36242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CE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≤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CM</a:t>
            </a:r>
            <a:endParaRPr lang="en-US" altLang="zh-CN" b="1" baseline="-25000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394" grpId="0"/>
      <p:bldP spid="699395" grpId="0"/>
      <p:bldP spid="699396" grpId="0"/>
      <p:bldP spid="699397" grpId="0"/>
      <p:bldP spid="699398" grpId="0"/>
      <p:bldP spid="699399" grpId="0"/>
      <p:bldP spid="699400" grpId="0"/>
      <p:bldP spid="699401" grpId="0"/>
      <p:bldP spid="699402" grpId="0"/>
      <p:bldP spid="6994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Group 2"/>
          <p:cNvGrpSpPr/>
          <p:nvPr/>
        </p:nvGrpSpPr>
        <p:grpSpPr>
          <a:xfrm>
            <a:off x="2952750" y="890588"/>
            <a:ext cx="5076825" cy="5238750"/>
            <a:chOff x="1608" y="561"/>
            <a:chExt cx="3198" cy="3300"/>
          </a:xfrm>
        </p:grpSpPr>
        <p:sp>
          <p:nvSpPr>
            <p:cNvPr id="19472" name="Text Box 3"/>
            <p:cNvSpPr txBox="1"/>
            <p:nvPr/>
          </p:nvSpPr>
          <p:spPr>
            <a:xfrm>
              <a:off x="1745" y="561"/>
              <a:ext cx="1155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473" name="Line 4"/>
            <p:cNvSpPr/>
            <p:nvPr/>
          </p:nvSpPr>
          <p:spPr>
            <a:xfrm flipV="1">
              <a:off x="1620" y="720"/>
              <a:ext cx="0" cy="27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19474" name="Line 5"/>
            <p:cNvSpPr/>
            <p:nvPr/>
          </p:nvSpPr>
          <p:spPr>
            <a:xfrm rot="5400000">
              <a:off x="1668" y="2940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9475" name="Line 6"/>
            <p:cNvSpPr/>
            <p:nvPr/>
          </p:nvSpPr>
          <p:spPr>
            <a:xfrm rot="5400000">
              <a:off x="1656" y="2354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9476" name="Line 7"/>
            <p:cNvSpPr/>
            <p:nvPr/>
          </p:nvSpPr>
          <p:spPr>
            <a:xfrm rot="5400000">
              <a:off x="1644" y="1740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9477" name="Line 8"/>
            <p:cNvSpPr/>
            <p:nvPr/>
          </p:nvSpPr>
          <p:spPr>
            <a:xfrm rot="5400000">
              <a:off x="1656" y="1164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19478" name="Group 9"/>
            <p:cNvGrpSpPr/>
            <p:nvPr/>
          </p:nvGrpSpPr>
          <p:grpSpPr>
            <a:xfrm>
              <a:off x="1608" y="3432"/>
              <a:ext cx="3198" cy="429"/>
              <a:chOff x="1800" y="3540"/>
              <a:chExt cx="3198" cy="429"/>
            </a:xfrm>
          </p:grpSpPr>
          <p:sp>
            <p:nvSpPr>
              <p:cNvPr id="19485" name="Line 10"/>
              <p:cNvSpPr/>
              <p:nvPr/>
            </p:nvSpPr>
            <p:spPr>
              <a:xfrm flipV="1">
                <a:off x="1800" y="3600"/>
                <a:ext cx="2700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lg"/>
              </a:ln>
            </p:spPr>
          </p:sp>
          <p:sp>
            <p:nvSpPr>
              <p:cNvPr id="19486" name="Line 11"/>
              <p:cNvSpPr/>
              <p:nvPr/>
            </p:nvSpPr>
            <p:spPr>
              <a:xfrm>
                <a:off x="2340" y="3540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487" name="Line 12"/>
              <p:cNvSpPr/>
              <p:nvPr/>
            </p:nvSpPr>
            <p:spPr>
              <a:xfrm>
                <a:off x="2928" y="3540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488" name="Text Box 13"/>
              <p:cNvSpPr txBox="1"/>
              <p:nvPr/>
            </p:nvSpPr>
            <p:spPr>
              <a:xfrm>
                <a:off x="4507" y="3586"/>
                <a:ext cx="491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CE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89" name="Text Box 14"/>
              <p:cNvSpPr txBox="1"/>
              <p:nvPr/>
            </p:nvSpPr>
            <p:spPr>
              <a:xfrm>
                <a:off x="2239" y="3586"/>
                <a:ext cx="106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0" name="Text Box 15"/>
              <p:cNvSpPr txBox="1"/>
              <p:nvPr/>
            </p:nvSpPr>
            <p:spPr>
              <a:xfrm>
                <a:off x="2888" y="3598"/>
                <a:ext cx="106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1" name="Line 16"/>
              <p:cNvSpPr/>
              <p:nvPr/>
            </p:nvSpPr>
            <p:spPr>
              <a:xfrm>
                <a:off x="3480" y="355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492" name="Line 17"/>
              <p:cNvSpPr/>
              <p:nvPr/>
            </p:nvSpPr>
            <p:spPr>
              <a:xfrm>
                <a:off x="4032" y="3552"/>
                <a:ext cx="0" cy="7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19493" name="Text Box 18"/>
              <p:cNvSpPr txBox="1"/>
              <p:nvPr/>
            </p:nvSpPr>
            <p:spPr>
              <a:xfrm>
                <a:off x="3391" y="3604"/>
                <a:ext cx="106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94" name="Text Box 19"/>
              <p:cNvSpPr txBox="1"/>
              <p:nvPr/>
            </p:nvSpPr>
            <p:spPr>
              <a:xfrm>
                <a:off x="3967" y="3586"/>
                <a:ext cx="106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endParaRPr lang="zh-CN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9479" name="Freeform 20"/>
            <p:cNvSpPr/>
            <p:nvPr/>
          </p:nvSpPr>
          <p:spPr>
            <a:xfrm>
              <a:off x="1609" y="3372"/>
              <a:ext cx="2387" cy="131"/>
            </a:xfrm>
            <a:custGeom>
              <a:avLst/>
              <a:gdLst/>
              <a:ahLst/>
              <a:cxnLst>
                <a:cxn ang="0">
                  <a:pos x="19" y="131"/>
                </a:cxn>
                <a:cxn ang="0">
                  <a:pos x="69" y="95"/>
                </a:cxn>
                <a:cxn ang="0">
                  <a:pos x="431" y="24"/>
                </a:cxn>
                <a:cxn ang="0">
                  <a:pos x="2387" y="0"/>
                </a:cxn>
              </a:cxnLst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 cap="flat" cmpd="sng">
              <a:solidFill>
                <a:srgbClr val="993300">
                  <a:alpha val="100000"/>
                </a:srgb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0" name="Freeform 21"/>
            <p:cNvSpPr/>
            <p:nvPr/>
          </p:nvSpPr>
          <p:spPr>
            <a:xfrm>
              <a:off x="1628" y="3000"/>
              <a:ext cx="2308" cy="504"/>
            </a:xfrm>
            <a:custGeom>
              <a:avLst/>
              <a:gdLst/>
              <a:ahLst/>
              <a:cxnLst>
                <a:cxn ang="0">
                  <a:pos x="0" y="504"/>
                </a:cxn>
                <a:cxn ang="0">
                  <a:pos x="15" y="314"/>
                </a:cxn>
                <a:cxn ang="0">
                  <a:pos x="52" y="276"/>
                </a:cxn>
                <a:cxn ang="0">
                  <a:pos x="172" y="156"/>
                </a:cxn>
                <a:cxn ang="0">
                  <a:pos x="340" y="72"/>
                </a:cxn>
                <a:cxn ang="0">
                  <a:pos x="748" y="48"/>
                </a:cxn>
                <a:cxn ang="0">
                  <a:pos x="2308" y="0"/>
                </a:cxn>
              </a:cxnLst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1" name="Freeform 22"/>
            <p:cNvSpPr/>
            <p:nvPr/>
          </p:nvSpPr>
          <p:spPr>
            <a:xfrm>
              <a:off x="1625" y="2556"/>
              <a:ext cx="2299" cy="948"/>
            </a:xfrm>
            <a:custGeom>
              <a:avLst/>
              <a:gdLst/>
              <a:ahLst/>
              <a:cxnLst>
                <a:cxn ang="0">
                  <a:pos x="0" y="948"/>
                </a:cxn>
                <a:cxn ang="0">
                  <a:pos x="55" y="408"/>
                </a:cxn>
                <a:cxn ang="0">
                  <a:pos x="211" y="156"/>
                </a:cxn>
                <a:cxn ang="0">
                  <a:pos x="413" y="69"/>
                </a:cxn>
                <a:cxn ang="0">
                  <a:pos x="1207" y="12"/>
                </a:cxn>
                <a:cxn ang="0">
                  <a:pos x="2299" y="0"/>
                </a:cxn>
              </a:cxnLst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2" name="Freeform 23"/>
            <p:cNvSpPr/>
            <p:nvPr/>
          </p:nvSpPr>
          <p:spPr>
            <a:xfrm>
              <a:off x="1628" y="2088"/>
              <a:ext cx="2260" cy="1380"/>
            </a:xfrm>
            <a:custGeom>
              <a:avLst/>
              <a:gdLst/>
              <a:ahLst/>
              <a:cxnLst>
                <a:cxn ang="0">
                  <a:pos x="0" y="1380"/>
                </a:cxn>
                <a:cxn ang="0">
                  <a:pos x="73" y="525"/>
                </a:cxn>
                <a:cxn ang="0">
                  <a:pos x="155" y="157"/>
                </a:cxn>
                <a:cxn ang="0">
                  <a:pos x="483" y="50"/>
                </a:cxn>
                <a:cxn ang="0">
                  <a:pos x="2260" y="0"/>
                </a:cxn>
              </a:cxnLst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3" name="Freeform 24"/>
            <p:cNvSpPr/>
            <p:nvPr/>
          </p:nvSpPr>
          <p:spPr>
            <a:xfrm>
              <a:off x="1628" y="1680"/>
              <a:ext cx="2224" cy="1788"/>
            </a:xfrm>
            <a:custGeom>
              <a:avLst/>
              <a:gdLst/>
              <a:ahLst/>
              <a:cxnLst>
                <a:cxn ang="0">
                  <a:pos x="0" y="1788"/>
                </a:cxn>
                <a:cxn ang="0">
                  <a:pos x="89" y="754"/>
                </a:cxn>
                <a:cxn ang="0">
                  <a:pos x="112" y="312"/>
                </a:cxn>
                <a:cxn ang="0">
                  <a:pos x="209" y="125"/>
                </a:cxn>
                <a:cxn ang="0">
                  <a:pos x="640" y="36"/>
                </a:cxn>
                <a:cxn ang="0">
                  <a:pos x="2224" y="0"/>
                </a:cxn>
              </a:cxnLst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84" name="Freeform 25"/>
            <p:cNvSpPr/>
            <p:nvPr/>
          </p:nvSpPr>
          <p:spPr>
            <a:xfrm>
              <a:off x="1628" y="1127"/>
              <a:ext cx="2212" cy="2377"/>
            </a:xfrm>
            <a:custGeom>
              <a:avLst/>
              <a:gdLst/>
              <a:ahLst/>
              <a:cxnLst>
                <a:cxn ang="0">
                  <a:pos x="0" y="2377"/>
                </a:cxn>
                <a:cxn ang="0">
                  <a:pos x="93" y="1248"/>
                </a:cxn>
                <a:cxn ang="0">
                  <a:pos x="186" y="369"/>
                </a:cxn>
                <a:cxn ang="0">
                  <a:pos x="532" y="61"/>
                </a:cxn>
                <a:cxn ang="0">
                  <a:pos x="2212" y="1"/>
                </a:cxn>
              </a:cxnLst>
              <a:pathLst>
                <a:path w="2212" h="2377">
                  <a:moveTo>
                    <a:pt x="0" y="2377"/>
                  </a:moveTo>
                  <a:cubicBezTo>
                    <a:pt x="15" y="2189"/>
                    <a:pt x="62" y="1583"/>
                    <a:pt x="93" y="1248"/>
                  </a:cubicBezTo>
                  <a:cubicBezTo>
                    <a:pt x="124" y="914"/>
                    <a:pt x="113" y="567"/>
                    <a:pt x="186" y="369"/>
                  </a:cubicBezTo>
                  <a:cubicBezTo>
                    <a:pt x="259" y="171"/>
                    <a:pt x="194" y="122"/>
                    <a:pt x="532" y="61"/>
                  </a:cubicBezTo>
                  <a:cubicBezTo>
                    <a:pt x="870" y="0"/>
                    <a:pt x="1862" y="13"/>
                    <a:pt x="2212" y="1"/>
                  </a:cubicBez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00442" name="Freeform 26"/>
          <p:cNvSpPr/>
          <p:nvPr/>
        </p:nvSpPr>
        <p:spPr>
          <a:xfrm>
            <a:off x="3348038" y="1557338"/>
            <a:ext cx="3505200" cy="3790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4353750" y="1058465625"/>
              </a:cxn>
              <a:cxn ang="0">
                <a:pos x="169354500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pathLst>
              <a:path w="2208" h="2388">
                <a:moveTo>
                  <a:pt x="0" y="0"/>
                </a:moveTo>
                <a:cubicBezTo>
                  <a:pt x="36" y="70"/>
                  <a:pt x="104" y="230"/>
                  <a:pt x="216" y="420"/>
                </a:cubicBezTo>
                <a:cubicBezTo>
                  <a:pt x="328" y="610"/>
                  <a:pt x="540" y="952"/>
                  <a:pt x="672" y="1140"/>
                </a:cubicBezTo>
                <a:cubicBezTo>
                  <a:pt x="804" y="1328"/>
                  <a:pt x="850" y="1394"/>
                  <a:pt x="1008" y="1548"/>
                </a:cubicBezTo>
                <a:cubicBezTo>
                  <a:pt x="1166" y="1702"/>
                  <a:pt x="1420" y="1924"/>
                  <a:pt x="1620" y="2064"/>
                </a:cubicBezTo>
                <a:cubicBezTo>
                  <a:pt x="1820" y="2204"/>
                  <a:pt x="2086" y="2321"/>
                  <a:pt x="2208" y="2388"/>
                </a:cubicBezTo>
              </a:path>
            </a:pathLst>
          </a:custGeom>
          <a:noFill/>
          <a:ln w="38100" cap="flat" cmpd="sng">
            <a:solidFill>
              <a:srgbClr val="0000FF">
                <a:alpha val="100000"/>
              </a:srgbClr>
            </a:solidFill>
            <a:prstDash val="dashDot"/>
            <a:round/>
            <a:headEnd type="none" w="sm" len="sm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700443" name="AutoShape 27"/>
          <p:cNvSpPr/>
          <p:nvPr/>
        </p:nvSpPr>
        <p:spPr>
          <a:xfrm>
            <a:off x="5461000" y="2212975"/>
            <a:ext cx="2541588" cy="639763"/>
          </a:xfrm>
          <a:prstGeom prst="wedgeRoundRectCallout">
            <a:avLst>
              <a:gd name="adj1" fmla="val -91537"/>
              <a:gd name="adj2" fmla="val 113134"/>
              <a:gd name="adj3" fmla="val 16667"/>
            </a:avLst>
          </a:prstGeom>
          <a:solidFill>
            <a:srgbClr val="CCFFCC"/>
          </a:solidFill>
          <a:ln w="1905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CM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CE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en-US" altLang="zh-CN" b="1" baseline="-2500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00444" name="Group 28"/>
          <p:cNvGrpSpPr/>
          <p:nvPr/>
        </p:nvGrpSpPr>
        <p:grpSpPr>
          <a:xfrm>
            <a:off x="2111375" y="1528763"/>
            <a:ext cx="2189163" cy="579437"/>
            <a:chOff x="481" y="435"/>
            <a:chExt cx="1494" cy="365"/>
          </a:xfrm>
        </p:grpSpPr>
        <p:sp>
          <p:nvSpPr>
            <p:cNvPr id="19470" name="Line 29"/>
            <p:cNvSpPr/>
            <p:nvPr/>
          </p:nvSpPr>
          <p:spPr>
            <a:xfrm>
              <a:off x="896" y="792"/>
              <a:ext cx="1079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sm" len="sm"/>
              <a:tailEnd type="none" w="med" len="lg"/>
            </a:ln>
          </p:spPr>
        </p:sp>
        <p:sp>
          <p:nvSpPr>
            <p:cNvPr id="19471" name="Text Box 30"/>
            <p:cNvSpPr txBox="1"/>
            <p:nvPr/>
          </p:nvSpPr>
          <p:spPr>
            <a:xfrm>
              <a:off x="481" y="435"/>
              <a:ext cx="715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CM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00447" name="Group 31"/>
          <p:cNvGrpSpPr/>
          <p:nvPr/>
        </p:nvGrpSpPr>
        <p:grpSpPr>
          <a:xfrm>
            <a:off x="5084763" y="4019550"/>
            <a:ext cx="1600200" cy="2222500"/>
            <a:chOff x="3470" y="2532"/>
            <a:chExt cx="1092" cy="1400"/>
          </a:xfrm>
        </p:grpSpPr>
        <p:sp>
          <p:nvSpPr>
            <p:cNvPr id="19468" name="Line 32"/>
            <p:cNvSpPr/>
            <p:nvPr/>
          </p:nvSpPr>
          <p:spPr>
            <a:xfrm>
              <a:off x="4562" y="2532"/>
              <a:ext cx="0" cy="1260"/>
            </a:xfrm>
            <a:prstGeom prst="line">
              <a:avLst/>
            </a:prstGeom>
            <a:ln w="47625" cap="flat" cmpd="sng">
              <a:solidFill>
                <a:srgbClr val="FF0000"/>
              </a:solidFill>
              <a:prstDash val="dash"/>
              <a:headEnd type="none" w="sm" len="sm"/>
              <a:tailEnd type="none" w="med" len="lg"/>
            </a:ln>
          </p:spPr>
        </p:sp>
        <p:sp>
          <p:nvSpPr>
            <p:cNvPr id="19469" name="Text Box 33"/>
            <p:cNvSpPr txBox="1"/>
            <p:nvPr/>
          </p:nvSpPr>
          <p:spPr>
            <a:xfrm>
              <a:off x="3470" y="3567"/>
              <a:ext cx="109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baseline="-25000" dirty="0">
                  <a:solidFill>
                    <a:srgbClr val="CC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(BR)CEO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00450" name="Freeform 34"/>
          <p:cNvSpPr/>
          <p:nvPr/>
        </p:nvSpPr>
        <p:spPr>
          <a:xfrm>
            <a:off x="2990850" y="2095500"/>
            <a:ext cx="3657600" cy="34480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108367513" y="2147483647"/>
              </a:cxn>
              <a:cxn ang="0">
                <a:pos x="176410938" y="2147483647"/>
              </a:cxn>
              <a:cxn ang="0">
                <a:pos x="246975313" y="2033766888"/>
              </a:cxn>
              <a:cxn ang="0">
                <a:pos x="292338125" y="957659375"/>
              </a:cxn>
              <a:cxn ang="0">
                <a:pos x="612398763" y="17641888"/>
              </a:cxn>
              <a:cxn ang="0">
                <a:pos x="967740000" y="0"/>
              </a:cxn>
              <a:cxn ang="0">
                <a:pos x="1633061250" y="1118949375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635079375" y="2147483647"/>
              </a:cxn>
              <a:cxn ang="0">
                <a:pos x="0" y="2147483647"/>
              </a:cxn>
            </a:cxnLst>
            <a:pathLst>
              <a:path w="2304" h="2172">
                <a:moveTo>
                  <a:pt x="0" y="2172"/>
                </a:moveTo>
                <a:lnTo>
                  <a:pt x="43" y="1680"/>
                </a:lnTo>
                <a:lnTo>
                  <a:pt x="70" y="1226"/>
                </a:lnTo>
                <a:lnTo>
                  <a:pt x="98" y="807"/>
                </a:lnTo>
                <a:lnTo>
                  <a:pt x="116" y="380"/>
                </a:lnTo>
                <a:lnTo>
                  <a:pt x="243" y="7"/>
                </a:lnTo>
                <a:lnTo>
                  <a:pt x="384" y="0"/>
                </a:lnTo>
                <a:lnTo>
                  <a:pt x="648" y="444"/>
                </a:lnTo>
                <a:lnTo>
                  <a:pt x="1104" y="1104"/>
                </a:lnTo>
                <a:lnTo>
                  <a:pt x="1680" y="1632"/>
                </a:lnTo>
                <a:lnTo>
                  <a:pt x="2232" y="1956"/>
                </a:lnTo>
                <a:lnTo>
                  <a:pt x="2304" y="2040"/>
                </a:lnTo>
                <a:lnTo>
                  <a:pt x="252" y="2052"/>
                </a:lnTo>
                <a:lnTo>
                  <a:pt x="0" y="2172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  <a:ln w="38100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sm" len="sm"/>
            <a:tailEnd type="none" w="med" len="lg"/>
          </a:ln>
        </p:spPr>
        <p:txBody>
          <a:bodyPr/>
          <a:p>
            <a:endParaRPr lang="zh-CN" altLang="en-US"/>
          </a:p>
        </p:txBody>
      </p:sp>
      <p:sp>
        <p:nvSpPr>
          <p:cNvPr id="19464" name="Text Box 35"/>
          <p:cNvSpPr txBox="1"/>
          <p:nvPr/>
        </p:nvSpPr>
        <p:spPr>
          <a:xfrm>
            <a:off x="838200" y="3109913"/>
            <a:ext cx="1809750" cy="579437"/>
          </a:xfrm>
          <a:prstGeom prst="rect">
            <a:avLst/>
          </a:prstGeom>
          <a:noFill/>
          <a:ln w="38100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endParaRPr lang="zh-CN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0452" name="AutoShape 36"/>
          <p:cNvSpPr/>
          <p:nvPr/>
        </p:nvSpPr>
        <p:spPr>
          <a:xfrm>
            <a:off x="695325" y="2622550"/>
            <a:ext cx="2220913" cy="636588"/>
          </a:xfrm>
          <a:prstGeom prst="wedgeRoundRectCallout">
            <a:avLst>
              <a:gd name="adj1" fmla="val 87255"/>
              <a:gd name="adj2" fmla="val 175782"/>
              <a:gd name="adj3" fmla="val 16667"/>
            </a:avLst>
          </a:prstGeom>
          <a:solidFill>
            <a:srgbClr val="CCFFFF"/>
          </a:solidFill>
          <a:ln w="15875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wrap="none"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安全工作区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66" name="Rectangle 37"/>
          <p:cNvSpPr/>
          <p:nvPr/>
        </p:nvSpPr>
        <p:spPr>
          <a:xfrm>
            <a:off x="2535238" y="5314950"/>
            <a:ext cx="820737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4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o</a:t>
            </a:r>
            <a:endParaRPr lang="en-US" altLang="zh-CN" sz="44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7" name="Freeform 38"/>
          <p:cNvSpPr/>
          <p:nvPr/>
        </p:nvSpPr>
        <p:spPr>
          <a:xfrm>
            <a:off x="6699250" y="4365625"/>
            <a:ext cx="104775" cy="99695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652157" y="2066493832"/>
              </a:cxn>
              <a:cxn ang="0">
                <a:pos x="70370517" y="0"/>
              </a:cxn>
            </a:cxnLst>
            <a:pathLst>
              <a:path w="156" h="402">
                <a:moveTo>
                  <a:pt x="0" y="396"/>
                </a:moveTo>
                <a:cubicBezTo>
                  <a:pt x="11" y="399"/>
                  <a:pt x="22" y="402"/>
                  <a:pt x="48" y="336"/>
                </a:cubicBezTo>
                <a:cubicBezTo>
                  <a:pt x="74" y="270"/>
                  <a:pt x="138" y="56"/>
                  <a:pt x="156" y="0"/>
                </a:cubicBezTo>
              </a:path>
            </a:pathLst>
          </a:custGeom>
          <a:noFill/>
          <a:ln w="41275" cap="flat" cmpd="sng">
            <a:solidFill>
              <a:srgbClr val="9933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0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0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0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43" grpId="0" animBg="1"/>
      <p:bldP spid="7004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1442" name="Text Box 2"/>
          <p:cNvSpPr txBox="1"/>
          <p:nvPr/>
        </p:nvSpPr>
        <p:spPr>
          <a:xfrm>
            <a:off x="323850" y="473075"/>
            <a:ext cx="30416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⑷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频率参数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1443" name="Text Box 3"/>
          <p:cNvSpPr txBox="1"/>
          <p:nvPr/>
        </p:nvSpPr>
        <p:spPr>
          <a:xfrm>
            <a:off x="287338" y="1074738"/>
            <a:ext cx="8893175" cy="1993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共射截止频率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algn="l">
              <a:lnSpc>
                <a:spcPct val="85000"/>
              </a:lnSpc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晶体管的</a:t>
            </a:r>
            <a:r>
              <a:rPr lang="zh-CN" altLang="en-US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值随频率而发生变化。频率较低时， 值基本不变，频率较高时， </a:t>
            </a:r>
            <a:r>
              <a:rPr lang="zh-CN" altLang="en-US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开始下降，降到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0.707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倍时的频率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称为截止频率</a:t>
            </a:r>
            <a:r>
              <a:rPr lang="en-US" altLang="zh-CN" b="1" i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701444" name="Group 4"/>
          <p:cNvGrpSpPr/>
          <p:nvPr/>
        </p:nvGrpSpPr>
        <p:grpSpPr>
          <a:xfrm>
            <a:off x="4259263" y="3208338"/>
            <a:ext cx="4216400" cy="2862262"/>
            <a:chOff x="3015" y="2021"/>
            <a:chExt cx="2877" cy="1803"/>
          </a:xfrm>
        </p:grpSpPr>
        <p:sp useBgFill="1">
          <p:nvSpPr>
            <p:cNvPr id="20489" name="Text Box 5"/>
            <p:cNvSpPr txBox="1"/>
            <p:nvPr/>
          </p:nvSpPr>
          <p:spPr>
            <a:xfrm>
              <a:off x="3492" y="3546"/>
              <a:ext cx="435" cy="235"/>
            </a:xfrm>
            <a:prstGeom prst="rect">
              <a:avLst/>
            </a:prstGeom>
            <a:ln w="31750">
              <a:noFill/>
            </a:ln>
          </p:spPr>
          <p:txBody>
            <a:bodyPr tIns="10800" rIns="0" bIns="10800"/>
            <a:p>
              <a:pPr algn="just"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0" name="Text Box 6"/>
            <p:cNvSpPr txBox="1"/>
            <p:nvPr/>
          </p:nvSpPr>
          <p:spPr>
            <a:xfrm>
              <a:off x="3492" y="3306"/>
              <a:ext cx="435" cy="235"/>
            </a:xfrm>
            <a:prstGeom prst="rect">
              <a:avLst/>
            </a:prstGeom>
            <a:ln w="31750">
              <a:noFill/>
            </a:ln>
          </p:spPr>
          <p:txBody>
            <a:bodyPr tIns="10800" rIns="0" bIns="10800"/>
            <a:p>
              <a:pPr algn="just"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1" name="Text Box 7"/>
            <p:cNvSpPr txBox="1"/>
            <p:nvPr/>
          </p:nvSpPr>
          <p:spPr>
            <a:xfrm>
              <a:off x="3311" y="2797"/>
              <a:ext cx="443" cy="257"/>
            </a:xfrm>
            <a:prstGeom prst="rect">
              <a:avLst/>
            </a:prstGeom>
            <a:ln w="31750">
              <a:noFill/>
            </a:ln>
          </p:spPr>
          <p:txBody>
            <a:bodyPr tIns="10800" rIns="0" bIns="10800"/>
            <a:p>
              <a:pPr algn="just"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100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2" name="Text Box 8"/>
            <p:cNvSpPr txBox="1"/>
            <p:nvPr/>
          </p:nvSpPr>
          <p:spPr>
            <a:xfrm>
              <a:off x="3408" y="3078"/>
              <a:ext cx="435" cy="235"/>
            </a:xfrm>
            <a:prstGeom prst="rect">
              <a:avLst/>
            </a:prstGeom>
            <a:ln w="31750">
              <a:noFill/>
            </a:ln>
          </p:spPr>
          <p:txBody>
            <a:bodyPr tIns="10800" rIns="0" bIns="10800"/>
            <a:p>
              <a:pPr algn="just"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3" name="Text Box 9"/>
            <p:cNvSpPr txBox="1"/>
            <p:nvPr/>
          </p:nvSpPr>
          <p:spPr>
            <a:xfrm>
              <a:off x="3015" y="2489"/>
              <a:ext cx="832" cy="290"/>
            </a:xfrm>
            <a:prstGeom prst="rect">
              <a:avLst/>
            </a:prstGeom>
            <a:ln w="31750">
              <a:noFill/>
            </a:ln>
          </p:spPr>
          <p:txBody>
            <a:bodyPr tIns="10800" rIns="0" bIns="10800"/>
            <a:p>
              <a:pPr algn="just"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0.707</a:t>
              </a:r>
              <a:r>
                <a:rPr lang="en-US" altLang="zh-CN" sz="2000" b="1" i="1" dirty="0">
                  <a:latin typeface="宋体" panose="02010600030101010101" pitchFamily="2" charset="-122"/>
                </a:rPr>
                <a:t>β</a:t>
              </a:r>
              <a:r>
                <a:rPr lang="en-US" altLang="zh-CN" sz="2000" b="1" baseline="-25000" dirty="0">
                  <a:latin typeface="宋体" panose="02010600030101010101" pitchFamily="2" charset="-122"/>
                </a:rPr>
                <a:t>0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4" name="Text Box 10"/>
            <p:cNvSpPr txBox="1"/>
            <p:nvPr/>
          </p:nvSpPr>
          <p:spPr>
            <a:xfrm>
              <a:off x="4745" y="3199"/>
              <a:ext cx="420" cy="311"/>
            </a:xfrm>
            <a:prstGeom prst="rect">
              <a:avLst/>
            </a:prstGeom>
            <a:ln w="31750">
              <a:noFill/>
            </a:ln>
          </p:spPr>
          <p:txBody>
            <a:bodyPr rIns="0"/>
            <a:p>
              <a:pPr eaLnBrk="0" hangingPunct="0"/>
              <a:r>
                <a:rPr lang="en-US" altLang="zh-CN" sz="2400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400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5" name="Text Box 11"/>
            <p:cNvSpPr txBox="1"/>
            <p:nvPr/>
          </p:nvSpPr>
          <p:spPr>
            <a:xfrm>
              <a:off x="3640" y="2200"/>
              <a:ext cx="477" cy="294"/>
            </a:xfrm>
            <a:prstGeom prst="rect">
              <a:avLst/>
            </a:prstGeom>
            <a:ln w="31750">
              <a:noFill/>
            </a:ln>
          </p:spPr>
          <p:txBody>
            <a:bodyPr/>
            <a:p>
              <a:pPr algn="just" eaLnBrk="0" hangingPunct="0"/>
              <a:r>
                <a:rPr lang="en-US" altLang="zh-CN" sz="2400" b="1" i="1" dirty="0">
                  <a:solidFill>
                    <a:srgbClr val="FF5050"/>
                  </a:solidFill>
                  <a:latin typeface="宋体" panose="02010600030101010101" pitchFamily="2" charset="-122"/>
                </a:rPr>
                <a:t>β</a:t>
              </a:r>
              <a:r>
                <a:rPr lang="en-US" altLang="zh-CN" sz="2400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6" name="Text Box 12"/>
            <p:cNvSpPr txBox="1"/>
            <p:nvPr/>
          </p:nvSpPr>
          <p:spPr>
            <a:xfrm>
              <a:off x="3651" y="3558"/>
              <a:ext cx="2241" cy="266"/>
            </a:xfrm>
            <a:prstGeom prst="rect">
              <a:avLst/>
            </a:prstGeom>
            <a:ln w="31750">
              <a:noFill/>
            </a:ln>
          </p:spPr>
          <p:txBody>
            <a:bodyPr tIns="0"/>
            <a:p>
              <a:pPr algn="just" eaLnBrk="0" hangingPunct="0"/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r>
                <a:rPr lang="en-US" altLang="zh-CN" sz="2000" b="1" baseline="30000" dirty="0">
                  <a:latin typeface="Times New Roman" panose="02020603050405020304" pitchFamily="18" charset="0"/>
                </a:rPr>
                <a:t>4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10</a:t>
              </a:r>
              <a:r>
                <a:rPr lang="en-US" altLang="zh-CN" sz="2000" b="1" baseline="30000" dirty="0">
                  <a:latin typeface="Times New Roman" panose="02020603050405020304" pitchFamily="18" charset="0"/>
                </a:rPr>
                <a:t>5 </a:t>
              </a:r>
              <a:r>
                <a:rPr lang="en-US" altLang="zh-CN" sz="2000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000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r>
                <a:rPr lang="en-US" altLang="zh-CN" sz="2000" b="1" baseline="30000" dirty="0">
                  <a:latin typeface="Times New Roman" panose="02020603050405020304" pitchFamily="18" charset="0"/>
                </a:rPr>
                <a:t>6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10</a:t>
              </a:r>
              <a:r>
                <a:rPr lang="en-US" altLang="zh-CN" sz="2000" b="1" baseline="30000" dirty="0">
                  <a:latin typeface="Times New Roman" panose="02020603050405020304" pitchFamily="18" charset="0"/>
                </a:rPr>
                <a:t>7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10</a:t>
              </a:r>
              <a:r>
                <a:rPr lang="en-US" altLang="zh-CN" sz="2000" b="1" baseline="30000" dirty="0">
                  <a:latin typeface="Times New Roman" panose="02020603050405020304" pitchFamily="18" charset="0"/>
                </a:rPr>
                <a:t>8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latin typeface="Times New Roman" panose="02020603050405020304" pitchFamily="18" charset="0"/>
                </a:rPr>
                <a:t> f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(Hz)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20497" name="Text Box 13"/>
            <p:cNvSpPr txBox="1"/>
            <p:nvPr/>
          </p:nvSpPr>
          <p:spPr>
            <a:xfrm>
              <a:off x="3372" y="2021"/>
              <a:ext cx="213" cy="334"/>
            </a:xfrm>
            <a:prstGeom prst="rect">
              <a:avLst/>
            </a:prstGeom>
            <a:ln w="31750">
              <a:noFill/>
            </a:ln>
          </p:spPr>
          <p:txBody>
            <a:bodyPr rIns="0"/>
            <a:p>
              <a:pPr algn="just" eaLnBrk="0" hangingPunct="0"/>
              <a:r>
                <a:rPr lang="en-US" altLang="zh-CN" sz="2400" b="1" i="1" dirty="0">
                  <a:latin typeface="宋体" panose="02010600030101010101" pitchFamily="2" charset="-122"/>
                </a:rPr>
                <a:t>β</a:t>
              </a:r>
              <a:endParaRPr lang="en-US" altLang="zh-CN" sz="24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20498" name="Line 14"/>
            <p:cNvSpPr/>
            <p:nvPr/>
          </p:nvSpPr>
          <p:spPr>
            <a:xfrm rot="-5400000" flipV="1">
              <a:off x="3014" y="2800"/>
              <a:ext cx="141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9" name="Line 15"/>
            <p:cNvSpPr/>
            <p:nvPr/>
          </p:nvSpPr>
          <p:spPr>
            <a:xfrm rot="-5400000" flipV="1">
              <a:off x="3736" y="3207"/>
              <a:ext cx="0" cy="24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20500" name="Line 16"/>
            <p:cNvSpPr/>
            <p:nvPr/>
          </p:nvSpPr>
          <p:spPr>
            <a:xfrm rot="-5400000" flipV="1">
              <a:off x="3736" y="2906"/>
              <a:ext cx="0" cy="24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20501" name="Line 17"/>
            <p:cNvSpPr/>
            <p:nvPr/>
          </p:nvSpPr>
          <p:spPr>
            <a:xfrm rot="-5400000" flipV="1">
              <a:off x="3729" y="2606"/>
              <a:ext cx="0" cy="24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20502" name="Line 18"/>
            <p:cNvSpPr/>
            <p:nvPr/>
          </p:nvSpPr>
          <p:spPr>
            <a:xfrm rot="-5400000" flipV="1">
              <a:off x="3736" y="2306"/>
              <a:ext cx="0" cy="24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sm" len="sm"/>
            </a:ln>
          </p:spPr>
        </p:sp>
        <p:sp>
          <p:nvSpPr>
            <p:cNvPr id="20503" name="Line 19"/>
            <p:cNvSpPr/>
            <p:nvPr/>
          </p:nvSpPr>
          <p:spPr>
            <a:xfrm>
              <a:off x="3724" y="3516"/>
              <a:ext cx="1608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0504" name="Group 20"/>
            <p:cNvGrpSpPr/>
            <p:nvPr/>
          </p:nvGrpSpPr>
          <p:grpSpPr>
            <a:xfrm>
              <a:off x="4050" y="3498"/>
              <a:ext cx="1133" cy="32"/>
              <a:chOff x="6621" y="11898"/>
              <a:chExt cx="1680" cy="45"/>
            </a:xfrm>
          </p:grpSpPr>
          <p:sp>
            <p:nvSpPr>
              <p:cNvPr id="20509" name="Line 21"/>
              <p:cNvSpPr/>
              <p:nvPr/>
            </p:nvSpPr>
            <p:spPr>
              <a:xfrm>
                <a:off x="6621" y="11898"/>
                <a:ext cx="0" cy="35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20510" name="Line 22"/>
              <p:cNvSpPr/>
              <p:nvPr/>
            </p:nvSpPr>
            <p:spPr>
              <a:xfrm>
                <a:off x="7041" y="11898"/>
                <a:ext cx="0" cy="35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20511" name="Line 23"/>
              <p:cNvSpPr/>
              <p:nvPr/>
            </p:nvSpPr>
            <p:spPr>
              <a:xfrm>
                <a:off x="7461" y="11908"/>
                <a:ext cx="0" cy="35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20512" name="Line 24"/>
              <p:cNvSpPr/>
              <p:nvPr/>
            </p:nvSpPr>
            <p:spPr>
              <a:xfrm>
                <a:off x="7881" y="11898"/>
                <a:ext cx="0" cy="35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sm" len="sm"/>
              </a:ln>
            </p:spPr>
          </p:sp>
          <p:sp>
            <p:nvSpPr>
              <p:cNvPr id="20513" name="Line 25"/>
              <p:cNvSpPr/>
              <p:nvPr/>
            </p:nvSpPr>
            <p:spPr>
              <a:xfrm>
                <a:off x="8301" y="11898"/>
                <a:ext cx="0" cy="35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sm" len="sm"/>
              </a:ln>
            </p:spPr>
          </p:sp>
        </p:grpSp>
        <p:sp>
          <p:nvSpPr>
            <p:cNvPr id="20505" name="Line 26"/>
            <p:cNvSpPr/>
            <p:nvPr/>
          </p:nvSpPr>
          <p:spPr>
            <a:xfrm flipV="1">
              <a:off x="4237" y="2604"/>
              <a:ext cx="0" cy="912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506" name="Freeform 27"/>
            <p:cNvSpPr/>
            <p:nvPr/>
          </p:nvSpPr>
          <p:spPr>
            <a:xfrm>
              <a:off x="3722" y="2498"/>
              <a:ext cx="1170" cy="10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0"/>
                </a:cxn>
                <a:cxn ang="0">
                  <a:pos x="536" y="258"/>
                </a:cxn>
                <a:cxn ang="0">
                  <a:pos x="717" y="549"/>
                </a:cxn>
                <a:cxn ang="0">
                  <a:pos x="830" y="742"/>
                </a:cxn>
              </a:cxnLst>
              <a:pathLst>
                <a:path w="1650" h="1380">
                  <a:moveTo>
                    <a:pt x="0" y="0"/>
                  </a:moveTo>
                  <a:lnTo>
                    <a:pt x="526" y="0"/>
                  </a:lnTo>
                  <a:cubicBezTo>
                    <a:pt x="704" y="80"/>
                    <a:pt x="916" y="310"/>
                    <a:pt x="1066" y="480"/>
                  </a:cubicBezTo>
                  <a:cubicBezTo>
                    <a:pt x="1216" y="650"/>
                    <a:pt x="1329" y="870"/>
                    <a:pt x="1426" y="1020"/>
                  </a:cubicBezTo>
                  <a:cubicBezTo>
                    <a:pt x="1523" y="1170"/>
                    <a:pt x="1615" y="1325"/>
                    <a:pt x="1650" y="1380"/>
                  </a:cubicBezTo>
                </a:path>
              </a:pathLst>
            </a:custGeom>
            <a:noFill/>
            <a:ln w="317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507" name="Line 28"/>
            <p:cNvSpPr/>
            <p:nvPr/>
          </p:nvSpPr>
          <p:spPr>
            <a:xfrm flipH="1">
              <a:off x="3748" y="2616"/>
              <a:ext cx="480" cy="0"/>
            </a:xfrm>
            <a:prstGeom prst="line">
              <a:avLst/>
            </a:prstGeom>
            <a:ln w="12700" cap="flat" cmpd="sng">
              <a:solidFill>
                <a:srgbClr val="339966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0508" name="Line 29"/>
            <p:cNvSpPr/>
            <p:nvPr/>
          </p:nvSpPr>
          <p:spPr>
            <a:xfrm rot="-5400000" flipV="1">
              <a:off x="3736" y="3435"/>
              <a:ext cx="0" cy="24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sm" len="sm"/>
            </a:ln>
          </p:spPr>
        </p:sp>
      </p:grpSp>
      <p:grpSp>
        <p:nvGrpSpPr>
          <p:cNvPr id="701470" name="Group 30"/>
          <p:cNvGrpSpPr/>
          <p:nvPr/>
        </p:nvGrpSpPr>
        <p:grpSpPr>
          <a:xfrm>
            <a:off x="315913" y="3390900"/>
            <a:ext cx="3751262" cy="1776413"/>
            <a:chOff x="216" y="2136"/>
            <a:chExt cx="2400" cy="1119"/>
          </a:xfrm>
        </p:grpSpPr>
        <p:sp>
          <p:nvSpPr>
            <p:cNvPr id="20487" name="Text Box 31"/>
            <p:cNvSpPr txBox="1"/>
            <p:nvPr/>
          </p:nvSpPr>
          <p:spPr>
            <a:xfrm>
              <a:off x="216" y="2136"/>
              <a:ext cx="2400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②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特征频率</a:t>
              </a: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        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值降到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时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20488" name="Rectangle 32"/>
            <p:cNvSpPr/>
            <p:nvPr/>
          </p:nvSpPr>
          <p:spPr>
            <a:xfrm>
              <a:off x="419" y="2890"/>
              <a:ext cx="200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所对应的频率。</a:t>
              </a:r>
              <a:endParaRPr lang="zh-CN" altLang="en-US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701473" name="Line 33"/>
          <p:cNvSpPr/>
          <p:nvPr/>
        </p:nvSpPr>
        <p:spPr>
          <a:xfrm>
            <a:off x="3924300" y="3213100"/>
            <a:ext cx="0" cy="2971800"/>
          </a:xfrm>
          <a:prstGeom prst="line">
            <a:avLst/>
          </a:prstGeom>
          <a:ln w="12700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0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0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2" grpId="0"/>
      <p:bldP spid="7014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 sz="quarter"/>
          </p:nvPr>
        </p:nvSpPr>
        <p:spPr>
          <a:xfrm>
            <a:off x="3779838" y="476250"/>
            <a:ext cx="50038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半导体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三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极管图片</a:t>
            </a:r>
            <a:endParaRPr lang="zh-CN" altLang="en-US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81987" name="Object 3"/>
          <p:cNvGraphicFramePr>
            <a:graphicFrameLocks noChangeAspect="1"/>
          </p:cNvGraphicFramePr>
          <p:nvPr>
            <p:ph sz="quarter" idx="1"/>
          </p:nvPr>
        </p:nvGraphicFramePr>
        <p:xfrm>
          <a:off x="684213" y="981075"/>
          <a:ext cx="3024187" cy="285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228725" imgH="1162050" progId="Paint.Picture">
                  <p:embed/>
                </p:oleObj>
              </mc:Choice>
              <mc:Fallback>
                <p:oleObj name="" r:id="rId1" imgW="1228725" imgH="1162050" progId="Paint.Picture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84213" y="981075"/>
                        <a:ext cx="3024187" cy="28590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427538" y="1484313"/>
          <a:ext cx="3457575" cy="216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1657350" imgH="942975" progId="Paint.Picture">
                  <p:embed/>
                </p:oleObj>
              </mc:Choice>
              <mc:Fallback>
                <p:oleObj name="" r:id="rId3" imgW="1657350" imgH="942975" progId="Paint.Picture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4427538" y="1484313"/>
                        <a:ext cx="3457575" cy="21637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9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827088" y="4005263"/>
          <a:ext cx="2776537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438275" imgH="1057275" progId="Paint.Picture">
                  <p:embed/>
                </p:oleObj>
              </mc:Choice>
              <mc:Fallback>
                <p:oleObj name="" r:id="rId5" imgW="1438275" imgH="1057275" progId="Paint.Picture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827088" y="4005263"/>
                        <a:ext cx="2776537" cy="22447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0" name="Object 6"/>
          <p:cNvGraphicFramePr>
            <a:graphicFrameLocks noChangeAspect="1"/>
          </p:cNvGraphicFramePr>
          <p:nvPr>
            <p:ph sz="quarter" idx="4"/>
          </p:nvPr>
        </p:nvGraphicFramePr>
        <p:xfrm>
          <a:off x="4364038" y="3911600"/>
          <a:ext cx="3448050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228725" imgH="742950" progId="Paint.Picture">
                  <p:embed/>
                </p:oleObj>
              </mc:Choice>
              <mc:Fallback>
                <p:oleObj name="" r:id="rId7" imgW="1228725" imgH="742950" progId="Paint.Picture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4364038" y="3911600"/>
                        <a:ext cx="3448050" cy="22907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2466" name="Text Box 2"/>
          <p:cNvSpPr txBox="1"/>
          <p:nvPr/>
        </p:nvSpPr>
        <p:spPr>
          <a:xfrm>
            <a:off x="227013" y="473075"/>
            <a:ext cx="8593137" cy="5794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4.3.3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三极管的开关特性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——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非门（反相器）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02467" name="Group 3"/>
          <p:cNvGrpSpPr/>
          <p:nvPr/>
        </p:nvGrpSpPr>
        <p:grpSpPr>
          <a:xfrm>
            <a:off x="5514975" y="914400"/>
            <a:ext cx="3405188" cy="3030538"/>
            <a:chOff x="3272" y="564"/>
            <a:chExt cx="2515" cy="2177"/>
          </a:xfrm>
        </p:grpSpPr>
        <p:sp>
          <p:nvSpPr>
            <p:cNvPr id="21598" name="Line 4"/>
            <p:cNvSpPr/>
            <p:nvPr/>
          </p:nvSpPr>
          <p:spPr>
            <a:xfrm flipV="1">
              <a:off x="3682" y="1524"/>
              <a:ext cx="1931" cy="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1599" name="Line 5"/>
            <p:cNvSpPr/>
            <p:nvPr/>
          </p:nvSpPr>
          <p:spPr>
            <a:xfrm flipV="1">
              <a:off x="3692" y="792"/>
              <a:ext cx="0" cy="7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1600" name="Text Box 6"/>
            <p:cNvSpPr txBox="1"/>
            <p:nvPr/>
          </p:nvSpPr>
          <p:spPr>
            <a:xfrm>
              <a:off x="3692" y="564"/>
              <a:ext cx="494" cy="37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601" name="Text Box 7"/>
            <p:cNvSpPr txBox="1"/>
            <p:nvPr/>
          </p:nvSpPr>
          <p:spPr>
            <a:xfrm>
              <a:off x="5422" y="1248"/>
              <a:ext cx="230" cy="32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602" name="Group 8"/>
            <p:cNvGrpSpPr/>
            <p:nvPr/>
          </p:nvGrpSpPr>
          <p:grpSpPr>
            <a:xfrm>
              <a:off x="3692" y="981"/>
              <a:ext cx="1651" cy="576"/>
              <a:chOff x="3408" y="1089"/>
              <a:chExt cx="1524" cy="576"/>
            </a:xfrm>
          </p:grpSpPr>
          <p:sp>
            <p:nvSpPr>
              <p:cNvPr id="21621" name="Line 9"/>
              <p:cNvSpPr/>
              <p:nvPr/>
            </p:nvSpPr>
            <p:spPr>
              <a:xfrm>
                <a:off x="3408" y="1647"/>
                <a:ext cx="42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622" name="Line 10"/>
              <p:cNvSpPr/>
              <p:nvPr/>
            </p:nvSpPr>
            <p:spPr>
              <a:xfrm flipV="1">
                <a:off x="3807" y="1089"/>
                <a:ext cx="0" cy="564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623" name="Line 11"/>
              <p:cNvSpPr/>
              <p:nvPr/>
            </p:nvSpPr>
            <p:spPr>
              <a:xfrm>
                <a:off x="3807" y="1092"/>
                <a:ext cx="636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624" name="Line 12"/>
              <p:cNvSpPr/>
              <p:nvPr/>
            </p:nvSpPr>
            <p:spPr>
              <a:xfrm>
                <a:off x="4434" y="1089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625" name="Line 13"/>
              <p:cNvSpPr/>
              <p:nvPr/>
            </p:nvSpPr>
            <p:spPr>
              <a:xfrm>
                <a:off x="4428" y="1647"/>
                <a:ext cx="504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21603" name="Line 14"/>
            <p:cNvSpPr/>
            <p:nvPr/>
          </p:nvSpPr>
          <p:spPr>
            <a:xfrm flipV="1">
              <a:off x="3709" y="2604"/>
              <a:ext cx="187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1604" name="Line 15"/>
            <p:cNvSpPr/>
            <p:nvPr/>
          </p:nvSpPr>
          <p:spPr>
            <a:xfrm flipV="1">
              <a:off x="3695" y="1776"/>
              <a:ext cx="0" cy="8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21605" name="Text Box 16"/>
            <p:cNvSpPr txBox="1"/>
            <p:nvPr/>
          </p:nvSpPr>
          <p:spPr>
            <a:xfrm>
              <a:off x="3683" y="1656"/>
              <a:ext cx="494" cy="41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606" name="Text Box 17"/>
            <p:cNvSpPr txBox="1"/>
            <p:nvPr/>
          </p:nvSpPr>
          <p:spPr>
            <a:xfrm>
              <a:off x="5461" y="2340"/>
              <a:ext cx="326" cy="32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4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607" name="Group 18"/>
            <p:cNvGrpSpPr/>
            <p:nvPr/>
          </p:nvGrpSpPr>
          <p:grpSpPr>
            <a:xfrm>
              <a:off x="4126" y="1464"/>
              <a:ext cx="689" cy="1124"/>
              <a:chOff x="3809" y="1656"/>
              <a:chExt cx="636" cy="1244"/>
            </a:xfrm>
          </p:grpSpPr>
          <p:sp>
            <p:nvSpPr>
              <p:cNvPr id="21619" name="Line 19"/>
              <p:cNvSpPr/>
              <p:nvPr/>
            </p:nvSpPr>
            <p:spPr>
              <a:xfrm>
                <a:off x="3809" y="1656"/>
                <a:ext cx="0" cy="1244"/>
              </a:xfrm>
              <a:prstGeom prst="line">
                <a:avLst/>
              </a:prstGeom>
              <a:ln w="19050" cap="flat" cmpd="sng">
                <a:solidFill>
                  <a:srgbClr val="339966"/>
                </a:solidFill>
                <a:prstDash val="dash"/>
                <a:headEnd type="none" w="med" len="med"/>
                <a:tailEnd type="none" w="sm" len="lg"/>
              </a:ln>
            </p:spPr>
          </p:sp>
          <p:sp>
            <p:nvSpPr>
              <p:cNvPr id="21620" name="Line 20"/>
              <p:cNvSpPr/>
              <p:nvPr/>
            </p:nvSpPr>
            <p:spPr>
              <a:xfrm>
                <a:off x="4445" y="1656"/>
                <a:ext cx="0" cy="1244"/>
              </a:xfrm>
              <a:prstGeom prst="line">
                <a:avLst/>
              </a:prstGeom>
              <a:ln w="19050" cap="flat" cmpd="sng">
                <a:solidFill>
                  <a:srgbClr val="339966"/>
                </a:solidFill>
                <a:prstDash val="dash"/>
                <a:headEnd type="none" w="med" len="med"/>
                <a:tailEnd type="none" w="sm" len="lg"/>
              </a:ln>
            </p:spPr>
          </p:sp>
        </p:grpSp>
        <p:sp>
          <p:nvSpPr>
            <p:cNvPr id="21608" name="Text Box 21"/>
            <p:cNvSpPr txBox="1"/>
            <p:nvPr/>
          </p:nvSpPr>
          <p:spPr>
            <a:xfrm>
              <a:off x="3478" y="1416"/>
              <a:ext cx="230" cy="32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609" name="Line 22"/>
            <p:cNvSpPr/>
            <p:nvPr/>
          </p:nvSpPr>
          <p:spPr>
            <a:xfrm flipH="1">
              <a:off x="3672" y="984"/>
              <a:ext cx="420" cy="12"/>
            </a:xfrm>
            <a:prstGeom prst="line">
              <a:avLst/>
            </a:prstGeom>
            <a:ln w="9525" cap="flat" cmpd="sng">
              <a:solidFill>
                <a:srgbClr val="339966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1610" name="Text Box 23"/>
            <p:cNvSpPr txBox="1"/>
            <p:nvPr/>
          </p:nvSpPr>
          <p:spPr>
            <a:xfrm>
              <a:off x="3272" y="768"/>
              <a:ext cx="494" cy="37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3V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611" name="Group 24"/>
            <p:cNvGrpSpPr/>
            <p:nvPr/>
          </p:nvGrpSpPr>
          <p:grpSpPr>
            <a:xfrm flipV="1">
              <a:off x="3704" y="2037"/>
              <a:ext cx="1651" cy="576"/>
              <a:chOff x="3408" y="1089"/>
              <a:chExt cx="1524" cy="576"/>
            </a:xfrm>
          </p:grpSpPr>
          <p:sp>
            <p:nvSpPr>
              <p:cNvPr id="21614" name="Line 25"/>
              <p:cNvSpPr/>
              <p:nvPr/>
            </p:nvSpPr>
            <p:spPr>
              <a:xfrm>
                <a:off x="3408" y="1647"/>
                <a:ext cx="420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615" name="Line 26"/>
              <p:cNvSpPr/>
              <p:nvPr/>
            </p:nvSpPr>
            <p:spPr>
              <a:xfrm flipV="1">
                <a:off x="3807" y="1089"/>
                <a:ext cx="0" cy="564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616" name="Line 27"/>
              <p:cNvSpPr/>
              <p:nvPr/>
            </p:nvSpPr>
            <p:spPr>
              <a:xfrm>
                <a:off x="3807" y="1092"/>
                <a:ext cx="636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617" name="Line 28"/>
              <p:cNvSpPr/>
              <p:nvPr/>
            </p:nvSpPr>
            <p:spPr>
              <a:xfrm>
                <a:off x="4434" y="1089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618" name="Line 29"/>
              <p:cNvSpPr/>
              <p:nvPr/>
            </p:nvSpPr>
            <p:spPr>
              <a:xfrm>
                <a:off x="4428" y="1647"/>
                <a:ext cx="504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none" w="sm" len="lg"/>
              </a:ln>
            </p:spPr>
          </p:sp>
        </p:grpSp>
        <p:sp>
          <p:nvSpPr>
            <p:cNvPr id="21612" name="Text Box 30"/>
            <p:cNvSpPr txBox="1"/>
            <p:nvPr/>
          </p:nvSpPr>
          <p:spPr>
            <a:xfrm>
              <a:off x="3502" y="2413"/>
              <a:ext cx="230" cy="32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613" name="Text Box 31"/>
            <p:cNvSpPr txBox="1"/>
            <p:nvPr/>
          </p:nvSpPr>
          <p:spPr>
            <a:xfrm>
              <a:off x="3308" y="1885"/>
              <a:ext cx="494" cy="37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3V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02496" name="Group 32"/>
          <p:cNvGrpSpPr/>
          <p:nvPr/>
        </p:nvGrpSpPr>
        <p:grpSpPr>
          <a:xfrm>
            <a:off x="671513" y="879475"/>
            <a:ext cx="3678237" cy="3186113"/>
            <a:chOff x="254" y="638"/>
            <a:chExt cx="2510" cy="2007"/>
          </a:xfrm>
        </p:grpSpPr>
        <p:sp>
          <p:nvSpPr>
            <p:cNvPr id="21570" name="Line 33"/>
            <p:cNvSpPr/>
            <p:nvPr/>
          </p:nvSpPr>
          <p:spPr>
            <a:xfrm>
              <a:off x="1256" y="1549"/>
              <a:ext cx="0" cy="332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71" name="Line 34"/>
            <p:cNvSpPr/>
            <p:nvPr/>
          </p:nvSpPr>
          <p:spPr>
            <a:xfrm>
              <a:off x="1245" y="1774"/>
              <a:ext cx="298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72" name="Line 35"/>
            <p:cNvSpPr/>
            <p:nvPr/>
          </p:nvSpPr>
          <p:spPr>
            <a:xfrm flipV="1">
              <a:off x="1245" y="1462"/>
              <a:ext cx="298" cy="20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73" name="Oval 36"/>
            <p:cNvSpPr/>
            <p:nvPr/>
          </p:nvSpPr>
          <p:spPr>
            <a:xfrm>
              <a:off x="1471" y="1451"/>
              <a:ext cx="68" cy="68"/>
            </a:xfrm>
            <a:prstGeom prst="ellipse">
              <a:avLst/>
            </a:prstGeom>
            <a:solidFill>
              <a:schemeClr val="tx2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74" name="Line 37"/>
            <p:cNvSpPr/>
            <p:nvPr/>
          </p:nvSpPr>
          <p:spPr>
            <a:xfrm flipH="1">
              <a:off x="886" y="1708"/>
              <a:ext cx="35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75" name="Line 38"/>
            <p:cNvSpPr/>
            <p:nvPr/>
          </p:nvSpPr>
          <p:spPr>
            <a:xfrm>
              <a:off x="1507" y="1515"/>
              <a:ext cx="5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76" name="Line 39"/>
            <p:cNvSpPr/>
            <p:nvPr/>
          </p:nvSpPr>
          <p:spPr>
            <a:xfrm>
              <a:off x="1519" y="1950"/>
              <a:ext cx="0" cy="6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77" name="Line 40"/>
            <p:cNvSpPr/>
            <p:nvPr/>
          </p:nvSpPr>
          <p:spPr>
            <a:xfrm>
              <a:off x="1352" y="2556"/>
              <a:ext cx="346" cy="0"/>
            </a:xfrm>
            <a:prstGeom prst="line">
              <a:avLst/>
            </a:prstGeom>
            <a:ln w="508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78" name="Line 41"/>
            <p:cNvSpPr/>
            <p:nvPr/>
          </p:nvSpPr>
          <p:spPr>
            <a:xfrm flipH="1">
              <a:off x="436" y="1687"/>
              <a:ext cx="161" cy="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79" name="Oval 42"/>
            <p:cNvSpPr/>
            <p:nvPr/>
          </p:nvSpPr>
          <p:spPr>
            <a:xfrm>
              <a:off x="377" y="1662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80" name="Oval 43"/>
            <p:cNvSpPr/>
            <p:nvPr/>
          </p:nvSpPr>
          <p:spPr>
            <a:xfrm>
              <a:off x="2067" y="1465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1581" name="Group 44"/>
            <p:cNvGrpSpPr/>
            <p:nvPr/>
          </p:nvGrpSpPr>
          <p:grpSpPr>
            <a:xfrm>
              <a:off x="1465" y="745"/>
              <a:ext cx="95" cy="770"/>
              <a:chOff x="1465" y="745"/>
              <a:chExt cx="95" cy="770"/>
            </a:xfrm>
          </p:grpSpPr>
          <p:sp>
            <p:nvSpPr>
              <p:cNvPr id="21594" name="Rectangle 45"/>
              <p:cNvSpPr/>
              <p:nvPr/>
            </p:nvSpPr>
            <p:spPr>
              <a:xfrm>
                <a:off x="1465" y="997"/>
                <a:ext cx="95" cy="293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595" name="Line 46"/>
              <p:cNvSpPr/>
              <p:nvPr/>
            </p:nvSpPr>
            <p:spPr>
              <a:xfrm>
                <a:off x="1512" y="1290"/>
                <a:ext cx="0" cy="22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596" name="Line 47"/>
              <p:cNvSpPr/>
              <p:nvPr/>
            </p:nvSpPr>
            <p:spPr>
              <a:xfrm flipV="1">
                <a:off x="1512" y="815"/>
                <a:ext cx="0" cy="18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</p:sp>
          <p:sp>
            <p:nvSpPr>
              <p:cNvPr id="21597" name="Oval 48"/>
              <p:cNvSpPr/>
              <p:nvPr/>
            </p:nvSpPr>
            <p:spPr>
              <a:xfrm>
                <a:off x="1477" y="745"/>
                <a:ext cx="68" cy="6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sm" len="lg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82" name="Text Box 49"/>
            <p:cNvSpPr txBox="1"/>
            <p:nvPr/>
          </p:nvSpPr>
          <p:spPr>
            <a:xfrm>
              <a:off x="1115" y="892"/>
              <a:ext cx="37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83" name="Rectangle 50"/>
            <p:cNvSpPr/>
            <p:nvPr/>
          </p:nvSpPr>
          <p:spPr>
            <a:xfrm rot="5400000">
              <a:off x="700" y="1546"/>
              <a:ext cx="95" cy="29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84" name="Text Box 51"/>
            <p:cNvSpPr txBox="1"/>
            <p:nvPr/>
          </p:nvSpPr>
          <p:spPr>
            <a:xfrm>
              <a:off x="722" y="1286"/>
              <a:ext cx="373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85" name="Text Box 52"/>
            <p:cNvSpPr txBox="1"/>
            <p:nvPr/>
          </p:nvSpPr>
          <p:spPr>
            <a:xfrm>
              <a:off x="254" y="1325"/>
              <a:ext cx="289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86" name="Text Box 53"/>
            <p:cNvSpPr txBox="1"/>
            <p:nvPr/>
          </p:nvSpPr>
          <p:spPr>
            <a:xfrm>
              <a:off x="2000" y="1125"/>
              <a:ext cx="380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87" name="Text Box 54"/>
            <p:cNvSpPr txBox="1"/>
            <p:nvPr/>
          </p:nvSpPr>
          <p:spPr>
            <a:xfrm>
              <a:off x="1547" y="638"/>
              <a:ext cx="121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=3V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88" name="Rectangle 55"/>
            <p:cNvSpPr/>
            <p:nvPr/>
          </p:nvSpPr>
          <p:spPr>
            <a:xfrm flipV="1">
              <a:off x="961" y="1918"/>
              <a:ext cx="95" cy="29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89" name="Line 56"/>
            <p:cNvSpPr/>
            <p:nvPr/>
          </p:nvSpPr>
          <p:spPr>
            <a:xfrm flipV="1">
              <a:off x="1008" y="1693"/>
              <a:ext cx="0" cy="2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90" name="Line 57"/>
            <p:cNvSpPr/>
            <p:nvPr/>
          </p:nvSpPr>
          <p:spPr>
            <a:xfrm>
              <a:off x="1008" y="2211"/>
              <a:ext cx="0" cy="1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21591" name="Oval 58"/>
            <p:cNvSpPr/>
            <p:nvPr/>
          </p:nvSpPr>
          <p:spPr>
            <a:xfrm flipV="1">
              <a:off x="973" y="2395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92" name="Oval 59"/>
            <p:cNvSpPr/>
            <p:nvPr/>
          </p:nvSpPr>
          <p:spPr>
            <a:xfrm flipV="1">
              <a:off x="973" y="1663"/>
              <a:ext cx="68" cy="68"/>
            </a:xfrm>
            <a:prstGeom prst="ellipse">
              <a:avLst/>
            </a:prstGeom>
            <a:solidFill>
              <a:srgbClr val="000000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1593" name="Text Box 60"/>
            <p:cNvSpPr txBox="1"/>
            <p:nvPr/>
          </p:nvSpPr>
          <p:spPr>
            <a:xfrm>
              <a:off x="551" y="2318"/>
              <a:ext cx="61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BB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02525" name="Group 61"/>
          <p:cNvGrpSpPr/>
          <p:nvPr/>
        </p:nvGrpSpPr>
        <p:grpSpPr>
          <a:xfrm>
            <a:off x="2468563" y="4381500"/>
            <a:ext cx="1506537" cy="1928813"/>
            <a:chOff x="1685" y="2760"/>
            <a:chExt cx="1028" cy="1215"/>
          </a:xfrm>
        </p:grpSpPr>
        <p:grpSp>
          <p:nvGrpSpPr>
            <p:cNvPr id="21548" name="Group 62"/>
            <p:cNvGrpSpPr/>
            <p:nvPr/>
          </p:nvGrpSpPr>
          <p:grpSpPr>
            <a:xfrm>
              <a:off x="1744" y="3033"/>
              <a:ext cx="928" cy="942"/>
              <a:chOff x="-3" y="-3"/>
              <a:chExt cx="520" cy="1158"/>
            </a:xfrm>
          </p:grpSpPr>
          <p:grpSp>
            <p:nvGrpSpPr>
              <p:cNvPr id="21550" name="Group 63"/>
              <p:cNvGrpSpPr/>
              <p:nvPr/>
            </p:nvGrpSpPr>
            <p:grpSpPr>
              <a:xfrm>
                <a:off x="0" y="0"/>
                <a:ext cx="514" cy="1152"/>
                <a:chOff x="0" y="0"/>
                <a:chExt cx="514" cy="1152"/>
              </a:xfrm>
            </p:grpSpPr>
            <p:grpSp>
              <p:nvGrpSpPr>
                <p:cNvPr id="21552" name="Group 64"/>
                <p:cNvGrpSpPr/>
                <p:nvPr/>
              </p:nvGrpSpPr>
              <p:grpSpPr>
                <a:xfrm>
                  <a:off x="0" y="0"/>
                  <a:ext cx="264" cy="384"/>
                  <a:chOff x="0" y="0"/>
                  <a:chExt cx="264" cy="384"/>
                </a:xfrm>
              </p:grpSpPr>
              <p:sp>
                <p:nvSpPr>
                  <p:cNvPr id="21568" name="Rectangle 65"/>
                  <p:cNvSpPr/>
                  <p:nvPr/>
                </p:nvSpPr>
                <p:spPr>
                  <a:xfrm>
                    <a:off x="43" y="0"/>
                    <a:ext cx="178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9" name="Rectangle 66"/>
                  <p:cNvSpPr/>
                  <p:nvPr/>
                </p:nvSpPr>
                <p:spPr>
                  <a:xfrm>
                    <a:off x="0" y="0"/>
                    <a:ext cx="264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53" name="Group 67"/>
                <p:cNvGrpSpPr/>
                <p:nvPr/>
              </p:nvGrpSpPr>
              <p:grpSpPr>
                <a:xfrm>
                  <a:off x="264" y="0"/>
                  <a:ext cx="250" cy="384"/>
                  <a:chOff x="264" y="0"/>
                  <a:chExt cx="250" cy="384"/>
                </a:xfrm>
              </p:grpSpPr>
              <p:sp>
                <p:nvSpPr>
                  <p:cNvPr id="21566" name="Rectangle 68"/>
                  <p:cNvSpPr/>
                  <p:nvPr/>
                </p:nvSpPr>
                <p:spPr>
                  <a:xfrm>
                    <a:off x="307" y="0"/>
                    <a:ext cx="164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F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7" name="Rectangle 69"/>
                  <p:cNvSpPr/>
                  <p:nvPr/>
                </p:nvSpPr>
                <p:spPr>
                  <a:xfrm>
                    <a:off x="264" y="0"/>
                    <a:ext cx="250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54" name="Group 70"/>
                <p:cNvGrpSpPr/>
                <p:nvPr/>
              </p:nvGrpSpPr>
              <p:grpSpPr>
                <a:xfrm>
                  <a:off x="0" y="384"/>
                  <a:ext cx="264" cy="384"/>
                  <a:chOff x="0" y="384"/>
                  <a:chExt cx="264" cy="384"/>
                </a:xfrm>
              </p:grpSpPr>
              <p:sp>
                <p:nvSpPr>
                  <p:cNvPr id="21564" name="Rectangle 71"/>
                  <p:cNvSpPr/>
                  <p:nvPr/>
                </p:nvSpPr>
                <p:spPr>
                  <a:xfrm>
                    <a:off x="43" y="384"/>
                    <a:ext cx="178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5" name="Rectangle 72"/>
                  <p:cNvSpPr/>
                  <p:nvPr/>
                </p:nvSpPr>
                <p:spPr>
                  <a:xfrm>
                    <a:off x="0" y="384"/>
                    <a:ext cx="264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55" name="Group 73"/>
                <p:cNvGrpSpPr/>
                <p:nvPr/>
              </p:nvGrpSpPr>
              <p:grpSpPr>
                <a:xfrm>
                  <a:off x="264" y="384"/>
                  <a:ext cx="250" cy="384"/>
                  <a:chOff x="264" y="384"/>
                  <a:chExt cx="250" cy="384"/>
                </a:xfrm>
              </p:grpSpPr>
              <p:sp>
                <p:nvSpPr>
                  <p:cNvPr id="21562" name="Rectangle 74"/>
                  <p:cNvSpPr/>
                  <p:nvPr/>
                </p:nvSpPr>
                <p:spPr>
                  <a:xfrm>
                    <a:off x="307" y="384"/>
                    <a:ext cx="164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3" name="Rectangle 75"/>
                  <p:cNvSpPr/>
                  <p:nvPr/>
                </p:nvSpPr>
                <p:spPr>
                  <a:xfrm>
                    <a:off x="264" y="384"/>
                    <a:ext cx="250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56" name="Group 76"/>
                <p:cNvGrpSpPr/>
                <p:nvPr/>
              </p:nvGrpSpPr>
              <p:grpSpPr>
                <a:xfrm>
                  <a:off x="0" y="768"/>
                  <a:ext cx="264" cy="384"/>
                  <a:chOff x="0" y="768"/>
                  <a:chExt cx="264" cy="384"/>
                </a:xfrm>
              </p:grpSpPr>
              <p:sp>
                <p:nvSpPr>
                  <p:cNvPr id="21560" name="Rectangle 77"/>
                  <p:cNvSpPr/>
                  <p:nvPr/>
                </p:nvSpPr>
                <p:spPr>
                  <a:xfrm>
                    <a:off x="43" y="768"/>
                    <a:ext cx="178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1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61" name="Rectangle 78"/>
                  <p:cNvSpPr/>
                  <p:nvPr/>
                </p:nvSpPr>
                <p:spPr>
                  <a:xfrm>
                    <a:off x="0" y="768"/>
                    <a:ext cx="264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57" name="Group 79"/>
                <p:cNvGrpSpPr/>
                <p:nvPr/>
              </p:nvGrpSpPr>
              <p:grpSpPr>
                <a:xfrm>
                  <a:off x="264" y="768"/>
                  <a:ext cx="250" cy="384"/>
                  <a:chOff x="264" y="768"/>
                  <a:chExt cx="250" cy="384"/>
                </a:xfrm>
              </p:grpSpPr>
              <p:sp>
                <p:nvSpPr>
                  <p:cNvPr id="21558" name="Rectangle 80"/>
                  <p:cNvSpPr/>
                  <p:nvPr/>
                </p:nvSpPr>
                <p:spPr>
                  <a:xfrm>
                    <a:off x="307" y="768"/>
                    <a:ext cx="164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0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59" name="Rectangle 81"/>
                  <p:cNvSpPr/>
                  <p:nvPr/>
                </p:nvSpPr>
                <p:spPr>
                  <a:xfrm>
                    <a:off x="264" y="768"/>
                    <a:ext cx="250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1551" name="Rectangle 82"/>
              <p:cNvSpPr/>
              <p:nvPr/>
            </p:nvSpPr>
            <p:spPr>
              <a:xfrm>
                <a:off x="-3" y="-3"/>
                <a:ext cx="520" cy="1158"/>
              </a:xfrm>
              <a:prstGeom prst="rect">
                <a:avLst/>
              </a:prstGeom>
              <a:noFill/>
              <a:ln w="11176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49" name="Rectangle 83"/>
            <p:cNvSpPr/>
            <p:nvPr/>
          </p:nvSpPr>
          <p:spPr>
            <a:xfrm>
              <a:off x="1685" y="2760"/>
              <a:ext cx="10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② 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真值表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02548" name="Group 84"/>
          <p:cNvGrpSpPr/>
          <p:nvPr/>
        </p:nvGrpSpPr>
        <p:grpSpPr>
          <a:xfrm>
            <a:off x="6513513" y="4397375"/>
            <a:ext cx="2244725" cy="1570038"/>
            <a:chOff x="4445" y="2770"/>
            <a:chExt cx="1532" cy="989"/>
          </a:xfrm>
        </p:grpSpPr>
        <p:grpSp>
          <p:nvGrpSpPr>
            <p:cNvPr id="21540" name="Group 85"/>
            <p:cNvGrpSpPr/>
            <p:nvPr/>
          </p:nvGrpSpPr>
          <p:grpSpPr>
            <a:xfrm>
              <a:off x="4445" y="3196"/>
              <a:ext cx="1532" cy="563"/>
              <a:chOff x="3701" y="2848"/>
              <a:chExt cx="1196" cy="383"/>
            </a:xfrm>
          </p:grpSpPr>
          <p:sp useBgFill="1">
            <p:nvSpPr>
              <p:cNvPr id="21542" name="Text Box 86"/>
              <p:cNvSpPr txBox="1"/>
              <p:nvPr/>
            </p:nvSpPr>
            <p:spPr>
              <a:xfrm>
                <a:off x="3701" y="2940"/>
                <a:ext cx="254" cy="291"/>
              </a:xfrm>
              <a:prstGeom prst="rect">
                <a:avLst/>
              </a:prstGeom>
              <a:ln w="31750">
                <a:noFill/>
              </a:ln>
            </p:spPr>
            <p:txBody>
              <a:bodyPr lIns="0" tIns="0" rIns="0" bIns="0"/>
              <a:p>
                <a:pPr algn="just" eaLnBrk="0" hangingPunct="0">
                  <a:spcBef>
                    <a:spcPts val="1700"/>
                  </a:spcBef>
                  <a:spcAft>
                    <a:spcPts val="1650"/>
                  </a:spcAft>
                  <a:buFont typeface="宋体" panose="02010600030101010101" pitchFamily="2" charset="-122"/>
                </a:pPr>
                <a:r>
                  <a:rPr lang="en-US" altLang="zh-CN" sz="2400" b="1" dirty="0">
                    <a:latin typeface="Times New Roman" panose="02020603050405020304" pitchFamily="18" charset="0"/>
                  </a:rPr>
                  <a:t>A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 useBgFill="1">
            <p:nvSpPr>
              <p:cNvPr id="21543" name="Text Box 87"/>
              <p:cNvSpPr txBox="1"/>
              <p:nvPr/>
            </p:nvSpPr>
            <p:spPr>
              <a:xfrm>
                <a:off x="4689" y="2904"/>
                <a:ext cx="208" cy="260"/>
              </a:xfrm>
              <a:prstGeom prst="rect">
                <a:avLst/>
              </a:prstGeom>
              <a:ln w="31750">
                <a:noFill/>
              </a:ln>
            </p:spPr>
            <p:txBody>
              <a:bodyPr lIns="0" tIns="0" rIns="0" bIns="0"/>
              <a:p>
                <a:pPr algn="just" eaLnBrk="0" hangingPunct="0"/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2" charset="-122"/>
                  </a:rPr>
                  <a:t> F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 useBgFill="1">
            <p:nvSpPr>
              <p:cNvPr id="21544" name="Oval 88"/>
              <p:cNvSpPr/>
              <p:nvPr/>
            </p:nvSpPr>
            <p:spPr>
              <a:xfrm>
                <a:off x="4422" y="3013"/>
                <a:ext cx="63" cy="64"/>
              </a:xfrm>
              <a:prstGeom prst="ellips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 useBgFill="1">
            <p:nvSpPr>
              <p:cNvPr id="21545" name="Rectangle 89"/>
              <p:cNvSpPr/>
              <p:nvPr/>
            </p:nvSpPr>
            <p:spPr>
              <a:xfrm>
                <a:off x="4122" y="2848"/>
                <a:ext cx="294" cy="380"/>
              </a:xfrm>
              <a:prstGeom prst="rect">
                <a:avLst/>
              </a:prstGeom>
              <a:ln w="317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18000" tIns="10800" rIns="18000" bIns="0"/>
              <a:p>
                <a:pPr algn="just" eaLnBrk="0" hangingPunct="0"/>
                <a:r>
                  <a:rPr lang="en-US" altLang="zh-CN" sz="2400" dirty="0">
                    <a:latin typeface="Times New Roman" panose="02020603050405020304" pitchFamily="18" charset="0"/>
                  </a:rPr>
                  <a:t>    1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46" name="Line 90"/>
              <p:cNvSpPr/>
              <p:nvPr/>
            </p:nvSpPr>
            <p:spPr>
              <a:xfrm>
                <a:off x="4493" y="3045"/>
                <a:ext cx="205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47" name="Line 91"/>
              <p:cNvSpPr/>
              <p:nvPr/>
            </p:nvSpPr>
            <p:spPr>
              <a:xfrm>
                <a:off x="3869" y="3033"/>
                <a:ext cx="253" cy="12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1541" name="Rectangle 92"/>
            <p:cNvSpPr/>
            <p:nvPr/>
          </p:nvSpPr>
          <p:spPr>
            <a:xfrm>
              <a:off x="4601" y="2770"/>
              <a:ext cx="12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④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逻辑符号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02557" name="Group 93"/>
          <p:cNvGrpSpPr/>
          <p:nvPr/>
        </p:nvGrpSpPr>
        <p:grpSpPr>
          <a:xfrm>
            <a:off x="468313" y="4365625"/>
            <a:ext cx="1693862" cy="1966913"/>
            <a:chOff x="340" y="2748"/>
            <a:chExt cx="1156" cy="1239"/>
          </a:xfrm>
        </p:grpSpPr>
        <p:grpSp>
          <p:nvGrpSpPr>
            <p:cNvPr id="21518" name="Group 94"/>
            <p:cNvGrpSpPr/>
            <p:nvPr/>
          </p:nvGrpSpPr>
          <p:grpSpPr>
            <a:xfrm>
              <a:off x="340" y="3057"/>
              <a:ext cx="1156" cy="930"/>
              <a:chOff x="-3" y="-3"/>
              <a:chExt cx="520" cy="1158"/>
            </a:xfrm>
          </p:grpSpPr>
          <p:grpSp>
            <p:nvGrpSpPr>
              <p:cNvPr id="21520" name="Group 95"/>
              <p:cNvGrpSpPr/>
              <p:nvPr/>
            </p:nvGrpSpPr>
            <p:grpSpPr>
              <a:xfrm>
                <a:off x="0" y="0"/>
                <a:ext cx="514" cy="1152"/>
                <a:chOff x="0" y="0"/>
                <a:chExt cx="514" cy="1152"/>
              </a:xfrm>
            </p:grpSpPr>
            <p:grpSp>
              <p:nvGrpSpPr>
                <p:cNvPr id="21522" name="Group 96"/>
                <p:cNvGrpSpPr/>
                <p:nvPr/>
              </p:nvGrpSpPr>
              <p:grpSpPr>
                <a:xfrm>
                  <a:off x="0" y="0"/>
                  <a:ext cx="257" cy="384"/>
                  <a:chOff x="0" y="0"/>
                  <a:chExt cx="257" cy="384"/>
                </a:xfrm>
              </p:grpSpPr>
              <p:sp>
                <p:nvSpPr>
                  <p:cNvPr id="21538" name="Rectangle 97"/>
                  <p:cNvSpPr/>
                  <p:nvPr/>
                </p:nvSpPr>
                <p:spPr>
                  <a:xfrm>
                    <a:off x="43" y="0"/>
                    <a:ext cx="171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i="1" dirty="0">
                        <a:latin typeface="Times New Roman" panose="02020603050405020304" pitchFamily="18" charset="0"/>
                      </a:rPr>
                      <a:t>U</a:t>
                    </a:r>
                    <a:r>
                      <a:rPr lang="en-US" altLang="zh-CN" sz="2400" b="1" baseline="-30000" dirty="0">
                        <a:latin typeface="Times New Roman" panose="02020603050405020304" pitchFamily="18" charset="0"/>
                      </a:rPr>
                      <a:t>A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9" name="Rectangle 98"/>
                  <p:cNvSpPr/>
                  <p:nvPr/>
                </p:nvSpPr>
                <p:spPr>
                  <a:xfrm>
                    <a:off x="0" y="0"/>
                    <a:ext cx="257" cy="384"/>
                  </a:xfrm>
                  <a:prstGeom prst="rect">
                    <a:avLst/>
                  </a:prstGeom>
                  <a:noFill/>
                  <a:ln w="7" cap="flat" cmpd="sng">
                    <a:solidFill>
                      <a:srgbClr val="A0A0A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23" name="Group 99"/>
                <p:cNvGrpSpPr/>
                <p:nvPr/>
              </p:nvGrpSpPr>
              <p:grpSpPr>
                <a:xfrm>
                  <a:off x="257" y="0"/>
                  <a:ext cx="257" cy="384"/>
                  <a:chOff x="257" y="0"/>
                  <a:chExt cx="257" cy="384"/>
                </a:xfrm>
              </p:grpSpPr>
              <p:sp>
                <p:nvSpPr>
                  <p:cNvPr id="21536" name="Rectangle 100"/>
                  <p:cNvSpPr/>
                  <p:nvPr/>
                </p:nvSpPr>
                <p:spPr>
                  <a:xfrm>
                    <a:off x="300" y="0"/>
                    <a:ext cx="171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i="1" dirty="0">
                        <a:latin typeface="Times New Roman" panose="02020603050405020304" pitchFamily="18" charset="0"/>
                      </a:rPr>
                      <a:t>U</a:t>
                    </a:r>
                    <a:r>
                      <a:rPr lang="en-US" altLang="zh-CN" sz="2400" b="1" baseline="-30000" dirty="0">
                        <a:latin typeface="Times New Roman" panose="02020603050405020304" pitchFamily="18" charset="0"/>
                      </a:rPr>
                      <a:t>F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7" name="Rectangle 101"/>
                  <p:cNvSpPr/>
                  <p:nvPr/>
                </p:nvSpPr>
                <p:spPr>
                  <a:xfrm>
                    <a:off x="257" y="0"/>
                    <a:ext cx="257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24" name="Group 102"/>
                <p:cNvGrpSpPr/>
                <p:nvPr/>
              </p:nvGrpSpPr>
              <p:grpSpPr>
                <a:xfrm>
                  <a:off x="0" y="384"/>
                  <a:ext cx="257" cy="384"/>
                  <a:chOff x="0" y="384"/>
                  <a:chExt cx="257" cy="384"/>
                </a:xfrm>
              </p:grpSpPr>
              <p:sp>
                <p:nvSpPr>
                  <p:cNvPr id="21534" name="Rectangle 103"/>
                  <p:cNvSpPr/>
                  <p:nvPr/>
                </p:nvSpPr>
                <p:spPr>
                  <a:xfrm>
                    <a:off x="43" y="384"/>
                    <a:ext cx="171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0V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5" name="Rectangle 104"/>
                  <p:cNvSpPr/>
                  <p:nvPr/>
                </p:nvSpPr>
                <p:spPr>
                  <a:xfrm>
                    <a:off x="0" y="384"/>
                    <a:ext cx="257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25" name="Group 105"/>
                <p:cNvGrpSpPr/>
                <p:nvPr/>
              </p:nvGrpSpPr>
              <p:grpSpPr>
                <a:xfrm>
                  <a:off x="257" y="384"/>
                  <a:ext cx="257" cy="384"/>
                  <a:chOff x="257" y="384"/>
                  <a:chExt cx="257" cy="384"/>
                </a:xfrm>
              </p:grpSpPr>
              <p:sp>
                <p:nvSpPr>
                  <p:cNvPr id="21532" name="Rectangle 106"/>
                  <p:cNvSpPr/>
                  <p:nvPr/>
                </p:nvSpPr>
                <p:spPr>
                  <a:xfrm>
                    <a:off x="300" y="384"/>
                    <a:ext cx="171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3V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3" name="Rectangle 107"/>
                  <p:cNvSpPr/>
                  <p:nvPr/>
                </p:nvSpPr>
                <p:spPr>
                  <a:xfrm>
                    <a:off x="257" y="384"/>
                    <a:ext cx="257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26" name="Group 108"/>
                <p:cNvGrpSpPr/>
                <p:nvPr/>
              </p:nvGrpSpPr>
              <p:grpSpPr>
                <a:xfrm>
                  <a:off x="0" y="768"/>
                  <a:ext cx="257" cy="384"/>
                  <a:chOff x="0" y="768"/>
                  <a:chExt cx="257" cy="384"/>
                </a:xfrm>
              </p:grpSpPr>
              <p:sp>
                <p:nvSpPr>
                  <p:cNvPr id="21530" name="Rectangle 109"/>
                  <p:cNvSpPr/>
                  <p:nvPr/>
                </p:nvSpPr>
                <p:spPr>
                  <a:xfrm>
                    <a:off x="43" y="768"/>
                    <a:ext cx="171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3V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31" name="Rectangle 110"/>
                  <p:cNvSpPr/>
                  <p:nvPr/>
                </p:nvSpPr>
                <p:spPr>
                  <a:xfrm>
                    <a:off x="0" y="768"/>
                    <a:ext cx="257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1527" name="Group 111"/>
                <p:cNvGrpSpPr/>
                <p:nvPr/>
              </p:nvGrpSpPr>
              <p:grpSpPr>
                <a:xfrm>
                  <a:off x="257" y="768"/>
                  <a:ext cx="257" cy="384"/>
                  <a:chOff x="257" y="768"/>
                  <a:chExt cx="257" cy="384"/>
                </a:xfrm>
              </p:grpSpPr>
              <p:sp>
                <p:nvSpPr>
                  <p:cNvPr id="21528" name="Rectangle 112"/>
                  <p:cNvSpPr/>
                  <p:nvPr/>
                </p:nvSpPr>
                <p:spPr>
                  <a:xfrm>
                    <a:off x="300" y="768"/>
                    <a:ext cx="171" cy="384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2400" b="1" dirty="0">
                        <a:latin typeface="Times New Roman" panose="02020603050405020304" pitchFamily="18" charset="0"/>
                      </a:rPr>
                      <a:t>0V</a:t>
                    </a:r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2400" b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1529" name="Rectangle 113"/>
                  <p:cNvSpPr/>
                  <p:nvPr/>
                </p:nvSpPr>
                <p:spPr>
                  <a:xfrm>
                    <a:off x="257" y="768"/>
                    <a:ext cx="257" cy="384"/>
                  </a:xfrm>
                  <a:prstGeom prst="rect">
                    <a:avLst/>
                  </a:prstGeom>
                  <a:noFill/>
                  <a:ln w="0" cap="flat" cmpd="sng">
                    <a:solidFill>
                      <a:srgbClr val="0000FF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1521" name="Rectangle 114"/>
              <p:cNvSpPr/>
              <p:nvPr/>
            </p:nvSpPr>
            <p:spPr>
              <a:xfrm>
                <a:off x="-3" y="-3"/>
                <a:ext cx="520" cy="1158"/>
              </a:xfrm>
              <a:prstGeom prst="rect">
                <a:avLst/>
              </a:prstGeom>
              <a:noFill/>
              <a:ln w="11176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19" name="Rectangle 115"/>
            <p:cNvSpPr/>
            <p:nvPr/>
          </p:nvSpPr>
          <p:spPr>
            <a:xfrm>
              <a:off x="413" y="2748"/>
              <a:ext cx="10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① 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分析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02580" name="Group 116"/>
          <p:cNvGrpSpPr/>
          <p:nvPr/>
        </p:nvGrpSpPr>
        <p:grpSpPr>
          <a:xfrm>
            <a:off x="4386263" y="4397375"/>
            <a:ext cx="2068512" cy="1243013"/>
            <a:chOff x="2993" y="2770"/>
            <a:chExt cx="1412" cy="783"/>
          </a:xfrm>
        </p:grpSpPr>
        <p:sp>
          <p:nvSpPr>
            <p:cNvPr id="21516" name="Rectangle 117"/>
            <p:cNvSpPr/>
            <p:nvPr/>
          </p:nvSpPr>
          <p:spPr>
            <a:xfrm>
              <a:off x="2993" y="2770"/>
              <a:ext cx="14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2075" tIns="46038" rIns="92075" bIns="46038">
              <a:spAutoFit/>
            </a:bodyPr>
            <a:p>
              <a:pPr algn="l">
                <a:spcBef>
                  <a:spcPct val="20000"/>
                </a:spcBef>
                <a:buClr>
                  <a:schemeClr val="accent2"/>
                </a:buClr>
                <a:buSzPct val="85000"/>
                <a:buFont typeface="Monotype Sorts" pitchFamily="2" charset="2"/>
              </a:pPr>
              <a:r>
                <a:rPr lang="en-US" altLang="zh-CN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③</a:t>
              </a:r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逻辑表达式</a:t>
              </a: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1517" name="Object 118"/>
            <p:cNvGraphicFramePr>
              <a:graphicFrameLocks noChangeAspect="1"/>
            </p:cNvGraphicFramePr>
            <p:nvPr/>
          </p:nvGraphicFramePr>
          <p:xfrm>
            <a:off x="3231" y="3250"/>
            <a:ext cx="79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462280" imgH="204470" progId="Equation.3">
                    <p:embed/>
                  </p:oleObj>
                </mc:Choice>
                <mc:Fallback>
                  <p:oleObj name="" r:id="rId1" imgW="462280" imgH="204470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31" y="3250"/>
                          <a:ext cx="791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2583" name="Rectangle 119"/>
          <p:cNvSpPr/>
          <p:nvPr/>
        </p:nvSpPr>
        <p:spPr>
          <a:xfrm>
            <a:off x="4597400" y="933450"/>
            <a:ext cx="1544638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p>
            <a:pPr algn="l">
              <a:spcBef>
                <a:spcPct val="20000"/>
              </a:spcBef>
              <a:buClr>
                <a:schemeClr val="accent2"/>
              </a:buClr>
              <a:buSzPct val="85000"/>
              <a:buFont typeface="Monotype Sorts" pitchFamily="2" charset="2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⑤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波形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2584" name="Line 120"/>
          <p:cNvSpPr/>
          <p:nvPr/>
        </p:nvSpPr>
        <p:spPr>
          <a:xfrm>
            <a:off x="4519613" y="990600"/>
            <a:ext cx="0" cy="3143250"/>
          </a:xfrm>
          <a:prstGeom prst="line">
            <a:avLst/>
          </a:prstGeom>
          <a:ln w="9525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702585" name="Line 121"/>
          <p:cNvSpPr/>
          <p:nvPr/>
        </p:nvSpPr>
        <p:spPr>
          <a:xfrm rot="-5400000">
            <a:off x="4614863" y="12700"/>
            <a:ext cx="0" cy="8335963"/>
          </a:xfrm>
          <a:prstGeom prst="line">
            <a:avLst/>
          </a:prstGeom>
          <a:ln w="9525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0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6" grpId="0"/>
      <p:bldP spid="7025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ext Box 2"/>
          <p:cNvSpPr txBox="1"/>
          <p:nvPr/>
        </p:nvSpPr>
        <p:spPr>
          <a:xfrm>
            <a:off x="1125538" y="466725"/>
            <a:ext cx="77025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图示电路中，晶体管均为硅管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800" b="1" i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β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=30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，试分析各晶体管的工作状态。 </a:t>
            </a:r>
            <a:endParaRPr lang="zh-CN" altLang="en-US" sz="28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2531" name="Group 3"/>
          <p:cNvGrpSpPr/>
          <p:nvPr/>
        </p:nvGrpSpPr>
        <p:grpSpPr>
          <a:xfrm>
            <a:off x="323850" y="620713"/>
            <a:ext cx="663575" cy="719137"/>
            <a:chOff x="648" y="3012"/>
            <a:chExt cx="453" cy="453"/>
          </a:xfrm>
        </p:grpSpPr>
        <p:sp useBgFill="1">
          <p:nvSpPr>
            <p:cNvPr id="22559" name="Oval 4"/>
            <p:cNvSpPr/>
            <p:nvPr/>
          </p:nvSpPr>
          <p:spPr>
            <a:xfrm>
              <a:off x="648" y="3012"/>
              <a:ext cx="453" cy="453"/>
            </a:xfrm>
            <a:prstGeom prst="ellips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60" name="Text Box 5"/>
            <p:cNvSpPr txBox="1"/>
            <p:nvPr/>
          </p:nvSpPr>
          <p:spPr>
            <a:xfrm>
              <a:off x="660" y="3048"/>
              <a:ext cx="39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endPara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2532" name="Group 6"/>
          <p:cNvGrpSpPr/>
          <p:nvPr/>
        </p:nvGrpSpPr>
        <p:grpSpPr>
          <a:xfrm>
            <a:off x="257175" y="1538288"/>
            <a:ext cx="2579688" cy="2201862"/>
            <a:chOff x="763" y="1413"/>
            <a:chExt cx="1761" cy="1387"/>
          </a:xfrm>
        </p:grpSpPr>
        <p:sp useBgFill="1">
          <p:nvSpPr>
            <p:cNvPr id="22540" name="Text Box 7"/>
            <p:cNvSpPr txBox="1"/>
            <p:nvPr/>
          </p:nvSpPr>
          <p:spPr>
            <a:xfrm>
              <a:off x="2032" y="1413"/>
              <a:ext cx="492" cy="852"/>
            </a:xfrm>
            <a:prstGeom prst="rect">
              <a:avLst/>
            </a:prstGeom>
            <a:ln w="31750">
              <a:noFill/>
            </a:ln>
          </p:spPr>
          <p:txBody>
            <a:bodyPr lIns="0" tIns="0" rIns="0" bIns="0"/>
            <a:p>
              <a:pPr algn="just" eaLnBrk="0" hangingPunct="0"/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+10V 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1kΩ   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22541" name="Text Box 8"/>
            <p:cNvSpPr txBox="1"/>
            <p:nvPr/>
          </p:nvSpPr>
          <p:spPr>
            <a:xfrm>
              <a:off x="763" y="2089"/>
              <a:ext cx="1116" cy="288"/>
            </a:xfrm>
            <a:prstGeom prst="rect">
              <a:avLst/>
            </a:prstGeom>
            <a:ln w="31750">
              <a:noFill/>
            </a:ln>
          </p:spPr>
          <p:txBody>
            <a:bodyPr lIns="0" tIns="0" rIns="0" bIns="0"/>
            <a:p>
              <a:pPr algn="just" eaLnBrk="0" hangingPunct="0"/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+6V  5kΩ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42" name="Line 9"/>
            <p:cNvSpPr/>
            <p:nvPr/>
          </p:nvSpPr>
          <p:spPr>
            <a:xfrm flipV="1">
              <a:off x="1958" y="1543"/>
              <a:ext cx="0" cy="17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22543" name="Rectangle 10"/>
            <p:cNvSpPr/>
            <p:nvPr/>
          </p:nvSpPr>
          <p:spPr>
            <a:xfrm rot="-5400000">
              <a:off x="1284" y="2244"/>
              <a:ext cx="91" cy="272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44" name="Line 11"/>
            <p:cNvSpPr/>
            <p:nvPr/>
          </p:nvSpPr>
          <p:spPr>
            <a:xfrm rot="-5400000" flipH="1">
              <a:off x="1544" y="2303"/>
              <a:ext cx="3" cy="15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5" name="Line 12"/>
            <p:cNvSpPr/>
            <p:nvPr/>
          </p:nvSpPr>
          <p:spPr>
            <a:xfrm rot="-5400000" flipV="1">
              <a:off x="1133" y="2318"/>
              <a:ext cx="0" cy="12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6" name="Line 13"/>
            <p:cNvSpPr/>
            <p:nvPr/>
          </p:nvSpPr>
          <p:spPr>
            <a:xfrm flipV="1">
              <a:off x="1896" y="2800"/>
              <a:ext cx="168" cy="0"/>
            </a:xfrm>
            <a:prstGeom prst="line">
              <a:avLst/>
            </a:prstGeom>
            <a:ln w="508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7" name="Line 14"/>
            <p:cNvSpPr/>
            <p:nvPr/>
          </p:nvSpPr>
          <p:spPr>
            <a:xfrm flipV="1">
              <a:off x="1807" y="2222"/>
              <a:ext cx="150" cy="9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48" name="Line 15"/>
            <p:cNvSpPr/>
            <p:nvPr/>
          </p:nvSpPr>
          <p:spPr>
            <a:xfrm>
              <a:off x="1799" y="2418"/>
              <a:ext cx="192" cy="9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9" name="Line 16"/>
            <p:cNvSpPr/>
            <p:nvPr/>
          </p:nvSpPr>
          <p:spPr>
            <a:xfrm flipH="1">
              <a:off x="1583" y="2383"/>
              <a:ext cx="216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0" name="Line 17"/>
            <p:cNvSpPr/>
            <p:nvPr/>
          </p:nvSpPr>
          <p:spPr>
            <a:xfrm flipV="1">
              <a:off x="1956" y="1994"/>
              <a:ext cx="0" cy="228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1" name="Line 18"/>
            <p:cNvSpPr/>
            <p:nvPr/>
          </p:nvSpPr>
          <p:spPr>
            <a:xfrm>
              <a:off x="1981" y="2510"/>
              <a:ext cx="0" cy="28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2" name="Line 19"/>
            <p:cNvSpPr/>
            <p:nvPr/>
          </p:nvSpPr>
          <p:spPr>
            <a:xfrm flipH="1">
              <a:off x="1804" y="2229"/>
              <a:ext cx="0" cy="28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53" name="Oval 20"/>
            <p:cNvSpPr/>
            <p:nvPr/>
          </p:nvSpPr>
          <p:spPr>
            <a:xfrm>
              <a:off x="1026" y="2346"/>
              <a:ext cx="55" cy="55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54" name="Oval 21"/>
            <p:cNvSpPr/>
            <p:nvPr/>
          </p:nvSpPr>
          <p:spPr>
            <a:xfrm>
              <a:off x="1929" y="1491"/>
              <a:ext cx="55" cy="55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55" name="Line 22"/>
            <p:cNvSpPr/>
            <p:nvPr/>
          </p:nvSpPr>
          <p:spPr>
            <a:xfrm>
              <a:off x="1543" y="2394"/>
              <a:ext cx="227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6" name="Line 23"/>
            <p:cNvSpPr/>
            <p:nvPr/>
          </p:nvSpPr>
          <p:spPr>
            <a:xfrm>
              <a:off x="1944" y="2040"/>
              <a:ext cx="0" cy="181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 useBgFill="1">
          <p:nvSpPr>
            <p:cNvPr id="22557" name="Rectangle 24"/>
            <p:cNvSpPr/>
            <p:nvPr/>
          </p:nvSpPr>
          <p:spPr>
            <a:xfrm>
              <a:off x="1912" y="1723"/>
              <a:ext cx="90" cy="272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58" name="Rectangle 25"/>
            <p:cNvSpPr/>
            <p:nvPr/>
          </p:nvSpPr>
          <p:spPr>
            <a:xfrm>
              <a:off x="1494" y="2424"/>
              <a:ext cx="2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533" name="Rectangle 26"/>
          <p:cNvSpPr/>
          <p:nvPr/>
        </p:nvSpPr>
        <p:spPr>
          <a:xfrm>
            <a:off x="1173163" y="3778250"/>
            <a:ext cx="55403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(a)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04539" name="Rectangle 27"/>
          <p:cNvSpPr/>
          <p:nvPr/>
        </p:nvSpPr>
        <p:spPr>
          <a:xfrm>
            <a:off x="2916238" y="1541463"/>
            <a:ext cx="9318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4540" name="Text Box 28"/>
          <p:cNvSpPr txBox="1"/>
          <p:nvPr/>
        </p:nvSpPr>
        <p:spPr>
          <a:xfrm>
            <a:off x="3276600" y="1479550"/>
            <a:ext cx="5411788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）因为基极偏置电源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+6V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大于管子的导通电压，故管子的发射结正偏，管子导通，电流：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6" name="Rectangle 29"/>
          <p:cNvSpPr/>
          <p:nvPr/>
        </p:nvSpPr>
        <p:spPr>
          <a:xfrm>
            <a:off x="3359150" y="2986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4542" name="Text Box 30"/>
          <p:cNvSpPr txBox="1"/>
          <p:nvPr/>
        </p:nvSpPr>
        <p:spPr>
          <a:xfrm>
            <a:off x="1042988" y="5516563"/>
            <a:ext cx="75199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因为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CS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，所以管子工作在饱和区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。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04543" name="Object 31"/>
          <p:cNvGraphicFramePr>
            <a:graphicFrameLocks noChangeAspect="1"/>
          </p:cNvGraphicFramePr>
          <p:nvPr/>
        </p:nvGraphicFramePr>
        <p:xfrm>
          <a:off x="2671763" y="2800350"/>
          <a:ext cx="610235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183765" imgH="709930" progId="Equation.3">
                  <p:embed/>
                </p:oleObj>
              </mc:Choice>
              <mc:Fallback>
                <p:oleObj name="" r:id="rId1" imgW="2183765" imgH="70993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71763" y="2800350"/>
                        <a:ext cx="6102350" cy="156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4544" name="Object 32"/>
          <p:cNvGraphicFramePr>
            <a:graphicFrameLocks noChangeAspect="1"/>
          </p:cNvGraphicFramePr>
          <p:nvPr/>
        </p:nvGraphicFramePr>
        <p:xfrm>
          <a:off x="228600" y="4508500"/>
          <a:ext cx="85439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3722370" imgH="452120" progId="Equation.3">
                  <p:embed/>
                </p:oleObj>
              </mc:Choice>
              <mc:Fallback>
                <p:oleObj name="" r:id="rId3" imgW="3722370" imgH="45212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8600" y="4508500"/>
                        <a:ext cx="8543925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39" grpId="0"/>
      <p:bldP spid="704540" grpId="0"/>
      <p:bldP spid="7045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554" name="Group 2"/>
          <p:cNvGrpSpPr/>
          <p:nvPr/>
        </p:nvGrpSpPr>
        <p:grpSpPr>
          <a:xfrm>
            <a:off x="363538" y="506413"/>
            <a:ext cx="2576512" cy="2201862"/>
            <a:chOff x="2072" y="1437"/>
            <a:chExt cx="1758" cy="1387"/>
          </a:xfrm>
        </p:grpSpPr>
        <p:sp useBgFill="1">
          <p:nvSpPr>
            <p:cNvPr id="23582" name="Text Box 3"/>
            <p:cNvSpPr txBox="1"/>
            <p:nvPr/>
          </p:nvSpPr>
          <p:spPr>
            <a:xfrm>
              <a:off x="3291" y="1437"/>
              <a:ext cx="539" cy="852"/>
            </a:xfrm>
            <a:prstGeom prst="rect">
              <a:avLst/>
            </a:prstGeom>
            <a:ln w="31750">
              <a:noFill/>
            </a:ln>
          </p:spPr>
          <p:txBody>
            <a:bodyPr lIns="0" tIns="0" rIns="0" bIns="0"/>
            <a:p>
              <a:pPr algn="just" eaLnBrk="0" hangingPunct="0"/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+10V 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  <a:p>
              <a:pPr algn="just" eaLnBrk="0" hangingPunct="0"/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1kΩ            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23583" name="Text Box 4"/>
            <p:cNvSpPr txBox="1"/>
            <p:nvPr/>
          </p:nvSpPr>
          <p:spPr>
            <a:xfrm>
              <a:off x="2072" y="2125"/>
              <a:ext cx="960" cy="240"/>
            </a:xfrm>
            <a:prstGeom prst="rect">
              <a:avLst/>
            </a:prstGeom>
            <a:ln w="31750">
              <a:noFill/>
            </a:ln>
          </p:spPr>
          <p:txBody>
            <a:bodyPr lIns="0" tIns="0" rIns="0" bIns="0"/>
            <a:p>
              <a:pPr algn="just" eaLnBrk="0" hangingPunct="0"/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-2V  5kΩ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23584" name="Rectangle 5"/>
            <p:cNvSpPr/>
            <p:nvPr/>
          </p:nvSpPr>
          <p:spPr>
            <a:xfrm>
              <a:off x="3202" y="1747"/>
              <a:ext cx="90" cy="272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85" name="Line 6"/>
            <p:cNvSpPr/>
            <p:nvPr/>
          </p:nvSpPr>
          <p:spPr>
            <a:xfrm flipV="1">
              <a:off x="3243" y="1567"/>
              <a:ext cx="0" cy="17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23586" name="Rectangle 7"/>
            <p:cNvSpPr/>
            <p:nvPr/>
          </p:nvSpPr>
          <p:spPr>
            <a:xfrm rot="-5400000">
              <a:off x="2569" y="2268"/>
              <a:ext cx="91" cy="272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87" name="Line 8"/>
            <p:cNvSpPr/>
            <p:nvPr/>
          </p:nvSpPr>
          <p:spPr>
            <a:xfrm rot="-5400000" flipH="1">
              <a:off x="2831" y="2330"/>
              <a:ext cx="4" cy="15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8" name="Line 9"/>
            <p:cNvSpPr/>
            <p:nvPr/>
          </p:nvSpPr>
          <p:spPr>
            <a:xfrm rot="-5400000" flipV="1">
              <a:off x="2418" y="2342"/>
              <a:ext cx="0" cy="12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9" name="Line 10"/>
            <p:cNvSpPr/>
            <p:nvPr/>
          </p:nvSpPr>
          <p:spPr>
            <a:xfrm flipV="1">
              <a:off x="3167" y="2824"/>
              <a:ext cx="168" cy="0"/>
            </a:xfrm>
            <a:prstGeom prst="line">
              <a:avLst/>
            </a:prstGeom>
            <a:ln w="508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0" name="Line 11"/>
            <p:cNvSpPr/>
            <p:nvPr/>
          </p:nvSpPr>
          <p:spPr>
            <a:xfrm flipV="1">
              <a:off x="3092" y="2246"/>
              <a:ext cx="151" cy="9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1" name="Line 12"/>
            <p:cNvSpPr/>
            <p:nvPr/>
          </p:nvSpPr>
          <p:spPr>
            <a:xfrm>
              <a:off x="3076" y="2444"/>
              <a:ext cx="192" cy="9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92" name="Line 13"/>
            <p:cNvSpPr/>
            <p:nvPr/>
          </p:nvSpPr>
          <p:spPr>
            <a:xfrm flipH="1">
              <a:off x="2860" y="2410"/>
              <a:ext cx="216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3" name="Line 14"/>
            <p:cNvSpPr/>
            <p:nvPr/>
          </p:nvSpPr>
          <p:spPr>
            <a:xfrm flipV="1">
              <a:off x="3247" y="2020"/>
              <a:ext cx="0" cy="229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4" name="Line 15"/>
            <p:cNvSpPr/>
            <p:nvPr/>
          </p:nvSpPr>
          <p:spPr>
            <a:xfrm>
              <a:off x="3256" y="2533"/>
              <a:ext cx="0" cy="28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5" name="Line 16"/>
            <p:cNvSpPr/>
            <p:nvPr/>
          </p:nvSpPr>
          <p:spPr>
            <a:xfrm flipH="1">
              <a:off x="3084" y="2258"/>
              <a:ext cx="0" cy="28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6" name="Oval 17"/>
            <p:cNvSpPr/>
            <p:nvPr/>
          </p:nvSpPr>
          <p:spPr>
            <a:xfrm>
              <a:off x="2311" y="2370"/>
              <a:ext cx="55" cy="55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7" name="Oval 18"/>
            <p:cNvSpPr/>
            <p:nvPr/>
          </p:nvSpPr>
          <p:spPr>
            <a:xfrm>
              <a:off x="3215" y="1515"/>
              <a:ext cx="54" cy="55"/>
            </a:xfrm>
            <a:prstGeom prst="ellipse">
              <a:avLst/>
            </a:prstGeom>
            <a:solidFill>
              <a:srgbClr val="FFFFFF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3598" name="Line 19"/>
            <p:cNvSpPr/>
            <p:nvPr/>
          </p:nvSpPr>
          <p:spPr>
            <a:xfrm>
              <a:off x="2796" y="2409"/>
              <a:ext cx="227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99" name="Line 20"/>
            <p:cNvSpPr/>
            <p:nvPr/>
          </p:nvSpPr>
          <p:spPr>
            <a:xfrm>
              <a:off x="3258" y="2052"/>
              <a:ext cx="0" cy="181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600" name="Rectangle 21"/>
            <p:cNvSpPr/>
            <p:nvPr/>
          </p:nvSpPr>
          <p:spPr>
            <a:xfrm>
              <a:off x="2778" y="2484"/>
              <a:ext cx="29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5558" name="Group 22"/>
          <p:cNvGrpSpPr/>
          <p:nvPr/>
        </p:nvGrpSpPr>
        <p:grpSpPr>
          <a:xfrm>
            <a:off x="246063" y="3282950"/>
            <a:ext cx="2741612" cy="2809875"/>
            <a:chOff x="272" y="2193"/>
            <a:chExt cx="1871" cy="1770"/>
          </a:xfrm>
        </p:grpSpPr>
        <p:grpSp>
          <p:nvGrpSpPr>
            <p:cNvPr id="23561" name="Group 23"/>
            <p:cNvGrpSpPr/>
            <p:nvPr/>
          </p:nvGrpSpPr>
          <p:grpSpPr>
            <a:xfrm>
              <a:off x="272" y="2193"/>
              <a:ext cx="1871" cy="1358"/>
              <a:chOff x="4064" y="1437"/>
              <a:chExt cx="1871" cy="1358"/>
            </a:xfrm>
          </p:grpSpPr>
          <p:sp useBgFill="1">
            <p:nvSpPr>
              <p:cNvPr id="23563" name="Text Box 24"/>
              <p:cNvSpPr txBox="1"/>
              <p:nvPr/>
            </p:nvSpPr>
            <p:spPr>
              <a:xfrm>
                <a:off x="5372" y="1437"/>
                <a:ext cx="563" cy="852"/>
              </a:xfrm>
              <a:prstGeom prst="rect">
                <a:avLst/>
              </a:prstGeom>
              <a:ln w="31750">
                <a:noFill/>
              </a:ln>
            </p:spPr>
            <p:txBody>
              <a:bodyPr lIns="0" tIns="0" rIns="0" bIns="0"/>
              <a:p>
                <a:pPr algn="just" eaLnBrk="0" hangingPunct="0"/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+10V 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 algn="just" eaLnBrk="0" hangingPunct="0"/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1kΩ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C</a:t>
                </a:r>
                <a:endPara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 useBgFill="1">
            <p:nvSpPr>
              <p:cNvPr id="23564" name="Text Box 25"/>
              <p:cNvSpPr txBox="1"/>
              <p:nvPr/>
            </p:nvSpPr>
            <p:spPr>
              <a:xfrm>
                <a:off x="4064" y="2077"/>
                <a:ext cx="1044" cy="276"/>
              </a:xfrm>
              <a:prstGeom prst="rect">
                <a:avLst/>
              </a:prstGeom>
              <a:ln w="31750">
                <a:noFill/>
              </a:ln>
            </p:spPr>
            <p:txBody>
              <a:bodyPr lIns="0" tIns="0" rIns="0" bIns="0"/>
              <a:p>
                <a:pPr algn="just" eaLnBrk="0" hangingPunct="0"/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+2V   5kΩ</a:t>
                </a:r>
                <a:endPara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 useBgFill="1">
            <p:nvSpPr>
              <p:cNvPr id="23565" name="Rectangle 26"/>
              <p:cNvSpPr/>
              <p:nvPr/>
            </p:nvSpPr>
            <p:spPr>
              <a:xfrm>
                <a:off x="5275" y="1723"/>
                <a:ext cx="90" cy="272"/>
              </a:xfrm>
              <a:prstGeom prst="rect">
                <a:avLst/>
              </a:prstGeom>
              <a:ln w="317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66" name="Line 27"/>
              <p:cNvSpPr/>
              <p:nvPr/>
            </p:nvSpPr>
            <p:spPr>
              <a:xfrm flipV="1">
                <a:off x="5319" y="1543"/>
                <a:ext cx="0" cy="173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 useBgFill="1">
            <p:nvSpPr>
              <p:cNvPr id="23567" name="Rectangle 28"/>
              <p:cNvSpPr/>
              <p:nvPr/>
            </p:nvSpPr>
            <p:spPr>
              <a:xfrm rot="-5400000">
                <a:off x="4645" y="2244"/>
                <a:ext cx="91" cy="272"/>
              </a:xfrm>
              <a:prstGeom prst="rect">
                <a:avLst/>
              </a:prstGeom>
              <a:ln w="317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68" name="Line 29"/>
              <p:cNvSpPr/>
              <p:nvPr/>
            </p:nvSpPr>
            <p:spPr>
              <a:xfrm rot="-5400000" flipH="1">
                <a:off x="4906" y="2303"/>
                <a:ext cx="3" cy="156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69" name="Line 30"/>
              <p:cNvSpPr/>
              <p:nvPr/>
            </p:nvSpPr>
            <p:spPr>
              <a:xfrm rot="-5400000" flipV="1">
                <a:off x="4494" y="2318"/>
                <a:ext cx="0" cy="12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0" name="Line 31"/>
              <p:cNvSpPr/>
              <p:nvPr/>
            </p:nvSpPr>
            <p:spPr>
              <a:xfrm flipV="1">
                <a:off x="5243" y="2795"/>
                <a:ext cx="168" cy="0"/>
              </a:xfrm>
              <a:prstGeom prst="line">
                <a:avLst/>
              </a:prstGeom>
              <a:ln w="508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1" name="Line 32"/>
              <p:cNvSpPr/>
              <p:nvPr/>
            </p:nvSpPr>
            <p:spPr>
              <a:xfrm flipV="1">
                <a:off x="5168" y="2222"/>
                <a:ext cx="150" cy="96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2" name="Line 33"/>
              <p:cNvSpPr/>
              <p:nvPr/>
            </p:nvSpPr>
            <p:spPr>
              <a:xfrm>
                <a:off x="5157" y="2418"/>
                <a:ext cx="192" cy="92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73" name="Line 34"/>
              <p:cNvSpPr/>
              <p:nvPr/>
            </p:nvSpPr>
            <p:spPr>
              <a:xfrm flipH="1">
                <a:off x="4941" y="2383"/>
                <a:ext cx="216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4" name="Line 35"/>
              <p:cNvSpPr/>
              <p:nvPr/>
            </p:nvSpPr>
            <p:spPr>
              <a:xfrm flipV="1">
                <a:off x="5323" y="1994"/>
                <a:ext cx="0" cy="228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5" name="Line 36"/>
              <p:cNvSpPr/>
              <p:nvPr/>
            </p:nvSpPr>
            <p:spPr>
              <a:xfrm>
                <a:off x="5334" y="2505"/>
                <a:ext cx="0" cy="286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6" name="Line 37"/>
              <p:cNvSpPr/>
              <p:nvPr/>
            </p:nvSpPr>
            <p:spPr>
              <a:xfrm flipH="1">
                <a:off x="5164" y="2215"/>
                <a:ext cx="0" cy="287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77" name="Oval 38"/>
              <p:cNvSpPr/>
              <p:nvPr/>
            </p:nvSpPr>
            <p:spPr>
              <a:xfrm>
                <a:off x="5290" y="1491"/>
                <a:ext cx="55" cy="55"/>
              </a:xfrm>
              <a:prstGeom prst="ellipse">
                <a:avLst/>
              </a:prstGeom>
              <a:solidFill>
                <a:srgbClr val="FFFFFF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8" name="Line 39"/>
              <p:cNvSpPr/>
              <p:nvPr/>
            </p:nvSpPr>
            <p:spPr>
              <a:xfrm>
                <a:off x="4909" y="2394"/>
                <a:ext cx="227" cy="0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79" name="Line 40"/>
              <p:cNvSpPr/>
              <p:nvPr/>
            </p:nvSpPr>
            <p:spPr>
              <a:xfrm>
                <a:off x="5334" y="2016"/>
                <a:ext cx="0" cy="181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3580" name="Rectangle 41"/>
              <p:cNvSpPr/>
              <p:nvPr/>
            </p:nvSpPr>
            <p:spPr>
              <a:xfrm>
                <a:off x="4866" y="2460"/>
                <a:ext cx="29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B</a:t>
                </a:r>
                <a:endPara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81" name="Oval 42"/>
              <p:cNvSpPr/>
              <p:nvPr/>
            </p:nvSpPr>
            <p:spPr>
              <a:xfrm>
                <a:off x="4411" y="2346"/>
                <a:ext cx="55" cy="55"/>
              </a:xfrm>
              <a:prstGeom prst="ellipse">
                <a:avLst/>
              </a:prstGeom>
              <a:solidFill>
                <a:srgbClr val="FFFFFF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562" name="Text Box 43"/>
            <p:cNvSpPr txBox="1"/>
            <p:nvPr/>
          </p:nvSpPr>
          <p:spPr>
            <a:xfrm>
              <a:off x="1116" y="3636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(c)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556" name="Rectangle 44"/>
          <p:cNvSpPr/>
          <p:nvPr/>
        </p:nvSpPr>
        <p:spPr>
          <a:xfrm>
            <a:off x="1444625" y="2444750"/>
            <a:ext cx="57308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(b)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05581" name="Text Box 45"/>
          <p:cNvSpPr txBox="1"/>
          <p:nvPr/>
        </p:nvSpPr>
        <p:spPr>
          <a:xfrm>
            <a:off x="3041650" y="476250"/>
            <a:ext cx="577850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）因为基极偏置电源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-2V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小于管子的导通电压，管子的发射结反偏，管子截止，所以管子工作在截止区。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5582" name="Text Box 46"/>
          <p:cNvSpPr txBox="1"/>
          <p:nvPr/>
        </p:nvSpPr>
        <p:spPr>
          <a:xfrm>
            <a:off x="3059113" y="2205038"/>
            <a:ext cx="5762625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）因为基极偏置电源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+2V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大于管子的导通电压，故管子的发射结正偏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管子导通，电流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705583" name="Object 47"/>
          <p:cNvGraphicFramePr>
            <a:graphicFrameLocks noChangeAspect="1"/>
          </p:cNvGraphicFramePr>
          <p:nvPr/>
        </p:nvGraphicFramePr>
        <p:xfrm>
          <a:off x="3241675" y="3573463"/>
          <a:ext cx="4965700" cy="216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2259330" imgH="1162050" progId="Equation.DSMT4">
                  <p:embed/>
                </p:oleObj>
              </mc:Choice>
              <mc:Fallback>
                <p:oleObj name="" r:id="rId1" imgW="2259330" imgH="116205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41675" y="3573463"/>
                        <a:ext cx="4965700" cy="216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5584" name="Text Box 48"/>
          <p:cNvSpPr txBox="1"/>
          <p:nvPr/>
        </p:nvSpPr>
        <p:spPr>
          <a:xfrm>
            <a:off x="2700338" y="5661025"/>
            <a:ext cx="61404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因为</a:t>
            </a:r>
            <a:r>
              <a:rPr lang="en-US" altLang="zh-CN" sz="2800" b="1" i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i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CS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，所以管子工作在放大区。 </a:t>
            </a:r>
            <a:endParaRPr lang="zh-CN" altLang="en-US" sz="28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0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70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81" grpId="0"/>
      <p:bldP spid="705582" grpId="0"/>
      <p:bldP spid="7055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1060450" y="415925"/>
            <a:ext cx="7772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       在电路中测得有关三极管各极对地的电位如下所示，试判断各三极管处于哪种工作状态。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4579" name="Group 3"/>
          <p:cNvGrpSpPr/>
          <p:nvPr/>
        </p:nvGrpSpPr>
        <p:grpSpPr>
          <a:xfrm>
            <a:off x="603250" y="1747838"/>
            <a:ext cx="1711325" cy="2122487"/>
            <a:chOff x="4285" y="912"/>
            <a:chExt cx="1078" cy="1337"/>
          </a:xfrm>
        </p:grpSpPr>
        <p:sp>
          <p:nvSpPr>
            <p:cNvPr id="24624" name="Text Box 4"/>
            <p:cNvSpPr txBox="1"/>
            <p:nvPr/>
          </p:nvSpPr>
          <p:spPr>
            <a:xfrm>
              <a:off x="4909" y="2018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25" name="Line 5"/>
            <p:cNvSpPr/>
            <p:nvPr/>
          </p:nvSpPr>
          <p:spPr>
            <a:xfrm>
              <a:off x="4767" y="1366"/>
              <a:ext cx="0" cy="36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6" name="Line 6"/>
            <p:cNvSpPr/>
            <p:nvPr/>
          </p:nvSpPr>
          <p:spPr>
            <a:xfrm flipV="1">
              <a:off x="4767" y="1366"/>
              <a:ext cx="199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7" name="Line 7"/>
            <p:cNvSpPr/>
            <p:nvPr/>
          </p:nvSpPr>
          <p:spPr>
            <a:xfrm>
              <a:off x="4767" y="1593"/>
              <a:ext cx="199" cy="1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8" name="Line 8"/>
            <p:cNvSpPr/>
            <p:nvPr/>
          </p:nvSpPr>
          <p:spPr>
            <a:xfrm flipV="1">
              <a:off x="4966" y="1111"/>
              <a:ext cx="0" cy="2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9" name="Line 9"/>
            <p:cNvSpPr/>
            <p:nvPr/>
          </p:nvSpPr>
          <p:spPr>
            <a:xfrm>
              <a:off x="4512" y="1536"/>
              <a:ext cx="25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0" name="Line 10"/>
            <p:cNvSpPr/>
            <p:nvPr/>
          </p:nvSpPr>
          <p:spPr>
            <a:xfrm>
              <a:off x="4966" y="1706"/>
              <a:ext cx="0" cy="3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1" name="Text Box 11"/>
            <p:cNvSpPr txBox="1"/>
            <p:nvPr/>
          </p:nvSpPr>
          <p:spPr>
            <a:xfrm>
              <a:off x="4909" y="912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c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32" name="Text Box 12"/>
            <p:cNvSpPr txBox="1"/>
            <p:nvPr/>
          </p:nvSpPr>
          <p:spPr>
            <a:xfrm>
              <a:off x="4285" y="1253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33" name="Oval 13"/>
            <p:cNvSpPr/>
            <p:nvPr/>
          </p:nvSpPr>
          <p:spPr>
            <a:xfrm>
              <a:off x="4456" y="1479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4" name="Oval 14"/>
            <p:cNvSpPr/>
            <p:nvPr/>
          </p:nvSpPr>
          <p:spPr>
            <a:xfrm>
              <a:off x="4938" y="2018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5" name="Oval 15"/>
            <p:cNvSpPr/>
            <p:nvPr/>
          </p:nvSpPr>
          <p:spPr>
            <a:xfrm>
              <a:off x="4938" y="1083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580" name="Text Box 16"/>
          <p:cNvSpPr txBox="1"/>
          <p:nvPr/>
        </p:nvSpPr>
        <p:spPr>
          <a:xfrm>
            <a:off x="222250" y="2814638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3V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4581" name="Text Box 17"/>
          <p:cNvSpPr txBox="1"/>
          <p:nvPr/>
        </p:nvSpPr>
        <p:spPr>
          <a:xfrm>
            <a:off x="1441450" y="1443038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5.6V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4582" name="Text Box 18"/>
          <p:cNvSpPr txBox="1"/>
          <p:nvPr/>
        </p:nvSpPr>
        <p:spPr>
          <a:xfrm>
            <a:off x="1744663" y="3675063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2.3V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9" name="Text Box 19"/>
          <p:cNvSpPr txBox="1"/>
          <p:nvPr/>
        </p:nvSpPr>
        <p:spPr>
          <a:xfrm>
            <a:off x="952500" y="4251325"/>
            <a:ext cx="1828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发射结正偏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集电结反偏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0" name="Text Box 20"/>
          <p:cNvSpPr txBox="1"/>
          <p:nvPr/>
        </p:nvSpPr>
        <p:spPr>
          <a:xfrm>
            <a:off x="1822450" y="2509838"/>
            <a:ext cx="990600" cy="457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CCFF"/>
                </a:solidFill>
                <a:latin typeface="Tahoma" panose="020B0604030504040204" pitchFamily="34" charset="0"/>
              </a:rPr>
              <a:t>放大</a:t>
            </a:r>
            <a:endParaRPr lang="zh-CN" altLang="en-US" sz="2400" b="1" dirty="0">
              <a:solidFill>
                <a:srgbClr val="CCCCFF"/>
              </a:solidFill>
              <a:latin typeface="Tahoma" panose="020B0604030504040204" pitchFamily="34" charset="0"/>
            </a:endParaRPr>
          </a:p>
        </p:txBody>
      </p:sp>
      <p:grpSp>
        <p:nvGrpSpPr>
          <p:cNvPr id="24585" name="Group 21"/>
          <p:cNvGrpSpPr/>
          <p:nvPr/>
        </p:nvGrpSpPr>
        <p:grpSpPr>
          <a:xfrm>
            <a:off x="3803650" y="1671638"/>
            <a:ext cx="1711325" cy="2122487"/>
            <a:chOff x="4285" y="912"/>
            <a:chExt cx="1078" cy="1337"/>
          </a:xfrm>
        </p:grpSpPr>
        <p:sp>
          <p:nvSpPr>
            <p:cNvPr id="24612" name="Text Box 22"/>
            <p:cNvSpPr txBox="1"/>
            <p:nvPr/>
          </p:nvSpPr>
          <p:spPr>
            <a:xfrm>
              <a:off x="4909" y="2018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13" name="Line 23"/>
            <p:cNvSpPr/>
            <p:nvPr/>
          </p:nvSpPr>
          <p:spPr>
            <a:xfrm>
              <a:off x="4767" y="1366"/>
              <a:ext cx="0" cy="36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4" name="Line 24"/>
            <p:cNvSpPr/>
            <p:nvPr/>
          </p:nvSpPr>
          <p:spPr>
            <a:xfrm flipV="1">
              <a:off x="4767" y="1366"/>
              <a:ext cx="199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5" name="Line 25"/>
            <p:cNvSpPr/>
            <p:nvPr/>
          </p:nvSpPr>
          <p:spPr>
            <a:xfrm>
              <a:off x="4767" y="1593"/>
              <a:ext cx="199" cy="1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16" name="Line 26"/>
            <p:cNvSpPr/>
            <p:nvPr/>
          </p:nvSpPr>
          <p:spPr>
            <a:xfrm flipV="1">
              <a:off x="4966" y="1111"/>
              <a:ext cx="0" cy="2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7" name="Line 27"/>
            <p:cNvSpPr/>
            <p:nvPr/>
          </p:nvSpPr>
          <p:spPr>
            <a:xfrm>
              <a:off x="4512" y="1536"/>
              <a:ext cx="25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8" name="Line 28"/>
            <p:cNvSpPr/>
            <p:nvPr/>
          </p:nvSpPr>
          <p:spPr>
            <a:xfrm>
              <a:off x="4966" y="1706"/>
              <a:ext cx="0" cy="3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9" name="Text Box 29"/>
            <p:cNvSpPr txBox="1"/>
            <p:nvPr/>
          </p:nvSpPr>
          <p:spPr>
            <a:xfrm>
              <a:off x="4909" y="912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c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20" name="Text Box 30"/>
            <p:cNvSpPr txBox="1"/>
            <p:nvPr/>
          </p:nvSpPr>
          <p:spPr>
            <a:xfrm>
              <a:off x="4285" y="1253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21" name="Oval 31"/>
            <p:cNvSpPr/>
            <p:nvPr/>
          </p:nvSpPr>
          <p:spPr>
            <a:xfrm>
              <a:off x="4456" y="1479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22" name="Oval 32"/>
            <p:cNvSpPr/>
            <p:nvPr/>
          </p:nvSpPr>
          <p:spPr>
            <a:xfrm>
              <a:off x="4938" y="2018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23" name="Oval 33"/>
            <p:cNvSpPr/>
            <p:nvPr/>
          </p:nvSpPr>
          <p:spPr>
            <a:xfrm>
              <a:off x="4938" y="1083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586" name="Text Box 34"/>
          <p:cNvSpPr txBox="1"/>
          <p:nvPr/>
        </p:nvSpPr>
        <p:spPr>
          <a:xfrm>
            <a:off x="3270250" y="266223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0.7V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4587" name="Text Box 35"/>
          <p:cNvSpPr txBox="1"/>
          <p:nvPr/>
        </p:nvSpPr>
        <p:spPr>
          <a:xfrm>
            <a:off x="5022850" y="190023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0.3V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4588" name="Text Box 36"/>
          <p:cNvSpPr txBox="1"/>
          <p:nvPr/>
        </p:nvSpPr>
        <p:spPr>
          <a:xfrm>
            <a:off x="4794250" y="365283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37" name="Text Box 37"/>
          <p:cNvSpPr txBox="1"/>
          <p:nvPr/>
        </p:nvSpPr>
        <p:spPr>
          <a:xfrm>
            <a:off x="4108450" y="4262438"/>
            <a:ext cx="19050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发射结正偏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集电结正偏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8" name="Text Box 38"/>
          <p:cNvSpPr txBox="1"/>
          <p:nvPr/>
        </p:nvSpPr>
        <p:spPr>
          <a:xfrm>
            <a:off x="5022850" y="2509838"/>
            <a:ext cx="990600" cy="457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CCFF"/>
                </a:solidFill>
                <a:latin typeface="Tahoma" panose="020B0604030504040204" pitchFamily="34" charset="0"/>
              </a:rPr>
              <a:t>饱和</a:t>
            </a:r>
            <a:endParaRPr lang="zh-CN" altLang="en-US" sz="2400" b="1" dirty="0">
              <a:solidFill>
                <a:srgbClr val="CCCCFF"/>
              </a:solidFill>
              <a:latin typeface="Tahoma" panose="020B0604030504040204" pitchFamily="34" charset="0"/>
            </a:endParaRPr>
          </a:p>
        </p:txBody>
      </p:sp>
      <p:grpSp>
        <p:nvGrpSpPr>
          <p:cNvPr id="24591" name="Group 39"/>
          <p:cNvGrpSpPr/>
          <p:nvPr/>
        </p:nvGrpSpPr>
        <p:grpSpPr>
          <a:xfrm>
            <a:off x="6546850" y="1747838"/>
            <a:ext cx="1711325" cy="2122487"/>
            <a:chOff x="4127" y="2669"/>
            <a:chExt cx="1078" cy="1337"/>
          </a:xfrm>
        </p:grpSpPr>
        <p:sp>
          <p:nvSpPr>
            <p:cNvPr id="24600" name="Text Box 40"/>
            <p:cNvSpPr txBox="1"/>
            <p:nvPr/>
          </p:nvSpPr>
          <p:spPr>
            <a:xfrm>
              <a:off x="4751" y="3775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01" name="Line 41"/>
            <p:cNvSpPr/>
            <p:nvPr/>
          </p:nvSpPr>
          <p:spPr>
            <a:xfrm>
              <a:off x="4609" y="3123"/>
              <a:ext cx="0" cy="36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2" name="Line 42"/>
            <p:cNvSpPr/>
            <p:nvPr/>
          </p:nvSpPr>
          <p:spPr>
            <a:xfrm flipV="1">
              <a:off x="4609" y="3123"/>
              <a:ext cx="199" cy="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3" name="Line 43"/>
            <p:cNvSpPr/>
            <p:nvPr/>
          </p:nvSpPr>
          <p:spPr>
            <a:xfrm>
              <a:off x="4609" y="3350"/>
              <a:ext cx="199" cy="14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4604" name="Line 44"/>
            <p:cNvSpPr/>
            <p:nvPr/>
          </p:nvSpPr>
          <p:spPr>
            <a:xfrm flipV="1">
              <a:off x="4808" y="2868"/>
              <a:ext cx="0" cy="25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5" name="Line 45"/>
            <p:cNvSpPr/>
            <p:nvPr/>
          </p:nvSpPr>
          <p:spPr>
            <a:xfrm>
              <a:off x="4354" y="3293"/>
              <a:ext cx="25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46"/>
            <p:cNvSpPr/>
            <p:nvPr/>
          </p:nvSpPr>
          <p:spPr>
            <a:xfrm>
              <a:off x="4808" y="3463"/>
              <a:ext cx="0" cy="3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Text Box 47"/>
            <p:cNvSpPr txBox="1"/>
            <p:nvPr/>
          </p:nvSpPr>
          <p:spPr>
            <a:xfrm>
              <a:off x="4751" y="2669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c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08" name="Text Box 48"/>
            <p:cNvSpPr txBox="1"/>
            <p:nvPr/>
          </p:nvSpPr>
          <p:spPr>
            <a:xfrm>
              <a:off x="4127" y="3010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09" name="Oval 49"/>
            <p:cNvSpPr/>
            <p:nvPr/>
          </p:nvSpPr>
          <p:spPr>
            <a:xfrm>
              <a:off x="4298" y="3236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0" name="Oval 50"/>
            <p:cNvSpPr/>
            <p:nvPr/>
          </p:nvSpPr>
          <p:spPr>
            <a:xfrm>
              <a:off x="4780" y="3775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11" name="Oval 51"/>
            <p:cNvSpPr/>
            <p:nvPr/>
          </p:nvSpPr>
          <p:spPr>
            <a:xfrm>
              <a:off x="4780" y="2840"/>
              <a:ext cx="85" cy="85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592" name="Text Box 52"/>
          <p:cNvSpPr txBox="1"/>
          <p:nvPr/>
        </p:nvSpPr>
        <p:spPr>
          <a:xfrm>
            <a:off x="6242050" y="289083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3V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4593" name="Text Box 53"/>
          <p:cNvSpPr txBox="1"/>
          <p:nvPr/>
        </p:nvSpPr>
        <p:spPr>
          <a:xfrm>
            <a:off x="7918450" y="365283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2V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4594" name="Text Box 54"/>
          <p:cNvSpPr txBox="1"/>
          <p:nvPr/>
        </p:nvSpPr>
        <p:spPr>
          <a:xfrm>
            <a:off x="7918450" y="1747838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0V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55" name="Text Box 55"/>
          <p:cNvSpPr txBox="1"/>
          <p:nvPr/>
        </p:nvSpPr>
        <p:spPr>
          <a:xfrm>
            <a:off x="6623050" y="4262438"/>
            <a:ext cx="1905000" cy="1004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发射结反偏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集电结反偏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56" name="Text Box 56"/>
          <p:cNvSpPr txBox="1"/>
          <p:nvPr/>
        </p:nvSpPr>
        <p:spPr>
          <a:xfrm>
            <a:off x="7689850" y="2586038"/>
            <a:ext cx="990600" cy="4572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CCCFF"/>
                </a:solidFill>
                <a:latin typeface="Tahoma" panose="020B0604030504040204" pitchFamily="34" charset="0"/>
              </a:rPr>
              <a:t>截止</a:t>
            </a:r>
            <a:endParaRPr lang="zh-CN" altLang="en-US" sz="2400" b="1" dirty="0">
              <a:solidFill>
                <a:srgbClr val="CCCCFF"/>
              </a:solidFill>
              <a:latin typeface="Tahoma" panose="020B0604030504040204" pitchFamily="34" charset="0"/>
            </a:endParaRPr>
          </a:p>
        </p:txBody>
      </p:sp>
      <p:grpSp>
        <p:nvGrpSpPr>
          <p:cNvPr id="24597" name="Group 3"/>
          <p:cNvGrpSpPr/>
          <p:nvPr/>
        </p:nvGrpSpPr>
        <p:grpSpPr>
          <a:xfrm>
            <a:off x="300038" y="452438"/>
            <a:ext cx="663575" cy="719137"/>
            <a:chOff x="648" y="3012"/>
            <a:chExt cx="453" cy="453"/>
          </a:xfrm>
        </p:grpSpPr>
        <p:sp useBgFill="1">
          <p:nvSpPr>
            <p:cNvPr id="24598" name="Oval 4"/>
            <p:cNvSpPr/>
            <p:nvPr/>
          </p:nvSpPr>
          <p:spPr>
            <a:xfrm>
              <a:off x="648" y="3012"/>
              <a:ext cx="453" cy="453"/>
            </a:xfrm>
            <a:prstGeom prst="ellips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4599" name="Text Box 5"/>
            <p:cNvSpPr txBox="1"/>
            <p:nvPr/>
          </p:nvSpPr>
          <p:spPr>
            <a:xfrm>
              <a:off x="660" y="3048"/>
              <a:ext cx="39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endPara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37" grpId="0"/>
      <p:bldP spid="38" grpId="0" animBg="1"/>
      <p:bldP spid="55" grpId="0"/>
      <p:bldP spid="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2"/>
          <p:cNvSpPr txBox="1"/>
          <p:nvPr/>
        </p:nvSpPr>
        <p:spPr>
          <a:xfrm>
            <a:off x="1066800" y="484188"/>
            <a:ext cx="7772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       设工作于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线性放大状态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的三极管各管脚对地的电位如下所示，试判断各管脚所属的电极，该管是锗管还是硅管？是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NPN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型还是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PNP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型？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5603" name="Group 3"/>
          <p:cNvGrpSpPr/>
          <p:nvPr/>
        </p:nvGrpSpPr>
        <p:grpSpPr>
          <a:xfrm>
            <a:off x="133350" y="2000250"/>
            <a:ext cx="3048000" cy="2971800"/>
            <a:chOff x="288" y="1440"/>
            <a:chExt cx="1920" cy="1872"/>
          </a:xfrm>
        </p:grpSpPr>
        <p:sp>
          <p:nvSpPr>
            <p:cNvPr id="25616" name="Oval 4"/>
            <p:cNvSpPr/>
            <p:nvPr/>
          </p:nvSpPr>
          <p:spPr>
            <a:xfrm>
              <a:off x="1056" y="2064"/>
              <a:ext cx="720" cy="72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7" name="Line 5"/>
            <p:cNvSpPr/>
            <p:nvPr/>
          </p:nvSpPr>
          <p:spPr>
            <a:xfrm>
              <a:off x="624" y="24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8" name="Line 6"/>
            <p:cNvSpPr/>
            <p:nvPr/>
          </p:nvSpPr>
          <p:spPr>
            <a:xfrm flipV="1">
              <a:off x="1584" y="1728"/>
              <a:ext cx="14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9" name="Line 7"/>
            <p:cNvSpPr/>
            <p:nvPr/>
          </p:nvSpPr>
          <p:spPr>
            <a:xfrm>
              <a:off x="1632" y="2736"/>
              <a:ext cx="19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0" name="Text Box 8"/>
            <p:cNvSpPr txBox="1"/>
            <p:nvPr/>
          </p:nvSpPr>
          <p:spPr>
            <a:xfrm>
              <a:off x="288" y="2592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0.7V</a:t>
              </a:r>
              <a:endPara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1" name="Text Box 9"/>
            <p:cNvSpPr txBox="1"/>
            <p:nvPr/>
          </p:nvSpPr>
          <p:spPr>
            <a:xfrm>
              <a:off x="1632" y="3024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0V</a:t>
              </a:r>
              <a:endPara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22" name="Text Box 10"/>
            <p:cNvSpPr txBox="1"/>
            <p:nvPr/>
          </p:nvSpPr>
          <p:spPr>
            <a:xfrm>
              <a:off x="1584" y="1440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5V</a:t>
              </a:r>
              <a:endPara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1" name="Text Box 11"/>
          <p:cNvSpPr txBox="1"/>
          <p:nvPr/>
        </p:nvSpPr>
        <p:spPr>
          <a:xfrm>
            <a:off x="3714750" y="2017713"/>
            <a:ext cx="5257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规律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先确定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极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之间互差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0.7V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0.3V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，剩下的电极即为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极）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2" name="Text Box 12"/>
          <p:cNvSpPr txBox="1"/>
          <p:nvPr/>
        </p:nvSpPr>
        <p:spPr>
          <a:xfrm>
            <a:off x="3867150" y="4943475"/>
            <a:ext cx="51054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硅管：发射结导通压降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0.7V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左右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锗管：发射结导通压降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0.3V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左右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3"/>
          <p:cNvSpPr txBox="1"/>
          <p:nvPr/>
        </p:nvSpPr>
        <p:spPr>
          <a:xfrm>
            <a:off x="3860800" y="3548063"/>
            <a:ext cx="457200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NPN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型： 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&gt;V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&gt;V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endParaRPr lang="en-US" altLang="zh-CN" sz="2400" b="1" baseline="-25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PNP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型： 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&lt;V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&lt;V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ahoma" panose="020B0604030504040204" pitchFamily="34" charset="0"/>
              </a:rPr>
              <a:t>E</a:t>
            </a:r>
            <a:endParaRPr lang="en-US" altLang="zh-CN" sz="2400" b="1" baseline="-2500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endParaRPr lang="en-US" altLang="zh-CN" sz="2400" b="1" baseline="-250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4" name="Text Box 14"/>
          <p:cNvSpPr txBox="1"/>
          <p:nvPr/>
        </p:nvSpPr>
        <p:spPr>
          <a:xfrm>
            <a:off x="1733550" y="215265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C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5" name="Text Box 15"/>
          <p:cNvSpPr txBox="1"/>
          <p:nvPr/>
        </p:nvSpPr>
        <p:spPr>
          <a:xfrm>
            <a:off x="171450" y="547528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硅管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6" name="Text Box 17"/>
          <p:cNvSpPr txBox="1"/>
          <p:nvPr/>
        </p:nvSpPr>
        <p:spPr>
          <a:xfrm>
            <a:off x="2190750" y="481965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E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7" name="Text Box 18"/>
          <p:cNvSpPr txBox="1"/>
          <p:nvPr/>
        </p:nvSpPr>
        <p:spPr>
          <a:xfrm>
            <a:off x="1762125" y="5449888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NPN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8" name="Text Box 21"/>
          <p:cNvSpPr txBox="1"/>
          <p:nvPr/>
        </p:nvSpPr>
        <p:spPr>
          <a:xfrm>
            <a:off x="3590925" y="2917825"/>
            <a:ext cx="49958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确定类型和管脚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。因为</a:t>
            </a: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9" name="Text Box 22"/>
          <p:cNvSpPr txBox="1"/>
          <p:nvPr/>
        </p:nvSpPr>
        <p:spPr>
          <a:xfrm>
            <a:off x="3679825" y="4492625"/>
            <a:ext cx="3689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确定材料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5613" name="Group 3"/>
          <p:cNvGrpSpPr/>
          <p:nvPr/>
        </p:nvGrpSpPr>
        <p:grpSpPr>
          <a:xfrm>
            <a:off x="177800" y="538163"/>
            <a:ext cx="663575" cy="719137"/>
            <a:chOff x="648" y="3012"/>
            <a:chExt cx="453" cy="453"/>
          </a:xfrm>
        </p:grpSpPr>
        <p:sp useBgFill="1">
          <p:nvSpPr>
            <p:cNvPr id="25614" name="Oval 4"/>
            <p:cNvSpPr/>
            <p:nvPr/>
          </p:nvSpPr>
          <p:spPr>
            <a:xfrm>
              <a:off x="648" y="3012"/>
              <a:ext cx="453" cy="453"/>
            </a:xfrm>
            <a:prstGeom prst="ellips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5615" name="Text Box 5"/>
            <p:cNvSpPr txBox="1"/>
            <p:nvPr/>
          </p:nvSpPr>
          <p:spPr>
            <a:xfrm>
              <a:off x="660" y="3048"/>
              <a:ext cx="39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endPara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626" name="Group 2"/>
          <p:cNvGrpSpPr/>
          <p:nvPr/>
        </p:nvGrpSpPr>
        <p:grpSpPr>
          <a:xfrm>
            <a:off x="342900" y="2209800"/>
            <a:ext cx="3505200" cy="3186113"/>
            <a:chOff x="192" y="1440"/>
            <a:chExt cx="2208" cy="2007"/>
          </a:xfrm>
        </p:grpSpPr>
        <p:sp>
          <p:nvSpPr>
            <p:cNvPr id="26648" name="Oval 3"/>
            <p:cNvSpPr/>
            <p:nvPr/>
          </p:nvSpPr>
          <p:spPr>
            <a:xfrm>
              <a:off x="960" y="2064"/>
              <a:ext cx="720" cy="72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9" name="Line 4"/>
            <p:cNvSpPr/>
            <p:nvPr/>
          </p:nvSpPr>
          <p:spPr>
            <a:xfrm>
              <a:off x="528" y="24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0" name="Line 5"/>
            <p:cNvSpPr/>
            <p:nvPr/>
          </p:nvSpPr>
          <p:spPr>
            <a:xfrm flipV="1">
              <a:off x="1488" y="1728"/>
              <a:ext cx="14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1" name="Line 6"/>
            <p:cNvSpPr/>
            <p:nvPr/>
          </p:nvSpPr>
          <p:spPr>
            <a:xfrm>
              <a:off x="1536" y="2736"/>
              <a:ext cx="19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2" name="Text Box 7"/>
            <p:cNvSpPr txBox="1"/>
            <p:nvPr/>
          </p:nvSpPr>
          <p:spPr>
            <a:xfrm>
              <a:off x="192" y="2592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-3.2V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3" name="Text Box 8"/>
            <p:cNvSpPr txBox="1"/>
            <p:nvPr/>
          </p:nvSpPr>
          <p:spPr>
            <a:xfrm>
              <a:off x="1536" y="3120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-2.5V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4" name="Text Box 9"/>
            <p:cNvSpPr txBox="1"/>
            <p:nvPr/>
          </p:nvSpPr>
          <p:spPr>
            <a:xfrm>
              <a:off x="1488" y="1440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-9V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6627" name="Text Box 10"/>
          <p:cNvSpPr txBox="1"/>
          <p:nvPr/>
        </p:nvSpPr>
        <p:spPr>
          <a:xfrm>
            <a:off x="1219200" y="495300"/>
            <a:ext cx="77724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设工作于线性放大状态的三极管各管脚对地的电位如下所示，试判断各管脚所属的电极，该管是锗管还是硅管？是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NPN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型还是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PNP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型？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1"/>
          <p:cNvSpPr txBox="1"/>
          <p:nvPr/>
        </p:nvSpPr>
        <p:spPr>
          <a:xfrm>
            <a:off x="1752600" y="23622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2"/>
          <p:cNvSpPr txBox="1"/>
          <p:nvPr/>
        </p:nvSpPr>
        <p:spPr>
          <a:xfrm>
            <a:off x="304800" y="4419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13"/>
          <p:cNvSpPr txBox="1"/>
          <p:nvPr/>
        </p:nvSpPr>
        <p:spPr>
          <a:xfrm>
            <a:off x="2438400" y="53340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31" name="Group 16"/>
          <p:cNvGrpSpPr/>
          <p:nvPr/>
        </p:nvGrpSpPr>
        <p:grpSpPr>
          <a:xfrm>
            <a:off x="4343400" y="2286000"/>
            <a:ext cx="3581400" cy="3186113"/>
            <a:chOff x="2736" y="1440"/>
            <a:chExt cx="2256" cy="2007"/>
          </a:xfrm>
        </p:grpSpPr>
        <p:sp>
          <p:nvSpPr>
            <p:cNvPr id="26641" name="Oval 17"/>
            <p:cNvSpPr/>
            <p:nvPr/>
          </p:nvSpPr>
          <p:spPr>
            <a:xfrm>
              <a:off x="3504" y="2064"/>
              <a:ext cx="720" cy="72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2" name="Line 18"/>
            <p:cNvSpPr/>
            <p:nvPr/>
          </p:nvSpPr>
          <p:spPr>
            <a:xfrm>
              <a:off x="3072" y="24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3" name="Line 19"/>
            <p:cNvSpPr/>
            <p:nvPr/>
          </p:nvSpPr>
          <p:spPr>
            <a:xfrm flipV="1">
              <a:off x="4032" y="1728"/>
              <a:ext cx="144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4" name="Line 20"/>
            <p:cNvSpPr/>
            <p:nvPr/>
          </p:nvSpPr>
          <p:spPr>
            <a:xfrm>
              <a:off x="4080" y="2736"/>
              <a:ext cx="192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5" name="Text Box 21"/>
            <p:cNvSpPr txBox="1"/>
            <p:nvPr/>
          </p:nvSpPr>
          <p:spPr>
            <a:xfrm>
              <a:off x="2736" y="2592"/>
              <a:ext cx="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-7V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6" name="Text Box 22"/>
            <p:cNvSpPr txBox="1"/>
            <p:nvPr/>
          </p:nvSpPr>
          <p:spPr>
            <a:xfrm>
              <a:off x="4080" y="3120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-2V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7" name="Text Box 23"/>
            <p:cNvSpPr txBox="1"/>
            <p:nvPr/>
          </p:nvSpPr>
          <p:spPr>
            <a:xfrm>
              <a:off x="4032" y="1440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-2.3V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Text Box 24"/>
          <p:cNvSpPr txBox="1"/>
          <p:nvPr/>
        </p:nvSpPr>
        <p:spPr>
          <a:xfrm>
            <a:off x="4191000" y="35814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5"/>
          <p:cNvSpPr txBox="1"/>
          <p:nvPr/>
        </p:nvSpPr>
        <p:spPr>
          <a:xfrm>
            <a:off x="6553200" y="26670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26"/>
          <p:cNvSpPr txBox="1"/>
          <p:nvPr/>
        </p:nvSpPr>
        <p:spPr>
          <a:xfrm>
            <a:off x="5943600" y="48768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27"/>
          <p:cNvSpPr txBox="1"/>
          <p:nvPr/>
        </p:nvSpPr>
        <p:spPr>
          <a:xfrm>
            <a:off x="5427663" y="590391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锗管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8"/>
          <p:cNvSpPr txBox="1"/>
          <p:nvPr/>
        </p:nvSpPr>
        <p:spPr>
          <a:xfrm>
            <a:off x="6553200" y="58674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PNP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6637" name="Group 3"/>
          <p:cNvGrpSpPr/>
          <p:nvPr/>
        </p:nvGrpSpPr>
        <p:grpSpPr>
          <a:xfrm>
            <a:off x="180975" y="538163"/>
            <a:ext cx="663575" cy="719137"/>
            <a:chOff x="648" y="3012"/>
            <a:chExt cx="453" cy="453"/>
          </a:xfrm>
        </p:grpSpPr>
        <p:sp useBgFill="1">
          <p:nvSpPr>
            <p:cNvPr id="26639" name="Oval 4"/>
            <p:cNvSpPr/>
            <p:nvPr/>
          </p:nvSpPr>
          <p:spPr>
            <a:xfrm>
              <a:off x="648" y="3012"/>
              <a:ext cx="453" cy="453"/>
            </a:xfrm>
            <a:prstGeom prst="ellips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640" name="Text Box 5"/>
            <p:cNvSpPr txBox="1"/>
            <p:nvPr/>
          </p:nvSpPr>
          <p:spPr>
            <a:xfrm>
              <a:off x="660" y="3048"/>
              <a:ext cx="39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例</a:t>
              </a:r>
              <a:endPara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6638" name="动作按钮: 信息 29"/>
          <p:cNvSpPr/>
          <p:nvPr/>
        </p:nvSpPr>
        <p:spPr>
          <a:xfrm>
            <a:off x="8462963" y="5910263"/>
            <a:ext cx="681037" cy="531812"/>
          </a:xfrm>
          <a:prstGeom prst="actionButtonInformation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2" grpId="0"/>
      <p:bldP spid="23" grpId="0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ext Box 2"/>
          <p:cNvSpPr txBox="1"/>
          <p:nvPr/>
        </p:nvSpPr>
        <p:spPr>
          <a:xfrm>
            <a:off x="2051050" y="1628775"/>
            <a:ext cx="4464050" cy="3781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8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第 </a:t>
            </a:r>
            <a:r>
              <a:rPr lang="en-US" altLang="zh-CN" sz="8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4 </a:t>
            </a:r>
            <a:r>
              <a:rPr lang="zh-CN" altLang="en-US" sz="8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章</a:t>
            </a:r>
            <a:endParaRPr lang="zh-CN" altLang="en-US" sz="80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6000" b="1" dirty="0">
                <a:solidFill>
                  <a:srgbClr val="3399FF"/>
                </a:solidFill>
                <a:latin typeface="Times New Roman" panose="02020603050405020304" pitchFamily="18" charset="0"/>
                <a:ea typeface="楷体_GB2312" pitchFamily="49" charset="-122"/>
              </a:rPr>
              <a:t>结束</a:t>
            </a:r>
            <a:endParaRPr lang="zh-CN" altLang="en-US" sz="6000" b="1" dirty="0">
              <a:solidFill>
                <a:srgbClr val="3399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en-US" altLang="zh-CN" sz="4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3010" name="Group 2"/>
          <p:cNvGrpSpPr/>
          <p:nvPr/>
        </p:nvGrpSpPr>
        <p:grpSpPr>
          <a:xfrm>
            <a:off x="2355850" y="1844675"/>
            <a:ext cx="3944938" cy="4410075"/>
            <a:chOff x="530" y="1231"/>
            <a:chExt cx="2245" cy="2778"/>
          </a:xfrm>
        </p:grpSpPr>
        <p:grpSp>
          <p:nvGrpSpPr>
            <p:cNvPr id="4106" name="Group 3"/>
            <p:cNvGrpSpPr/>
            <p:nvPr/>
          </p:nvGrpSpPr>
          <p:grpSpPr>
            <a:xfrm>
              <a:off x="971" y="1385"/>
              <a:ext cx="1339" cy="2250"/>
              <a:chOff x="971" y="1385"/>
              <a:chExt cx="1339" cy="2250"/>
            </a:xfrm>
          </p:grpSpPr>
          <p:sp>
            <p:nvSpPr>
              <p:cNvPr id="4118" name="Rectangle 4"/>
              <p:cNvSpPr/>
              <p:nvPr/>
            </p:nvSpPr>
            <p:spPr>
              <a:xfrm rot="5400000" flipH="1">
                <a:off x="1638" y="2489"/>
                <a:ext cx="501" cy="84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9" name="Rectangle 5"/>
              <p:cNvSpPr/>
              <p:nvPr/>
            </p:nvSpPr>
            <p:spPr>
              <a:xfrm rot="5400000" flipH="1">
                <a:off x="1644" y="1670"/>
                <a:ext cx="489" cy="84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20" name="Rectangle 6"/>
              <p:cNvSpPr/>
              <p:nvPr/>
            </p:nvSpPr>
            <p:spPr>
              <a:xfrm rot="5400000" flipH="1">
                <a:off x="1728" y="2078"/>
                <a:ext cx="324" cy="840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121" name="Group 7"/>
              <p:cNvGrpSpPr/>
              <p:nvPr/>
            </p:nvGrpSpPr>
            <p:grpSpPr>
              <a:xfrm>
                <a:off x="1859" y="3173"/>
                <a:ext cx="84" cy="462"/>
                <a:chOff x="3467" y="3509"/>
                <a:chExt cx="84" cy="462"/>
              </a:xfrm>
            </p:grpSpPr>
            <p:sp>
              <p:nvSpPr>
                <p:cNvPr id="4127" name="Line 8"/>
                <p:cNvSpPr/>
                <p:nvPr/>
              </p:nvSpPr>
              <p:spPr>
                <a:xfrm rot="5400000" flipH="1">
                  <a:off x="3314" y="3704"/>
                  <a:ext cx="39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4128" name="Oval 9"/>
                <p:cNvSpPr/>
                <p:nvPr/>
              </p:nvSpPr>
              <p:spPr>
                <a:xfrm rot="5400000" flipH="1">
                  <a:off x="3473" y="3893"/>
                  <a:ext cx="72" cy="84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4122" name="Group 10"/>
              <p:cNvGrpSpPr/>
              <p:nvPr/>
            </p:nvGrpSpPr>
            <p:grpSpPr>
              <a:xfrm>
                <a:off x="1853" y="1385"/>
                <a:ext cx="84" cy="462"/>
                <a:chOff x="3473" y="1277"/>
                <a:chExt cx="84" cy="462"/>
              </a:xfrm>
            </p:grpSpPr>
            <p:sp>
              <p:nvSpPr>
                <p:cNvPr id="4125" name="Line 11"/>
                <p:cNvSpPr/>
                <p:nvPr/>
              </p:nvSpPr>
              <p:spPr>
                <a:xfrm rot="5400000" flipH="1">
                  <a:off x="3314" y="1544"/>
                  <a:ext cx="39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4126" name="Oval 12"/>
                <p:cNvSpPr/>
                <p:nvPr/>
              </p:nvSpPr>
              <p:spPr>
                <a:xfrm rot="5400000" flipH="1">
                  <a:off x="3479" y="1271"/>
                  <a:ext cx="72" cy="84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123" name="Line 13"/>
              <p:cNvSpPr/>
              <p:nvPr/>
            </p:nvSpPr>
            <p:spPr>
              <a:xfrm rot="5400000" flipH="1">
                <a:off x="1259" y="2321"/>
                <a:ext cx="0" cy="43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4124" name="Oval 14"/>
              <p:cNvSpPr/>
              <p:nvPr/>
            </p:nvSpPr>
            <p:spPr>
              <a:xfrm rot="5400000" flipH="1">
                <a:off x="977" y="2495"/>
                <a:ext cx="72" cy="8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107" name="Group 15"/>
            <p:cNvGrpSpPr/>
            <p:nvPr/>
          </p:nvGrpSpPr>
          <p:grpSpPr>
            <a:xfrm>
              <a:off x="604" y="1231"/>
              <a:ext cx="1208" cy="2390"/>
              <a:chOff x="604" y="1231"/>
              <a:chExt cx="1208" cy="2390"/>
            </a:xfrm>
          </p:grpSpPr>
          <p:sp>
            <p:nvSpPr>
              <p:cNvPr id="4115" name="Text Box 16"/>
              <p:cNvSpPr txBox="1"/>
              <p:nvPr/>
            </p:nvSpPr>
            <p:spPr>
              <a:xfrm>
                <a:off x="604" y="2395"/>
                <a:ext cx="257" cy="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16" name="Text Box 17"/>
              <p:cNvSpPr txBox="1"/>
              <p:nvPr/>
            </p:nvSpPr>
            <p:spPr>
              <a:xfrm>
                <a:off x="1554" y="3256"/>
                <a:ext cx="258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E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17" name="Text Box 18"/>
              <p:cNvSpPr txBox="1"/>
              <p:nvPr/>
            </p:nvSpPr>
            <p:spPr>
              <a:xfrm>
                <a:off x="1488" y="1231"/>
                <a:ext cx="270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C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108" name="Group 19"/>
            <p:cNvGrpSpPr/>
            <p:nvPr/>
          </p:nvGrpSpPr>
          <p:grpSpPr>
            <a:xfrm>
              <a:off x="1693" y="1930"/>
              <a:ext cx="323" cy="1133"/>
              <a:chOff x="1693" y="1930"/>
              <a:chExt cx="323" cy="1133"/>
            </a:xfrm>
          </p:grpSpPr>
          <p:sp>
            <p:nvSpPr>
              <p:cNvPr id="4112" name="Text Box 20"/>
              <p:cNvSpPr txBox="1"/>
              <p:nvPr/>
            </p:nvSpPr>
            <p:spPr>
              <a:xfrm>
                <a:off x="1693" y="1930"/>
                <a:ext cx="299" cy="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13" name="Text Box 21"/>
              <p:cNvSpPr txBox="1"/>
              <p:nvPr/>
            </p:nvSpPr>
            <p:spPr>
              <a:xfrm>
                <a:off x="1705" y="2698"/>
                <a:ext cx="299" cy="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14" name="Text Box 22"/>
              <p:cNvSpPr txBox="1"/>
              <p:nvPr/>
            </p:nvSpPr>
            <p:spPr>
              <a:xfrm>
                <a:off x="1717" y="2314"/>
                <a:ext cx="299" cy="3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P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109" name="Text Box 23"/>
            <p:cNvSpPr txBox="1"/>
            <p:nvPr/>
          </p:nvSpPr>
          <p:spPr>
            <a:xfrm>
              <a:off x="530" y="2704"/>
              <a:ext cx="511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基极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10" name="Text Box 24"/>
            <p:cNvSpPr txBox="1"/>
            <p:nvPr/>
          </p:nvSpPr>
          <p:spPr>
            <a:xfrm>
              <a:off x="1401" y="3682"/>
              <a:ext cx="715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发射极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11" name="Text Box 25"/>
            <p:cNvSpPr txBox="1"/>
            <p:nvPr/>
          </p:nvSpPr>
          <p:spPr>
            <a:xfrm>
              <a:off x="1989" y="1312"/>
              <a:ext cx="786" cy="327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集电极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83034" name="AutoShape 26"/>
          <p:cNvSpPr/>
          <p:nvPr/>
        </p:nvSpPr>
        <p:spPr>
          <a:xfrm>
            <a:off x="6146800" y="3068638"/>
            <a:ext cx="2025650" cy="1193800"/>
          </a:xfrm>
          <a:prstGeom prst="wedgeRectCallout">
            <a:avLst>
              <a:gd name="adj1" fmla="val -113088"/>
              <a:gd name="adj2" fmla="val 13685"/>
            </a:avLst>
          </a:prstGeom>
          <a:solidFill>
            <a:srgbClr val="CCFFCC"/>
          </a:solidFill>
          <a:ln w="254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0" tIns="0" rIns="0" bIns="0" anchor="ctr" anchorCtr="1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基区：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掺杂浓度最低并且很薄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3035" name="AutoShape 27"/>
          <p:cNvSpPr/>
          <p:nvPr/>
        </p:nvSpPr>
        <p:spPr>
          <a:xfrm>
            <a:off x="1403350" y="2851150"/>
            <a:ext cx="1944688" cy="865188"/>
          </a:xfrm>
          <a:prstGeom prst="wedgeRectCallout">
            <a:avLst>
              <a:gd name="adj1" fmla="val 98491"/>
              <a:gd name="adj2" fmla="val 6889"/>
            </a:avLst>
          </a:prstGeom>
          <a:solidFill>
            <a:srgbClr val="CCFFCC"/>
          </a:solidFill>
          <a:ln w="254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0" tIns="0" rIns="0" bIns="0" anchor="ctr" anchorCtr="1"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集电区：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掺杂浓度较低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3036" name="AutoShape 28"/>
          <p:cNvSpPr/>
          <p:nvPr/>
        </p:nvSpPr>
        <p:spPr>
          <a:xfrm>
            <a:off x="6218238" y="4724400"/>
            <a:ext cx="2098675" cy="792163"/>
          </a:xfrm>
          <a:prstGeom prst="wedgeRectCallout">
            <a:avLst>
              <a:gd name="adj1" fmla="val -111120"/>
              <a:gd name="adj2" fmla="val -76255"/>
            </a:avLst>
          </a:prstGeom>
          <a:solidFill>
            <a:srgbClr val="CCFFCC"/>
          </a:solidFill>
          <a:ln w="254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0" tIns="0" rIns="0" bIns="0" anchor="ctr" anchorCtr="1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发射区：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掺杂浓度最高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3037" name="Text Box 29"/>
          <p:cNvSpPr txBox="1"/>
          <p:nvPr/>
        </p:nvSpPr>
        <p:spPr>
          <a:xfrm>
            <a:off x="387350" y="404813"/>
            <a:ext cx="7086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晶体管的电流分配关系和放大作用 </a:t>
            </a:r>
            <a:endParaRPr lang="zh-CN" altLang="en-US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3038" name="Text Box 30"/>
          <p:cNvSpPr txBox="1"/>
          <p:nvPr/>
        </p:nvSpPr>
        <p:spPr>
          <a:xfrm>
            <a:off x="387350" y="893763"/>
            <a:ext cx="5048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⑴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晶体管的电流放大的条件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3039" name="Text Box 31"/>
          <p:cNvSpPr txBox="1"/>
          <p:nvPr/>
        </p:nvSpPr>
        <p:spPr>
          <a:xfrm>
            <a:off x="457200" y="1470025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内部条件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3040" name="Text Box 32"/>
          <p:cNvSpPr txBox="1"/>
          <p:nvPr/>
        </p:nvSpPr>
        <p:spPr>
          <a:xfrm>
            <a:off x="2444750" y="1470025"/>
            <a:ext cx="56562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三个区掺杂浓度不同，厚薄不同。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8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34" grpId="0" animBg="1"/>
      <p:bldP spid="683035" grpId="0" animBg="1"/>
      <p:bldP spid="683036" grpId="0" animBg="1"/>
      <p:bldP spid="683037" grpId="0"/>
      <p:bldP spid="683038" grpId="0"/>
      <p:bldP spid="683039" grpId="0"/>
      <p:bldP spid="6830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5058" name="Text Box 2"/>
          <p:cNvSpPr txBox="1"/>
          <p:nvPr/>
        </p:nvSpPr>
        <p:spPr>
          <a:xfrm>
            <a:off x="474663" y="46196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外部条件 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5059" name="Text Box 3"/>
          <p:cNvSpPr txBox="1"/>
          <p:nvPr/>
        </p:nvSpPr>
        <p:spPr>
          <a:xfrm>
            <a:off x="738188" y="908050"/>
            <a:ext cx="73501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发射结加上正向电压，集电结加上反向电压 </a:t>
            </a:r>
            <a:endParaRPr lang="zh-CN" altLang="en-US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85060" name="Group 4"/>
          <p:cNvGrpSpPr/>
          <p:nvPr/>
        </p:nvGrpSpPr>
        <p:grpSpPr>
          <a:xfrm>
            <a:off x="307975" y="2049463"/>
            <a:ext cx="1720850" cy="3198812"/>
            <a:chOff x="618" y="967"/>
            <a:chExt cx="1175" cy="2015"/>
          </a:xfrm>
        </p:grpSpPr>
        <p:grpSp>
          <p:nvGrpSpPr>
            <p:cNvPr id="5201" name="Group 5"/>
            <p:cNvGrpSpPr/>
            <p:nvPr/>
          </p:nvGrpSpPr>
          <p:grpSpPr>
            <a:xfrm>
              <a:off x="860" y="1169"/>
              <a:ext cx="874" cy="1722"/>
              <a:chOff x="560" y="1925"/>
              <a:chExt cx="874" cy="1722"/>
            </a:xfrm>
          </p:grpSpPr>
          <p:grpSp>
            <p:nvGrpSpPr>
              <p:cNvPr id="5209" name="Group 6"/>
              <p:cNvGrpSpPr/>
              <p:nvPr/>
            </p:nvGrpSpPr>
            <p:grpSpPr>
              <a:xfrm>
                <a:off x="560" y="1925"/>
                <a:ext cx="874" cy="1722"/>
                <a:chOff x="1052" y="1913"/>
                <a:chExt cx="874" cy="1722"/>
              </a:xfrm>
            </p:grpSpPr>
            <p:sp>
              <p:nvSpPr>
                <p:cNvPr id="5212" name="Rectangle 7"/>
                <p:cNvSpPr/>
                <p:nvPr/>
              </p:nvSpPr>
              <p:spPr>
                <a:xfrm rot="5400000" flipH="1">
                  <a:off x="1460" y="2805"/>
                  <a:ext cx="383" cy="549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13" name="Rectangle 8"/>
                <p:cNvSpPr/>
                <p:nvPr/>
              </p:nvSpPr>
              <p:spPr>
                <a:xfrm rot="5400000" flipH="1">
                  <a:off x="1464" y="2178"/>
                  <a:ext cx="374" cy="549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14" name="Rectangle 9"/>
                <p:cNvSpPr/>
                <p:nvPr/>
              </p:nvSpPr>
              <p:spPr>
                <a:xfrm rot="5400000" flipH="1">
                  <a:off x="1522" y="2496"/>
                  <a:ext cx="248" cy="537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15" name="Group 10"/>
                <p:cNvGrpSpPr/>
                <p:nvPr/>
              </p:nvGrpSpPr>
              <p:grpSpPr>
                <a:xfrm>
                  <a:off x="1632" y="3281"/>
                  <a:ext cx="55" cy="354"/>
                  <a:chOff x="3467" y="3509"/>
                  <a:chExt cx="84" cy="462"/>
                </a:xfrm>
              </p:grpSpPr>
              <p:sp>
                <p:nvSpPr>
                  <p:cNvPr id="5225" name="Line 11"/>
                  <p:cNvSpPr/>
                  <p:nvPr/>
                </p:nvSpPr>
                <p:spPr>
                  <a:xfrm rot="5400000" flipH="1">
                    <a:off x="3314" y="3704"/>
                    <a:ext cx="39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5226" name="Oval 12"/>
                  <p:cNvSpPr/>
                  <p:nvPr/>
                </p:nvSpPr>
                <p:spPr>
                  <a:xfrm rot="5400000" flipH="1">
                    <a:off x="3473" y="3893"/>
                    <a:ext cx="72" cy="8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216" name="Group 13"/>
                <p:cNvGrpSpPr/>
                <p:nvPr/>
              </p:nvGrpSpPr>
              <p:grpSpPr>
                <a:xfrm>
                  <a:off x="1628" y="1913"/>
                  <a:ext cx="55" cy="354"/>
                  <a:chOff x="3473" y="1277"/>
                  <a:chExt cx="84" cy="462"/>
                </a:xfrm>
              </p:grpSpPr>
              <p:sp>
                <p:nvSpPr>
                  <p:cNvPr id="5223" name="Line 14"/>
                  <p:cNvSpPr/>
                  <p:nvPr/>
                </p:nvSpPr>
                <p:spPr>
                  <a:xfrm rot="5400000" flipH="1">
                    <a:off x="3314" y="1544"/>
                    <a:ext cx="39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5224" name="Oval 15"/>
                  <p:cNvSpPr/>
                  <p:nvPr/>
                </p:nvSpPr>
                <p:spPr>
                  <a:xfrm rot="5400000" flipH="1">
                    <a:off x="3479" y="1271"/>
                    <a:ext cx="72" cy="8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217" name="Line 16"/>
                <p:cNvSpPr/>
                <p:nvPr/>
              </p:nvSpPr>
              <p:spPr>
                <a:xfrm rot="5400000" flipH="1">
                  <a:off x="1240" y="2654"/>
                  <a:ext cx="0" cy="28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5218" name="Oval 17"/>
                <p:cNvSpPr/>
                <p:nvPr/>
              </p:nvSpPr>
              <p:spPr>
                <a:xfrm rot="5400000" flipH="1">
                  <a:off x="1052" y="2767"/>
                  <a:ext cx="55" cy="55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19" name="Group 18"/>
                <p:cNvGrpSpPr/>
                <p:nvPr/>
              </p:nvGrpSpPr>
              <p:grpSpPr>
                <a:xfrm>
                  <a:off x="1462" y="2276"/>
                  <a:ext cx="350" cy="946"/>
                  <a:chOff x="1693" y="1910"/>
                  <a:chExt cx="323" cy="1174"/>
                </a:xfrm>
              </p:grpSpPr>
              <p:sp>
                <p:nvSpPr>
                  <p:cNvPr id="5220" name="Text Box 19"/>
                  <p:cNvSpPr txBox="1"/>
                  <p:nvPr/>
                </p:nvSpPr>
                <p:spPr>
                  <a:xfrm>
                    <a:off x="1693" y="1910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N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221" name="Text Box 20"/>
                  <p:cNvSpPr txBox="1"/>
                  <p:nvPr/>
                </p:nvSpPr>
                <p:spPr>
                  <a:xfrm>
                    <a:off x="1705" y="2678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N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222" name="Text Box 21"/>
                  <p:cNvSpPr txBox="1"/>
                  <p:nvPr/>
                </p:nvSpPr>
                <p:spPr>
                  <a:xfrm>
                    <a:off x="1717" y="2295"/>
                    <a:ext cx="299" cy="40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P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5210" name="Line 22"/>
              <p:cNvSpPr/>
              <p:nvPr/>
            </p:nvSpPr>
            <p:spPr>
              <a:xfrm>
                <a:off x="900" y="2604"/>
                <a:ext cx="516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11" name="Line 23"/>
              <p:cNvSpPr/>
              <p:nvPr/>
            </p:nvSpPr>
            <p:spPr>
              <a:xfrm>
                <a:off x="900" y="2952"/>
                <a:ext cx="516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202" name="Text Box 24"/>
            <p:cNvSpPr txBox="1"/>
            <p:nvPr/>
          </p:nvSpPr>
          <p:spPr>
            <a:xfrm>
              <a:off x="618" y="1909"/>
              <a:ext cx="24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03" name="Text Box 25"/>
            <p:cNvSpPr txBox="1"/>
            <p:nvPr/>
          </p:nvSpPr>
          <p:spPr>
            <a:xfrm>
              <a:off x="1551" y="2694"/>
              <a:ext cx="24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04" name="Text Box 26"/>
            <p:cNvSpPr txBox="1"/>
            <p:nvPr/>
          </p:nvSpPr>
          <p:spPr>
            <a:xfrm>
              <a:off x="1537" y="967"/>
              <a:ext cx="25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05" name="Text Box 27"/>
            <p:cNvSpPr txBox="1"/>
            <p:nvPr/>
          </p:nvSpPr>
          <p:spPr>
            <a:xfrm>
              <a:off x="1204" y="1087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06" name="Text Box 28"/>
            <p:cNvSpPr txBox="1"/>
            <p:nvPr/>
          </p:nvSpPr>
          <p:spPr>
            <a:xfrm>
              <a:off x="844" y="2035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07" name="Text Box 29"/>
            <p:cNvSpPr txBox="1"/>
            <p:nvPr/>
          </p:nvSpPr>
          <p:spPr>
            <a:xfrm>
              <a:off x="801" y="1723"/>
              <a:ext cx="3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08" name="Text Box 30"/>
            <p:cNvSpPr txBox="1"/>
            <p:nvPr/>
          </p:nvSpPr>
          <p:spPr>
            <a:xfrm>
              <a:off x="1161" y="2611"/>
              <a:ext cx="3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5087" name="Group 31"/>
          <p:cNvGrpSpPr/>
          <p:nvPr/>
        </p:nvGrpSpPr>
        <p:grpSpPr>
          <a:xfrm>
            <a:off x="2479675" y="2487613"/>
            <a:ext cx="1849438" cy="2362200"/>
            <a:chOff x="2376" y="1315"/>
            <a:chExt cx="1262" cy="1488"/>
          </a:xfrm>
        </p:grpSpPr>
        <p:sp>
          <p:nvSpPr>
            <p:cNvPr id="5183" name="Line 32"/>
            <p:cNvSpPr/>
            <p:nvPr/>
          </p:nvSpPr>
          <p:spPr>
            <a:xfrm>
              <a:off x="2680" y="2072"/>
              <a:ext cx="471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84" name="Line 33"/>
            <p:cNvSpPr/>
            <p:nvPr/>
          </p:nvSpPr>
          <p:spPr>
            <a:xfrm>
              <a:off x="3141" y="1939"/>
              <a:ext cx="0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85" name="Line 34"/>
            <p:cNvSpPr/>
            <p:nvPr/>
          </p:nvSpPr>
          <p:spPr>
            <a:xfrm flipV="1">
              <a:off x="3141" y="1907"/>
              <a:ext cx="165" cy="1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86" name="Line 35"/>
            <p:cNvSpPr/>
            <p:nvPr/>
          </p:nvSpPr>
          <p:spPr>
            <a:xfrm>
              <a:off x="3296" y="1461"/>
              <a:ext cx="0" cy="4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87" name="Line 36"/>
            <p:cNvSpPr/>
            <p:nvPr/>
          </p:nvSpPr>
          <p:spPr>
            <a:xfrm>
              <a:off x="3308" y="2307"/>
              <a:ext cx="0" cy="4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88" name="Text Box 37"/>
            <p:cNvSpPr txBox="1"/>
            <p:nvPr/>
          </p:nvSpPr>
          <p:spPr>
            <a:xfrm>
              <a:off x="2394" y="1933"/>
              <a:ext cx="24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89" name="Text Box 38"/>
            <p:cNvSpPr txBox="1"/>
            <p:nvPr/>
          </p:nvSpPr>
          <p:spPr>
            <a:xfrm>
              <a:off x="3351" y="2502"/>
              <a:ext cx="24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90" name="Text Box 39"/>
            <p:cNvSpPr txBox="1"/>
            <p:nvPr/>
          </p:nvSpPr>
          <p:spPr>
            <a:xfrm>
              <a:off x="3385" y="1315"/>
              <a:ext cx="25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91" name="Rectangle 40"/>
            <p:cNvSpPr/>
            <p:nvPr/>
          </p:nvSpPr>
          <p:spPr>
            <a:xfrm>
              <a:off x="3365" y="1985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92" name="Line 41"/>
            <p:cNvSpPr/>
            <p:nvPr/>
          </p:nvSpPr>
          <p:spPr>
            <a:xfrm rot="-5400000" flipH="1">
              <a:off x="3134" y="2128"/>
              <a:ext cx="198" cy="20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sm" len="lg"/>
            </a:ln>
          </p:spPr>
        </p:sp>
        <p:sp>
          <p:nvSpPr>
            <p:cNvPr id="5193" name="Text Box 42"/>
            <p:cNvSpPr txBox="1"/>
            <p:nvPr/>
          </p:nvSpPr>
          <p:spPr>
            <a:xfrm>
              <a:off x="3004" y="1327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94" name="Text Box 43"/>
            <p:cNvSpPr txBox="1"/>
            <p:nvPr/>
          </p:nvSpPr>
          <p:spPr>
            <a:xfrm>
              <a:off x="2680" y="2023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95" name="Text Box 44"/>
            <p:cNvSpPr txBox="1"/>
            <p:nvPr/>
          </p:nvSpPr>
          <p:spPr>
            <a:xfrm>
              <a:off x="2625" y="1819"/>
              <a:ext cx="3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96" name="Text Box 45"/>
            <p:cNvSpPr txBox="1"/>
            <p:nvPr/>
          </p:nvSpPr>
          <p:spPr>
            <a:xfrm>
              <a:off x="2998" y="2515"/>
              <a:ext cx="33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97" name="Freeform 46"/>
            <p:cNvSpPr/>
            <p:nvPr/>
          </p:nvSpPr>
          <p:spPr>
            <a:xfrm>
              <a:off x="2782" y="2316"/>
              <a:ext cx="302" cy="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0" y="132"/>
                </a:cxn>
                <a:cxn ang="0">
                  <a:pos x="302" y="336"/>
                </a:cxn>
              </a:cxnLst>
              <a:pathLst>
                <a:path w="302" h="336">
                  <a:moveTo>
                    <a:pt x="2" y="0"/>
                  </a:moveTo>
                  <a:cubicBezTo>
                    <a:pt x="1" y="38"/>
                    <a:pt x="0" y="76"/>
                    <a:pt x="50" y="132"/>
                  </a:cubicBezTo>
                  <a:cubicBezTo>
                    <a:pt x="100" y="188"/>
                    <a:pt x="260" y="302"/>
                    <a:pt x="302" y="336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8" name="Freeform 47"/>
            <p:cNvSpPr/>
            <p:nvPr/>
          </p:nvSpPr>
          <p:spPr>
            <a:xfrm flipV="1">
              <a:off x="2794" y="1548"/>
              <a:ext cx="302" cy="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0" y="132"/>
                </a:cxn>
                <a:cxn ang="0">
                  <a:pos x="302" y="336"/>
                </a:cxn>
              </a:cxnLst>
              <a:pathLst>
                <a:path w="302" h="336">
                  <a:moveTo>
                    <a:pt x="2" y="0"/>
                  </a:moveTo>
                  <a:cubicBezTo>
                    <a:pt x="1" y="38"/>
                    <a:pt x="0" y="76"/>
                    <a:pt x="50" y="132"/>
                  </a:cubicBezTo>
                  <a:cubicBezTo>
                    <a:pt x="100" y="188"/>
                    <a:pt x="260" y="302"/>
                    <a:pt x="302" y="336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99" name="Text Box 48"/>
            <p:cNvSpPr txBox="1"/>
            <p:nvPr/>
          </p:nvSpPr>
          <p:spPr>
            <a:xfrm>
              <a:off x="2424" y="2400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BE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00" name="Text Box 49"/>
            <p:cNvSpPr txBox="1"/>
            <p:nvPr/>
          </p:nvSpPr>
          <p:spPr>
            <a:xfrm>
              <a:off x="2376" y="1452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BC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5106" name="Group 50"/>
          <p:cNvGrpSpPr/>
          <p:nvPr/>
        </p:nvGrpSpPr>
        <p:grpSpPr>
          <a:xfrm>
            <a:off x="469900" y="1316038"/>
            <a:ext cx="7747000" cy="646112"/>
            <a:chOff x="321" y="829"/>
            <a:chExt cx="5286" cy="407"/>
          </a:xfrm>
        </p:grpSpPr>
        <p:sp>
          <p:nvSpPr>
            <p:cNvPr id="5179" name="Rectangle 51"/>
            <p:cNvSpPr/>
            <p:nvPr/>
          </p:nvSpPr>
          <p:spPr>
            <a:xfrm>
              <a:off x="321" y="881"/>
              <a:ext cx="1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即：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NPN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型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80" name="Object 52"/>
            <p:cNvGraphicFramePr>
              <a:graphicFrameLocks noChangeAspect="1"/>
            </p:cNvGraphicFramePr>
            <p:nvPr/>
          </p:nvGraphicFramePr>
          <p:xfrm>
            <a:off x="1587" y="841"/>
            <a:ext cx="198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1" imgW="1193800" imgH="247650" progId="Equation.3">
                    <p:embed/>
                  </p:oleObj>
                </mc:Choice>
                <mc:Fallback>
                  <p:oleObj name="" r:id="rId1" imgW="1193800" imgH="24765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7" y="841"/>
                          <a:ext cx="1980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81" name="Object 53"/>
            <p:cNvGraphicFramePr>
              <a:graphicFrameLocks noChangeAspect="1"/>
            </p:cNvGraphicFramePr>
            <p:nvPr/>
          </p:nvGraphicFramePr>
          <p:xfrm>
            <a:off x="3879" y="829"/>
            <a:ext cx="1728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" imgW="1021715" imgH="247650" progId="Equation.3">
                    <p:embed/>
                  </p:oleObj>
                </mc:Choice>
                <mc:Fallback>
                  <p:oleObj name="" r:id="rId3" imgW="1021715" imgH="24765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79" y="829"/>
                          <a:ext cx="1728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82" name="Rectangle 54"/>
            <p:cNvSpPr/>
            <p:nvPr/>
          </p:nvSpPr>
          <p:spPr>
            <a:xfrm>
              <a:off x="3525" y="833"/>
              <a:ext cx="6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或</a:t>
              </a:r>
              <a:endPara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685111" name="Line 55"/>
          <p:cNvSpPr/>
          <p:nvPr/>
        </p:nvSpPr>
        <p:spPr>
          <a:xfrm flipH="1">
            <a:off x="4519613" y="2076450"/>
            <a:ext cx="17462" cy="3219450"/>
          </a:xfrm>
          <a:prstGeom prst="line">
            <a:avLst/>
          </a:prstGeom>
          <a:ln w="9525" cap="flat" cmpd="sng">
            <a:solidFill>
              <a:srgbClr val="339966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685112" name="Group 56"/>
          <p:cNvGrpSpPr/>
          <p:nvPr/>
        </p:nvGrpSpPr>
        <p:grpSpPr>
          <a:xfrm>
            <a:off x="4598988" y="2049463"/>
            <a:ext cx="1720850" cy="3198812"/>
            <a:chOff x="618" y="967"/>
            <a:chExt cx="1175" cy="2015"/>
          </a:xfrm>
        </p:grpSpPr>
        <p:grpSp>
          <p:nvGrpSpPr>
            <p:cNvPr id="5153" name="Group 57"/>
            <p:cNvGrpSpPr/>
            <p:nvPr/>
          </p:nvGrpSpPr>
          <p:grpSpPr>
            <a:xfrm>
              <a:off x="860" y="1169"/>
              <a:ext cx="874" cy="1722"/>
              <a:chOff x="560" y="1925"/>
              <a:chExt cx="874" cy="1722"/>
            </a:xfrm>
          </p:grpSpPr>
          <p:grpSp>
            <p:nvGrpSpPr>
              <p:cNvPr id="5161" name="Group 58"/>
              <p:cNvGrpSpPr/>
              <p:nvPr/>
            </p:nvGrpSpPr>
            <p:grpSpPr>
              <a:xfrm>
                <a:off x="560" y="1925"/>
                <a:ext cx="874" cy="1722"/>
                <a:chOff x="1052" y="1913"/>
                <a:chExt cx="874" cy="1722"/>
              </a:xfrm>
            </p:grpSpPr>
            <p:sp>
              <p:nvSpPr>
                <p:cNvPr id="5164" name="Rectangle 59"/>
                <p:cNvSpPr/>
                <p:nvPr/>
              </p:nvSpPr>
              <p:spPr>
                <a:xfrm rot="5400000" flipH="1">
                  <a:off x="1460" y="2805"/>
                  <a:ext cx="383" cy="549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65" name="Rectangle 60"/>
                <p:cNvSpPr/>
                <p:nvPr/>
              </p:nvSpPr>
              <p:spPr>
                <a:xfrm rot="5400000" flipH="1">
                  <a:off x="1464" y="2178"/>
                  <a:ext cx="374" cy="549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66" name="Rectangle 61"/>
                <p:cNvSpPr/>
                <p:nvPr/>
              </p:nvSpPr>
              <p:spPr>
                <a:xfrm rot="5400000" flipH="1">
                  <a:off x="1522" y="2496"/>
                  <a:ext cx="248" cy="537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167" name="Group 62"/>
                <p:cNvGrpSpPr/>
                <p:nvPr/>
              </p:nvGrpSpPr>
              <p:grpSpPr>
                <a:xfrm>
                  <a:off x="1632" y="3281"/>
                  <a:ext cx="55" cy="354"/>
                  <a:chOff x="3467" y="3509"/>
                  <a:chExt cx="84" cy="462"/>
                </a:xfrm>
              </p:grpSpPr>
              <p:sp>
                <p:nvSpPr>
                  <p:cNvPr id="5177" name="Line 63"/>
                  <p:cNvSpPr/>
                  <p:nvPr/>
                </p:nvSpPr>
                <p:spPr>
                  <a:xfrm rot="5400000" flipH="1">
                    <a:off x="3314" y="3704"/>
                    <a:ext cx="39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5178" name="Oval 64"/>
                  <p:cNvSpPr/>
                  <p:nvPr/>
                </p:nvSpPr>
                <p:spPr>
                  <a:xfrm rot="5400000" flipH="1">
                    <a:off x="3473" y="3893"/>
                    <a:ext cx="72" cy="8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5168" name="Group 65"/>
                <p:cNvGrpSpPr/>
                <p:nvPr/>
              </p:nvGrpSpPr>
              <p:grpSpPr>
                <a:xfrm>
                  <a:off x="1628" y="1913"/>
                  <a:ext cx="55" cy="354"/>
                  <a:chOff x="3473" y="1277"/>
                  <a:chExt cx="84" cy="462"/>
                </a:xfrm>
              </p:grpSpPr>
              <p:sp>
                <p:nvSpPr>
                  <p:cNvPr id="5175" name="Line 66"/>
                  <p:cNvSpPr/>
                  <p:nvPr/>
                </p:nvSpPr>
                <p:spPr>
                  <a:xfrm rot="5400000" flipH="1">
                    <a:off x="3314" y="1544"/>
                    <a:ext cx="390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5176" name="Oval 67"/>
                  <p:cNvSpPr/>
                  <p:nvPr/>
                </p:nvSpPr>
                <p:spPr>
                  <a:xfrm rot="5400000" flipH="1">
                    <a:off x="3479" y="1271"/>
                    <a:ext cx="72" cy="84"/>
                  </a:xfrm>
                  <a:prstGeom prst="ellipse">
                    <a:avLst/>
                  </a:prstGeom>
                  <a:noFill/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5169" name="Line 68"/>
                <p:cNvSpPr/>
                <p:nvPr/>
              </p:nvSpPr>
              <p:spPr>
                <a:xfrm rot="5400000" flipH="1">
                  <a:off x="1240" y="2654"/>
                  <a:ext cx="0" cy="28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5170" name="Oval 69"/>
                <p:cNvSpPr/>
                <p:nvPr/>
              </p:nvSpPr>
              <p:spPr>
                <a:xfrm rot="5400000" flipH="1">
                  <a:off x="1052" y="2767"/>
                  <a:ext cx="55" cy="55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171" name="Group 70"/>
                <p:cNvGrpSpPr/>
                <p:nvPr/>
              </p:nvGrpSpPr>
              <p:grpSpPr>
                <a:xfrm>
                  <a:off x="1462" y="2276"/>
                  <a:ext cx="350" cy="946"/>
                  <a:chOff x="1693" y="1910"/>
                  <a:chExt cx="323" cy="1174"/>
                </a:xfrm>
              </p:grpSpPr>
              <p:sp>
                <p:nvSpPr>
                  <p:cNvPr id="5172" name="Text Box 71"/>
                  <p:cNvSpPr txBox="1"/>
                  <p:nvPr/>
                </p:nvSpPr>
                <p:spPr>
                  <a:xfrm>
                    <a:off x="1693" y="1910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P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173" name="Text Box 72"/>
                  <p:cNvSpPr txBox="1"/>
                  <p:nvPr/>
                </p:nvSpPr>
                <p:spPr>
                  <a:xfrm>
                    <a:off x="1705" y="2678"/>
                    <a:ext cx="299" cy="40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P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5174" name="Text Box 73"/>
                  <p:cNvSpPr txBox="1"/>
                  <p:nvPr/>
                </p:nvSpPr>
                <p:spPr>
                  <a:xfrm>
                    <a:off x="1717" y="2295"/>
                    <a:ext cx="299" cy="40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楷体_GB2312" pitchFamily="49" charset="-122"/>
                      </a:rPr>
                      <a:t>N</a:t>
                    </a:r>
                    <a:endParaRPr lang="en-US" altLang="zh-CN" sz="28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5162" name="Line 74"/>
              <p:cNvSpPr/>
              <p:nvPr/>
            </p:nvSpPr>
            <p:spPr>
              <a:xfrm>
                <a:off x="900" y="2604"/>
                <a:ext cx="516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163" name="Line 75"/>
              <p:cNvSpPr/>
              <p:nvPr/>
            </p:nvSpPr>
            <p:spPr>
              <a:xfrm>
                <a:off x="900" y="2952"/>
                <a:ext cx="516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54" name="Text Box 76"/>
            <p:cNvSpPr txBox="1"/>
            <p:nvPr/>
          </p:nvSpPr>
          <p:spPr>
            <a:xfrm>
              <a:off x="618" y="1909"/>
              <a:ext cx="24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55" name="Text Box 77"/>
            <p:cNvSpPr txBox="1"/>
            <p:nvPr/>
          </p:nvSpPr>
          <p:spPr>
            <a:xfrm>
              <a:off x="1551" y="2694"/>
              <a:ext cx="24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56" name="Text Box 78"/>
            <p:cNvSpPr txBox="1"/>
            <p:nvPr/>
          </p:nvSpPr>
          <p:spPr>
            <a:xfrm>
              <a:off x="1537" y="967"/>
              <a:ext cx="25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57" name="Text Box 79"/>
            <p:cNvSpPr txBox="1"/>
            <p:nvPr/>
          </p:nvSpPr>
          <p:spPr>
            <a:xfrm>
              <a:off x="1149" y="1087"/>
              <a:ext cx="3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58" name="Text Box 80"/>
            <p:cNvSpPr txBox="1"/>
            <p:nvPr/>
          </p:nvSpPr>
          <p:spPr>
            <a:xfrm>
              <a:off x="789" y="2035"/>
              <a:ext cx="3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59" name="Text Box 81"/>
            <p:cNvSpPr txBox="1"/>
            <p:nvPr/>
          </p:nvSpPr>
          <p:spPr>
            <a:xfrm>
              <a:off x="856" y="1723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60" name="Text Box 82"/>
            <p:cNvSpPr txBox="1"/>
            <p:nvPr/>
          </p:nvSpPr>
          <p:spPr>
            <a:xfrm>
              <a:off x="1216" y="2611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5139" name="Group 83"/>
          <p:cNvGrpSpPr/>
          <p:nvPr/>
        </p:nvGrpSpPr>
        <p:grpSpPr>
          <a:xfrm>
            <a:off x="6753225" y="2487613"/>
            <a:ext cx="1847850" cy="2362200"/>
            <a:chOff x="4656" y="1567"/>
            <a:chExt cx="1262" cy="1488"/>
          </a:xfrm>
        </p:grpSpPr>
        <p:sp>
          <p:nvSpPr>
            <p:cNvPr id="5135" name="Line 84"/>
            <p:cNvSpPr/>
            <p:nvPr/>
          </p:nvSpPr>
          <p:spPr>
            <a:xfrm>
              <a:off x="4960" y="2324"/>
              <a:ext cx="471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36" name="Line 85"/>
            <p:cNvSpPr/>
            <p:nvPr/>
          </p:nvSpPr>
          <p:spPr>
            <a:xfrm>
              <a:off x="5421" y="2191"/>
              <a:ext cx="0" cy="2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37" name="Line 86"/>
            <p:cNvSpPr/>
            <p:nvPr/>
          </p:nvSpPr>
          <p:spPr>
            <a:xfrm flipV="1">
              <a:off x="5421" y="2159"/>
              <a:ext cx="165" cy="12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38" name="Line 87"/>
            <p:cNvSpPr/>
            <p:nvPr/>
          </p:nvSpPr>
          <p:spPr>
            <a:xfrm>
              <a:off x="5576" y="1713"/>
              <a:ext cx="0" cy="4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39" name="Line 88"/>
            <p:cNvSpPr/>
            <p:nvPr/>
          </p:nvSpPr>
          <p:spPr>
            <a:xfrm>
              <a:off x="5600" y="2559"/>
              <a:ext cx="0" cy="4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5140" name="Text Box 89"/>
            <p:cNvSpPr txBox="1"/>
            <p:nvPr/>
          </p:nvSpPr>
          <p:spPr>
            <a:xfrm>
              <a:off x="4674" y="2185"/>
              <a:ext cx="24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1" name="Text Box 90"/>
            <p:cNvSpPr txBox="1"/>
            <p:nvPr/>
          </p:nvSpPr>
          <p:spPr>
            <a:xfrm>
              <a:off x="5631" y="2754"/>
              <a:ext cx="24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2" name="Text Box 91"/>
            <p:cNvSpPr txBox="1"/>
            <p:nvPr/>
          </p:nvSpPr>
          <p:spPr>
            <a:xfrm>
              <a:off x="5665" y="1567"/>
              <a:ext cx="25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3" name="Rectangle 92"/>
            <p:cNvSpPr/>
            <p:nvPr/>
          </p:nvSpPr>
          <p:spPr>
            <a:xfrm>
              <a:off x="5645" y="2237"/>
              <a:ext cx="26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4" name="Line 93"/>
            <p:cNvSpPr/>
            <p:nvPr/>
          </p:nvSpPr>
          <p:spPr>
            <a:xfrm rot="-5400000" flipV="1">
              <a:off x="5402" y="2356"/>
              <a:ext cx="198" cy="20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sm" len="lg"/>
            </a:ln>
          </p:spPr>
        </p:sp>
        <p:sp>
          <p:nvSpPr>
            <p:cNvPr id="5145" name="Text Box 94"/>
            <p:cNvSpPr txBox="1"/>
            <p:nvPr/>
          </p:nvSpPr>
          <p:spPr>
            <a:xfrm>
              <a:off x="5230" y="1579"/>
              <a:ext cx="331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6" name="Text Box 95"/>
            <p:cNvSpPr txBox="1"/>
            <p:nvPr/>
          </p:nvSpPr>
          <p:spPr>
            <a:xfrm>
              <a:off x="4905" y="2275"/>
              <a:ext cx="332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7" name="Text Box 96"/>
            <p:cNvSpPr txBox="1"/>
            <p:nvPr/>
          </p:nvSpPr>
          <p:spPr>
            <a:xfrm>
              <a:off x="4960" y="2071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8" name="Text Box 97"/>
            <p:cNvSpPr txBox="1"/>
            <p:nvPr/>
          </p:nvSpPr>
          <p:spPr>
            <a:xfrm>
              <a:off x="5332" y="2767"/>
              <a:ext cx="223" cy="28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9" name="Freeform 98"/>
            <p:cNvSpPr/>
            <p:nvPr/>
          </p:nvSpPr>
          <p:spPr>
            <a:xfrm>
              <a:off x="5062" y="2568"/>
              <a:ext cx="302" cy="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0" y="132"/>
                </a:cxn>
                <a:cxn ang="0">
                  <a:pos x="302" y="336"/>
                </a:cxn>
              </a:cxnLst>
              <a:pathLst>
                <a:path w="302" h="336">
                  <a:moveTo>
                    <a:pt x="2" y="0"/>
                  </a:moveTo>
                  <a:cubicBezTo>
                    <a:pt x="1" y="38"/>
                    <a:pt x="0" y="76"/>
                    <a:pt x="50" y="132"/>
                  </a:cubicBezTo>
                  <a:cubicBezTo>
                    <a:pt x="100" y="188"/>
                    <a:pt x="260" y="302"/>
                    <a:pt x="302" y="336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0" name="Freeform 99"/>
            <p:cNvSpPr/>
            <p:nvPr/>
          </p:nvSpPr>
          <p:spPr>
            <a:xfrm flipV="1">
              <a:off x="5074" y="1800"/>
              <a:ext cx="302" cy="336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50" y="132"/>
                </a:cxn>
                <a:cxn ang="0">
                  <a:pos x="302" y="336"/>
                </a:cxn>
              </a:cxnLst>
              <a:pathLst>
                <a:path w="302" h="336">
                  <a:moveTo>
                    <a:pt x="2" y="0"/>
                  </a:moveTo>
                  <a:cubicBezTo>
                    <a:pt x="1" y="38"/>
                    <a:pt x="0" y="76"/>
                    <a:pt x="50" y="132"/>
                  </a:cubicBezTo>
                  <a:cubicBezTo>
                    <a:pt x="100" y="188"/>
                    <a:pt x="260" y="302"/>
                    <a:pt x="302" y="336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51" name="Text Box 100"/>
            <p:cNvSpPr txBox="1"/>
            <p:nvPr/>
          </p:nvSpPr>
          <p:spPr>
            <a:xfrm>
              <a:off x="4704" y="2652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BE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52" name="Text Box 101"/>
            <p:cNvSpPr txBox="1"/>
            <p:nvPr/>
          </p:nvSpPr>
          <p:spPr>
            <a:xfrm>
              <a:off x="4656" y="1704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30000" dirty="0">
                  <a:latin typeface="Times New Roman" panose="02020603050405020304" pitchFamily="18" charset="0"/>
                </a:rPr>
                <a:t>BC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5158" name="Group 102"/>
          <p:cNvGrpSpPr/>
          <p:nvPr/>
        </p:nvGrpSpPr>
        <p:grpSpPr>
          <a:xfrm>
            <a:off x="628650" y="5445125"/>
            <a:ext cx="7710488" cy="646113"/>
            <a:chOff x="429" y="3541"/>
            <a:chExt cx="5262" cy="407"/>
          </a:xfrm>
        </p:grpSpPr>
        <p:sp>
          <p:nvSpPr>
            <p:cNvPr id="5131" name="Rectangle 103"/>
            <p:cNvSpPr/>
            <p:nvPr/>
          </p:nvSpPr>
          <p:spPr>
            <a:xfrm>
              <a:off x="429" y="3569"/>
              <a:ext cx="17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PNP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型为：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132" name="Object 104"/>
            <p:cNvGraphicFramePr>
              <a:graphicFrameLocks noChangeAspect="1"/>
            </p:cNvGraphicFramePr>
            <p:nvPr/>
          </p:nvGraphicFramePr>
          <p:xfrm>
            <a:off x="1672" y="3553"/>
            <a:ext cx="1979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5" imgW="1193800" imgH="247650" progId="Equation.3">
                    <p:embed/>
                  </p:oleObj>
                </mc:Choice>
                <mc:Fallback>
                  <p:oleObj name="" r:id="rId5" imgW="1193800" imgH="24765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72" y="3553"/>
                          <a:ext cx="1979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105"/>
            <p:cNvGraphicFramePr>
              <a:graphicFrameLocks noChangeAspect="1"/>
            </p:cNvGraphicFramePr>
            <p:nvPr/>
          </p:nvGraphicFramePr>
          <p:xfrm>
            <a:off x="3963" y="3541"/>
            <a:ext cx="1728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7" imgW="1021715" imgH="247650" progId="Equation.3">
                    <p:embed/>
                  </p:oleObj>
                </mc:Choice>
                <mc:Fallback>
                  <p:oleObj name="" r:id="rId7" imgW="1021715" imgH="24765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63" y="3541"/>
                          <a:ext cx="1728" cy="4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4" name="Rectangle 106"/>
            <p:cNvSpPr/>
            <p:nvPr/>
          </p:nvSpPr>
          <p:spPr>
            <a:xfrm>
              <a:off x="3609" y="3545"/>
              <a:ext cx="65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或</a:t>
              </a:r>
              <a:endPara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  <p:bldP spid="6850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82" name="Text Box 2"/>
          <p:cNvSpPr txBox="1"/>
          <p:nvPr/>
        </p:nvSpPr>
        <p:spPr>
          <a:xfrm>
            <a:off x="323850" y="461963"/>
            <a:ext cx="44656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⑵ 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晶体管的电流分配关系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86083" name="Group 3"/>
          <p:cNvGrpSpPr/>
          <p:nvPr/>
        </p:nvGrpSpPr>
        <p:grpSpPr>
          <a:xfrm>
            <a:off x="2024063" y="620713"/>
            <a:ext cx="5572125" cy="3481387"/>
            <a:chOff x="1066" y="346"/>
            <a:chExt cx="3510" cy="2193"/>
          </a:xfrm>
        </p:grpSpPr>
        <p:sp>
          <p:nvSpPr>
            <p:cNvPr id="6211" name="Line 4"/>
            <p:cNvSpPr/>
            <p:nvPr/>
          </p:nvSpPr>
          <p:spPr>
            <a:xfrm flipV="1">
              <a:off x="4419" y="530"/>
              <a:ext cx="0" cy="72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6212" name="Group 5"/>
            <p:cNvGrpSpPr/>
            <p:nvPr/>
          </p:nvGrpSpPr>
          <p:grpSpPr>
            <a:xfrm>
              <a:off x="1371" y="1051"/>
              <a:ext cx="90" cy="613"/>
              <a:chOff x="707" y="1692"/>
              <a:chExt cx="132" cy="876"/>
            </a:xfrm>
          </p:grpSpPr>
          <p:sp>
            <p:nvSpPr>
              <p:cNvPr id="6288" name="Rectangle 6"/>
              <p:cNvSpPr/>
              <p:nvPr/>
            </p:nvSpPr>
            <p:spPr>
              <a:xfrm>
                <a:off x="707" y="1896"/>
                <a:ext cx="132" cy="40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89" name="Line 7"/>
              <p:cNvSpPr/>
              <p:nvPr/>
            </p:nvSpPr>
            <p:spPr>
              <a:xfrm flipV="1">
                <a:off x="774" y="1692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6290" name="Line 8"/>
              <p:cNvSpPr/>
              <p:nvPr/>
            </p:nvSpPr>
            <p:spPr>
              <a:xfrm flipV="1">
                <a:off x="768" y="2304"/>
                <a:ext cx="0" cy="2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6213" name="Group 9"/>
            <p:cNvGrpSpPr/>
            <p:nvPr/>
          </p:nvGrpSpPr>
          <p:grpSpPr>
            <a:xfrm>
              <a:off x="1361" y="1527"/>
              <a:ext cx="200" cy="545"/>
              <a:chOff x="593" y="2952"/>
              <a:chExt cx="295" cy="780"/>
            </a:xfrm>
          </p:grpSpPr>
          <p:grpSp>
            <p:nvGrpSpPr>
              <p:cNvPr id="6281" name="Group 10"/>
              <p:cNvGrpSpPr/>
              <p:nvPr/>
            </p:nvGrpSpPr>
            <p:grpSpPr>
              <a:xfrm>
                <a:off x="593" y="2952"/>
                <a:ext cx="132" cy="780"/>
                <a:chOff x="593" y="2952"/>
                <a:chExt cx="132" cy="780"/>
              </a:xfrm>
            </p:grpSpPr>
            <p:sp>
              <p:nvSpPr>
                <p:cNvPr id="6285" name="Rectangle 11"/>
                <p:cNvSpPr/>
                <p:nvPr/>
              </p:nvSpPr>
              <p:spPr>
                <a:xfrm>
                  <a:off x="593" y="3204"/>
                  <a:ext cx="132" cy="408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86" name="Line 12"/>
                <p:cNvSpPr/>
                <p:nvPr/>
              </p:nvSpPr>
              <p:spPr>
                <a:xfrm flipV="1">
                  <a:off x="660" y="2952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6287" name="Line 13"/>
                <p:cNvSpPr/>
                <p:nvPr/>
              </p:nvSpPr>
              <p:spPr>
                <a:xfrm flipV="1">
                  <a:off x="654" y="3612"/>
                  <a:ext cx="0" cy="12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sp>
            <p:nvSpPr>
              <p:cNvPr id="6282" name="Line 14"/>
              <p:cNvSpPr/>
              <p:nvPr/>
            </p:nvSpPr>
            <p:spPr>
              <a:xfrm>
                <a:off x="660" y="3072"/>
                <a:ext cx="2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6283" name="Line 15"/>
              <p:cNvSpPr/>
              <p:nvPr/>
            </p:nvSpPr>
            <p:spPr>
              <a:xfrm>
                <a:off x="882" y="3066"/>
                <a:ext cx="0" cy="3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6284" name="Line 16"/>
              <p:cNvSpPr/>
              <p:nvPr/>
            </p:nvSpPr>
            <p:spPr>
              <a:xfrm flipH="1">
                <a:off x="720" y="3402"/>
                <a:ext cx="15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</p:grpSp>
        <p:grpSp>
          <p:nvGrpSpPr>
            <p:cNvPr id="6214" name="Group 17"/>
            <p:cNvGrpSpPr/>
            <p:nvPr/>
          </p:nvGrpSpPr>
          <p:grpSpPr>
            <a:xfrm>
              <a:off x="1546" y="1909"/>
              <a:ext cx="370" cy="331"/>
              <a:chOff x="2790" y="2130"/>
              <a:chExt cx="546" cy="474"/>
            </a:xfrm>
          </p:grpSpPr>
          <p:sp>
            <p:nvSpPr>
              <p:cNvPr id="6277" name="Line 18"/>
              <p:cNvSpPr/>
              <p:nvPr/>
            </p:nvSpPr>
            <p:spPr>
              <a:xfrm>
                <a:off x="2976" y="2130"/>
                <a:ext cx="0" cy="47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6278" name="Line 19"/>
              <p:cNvSpPr/>
              <p:nvPr/>
            </p:nvSpPr>
            <p:spPr>
              <a:xfrm>
                <a:off x="3150" y="2238"/>
                <a:ext cx="0" cy="252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6279" name="Line 20"/>
              <p:cNvSpPr/>
              <p:nvPr/>
            </p:nvSpPr>
            <p:spPr>
              <a:xfrm>
                <a:off x="2790" y="2364"/>
                <a:ext cx="1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6280" name="Line 21"/>
              <p:cNvSpPr/>
              <p:nvPr/>
            </p:nvSpPr>
            <p:spPr>
              <a:xfrm>
                <a:off x="3156" y="2370"/>
                <a:ext cx="1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6215" name="Oval 22"/>
            <p:cNvSpPr/>
            <p:nvPr/>
          </p:nvSpPr>
          <p:spPr>
            <a:xfrm>
              <a:off x="3563" y="346"/>
              <a:ext cx="351" cy="373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216" name="Text Box 23"/>
            <p:cNvSpPr txBox="1"/>
            <p:nvPr/>
          </p:nvSpPr>
          <p:spPr>
            <a:xfrm>
              <a:off x="3536" y="394"/>
              <a:ext cx="425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mA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17" name="Line 24"/>
            <p:cNvSpPr/>
            <p:nvPr/>
          </p:nvSpPr>
          <p:spPr>
            <a:xfrm>
              <a:off x="3921" y="531"/>
              <a:ext cx="1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18" name="Line 25"/>
            <p:cNvSpPr/>
            <p:nvPr/>
          </p:nvSpPr>
          <p:spPr>
            <a:xfrm flipH="1">
              <a:off x="3454" y="535"/>
              <a:ext cx="10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6219" name="Group 26"/>
            <p:cNvGrpSpPr/>
            <p:nvPr/>
          </p:nvGrpSpPr>
          <p:grpSpPr>
            <a:xfrm>
              <a:off x="1637" y="857"/>
              <a:ext cx="581" cy="373"/>
              <a:chOff x="522" y="1488"/>
              <a:chExt cx="858" cy="534"/>
            </a:xfrm>
          </p:grpSpPr>
          <p:sp>
            <p:nvSpPr>
              <p:cNvPr id="6272" name="Oval 27"/>
              <p:cNvSpPr/>
              <p:nvPr/>
            </p:nvSpPr>
            <p:spPr>
              <a:xfrm>
                <a:off x="684" y="1488"/>
                <a:ext cx="516" cy="53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273" name="Group 28"/>
              <p:cNvGrpSpPr/>
              <p:nvPr/>
            </p:nvGrpSpPr>
            <p:grpSpPr>
              <a:xfrm>
                <a:off x="522" y="1559"/>
                <a:ext cx="858" cy="358"/>
                <a:chOff x="522" y="1559"/>
                <a:chExt cx="858" cy="358"/>
              </a:xfrm>
            </p:grpSpPr>
            <p:sp>
              <p:nvSpPr>
                <p:cNvPr id="6274" name="Text Box 29"/>
                <p:cNvSpPr txBox="1"/>
                <p:nvPr/>
              </p:nvSpPr>
              <p:spPr>
                <a:xfrm>
                  <a:off x="693" y="1559"/>
                  <a:ext cx="511" cy="358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en-US" sz="2000" b="1" dirty="0"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</a:t>
                  </a:r>
                  <a:r>
                    <a:rPr lang="en-US" altLang="zh-CN" sz="20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endParaRPr lang="en-US" altLang="zh-CN" sz="20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6275" name="Line 30"/>
                <p:cNvSpPr/>
                <p:nvPr/>
              </p:nvSpPr>
              <p:spPr>
                <a:xfrm>
                  <a:off x="1212" y="1752"/>
                  <a:ext cx="16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6276" name="Line 31"/>
                <p:cNvSpPr/>
                <p:nvPr/>
              </p:nvSpPr>
              <p:spPr>
                <a:xfrm flipH="1">
                  <a:off x="522" y="1758"/>
                  <a:ext cx="15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grpSp>
          <p:nvGrpSpPr>
            <p:cNvPr id="6220" name="Group 32"/>
            <p:cNvGrpSpPr/>
            <p:nvPr/>
          </p:nvGrpSpPr>
          <p:grpSpPr>
            <a:xfrm>
              <a:off x="4235" y="1211"/>
              <a:ext cx="341" cy="540"/>
              <a:chOff x="3036" y="3000"/>
              <a:chExt cx="504" cy="773"/>
            </a:xfrm>
          </p:grpSpPr>
          <p:grpSp>
            <p:nvGrpSpPr>
              <p:cNvPr id="6264" name="Group 33"/>
              <p:cNvGrpSpPr/>
              <p:nvPr/>
            </p:nvGrpSpPr>
            <p:grpSpPr>
              <a:xfrm>
                <a:off x="3065" y="3041"/>
                <a:ext cx="474" cy="732"/>
                <a:chOff x="3065" y="3041"/>
                <a:chExt cx="474" cy="876"/>
              </a:xfrm>
            </p:grpSpPr>
            <p:sp>
              <p:nvSpPr>
                <p:cNvPr id="6266" name="Line 34"/>
                <p:cNvSpPr/>
                <p:nvPr/>
              </p:nvSpPr>
              <p:spPr>
                <a:xfrm rot="5400000">
                  <a:off x="3302" y="2978"/>
                  <a:ext cx="0" cy="47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6267" name="Line 35"/>
                <p:cNvSpPr/>
                <p:nvPr/>
              </p:nvSpPr>
              <p:spPr>
                <a:xfrm rot="5400000">
                  <a:off x="3305" y="3263"/>
                  <a:ext cx="0" cy="252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6268" name="Line 36"/>
                <p:cNvSpPr/>
                <p:nvPr/>
              </p:nvSpPr>
              <p:spPr>
                <a:xfrm rot="5400000">
                  <a:off x="3215" y="3131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6269" name="Line 37"/>
                <p:cNvSpPr/>
                <p:nvPr/>
              </p:nvSpPr>
              <p:spPr>
                <a:xfrm rot="5400000">
                  <a:off x="3302" y="3326"/>
                  <a:ext cx="0" cy="47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6270" name="Line 38"/>
                <p:cNvSpPr/>
                <p:nvPr/>
              </p:nvSpPr>
              <p:spPr>
                <a:xfrm rot="5400000">
                  <a:off x="3305" y="3611"/>
                  <a:ext cx="0" cy="252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6271" name="Line 39"/>
                <p:cNvSpPr/>
                <p:nvPr/>
              </p:nvSpPr>
              <p:spPr>
                <a:xfrm rot="5400000">
                  <a:off x="3227" y="38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sp>
            <p:nvSpPr>
              <p:cNvPr id="6265" name="Line 40"/>
              <p:cNvSpPr/>
              <p:nvPr/>
            </p:nvSpPr>
            <p:spPr>
              <a:xfrm flipV="1">
                <a:off x="3036" y="3000"/>
                <a:ext cx="504" cy="66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</p:grpSp>
        <p:sp>
          <p:nvSpPr>
            <p:cNvPr id="6221" name="Line 41"/>
            <p:cNvSpPr/>
            <p:nvPr/>
          </p:nvSpPr>
          <p:spPr>
            <a:xfrm flipH="1">
              <a:off x="1416" y="1045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22" name="Line 42"/>
            <p:cNvSpPr/>
            <p:nvPr/>
          </p:nvSpPr>
          <p:spPr>
            <a:xfrm>
              <a:off x="2497" y="1044"/>
              <a:ext cx="382" cy="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23" name="Line 43"/>
            <p:cNvSpPr/>
            <p:nvPr/>
          </p:nvSpPr>
          <p:spPr>
            <a:xfrm>
              <a:off x="2870" y="922"/>
              <a:ext cx="0" cy="2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24" name="Line 44"/>
            <p:cNvSpPr/>
            <p:nvPr/>
          </p:nvSpPr>
          <p:spPr>
            <a:xfrm>
              <a:off x="2870" y="1083"/>
              <a:ext cx="134" cy="13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sm"/>
            </a:ln>
          </p:spPr>
        </p:sp>
        <p:sp>
          <p:nvSpPr>
            <p:cNvPr id="6225" name="Line 45"/>
            <p:cNvSpPr/>
            <p:nvPr/>
          </p:nvSpPr>
          <p:spPr>
            <a:xfrm flipV="1">
              <a:off x="2870" y="880"/>
              <a:ext cx="134" cy="1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26" name="Line 46"/>
            <p:cNvSpPr/>
            <p:nvPr/>
          </p:nvSpPr>
          <p:spPr>
            <a:xfrm flipH="1">
              <a:off x="2996" y="528"/>
              <a:ext cx="0" cy="3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27" name="Line 47"/>
            <p:cNvSpPr/>
            <p:nvPr/>
          </p:nvSpPr>
          <p:spPr>
            <a:xfrm>
              <a:off x="2996" y="1217"/>
              <a:ext cx="0" cy="1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28" name="Line 48"/>
            <p:cNvSpPr/>
            <p:nvPr/>
          </p:nvSpPr>
          <p:spPr>
            <a:xfrm>
              <a:off x="2198" y="1047"/>
              <a:ext cx="37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29" name="Line 49"/>
            <p:cNvSpPr/>
            <p:nvPr/>
          </p:nvSpPr>
          <p:spPr>
            <a:xfrm>
              <a:off x="1396" y="2074"/>
              <a:ext cx="17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30" name="Line 50"/>
            <p:cNvSpPr/>
            <p:nvPr/>
          </p:nvSpPr>
          <p:spPr>
            <a:xfrm>
              <a:off x="1900" y="2078"/>
              <a:ext cx="34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31" name="Line 51"/>
            <p:cNvSpPr/>
            <p:nvPr/>
          </p:nvSpPr>
          <p:spPr>
            <a:xfrm>
              <a:off x="2233" y="2078"/>
              <a:ext cx="123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6232" name="Group 52"/>
            <p:cNvGrpSpPr/>
            <p:nvPr/>
          </p:nvGrpSpPr>
          <p:grpSpPr>
            <a:xfrm rot="5400000">
              <a:off x="2695" y="1424"/>
              <a:ext cx="599" cy="361"/>
              <a:chOff x="4266" y="2472"/>
              <a:chExt cx="858" cy="534"/>
            </a:xfrm>
          </p:grpSpPr>
          <p:sp>
            <p:nvSpPr>
              <p:cNvPr id="6259" name="Oval 53"/>
              <p:cNvSpPr/>
              <p:nvPr/>
            </p:nvSpPr>
            <p:spPr>
              <a:xfrm>
                <a:off x="4428" y="2472"/>
                <a:ext cx="516" cy="53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6260" name="Group 54"/>
              <p:cNvGrpSpPr/>
              <p:nvPr/>
            </p:nvGrpSpPr>
            <p:grpSpPr>
              <a:xfrm>
                <a:off x="4266" y="2549"/>
                <a:ext cx="858" cy="367"/>
                <a:chOff x="522" y="1565"/>
                <a:chExt cx="858" cy="367"/>
              </a:xfrm>
            </p:grpSpPr>
            <p:sp>
              <p:nvSpPr>
                <p:cNvPr id="6261" name="Text Box 55"/>
                <p:cNvSpPr txBox="1"/>
                <p:nvPr/>
              </p:nvSpPr>
              <p:spPr>
                <a:xfrm>
                  <a:off x="691" y="1565"/>
                  <a:ext cx="493" cy="367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rot="10800000" vert="eaVert" lIns="90000" tIns="46800" rIns="90000" bIns="46800" anchor="ctr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endParaRPr lang="zh-CN" altLang="zh-CN" sz="24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6262" name="Line 56"/>
                <p:cNvSpPr/>
                <p:nvPr/>
              </p:nvSpPr>
              <p:spPr>
                <a:xfrm>
                  <a:off x="1212" y="1752"/>
                  <a:ext cx="16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6263" name="Line 57"/>
                <p:cNvSpPr/>
                <p:nvPr/>
              </p:nvSpPr>
              <p:spPr>
                <a:xfrm flipH="1">
                  <a:off x="522" y="1758"/>
                  <a:ext cx="15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sp>
          <p:nvSpPr>
            <p:cNvPr id="6233" name="Text Box 58"/>
            <p:cNvSpPr txBox="1"/>
            <p:nvPr/>
          </p:nvSpPr>
          <p:spPr>
            <a:xfrm>
              <a:off x="2794" y="1465"/>
              <a:ext cx="44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mA</a:t>
              </a:r>
              <a:endParaRPr lang="en-US" altLang="zh-CN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34" name="Line 59"/>
            <p:cNvSpPr/>
            <p:nvPr/>
          </p:nvSpPr>
          <p:spPr>
            <a:xfrm>
              <a:off x="2998" y="1893"/>
              <a:ext cx="0" cy="29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35" name="Line 60"/>
            <p:cNvSpPr/>
            <p:nvPr/>
          </p:nvSpPr>
          <p:spPr>
            <a:xfrm>
              <a:off x="2998" y="537"/>
              <a:ext cx="48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36" name="Line 61"/>
            <p:cNvSpPr/>
            <p:nvPr/>
          </p:nvSpPr>
          <p:spPr>
            <a:xfrm>
              <a:off x="3446" y="2078"/>
              <a:ext cx="97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37" name="Line 62"/>
            <p:cNvSpPr/>
            <p:nvPr/>
          </p:nvSpPr>
          <p:spPr>
            <a:xfrm>
              <a:off x="4428" y="1728"/>
              <a:ext cx="0" cy="33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38" name="Line 63"/>
            <p:cNvSpPr/>
            <p:nvPr/>
          </p:nvSpPr>
          <p:spPr>
            <a:xfrm>
              <a:off x="4013" y="530"/>
              <a:ext cx="40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6239" name="Line 64"/>
            <p:cNvSpPr/>
            <p:nvPr/>
          </p:nvSpPr>
          <p:spPr>
            <a:xfrm>
              <a:off x="3252" y="1386"/>
              <a:ext cx="0" cy="5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6240" name="Text Box 65"/>
            <p:cNvSpPr txBox="1"/>
            <p:nvPr/>
          </p:nvSpPr>
          <p:spPr>
            <a:xfrm>
              <a:off x="3255" y="1511"/>
              <a:ext cx="37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41" name="Line 66"/>
            <p:cNvSpPr/>
            <p:nvPr/>
          </p:nvSpPr>
          <p:spPr>
            <a:xfrm>
              <a:off x="1717" y="805"/>
              <a:ext cx="43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6242" name="Line 67"/>
            <p:cNvSpPr/>
            <p:nvPr/>
          </p:nvSpPr>
          <p:spPr>
            <a:xfrm flipH="1">
              <a:off x="3498" y="785"/>
              <a:ext cx="43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6243" name="Text Box 68"/>
            <p:cNvSpPr txBox="1"/>
            <p:nvPr/>
          </p:nvSpPr>
          <p:spPr>
            <a:xfrm>
              <a:off x="3019" y="923"/>
              <a:ext cx="39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44" name="Text Box 69"/>
            <p:cNvSpPr txBox="1"/>
            <p:nvPr/>
          </p:nvSpPr>
          <p:spPr>
            <a:xfrm>
              <a:off x="1066" y="1400"/>
              <a:ext cx="32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45" name="Text Box 70"/>
            <p:cNvSpPr txBox="1"/>
            <p:nvPr/>
          </p:nvSpPr>
          <p:spPr>
            <a:xfrm>
              <a:off x="1780" y="475"/>
              <a:ext cx="27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46" name="Text Box 71"/>
            <p:cNvSpPr txBox="1"/>
            <p:nvPr/>
          </p:nvSpPr>
          <p:spPr>
            <a:xfrm>
              <a:off x="4070" y="1028"/>
              <a:ext cx="33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47" name="Text Box 72"/>
            <p:cNvSpPr txBox="1"/>
            <p:nvPr/>
          </p:nvSpPr>
          <p:spPr>
            <a:xfrm>
              <a:off x="1567" y="2193"/>
              <a:ext cx="32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48" name="Line 73"/>
            <p:cNvSpPr/>
            <p:nvPr/>
          </p:nvSpPr>
          <p:spPr>
            <a:xfrm flipV="1">
              <a:off x="4415" y="568"/>
              <a:ext cx="0" cy="13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 useBgFill="1">
          <p:nvSpPr>
            <p:cNvPr id="6249" name="Rectangle 74"/>
            <p:cNvSpPr/>
            <p:nvPr/>
          </p:nvSpPr>
          <p:spPr>
            <a:xfrm>
              <a:off x="4374" y="731"/>
              <a:ext cx="90" cy="307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250" name="Line 75"/>
            <p:cNvSpPr/>
            <p:nvPr/>
          </p:nvSpPr>
          <p:spPr>
            <a:xfrm>
              <a:off x="2847" y="2193"/>
              <a:ext cx="312" cy="0"/>
            </a:xfrm>
            <a:prstGeom prst="line">
              <a:avLst/>
            </a:prstGeom>
            <a:ln w="508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" name="Oval 76"/>
            <p:cNvSpPr/>
            <p:nvPr/>
          </p:nvSpPr>
          <p:spPr>
            <a:xfrm>
              <a:off x="2970" y="2040"/>
              <a:ext cx="41" cy="44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252" name="Text Box 77"/>
            <p:cNvSpPr txBox="1"/>
            <p:nvPr/>
          </p:nvSpPr>
          <p:spPr>
            <a:xfrm>
              <a:off x="3604" y="840"/>
              <a:ext cx="28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53" name="Text Box 78"/>
            <p:cNvSpPr txBox="1"/>
            <p:nvPr/>
          </p:nvSpPr>
          <p:spPr>
            <a:xfrm>
              <a:off x="4025" y="733"/>
              <a:ext cx="33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54" name="Rectangle 79"/>
            <p:cNvSpPr/>
            <p:nvPr/>
          </p:nvSpPr>
          <p:spPr>
            <a:xfrm>
              <a:off x="2812" y="507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55" name="Rectangle 80"/>
            <p:cNvSpPr/>
            <p:nvPr/>
          </p:nvSpPr>
          <p:spPr>
            <a:xfrm>
              <a:off x="2699" y="1192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56" name="Rectangle 81"/>
            <p:cNvSpPr/>
            <p:nvPr/>
          </p:nvSpPr>
          <p:spPr>
            <a:xfrm>
              <a:off x="2475" y="789"/>
              <a:ext cx="31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endPara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57" name="Rectangle 82"/>
            <p:cNvSpPr/>
            <p:nvPr/>
          </p:nvSpPr>
          <p:spPr>
            <a:xfrm>
              <a:off x="2442" y="1014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258" name="Text Box 83"/>
            <p:cNvSpPr txBox="1"/>
            <p:nvPr/>
          </p:nvSpPr>
          <p:spPr>
            <a:xfrm>
              <a:off x="2200" y="2251"/>
              <a:ext cx="22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just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共发射极放大实验电路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6164" name="Group 84"/>
          <p:cNvGrpSpPr/>
          <p:nvPr/>
        </p:nvGrpSpPr>
        <p:grpSpPr>
          <a:xfrm>
            <a:off x="250825" y="4365625"/>
            <a:ext cx="8569325" cy="1828800"/>
            <a:chOff x="196" y="2900"/>
            <a:chExt cx="5361" cy="1152"/>
          </a:xfrm>
        </p:grpSpPr>
        <p:sp>
          <p:nvSpPr>
            <p:cNvPr id="6150" name="Rectangle 85"/>
            <p:cNvSpPr/>
            <p:nvPr/>
          </p:nvSpPr>
          <p:spPr>
            <a:xfrm>
              <a:off x="196" y="2900"/>
              <a:ext cx="819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/>
              <a:r>
                <a:rPr lang="en-US" altLang="zh-CN" sz="2400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B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(μA)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l" eaLnBrk="0" hangingPunct="0"/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51" name="Rectangle 86"/>
            <p:cNvSpPr/>
            <p:nvPr/>
          </p:nvSpPr>
          <p:spPr>
            <a:xfrm>
              <a:off x="243" y="2924"/>
              <a:ext cx="629" cy="375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152" name="Group 87"/>
            <p:cNvGrpSpPr/>
            <p:nvPr/>
          </p:nvGrpSpPr>
          <p:grpSpPr>
            <a:xfrm>
              <a:off x="872" y="2924"/>
              <a:ext cx="741" cy="375"/>
              <a:chOff x="446" y="0"/>
              <a:chExt cx="525" cy="355"/>
            </a:xfrm>
          </p:grpSpPr>
          <p:sp>
            <p:nvSpPr>
              <p:cNvPr id="6209" name="Rectangle 88"/>
              <p:cNvSpPr/>
              <p:nvPr/>
            </p:nvSpPr>
            <p:spPr>
              <a:xfrm>
                <a:off x="489" y="0"/>
                <a:ext cx="439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  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10" name="Rectangle 89"/>
              <p:cNvSpPr/>
              <p:nvPr/>
            </p:nvSpPr>
            <p:spPr>
              <a:xfrm>
                <a:off x="446" y="0"/>
                <a:ext cx="525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3" name="Group 90"/>
            <p:cNvGrpSpPr/>
            <p:nvPr/>
          </p:nvGrpSpPr>
          <p:grpSpPr>
            <a:xfrm>
              <a:off x="1613" y="2924"/>
              <a:ext cx="807" cy="375"/>
              <a:chOff x="971" y="0"/>
              <a:chExt cx="572" cy="355"/>
            </a:xfrm>
          </p:grpSpPr>
          <p:sp>
            <p:nvSpPr>
              <p:cNvPr id="6207" name="Rectangle 91"/>
              <p:cNvSpPr/>
              <p:nvPr/>
            </p:nvSpPr>
            <p:spPr>
              <a:xfrm>
                <a:off x="1014" y="0"/>
                <a:ext cx="486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 20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8" name="Rectangle 92"/>
              <p:cNvSpPr/>
              <p:nvPr/>
            </p:nvSpPr>
            <p:spPr>
              <a:xfrm>
                <a:off x="971" y="0"/>
                <a:ext cx="572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4" name="Group 93"/>
            <p:cNvGrpSpPr/>
            <p:nvPr/>
          </p:nvGrpSpPr>
          <p:grpSpPr>
            <a:xfrm>
              <a:off x="2420" y="2924"/>
              <a:ext cx="807" cy="375"/>
              <a:chOff x="1543" y="0"/>
              <a:chExt cx="572" cy="355"/>
            </a:xfrm>
          </p:grpSpPr>
          <p:sp>
            <p:nvSpPr>
              <p:cNvPr id="6205" name="Rectangle 94"/>
              <p:cNvSpPr/>
              <p:nvPr/>
            </p:nvSpPr>
            <p:spPr>
              <a:xfrm>
                <a:off x="1586" y="0"/>
                <a:ext cx="486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 40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6" name="Rectangle 95"/>
              <p:cNvSpPr/>
              <p:nvPr/>
            </p:nvSpPr>
            <p:spPr>
              <a:xfrm>
                <a:off x="1543" y="0"/>
                <a:ext cx="572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5" name="Group 96"/>
            <p:cNvGrpSpPr/>
            <p:nvPr/>
          </p:nvGrpSpPr>
          <p:grpSpPr>
            <a:xfrm>
              <a:off x="3227" y="2924"/>
              <a:ext cx="808" cy="375"/>
              <a:chOff x="2115" y="0"/>
              <a:chExt cx="573" cy="355"/>
            </a:xfrm>
          </p:grpSpPr>
          <p:sp>
            <p:nvSpPr>
              <p:cNvPr id="6203" name="Rectangle 97"/>
              <p:cNvSpPr/>
              <p:nvPr/>
            </p:nvSpPr>
            <p:spPr>
              <a:xfrm>
                <a:off x="2158" y="0"/>
                <a:ext cx="48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60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4" name="Rectangle 98"/>
              <p:cNvSpPr/>
              <p:nvPr/>
            </p:nvSpPr>
            <p:spPr>
              <a:xfrm>
                <a:off x="2115" y="0"/>
                <a:ext cx="57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6" name="Group 99"/>
            <p:cNvGrpSpPr/>
            <p:nvPr/>
          </p:nvGrpSpPr>
          <p:grpSpPr>
            <a:xfrm>
              <a:off x="4035" y="2924"/>
              <a:ext cx="808" cy="375"/>
              <a:chOff x="2688" y="0"/>
              <a:chExt cx="573" cy="355"/>
            </a:xfrm>
          </p:grpSpPr>
          <p:sp>
            <p:nvSpPr>
              <p:cNvPr id="6201" name="Rectangle 100"/>
              <p:cNvSpPr/>
              <p:nvPr/>
            </p:nvSpPr>
            <p:spPr>
              <a:xfrm>
                <a:off x="2731" y="0"/>
                <a:ext cx="48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80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2" name="Rectangle 101"/>
              <p:cNvSpPr/>
              <p:nvPr/>
            </p:nvSpPr>
            <p:spPr>
              <a:xfrm>
                <a:off x="2688" y="0"/>
                <a:ext cx="57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57" name="Group 102"/>
            <p:cNvGrpSpPr/>
            <p:nvPr/>
          </p:nvGrpSpPr>
          <p:grpSpPr>
            <a:xfrm>
              <a:off x="4843" y="2924"/>
              <a:ext cx="710" cy="375"/>
              <a:chOff x="3261" y="0"/>
              <a:chExt cx="503" cy="355"/>
            </a:xfrm>
          </p:grpSpPr>
          <p:sp>
            <p:nvSpPr>
              <p:cNvPr id="6199" name="Rectangle 103"/>
              <p:cNvSpPr/>
              <p:nvPr/>
            </p:nvSpPr>
            <p:spPr>
              <a:xfrm>
                <a:off x="3304" y="0"/>
                <a:ext cx="41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100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00" name="Rectangle 104"/>
              <p:cNvSpPr/>
              <p:nvPr/>
            </p:nvSpPr>
            <p:spPr>
              <a:xfrm>
                <a:off x="3261" y="0"/>
                <a:ext cx="50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58" name="Rectangle 105"/>
            <p:cNvSpPr/>
            <p:nvPr/>
          </p:nvSpPr>
          <p:spPr>
            <a:xfrm>
              <a:off x="256" y="3299"/>
              <a:ext cx="831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C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(mA)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just" eaLnBrk="0" hangingPunct="0"/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59" name="Rectangle 106"/>
            <p:cNvSpPr/>
            <p:nvPr/>
          </p:nvSpPr>
          <p:spPr>
            <a:xfrm>
              <a:off x="243" y="3299"/>
              <a:ext cx="629" cy="375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160" name="Group 107"/>
            <p:cNvGrpSpPr/>
            <p:nvPr/>
          </p:nvGrpSpPr>
          <p:grpSpPr>
            <a:xfrm>
              <a:off x="872" y="3299"/>
              <a:ext cx="741" cy="375"/>
              <a:chOff x="446" y="355"/>
              <a:chExt cx="525" cy="355"/>
            </a:xfrm>
          </p:grpSpPr>
          <p:sp>
            <p:nvSpPr>
              <p:cNvPr id="6197" name="Rectangle 108"/>
              <p:cNvSpPr/>
              <p:nvPr/>
            </p:nvSpPr>
            <p:spPr>
              <a:xfrm>
                <a:off x="489" y="355"/>
                <a:ext cx="439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0.005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8" name="Rectangle 109"/>
              <p:cNvSpPr/>
              <p:nvPr/>
            </p:nvSpPr>
            <p:spPr>
              <a:xfrm>
                <a:off x="446" y="355"/>
                <a:ext cx="525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1" name="Group 110"/>
            <p:cNvGrpSpPr/>
            <p:nvPr/>
          </p:nvGrpSpPr>
          <p:grpSpPr>
            <a:xfrm>
              <a:off x="1613" y="3299"/>
              <a:ext cx="807" cy="375"/>
              <a:chOff x="971" y="355"/>
              <a:chExt cx="572" cy="355"/>
            </a:xfrm>
          </p:grpSpPr>
          <p:sp>
            <p:nvSpPr>
              <p:cNvPr id="6195" name="Rectangle 111"/>
              <p:cNvSpPr/>
              <p:nvPr/>
            </p:nvSpPr>
            <p:spPr>
              <a:xfrm>
                <a:off x="1014" y="355"/>
                <a:ext cx="486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0.99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6" name="Rectangle 112"/>
              <p:cNvSpPr/>
              <p:nvPr/>
            </p:nvSpPr>
            <p:spPr>
              <a:xfrm>
                <a:off x="971" y="355"/>
                <a:ext cx="572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2" name="Group 113"/>
            <p:cNvGrpSpPr/>
            <p:nvPr/>
          </p:nvGrpSpPr>
          <p:grpSpPr>
            <a:xfrm>
              <a:off x="2420" y="3299"/>
              <a:ext cx="807" cy="375"/>
              <a:chOff x="1543" y="355"/>
              <a:chExt cx="572" cy="355"/>
            </a:xfrm>
          </p:grpSpPr>
          <p:sp>
            <p:nvSpPr>
              <p:cNvPr id="6193" name="Rectangle 114"/>
              <p:cNvSpPr/>
              <p:nvPr/>
            </p:nvSpPr>
            <p:spPr>
              <a:xfrm>
                <a:off x="1586" y="355"/>
                <a:ext cx="486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2.08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4" name="Rectangle 115"/>
              <p:cNvSpPr/>
              <p:nvPr/>
            </p:nvSpPr>
            <p:spPr>
              <a:xfrm>
                <a:off x="1543" y="355"/>
                <a:ext cx="572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3" name="Group 116"/>
            <p:cNvGrpSpPr/>
            <p:nvPr/>
          </p:nvGrpSpPr>
          <p:grpSpPr>
            <a:xfrm>
              <a:off x="3227" y="3299"/>
              <a:ext cx="808" cy="375"/>
              <a:chOff x="2115" y="355"/>
              <a:chExt cx="573" cy="355"/>
            </a:xfrm>
          </p:grpSpPr>
          <p:sp>
            <p:nvSpPr>
              <p:cNvPr id="6191" name="Rectangle 117"/>
              <p:cNvSpPr/>
              <p:nvPr/>
            </p:nvSpPr>
            <p:spPr>
              <a:xfrm>
                <a:off x="2158" y="355"/>
                <a:ext cx="48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3.17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2" name="Rectangle 118"/>
              <p:cNvSpPr/>
              <p:nvPr/>
            </p:nvSpPr>
            <p:spPr>
              <a:xfrm>
                <a:off x="2115" y="355"/>
                <a:ext cx="57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4" name="Group 119"/>
            <p:cNvGrpSpPr/>
            <p:nvPr/>
          </p:nvGrpSpPr>
          <p:grpSpPr>
            <a:xfrm>
              <a:off x="4035" y="3299"/>
              <a:ext cx="808" cy="375"/>
              <a:chOff x="2688" y="355"/>
              <a:chExt cx="573" cy="355"/>
            </a:xfrm>
          </p:grpSpPr>
          <p:sp>
            <p:nvSpPr>
              <p:cNvPr id="6189" name="Rectangle 120"/>
              <p:cNvSpPr/>
              <p:nvPr/>
            </p:nvSpPr>
            <p:spPr>
              <a:xfrm>
                <a:off x="2731" y="355"/>
                <a:ext cx="48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4.26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90" name="Rectangle 121"/>
              <p:cNvSpPr/>
              <p:nvPr/>
            </p:nvSpPr>
            <p:spPr>
              <a:xfrm>
                <a:off x="2688" y="355"/>
                <a:ext cx="57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5" name="Group 122"/>
            <p:cNvGrpSpPr/>
            <p:nvPr/>
          </p:nvGrpSpPr>
          <p:grpSpPr>
            <a:xfrm>
              <a:off x="4843" y="3299"/>
              <a:ext cx="710" cy="375"/>
              <a:chOff x="3261" y="355"/>
              <a:chExt cx="503" cy="355"/>
            </a:xfrm>
          </p:grpSpPr>
          <p:sp>
            <p:nvSpPr>
              <p:cNvPr id="6187" name="Rectangle 123"/>
              <p:cNvSpPr/>
              <p:nvPr/>
            </p:nvSpPr>
            <p:spPr>
              <a:xfrm>
                <a:off x="3304" y="355"/>
                <a:ext cx="41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5.40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8" name="Rectangle 124"/>
              <p:cNvSpPr/>
              <p:nvPr/>
            </p:nvSpPr>
            <p:spPr>
              <a:xfrm>
                <a:off x="3261" y="355"/>
                <a:ext cx="50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66" name="Rectangle 125"/>
            <p:cNvSpPr/>
            <p:nvPr/>
          </p:nvSpPr>
          <p:spPr>
            <a:xfrm>
              <a:off x="232" y="3674"/>
              <a:ext cx="795" cy="37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en-US" altLang="zh-CN" sz="2400" b="1" i="1" dirty="0"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30000" dirty="0">
                  <a:latin typeface="Times New Roman" panose="02020603050405020304" pitchFamily="18" charset="0"/>
                </a:rPr>
                <a:t>E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(mA)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algn="just" eaLnBrk="0" hangingPunct="0"/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167" name="Rectangle 126"/>
            <p:cNvSpPr/>
            <p:nvPr/>
          </p:nvSpPr>
          <p:spPr>
            <a:xfrm>
              <a:off x="243" y="3674"/>
              <a:ext cx="629" cy="375"/>
            </a:xfrm>
            <a:prstGeom prst="rect">
              <a:avLst/>
            </a:prstGeom>
            <a:noFill/>
            <a:ln w="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6168" name="Group 127"/>
            <p:cNvGrpSpPr/>
            <p:nvPr/>
          </p:nvGrpSpPr>
          <p:grpSpPr>
            <a:xfrm>
              <a:off x="872" y="3674"/>
              <a:ext cx="741" cy="375"/>
              <a:chOff x="446" y="710"/>
              <a:chExt cx="525" cy="355"/>
            </a:xfrm>
          </p:grpSpPr>
          <p:sp>
            <p:nvSpPr>
              <p:cNvPr id="6185" name="Rectangle 128"/>
              <p:cNvSpPr/>
              <p:nvPr/>
            </p:nvSpPr>
            <p:spPr>
              <a:xfrm>
                <a:off x="489" y="710"/>
                <a:ext cx="439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0.005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6" name="Rectangle 129"/>
              <p:cNvSpPr/>
              <p:nvPr/>
            </p:nvSpPr>
            <p:spPr>
              <a:xfrm>
                <a:off x="446" y="710"/>
                <a:ext cx="525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69" name="Group 130"/>
            <p:cNvGrpSpPr/>
            <p:nvPr/>
          </p:nvGrpSpPr>
          <p:grpSpPr>
            <a:xfrm>
              <a:off x="1613" y="3674"/>
              <a:ext cx="807" cy="375"/>
              <a:chOff x="971" y="710"/>
              <a:chExt cx="572" cy="355"/>
            </a:xfrm>
          </p:grpSpPr>
          <p:sp>
            <p:nvSpPr>
              <p:cNvPr id="6183" name="Rectangle 131"/>
              <p:cNvSpPr/>
              <p:nvPr/>
            </p:nvSpPr>
            <p:spPr>
              <a:xfrm>
                <a:off x="1014" y="710"/>
                <a:ext cx="486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1.01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4" name="Rectangle 132"/>
              <p:cNvSpPr/>
              <p:nvPr/>
            </p:nvSpPr>
            <p:spPr>
              <a:xfrm>
                <a:off x="971" y="710"/>
                <a:ext cx="572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0" name="Group 133"/>
            <p:cNvGrpSpPr/>
            <p:nvPr/>
          </p:nvGrpSpPr>
          <p:grpSpPr>
            <a:xfrm>
              <a:off x="2420" y="3674"/>
              <a:ext cx="807" cy="375"/>
              <a:chOff x="1543" y="710"/>
              <a:chExt cx="572" cy="355"/>
            </a:xfrm>
          </p:grpSpPr>
          <p:sp>
            <p:nvSpPr>
              <p:cNvPr id="6181" name="Rectangle 134"/>
              <p:cNvSpPr/>
              <p:nvPr/>
            </p:nvSpPr>
            <p:spPr>
              <a:xfrm>
                <a:off x="1586" y="710"/>
                <a:ext cx="486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2.12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2" name="Rectangle 135"/>
              <p:cNvSpPr/>
              <p:nvPr/>
            </p:nvSpPr>
            <p:spPr>
              <a:xfrm>
                <a:off x="1543" y="710"/>
                <a:ext cx="572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1" name="Group 136"/>
            <p:cNvGrpSpPr/>
            <p:nvPr/>
          </p:nvGrpSpPr>
          <p:grpSpPr>
            <a:xfrm>
              <a:off x="3227" y="3674"/>
              <a:ext cx="808" cy="375"/>
              <a:chOff x="2115" y="710"/>
              <a:chExt cx="573" cy="355"/>
            </a:xfrm>
          </p:grpSpPr>
          <p:sp>
            <p:nvSpPr>
              <p:cNvPr id="6179" name="Rectangle 137"/>
              <p:cNvSpPr/>
              <p:nvPr/>
            </p:nvSpPr>
            <p:spPr>
              <a:xfrm>
                <a:off x="2158" y="710"/>
                <a:ext cx="48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3.23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80" name="Rectangle 138"/>
              <p:cNvSpPr/>
              <p:nvPr/>
            </p:nvSpPr>
            <p:spPr>
              <a:xfrm>
                <a:off x="2115" y="710"/>
                <a:ext cx="57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2" name="Group 139"/>
            <p:cNvGrpSpPr/>
            <p:nvPr/>
          </p:nvGrpSpPr>
          <p:grpSpPr>
            <a:xfrm>
              <a:off x="4035" y="3674"/>
              <a:ext cx="808" cy="375"/>
              <a:chOff x="2688" y="710"/>
              <a:chExt cx="573" cy="355"/>
            </a:xfrm>
          </p:grpSpPr>
          <p:sp>
            <p:nvSpPr>
              <p:cNvPr id="6177" name="Rectangle 140"/>
              <p:cNvSpPr/>
              <p:nvPr/>
            </p:nvSpPr>
            <p:spPr>
              <a:xfrm>
                <a:off x="2731" y="710"/>
                <a:ext cx="48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4.34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8" name="Rectangle 141"/>
              <p:cNvSpPr/>
              <p:nvPr/>
            </p:nvSpPr>
            <p:spPr>
              <a:xfrm>
                <a:off x="2688" y="710"/>
                <a:ext cx="57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173" name="Group 142"/>
            <p:cNvGrpSpPr/>
            <p:nvPr/>
          </p:nvGrpSpPr>
          <p:grpSpPr>
            <a:xfrm>
              <a:off x="4843" y="3674"/>
              <a:ext cx="710" cy="375"/>
              <a:chOff x="3261" y="710"/>
              <a:chExt cx="503" cy="355"/>
            </a:xfrm>
          </p:grpSpPr>
          <p:sp>
            <p:nvSpPr>
              <p:cNvPr id="6175" name="Rectangle 143"/>
              <p:cNvSpPr/>
              <p:nvPr/>
            </p:nvSpPr>
            <p:spPr>
              <a:xfrm>
                <a:off x="3304" y="710"/>
                <a:ext cx="417" cy="3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en-US" altLang="zh-CN" sz="2400" b="1" dirty="0">
                    <a:latin typeface="Times New Roman" panose="02020603050405020304" pitchFamily="18" charset="0"/>
                  </a:rPr>
                  <a:t>  5.50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76" name="Rectangle 144"/>
              <p:cNvSpPr/>
              <p:nvPr/>
            </p:nvSpPr>
            <p:spPr>
              <a:xfrm>
                <a:off x="3261" y="710"/>
                <a:ext cx="503" cy="355"/>
              </a:xfrm>
              <a:prstGeom prst="rect">
                <a:avLst/>
              </a:prstGeom>
              <a:noFill/>
              <a:ln w="7" cap="flat" cmpd="sng">
                <a:solidFill>
                  <a:srgbClr val="A0A0A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174" name="Rectangle 145"/>
            <p:cNvSpPr/>
            <p:nvPr/>
          </p:nvSpPr>
          <p:spPr>
            <a:xfrm>
              <a:off x="239" y="2921"/>
              <a:ext cx="5318" cy="1131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86226" name="Text Box 146"/>
          <p:cNvSpPr txBox="1"/>
          <p:nvPr/>
        </p:nvSpPr>
        <p:spPr>
          <a:xfrm>
            <a:off x="468313" y="3789363"/>
            <a:ext cx="39036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晶体管电流测试数据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2" grpId="0"/>
      <p:bldP spid="6862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7106" name="Text Box 2"/>
          <p:cNvSpPr txBox="1"/>
          <p:nvPr/>
        </p:nvSpPr>
        <p:spPr>
          <a:xfrm>
            <a:off x="36513" y="1397000"/>
            <a:ext cx="9144000" cy="519113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&gt;&gt;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之比称为直流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静态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电流放大系数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7107" name="Text Box 3"/>
          <p:cNvSpPr txBox="1"/>
          <p:nvPr/>
        </p:nvSpPr>
        <p:spPr>
          <a:xfrm>
            <a:off x="34925" y="893763"/>
            <a:ext cx="59007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得：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b="1" baseline="-250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87108" name="Rectangle 4"/>
          <p:cNvSpPr/>
          <p:nvPr/>
        </p:nvSpPr>
        <p:spPr>
          <a:xfrm>
            <a:off x="581025" y="401638"/>
            <a:ext cx="17589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结论：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7109" name="Object 5"/>
          <p:cNvGraphicFramePr>
            <a:graphicFrameLocks noChangeAspect="1"/>
          </p:cNvGraphicFramePr>
          <p:nvPr/>
        </p:nvGraphicFramePr>
        <p:xfrm>
          <a:off x="577850" y="1965325"/>
          <a:ext cx="33813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282700" imgH="444500" progId="Equation.3">
                  <p:embed/>
                </p:oleObj>
              </mc:Choice>
              <mc:Fallback>
                <p:oleObj name="" r:id="rId1" imgW="1282700" imgH="444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7850" y="1965325"/>
                        <a:ext cx="3381375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0" name="Object 6"/>
          <p:cNvGraphicFramePr>
            <a:graphicFrameLocks noChangeAspect="1"/>
          </p:cNvGraphicFramePr>
          <p:nvPr/>
        </p:nvGraphicFramePr>
        <p:xfrm>
          <a:off x="4159250" y="1949450"/>
          <a:ext cx="36163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358265" imgH="444500" progId="Equation.3">
                  <p:embed/>
                </p:oleObj>
              </mc:Choice>
              <mc:Fallback>
                <p:oleObj name="" r:id="rId3" imgW="1358265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59250" y="1949450"/>
                        <a:ext cx="3616325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1" name="Text Box 7"/>
          <p:cNvSpPr txBox="1"/>
          <p:nvPr/>
        </p:nvSpPr>
        <p:spPr>
          <a:xfrm>
            <a:off x="34925" y="3030538"/>
            <a:ext cx="7950200" cy="903287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③Δ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&gt;&gt;Δ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Δ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Δ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之比称为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交流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动态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电流放大倍数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7112" name="Object 8"/>
          <p:cNvGraphicFramePr>
            <a:graphicFrameLocks noChangeAspect="1"/>
          </p:cNvGraphicFramePr>
          <p:nvPr/>
        </p:nvGraphicFramePr>
        <p:xfrm>
          <a:off x="403225" y="3827463"/>
          <a:ext cx="81295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3009900" imgH="444500" progId="Equation.3">
                  <p:embed/>
                </p:oleObj>
              </mc:Choice>
              <mc:Fallback>
                <p:oleObj name="" r:id="rId5" imgW="3009900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225" y="3827463"/>
                        <a:ext cx="8129588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3" name="Object 9"/>
          <p:cNvGraphicFramePr>
            <a:graphicFrameLocks noChangeAspect="1"/>
          </p:cNvGraphicFramePr>
          <p:nvPr/>
        </p:nvGraphicFramePr>
        <p:xfrm>
          <a:off x="1263650" y="4868863"/>
          <a:ext cx="2011363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709930" imgH="258445" progId="Equation.3">
                  <p:embed/>
                </p:oleObj>
              </mc:Choice>
              <mc:Fallback>
                <p:oleObj name="" r:id="rId7" imgW="709930" imgH="25844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3650" y="4868863"/>
                        <a:ext cx="2011363" cy="66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4" name="Object 10"/>
          <p:cNvGraphicFramePr>
            <a:graphicFrameLocks noChangeAspect="1"/>
          </p:cNvGraphicFramePr>
          <p:nvPr/>
        </p:nvGraphicFramePr>
        <p:xfrm>
          <a:off x="3262313" y="4868863"/>
          <a:ext cx="31829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1118870" imgH="247650" progId="Equation.3">
                  <p:embed/>
                </p:oleObj>
              </mc:Choice>
              <mc:Fallback>
                <p:oleObj name="" r:id="rId9" imgW="1118870" imgH="24765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62313" y="4868863"/>
                        <a:ext cx="3182937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5" name="Object 11"/>
          <p:cNvGraphicFramePr>
            <a:graphicFrameLocks noChangeAspect="1"/>
          </p:cNvGraphicFramePr>
          <p:nvPr/>
        </p:nvGraphicFramePr>
        <p:xfrm>
          <a:off x="1387475" y="5589588"/>
          <a:ext cx="33845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1193800" imgH="258445" progId="Equation.3">
                  <p:embed/>
                </p:oleObj>
              </mc:Choice>
              <mc:Fallback>
                <p:oleObj name="" r:id="rId11" imgW="1193800" imgH="25844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7475" y="5589588"/>
                        <a:ext cx="3384550" cy="665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16" name="Object 12"/>
          <p:cNvGraphicFramePr>
            <a:graphicFrameLocks noChangeAspect="1"/>
          </p:cNvGraphicFramePr>
          <p:nvPr/>
        </p:nvGraphicFramePr>
        <p:xfrm>
          <a:off x="5110163" y="5535613"/>
          <a:ext cx="12080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3" imgW="419735" imgH="247650" progId="Equation.3">
                  <p:embed/>
                </p:oleObj>
              </mc:Choice>
              <mc:Fallback>
                <p:oleObj name="" r:id="rId13" imgW="419735" imgH="24765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10163" y="5535613"/>
                        <a:ext cx="1208087" cy="63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/>
      <p:bldP spid="687107" grpId="0"/>
      <p:bldP spid="687108" grpId="0"/>
      <p:bldP spid="687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/>
          <p:nvPr/>
        </p:nvSpPr>
        <p:spPr>
          <a:xfrm>
            <a:off x="4211638" y="1724025"/>
            <a:ext cx="53498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lang="en-US" altLang="zh-CN" b="1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88131" name="Group 3"/>
          <p:cNvGrpSpPr/>
          <p:nvPr/>
        </p:nvGrpSpPr>
        <p:grpSpPr>
          <a:xfrm>
            <a:off x="560388" y="2251075"/>
            <a:ext cx="4732337" cy="1970088"/>
            <a:chOff x="144" y="1438"/>
            <a:chExt cx="3475" cy="1241"/>
          </a:xfrm>
        </p:grpSpPr>
        <p:grpSp>
          <p:nvGrpSpPr>
            <p:cNvPr id="8281" name="Group 4"/>
            <p:cNvGrpSpPr/>
            <p:nvPr/>
          </p:nvGrpSpPr>
          <p:grpSpPr>
            <a:xfrm>
              <a:off x="144" y="1438"/>
              <a:ext cx="3475" cy="887"/>
              <a:chOff x="168" y="1450"/>
              <a:chExt cx="3475" cy="887"/>
            </a:xfrm>
          </p:grpSpPr>
          <p:sp>
            <p:nvSpPr>
              <p:cNvPr id="8284" name="AutoShape 5"/>
              <p:cNvSpPr/>
              <p:nvPr/>
            </p:nvSpPr>
            <p:spPr>
              <a:xfrm>
                <a:off x="168" y="1450"/>
                <a:ext cx="2010" cy="696"/>
              </a:xfrm>
              <a:prstGeom prst="wedgeRoundRectCallout">
                <a:avLst>
                  <a:gd name="adj1" fmla="val 98755"/>
                  <a:gd name="adj2" fmla="val 60245"/>
                  <a:gd name="adj3" fmla="val 16667"/>
                </a:avLst>
              </a:prstGeom>
              <a:solidFill>
                <a:srgbClr val="CCFFCC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zh-CN" altLang="en-US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电子在基区与空穴复合，形成电流</a:t>
                </a:r>
                <a:r>
                  <a:rPr lang="en-US" altLang="zh-CN" sz="2000" b="1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B 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，复合机会小， </a:t>
                </a:r>
                <a:r>
                  <a:rPr lang="en-US" altLang="zh-CN" sz="2000" b="1" i="1" dirty="0"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lang="zh-CN" altLang="en-US" sz="2000" b="1" dirty="0">
                    <a:latin typeface="Times New Roman" panose="02020603050405020304" pitchFamily="18" charset="0"/>
                    <a:ea typeface="楷体_GB2312" pitchFamily="49" charset="-122"/>
                  </a:rPr>
                  <a:t>小</a:t>
                </a:r>
                <a:endParaRPr lang="zh-CN" altLang="en-US" sz="20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285" name="Group 6"/>
              <p:cNvGrpSpPr/>
              <p:nvPr/>
            </p:nvGrpSpPr>
            <p:grpSpPr>
              <a:xfrm>
                <a:off x="3039" y="2076"/>
                <a:ext cx="604" cy="261"/>
                <a:chOff x="543" y="1152"/>
                <a:chExt cx="604" cy="261"/>
              </a:xfrm>
            </p:grpSpPr>
            <p:sp>
              <p:nvSpPr>
                <p:cNvPr id="8286" name="Oval 7"/>
                <p:cNvSpPr/>
                <p:nvPr/>
              </p:nvSpPr>
              <p:spPr>
                <a:xfrm>
                  <a:off x="959" y="1368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87" name="Line 8"/>
                <p:cNvSpPr/>
                <p:nvPr/>
              </p:nvSpPr>
              <p:spPr>
                <a:xfrm flipV="1">
                  <a:off x="987" y="1188"/>
                  <a:ext cx="0" cy="19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med" len="med"/>
                </a:ln>
              </p:spPr>
            </p:sp>
            <p:sp>
              <p:nvSpPr>
                <p:cNvPr id="8288" name="Oval 9"/>
                <p:cNvSpPr/>
                <p:nvPr/>
              </p:nvSpPr>
              <p:spPr>
                <a:xfrm>
                  <a:off x="1090" y="1368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89" name="Line 10"/>
                <p:cNvSpPr/>
                <p:nvPr/>
              </p:nvSpPr>
              <p:spPr>
                <a:xfrm flipV="1">
                  <a:off x="1130" y="1188"/>
                  <a:ext cx="0" cy="20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triangle" w="med" len="med"/>
                </a:ln>
              </p:spPr>
            </p:sp>
            <p:sp>
              <p:nvSpPr>
                <p:cNvPr id="8290" name="Oval 11"/>
                <p:cNvSpPr/>
                <p:nvPr/>
              </p:nvSpPr>
              <p:spPr>
                <a:xfrm>
                  <a:off x="816" y="1362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91" name="Freeform 12"/>
                <p:cNvSpPr/>
                <p:nvPr/>
              </p:nvSpPr>
              <p:spPr>
                <a:xfrm>
                  <a:off x="622" y="1232"/>
                  <a:ext cx="238" cy="130"/>
                </a:xfrm>
                <a:custGeom>
                  <a:avLst/>
                  <a:gdLst/>
                  <a:ahLst/>
                  <a:cxnLst>
                    <a:cxn ang="0">
                      <a:pos x="241" y="143"/>
                    </a:cxn>
                    <a:cxn ang="0">
                      <a:pos x="234" y="93"/>
                    </a:cxn>
                    <a:cxn ang="0">
                      <a:pos x="220" y="20"/>
                    </a:cxn>
                    <a:cxn ang="0">
                      <a:pos x="0" y="26"/>
                    </a:cxn>
                  </a:cxnLst>
                  <a:pathLst>
                    <a:path w="219" h="118">
                      <a:moveTo>
                        <a:pt x="204" y="118"/>
                      </a:moveTo>
                      <a:cubicBezTo>
                        <a:pt x="203" y="111"/>
                        <a:pt x="201" y="93"/>
                        <a:pt x="198" y="76"/>
                      </a:cubicBezTo>
                      <a:cubicBezTo>
                        <a:pt x="195" y="59"/>
                        <a:pt x="219" y="25"/>
                        <a:pt x="186" y="16"/>
                      </a:cubicBezTo>
                      <a:cubicBezTo>
                        <a:pt x="152" y="0"/>
                        <a:pt x="39" y="21"/>
                        <a:pt x="0" y="22"/>
                      </a:cubicBezTo>
                    </a:path>
                  </a:pathLst>
                </a:custGeom>
                <a:noFill/>
                <a:ln w="31750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8292" name="Oval 13"/>
                <p:cNvSpPr/>
                <p:nvPr/>
              </p:nvSpPr>
              <p:spPr>
                <a:xfrm>
                  <a:off x="543" y="1236"/>
                  <a:ext cx="57" cy="57"/>
                </a:xfrm>
                <a:prstGeom prst="ellipse">
                  <a:avLst/>
                </a:prstGeom>
                <a:solidFill>
                  <a:srgbClr val="FFFFFF"/>
                </a:solidFill>
                <a:ln w="3175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wrap="none"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93" name="Oval 14"/>
                <p:cNvSpPr/>
                <p:nvPr/>
              </p:nvSpPr>
              <p:spPr>
                <a:xfrm>
                  <a:off x="958" y="1152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294" name="Oval 15"/>
                <p:cNvSpPr/>
                <p:nvPr/>
              </p:nvSpPr>
              <p:spPr>
                <a:xfrm>
                  <a:off x="1102" y="1152"/>
                  <a:ext cx="45" cy="45"/>
                </a:xfrm>
                <a:prstGeom prst="ellipse">
                  <a:avLst/>
                </a:prstGeom>
                <a:solidFill>
                  <a:schemeClr val="tx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8282" name="Line 16"/>
            <p:cNvSpPr/>
            <p:nvPr/>
          </p:nvSpPr>
          <p:spPr>
            <a:xfrm>
              <a:off x="2124" y="2328"/>
              <a:ext cx="336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83" name="Rectangle 17"/>
            <p:cNvSpPr/>
            <p:nvPr/>
          </p:nvSpPr>
          <p:spPr>
            <a:xfrm>
              <a:off x="2115" y="2314"/>
              <a:ext cx="38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8146" name="Group 18"/>
          <p:cNvGrpSpPr/>
          <p:nvPr/>
        </p:nvGrpSpPr>
        <p:grpSpPr>
          <a:xfrm>
            <a:off x="4859338" y="836613"/>
            <a:ext cx="3933825" cy="4764087"/>
            <a:chOff x="3326" y="587"/>
            <a:chExt cx="2684" cy="3001"/>
          </a:xfrm>
        </p:grpSpPr>
        <p:sp>
          <p:nvSpPr>
            <p:cNvPr id="8272" name="Oval 19"/>
            <p:cNvSpPr/>
            <p:nvPr/>
          </p:nvSpPr>
          <p:spPr>
            <a:xfrm>
              <a:off x="3326" y="2748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73" name="Line 20"/>
            <p:cNvSpPr/>
            <p:nvPr/>
          </p:nvSpPr>
          <p:spPr>
            <a:xfrm flipV="1">
              <a:off x="3354" y="2364"/>
              <a:ext cx="0" cy="3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74" name="Oval 21"/>
            <p:cNvSpPr/>
            <p:nvPr/>
          </p:nvSpPr>
          <p:spPr>
            <a:xfrm>
              <a:off x="3456" y="2748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75" name="Line 22"/>
            <p:cNvSpPr/>
            <p:nvPr/>
          </p:nvSpPr>
          <p:spPr>
            <a:xfrm flipV="1">
              <a:off x="3484" y="2364"/>
              <a:ext cx="0" cy="3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76" name="Oval 23"/>
            <p:cNvSpPr/>
            <p:nvPr/>
          </p:nvSpPr>
          <p:spPr>
            <a:xfrm>
              <a:off x="3586" y="2748"/>
              <a:ext cx="45" cy="4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77" name="Line 24"/>
            <p:cNvSpPr/>
            <p:nvPr/>
          </p:nvSpPr>
          <p:spPr>
            <a:xfrm flipV="1">
              <a:off x="3614" y="2364"/>
              <a:ext cx="0" cy="37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78" name="Line 25"/>
            <p:cNvSpPr/>
            <p:nvPr/>
          </p:nvSpPr>
          <p:spPr>
            <a:xfrm>
              <a:off x="3380" y="3192"/>
              <a:ext cx="0" cy="396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79" name="Text Box 26"/>
            <p:cNvSpPr txBox="1"/>
            <p:nvPr/>
          </p:nvSpPr>
          <p:spPr>
            <a:xfrm>
              <a:off x="3488" y="3137"/>
              <a:ext cx="230" cy="314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10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80" name="AutoShape 27"/>
            <p:cNvSpPr/>
            <p:nvPr/>
          </p:nvSpPr>
          <p:spPr>
            <a:xfrm>
              <a:off x="4669" y="587"/>
              <a:ext cx="1341" cy="1564"/>
            </a:xfrm>
            <a:prstGeom prst="wedgeRoundRectCallout">
              <a:avLst>
                <a:gd name="adj1" fmla="val -120838"/>
                <a:gd name="adj2" fmla="val 61819"/>
                <a:gd name="adj3" fmla="val 16667"/>
              </a:avLst>
            </a:prstGeom>
            <a:solidFill>
              <a:srgbClr val="CC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发射结正偏，发射区向基区发射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扩散</a:t>
              </a: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电子，形成发射极电流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197" name="Text Box 28"/>
          <p:cNvSpPr txBox="1"/>
          <p:nvPr/>
        </p:nvSpPr>
        <p:spPr>
          <a:xfrm>
            <a:off x="163513" y="546100"/>
            <a:ext cx="2679700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3. 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放大原理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8" name="Rectangle 29"/>
          <p:cNvSpPr/>
          <p:nvPr/>
        </p:nvSpPr>
        <p:spPr>
          <a:xfrm rot="5400000" flipH="1">
            <a:off x="4410075" y="3513138"/>
            <a:ext cx="795338" cy="13335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9" name="Rectangle 30"/>
          <p:cNvSpPr/>
          <p:nvPr/>
        </p:nvSpPr>
        <p:spPr>
          <a:xfrm rot="5400000" flipH="1">
            <a:off x="4419600" y="2212975"/>
            <a:ext cx="776288" cy="13335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0" name="Rectangle 31"/>
          <p:cNvSpPr/>
          <p:nvPr/>
        </p:nvSpPr>
        <p:spPr>
          <a:xfrm rot="5400000" flipH="1">
            <a:off x="4543425" y="2851150"/>
            <a:ext cx="514350" cy="135255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01" name="Line 32"/>
          <p:cNvSpPr/>
          <p:nvPr/>
        </p:nvSpPr>
        <p:spPr>
          <a:xfrm rot="-5400000">
            <a:off x="3965575" y="5441950"/>
            <a:ext cx="16859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8202" name="Line 33"/>
          <p:cNvSpPr/>
          <p:nvPr/>
        </p:nvSpPr>
        <p:spPr>
          <a:xfrm rot="5400000" flipH="1">
            <a:off x="4498975" y="2184400"/>
            <a:ext cx="6191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8203" name="Line 34"/>
          <p:cNvSpPr/>
          <p:nvPr/>
        </p:nvSpPr>
        <p:spPr>
          <a:xfrm rot="5400000" flipH="1">
            <a:off x="3808413" y="3246438"/>
            <a:ext cx="0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8204" name="Text Box 35"/>
          <p:cNvSpPr txBox="1"/>
          <p:nvPr/>
        </p:nvSpPr>
        <p:spPr>
          <a:xfrm>
            <a:off x="3373438" y="3125788"/>
            <a:ext cx="417512" cy="519112"/>
          </a:xfrm>
          <a:prstGeom prst="rect">
            <a:avLst/>
          </a:prstGeom>
          <a:noFill/>
          <a:ln w="25400">
            <a:noFill/>
          </a:ln>
        </p:spPr>
        <p:txBody>
          <a:bodyPr wrap="none"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05" name="Text Box 36"/>
          <p:cNvSpPr txBox="1"/>
          <p:nvPr/>
        </p:nvSpPr>
        <p:spPr>
          <a:xfrm>
            <a:off x="4376738" y="4799013"/>
            <a:ext cx="385762" cy="519112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06" name="Text Box 37"/>
          <p:cNvSpPr txBox="1"/>
          <p:nvPr/>
        </p:nvSpPr>
        <p:spPr>
          <a:xfrm>
            <a:off x="5659438" y="2625725"/>
            <a:ext cx="474662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07" name="Text Box 38"/>
          <p:cNvSpPr txBox="1"/>
          <p:nvPr/>
        </p:nvSpPr>
        <p:spPr>
          <a:xfrm>
            <a:off x="5678488" y="3844925"/>
            <a:ext cx="474662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08" name="Text Box 39"/>
          <p:cNvSpPr txBox="1"/>
          <p:nvPr/>
        </p:nvSpPr>
        <p:spPr>
          <a:xfrm>
            <a:off x="5697538" y="3235325"/>
            <a:ext cx="474662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09" name="Line 40"/>
          <p:cNvSpPr/>
          <p:nvPr/>
        </p:nvSpPr>
        <p:spPr>
          <a:xfrm>
            <a:off x="2581275" y="6032500"/>
            <a:ext cx="4175125" cy="127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8210" name="Line 41"/>
          <p:cNvSpPr/>
          <p:nvPr/>
        </p:nvSpPr>
        <p:spPr>
          <a:xfrm flipH="1">
            <a:off x="2581275" y="3590925"/>
            <a:ext cx="9048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8211" name="Line 42"/>
          <p:cNvSpPr/>
          <p:nvPr/>
        </p:nvSpPr>
        <p:spPr>
          <a:xfrm>
            <a:off x="4803775" y="1885950"/>
            <a:ext cx="19145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grpSp>
        <p:nvGrpSpPr>
          <p:cNvPr id="688171" name="Group 43"/>
          <p:cNvGrpSpPr/>
          <p:nvPr/>
        </p:nvGrpSpPr>
        <p:grpSpPr>
          <a:xfrm>
            <a:off x="1773238" y="3590925"/>
            <a:ext cx="1135062" cy="2457450"/>
            <a:chOff x="1210" y="2262"/>
            <a:chExt cx="775" cy="1548"/>
          </a:xfrm>
        </p:grpSpPr>
        <p:grpSp>
          <p:nvGrpSpPr>
            <p:cNvPr id="8263" name="Group 44"/>
            <p:cNvGrpSpPr/>
            <p:nvPr/>
          </p:nvGrpSpPr>
          <p:grpSpPr>
            <a:xfrm>
              <a:off x="1543" y="2970"/>
              <a:ext cx="442" cy="840"/>
              <a:chOff x="1434" y="2946"/>
              <a:chExt cx="408" cy="840"/>
            </a:xfrm>
          </p:grpSpPr>
          <p:sp>
            <p:nvSpPr>
              <p:cNvPr id="8268" name="Line 45"/>
              <p:cNvSpPr/>
              <p:nvPr/>
            </p:nvSpPr>
            <p:spPr>
              <a:xfrm>
                <a:off x="1434" y="3342"/>
                <a:ext cx="40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8269" name="Line 46"/>
              <p:cNvSpPr/>
              <p:nvPr/>
            </p:nvSpPr>
            <p:spPr>
              <a:xfrm>
                <a:off x="1530" y="3462"/>
                <a:ext cx="20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8270" name="Line 47"/>
              <p:cNvSpPr/>
              <p:nvPr/>
            </p:nvSpPr>
            <p:spPr>
              <a:xfrm>
                <a:off x="1632" y="2946"/>
                <a:ext cx="0" cy="3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8271" name="Line 48"/>
              <p:cNvSpPr/>
              <p:nvPr/>
            </p:nvSpPr>
            <p:spPr>
              <a:xfrm flipH="1">
                <a:off x="1632" y="3462"/>
                <a:ext cx="0" cy="3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8264" name="Rectangle 49"/>
            <p:cNvSpPr/>
            <p:nvPr/>
          </p:nvSpPr>
          <p:spPr>
            <a:xfrm>
              <a:off x="1695" y="2628"/>
              <a:ext cx="124" cy="34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65" name="Line 50"/>
            <p:cNvSpPr/>
            <p:nvPr/>
          </p:nvSpPr>
          <p:spPr>
            <a:xfrm flipV="1">
              <a:off x="1766" y="2262"/>
              <a:ext cx="0" cy="3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8266" name="Text Box 51"/>
            <p:cNvSpPr txBox="1"/>
            <p:nvPr/>
          </p:nvSpPr>
          <p:spPr>
            <a:xfrm>
              <a:off x="1210" y="3195"/>
              <a:ext cx="397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67" name="Text Box 52"/>
            <p:cNvSpPr txBox="1"/>
            <p:nvPr/>
          </p:nvSpPr>
          <p:spPr>
            <a:xfrm>
              <a:off x="1300" y="2601"/>
              <a:ext cx="397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8181" name="Group 53"/>
          <p:cNvGrpSpPr/>
          <p:nvPr/>
        </p:nvGrpSpPr>
        <p:grpSpPr>
          <a:xfrm>
            <a:off x="6418263" y="1895475"/>
            <a:ext cx="1211262" cy="4181475"/>
            <a:chOff x="4380" y="1194"/>
            <a:chExt cx="827" cy="2634"/>
          </a:xfrm>
        </p:grpSpPr>
        <p:grpSp>
          <p:nvGrpSpPr>
            <p:cNvPr id="8251" name="Group 54"/>
            <p:cNvGrpSpPr/>
            <p:nvPr/>
          </p:nvGrpSpPr>
          <p:grpSpPr>
            <a:xfrm>
              <a:off x="4380" y="1194"/>
              <a:ext cx="442" cy="2634"/>
              <a:chOff x="4242" y="1194"/>
              <a:chExt cx="408" cy="2634"/>
            </a:xfrm>
          </p:grpSpPr>
          <p:grpSp>
            <p:nvGrpSpPr>
              <p:cNvPr id="8253" name="Group 55"/>
              <p:cNvGrpSpPr/>
              <p:nvPr/>
            </p:nvGrpSpPr>
            <p:grpSpPr>
              <a:xfrm>
                <a:off x="4242" y="1668"/>
                <a:ext cx="408" cy="1134"/>
                <a:chOff x="4242" y="1668"/>
                <a:chExt cx="408" cy="1134"/>
              </a:xfrm>
            </p:grpSpPr>
            <p:grpSp>
              <p:nvGrpSpPr>
                <p:cNvPr id="8256" name="Group 56"/>
                <p:cNvGrpSpPr/>
                <p:nvPr/>
              </p:nvGrpSpPr>
              <p:grpSpPr>
                <a:xfrm>
                  <a:off x="4242" y="2064"/>
                  <a:ext cx="408" cy="348"/>
                  <a:chOff x="4020" y="3336"/>
                  <a:chExt cx="408" cy="348"/>
                </a:xfrm>
              </p:grpSpPr>
              <p:sp>
                <p:nvSpPr>
                  <p:cNvPr id="8259" name="Line 57"/>
                  <p:cNvSpPr/>
                  <p:nvPr/>
                </p:nvSpPr>
                <p:spPr>
                  <a:xfrm>
                    <a:off x="4020" y="3336"/>
                    <a:ext cx="40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8260" name="Line 58"/>
                  <p:cNvSpPr/>
                  <p:nvPr/>
                </p:nvSpPr>
                <p:spPr>
                  <a:xfrm>
                    <a:off x="4116" y="3456"/>
                    <a:ext cx="204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8261" name="Line 59"/>
                  <p:cNvSpPr/>
                  <p:nvPr/>
                </p:nvSpPr>
                <p:spPr>
                  <a:xfrm>
                    <a:off x="4020" y="3564"/>
                    <a:ext cx="40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8262" name="Line 60"/>
                  <p:cNvSpPr/>
                  <p:nvPr/>
                </p:nvSpPr>
                <p:spPr>
                  <a:xfrm>
                    <a:off x="4128" y="3684"/>
                    <a:ext cx="204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</p:grpSp>
            <p:sp>
              <p:nvSpPr>
                <p:cNvPr id="8257" name="Line 61"/>
                <p:cNvSpPr/>
                <p:nvPr/>
              </p:nvSpPr>
              <p:spPr>
                <a:xfrm>
                  <a:off x="4440" y="1668"/>
                  <a:ext cx="0" cy="3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8258" name="Line 62"/>
                <p:cNvSpPr/>
                <p:nvPr/>
              </p:nvSpPr>
              <p:spPr>
                <a:xfrm>
                  <a:off x="4452" y="2406"/>
                  <a:ext cx="0" cy="39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sp>
            <p:nvSpPr>
              <p:cNvPr id="8254" name="Line 63"/>
              <p:cNvSpPr/>
              <p:nvPr/>
            </p:nvSpPr>
            <p:spPr>
              <a:xfrm flipH="1">
                <a:off x="4452" y="2784"/>
                <a:ext cx="0" cy="104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8255" name="Line 64"/>
              <p:cNvSpPr/>
              <p:nvPr/>
            </p:nvSpPr>
            <p:spPr>
              <a:xfrm flipV="1">
                <a:off x="4440" y="1194"/>
                <a:ext cx="0" cy="48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8252" name="Text Box 65"/>
            <p:cNvSpPr txBox="1"/>
            <p:nvPr/>
          </p:nvSpPr>
          <p:spPr>
            <a:xfrm>
              <a:off x="4801" y="2091"/>
              <a:ext cx="406" cy="36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214" name="Line 66"/>
          <p:cNvSpPr/>
          <p:nvPr/>
        </p:nvSpPr>
        <p:spPr>
          <a:xfrm>
            <a:off x="4554538" y="6305550"/>
            <a:ext cx="474662" cy="0"/>
          </a:xfrm>
          <a:prstGeom prst="line">
            <a:avLst/>
          </a:prstGeom>
          <a:ln w="508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5" name="Line 67"/>
          <p:cNvSpPr/>
          <p:nvPr/>
        </p:nvSpPr>
        <p:spPr>
          <a:xfrm>
            <a:off x="4132263" y="3867150"/>
            <a:ext cx="1336675" cy="0"/>
          </a:xfrm>
          <a:prstGeom prst="line">
            <a:avLst/>
          </a:prstGeom>
          <a:ln w="317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216" name="Line 68"/>
          <p:cNvSpPr/>
          <p:nvPr/>
        </p:nvSpPr>
        <p:spPr>
          <a:xfrm>
            <a:off x="4132263" y="3105150"/>
            <a:ext cx="1336675" cy="0"/>
          </a:xfrm>
          <a:prstGeom prst="line">
            <a:avLst/>
          </a:prstGeom>
          <a:ln w="317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88197" name="Oval 69"/>
          <p:cNvSpPr/>
          <p:nvPr/>
        </p:nvSpPr>
        <p:spPr>
          <a:xfrm>
            <a:off x="4343400" y="3295650"/>
            <a:ext cx="633413" cy="4191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18" name="Oval 70"/>
          <p:cNvSpPr/>
          <p:nvPr/>
        </p:nvSpPr>
        <p:spPr>
          <a:xfrm>
            <a:off x="4751388" y="5981700"/>
            <a:ext cx="65087" cy="71438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88199" name="Group 71"/>
          <p:cNvGrpSpPr/>
          <p:nvPr/>
        </p:nvGrpSpPr>
        <p:grpSpPr>
          <a:xfrm>
            <a:off x="4184650" y="2781300"/>
            <a:ext cx="1336675" cy="1752600"/>
            <a:chOff x="2856" y="1752"/>
            <a:chExt cx="912" cy="1104"/>
          </a:xfrm>
        </p:grpSpPr>
        <p:sp>
          <p:nvSpPr>
            <p:cNvPr id="8242" name="Freeform 72"/>
            <p:cNvSpPr/>
            <p:nvPr/>
          </p:nvSpPr>
          <p:spPr>
            <a:xfrm>
              <a:off x="2856" y="2316"/>
              <a:ext cx="444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9"/>
                </a:cxn>
                <a:cxn ang="0">
                  <a:pos x="408" y="32"/>
                </a:cxn>
                <a:cxn ang="0">
                  <a:pos x="408" y="59"/>
                </a:cxn>
              </a:cxnLst>
              <a:pathLst>
                <a:path w="444" h="156">
                  <a:moveTo>
                    <a:pt x="0" y="0"/>
                  </a:moveTo>
                  <a:cubicBezTo>
                    <a:pt x="62" y="5"/>
                    <a:pt x="124" y="10"/>
                    <a:pt x="192" y="24"/>
                  </a:cubicBezTo>
                  <a:cubicBezTo>
                    <a:pt x="260" y="38"/>
                    <a:pt x="372" y="62"/>
                    <a:pt x="408" y="84"/>
                  </a:cubicBezTo>
                  <a:cubicBezTo>
                    <a:pt x="444" y="106"/>
                    <a:pt x="408" y="144"/>
                    <a:pt x="408" y="156"/>
                  </a:cubicBezTo>
                </a:path>
              </a:pathLst>
            </a:custGeom>
            <a:noFill/>
            <a:ln w="31750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3" name="Freeform 73"/>
            <p:cNvSpPr/>
            <p:nvPr/>
          </p:nvSpPr>
          <p:spPr>
            <a:xfrm>
              <a:off x="2892" y="2100"/>
              <a:ext cx="432" cy="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1"/>
                </a:cxn>
                <a:cxn ang="0">
                  <a:pos x="386" y="3"/>
                </a:cxn>
                <a:cxn ang="0">
                  <a:pos x="386" y="5"/>
                </a:cxn>
              </a:cxnLst>
              <a:pathLst>
                <a:path w="444" h="156">
                  <a:moveTo>
                    <a:pt x="0" y="0"/>
                  </a:moveTo>
                  <a:cubicBezTo>
                    <a:pt x="62" y="5"/>
                    <a:pt x="124" y="10"/>
                    <a:pt x="192" y="24"/>
                  </a:cubicBezTo>
                  <a:cubicBezTo>
                    <a:pt x="260" y="38"/>
                    <a:pt x="372" y="62"/>
                    <a:pt x="408" y="84"/>
                  </a:cubicBezTo>
                  <a:cubicBezTo>
                    <a:pt x="444" y="106"/>
                    <a:pt x="408" y="144"/>
                    <a:pt x="408" y="156"/>
                  </a:cubicBezTo>
                </a:path>
              </a:pathLst>
            </a:custGeom>
            <a:noFill/>
            <a:ln w="31750" cap="flat" cmpd="sng">
              <a:solidFill>
                <a:srgbClr val="FF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44" name="Line 74"/>
            <p:cNvSpPr/>
            <p:nvPr/>
          </p:nvSpPr>
          <p:spPr>
            <a:xfrm flipH="1">
              <a:off x="3264" y="2412"/>
              <a:ext cx="0" cy="264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5" name="Line 75"/>
            <p:cNvSpPr/>
            <p:nvPr/>
          </p:nvSpPr>
          <p:spPr>
            <a:xfrm>
              <a:off x="3312" y="1776"/>
              <a:ext cx="0" cy="324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6" name="Line 76"/>
            <p:cNvSpPr/>
            <p:nvPr/>
          </p:nvSpPr>
          <p:spPr>
            <a:xfrm>
              <a:off x="3648" y="1752"/>
              <a:ext cx="0" cy="936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7" name="Line 77"/>
            <p:cNvSpPr/>
            <p:nvPr/>
          </p:nvSpPr>
          <p:spPr>
            <a:xfrm flipH="1">
              <a:off x="3120" y="2688"/>
              <a:ext cx="144" cy="0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8" name="Line 78"/>
            <p:cNvSpPr/>
            <p:nvPr/>
          </p:nvSpPr>
          <p:spPr>
            <a:xfrm flipH="1">
              <a:off x="3636" y="2676"/>
              <a:ext cx="132" cy="0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49" name="Line 79"/>
            <p:cNvSpPr/>
            <p:nvPr/>
          </p:nvSpPr>
          <p:spPr>
            <a:xfrm>
              <a:off x="3132" y="2676"/>
              <a:ext cx="312" cy="168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0" name="Line 80"/>
            <p:cNvSpPr/>
            <p:nvPr/>
          </p:nvSpPr>
          <p:spPr>
            <a:xfrm flipH="1">
              <a:off x="3444" y="2688"/>
              <a:ext cx="312" cy="168"/>
            </a:xfrm>
            <a:prstGeom prst="line">
              <a:avLst/>
            </a:prstGeom>
            <a:ln w="31750" cap="flat" cmpd="sng">
              <a:solidFill>
                <a:srgbClr val="FF00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88209" name="Group 81"/>
          <p:cNvGrpSpPr/>
          <p:nvPr/>
        </p:nvGrpSpPr>
        <p:grpSpPr>
          <a:xfrm>
            <a:off x="3729038" y="1954213"/>
            <a:ext cx="2090737" cy="3132137"/>
            <a:chOff x="2545" y="1231"/>
            <a:chExt cx="1426" cy="1973"/>
          </a:xfrm>
        </p:grpSpPr>
        <p:grpSp>
          <p:nvGrpSpPr>
            <p:cNvPr id="8234" name="Group 82"/>
            <p:cNvGrpSpPr/>
            <p:nvPr/>
          </p:nvGrpSpPr>
          <p:grpSpPr>
            <a:xfrm>
              <a:off x="3284" y="1231"/>
              <a:ext cx="687" cy="1973"/>
              <a:chOff x="3284" y="1231"/>
              <a:chExt cx="687" cy="1973"/>
            </a:xfrm>
          </p:grpSpPr>
          <p:sp>
            <p:nvSpPr>
              <p:cNvPr id="8236" name="Text Box 83"/>
              <p:cNvSpPr txBox="1"/>
              <p:nvPr/>
            </p:nvSpPr>
            <p:spPr>
              <a:xfrm>
                <a:off x="3307" y="1231"/>
                <a:ext cx="260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37" name="Text Box 84"/>
              <p:cNvSpPr txBox="1"/>
              <p:nvPr/>
            </p:nvSpPr>
            <p:spPr>
              <a:xfrm>
                <a:off x="3284" y="2839"/>
                <a:ext cx="402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－</a:t>
                </a:r>
                <a:endParaRPr lang="zh-CN" altLang="en-US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38" name="Rectangle 85"/>
              <p:cNvSpPr/>
              <p:nvPr/>
            </p:nvSpPr>
            <p:spPr>
              <a:xfrm>
                <a:off x="3709" y="1714"/>
                <a:ext cx="26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39" name="Rectangle 86"/>
              <p:cNvSpPr/>
              <p:nvPr/>
            </p:nvSpPr>
            <p:spPr>
              <a:xfrm>
                <a:off x="3721" y="1906"/>
                <a:ext cx="20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40" name="Rectangle 87"/>
              <p:cNvSpPr/>
              <p:nvPr/>
            </p:nvSpPr>
            <p:spPr>
              <a:xfrm>
                <a:off x="3709" y="2110"/>
                <a:ext cx="26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241" name="Rectangle 88"/>
              <p:cNvSpPr/>
              <p:nvPr/>
            </p:nvSpPr>
            <p:spPr>
              <a:xfrm>
                <a:off x="3733" y="2290"/>
                <a:ext cx="20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505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endPara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235" name="Rectangle 89"/>
            <p:cNvSpPr/>
            <p:nvPr/>
          </p:nvSpPr>
          <p:spPr>
            <a:xfrm>
              <a:off x="2545" y="2158"/>
              <a:ext cx="26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505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88218" name="AutoShape 90"/>
          <p:cNvSpPr/>
          <p:nvPr/>
        </p:nvSpPr>
        <p:spPr>
          <a:xfrm>
            <a:off x="6985000" y="3789363"/>
            <a:ext cx="1965325" cy="2482850"/>
          </a:xfrm>
          <a:prstGeom prst="wedgeRoundRectCallout">
            <a:avLst>
              <a:gd name="adj1" fmla="val -50148"/>
              <a:gd name="adj2" fmla="val 28838"/>
              <a:gd name="adj3" fmla="val 16667"/>
            </a:avLst>
          </a:prstGeom>
          <a:solidFill>
            <a:srgbClr val="FFFFFF"/>
          </a:solidFill>
          <a:ln w="2540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发射到基区电子被收集和复合的比例系数就是电流放大系数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β</a:t>
            </a:r>
            <a:endParaRPr lang="en-US" altLang="zh-CN" sz="2400" b="1" i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222" name="Rectangle 91"/>
          <p:cNvSpPr/>
          <p:nvPr/>
        </p:nvSpPr>
        <p:spPr>
          <a:xfrm flipV="1">
            <a:off x="4641850" y="4567238"/>
            <a:ext cx="300038" cy="80962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23" name="Rectangle 92"/>
          <p:cNvSpPr/>
          <p:nvPr/>
        </p:nvSpPr>
        <p:spPr>
          <a:xfrm flipV="1">
            <a:off x="4676775" y="2395538"/>
            <a:ext cx="300038" cy="80962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224" name="Rectangle 93"/>
          <p:cNvSpPr/>
          <p:nvPr/>
        </p:nvSpPr>
        <p:spPr>
          <a:xfrm rot="5400000" flipV="1">
            <a:off x="3924300" y="3541713"/>
            <a:ext cx="323850" cy="74612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88222" name="Group 94"/>
          <p:cNvGrpSpPr/>
          <p:nvPr/>
        </p:nvGrpSpPr>
        <p:grpSpPr>
          <a:xfrm>
            <a:off x="2555875" y="500063"/>
            <a:ext cx="3670300" cy="2352675"/>
            <a:chOff x="1611" y="95"/>
            <a:chExt cx="2312" cy="1869"/>
          </a:xfrm>
        </p:grpSpPr>
        <p:sp>
          <p:nvSpPr>
            <p:cNvPr id="8226" name="AutoShape 95"/>
            <p:cNvSpPr/>
            <p:nvPr/>
          </p:nvSpPr>
          <p:spPr>
            <a:xfrm>
              <a:off x="1611" y="95"/>
              <a:ext cx="2312" cy="878"/>
            </a:xfrm>
            <a:prstGeom prst="wedgeRoundRectCallout">
              <a:avLst>
                <a:gd name="adj1" fmla="val 15958"/>
                <a:gd name="adj2" fmla="val 205745"/>
                <a:gd name="adj3" fmla="val 16667"/>
              </a:avLst>
            </a:prstGeom>
            <a:solidFill>
              <a:srgbClr val="CCFFCC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集电结反偏，扩散到基区的电子被收集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漂移</a:t>
              </a:r>
              <a:r>
                <a:rPr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到集电区形成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 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，收集能力强， 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zh-CN" altLang="en-US" sz="2000" b="1" dirty="0">
                  <a:latin typeface="Times New Roman" panose="02020603050405020304" pitchFamily="18" charset="0"/>
                  <a:ea typeface="楷体_GB2312" pitchFamily="49" charset="-122"/>
                </a:rPr>
                <a:t>大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27" name="Line 96"/>
            <p:cNvSpPr/>
            <p:nvPr/>
          </p:nvSpPr>
          <p:spPr>
            <a:xfrm rot="-5400000" flipH="1">
              <a:off x="2810" y="1322"/>
              <a:ext cx="30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8228" name="Text Box 97"/>
            <p:cNvSpPr txBox="1"/>
            <p:nvPr/>
          </p:nvSpPr>
          <p:spPr>
            <a:xfrm>
              <a:off x="2736" y="892"/>
              <a:ext cx="276" cy="41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229" name="Group 98"/>
            <p:cNvGrpSpPr/>
            <p:nvPr/>
          </p:nvGrpSpPr>
          <p:grpSpPr>
            <a:xfrm>
              <a:off x="3170" y="1664"/>
              <a:ext cx="173" cy="300"/>
              <a:chOff x="3432" y="1752"/>
              <a:chExt cx="187" cy="300"/>
            </a:xfrm>
          </p:grpSpPr>
          <p:sp>
            <p:nvSpPr>
              <p:cNvPr id="8230" name="Oval 99"/>
              <p:cNvSpPr/>
              <p:nvPr/>
            </p:nvSpPr>
            <p:spPr>
              <a:xfrm>
                <a:off x="3432" y="1752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31" name="Line 100"/>
              <p:cNvSpPr/>
              <p:nvPr/>
            </p:nvSpPr>
            <p:spPr>
              <a:xfrm flipV="1">
                <a:off x="3460" y="1800"/>
                <a:ext cx="0" cy="25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8232" name="Oval 101"/>
              <p:cNvSpPr/>
              <p:nvPr/>
            </p:nvSpPr>
            <p:spPr>
              <a:xfrm>
                <a:off x="3574" y="1752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28575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33" name="Line 102"/>
              <p:cNvSpPr/>
              <p:nvPr/>
            </p:nvSpPr>
            <p:spPr>
              <a:xfrm flipV="1">
                <a:off x="3602" y="1788"/>
                <a:ext cx="0" cy="26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68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68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8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97" grpId="0" animBg="1"/>
      <p:bldP spid="6882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0178" name="Text Box 2"/>
          <p:cNvSpPr txBox="1"/>
          <p:nvPr/>
        </p:nvSpPr>
        <p:spPr>
          <a:xfrm>
            <a:off x="149225" y="473075"/>
            <a:ext cx="5935663" cy="579438"/>
          </a:xfrm>
          <a:prstGeom prst="rect">
            <a:avLst/>
          </a:prstGeom>
          <a:noFill/>
          <a:ln w="25400">
            <a:noFill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4.3. 2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特性曲线及主要参数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0179" name="Group 3"/>
          <p:cNvGrpSpPr/>
          <p:nvPr/>
        </p:nvGrpSpPr>
        <p:grpSpPr>
          <a:xfrm>
            <a:off x="1042988" y="1114425"/>
            <a:ext cx="5519737" cy="3683000"/>
            <a:chOff x="303" y="1744"/>
            <a:chExt cx="3766" cy="2320"/>
          </a:xfrm>
        </p:grpSpPr>
        <p:sp>
          <p:nvSpPr>
            <p:cNvPr id="9224" name="Text Box 4"/>
            <p:cNvSpPr txBox="1"/>
            <p:nvPr/>
          </p:nvSpPr>
          <p:spPr>
            <a:xfrm>
              <a:off x="3171" y="2243"/>
              <a:ext cx="30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25" name="Group 5"/>
            <p:cNvGrpSpPr/>
            <p:nvPr/>
          </p:nvGrpSpPr>
          <p:grpSpPr>
            <a:xfrm>
              <a:off x="619" y="2462"/>
              <a:ext cx="97" cy="623"/>
              <a:chOff x="707" y="1692"/>
              <a:chExt cx="132" cy="876"/>
            </a:xfrm>
          </p:grpSpPr>
          <p:sp>
            <p:nvSpPr>
              <p:cNvPr id="9311" name="Rectangle 6"/>
              <p:cNvSpPr/>
              <p:nvPr/>
            </p:nvSpPr>
            <p:spPr>
              <a:xfrm>
                <a:off x="707" y="1896"/>
                <a:ext cx="132" cy="40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312" name="Line 7"/>
              <p:cNvSpPr/>
              <p:nvPr/>
            </p:nvSpPr>
            <p:spPr>
              <a:xfrm flipV="1">
                <a:off x="774" y="1692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9313" name="Line 8"/>
              <p:cNvSpPr/>
              <p:nvPr/>
            </p:nvSpPr>
            <p:spPr>
              <a:xfrm flipV="1">
                <a:off x="768" y="2304"/>
                <a:ext cx="0" cy="2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grpSp>
          <p:nvGrpSpPr>
            <p:cNvPr id="9226" name="Group 9"/>
            <p:cNvGrpSpPr/>
            <p:nvPr/>
          </p:nvGrpSpPr>
          <p:grpSpPr>
            <a:xfrm>
              <a:off x="609" y="2946"/>
              <a:ext cx="215" cy="555"/>
              <a:chOff x="593" y="2952"/>
              <a:chExt cx="295" cy="780"/>
            </a:xfrm>
          </p:grpSpPr>
          <p:grpSp>
            <p:nvGrpSpPr>
              <p:cNvPr id="9304" name="Group 10"/>
              <p:cNvGrpSpPr/>
              <p:nvPr/>
            </p:nvGrpSpPr>
            <p:grpSpPr>
              <a:xfrm>
                <a:off x="593" y="2952"/>
                <a:ext cx="132" cy="780"/>
                <a:chOff x="593" y="2952"/>
                <a:chExt cx="132" cy="780"/>
              </a:xfrm>
            </p:grpSpPr>
            <p:sp>
              <p:nvSpPr>
                <p:cNvPr id="9308" name="Rectangle 11"/>
                <p:cNvSpPr/>
                <p:nvPr/>
              </p:nvSpPr>
              <p:spPr>
                <a:xfrm>
                  <a:off x="593" y="3204"/>
                  <a:ext cx="132" cy="408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309" name="Line 12"/>
                <p:cNvSpPr/>
                <p:nvPr/>
              </p:nvSpPr>
              <p:spPr>
                <a:xfrm flipV="1">
                  <a:off x="660" y="2952"/>
                  <a:ext cx="0" cy="24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9310" name="Line 13"/>
                <p:cNvSpPr/>
                <p:nvPr/>
              </p:nvSpPr>
              <p:spPr>
                <a:xfrm flipV="1">
                  <a:off x="654" y="3612"/>
                  <a:ext cx="0" cy="12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sp>
            <p:nvSpPr>
              <p:cNvPr id="9305" name="Line 14"/>
              <p:cNvSpPr/>
              <p:nvPr/>
            </p:nvSpPr>
            <p:spPr>
              <a:xfrm>
                <a:off x="660" y="3072"/>
                <a:ext cx="22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9306" name="Line 15"/>
              <p:cNvSpPr/>
              <p:nvPr/>
            </p:nvSpPr>
            <p:spPr>
              <a:xfrm>
                <a:off x="882" y="3066"/>
                <a:ext cx="0" cy="34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9307" name="Line 16"/>
              <p:cNvSpPr/>
              <p:nvPr/>
            </p:nvSpPr>
            <p:spPr>
              <a:xfrm flipH="1">
                <a:off x="720" y="3402"/>
                <a:ext cx="15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</p:grpSp>
        <p:grpSp>
          <p:nvGrpSpPr>
            <p:cNvPr id="9227" name="Group 17"/>
            <p:cNvGrpSpPr/>
            <p:nvPr/>
          </p:nvGrpSpPr>
          <p:grpSpPr>
            <a:xfrm>
              <a:off x="808" y="3335"/>
              <a:ext cx="398" cy="337"/>
              <a:chOff x="2790" y="2130"/>
              <a:chExt cx="546" cy="474"/>
            </a:xfrm>
          </p:grpSpPr>
          <p:sp>
            <p:nvSpPr>
              <p:cNvPr id="9300" name="Line 18"/>
              <p:cNvSpPr/>
              <p:nvPr/>
            </p:nvSpPr>
            <p:spPr>
              <a:xfrm>
                <a:off x="2976" y="2130"/>
                <a:ext cx="0" cy="47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9301" name="Line 19"/>
              <p:cNvSpPr/>
              <p:nvPr/>
            </p:nvSpPr>
            <p:spPr>
              <a:xfrm>
                <a:off x="3150" y="2238"/>
                <a:ext cx="0" cy="252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9302" name="Line 20"/>
              <p:cNvSpPr/>
              <p:nvPr/>
            </p:nvSpPr>
            <p:spPr>
              <a:xfrm>
                <a:off x="2790" y="2364"/>
                <a:ext cx="1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  <p:sp>
            <p:nvSpPr>
              <p:cNvPr id="9303" name="Line 21"/>
              <p:cNvSpPr/>
              <p:nvPr/>
            </p:nvSpPr>
            <p:spPr>
              <a:xfrm>
                <a:off x="3156" y="2370"/>
                <a:ext cx="1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</p:sp>
        </p:grpSp>
        <p:sp>
          <p:nvSpPr>
            <p:cNvPr id="9228" name="Oval 22"/>
            <p:cNvSpPr/>
            <p:nvPr/>
          </p:nvSpPr>
          <p:spPr>
            <a:xfrm>
              <a:off x="3087" y="1744"/>
              <a:ext cx="377" cy="38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  <p:txBody>
            <a:bodyPr lIns="90000" tIns="46800" rIns="90000" bIns="4680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29" name="Text Box 23"/>
            <p:cNvSpPr txBox="1"/>
            <p:nvPr/>
          </p:nvSpPr>
          <p:spPr>
            <a:xfrm>
              <a:off x="3070" y="1795"/>
              <a:ext cx="44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mA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30" name="Line 24"/>
            <p:cNvSpPr/>
            <p:nvPr/>
          </p:nvSpPr>
          <p:spPr>
            <a:xfrm>
              <a:off x="3472" y="1932"/>
              <a:ext cx="12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31" name="Line 25"/>
            <p:cNvSpPr/>
            <p:nvPr/>
          </p:nvSpPr>
          <p:spPr>
            <a:xfrm flipH="1">
              <a:off x="2969" y="1936"/>
              <a:ext cx="1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9232" name="Group 26"/>
            <p:cNvGrpSpPr/>
            <p:nvPr/>
          </p:nvGrpSpPr>
          <p:grpSpPr>
            <a:xfrm>
              <a:off x="906" y="2276"/>
              <a:ext cx="625" cy="380"/>
              <a:chOff x="522" y="1488"/>
              <a:chExt cx="858" cy="534"/>
            </a:xfrm>
          </p:grpSpPr>
          <p:sp>
            <p:nvSpPr>
              <p:cNvPr id="9295" name="Oval 27"/>
              <p:cNvSpPr/>
              <p:nvPr/>
            </p:nvSpPr>
            <p:spPr>
              <a:xfrm>
                <a:off x="684" y="1488"/>
                <a:ext cx="516" cy="53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9296" name="Group 28"/>
              <p:cNvGrpSpPr/>
              <p:nvPr/>
            </p:nvGrpSpPr>
            <p:grpSpPr>
              <a:xfrm>
                <a:off x="522" y="1561"/>
                <a:ext cx="858" cy="352"/>
                <a:chOff x="522" y="1561"/>
                <a:chExt cx="858" cy="352"/>
              </a:xfrm>
            </p:grpSpPr>
            <p:sp>
              <p:nvSpPr>
                <p:cNvPr id="9297" name="Text Box 29"/>
                <p:cNvSpPr txBox="1"/>
                <p:nvPr/>
              </p:nvSpPr>
              <p:spPr>
                <a:xfrm>
                  <a:off x="694" y="1561"/>
                  <a:ext cx="511" cy="352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pPr algn="l">
                    <a:spcBef>
                      <a:spcPct val="50000"/>
                    </a:spcBef>
                  </a:pPr>
                  <a:r>
                    <a:rPr lang="en-US" altLang="en-US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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endPara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298" name="Line 30"/>
                <p:cNvSpPr/>
                <p:nvPr/>
              </p:nvSpPr>
              <p:spPr>
                <a:xfrm>
                  <a:off x="1212" y="1752"/>
                  <a:ext cx="16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9299" name="Line 31"/>
                <p:cNvSpPr/>
                <p:nvPr/>
              </p:nvSpPr>
              <p:spPr>
                <a:xfrm flipH="1">
                  <a:off x="522" y="1758"/>
                  <a:ext cx="15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grpSp>
          <p:nvGrpSpPr>
            <p:cNvPr id="9233" name="Group 32"/>
            <p:cNvGrpSpPr/>
            <p:nvPr/>
          </p:nvGrpSpPr>
          <p:grpSpPr>
            <a:xfrm rot="5400000">
              <a:off x="1253" y="2785"/>
              <a:ext cx="610" cy="389"/>
              <a:chOff x="4266" y="2472"/>
              <a:chExt cx="858" cy="534"/>
            </a:xfrm>
          </p:grpSpPr>
          <p:sp>
            <p:nvSpPr>
              <p:cNvPr id="9290" name="Oval 33"/>
              <p:cNvSpPr/>
              <p:nvPr/>
            </p:nvSpPr>
            <p:spPr>
              <a:xfrm>
                <a:off x="4428" y="2472"/>
                <a:ext cx="516" cy="534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none" w="med" len="lg"/>
              </a:ln>
            </p:spPr>
            <p:txBody>
              <a:bodyPr lIns="90000" tIns="46800" rIns="90000" bIns="46800" anchor="ctr" anchorCtr="0">
                <a:spAutoFit/>
              </a:bodyPr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9291" name="Group 34"/>
              <p:cNvGrpSpPr/>
              <p:nvPr/>
            </p:nvGrpSpPr>
            <p:grpSpPr>
              <a:xfrm>
                <a:off x="4266" y="2551"/>
                <a:ext cx="858" cy="365"/>
                <a:chOff x="522" y="1567"/>
                <a:chExt cx="858" cy="365"/>
              </a:xfrm>
            </p:grpSpPr>
            <p:sp>
              <p:nvSpPr>
                <p:cNvPr id="9292" name="Text Box 35"/>
                <p:cNvSpPr txBox="1"/>
                <p:nvPr/>
              </p:nvSpPr>
              <p:spPr>
                <a:xfrm>
                  <a:off x="691" y="1567"/>
                  <a:ext cx="484" cy="36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rot="10800000" vert="eaVert" lIns="90000" tIns="46800" rIns="90000" bIns="46800" anchor="ctr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endParaRPr lang="zh-CN" altLang="zh-CN" sz="2400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293" name="Line 36"/>
                <p:cNvSpPr/>
                <p:nvPr/>
              </p:nvSpPr>
              <p:spPr>
                <a:xfrm>
                  <a:off x="1212" y="1752"/>
                  <a:ext cx="16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9294" name="Line 37"/>
                <p:cNvSpPr/>
                <p:nvPr/>
              </p:nvSpPr>
              <p:spPr>
                <a:xfrm flipH="1">
                  <a:off x="522" y="1758"/>
                  <a:ext cx="156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</p:grpSp>
        <p:sp>
          <p:nvSpPr>
            <p:cNvPr id="9234" name="Text Box 38"/>
            <p:cNvSpPr txBox="1"/>
            <p:nvPr/>
          </p:nvSpPr>
          <p:spPr>
            <a:xfrm>
              <a:off x="1406" y="2821"/>
              <a:ext cx="34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35" name="Group 39"/>
            <p:cNvGrpSpPr/>
            <p:nvPr/>
          </p:nvGrpSpPr>
          <p:grpSpPr>
            <a:xfrm>
              <a:off x="3702" y="2624"/>
              <a:ext cx="367" cy="550"/>
              <a:chOff x="3036" y="3000"/>
              <a:chExt cx="504" cy="773"/>
            </a:xfrm>
          </p:grpSpPr>
          <p:grpSp>
            <p:nvGrpSpPr>
              <p:cNvPr id="9282" name="Group 40"/>
              <p:cNvGrpSpPr/>
              <p:nvPr/>
            </p:nvGrpSpPr>
            <p:grpSpPr>
              <a:xfrm>
                <a:off x="3065" y="3041"/>
                <a:ext cx="474" cy="732"/>
                <a:chOff x="3065" y="3041"/>
                <a:chExt cx="474" cy="876"/>
              </a:xfrm>
            </p:grpSpPr>
            <p:sp>
              <p:nvSpPr>
                <p:cNvPr id="9284" name="Line 41"/>
                <p:cNvSpPr/>
                <p:nvPr/>
              </p:nvSpPr>
              <p:spPr>
                <a:xfrm rot="5400000">
                  <a:off x="3302" y="2978"/>
                  <a:ext cx="0" cy="47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9285" name="Line 42"/>
                <p:cNvSpPr/>
                <p:nvPr/>
              </p:nvSpPr>
              <p:spPr>
                <a:xfrm rot="5400000">
                  <a:off x="3305" y="3263"/>
                  <a:ext cx="0" cy="252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9286" name="Line 43"/>
                <p:cNvSpPr/>
                <p:nvPr/>
              </p:nvSpPr>
              <p:spPr>
                <a:xfrm rot="5400000">
                  <a:off x="3215" y="3131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9287" name="Line 44"/>
                <p:cNvSpPr/>
                <p:nvPr/>
              </p:nvSpPr>
              <p:spPr>
                <a:xfrm rot="5400000">
                  <a:off x="3302" y="3326"/>
                  <a:ext cx="0" cy="47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9288" name="Line 45"/>
                <p:cNvSpPr/>
                <p:nvPr/>
              </p:nvSpPr>
              <p:spPr>
                <a:xfrm rot="5400000">
                  <a:off x="3305" y="3611"/>
                  <a:ext cx="0" cy="252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  <p:sp>
              <p:nvSpPr>
                <p:cNvPr id="9289" name="Line 46"/>
                <p:cNvSpPr/>
                <p:nvPr/>
              </p:nvSpPr>
              <p:spPr>
                <a:xfrm rot="5400000">
                  <a:off x="3227" y="3827"/>
                  <a:ext cx="18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</p:sp>
          </p:grpSp>
          <p:sp>
            <p:nvSpPr>
              <p:cNvPr id="9283" name="Line 47"/>
              <p:cNvSpPr/>
              <p:nvPr/>
            </p:nvSpPr>
            <p:spPr>
              <a:xfrm flipV="1">
                <a:off x="3036" y="3000"/>
                <a:ext cx="504" cy="66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sm" len="sm"/>
                <a:tailEnd type="triangle" w="med" len="med"/>
              </a:ln>
            </p:spPr>
          </p:sp>
        </p:grpSp>
        <p:sp>
          <p:nvSpPr>
            <p:cNvPr id="9236" name="Line 48"/>
            <p:cNvSpPr/>
            <p:nvPr/>
          </p:nvSpPr>
          <p:spPr>
            <a:xfrm flipH="1">
              <a:off x="668" y="2468"/>
              <a:ext cx="23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37" name="Line 49"/>
            <p:cNvSpPr/>
            <p:nvPr/>
          </p:nvSpPr>
          <p:spPr>
            <a:xfrm flipV="1">
              <a:off x="1555" y="2455"/>
              <a:ext cx="0" cy="2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38" name="Line 50"/>
            <p:cNvSpPr/>
            <p:nvPr/>
          </p:nvSpPr>
          <p:spPr>
            <a:xfrm>
              <a:off x="1562" y="3255"/>
              <a:ext cx="0" cy="25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39" name="Line 51"/>
            <p:cNvSpPr/>
            <p:nvPr/>
          </p:nvSpPr>
          <p:spPr>
            <a:xfrm>
              <a:off x="1831" y="2454"/>
              <a:ext cx="411" cy="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40" name="Line 52"/>
            <p:cNvSpPr/>
            <p:nvPr/>
          </p:nvSpPr>
          <p:spPr>
            <a:xfrm>
              <a:off x="2233" y="2330"/>
              <a:ext cx="0" cy="25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41" name="Line 53"/>
            <p:cNvSpPr/>
            <p:nvPr/>
          </p:nvSpPr>
          <p:spPr>
            <a:xfrm>
              <a:off x="2233" y="2482"/>
              <a:ext cx="144" cy="13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sm"/>
            </a:ln>
          </p:spPr>
        </p:sp>
        <p:sp>
          <p:nvSpPr>
            <p:cNvPr id="9242" name="Line 54"/>
            <p:cNvSpPr/>
            <p:nvPr/>
          </p:nvSpPr>
          <p:spPr>
            <a:xfrm flipV="1">
              <a:off x="2233" y="2299"/>
              <a:ext cx="144" cy="1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43" name="Line 55"/>
            <p:cNvSpPr/>
            <p:nvPr/>
          </p:nvSpPr>
          <p:spPr>
            <a:xfrm>
              <a:off x="2368" y="1929"/>
              <a:ext cx="0" cy="3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44" name="Line 56"/>
            <p:cNvSpPr/>
            <p:nvPr/>
          </p:nvSpPr>
          <p:spPr>
            <a:xfrm>
              <a:off x="2380" y="2618"/>
              <a:ext cx="0" cy="6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45" name="Line 57"/>
            <p:cNvSpPr/>
            <p:nvPr/>
          </p:nvSpPr>
          <p:spPr>
            <a:xfrm>
              <a:off x="1509" y="2461"/>
              <a:ext cx="4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46" name="Line 58"/>
            <p:cNvSpPr/>
            <p:nvPr/>
          </p:nvSpPr>
          <p:spPr>
            <a:xfrm>
              <a:off x="646" y="3503"/>
              <a:ext cx="19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47" name="Line 59"/>
            <p:cNvSpPr/>
            <p:nvPr/>
          </p:nvSpPr>
          <p:spPr>
            <a:xfrm>
              <a:off x="1189" y="3507"/>
              <a:ext cx="36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48" name="Line 60"/>
            <p:cNvSpPr/>
            <p:nvPr/>
          </p:nvSpPr>
          <p:spPr>
            <a:xfrm>
              <a:off x="1547" y="3507"/>
              <a:ext cx="133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grpSp>
          <p:nvGrpSpPr>
            <p:cNvPr id="9249" name="Group 61"/>
            <p:cNvGrpSpPr/>
            <p:nvPr/>
          </p:nvGrpSpPr>
          <p:grpSpPr>
            <a:xfrm>
              <a:off x="2736" y="2660"/>
              <a:ext cx="389" cy="610"/>
              <a:chOff x="4428" y="2310"/>
              <a:chExt cx="534" cy="858"/>
            </a:xfrm>
          </p:grpSpPr>
          <p:grpSp>
            <p:nvGrpSpPr>
              <p:cNvPr id="9275" name="Group 62"/>
              <p:cNvGrpSpPr/>
              <p:nvPr/>
            </p:nvGrpSpPr>
            <p:grpSpPr>
              <a:xfrm rot="5400000">
                <a:off x="4266" y="2472"/>
                <a:ext cx="858" cy="534"/>
                <a:chOff x="4266" y="2472"/>
                <a:chExt cx="858" cy="534"/>
              </a:xfrm>
            </p:grpSpPr>
            <p:sp>
              <p:nvSpPr>
                <p:cNvPr id="9277" name="Oval 63"/>
                <p:cNvSpPr/>
                <p:nvPr/>
              </p:nvSpPr>
              <p:spPr>
                <a:xfrm>
                  <a:off x="4428" y="2472"/>
                  <a:ext cx="516" cy="534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headEnd type="none" w="sm" len="sm"/>
                  <a:tailEnd type="none" w="med" len="lg"/>
                </a:ln>
              </p:spPr>
              <p:txBody>
                <a:bodyPr lIns="90000" tIns="46800" rIns="90000" bIns="46800" anchor="ctr" anchorCtr="0">
                  <a:spAutoFit/>
                </a:bodyPr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278" name="Group 64"/>
                <p:cNvGrpSpPr/>
                <p:nvPr/>
              </p:nvGrpSpPr>
              <p:grpSpPr>
                <a:xfrm>
                  <a:off x="4266" y="2549"/>
                  <a:ext cx="858" cy="367"/>
                  <a:chOff x="522" y="1565"/>
                  <a:chExt cx="858" cy="367"/>
                </a:xfrm>
              </p:grpSpPr>
              <p:sp>
                <p:nvSpPr>
                  <p:cNvPr id="9279" name="Text Box 65"/>
                  <p:cNvSpPr txBox="1"/>
                  <p:nvPr/>
                </p:nvSpPr>
                <p:spPr>
                  <a:xfrm>
                    <a:off x="695" y="1565"/>
                    <a:ext cx="484" cy="36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rot="10800000" vert="eaVert" lIns="90000" tIns="46800" rIns="90000" bIns="46800" anchor="ctr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endParaRPr lang="zh-CN" altLang="zh-CN" sz="2400" b="1" dirty="0"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280" name="Line 66"/>
                  <p:cNvSpPr/>
                  <p:nvPr/>
                </p:nvSpPr>
                <p:spPr>
                  <a:xfrm>
                    <a:off x="1212" y="1752"/>
                    <a:ext cx="16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  <p:sp>
                <p:nvSpPr>
                  <p:cNvPr id="9281" name="Line 67"/>
                  <p:cNvSpPr/>
                  <p:nvPr/>
                </p:nvSpPr>
                <p:spPr>
                  <a:xfrm flipH="1">
                    <a:off x="522" y="1758"/>
                    <a:ext cx="156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sm" len="sm"/>
                    <a:tailEnd type="none" w="med" len="lg"/>
                  </a:ln>
                </p:spPr>
              </p:sp>
            </p:grpSp>
          </p:grpSp>
          <p:sp>
            <p:nvSpPr>
              <p:cNvPr id="9276" name="Text Box 68"/>
              <p:cNvSpPr txBox="1"/>
              <p:nvPr/>
            </p:nvSpPr>
            <p:spPr>
              <a:xfrm>
                <a:off x="4487" y="2515"/>
                <a:ext cx="472" cy="40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p>
                <a:pPr algn="l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250" name="Line 69"/>
            <p:cNvSpPr/>
            <p:nvPr/>
          </p:nvSpPr>
          <p:spPr>
            <a:xfrm>
              <a:off x="2382" y="3199"/>
              <a:ext cx="0" cy="45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51" name="Line 70"/>
            <p:cNvSpPr/>
            <p:nvPr/>
          </p:nvSpPr>
          <p:spPr>
            <a:xfrm>
              <a:off x="2927" y="3257"/>
              <a:ext cx="0" cy="2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52" name="Line 71"/>
            <p:cNvSpPr/>
            <p:nvPr/>
          </p:nvSpPr>
          <p:spPr>
            <a:xfrm>
              <a:off x="2370" y="1938"/>
              <a:ext cx="60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53" name="Line 72"/>
            <p:cNvSpPr/>
            <p:nvPr/>
          </p:nvSpPr>
          <p:spPr>
            <a:xfrm flipV="1">
              <a:off x="2933" y="1937"/>
              <a:ext cx="0" cy="7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54" name="Line 73"/>
            <p:cNvSpPr/>
            <p:nvPr/>
          </p:nvSpPr>
          <p:spPr>
            <a:xfrm>
              <a:off x="2853" y="3507"/>
              <a:ext cx="105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55" name="Line 74"/>
            <p:cNvSpPr/>
            <p:nvPr/>
          </p:nvSpPr>
          <p:spPr>
            <a:xfrm>
              <a:off x="3897" y="3151"/>
              <a:ext cx="0" cy="3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56" name="Line 75"/>
            <p:cNvSpPr/>
            <p:nvPr/>
          </p:nvSpPr>
          <p:spPr>
            <a:xfrm flipV="1">
              <a:off x="3900" y="1931"/>
              <a:ext cx="0" cy="73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57" name="Line 76"/>
            <p:cNvSpPr/>
            <p:nvPr/>
          </p:nvSpPr>
          <p:spPr>
            <a:xfrm>
              <a:off x="3463" y="1931"/>
              <a:ext cx="43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9258" name="Line 77"/>
            <p:cNvSpPr/>
            <p:nvPr/>
          </p:nvSpPr>
          <p:spPr>
            <a:xfrm>
              <a:off x="2476" y="2227"/>
              <a:ext cx="0" cy="52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med"/>
            </a:ln>
          </p:spPr>
        </p:sp>
        <p:sp>
          <p:nvSpPr>
            <p:cNvPr id="9259" name="Text Box 78"/>
            <p:cNvSpPr txBox="1"/>
            <p:nvPr/>
          </p:nvSpPr>
          <p:spPr>
            <a:xfrm>
              <a:off x="2467" y="2332"/>
              <a:ext cx="57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CE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0" name="Line 79"/>
            <p:cNvSpPr/>
            <p:nvPr/>
          </p:nvSpPr>
          <p:spPr>
            <a:xfrm>
              <a:off x="1004" y="2187"/>
              <a:ext cx="46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9261" name="Line 80"/>
            <p:cNvSpPr/>
            <p:nvPr/>
          </p:nvSpPr>
          <p:spPr>
            <a:xfrm flipH="1">
              <a:off x="3029" y="2191"/>
              <a:ext cx="463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9262" name="Line 81"/>
            <p:cNvSpPr/>
            <p:nvPr/>
          </p:nvSpPr>
          <p:spPr>
            <a:xfrm>
              <a:off x="1974" y="2561"/>
              <a:ext cx="324" cy="24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9263" name="Text Box 82"/>
            <p:cNvSpPr txBox="1"/>
            <p:nvPr/>
          </p:nvSpPr>
          <p:spPr>
            <a:xfrm>
              <a:off x="1871" y="2669"/>
              <a:ext cx="45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4" name="Text Box 83"/>
            <p:cNvSpPr txBox="1"/>
            <p:nvPr/>
          </p:nvSpPr>
          <p:spPr>
            <a:xfrm>
              <a:off x="303" y="2819"/>
              <a:ext cx="3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5" name="Text Box 84"/>
            <p:cNvSpPr txBox="1"/>
            <p:nvPr/>
          </p:nvSpPr>
          <p:spPr>
            <a:xfrm>
              <a:off x="1069" y="1877"/>
              <a:ext cx="29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6" name="Text Box 85"/>
            <p:cNvSpPr txBox="1"/>
            <p:nvPr/>
          </p:nvSpPr>
          <p:spPr>
            <a:xfrm>
              <a:off x="3537" y="2440"/>
              <a:ext cx="36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7" name="Text Box 86"/>
            <p:cNvSpPr txBox="1"/>
            <p:nvPr/>
          </p:nvSpPr>
          <p:spPr>
            <a:xfrm>
              <a:off x="829" y="3626"/>
              <a:ext cx="3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8" name="Text Box 87"/>
            <p:cNvSpPr txBox="1"/>
            <p:nvPr/>
          </p:nvSpPr>
          <p:spPr>
            <a:xfrm>
              <a:off x="1685" y="3737"/>
              <a:ext cx="1155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zh-CN" altLang="en-US" sz="2800" b="1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实验线路</a:t>
              </a:r>
              <a:endPara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69" name="Line 88"/>
            <p:cNvSpPr/>
            <p:nvPr/>
          </p:nvSpPr>
          <p:spPr>
            <a:xfrm>
              <a:off x="2220" y="3660"/>
              <a:ext cx="336" cy="0"/>
            </a:xfrm>
            <a:prstGeom prst="line">
              <a:avLst/>
            </a:prstGeom>
            <a:ln w="508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0" name="Oval 89"/>
            <p:cNvSpPr/>
            <p:nvPr/>
          </p:nvSpPr>
          <p:spPr>
            <a:xfrm>
              <a:off x="2904" y="1896"/>
              <a:ext cx="45" cy="45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1" name="Oval 90"/>
            <p:cNvSpPr/>
            <p:nvPr/>
          </p:nvSpPr>
          <p:spPr>
            <a:xfrm>
              <a:off x="2904" y="3468"/>
              <a:ext cx="45" cy="45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2" name="Oval 91"/>
            <p:cNvSpPr/>
            <p:nvPr/>
          </p:nvSpPr>
          <p:spPr>
            <a:xfrm>
              <a:off x="1536" y="2436"/>
              <a:ext cx="45" cy="45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3" name="Oval 92"/>
            <p:cNvSpPr/>
            <p:nvPr/>
          </p:nvSpPr>
          <p:spPr>
            <a:xfrm>
              <a:off x="2352" y="3468"/>
              <a:ext cx="45" cy="45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274" name="Oval 93"/>
            <p:cNvSpPr/>
            <p:nvPr/>
          </p:nvSpPr>
          <p:spPr>
            <a:xfrm>
              <a:off x="1536" y="3480"/>
              <a:ext cx="45" cy="45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690270" name="Freeform 94"/>
          <p:cNvSpPr/>
          <p:nvPr/>
        </p:nvSpPr>
        <p:spPr>
          <a:xfrm>
            <a:off x="2057400" y="2520950"/>
            <a:ext cx="1500188" cy="1041400"/>
          </a:xfrm>
          <a:custGeom>
            <a:avLst/>
            <a:gdLst/>
            <a:ahLst/>
            <a:cxnLst>
              <a:cxn ang="0">
                <a:pos x="0" y="383063750"/>
              </a:cxn>
              <a:cxn ang="0">
                <a:pos x="566624231" y="110886875"/>
              </a:cxn>
              <a:cxn ang="0">
                <a:pos x="1648362331" y="80645000"/>
              </a:cxn>
              <a:cxn ang="0">
                <a:pos x="2111964373" y="594756875"/>
              </a:cxn>
              <a:cxn ang="0">
                <a:pos x="2111964373" y="1350803750"/>
              </a:cxn>
              <a:cxn ang="0">
                <a:pos x="1596850504" y="1653222500"/>
              </a:cxn>
            </a:cxnLst>
            <a:pathLst>
              <a:path w="1024" h="656">
                <a:moveTo>
                  <a:pt x="0" y="152"/>
                </a:moveTo>
                <a:cubicBezTo>
                  <a:pt x="68" y="108"/>
                  <a:pt x="136" y="64"/>
                  <a:pt x="264" y="44"/>
                </a:cubicBezTo>
                <a:cubicBezTo>
                  <a:pt x="392" y="24"/>
                  <a:pt x="648" y="0"/>
                  <a:pt x="768" y="32"/>
                </a:cubicBezTo>
                <a:cubicBezTo>
                  <a:pt x="888" y="64"/>
                  <a:pt x="948" y="152"/>
                  <a:pt x="984" y="236"/>
                </a:cubicBezTo>
                <a:cubicBezTo>
                  <a:pt x="1020" y="320"/>
                  <a:pt x="1024" y="466"/>
                  <a:pt x="984" y="536"/>
                </a:cubicBezTo>
                <a:cubicBezTo>
                  <a:pt x="944" y="606"/>
                  <a:pt x="784" y="636"/>
                  <a:pt x="744" y="656"/>
                </a:cubicBezTo>
              </a:path>
            </a:pathLst>
          </a:custGeom>
          <a:noFill/>
          <a:ln w="31750" cap="flat" cmpd="sng">
            <a:solidFill>
              <a:srgbClr val="FF0000">
                <a:alpha val="100000"/>
              </a:srgb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0271" name="Rectangle 95"/>
          <p:cNvSpPr/>
          <p:nvPr/>
        </p:nvSpPr>
        <p:spPr>
          <a:xfrm>
            <a:off x="741363" y="4781550"/>
            <a:ext cx="61229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输入回路→输入特性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BE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sz="2000" b="1" i="1" dirty="0">
                <a:latin typeface="Times New Roman" panose="02020603050405020304" pitchFamily="18" charset="0"/>
                <a:ea typeface="长城粗隶书" pitchFamily="49" charset="-122"/>
              </a:rPr>
              <a:t>U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长城粗隶书" pitchFamily="49" charset="-122"/>
              </a:rPr>
              <a:t>CE</a:t>
            </a:r>
            <a:endParaRPr lang="en-US" altLang="zh-CN" sz="2000" b="1" baseline="-25000" dirty="0">
              <a:latin typeface="Times New Roman" panose="02020603050405020304" pitchFamily="18" charset="0"/>
              <a:ea typeface="长城粗隶书" pitchFamily="49" charset="-122"/>
            </a:endParaRPr>
          </a:p>
        </p:txBody>
      </p:sp>
      <p:sp>
        <p:nvSpPr>
          <p:cNvPr id="690272" name="Freeform 96"/>
          <p:cNvSpPr/>
          <p:nvPr/>
        </p:nvSpPr>
        <p:spPr>
          <a:xfrm flipH="1">
            <a:off x="4325938" y="2425700"/>
            <a:ext cx="1500187" cy="1041400"/>
          </a:xfrm>
          <a:custGeom>
            <a:avLst/>
            <a:gdLst/>
            <a:ahLst/>
            <a:cxnLst>
              <a:cxn ang="0">
                <a:pos x="0" y="383063750"/>
              </a:cxn>
              <a:cxn ang="0">
                <a:pos x="566623853" y="110886875"/>
              </a:cxn>
              <a:cxn ang="0">
                <a:pos x="1648359767" y="80645000"/>
              </a:cxn>
              <a:cxn ang="0">
                <a:pos x="2111961501" y="594756875"/>
              </a:cxn>
              <a:cxn ang="0">
                <a:pos x="2111961501" y="1350803750"/>
              </a:cxn>
              <a:cxn ang="0">
                <a:pos x="1596849440" y="1653222500"/>
              </a:cxn>
            </a:cxnLst>
            <a:pathLst>
              <a:path w="1024" h="656">
                <a:moveTo>
                  <a:pt x="0" y="152"/>
                </a:moveTo>
                <a:cubicBezTo>
                  <a:pt x="68" y="108"/>
                  <a:pt x="136" y="64"/>
                  <a:pt x="264" y="44"/>
                </a:cubicBezTo>
                <a:cubicBezTo>
                  <a:pt x="392" y="24"/>
                  <a:pt x="648" y="0"/>
                  <a:pt x="768" y="32"/>
                </a:cubicBezTo>
                <a:cubicBezTo>
                  <a:pt x="888" y="64"/>
                  <a:pt x="948" y="152"/>
                  <a:pt x="984" y="236"/>
                </a:cubicBezTo>
                <a:cubicBezTo>
                  <a:pt x="1020" y="320"/>
                  <a:pt x="1024" y="466"/>
                  <a:pt x="984" y="536"/>
                </a:cubicBezTo>
                <a:cubicBezTo>
                  <a:pt x="944" y="606"/>
                  <a:pt x="784" y="636"/>
                  <a:pt x="744" y="656"/>
                </a:cubicBezTo>
              </a:path>
            </a:pathLst>
          </a:custGeom>
          <a:noFill/>
          <a:ln w="31750" cap="flat" cmpd="sng">
            <a:solidFill>
              <a:srgbClr val="FF0000">
                <a:alpha val="100000"/>
              </a:srgb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90273" name="Rectangle 97"/>
          <p:cNvSpPr/>
          <p:nvPr/>
        </p:nvSpPr>
        <p:spPr>
          <a:xfrm>
            <a:off x="758825" y="5516563"/>
            <a:ext cx="62611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输出回路→输出特性 </a:t>
            </a:r>
            <a:r>
              <a:rPr lang="en-US" altLang="zh-CN" sz="24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rPr>
              <a:t>CE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  <a:ea typeface="长城粗隶书" pitchFamily="49" charset="-122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长城粗隶书" pitchFamily="49" charset="-122"/>
              </a:rPr>
              <a:t>B</a:t>
            </a:r>
            <a:endParaRPr lang="en-US" altLang="zh-CN" sz="2400" b="1" baseline="-25000" dirty="0">
              <a:latin typeface="Times New Roman" panose="02020603050405020304" pitchFamily="18" charset="0"/>
              <a:ea typeface="长城粗隶书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69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/>
      <p:bldP spid="690271" grpId="0"/>
      <p:bldP spid="690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1202" name="AutoShape 2"/>
          <p:cNvSpPr/>
          <p:nvPr/>
        </p:nvSpPr>
        <p:spPr>
          <a:xfrm>
            <a:off x="250825" y="4603750"/>
            <a:ext cx="2160588" cy="1411288"/>
          </a:xfrm>
          <a:prstGeom prst="wedgeRectCallout">
            <a:avLst>
              <a:gd name="adj1" fmla="val 99889"/>
              <a:gd name="adj2" fmla="val 15579"/>
            </a:avLst>
          </a:prstGeom>
          <a:solidFill>
            <a:srgbClr val="CCFFCC"/>
          </a:solidFill>
          <a:ln w="3810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死区电压，硅管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0.5V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，锗管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0.2V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1203" name="AutoShape 3"/>
          <p:cNvSpPr/>
          <p:nvPr/>
        </p:nvSpPr>
        <p:spPr>
          <a:xfrm>
            <a:off x="336550" y="1706563"/>
            <a:ext cx="2027238" cy="1265237"/>
          </a:xfrm>
          <a:prstGeom prst="wedgeRectCallout">
            <a:avLst>
              <a:gd name="adj1" fmla="val 180773"/>
              <a:gd name="adj2" fmla="val 35194"/>
            </a:avLst>
          </a:prstGeom>
          <a:solidFill>
            <a:srgbClr val="CCFFCC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 anchor="ctr" anchorCtr="0"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长城粗隶书" pitchFamily="49" charset="-122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  <a:ea typeface="长城粗隶书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长城粗隶书" pitchFamily="49" charset="-122"/>
              </a:rPr>
              <a:t>CE</a:t>
            </a:r>
            <a:r>
              <a:rPr lang="en-US" altLang="zh-CN" sz="2800" b="1" dirty="0">
                <a:latin typeface="Times New Roman" panose="02020603050405020304" pitchFamily="18" charset="0"/>
                <a:ea typeface="长城粗隶书" pitchFamily="49" charset="-122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ea typeface="长城粗隶书" pitchFamily="49" charset="-122"/>
              </a:rPr>
              <a:t>常数</a:t>
            </a:r>
            <a:endParaRPr lang="zh-CN" altLang="en-US" sz="2800" b="1" dirty="0">
              <a:latin typeface="Times New Roman" panose="02020603050405020304" pitchFamily="18" charset="0"/>
              <a:ea typeface="长城粗隶书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长城粗隶书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长城粗隶书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长城粗隶书" pitchFamily="49" charset="-122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长城粗隶书" pitchFamily="49" charset="-122"/>
              </a:rPr>
              <a:t>f</a:t>
            </a:r>
            <a:r>
              <a:rPr lang="zh-CN" altLang="en-US" sz="2800" b="1" dirty="0">
                <a:latin typeface="Times New Roman" panose="02020603050405020304" pitchFamily="18" charset="0"/>
                <a:ea typeface="长城粗隶书" pitchFamily="49" charset="-122"/>
              </a:rPr>
              <a:t>（</a:t>
            </a:r>
            <a:r>
              <a:rPr lang="en-US" altLang="zh-CN" sz="2800" b="1" i="1" dirty="0">
                <a:latin typeface="Times New Roman" panose="02020603050405020304" pitchFamily="18" charset="0"/>
                <a:ea typeface="长城粗隶书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长城粗隶书" pitchFamily="49" charset="-122"/>
              </a:rPr>
              <a:t>BE</a:t>
            </a:r>
            <a:r>
              <a:rPr lang="zh-CN" altLang="en-US" sz="2800" b="1" dirty="0">
                <a:latin typeface="Times New Roman" panose="02020603050405020304" pitchFamily="18" charset="0"/>
                <a:ea typeface="长城粗隶书" pitchFamily="49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长城粗隶书" pitchFamily="49" charset="-122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309563" y="549275"/>
            <a:ext cx="2225675" cy="579438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ctr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输入特性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245" name="Line 5"/>
          <p:cNvSpPr/>
          <p:nvPr/>
        </p:nvSpPr>
        <p:spPr>
          <a:xfrm rot="5400000">
            <a:off x="1657350" y="6800850"/>
            <a:ext cx="0" cy="1143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sm" len="sm"/>
            <a:tailEnd type="none" w="med" len="lg"/>
          </a:ln>
        </p:spPr>
      </p:sp>
      <p:sp>
        <p:nvSpPr>
          <p:cNvPr id="691206" name="AutoShape 6"/>
          <p:cNvSpPr/>
          <p:nvPr/>
        </p:nvSpPr>
        <p:spPr>
          <a:xfrm>
            <a:off x="5435600" y="3644900"/>
            <a:ext cx="3440113" cy="1411288"/>
          </a:xfrm>
          <a:prstGeom prst="wedgeRectCallout">
            <a:avLst>
              <a:gd name="adj1" fmla="val -64213"/>
              <a:gd name="adj2" fmla="val -51352"/>
            </a:avLst>
          </a:prstGeom>
          <a:solidFill>
            <a:srgbClr val="CCFFCC"/>
          </a:solidFill>
          <a:ln w="38100" cap="flat" cmpd="sng">
            <a:solidFill>
              <a:srgbClr val="FF0000"/>
            </a:solidFill>
            <a:prstDash val="solid"/>
            <a:miter/>
            <a:headEnd type="none" w="sm" len="sm"/>
            <a:tailEnd type="none" w="med" len="lg"/>
          </a:ln>
        </p:spPr>
        <p:txBody>
          <a:bodyPr lIns="90000" tIns="46800" rIns="90000" bIns="46800" anchor="ctr" anchorCtr="0">
            <a:spAutoFit/>
          </a:bodyPr>
          <a:p>
            <a:pPr algn="l">
              <a:spcBef>
                <a:spcPct val="50000"/>
              </a:spcBef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工作压降： 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0.6~0.7V,</a:t>
            </a: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硅管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BE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0.2~0.3V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锗管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0247" name="Group 7"/>
          <p:cNvGrpSpPr/>
          <p:nvPr/>
        </p:nvGrpSpPr>
        <p:grpSpPr>
          <a:xfrm>
            <a:off x="2468563" y="1643063"/>
            <a:ext cx="5226050" cy="4457700"/>
            <a:chOff x="1685" y="1035"/>
            <a:chExt cx="3566" cy="2808"/>
          </a:xfrm>
        </p:grpSpPr>
        <p:sp>
          <p:nvSpPr>
            <p:cNvPr id="10248" name="Line 8"/>
            <p:cNvSpPr/>
            <p:nvPr/>
          </p:nvSpPr>
          <p:spPr>
            <a:xfrm flipV="1">
              <a:off x="2132" y="1164"/>
              <a:ext cx="0" cy="23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10249" name="Line 9"/>
            <p:cNvSpPr/>
            <p:nvPr/>
          </p:nvSpPr>
          <p:spPr>
            <a:xfrm>
              <a:off x="2132" y="3516"/>
              <a:ext cx="226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triangle" w="med" len="lg"/>
            </a:ln>
          </p:spPr>
        </p:sp>
        <p:sp>
          <p:nvSpPr>
            <p:cNvPr id="10250" name="Line 10"/>
            <p:cNvSpPr/>
            <p:nvPr/>
          </p:nvSpPr>
          <p:spPr>
            <a:xfrm>
              <a:off x="2912" y="3444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0251" name="Line 11"/>
            <p:cNvSpPr/>
            <p:nvPr/>
          </p:nvSpPr>
          <p:spPr>
            <a:xfrm>
              <a:off x="3731" y="3444"/>
              <a:ext cx="0" cy="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0252" name="Line 12"/>
            <p:cNvSpPr/>
            <p:nvPr/>
          </p:nvSpPr>
          <p:spPr>
            <a:xfrm rot="5400000">
              <a:off x="2184" y="3081"/>
              <a:ext cx="0" cy="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0253" name="Line 13"/>
            <p:cNvSpPr/>
            <p:nvPr/>
          </p:nvSpPr>
          <p:spPr>
            <a:xfrm rot="5400000">
              <a:off x="2171" y="2579"/>
              <a:ext cx="0" cy="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0254" name="Line 14"/>
            <p:cNvSpPr/>
            <p:nvPr/>
          </p:nvSpPr>
          <p:spPr>
            <a:xfrm rot="5400000">
              <a:off x="2158" y="2097"/>
              <a:ext cx="0" cy="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0255" name="Line 15"/>
            <p:cNvSpPr/>
            <p:nvPr/>
          </p:nvSpPr>
          <p:spPr>
            <a:xfrm rot="5400000">
              <a:off x="2171" y="1617"/>
              <a:ext cx="0" cy="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none" w="med" len="lg"/>
            </a:ln>
          </p:spPr>
        </p:sp>
        <p:sp>
          <p:nvSpPr>
            <p:cNvPr id="10256" name="Text Box 16"/>
            <p:cNvSpPr txBox="1"/>
            <p:nvPr/>
          </p:nvSpPr>
          <p:spPr>
            <a:xfrm>
              <a:off x="2216" y="1035"/>
              <a:ext cx="938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A)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7" name="Text Box 17"/>
            <p:cNvSpPr txBox="1"/>
            <p:nvPr/>
          </p:nvSpPr>
          <p:spPr>
            <a:xfrm>
              <a:off x="4373" y="3298"/>
              <a:ext cx="878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BE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(V)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8" name="Text Box 18"/>
            <p:cNvSpPr txBox="1"/>
            <p:nvPr/>
          </p:nvSpPr>
          <p:spPr>
            <a:xfrm>
              <a:off x="1685" y="2942"/>
              <a:ext cx="37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20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59" name="Text Box 19"/>
            <p:cNvSpPr txBox="1"/>
            <p:nvPr/>
          </p:nvSpPr>
          <p:spPr>
            <a:xfrm>
              <a:off x="1694" y="2426"/>
              <a:ext cx="37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40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0" name="Text Box 20"/>
            <p:cNvSpPr txBox="1"/>
            <p:nvPr/>
          </p:nvSpPr>
          <p:spPr>
            <a:xfrm>
              <a:off x="1721" y="1946"/>
              <a:ext cx="37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60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1" name="Text Box 21"/>
            <p:cNvSpPr txBox="1"/>
            <p:nvPr/>
          </p:nvSpPr>
          <p:spPr>
            <a:xfrm>
              <a:off x="1722" y="1466"/>
              <a:ext cx="37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80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2" name="Text Box 22"/>
            <p:cNvSpPr txBox="1"/>
            <p:nvPr/>
          </p:nvSpPr>
          <p:spPr>
            <a:xfrm>
              <a:off x="2708" y="3478"/>
              <a:ext cx="43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0.4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3" name="Text Box 23"/>
            <p:cNvSpPr txBox="1"/>
            <p:nvPr/>
          </p:nvSpPr>
          <p:spPr>
            <a:xfrm>
              <a:off x="3554" y="3478"/>
              <a:ext cx="434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0.8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4" name="Freeform 24"/>
            <p:cNvSpPr/>
            <p:nvPr/>
          </p:nvSpPr>
          <p:spPr>
            <a:xfrm>
              <a:off x="2132" y="1224"/>
              <a:ext cx="1456" cy="2280"/>
            </a:xfrm>
            <a:custGeom>
              <a:avLst/>
              <a:gdLst/>
              <a:ahLst/>
              <a:cxnLst>
                <a:cxn ang="0">
                  <a:pos x="0" y="2280"/>
                </a:cxn>
                <a:cxn ang="0">
                  <a:pos x="535" y="2256"/>
                </a:cxn>
                <a:cxn ang="0">
                  <a:pos x="761" y="2220"/>
                </a:cxn>
                <a:cxn ang="0">
                  <a:pos x="1056" y="1968"/>
                </a:cxn>
                <a:cxn ang="0">
                  <a:pos x="1268" y="1308"/>
                </a:cxn>
                <a:cxn ang="0">
                  <a:pos x="1577" y="0"/>
                </a:cxn>
              </a:cxnLst>
              <a:pathLst>
                <a:path w="1344" h="2280">
                  <a:moveTo>
                    <a:pt x="0" y="2280"/>
                  </a:moveTo>
                  <a:cubicBezTo>
                    <a:pt x="174" y="2273"/>
                    <a:pt x="348" y="2266"/>
                    <a:pt x="456" y="2256"/>
                  </a:cubicBezTo>
                  <a:cubicBezTo>
                    <a:pt x="564" y="2246"/>
                    <a:pt x="574" y="2268"/>
                    <a:pt x="648" y="2220"/>
                  </a:cubicBezTo>
                  <a:cubicBezTo>
                    <a:pt x="722" y="2172"/>
                    <a:pt x="828" y="2120"/>
                    <a:pt x="900" y="1968"/>
                  </a:cubicBezTo>
                  <a:cubicBezTo>
                    <a:pt x="972" y="1816"/>
                    <a:pt x="1006" y="1636"/>
                    <a:pt x="1080" y="1308"/>
                  </a:cubicBezTo>
                  <a:cubicBezTo>
                    <a:pt x="1154" y="980"/>
                    <a:pt x="1289" y="272"/>
                    <a:pt x="1344" y="0"/>
                  </a:cubicBezTo>
                </a:path>
              </a:pathLst>
            </a:custGeom>
            <a:noFill/>
            <a:ln w="5080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0265" name="Text Box 25"/>
            <p:cNvSpPr txBox="1"/>
            <p:nvPr/>
          </p:nvSpPr>
          <p:spPr>
            <a:xfrm>
              <a:off x="3522" y="1185"/>
              <a:ext cx="1068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CE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1V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66" name="Line 26"/>
            <p:cNvSpPr/>
            <p:nvPr/>
          </p:nvSpPr>
          <p:spPr>
            <a:xfrm>
              <a:off x="3341" y="1500"/>
              <a:ext cx="0" cy="201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dash"/>
              <a:headEnd type="none" w="sm" len="sm"/>
              <a:tailEnd type="none" w="med" len="lg"/>
            </a:ln>
          </p:spPr>
        </p:sp>
        <p:sp>
          <p:nvSpPr>
            <p:cNvPr id="10267" name="Text Box 27"/>
            <p:cNvSpPr txBox="1"/>
            <p:nvPr/>
          </p:nvSpPr>
          <p:spPr>
            <a:xfrm>
              <a:off x="1952" y="3442"/>
              <a:ext cx="23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9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2" grpId="0" animBg="1"/>
      <p:bldP spid="691203" grpId="0" animBg="1"/>
      <p:bldP spid="691206" grpId="0" animBg="1"/>
    </p:bldLst>
  </p:timing>
</p:sld>
</file>

<file path=ppt/tags/tag1.xml><?xml version="1.0" encoding="utf-8"?>
<p:tagLst xmlns:p="http://schemas.openxmlformats.org/presentationml/2006/main">
  <p:tag name="KSO_WPP_MARK_KEY" val="877422dd-c6b8-4567-a83c-0c232d58b5cf"/>
  <p:tag name="COMMONDATA" val="eyJoZGlkIjoiNjQyNDJkMTkzYzEzZTcxMTM0YTkyN2Y3ZDNlODljNjQ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2971</Words>
  <Application>WPS 演示</Application>
  <PresentationFormat>全屏显示(4:3)</PresentationFormat>
  <Paragraphs>937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26</vt:i4>
      </vt:variant>
    </vt:vector>
  </HeadingPairs>
  <TitlesOfParts>
    <vt:vector size="78" baseType="lpstr">
      <vt:lpstr>Arial</vt:lpstr>
      <vt:lpstr>宋体</vt:lpstr>
      <vt:lpstr>Wingdings</vt:lpstr>
      <vt:lpstr>Times New Roman</vt:lpstr>
      <vt:lpstr>楷体_GB2312</vt:lpstr>
      <vt:lpstr>新宋体</vt:lpstr>
      <vt:lpstr>华文行楷</vt:lpstr>
      <vt:lpstr>Symbol</vt:lpstr>
      <vt:lpstr>长城粗隶书</vt:lpstr>
      <vt:lpstr>隶书</vt:lpstr>
      <vt:lpstr>Monotype Sorts</vt:lpstr>
      <vt:lpstr>Wingdings</vt:lpstr>
      <vt:lpstr>黑体</vt:lpstr>
      <vt:lpstr>Tahoma</vt:lpstr>
      <vt:lpstr>幼圆</vt:lpstr>
      <vt:lpstr>创艺简中圆</vt:lpstr>
      <vt:lpstr>微软雅黑</vt:lpstr>
      <vt:lpstr>Arial Unicode MS</vt:lpstr>
      <vt:lpstr>自定义设计方案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Equation.DSMT4</vt:lpstr>
      <vt:lpstr>Paint.Picture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电工电子技术第4章</dc:title>
  <dc:creator>王建平</dc:creator>
  <cp:lastModifiedBy>秦英林</cp:lastModifiedBy>
  <cp:revision>291</cp:revision>
  <dcterms:created xsi:type="dcterms:W3CDTF">2002-05-10T01:23:17Z</dcterms:created>
  <dcterms:modified xsi:type="dcterms:W3CDTF">2022-10-17T23:25:23Z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C2B99C63A8E74C70B8A20B64B97D4DEF</vt:lpwstr>
  </property>
  <property fmtid="{D5CDD505-2E9C-101B-9397-08002B2CF9AE}" pid="3" name="KSOProductBuildVer">
    <vt:lpwstr>2052-11.1.0.12598</vt:lpwstr>
  </property>
</Properties>
</file>